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7" d="100"/>
          <a:sy n="97" d="100"/>
        </p:scale>
        <p:origin x="-522" y="22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ko-KR" dirty="0" smtClean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altLang="ko-KR" dirty="0" smtClean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4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5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808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nansije.net/" TargetMode="Externa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Word_97_-_2003_Document1.doc"/><Relationship Id="rId5" Type="http://schemas.openxmlformats.org/officeDocument/2006/relationships/hyperlink" Target="mailto:ivivanovic9@gmail.com" TargetMode="External"/><Relationship Id="rId4" Type="http://schemas.openxmlformats.org/officeDocument/2006/relationships/hyperlink" Target="mailto:sasa@t-com.m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0800000">
            <a:off x="4860032" y="0"/>
            <a:ext cx="3816424" cy="3507854"/>
          </a:xfrm>
          <a:prstGeom prst="round2SameRect">
            <a:avLst>
              <a:gd name="adj1" fmla="val 14350"/>
              <a:gd name="adj2" fmla="val 0"/>
            </a:avLst>
          </a:prstGeom>
          <a:solidFill>
            <a:schemeClr val="accent6">
              <a:lumMod val="7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644008" y="555526"/>
            <a:ext cx="410445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altLang="ko-KR" sz="28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FINANSIJSKI </a:t>
            </a:r>
            <a:r>
              <a:rPr lang="pl-PL" altLang="ko-KR" sz="28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MENADŽMENT</a:t>
            </a:r>
          </a:p>
          <a:p>
            <a:pPr algn="ctr"/>
            <a:r>
              <a:rPr lang="pl-PL" altLang="ko-KR" sz="28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/>
            </a:r>
            <a:br>
              <a:rPr lang="pl-PL" altLang="ko-KR" sz="28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</a:br>
            <a:r>
              <a:rPr lang="pl-PL" altLang="ko-KR" sz="28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Uvodne informacije o predmetu </a:t>
            </a:r>
            <a:endParaRPr lang="pl-PL" altLang="ko-KR" sz="2800" b="1" dirty="0" smtClean="0">
              <a:solidFill>
                <a:schemeClr val="bg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algn="ctr"/>
            <a:endParaRPr lang="pl-PL" altLang="ko-KR" sz="2800" b="1" dirty="0">
              <a:solidFill>
                <a:schemeClr val="bg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algn="ctr"/>
            <a:endParaRPr lang="pl-PL" altLang="ko-KR" sz="2800" b="1" dirty="0" smtClean="0">
              <a:solidFill>
                <a:schemeClr val="bg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algn="ctr"/>
            <a:r>
              <a:rPr lang="pl-PL" altLang="ko-KR" sz="28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Prof. dr Saša Popović</a:t>
            </a:r>
            <a:br>
              <a:rPr lang="pl-PL" altLang="ko-KR" sz="28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</a:br>
            <a:r>
              <a:rPr lang="pl-PL" altLang="ko-KR" sz="28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Dr </a:t>
            </a:r>
            <a:r>
              <a:rPr lang="pl-PL" altLang="ko-KR" sz="28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Ana Mugoša</a:t>
            </a:r>
            <a:br>
              <a:rPr lang="pl-PL" altLang="ko-KR" sz="28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</a:br>
            <a:r>
              <a:rPr lang="pl-PL" altLang="ko-KR" sz="28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/>
            </a:r>
            <a:br>
              <a:rPr lang="pl-PL" altLang="ko-KR" sz="28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</a:br>
            <a:r>
              <a:rPr lang="pl-PL" altLang="ko-KR" sz="28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/>
            </a:r>
            <a:br>
              <a:rPr lang="pl-PL" altLang="ko-KR" sz="28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</a:br>
            <a:endParaRPr lang="en-US" altLang="ko-KR" sz="2800" b="1" dirty="0" smtClean="0">
              <a:solidFill>
                <a:schemeClr val="bg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4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Osnovne informacije o predmetu</a:t>
            </a:r>
            <a:endParaRPr lang="en-US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79512" y="2139702"/>
            <a:ext cx="8712968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sl-SI" altLang="en-US" sz="1800" dirty="0"/>
              <a:t> </a:t>
            </a:r>
            <a:r>
              <a:rPr lang="sl-SI" altLang="en-US" sz="1400" dirty="0"/>
              <a:t>Predavači: </a:t>
            </a:r>
            <a:r>
              <a:rPr lang="sl-SI" altLang="en-US" sz="1400" b="1" dirty="0"/>
              <a:t>Prof. dr Saša Popović</a:t>
            </a:r>
            <a:endParaRPr lang="sl-SI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l-SI" altLang="en-US" sz="1400" dirty="0"/>
              <a:t>	 </a:t>
            </a:r>
            <a:r>
              <a:rPr lang="sl-SI" altLang="en-US" sz="1400" b="1" dirty="0" smtClean="0"/>
              <a:t>Dr </a:t>
            </a:r>
            <a:r>
              <a:rPr lang="sl-SI" altLang="en-US" sz="1400" b="1" dirty="0"/>
              <a:t>Ana Mugoša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l-SI" altLang="en-US" sz="1400" b="1" dirty="0"/>
              <a:t>                    </a:t>
            </a:r>
            <a:r>
              <a:rPr lang="sl-SI" altLang="en-US" sz="1400" b="1" dirty="0" smtClean="0"/>
              <a:t>    </a:t>
            </a:r>
            <a:endParaRPr lang="sl-SI" altLang="en-US" sz="1400" dirty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sl-SI" altLang="en-US" sz="1400" dirty="0"/>
              <a:t> Osnovna literatura: </a:t>
            </a:r>
            <a:r>
              <a:rPr lang="sl-SI" altLang="en-US" sz="1400" i="1" dirty="0"/>
              <a:t>Poslovne finansije</a:t>
            </a:r>
            <a:r>
              <a:rPr lang="sl-SI" altLang="en-US" sz="1400" dirty="0"/>
              <a:t>, Jovan Rodić, Asimex, Beograd, 2006. god.</a:t>
            </a: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z="1400" dirty="0" err="1"/>
              <a:t>Dodatna</a:t>
            </a:r>
            <a:r>
              <a:rPr lang="en-US" altLang="en-US" sz="1400" dirty="0"/>
              <a:t> </a:t>
            </a:r>
            <a:r>
              <a:rPr lang="en-US" altLang="en-US" sz="1400" dirty="0" err="1"/>
              <a:t>literatura</a:t>
            </a:r>
            <a:r>
              <a:rPr lang="en-US" altLang="en-US" sz="1400" dirty="0"/>
              <a:t>: </a:t>
            </a:r>
            <a:r>
              <a:rPr lang="en-US" altLang="en-US" sz="1400" dirty="0" err="1"/>
              <a:t>Osnove</a:t>
            </a:r>
            <a:r>
              <a:rPr lang="en-US" altLang="en-US" sz="1400" dirty="0"/>
              <a:t> </a:t>
            </a:r>
            <a:r>
              <a:rPr lang="en-US" altLang="en-US" sz="1400" dirty="0" err="1"/>
              <a:t>finansijskog</a:t>
            </a:r>
            <a:r>
              <a:rPr lang="en-US" altLang="en-US" sz="1400" dirty="0"/>
              <a:t> </a:t>
            </a:r>
            <a:r>
              <a:rPr lang="en-US" altLang="en-US" sz="1400" dirty="0" err="1"/>
              <a:t>menadzmenta</a:t>
            </a:r>
            <a:r>
              <a:rPr lang="en-US" altLang="en-US" sz="1400" dirty="0"/>
              <a:t>, Van Horne </a:t>
            </a:r>
            <a:r>
              <a:rPr lang="en-US" altLang="en-US" sz="1400" dirty="0" err="1"/>
              <a:t>i</a:t>
            </a:r>
            <a:r>
              <a:rPr lang="en-US" altLang="en-US" sz="1400" dirty="0"/>
              <a:t> </a:t>
            </a:r>
            <a:r>
              <a:rPr lang="en-US" altLang="en-US" sz="1400" dirty="0" err="1"/>
              <a:t>Wachowicz</a:t>
            </a:r>
            <a:endParaRPr lang="sl-SI" altLang="en-US" sz="1400" dirty="0"/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sl-SI" altLang="en-US" sz="1400" dirty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sl-SI" altLang="en-US" sz="1400" dirty="0"/>
              <a:t> Dodatne informacije o predmetu na web portalu: </a:t>
            </a:r>
            <a:r>
              <a:rPr lang="sl-SI" altLang="en-US" sz="1400" dirty="0" smtClean="0">
                <a:hlinkClick r:id="rId3"/>
              </a:rPr>
              <a:t>www.finansije.net</a:t>
            </a:r>
            <a:endParaRPr lang="sl-SI" altLang="en-US" sz="1400" dirty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pl-PL" altLang="en-US" sz="1400" dirty="0"/>
              <a:t> Za sva dodatna pitanja možete se obratiti na mail </a:t>
            </a:r>
            <a:r>
              <a:rPr lang="pl-PL" altLang="en-US" sz="1400" dirty="0">
                <a:hlinkClick r:id="rId4"/>
              </a:rPr>
              <a:t>sasa@t-com.me</a:t>
            </a:r>
            <a:endParaRPr lang="pl-PL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altLang="en-US" sz="1400" dirty="0"/>
              <a:t>		</a:t>
            </a:r>
            <a:r>
              <a:rPr lang="pl-PL" altLang="en-US" sz="1400" dirty="0" smtClean="0"/>
              <a:t>                                               </a:t>
            </a:r>
            <a:r>
              <a:rPr lang="en-US" altLang="en-US" sz="1400" dirty="0" smtClean="0">
                <a:solidFill>
                  <a:srgbClr val="0033CC"/>
                </a:solidFill>
              </a:rPr>
              <a:t>ana.mugosa</a:t>
            </a:r>
            <a:r>
              <a:rPr lang="pl-PL" altLang="en-US" sz="1400" dirty="0" smtClean="0">
                <a:solidFill>
                  <a:srgbClr val="0033CC"/>
                </a:solidFill>
                <a:hlinkClick r:id="rId5"/>
              </a:rPr>
              <a:t>@</a:t>
            </a:r>
            <a:r>
              <a:rPr lang="en-US" altLang="en-US" sz="1400" dirty="0" smtClean="0">
                <a:solidFill>
                  <a:srgbClr val="0033CC"/>
                </a:solidFill>
                <a:hlinkClick r:id="rId5"/>
              </a:rPr>
              <a:t>ac</a:t>
            </a:r>
            <a:r>
              <a:rPr lang="pl-PL" altLang="en-US" sz="1400" dirty="0" smtClean="0">
                <a:solidFill>
                  <a:srgbClr val="0033CC"/>
                </a:solidFill>
                <a:hlinkClick r:id="rId5"/>
              </a:rPr>
              <a:t>.m</a:t>
            </a:r>
            <a:r>
              <a:rPr lang="en-US" altLang="en-US" sz="1400" dirty="0" smtClean="0">
                <a:solidFill>
                  <a:srgbClr val="0033CC"/>
                </a:solidFill>
              </a:rPr>
              <a:t>e</a:t>
            </a:r>
            <a:r>
              <a:rPr lang="pl-PL" altLang="en-US" sz="1400" dirty="0" smtClean="0">
                <a:solidFill>
                  <a:srgbClr val="0033CC"/>
                </a:solidFill>
              </a:rPr>
              <a:t> </a:t>
            </a:r>
            <a:endParaRPr lang="pl-PL" altLang="en-US" sz="1400" dirty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pl-PL" altLang="en-US" sz="1400" dirty="0"/>
              <a:t> Konsultacije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pl-PL" altLang="en-US" sz="1400" dirty="0"/>
              <a:t>	</a:t>
            </a:r>
            <a:r>
              <a:rPr lang="pl-PL" altLang="en-US" sz="1400" u="sng" dirty="0">
                <a:solidFill>
                  <a:srgbClr val="FF0000"/>
                </a:solidFill>
              </a:rPr>
              <a:t>profesor:</a:t>
            </a:r>
            <a:r>
              <a:rPr lang="en-US" altLang="en-US" sz="1400" u="sng" dirty="0">
                <a:solidFill>
                  <a:srgbClr val="FF0000"/>
                </a:solidFill>
              </a:rPr>
              <a:t> </a:t>
            </a:r>
            <a:r>
              <a:rPr lang="pl-PL" altLang="en-US" sz="1400" u="sng" dirty="0" smtClean="0">
                <a:solidFill>
                  <a:srgbClr val="FF0000"/>
                </a:solidFill>
              </a:rPr>
              <a:t>p</a:t>
            </a:r>
            <a:r>
              <a:rPr lang="en-US" altLang="en-US" sz="1400" u="sng" dirty="0" err="1" smtClean="0">
                <a:solidFill>
                  <a:srgbClr val="FF0000"/>
                </a:solidFill>
              </a:rPr>
              <a:t>onedeljak</a:t>
            </a:r>
            <a:r>
              <a:rPr lang="en-US" altLang="en-US" sz="1400" u="sng" dirty="0" smtClean="0">
                <a:solidFill>
                  <a:srgbClr val="FF0000"/>
                </a:solidFill>
              </a:rPr>
              <a:t> </a:t>
            </a:r>
            <a:r>
              <a:rPr lang="pl-PL" altLang="en-US" sz="1400" u="sng" dirty="0" smtClean="0">
                <a:solidFill>
                  <a:srgbClr val="FF0000"/>
                </a:solidFill>
              </a:rPr>
              <a:t>od 10:</a:t>
            </a:r>
            <a:r>
              <a:rPr lang="en-US" altLang="en-US" sz="1400" u="sng" dirty="0" smtClean="0">
                <a:solidFill>
                  <a:srgbClr val="FF0000"/>
                </a:solidFill>
              </a:rPr>
              <a:t>00</a:t>
            </a:r>
            <a:r>
              <a:rPr lang="pl-PL" altLang="en-US" sz="1400" u="sng" dirty="0" smtClean="0">
                <a:solidFill>
                  <a:srgbClr val="FF0000"/>
                </a:solidFill>
              </a:rPr>
              <a:t>- 11:</a:t>
            </a:r>
            <a:r>
              <a:rPr lang="en-US" altLang="en-US" sz="1400" u="sng" dirty="0" smtClean="0">
                <a:solidFill>
                  <a:srgbClr val="FF0000"/>
                </a:solidFill>
              </a:rPr>
              <a:t>0</a:t>
            </a:r>
            <a:r>
              <a:rPr lang="pl-PL" altLang="en-US" sz="1400" u="sng" dirty="0" smtClean="0">
                <a:solidFill>
                  <a:srgbClr val="FF0000"/>
                </a:solidFill>
              </a:rPr>
              <a:t>0h</a:t>
            </a:r>
            <a:r>
              <a:rPr lang="pl-PL" altLang="en-US" sz="1400" u="sng" dirty="0">
                <a:solidFill>
                  <a:srgbClr val="FF0000"/>
                </a:solidFill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altLang="en-US" sz="1400" dirty="0">
                <a:solidFill>
                  <a:srgbClr val="FF0000"/>
                </a:solidFill>
              </a:rPr>
              <a:t>	</a:t>
            </a:r>
            <a:r>
              <a:rPr lang="en-US" altLang="en-US" sz="1400" u="sng" dirty="0" err="1">
                <a:solidFill>
                  <a:srgbClr val="FF0000"/>
                </a:solidFill>
              </a:rPr>
              <a:t>saradnik</a:t>
            </a:r>
            <a:r>
              <a:rPr lang="pl-PL" altLang="en-US" sz="1400" u="sng" dirty="0">
                <a:solidFill>
                  <a:srgbClr val="FF0000"/>
                </a:solidFill>
              </a:rPr>
              <a:t>: </a:t>
            </a:r>
            <a:r>
              <a:rPr lang="sr-Latn-ME" altLang="en-US" sz="1400" u="sng" dirty="0" smtClean="0">
                <a:solidFill>
                  <a:srgbClr val="FF0000"/>
                </a:solidFill>
              </a:rPr>
              <a:t>p</a:t>
            </a:r>
            <a:r>
              <a:rPr lang="en-US" altLang="en-US" sz="1400" u="sng" dirty="0" err="1" smtClean="0">
                <a:solidFill>
                  <a:srgbClr val="FF0000"/>
                </a:solidFill>
              </a:rPr>
              <a:t>etak</a:t>
            </a:r>
            <a:r>
              <a:rPr lang="sr-Latn-ME" altLang="en-US" sz="1400" u="sng" dirty="0" smtClean="0">
                <a:solidFill>
                  <a:srgbClr val="FF0000"/>
                </a:solidFill>
              </a:rPr>
              <a:t> </a:t>
            </a:r>
            <a:r>
              <a:rPr lang="en-US" altLang="en-US" sz="1400" u="sng" dirty="0" smtClean="0">
                <a:solidFill>
                  <a:srgbClr val="FF0000"/>
                </a:solidFill>
              </a:rPr>
              <a:t>           </a:t>
            </a:r>
            <a:r>
              <a:rPr lang="sr-Latn-ME" altLang="en-US" sz="1400" u="sng" dirty="0" smtClean="0">
                <a:solidFill>
                  <a:srgbClr val="FF0000"/>
                </a:solidFill>
              </a:rPr>
              <a:t>od 1</a:t>
            </a:r>
            <a:r>
              <a:rPr lang="en-US" altLang="en-US" sz="1400" u="sng" dirty="0" smtClean="0">
                <a:solidFill>
                  <a:srgbClr val="FF0000"/>
                </a:solidFill>
              </a:rPr>
              <a:t>2</a:t>
            </a:r>
            <a:r>
              <a:rPr lang="sr-Latn-ME" altLang="en-US" sz="1400" u="sng" dirty="0" smtClean="0">
                <a:solidFill>
                  <a:srgbClr val="FF0000"/>
                </a:solidFill>
              </a:rPr>
              <a:t>:00-</a:t>
            </a:r>
            <a:r>
              <a:rPr lang="en-US" altLang="en-US" sz="1400" u="sng" dirty="0" smtClean="0">
                <a:solidFill>
                  <a:srgbClr val="FF0000"/>
                </a:solidFill>
              </a:rPr>
              <a:t>14</a:t>
            </a:r>
            <a:r>
              <a:rPr lang="sr-Latn-ME" altLang="en-US" sz="1400" u="sng" dirty="0" smtClean="0">
                <a:solidFill>
                  <a:srgbClr val="FF0000"/>
                </a:solidFill>
              </a:rPr>
              <a:t>:</a:t>
            </a:r>
            <a:r>
              <a:rPr lang="en-US" altLang="en-US" sz="1400" u="sng" dirty="0" smtClean="0">
                <a:solidFill>
                  <a:srgbClr val="FF0000"/>
                </a:solidFill>
              </a:rPr>
              <a:t>0</a:t>
            </a:r>
            <a:r>
              <a:rPr lang="sr-Latn-ME" altLang="en-US" sz="1400" u="sng" dirty="0" smtClean="0">
                <a:solidFill>
                  <a:srgbClr val="FF0000"/>
                </a:solidFill>
              </a:rPr>
              <a:t>0</a:t>
            </a:r>
            <a:r>
              <a:rPr lang="pl-PL" altLang="en-US" sz="1400" u="sng" dirty="0" smtClean="0">
                <a:solidFill>
                  <a:srgbClr val="FF0000"/>
                </a:solidFill>
              </a:rPr>
              <a:t>h</a:t>
            </a:r>
            <a:endParaRPr lang="en-US" altLang="en-US" sz="1400" u="sng" dirty="0">
              <a:solidFill>
                <a:srgbClr val="FF0000"/>
              </a:solidFill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271275"/>
              </p:ext>
            </p:extLst>
          </p:nvPr>
        </p:nvGraphicFramePr>
        <p:xfrm>
          <a:off x="533400" y="987574"/>
          <a:ext cx="8077200" cy="157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Document" r:id="rId6" imgW="4973976" imgH="968750" progId="Word.Document.8">
                  <p:embed/>
                </p:oleObj>
              </mc:Choice>
              <mc:Fallback>
                <p:oleObj name="Document" r:id="rId6" imgW="4973976" imgH="968750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987574"/>
                        <a:ext cx="8077200" cy="1573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059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ko-KR" dirty="0"/>
              <a:t>Informaciona lista, I dio</a:t>
            </a:r>
            <a:endParaRPr lang="ko-KR" altLang="en-US" dirty="0"/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488913"/>
              </p:ext>
            </p:extLst>
          </p:nvPr>
        </p:nvGraphicFramePr>
        <p:xfrm>
          <a:off x="1514475" y="874713"/>
          <a:ext cx="7364413" cy="416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Document" r:id="rId3" imgW="8821156" imgH="4986573" progId="Word.Document.8">
                  <p:embed/>
                </p:oleObj>
              </mc:Choice>
              <mc:Fallback>
                <p:oleObj name="Document" r:id="rId3" imgW="8821156" imgH="4986573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4475" y="874713"/>
                        <a:ext cx="7364413" cy="4168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910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Informaciona lista, II dio</a:t>
            </a: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536102"/>
              </p:ext>
            </p:extLst>
          </p:nvPr>
        </p:nvGraphicFramePr>
        <p:xfrm>
          <a:off x="1547664" y="1131590"/>
          <a:ext cx="7272808" cy="340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Document" r:id="rId3" imgW="9455924" imgH="4130344" progId="Word.Document.8">
                  <p:embed/>
                </p:oleObj>
              </mc:Choice>
              <mc:Fallback>
                <p:oleObj name="Document" r:id="rId3" imgW="9455924" imgH="4130344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131590"/>
                        <a:ext cx="7272808" cy="3402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491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sz="3200" dirty="0"/>
              <a:t>Oblici provjere znanja i ocjenjivanje 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835696" y="1059582"/>
            <a:ext cx="6624736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r-Latn-CS" altLang="en-US" sz="1800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k</a:t>
            </a:r>
            <a:r>
              <a:rPr kumimoji="0" lang="sr-Latn-C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olokvijum</a:t>
            </a:r>
            <a:r>
              <a:rPr lang="sr-Latn-ME" altLang="en-US" sz="1800" dirty="0" smtClean="0">
                <a:solidFill>
                  <a:schemeClr val="accent6">
                    <a:lumMod val="50000"/>
                  </a:schemeClr>
                </a:solidFill>
                <a:latin typeface="Calibri"/>
              </a:rPr>
              <a:t> - zadaci (pismeno)</a:t>
            </a:r>
            <a:r>
              <a:rPr kumimoji="0" lang="sr-Latn-C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                  </a:t>
            </a:r>
            <a:r>
              <a:rPr kumimoji="0" lang="en-U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 60</a:t>
            </a:r>
            <a:r>
              <a:rPr kumimoji="0" lang="sr-Latn-C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 poena		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r-Latn-C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završni ispit</a:t>
            </a:r>
            <a:r>
              <a:rPr kumimoji="0" lang="sr-Latn-CS" altLang="en-US" sz="1800" b="0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 – teorijska pitanja (test)        </a:t>
            </a:r>
            <a:r>
              <a:rPr kumimoji="0" lang="en-U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3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4</a:t>
            </a:r>
            <a:r>
              <a:rPr kumimoji="0" lang="sr-Latn-C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sr-Latn-C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poena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r-Latn-C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aktivnost na času                                           </a:t>
            </a:r>
            <a:r>
              <a:rPr kumimoji="0" lang="en-U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6</a:t>
            </a:r>
            <a:r>
              <a:rPr kumimoji="0" lang="sr-Latn-C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  </a:t>
            </a:r>
            <a:r>
              <a:rPr kumimoji="0" lang="sr-Latn-C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poena	  	 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	</a:t>
            </a:r>
            <a:r>
              <a:rPr kumimoji="0" lang="sr-Latn-CS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UKUPNO	</a:t>
            </a:r>
            <a:r>
              <a:rPr kumimoji="0" lang="en-US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           </a:t>
            </a:r>
            <a:r>
              <a:rPr kumimoji="0" lang="sr-Latn-ME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                             </a:t>
            </a:r>
            <a:r>
              <a:rPr kumimoji="0" lang="en-US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  </a:t>
            </a:r>
            <a:r>
              <a:rPr kumimoji="0" lang="sr-Latn-ME" altLang="en-US" sz="1800" b="1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1</a:t>
            </a:r>
            <a:r>
              <a:rPr kumimoji="0" lang="sr-Latn-CS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00</a:t>
            </a:r>
            <a:r>
              <a:rPr kumimoji="0" lang="en-US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  </a:t>
            </a:r>
            <a:r>
              <a:rPr kumimoji="0" lang="en-US" alt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</a:rPr>
              <a:t>poena</a:t>
            </a:r>
            <a:endParaRPr kumimoji="0" lang="sr-Latn-CS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r-Latn-CS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8" name="Group 30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372399352"/>
              </p:ext>
            </p:extLst>
          </p:nvPr>
        </p:nvGraphicFramePr>
        <p:xfrm>
          <a:off x="1897362" y="3219822"/>
          <a:ext cx="6563070" cy="115299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093845"/>
                <a:gridCol w="1093845"/>
                <a:gridCol w="1093845"/>
                <a:gridCol w="1093845"/>
                <a:gridCol w="1093845"/>
                <a:gridCol w="1093845"/>
              </a:tblGrid>
              <a:tr h="5774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BA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Ocjena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BA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BA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BA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BA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BA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755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BA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Bodovi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BA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50-59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BA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60-69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BA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70-79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BA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80-89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BA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90-100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732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Terminski plan ispitnih obaveza</a:t>
            </a:r>
            <a:endParaRPr lang="sr-Latn-ME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1175161"/>
              </p:ext>
            </p:extLst>
          </p:nvPr>
        </p:nvGraphicFramePr>
        <p:xfrm>
          <a:off x="1651000" y="1277938"/>
          <a:ext cx="7158038" cy="162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Document" r:id="rId3" imgW="5911487" imgH="1339894" progId="Word.Document.8">
                  <p:embed/>
                </p:oleObj>
              </mc:Choice>
              <mc:Fallback>
                <p:oleObj name="Document" r:id="rId3" imgW="5911487" imgH="1339894" progId="Word.Document.8">
                  <p:embed/>
                  <p:pic>
                    <p:nvPicPr>
                      <p:cNvPr id="0" name="Picture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0" y="1277938"/>
                        <a:ext cx="7158038" cy="162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834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53</Words>
  <Application>Microsoft Office PowerPoint</Application>
  <PresentationFormat>On-screen Show (16:9)</PresentationFormat>
  <Paragraphs>40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Office Theme</vt:lpstr>
      <vt:lpstr>Custom Design</vt:lpstr>
      <vt:lpstr>Document</vt:lpstr>
      <vt:lpstr>Microsoft Word 97 - 2003 Document</vt:lpstr>
      <vt:lpstr>PowerPoint Presentation</vt:lpstr>
      <vt:lpstr>Osnovne informacije o predmetu</vt:lpstr>
      <vt:lpstr>Informaciona lista, I dio</vt:lpstr>
      <vt:lpstr>Informaciona lista, II dio</vt:lpstr>
      <vt:lpstr>Oblici provjere znanja i ocjenjivanje </vt:lpstr>
      <vt:lpstr>Terminski plan ispitnih obaveza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User</cp:lastModifiedBy>
  <cp:revision>36</cp:revision>
  <dcterms:created xsi:type="dcterms:W3CDTF">2014-04-01T16:27:38Z</dcterms:created>
  <dcterms:modified xsi:type="dcterms:W3CDTF">2017-09-27T11:25:55Z</dcterms:modified>
</cp:coreProperties>
</file>