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nansije.net/" TargetMode="Externa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hyperlink" Target="mailto:ivivanovic9@gmail.com" TargetMode="External"/><Relationship Id="rId4" Type="http://schemas.openxmlformats.org/officeDocument/2006/relationships/hyperlink" Target="mailto:sasa@t-com.m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0800000">
            <a:off x="4860032" y="0"/>
            <a:ext cx="3816424" cy="3507854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4644008" y="555526"/>
            <a:ext cx="41044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FINANSIJSKI </a:t>
            </a:r>
            <a:r>
              <a:rPr lang="pl-PL" altLang="ko-KR" sz="28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MENADŽMENT</a:t>
            </a:r>
          </a:p>
          <a:p>
            <a:pPr algn="ctr"/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/>
            </a:r>
            <a:b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Uvodne informacije o predmetu </a:t>
            </a:r>
            <a:endParaRPr lang="pl-PL" altLang="ko-KR" sz="28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pl-PL" altLang="ko-KR" sz="2800" b="1" dirty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endParaRPr lang="pl-PL" altLang="ko-KR" sz="28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Prof. dr Saša Popović</a:t>
            </a:r>
            <a:b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r>
              <a:rPr lang="pl-PL" altLang="ko-KR" sz="28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Dr </a:t>
            </a:r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Ana Mugoša</a:t>
            </a:r>
            <a:b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/>
            </a:r>
            <a:b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/>
            </a:r>
            <a:br>
              <a:rPr lang="pl-PL" altLang="ko-KR" sz="28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endParaRPr lang="en-US" altLang="ko-KR" sz="28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Osnovne informacije o predmetu</a:t>
            </a:r>
            <a:endParaRPr lang="en-US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79512" y="2139702"/>
            <a:ext cx="8712968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sl-SI" altLang="en-US" sz="1800" dirty="0"/>
              <a:t> </a:t>
            </a:r>
            <a:r>
              <a:rPr lang="sl-SI" altLang="en-US" sz="1400" dirty="0"/>
              <a:t>Predavači: </a:t>
            </a:r>
            <a:r>
              <a:rPr lang="sl-SI" altLang="en-US" sz="1400" b="1" dirty="0"/>
              <a:t>Prof. dr Saša Popović</a:t>
            </a:r>
            <a:endParaRPr lang="sl-SI" altLang="en-US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400" dirty="0"/>
              <a:t>	 </a:t>
            </a:r>
            <a:r>
              <a:rPr lang="sl-SI" altLang="en-US" sz="1400" b="1" dirty="0" smtClean="0"/>
              <a:t>Dr </a:t>
            </a:r>
            <a:r>
              <a:rPr lang="sl-SI" altLang="en-US" sz="1400" b="1" dirty="0"/>
              <a:t>Ana Mugoša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400" b="1" dirty="0"/>
              <a:t>                    </a:t>
            </a:r>
            <a:r>
              <a:rPr lang="sl-SI" altLang="en-US" sz="1400" b="1" dirty="0" smtClean="0"/>
              <a:t>    </a:t>
            </a:r>
            <a:endParaRPr lang="sl-SI" altLang="en-US" sz="1400" dirty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sl-SI" altLang="en-US" sz="1400" dirty="0"/>
              <a:t> Osnovna literatura</a:t>
            </a:r>
            <a:r>
              <a:rPr lang="sl-SI" altLang="en-US" sz="1400" dirty="0">
                <a:solidFill>
                  <a:srgbClr val="FF0000"/>
                </a:solidFill>
              </a:rPr>
              <a:t>: </a:t>
            </a:r>
            <a:r>
              <a:rPr lang="sl-SI" altLang="en-US" sz="1400" i="1" dirty="0">
                <a:solidFill>
                  <a:srgbClr val="FF0000"/>
                </a:solidFill>
              </a:rPr>
              <a:t>Poslovne finansije</a:t>
            </a:r>
            <a:r>
              <a:rPr lang="sl-SI" altLang="en-US" sz="1400" dirty="0">
                <a:solidFill>
                  <a:srgbClr val="FF0000"/>
                </a:solidFill>
              </a:rPr>
              <a:t>, Jovan Rodić, Asimex, Beograd, 2006. god.</a:t>
            </a:r>
            <a:endParaRPr lang="en-US" altLang="en-US" sz="14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altLang="en-US" sz="1400" dirty="0" err="1">
                <a:solidFill>
                  <a:srgbClr val="FF0000"/>
                </a:solidFill>
              </a:rPr>
              <a:t>Dodatna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</a:rPr>
              <a:t>literatura</a:t>
            </a:r>
            <a:r>
              <a:rPr lang="en-US" altLang="en-US" sz="1400" dirty="0">
                <a:solidFill>
                  <a:srgbClr val="FF0000"/>
                </a:solidFill>
              </a:rPr>
              <a:t>: </a:t>
            </a:r>
            <a:r>
              <a:rPr lang="en-US" altLang="en-US" sz="1400" dirty="0" err="1">
                <a:solidFill>
                  <a:srgbClr val="FF0000"/>
                </a:solidFill>
              </a:rPr>
              <a:t>Osnove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</a:rPr>
              <a:t>finansijskog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</a:rPr>
              <a:t>menadzmenta</a:t>
            </a:r>
            <a:r>
              <a:rPr lang="en-US" altLang="en-US" sz="1400" dirty="0">
                <a:solidFill>
                  <a:srgbClr val="FF0000"/>
                </a:solidFill>
              </a:rPr>
              <a:t>, Van Horne </a:t>
            </a:r>
            <a:r>
              <a:rPr lang="en-US" altLang="en-US" sz="1400" dirty="0" err="1">
                <a:solidFill>
                  <a:srgbClr val="FF0000"/>
                </a:solidFill>
              </a:rPr>
              <a:t>i</a:t>
            </a:r>
            <a:r>
              <a:rPr lang="en-US" altLang="en-US" sz="1400" dirty="0">
                <a:solidFill>
                  <a:srgbClr val="FF0000"/>
                </a:solidFill>
              </a:rPr>
              <a:t> </a:t>
            </a:r>
            <a:r>
              <a:rPr lang="en-US" altLang="en-US" sz="1400" dirty="0" err="1">
                <a:solidFill>
                  <a:srgbClr val="FF0000"/>
                </a:solidFill>
              </a:rPr>
              <a:t>Wachowicz</a:t>
            </a:r>
            <a:endParaRPr lang="sl-SI" altLang="en-US" sz="14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sl-SI" altLang="en-US" sz="1400" dirty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sl-SI" altLang="en-US" sz="1400" dirty="0"/>
              <a:t> Dodatne informacije o predmetu na web portalu: </a:t>
            </a:r>
            <a:r>
              <a:rPr lang="sl-SI" altLang="en-US" sz="1400" dirty="0" smtClean="0">
                <a:hlinkClick r:id="rId3"/>
              </a:rPr>
              <a:t>www.finansije.net</a:t>
            </a:r>
            <a:endParaRPr lang="sl-SI" altLang="en-US" sz="1400" dirty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pl-PL" altLang="en-US" sz="1400" dirty="0"/>
              <a:t> Za sva dodatna pitanja možete se obratiti na mail </a:t>
            </a:r>
            <a:r>
              <a:rPr lang="pl-PL" altLang="en-US" sz="1400" dirty="0">
                <a:hlinkClick r:id="rId4"/>
              </a:rPr>
              <a:t>sasa@t-com.me</a:t>
            </a:r>
            <a:endParaRPr lang="pl-PL" altLang="en-US" sz="14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400" dirty="0"/>
              <a:t>		</a:t>
            </a:r>
            <a:r>
              <a:rPr lang="pl-PL" altLang="en-US" sz="1400" dirty="0" smtClean="0"/>
              <a:t>                                               </a:t>
            </a:r>
            <a:r>
              <a:rPr lang="en-US" altLang="en-US" sz="1400" dirty="0" err="1" smtClean="0">
                <a:solidFill>
                  <a:srgbClr val="0033CC"/>
                </a:solidFill>
              </a:rPr>
              <a:t>ana.mugosa</a:t>
            </a:r>
            <a:r>
              <a:rPr lang="pl-PL" altLang="en-US" sz="1400" dirty="0" smtClean="0">
                <a:solidFill>
                  <a:srgbClr val="0033CC"/>
                </a:solidFill>
                <a:hlinkClick r:id="rId5"/>
              </a:rPr>
              <a:t>@</a:t>
            </a:r>
            <a:r>
              <a:rPr lang="en-US" altLang="en-US" sz="1400" dirty="0" smtClean="0">
                <a:solidFill>
                  <a:srgbClr val="0033CC"/>
                </a:solidFill>
                <a:hlinkClick r:id="rId5"/>
              </a:rPr>
              <a:t>ucg.ac</a:t>
            </a:r>
            <a:r>
              <a:rPr lang="pl-PL" altLang="en-US" sz="1400" dirty="0" smtClean="0">
                <a:solidFill>
                  <a:srgbClr val="0033CC"/>
                </a:solidFill>
                <a:hlinkClick r:id="rId5"/>
              </a:rPr>
              <a:t>.m</a:t>
            </a:r>
            <a:r>
              <a:rPr lang="en-US" altLang="en-US" sz="1400" dirty="0" smtClean="0">
                <a:solidFill>
                  <a:srgbClr val="0033CC"/>
                </a:solidFill>
              </a:rPr>
              <a:t>e</a:t>
            </a:r>
            <a:r>
              <a:rPr lang="pl-PL" altLang="en-US" sz="1400" dirty="0" smtClean="0">
                <a:solidFill>
                  <a:srgbClr val="0033CC"/>
                </a:solidFill>
              </a:rPr>
              <a:t> </a:t>
            </a:r>
            <a:endParaRPr lang="pl-PL" altLang="en-US" sz="1400" dirty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pl-PL" altLang="en-US" sz="1400" dirty="0"/>
              <a:t> Konsultacije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pl-PL" altLang="en-US" sz="1400" dirty="0"/>
              <a:t>	</a:t>
            </a:r>
            <a:r>
              <a:rPr lang="pl-PL" altLang="en-US" sz="1400" u="sng" dirty="0">
                <a:solidFill>
                  <a:srgbClr val="FF0000"/>
                </a:solidFill>
              </a:rPr>
              <a:t>profesor:</a:t>
            </a:r>
            <a:r>
              <a:rPr lang="en-US" altLang="en-US" sz="1400" u="sng" dirty="0">
                <a:solidFill>
                  <a:srgbClr val="FF0000"/>
                </a:solidFill>
              </a:rPr>
              <a:t> </a:t>
            </a:r>
            <a:r>
              <a:rPr lang="en-GB" altLang="en-US" sz="1400" u="sng" dirty="0" err="1" smtClean="0">
                <a:solidFill>
                  <a:srgbClr val="FF0000"/>
                </a:solidFill>
              </a:rPr>
              <a:t>petak</a:t>
            </a:r>
            <a:r>
              <a:rPr lang="sr-Latn-ME" altLang="en-US" sz="1400" u="sng" dirty="0" smtClean="0">
                <a:solidFill>
                  <a:srgbClr val="FF0000"/>
                </a:solidFill>
              </a:rPr>
              <a:t> </a:t>
            </a:r>
            <a:r>
              <a:rPr lang="pl-PL" altLang="en-US" sz="1400" u="sng" dirty="0" smtClean="0">
                <a:solidFill>
                  <a:srgbClr val="FF0000"/>
                </a:solidFill>
              </a:rPr>
              <a:t>od </a:t>
            </a:r>
            <a:r>
              <a:rPr lang="sr-Latn-ME" altLang="en-US" sz="1400" u="sng" dirty="0" smtClean="0">
                <a:solidFill>
                  <a:srgbClr val="FF0000"/>
                </a:solidFill>
              </a:rPr>
              <a:t>10:</a:t>
            </a:r>
            <a:r>
              <a:rPr lang="en-GB" altLang="en-US" sz="1400" u="sng" dirty="0" smtClean="0">
                <a:solidFill>
                  <a:srgbClr val="FF0000"/>
                </a:solidFill>
              </a:rPr>
              <a:t>0</a:t>
            </a:r>
            <a:r>
              <a:rPr lang="sr-Latn-ME" altLang="en-US" sz="1400" u="sng" dirty="0" smtClean="0">
                <a:solidFill>
                  <a:srgbClr val="FF0000"/>
                </a:solidFill>
              </a:rPr>
              <a:t>0</a:t>
            </a:r>
            <a:r>
              <a:rPr lang="pl-PL" altLang="en-US" sz="1400" u="sng" dirty="0" smtClean="0">
                <a:solidFill>
                  <a:srgbClr val="FF0000"/>
                </a:solidFill>
              </a:rPr>
              <a:t>-11:</a:t>
            </a:r>
            <a:r>
              <a:rPr lang="en-US" altLang="en-US" sz="1400" u="sng" dirty="0">
                <a:solidFill>
                  <a:srgbClr val="FF0000"/>
                </a:solidFill>
              </a:rPr>
              <a:t>0</a:t>
            </a:r>
            <a:r>
              <a:rPr lang="pl-PL" altLang="en-US" sz="1400" u="sng" dirty="0" smtClean="0">
                <a:solidFill>
                  <a:srgbClr val="FF0000"/>
                </a:solidFill>
              </a:rPr>
              <a:t>0h</a:t>
            </a:r>
            <a:endParaRPr lang="pl-PL" altLang="en-US" sz="1400" u="sng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en-US" sz="1400" dirty="0">
                <a:solidFill>
                  <a:srgbClr val="FF0000"/>
                </a:solidFill>
              </a:rPr>
              <a:t>	</a:t>
            </a:r>
            <a:r>
              <a:rPr lang="en-US" altLang="en-US" sz="1400" u="sng" dirty="0" err="1">
                <a:solidFill>
                  <a:srgbClr val="FF0000"/>
                </a:solidFill>
              </a:rPr>
              <a:t>saradnik</a:t>
            </a:r>
            <a:r>
              <a:rPr lang="pl-PL" altLang="en-US" sz="1400" u="sng" dirty="0">
                <a:solidFill>
                  <a:srgbClr val="FF0000"/>
                </a:solidFill>
              </a:rPr>
              <a:t>: </a:t>
            </a:r>
            <a:r>
              <a:rPr lang="en-US" altLang="en-US" sz="1400" u="sng" dirty="0" err="1" smtClean="0">
                <a:solidFill>
                  <a:srgbClr val="FF0000"/>
                </a:solidFill>
              </a:rPr>
              <a:t>utorak</a:t>
            </a:r>
            <a:r>
              <a:rPr lang="en-US" altLang="en-US" sz="1400" u="sng" dirty="0" smtClean="0">
                <a:solidFill>
                  <a:srgbClr val="FF0000"/>
                </a:solidFill>
              </a:rPr>
              <a:t> </a:t>
            </a:r>
            <a:r>
              <a:rPr lang="sr-Latn-ME" altLang="en-US" sz="1400" u="sng" dirty="0" smtClean="0">
                <a:solidFill>
                  <a:srgbClr val="FF0000"/>
                </a:solidFill>
              </a:rPr>
              <a:t>od</a:t>
            </a:r>
            <a:r>
              <a:rPr lang="en-GB" altLang="en-US" sz="1400" u="sng" dirty="0" smtClean="0">
                <a:solidFill>
                  <a:srgbClr val="FF0000"/>
                </a:solidFill>
              </a:rPr>
              <a:t> 9:00-</a:t>
            </a:r>
            <a:r>
              <a:rPr lang="sr-Latn-ME" altLang="en-US" sz="1400" u="sng" dirty="0" smtClean="0">
                <a:solidFill>
                  <a:srgbClr val="FF0000"/>
                </a:solidFill>
              </a:rPr>
              <a:t>1</a:t>
            </a:r>
            <a:r>
              <a:rPr lang="en-US" altLang="en-US" sz="1400" u="sng" dirty="0" smtClean="0">
                <a:solidFill>
                  <a:srgbClr val="FF0000"/>
                </a:solidFill>
              </a:rPr>
              <a:t>1</a:t>
            </a:r>
            <a:r>
              <a:rPr lang="sr-Latn-ME" altLang="en-US" sz="1400" u="sng" dirty="0" smtClean="0">
                <a:solidFill>
                  <a:srgbClr val="FF0000"/>
                </a:solidFill>
              </a:rPr>
              <a:t>:</a:t>
            </a:r>
            <a:r>
              <a:rPr lang="en-US" altLang="en-US" sz="1400" u="sng" dirty="0" smtClean="0">
                <a:solidFill>
                  <a:srgbClr val="FF0000"/>
                </a:solidFill>
              </a:rPr>
              <a:t>30</a:t>
            </a:r>
            <a:r>
              <a:rPr lang="en-GB" altLang="en-US" sz="1400" u="sng" dirty="0">
                <a:solidFill>
                  <a:srgbClr val="FF0000"/>
                </a:solidFill>
              </a:rPr>
              <a:t>h</a:t>
            </a:r>
            <a:endParaRPr lang="en-US" altLang="en-US" sz="1400" u="sng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088158"/>
              </p:ext>
            </p:extLst>
          </p:nvPr>
        </p:nvGraphicFramePr>
        <p:xfrm>
          <a:off x="530225" y="982663"/>
          <a:ext cx="8062913" cy="156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Document" r:id="rId6" imgW="4977011" imgH="970235" progId="Word.Document.8">
                  <p:embed/>
                </p:oleObj>
              </mc:Choice>
              <mc:Fallback>
                <p:oleObj name="Document" r:id="rId6" imgW="4977011" imgH="970235" progId="Word.Document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25" y="982663"/>
                        <a:ext cx="8062913" cy="1563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ko-KR" dirty="0"/>
              <a:t>Informaciona lista, I dio</a:t>
            </a:r>
            <a:endParaRPr lang="ko-KR" alt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102348"/>
              </p:ext>
            </p:extLst>
          </p:nvPr>
        </p:nvGraphicFramePr>
        <p:xfrm>
          <a:off x="1524000" y="869950"/>
          <a:ext cx="7304088" cy="413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Document" r:id="rId3" imgW="8805841" imgH="4999998" progId="Word.Document.8">
                  <p:embed/>
                </p:oleObj>
              </mc:Choice>
              <mc:Fallback>
                <p:oleObj name="Document" r:id="rId3" imgW="8805841" imgH="4999998" progId="Word.Document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869950"/>
                        <a:ext cx="7304088" cy="413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1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Informaciona lista, II dio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081426"/>
              </p:ext>
            </p:extLst>
          </p:nvPr>
        </p:nvGraphicFramePr>
        <p:xfrm>
          <a:off x="1546225" y="1128713"/>
          <a:ext cx="9020175" cy="421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Document" r:id="rId3" imgW="8848302" imgH="4143051" progId="Word.Document.8">
                  <p:embed/>
                </p:oleObj>
              </mc:Choice>
              <mc:Fallback>
                <p:oleObj name="Document" r:id="rId3" imgW="8848302" imgH="4143051" progId="Word.Document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225" y="1128713"/>
                        <a:ext cx="9020175" cy="4211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49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sz="3200" dirty="0"/>
              <a:t>Oblici provjere znanja i ocjenjivanje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47664" y="1059582"/>
            <a:ext cx="720080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latinLnBrk="0" hangingPunct="1">
              <a:lnSpc>
                <a:spcPct val="80000"/>
              </a:lnSpc>
              <a:defRPr/>
            </a:pPr>
            <a:r>
              <a:rPr lang="sr-Latn-CS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Aktivnost – provjera znanja  tokom semestra                         </a:t>
            </a:r>
            <a:r>
              <a:rPr lang="en-GB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  </a:t>
            </a:r>
            <a:r>
              <a:rPr lang="en-US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2</a:t>
            </a:r>
            <a:r>
              <a:rPr lang="en-GB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 </a:t>
            </a:r>
            <a:r>
              <a:rPr lang="sr-Latn-CS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  </a:t>
            </a:r>
            <a:r>
              <a:rPr lang="en-GB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</a:t>
            </a:r>
            <a:r>
              <a:rPr lang="sr-Latn-CS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poena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r-Latn-CS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k</a:t>
            </a: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olokvijum</a:t>
            </a:r>
            <a:r>
              <a:rPr lang="sr-Latn-ME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- zadaci (pismeno)</a:t>
            </a: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           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sr-Latn-ME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                           </a:t>
            </a:r>
            <a:r>
              <a:rPr lang="en-GB" altLang="en-US" sz="1800" noProof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6</a:t>
            </a:r>
            <a:r>
              <a:rPr lang="sr-Latn-ME" altLang="en-US" sz="180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0</a:t>
            </a: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poena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završni ispit</a:t>
            </a:r>
            <a:r>
              <a:rPr kumimoji="0" lang="sr-Latn-CS" alt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teorijska pitanja (test)       		      </a:t>
            </a:r>
            <a:r>
              <a:rPr kumimoji="0" lang="en-U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3</a:t>
            </a:r>
            <a:r>
              <a:rPr lang="en-GB" altLang="en-US" sz="1800" noProof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8</a:t>
            </a: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poena</a:t>
            </a: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	  	 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	</a:t>
            </a:r>
            <a:r>
              <a:rPr kumimoji="0" lang="sr-Latn-C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UKUPNO	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     </a:t>
            </a:r>
            <a:r>
              <a:rPr kumimoji="0" lang="sr-Latn-ME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                      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</a:t>
            </a:r>
            <a:r>
              <a:rPr kumimoji="0" lang="sr-Latn-ME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                             </a:t>
            </a:r>
            <a:r>
              <a:rPr kumimoji="0" lang="sr-Latn-ME" alt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1</a:t>
            </a:r>
            <a:r>
              <a:rPr kumimoji="0" lang="sr-Latn-C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00</a:t>
            </a:r>
            <a:r>
              <a:rPr kumimoji="0" lang="en-US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</a:t>
            </a:r>
            <a:r>
              <a:rPr kumimoji="0" lang="sr-Latn-ME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 </a:t>
            </a:r>
            <a:r>
              <a:rPr kumimoji="0" lang="en-US" alt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poena</a:t>
            </a:r>
            <a:endParaRPr kumimoji="0" lang="sr-Latn-C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r-Latn-CS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" name="Group 3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72399352"/>
              </p:ext>
            </p:extLst>
          </p:nvPr>
        </p:nvGraphicFramePr>
        <p:xfrm>
          <a:off x="1897362" y="3219822"/>
          <a:ext cx="6563070" cy="1152997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093845"/>
                <a:gridCol w="1093845"/>
                <a:gridCol w="1093845"/>
                <a:gridCol w="1093845"/>
                <a:gridCol w="1093845"/>
                <a:gridCol w="1093845"/>
              </a:tblGrid>
              <a:tr h="5774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Ocjena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75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Bodovi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50-59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60-69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70-79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80-89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BA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90-100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732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Terminski plan ispitnih obaveza</a:t>
            </a:r>
            <a:endParaRPr lang="sr-Latn-ME" dirty="0"/>
          </a:p>
        </p:txBody>
      </p:sp>
      <p:graphicFrame>
        <p:nvGraphicFramePr>
          <p:cNvPr id="6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736142"/>
              </p:ext>
            </p:extLst>
          </p:nvPr>
        </p:nvGraphicFramePr>
        <p:xfrm>
          <a:off x="1670050" y="1196975"/>
          <a:ext cx="9055100" cy="249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Document" r:id="rId3" imgW="5926402" imgH="1635179" progId="Word.Document.8">
                  <p:embed/>
                </p:oleObj>
              </mc:Choice>
              <mc:Fallback>
                <p:oleObj name="Document" r:id="rId3" imgW="5926402" imgH="1635179" progId="Word.Document.8">
                  <p:embed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50" y="1196975"/>
                        <a:ext cx="9055100" cy="24939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07704" y="3363838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400" dirty="0" smtClean="0"/>
              <a:t>Napomena: W</a:t>
            </a:r>
            <a:r>
              <a:rPr lang="en-US" sz="1400" dirty="0" smtClean="0"/>
              <a:t>&amp;T </a:t>
            </a:r>
            <a:r>
              <a:rPr lang="en-US" sz="1400" dirty="0" err="1" smtClean="0"/>
              <a:t>ispitni</a:t>
            </a:r>
            <a:r>
              <a:rPr lang="en-US" sz="1400" dirty="0" smtClean="0"/>
              <a:t> </a:t>
            </a:r>
            <a:r>
              <a:rPr lang="en-US" sz="1400" dirty="0" err="1" smtClean="0"/>
              <a:t>termin</a:t>
            </a:r>
            <a:r>
              <a:rPr lang="en-US" sz="1400" dirty="0" smtClean="0"/>
              <a:t> </a:t>
            </a:r>
            <a:r>
              <a:rPr lang="en-US" sz="1400" dirty="0" err="1" smtClean="0"/>
              <a:t>samo</a:t>
            </a:r>
            <a:r>
              <a:rPr lang="en-US" sz="1400" dirty="0" smtClean="0"/>
              <a:t> </a:t>
            </a:r>
            <a:r>
              <a:rPr lang="en-US" sz="1400" dirty="0" err="1" smtClean="0"/>
              <a:t>po</a:t>
            </a:r>
            <a:r>
              <a:rPr lang="en-US" sz="1400" dirty="0" smtClean="0"/>
              <a:t> </a:t>
            </a:r>
            <a:r>
              <a:rPr lang="en-US" sz="1400" dirty="0" err="1"/>
              <a:t>O</a:t>
            </a:r>
            <a:r>
              <a:rPr lang="en-US" sz="1400" dirty="0" err="1" smtClean="0"/>
              <a:t>dluci</a:t>
            </a:r>
            <a:r>
              <a:rPr lang="en-US" sz="1400" dirty="0" smtClean="0"/>
              <a:t> UCG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083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80</Words>
  <Application>Microsoft Office PowerPoint</Application>
  <PresentationFormat>On-screen Show (16:9)</PresentationFormat>
  <Paragraphs>42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Calibri</vt:lpstr>
      <vt:lpstr>Office Theme</vt:lpstr>
      <vt:lpstr>Custom Design</vt:lpstr>
      <vt:lpstr>Microsoft Word 97 - 2003 Document</vt:lpstr>
      <vt:lpstr>Document</vt:lpstr>
      <vt:lpstr>PowerPoint Presentation</vt:lpstr>
      <vt:lpstr>Osnovne informacije o predmetu</vt:lpstr>
      <vt:lpstr>Informaciona lista, I dio</vt:lpstr>
      <vt:lpstr>Informaciona lista, II dio</vt:lpstr>
      <vt:lpstr>Oblici provjere znanja i ocjenjivanje </vt:lpstr>
      <vt:lpstr>Terminski plan ispitnih obaveza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Ana Mugosa</cp:lastModifiedBy>
  <cp:revision>49</cp:revision>
  <dcterms:created xsi:type="dcterms:W3CDTF">2014-04-01T16:27:38Z</dcterms:created>
  <dcterms:modified xsi:type="dcterms:W3CDTF">2020-09-29T06:42:29Z</dcterms:modified>
</cp:coreProperties>
</file>