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ppt/notesSlides/notesSlide4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55" r:id="rId1"/>
  </p:sldMasterIdLst>
  <p:notesMasterIdLst>
    <p:notesMasterId r:id="rId46"/>
  </p:notesMasterIdLst>
  <p:handoutMasterIdLst>
    <p:handoutMasterId r:id="rId47"/>
  </p:handoutMasterIdLst>
  <p:sldIdLst>
    <p:sldId id="256" r:id="rId2"/>
    <p:sldId id="354" r:id="rId3"/>
    <p:sldId id="355" r:id="rId4"/>
    <p:sldId id="357" r:id="rId5"/>
    <p:sldId id="358" r:id="rId6"/>
    <p:sldId id="359" r:id="rId7"/>
    <p:sldId id="334" r:id="rId8"/>
    <p:sldId id="385" r:id="rId9"/>
    <p:sldId id="360" r:id="rId10"/>
    <p:sldId id="335" r:id="rId11"/>
    <p:sldId id="361" r:id="rId12"/>
    <p:sldId id="336" r:id="rId13"/>
    <p:sldId id="337" r:id="rId14"/>
    <p:sldId id="338" r:id="rId15"/>
    <p:sldId id="340" r:id="rId16"/>
    <p:sldId id="386" r:id="rId17"/>
    <p:sldId id="341" r:id="rId18"/>
    <p:sldId id="362" r:id="rId19"/>
    <p:sldId id="342" r:id="rId20"/>
    <p:sldId id="343" r:id="rId21"/>
    <p:sldId id="344" r:id="rId22"/>
    <p:sldId id="363" r:id="rId23"/>
    <p:sldId id="345" r:id="rId24"/>
    <p:sldId id="347" r:id="rId25"/>
    <p:sldId id="364" r:id="rId26"/>
    <p:sldId id="366" r:id="rId27"/>
    <p:sldId id="348" r:id="rId28"/>
    <p:sldId id="367" r:id="rId29"/>
    <p:sldId id="349" r:id="rId30"/>
    <p:sldId id="368" r:id="rId31"/>
    <p:sldId id="369" r:id="rId32"/>
    <p:sldId id="371" r:id="rId33"/>
    <p:sldId id="372" r:id="rId34"/>
    <p:sldId id="373" r:id="rId35"/>
    <p:sldId id="374" r:id="rId36"/>
    <p:sldId id="375" r:id="rId37"/>
    <p:sldId id="376" r:id="rId38"/>
    <p:sldId id="377" r:id="rId39"/>
    <p:sldId id="378" r:id="rId40"/>
    <p:sldId id="379" r:id="rId41"/>
    <p:sldId id="380" r:id="rId42"/>
    <p:sldId id="382" r:id="rId43"/>
    <p:sldId id="383" r:id="rId44"/>
    <p:sldId id="384" r:id="rId45"/>
  </p:sldIdLst>
  <p:sldSz cx="9144000" cy="6858000" type="screen4x3"/>
  <p:notesSz cx="10234613" cy="70993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CCFFFF"/>
    <a:srgbClr val="FEC6C6"/>
    <a:srgbClr val="0ABDFC"/>
    <a:srgbClr val="3333CC"/>
    <a:srgbClr val="339933"/>
    <a:srgbClr val="CCFFCC"/>
    <a:srgbClr val="CC6600"/>
    <a:srgbClr val="006400"/>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32" autoAdjust="0"/>
    <p:restoredTop sz="94649" autoAdjust="0"/>
  </p:normalViewPr>
  <p:slideViewPr>
    <p:cSldViewPr showGuides="1">
      <p:cViewPr varScale="1">
        <p:scale>
          <a:sx n="91" d="100"/>
          <a:sy n="91" d="100"/>
        </p:scale>
        <p:origin x="912" y="5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handoutMaster" Target="handoutMasters/handoutMaster1.xml"/><Relationship Id="rId50" Type="http://schemas.openxmlformats.org/officeDocument/2006/relationships/theme" Target="theme/theme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presProps" Target="presProps.xml"/><Relationship Id="rId8" Type="http://schemas.openxmlformats.org/officeDocument/2006/relationships/slide" Target="slides/slide7.xml"/><Relationship Id="rId51" Type="http://schemas.openxmlformats.org/officeDocument/2006/relationships/tableStyles" Target="tableStyle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notesMaster" Target="notesMasters/notesMaster1.xml"/><Relationship Id="rId20" Type="http://schemas.openxmlformats.org/officeDocument/2006/relationships/slide" Target="slides/slide19.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0178" name="Rectangle 2"/>
          <p:cNvSpPr>
            <a:spLocks noGrp="1" noChangeArrowheads="1"/>
          </p:cNvSpPr>
          <p:nvPr>
            <p:ph type="hdr" sz="quarter"/>
          </p:nvPr>
        </p:nvSpPr>
        <p:spPr bwMode="auto">
          <a:xfrm>
            <a:off x="0" y="0"/>
            <a:ext cx="4435475" cy="355600"/>
          </a:xfrm>
          <a:prstGeom prst="rect">
            <a:avLst/>
          </a:prstGeom>
          <a:noFill/>
          <a:ln w="9525">
            <a:noFill/>
            <a:miter lim="800000"/>
            <a:headEnd/>
            <a:tailEnd/>
          </a:ln>
          <a:effectLst/>
        </p:spPr>
        <p:txBody>
          <a:bodyPr vert="horz" wrap="square" lIns="99037" tIns="49518" rIns="99037" bIns="49518" numCol="1" anchor="t" anchorCtr="0" compatLnSpc="1">
            <a:prstTxWarp prst="textNoShape">
              <a:avLst/>
            </a:prstTxWarp>
          </a:bodyPr>
          <a:lstStyle>
            <a:lvl1pPr defTabSz="989556">
              <a:defRPr sz="1300">
                <a:latin typeface="Times New Roman" pitchFamily="18" charset="0"/>
              </a:defRPr>
            </a:lvl1pPr>
          </a:lstStyle>
          <a:p>
            <a:pPr>
              <a:defRPr/>
            </a:pPr>
            <a:endParaRPr lang="en-US"/>
          </a:p>
        </p:txBody>
      </p:sp>
      <p:sp>
        <p:nvSpPr>
          <p:cNvPr id="50179" name="Rectangle 3"/>
          <p:cNvSpPr>
            <a:spLocks noGrp="1" noChangeArrowheads="1"/>
          </p:cNvSpPr>
          <p:nvPr>
            <p:ph type="dt" sz="quarter" idx="1"/>
          </p:nvPr>
        </p:nvSpPr>
        <p:spPr bwMode="auto">
          <a:xfrm>
            <a:off x="5799138" y="0"/>
            <a:ext cx="4435475" cy="355600"/>
          </a:xfrm>
          <a:prstGeom prst="rect">
            <a:avLst/>
          </a:prstGeom>
          <a:noFill/>
          <a:ln w="9525">
            <a:noFill/>
            <a:miter lim="800000"/>
            <a:headEnd/>
            <a:tailEnd/>
          </a:ln>
          <a:effectLst/>
        </p:spPr>
        <p:txBody>
          <a:bodyPr vert="horz" wrap="square" lIns="99037" tIns="49518" rIns="99037" bIns="49518" numCol="1" anchor="t" anchorCtr="0" compatLnSpc="1">
            <a:prstTxWarp prst="textNoShape">
              <a:avLst/>
            </a:prstTxWarp>
          </a:bodyPr>
          <a:lstStyle>
            <a:lvl1pPr algn="r" defTabSz="989556">
              <a:defRPr sz="1300">
                <a:latin typeface="Times New Roman" pitchFamily="18" charset="0"/>
              </a:defRPr>
            </a:lvl1pPr>
          </a:lstStyle>
          <a:p>
            <a:pPr>
              <a:defRPr/>
            </a:pPr>
            <a:endParaRPr lang="en-US"/>
          </a:p>
        </p:txBody>
      </p:sp>
      <p:sp>
        <p:nvSpPr>
          <p:cNvPr id="50180" name="Rectangle 4"/>
          <p:cNvSpPr>
            <a:spLocks noGrp="1" noChangeArrowheads="1"/>
          </p:cNvSpPr>
          <p:nvPr>
            <p:ph type="ftr" sz="quarter" idx="2"/>
          </p:nvPr>
        </p:nvSpPr>
        <p:spPr bwMode="auto">
          <a:xfrm>
            <a:off x="0" y="6743700"/>
            <a:ext cx="4435475" cy="355600"/>
          </a:xfrm>
          <a:prstGeom prst="rect">
            <a:avLst/>
          </a:prstGeom>
          <a:noFill/>
          <a:ln w="9525">
            <a:noFill/>
            <a:miter lim="800000"/>
            <a:headEnd/>
            <a:tailEnd/>
          </a:ln>
          <a:effectLst/>
        </p:spPr>
        <p:txBody>
          <a:bodyPr vert="horz" wrap="square" lIns="99037" tIns="49518" rIns="99037" bIns="49518" numCol="1" anchor="b" anchorCtr="0" compatLnSpc="1">
            <a:prstTxWarp prst="textNoShape">
              <a:avLst/>
            </a:prstTxWarp>
          </a:bodyPr>
          <a:lstStyle>
            <a:lvl1pPr defTabSz="989556">
              <a:defRPr sz="1300">
                <a:latin typeface="Times New Roman" pitchFamily="18" charset="0"/>
              </a:defRPr>
            </a:lvl1pPr>
          </a:lstStyle>
          <a:p>
            <a:pPr>
              <a:defRPr/>
            </a:pPr>
            <a:endParaRPr lang="en-US"/>
          </a:p>
        </p:txBody>
      </p:sp>
      <p:sp>
        <p:nvSpPr>
          <p:cNvPr id="50181" name="Rectangle 5"/>
          <p:cNvSpPr>
            <a:spLocks noGrp="1" noChangeArrowheads="1"/>
          </p:cNvSpPr>
          <p:nvPr>
            <p:ph type="sldNum" sz="quarter" idx="3"/>
          </p:nvPr>
        </p:nvSpPr>
        <p:spPr bwMode="auto">
          <a:xfrm>
            <a:off x="5799138" y="6743700"/>
            <a:ext cx="4435475" cy="355600"/>
          </a:xfrm>
          <a:prstGeom prst="rect">
            <a:avLst/>
          </a:prstGeom>
          <a:noFill/>
          <a:ln w="9525">
            <a:noFill/>
            <a:miter lim="800000"/>
            <a:headEnd/>
            <a:tailEnd/>
          </a:ln>
          <a:effectLst/>
        </p:spPr>
        <p:txBody>
          <a:bodyPr vert="horz" wrap="square" lIns="99037" tIns="49518" rIns="99037" bIns="49518" numCol="1" anchor="b" anchorCtr="0" compatLnSpc="1">
            <a:prstTxWarp prst="textNoShape">
              <a:avLst/>
            </a:prstTxWarp>
          </a:bodyPr>
          <a:lstStyle>
            <a:lvl1pPr algn="r" defTabSz="989556">
              <a:defRPr sz="1300">
                <a:latin typeface="Times New Roman" pitchFamily="18" charset="0"/>
              </a:defRPr>
            </a:lvl1pPr>
          </a:lstStyle>
          <a:p>
            <a:pPr>
              <a:defRPr/>
            </a:pPr>
            <a:fld id="{838A273D-E6FA-4351-BCD0-2F7779603F21}" type="slidenum">
              <a:rPr lang="en-US"/>
              <a:pPr>
                <a:defRPr/>
              </a:pPr>
              <a:t>‹#›</a:t>
            </a:fld>
            <a:endParaRPr lang="en-US"/>
          </a:p>
        </p:txBody>
      </p:sp>
    </p:spTree>
    <p:extLst>
      <p:ext uri="{BB962C8B-B14F-4D97-AF65-F5344CB8AC3E}">
        <p14:creationId xmlns:p14="http://schemas.microsoft.com/office/powerpoint/2010/main" val="2382688797"/>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4435475" cy="355600"/>
          </a:xfrm>
          <a:prstGeom prst="rect">
            <a:avLst/>
          </a:prstGeom>
        </p:spPr>
        <p:txBody>
          <a:bodyPr vert="horz" lIns="97267" tIns="48634" rIns="97267" bIns="48634" rtlCol="0"/>
          <a:lstStyle>
            <a:lvl1pPr algn="l">
              <a:defRPr sz="1300">
                <a:latin typeface="Arial" charset="0"/>
              </a:defRPr>
            </a:lvl1pPr>
          </a:lstStyle>
          <a:p>
            <a:pPr>
              <a:defRPr/>
            </a:pPr>
            <a:endParaRPr lang="sr-Latn-CS"/>
          </a:p>
        </p:txBody>
      </p:sp>
      <p:sp>
        <p:nvSpPr>
          <p:cNvPr id="3" name="Date Placeholder 2"/>
          <p:cNvSpPr>
            <a:spLocks noGrp="1"/>
          </p:cNvSpPr>
          <p:nvPr>
            <p:ph type="dt" idx="1"/>
          </p:nvPr>
        </p:nvSpPr>
        <p:spPr>
          <a:xfrm>
            <a:off x="5797550" y="0"/>
            <a:ext cx="4435475" cy="355600"/>
          </a:xfrm>
          <a:prstGeom prst="rect">
            <a:avLst/>
          </a:prstGeom>
        </p:spPr>
        <p:txBody>
          <a:bodyPr vert="horz" lIns="97267" tIns="48634" rIns="97267" bIns="48634" rtlCol="0"/>
          <a:lstStyle>
            <a:lvl1pPr algn="r">
              <a:defRPr sz="1300">
                <a:latin typeface="Arial" charset="0"/>
              </a:defRPr>
            </a:lvl1pPr>
          </a:lstStyle>
          <a:p>
            <a:pPr>
              <a:defRPr/>
            </a:pPr>
            <a:fld id="{965EB67B-869E-4B4E-875E-0F3BE488D165}" type="datetimeFigureOut">
              <a:rPr lang="sr-Latn-CS"/>
              <a:pPr>
                <a:defRPr/>
              </a:pPr>
              <a:t>27.3.2021.</a:t>
            </a:fld>
            <a:endParaRPr lang="sr-Latn-CS"/>
          </a:p>
        </p:txBody>
      </p:sp>
      <p:sp>
        <p:nvSpPr>
          <p:cNvPr id="4" name="Slide Image Placeholder 3"/>
          <p:cNvSpPr>
            <a:spLocks noGrp="1" noRot="1" noChangeAspect="1"/>
          </p:cNvSpPr>
          <p:nvPr>
            <p:ph type="sldImg" idx="2"/>
          </p:nvPr>
        </p:nvSpPr>
        <p:spPr>
          <a:xfrm>
            <a:off x="3343275" y="533400"/>
            <a:ext cx="3548063" cy="2660650"/>
          </a:xfrm>
          <a:prstGeom prst="rect">
            <a:avLst/>
          </a:prstGeom>
          <a:noFill/>
          <a:ln w="12700">
            <a:solidFill>
              <a:prstClr val="black"/>
            </a:solidFill>
          </a:ln>
        </p:spPr>
        <p:txBody>
          <a:bodyPr vert="horz" lIns="97267" tIns="48634" rIns="97267" bIns="48634" rtlCol="0" anchor="ctr"/>
          <a:lstStyle/>
          <a:p>
            <a:pPr lvl="0"/>
            <a:endParaRPr lang="sr-Latn-CS" noProof="0" smtClean="0"/>
          </a:p>
        </p:txBody>
      </p:sp>
      <p:sp>
        <p:nvSpPr>
          <p:cNvPr id="5" name="Notes Placeholder 4"/>
          <p:cNvSpPr>
            <a:spLocks noGrp="1"/>
          </p:cNvSpPr>
          <p:nvPr>
            <p:ph type="body" sz="quarter" idx="3"/>
          </p:nvPr>
        </p:nvSpPr>
        <p:spPr>
          <a:xfrm>
            <a:off x="1022350" y="3373438"/>
            <a:ext cx="8189913" cy="3192462"/>
          </a:xfrm>
          <a:prstGeom prst="rect">
            <a:avLst/>
          </a:prstGeom>
        </p:spPr>
        <p:txBody>
          <a:bodyPr vert="horz" lIns="97267" tIns="48634" rIns="97267" bIns="48634"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sr-Latn-CS" noProof="0" smtClean="0"/>
          </a:p>
        </p:txBody>
      </p:sp>
      <p:sp>
        <p:nvSpPr>
          <p:cNvPr id="6" name="Footer Placeholder 5"/>
          <p:cNvSpPr>
            <a:spLocks noGrp="1"/>
          </p:cNvSpPr>
          <p:nvPr>
            <p:ph type="ftr" sz="quarter" idx="4"/>
          </p:nvPr>
        </p:nvSpPr>
        <p:spPr>
          <a:xfrm>
            <a:off x="0" y="6742113"/>
            <a:ext cx="4435475" cy="355600"/>
          </a:xfrm>
          <a:prstGeom prst="rect">
            <a:avLst/>
          </a:prstGeom>
        </p:spPr>
        <p:txBody>
          <a:bodyPr vert="horz" lIns="97267" tIns="48634" rIns="97267" bIns="48634" rtlCol="0" anchor="b"/>
          <a:lstStyle>
            <a:lvl1pPr algn="l">
              <a:defRPr sz="1300">
                <a:latin typeface="Arial" charset="0"/>
              </a:defRPr>
            </a:lvl1pPr>
          </a:lstStyle>
          <a:p>
            <a:pPr>
              <a:defRPr/>
            </a:pPr>
            <a:endParaRPr lang="sr-Latn-CS"/>
          </a:p>
        </p:txBody>
      </p:sp>
      <p:sp>
        <p:nvSpPr>
          <p:cNvPr id="7" name="Slide Number Placeholder 6"/>
          <p:cNvSpPr>
            <a:spLocks noGrp="1"/>
          </p:cNvSpPr>
          <p:nvPr>
            <p:ph type="sldNum" sz="quarter" idx="5"/>
          </p:nvPr>
        </p:nvSpPr>
        <p:spPr>
          <a:xfrm>
            <a:off x="5797550" y="6742113"/>
            <a:ext cx="4435475" cy="355600"/>
          </a:xfrm>
          <a:prstGeom prst="rect">
            <a:avLst/>
          </a:prstGeom>
        </p:spPr>
        <p:txBody>
          <a:bodyPr vert="horz" lIns="97267" tIns="48634" rIns="97267" bIns="48634" rtlCol="0" anchor="b"/>
          <a:lstStyle>
            <a:lvl1pPr algn="r">
              <a:defRPr sz="1300">
                <a:latin typeface="Arial" charset="0"/>
              </a:defRPr>
            </a:lvl1pPr>
          </a:lstStyle>
          <a:p>
            <a:pPr>
              <a:defRPr/>
            </a:pPr>
            <a:fld id="{88DF1DA0-C2DD-4372-96A8-FC075933C707}" type="slidenum">
              <a:rPr lang="sr-Latn-CS"/>
              <a:pPr>
                <a:defRPr/>
              </a:pPr>
              <a:t>‹#›</a:t>
            </a:fld>
            <a:endParaRPr lang="sr-Latn-CS"/>
          </a:p>
        </p:txBody>
      </p:sp>
    </p:spTree>
    <p:extLst>
      <p:ext uri="{BB962C8B-B14F-4D97-AF65-F5344CB8AC3E}">
        <p14:creationId xmlns:p14="http://schemas.microsoft.com/office/powerpoint/2010/main" val="398892023"/>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43.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505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4506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6C2F9855-BF21-4B52-B9E5-C8D4116960FD}" type="slidenum">
              <a:rPr lang="sr-Latn-CS" smtClean="0"/>
              <a:pPr eaLnBrk="1" hangingPunct="1"/>
              <a:t>2</a:t>
            </a:fld>
            <a:endParaRPr lang="sr-Latn-CS" smtClean="0"/>
          </a:p>
        </p:txBody>
      </p:sp>
    </p:spTree>
    <p:extLst>
      <p:ext uri="{BB962C8B-B14F-4D97-AF65-F5344CB8AC3E}">
        <p14:creationId xmlns:p14="http://schemas.microsoft.com/office/powerpoint/2010/main" val="2063915405"/>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325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325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2376BE41-E4B4-4068-9B44-E569D0BA71BD}" type="slidenum">
              <a:rPr lang="sr-Latn-CS" smtClean="0"/>
              <a:pPr eaLnBrk="1" hangingPunct="1"/>
              <a:t>11</a:t>
            </a:fld>
            <a:endParaRPr lang="sr-Latn-CS" smtClean="0"/>
          </a:p>
        </p:txBody>
      </p:sp>
    </p:spTree>
    <p:extLst>
      <p:ext uri="{BB962C8B-B14F-4D97-AF65-F5344CB8AC3E}">
        <p14:creationId xmlns:p14="http://schemas.microsoft.com/office/powerpoint/2010/main" val="340788437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427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427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5D7826B1-8109-4205-AAEC-550B2B9FA848}" type="slidenum">
              <a:rPr lang="sr-Latn-CS" smtClean="0"/>
              <a:pPr eaLnBrk="1" hangingPunct="1"/>
              <a:t>12</a:t>
            </a:fld>
            <a:endParaRPr lang="sr-Latn-CS" smtClean="0"/>
          </a:p>
        </p:txBody>
      </p:sp>
    </p:spTree>
    <p:extLst>
      <p:ext uri="{BB962C8B-B14F-4D97-AF65-F5344CB8AC3E}">
        <p14:creationId xmlns:p14="http://schemas.microsoft.com/office/powerpoint/2010/main" val="4038260702"/>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529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530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8327DCDD-A5D5-4E5B-AE4E-49FE6F7F1901}" type="slidenum">
              <a:rPr lang="sr-Latn-CS" smtClean="0"/>
              <a:pPr eaLnBrk="1" hangingPunct="1"/>
              <a:t>13</a:t>
            </a:fld>
            <a:endParaRPr lang="sr-Latn-CS" smtClean="0"/>
          </a:p>
        </p:txBody>
      </p:sp>
    </p:spTree>
    <p:extLst>
      <p:ext uri="{BB962C8B-B14F-4D97-AF65-F5344CB8AC3E}">
        <p14:creationId xmlns:p14="http://schemas.microsoft.com/office/powerpoint/2010/main" val="349202412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632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632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7514C58D-039B-44A8-8C95-A672F5B07DC3}" type="slidenum">
              <a:rPr lang="sr-Latn-CS" smtClean="0"/>
              <a:pPr eaLnBrk="1" hangingPunct="1"/>
              <a:t>14</a:t>
            </a:fld>
            <a:endParaRPr lang="sr-Latn-CS" smtClean="0"/>
          </a:p>
        </p:txBody>
      </p:sp>
    </p:spTree>
    <p:extLst>
      <p:ext uri="{BB962C8B-B14F-4D97-AF65-F5344CB8AC3E}">
        <p14:creationId xmlns:p14="http://schemas.microsoft.com/office/powerpoint/2010/main" val="427023489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73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7348"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8E837A9A-A28F-4FB9-8916-B2BEA47530FB}" type="slidenum">
              <a:rPr lang="sr-Latn-CS" smtClean="0"/>
              <a:pPr eaLnBrk="1" hangingPunct="1"/>
              <a:t>15</a:t>
            </a:fld>
            <a:endParaRPr lang="sr-Latn-CS" smtClean="0"/>
          </a:p>
        </p:txBody>
      </p:sp>
    </p:spTree>
    <p:extLst>
      <p:ext uri="{BB962C8B-B14F-4D97-AF65-F5344CB8AC3E}">
        <p14:creationId xmlns:p14="http://schemas.microsoft.com/office/powerpoint/2010/main" val="423828187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73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7348"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8E837A9A-A28F-4FB9-8916-B2BEA47530FB}" type="slidenum">
              <a:rPr lang="sr-Latn-CS" smtClean="0"/>
              <a:pPr eaLnBrk="1" hangingPunct="1"/>
              <a:t>16</a:t>
            </a:fld>
            <a:endParaRPr lang="sr-Latn-CS" smtClean="0"/>
          </a:p>
        </p:txBody>
      </p:sp>
    </p:spTree>
    <p:extLst>
      <p:ext uri="{BB962C8B-B14F-4D97-AF65-F5344CB8AC3E}">
        <p14:creationId xmlns:p14="http://schemas.microsoft.com/office/powerpoint/2010/main" val="3879494895"/>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837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837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63B1E2F8-C4EF-4AF8-911F-0C7482781172}" type="slidenum">
              <a:rPr lang="sr-Latn-CS" smtClean="0"/>
              <a:pPr eaLnBrk="1" hangingPunct="1"/>
              <a:t>17</a:t>
            </a:fld>
            <a:endParaRPr lang="sr-Latn-CS" smtClean="0"/>
          </a:p>
        </p:txBody>
      </p:sp>
    </p:spTree>
    <p:extLst>
      <p:ext uri="{BB962C8B-B14F-4D97-AF65-F5344CB8AC3E}">
        <p14:creationId xmlns:p14="http://schemas.microsoft.com/office/powerpoint/2010/main" val="201100107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93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93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0EB4382C-CD26-4B1C-B876-CB43C9FA40D0}" type="slidenum">
              <a:rPr lang="sr-Latn-CS" smtClean="0"/>
              <a:pPr eaLnBrk="1" hangingPunct="1"/>
              <a:t>18</a:t>
            </a:fld>
            <a:endParaRPr lang="sr-Latn-CS" smtClean="0"/>
          </a:p>
        </p:txBody>
      </p:sp>
    </p:spTree>
    <p:extLst>
      <p:ext uri="{BB962C8B-B14F-4D97-AF65-F5344CB8AC3E}">
        <p14:creationId xmlns:p14="http://schemas.microsoft.com/office/powerpoint/2010/main" val="372335058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041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6042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6C40F7E9-0B6E-4060-9870-902C33515AA7}" type="slidenum">
              <a:rPr lang="sr-Latn-CS" smtClean="0"/>
              <a:pPr eaLnBrk="1" hangingPunct="1"/>
              <a:t>19</a:t>
            </a:fld>
            <a:endParaRPr lang="sr-Latn-CS" smtClean="0"/>
          </a:p>
        </p:txBody>
      </p:sp>
    </p:spTree>
    <p:extLst>
      <p:ext uri="{BB962C8B-B14F-4D97-AF65-F5344CB8AC3E}">
        <p14:creationId xmlns:p14="http://schemas.microsoft.com/office/powerpoint/2010/main" val="269892492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614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9BF2DD82-463E-4783-9F4A-C878E61FE580}" type="slidenum">
              <a:rPr lang="sr-Latn-CS" smtClean="0"/>
              <a:pPr eaLnBrk="1" hangingPunct="1"/>
              <a:t>20</a:t>
            </a:fld>
            <a:endParaRPr lang="sr-Latn-CS" smtClean="0"/>
          </a:p>
        </p:txBody>
      </p:sp>
    </p:spTree>
    <p:extLst>
      <p:ext uri="{BB962C8B-B14F-4D97-AF65-F5344CB8AC3E}">
        <p14:creationId xmlns:p14="http://schemas.microsoft.com/office/powerpoint/2010/main" val="61036960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608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4608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1B588EEC-8F03-4D12-94F1-8ACC8A5A7EB0}" type="slidenum">
              <a:rPr lang="sr-Latn-CS" smtClean="0"/>
              <a:pPr eaLnBrk="1" hangingPunct="1"/>
              <a:t>3</a:t>
            </a:fld>
            <a:endParaRPr lang="sr-Latn-CS" smtClean="0"/>
          </a:p>
        </p:txBody>
      </p:sp>
    </p:spTree>
    <p:extLst>
      <p:ext uri="{BB962C8B-B14F-4D97-AF65-F5344CB8AC3E}">
        <p14:creationId xmlns:p14="http://schemas.microsoft.com/office/powerpoint/2010/main" val="77175054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246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62468"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6802336D-3142-4873-AC77-A4FCA457789A}" type="slidenum">
              <a:rPr lang="sr-Latn-CS" smtClean="0"/>
              <a:pPr eaLnBrk="1" hangingPunct="1"/>
              <a:t>21</a:t>
            </a:fld>
            <a:endParaRPr lang="sr-Latn-CS" smtClean="0"/>
          </a:p>
        </p:txBody>
      </p:sp>
    </p:spTree>
    <p:extLst>
      <p:ext uri="{BB962C8B-B14F-4D97-AF65-F5344CB8AC3E}">
        <p14:creationId xmlns:p14="http://schemas.microsoft.com/office/powerpoint/2010/main" val="286834453"/>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349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6349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948C7A95-E173-47FF-942A-0709235E518F}" type="slidenum">
              <a:rPr lang="sr-Latn-CS" smtClean="0"/>
              <a:pPr eaLnBrk="1" hangingPunct="1"/>
              <a:t>22</a:t>
            </a:fld>
            <a:endParaRPr lang="sr-Latn-CS" smtClean="0"/>
          </a:p>
        </p:txBody>
      </p:sp>
    </p:spTree>
    <p:extLst>
      <p:ext uri="{BB962C8B-B14F-4D97-AF65-F5344CB8AC3E}">
        <p14:creationId xmlns:p14="http://schemas.microsoft.com/office/powerpoint/2010/main" val="407151092"/>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451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6451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CCCA1ECD-43C5-413F-A7E5-C45C293DA383}" type="slidenum">
              <a:rPr lang="sr-Latn-CS" smtClean="0"/>
              <a:pPr eaLnBrk="1" hangingPunct="1"/>
              <a:t>23</a:t>
            </a:fld>
            <a:endParaRPr lang="sr-Latn-CS" smtClean="0"/>
          </a:p>
        </p:txBody>
      </p:sp>
    </p:spTree>
    <p:extLst>
      <p:ext uri="{BB962C8B-B14F-4D97-AF65-F5344CB8AC3E}">
        <p14:creationId xmlns:p14="http://schemas.microsoft.com/office/powerpoint/2010/main" val="1634004303"/>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553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6554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C870309A-3C87-4F83-BD66-A018571C4048}" type="slidenum">
              <a:rPr lang="sr-Latn-CS" smtClean="0"/>
              <a:pPr eaLnBrk="1" hangingPunct="1"/>
              <a:t>24</a:t>
            </a:fld>
            <a:endParaRPr lang="sr-Latn-CS" smtClean="0"/>
          </a:p>
        </p:txBody>
      </p:sp>
    </p:spTree>
    <p:extLst>
      <p:ext uri="{BB962C8B-B14F-4D97-AF65-F5344CB8AC3E}">
        <p14:creationId xmlns:p14="http://schemas.microsoft.com/office/powerpoint/2010/main" val="3467234010"/>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656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6656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58C4F01F-3E11-4FB2-B230-5F49EDC8F343}" type="slidenum">
              <a:rPr lang="sr-Latn-CS" smtClean="0"/>
              <a:pPr eaLnBrk="1" hangingPunct="1"/>
              <a:t>25</a:t>
            </a:fld>
            <a:endParaRPr lang="sr-Latn-CS" smtClean="0"/>
          </a:p>
        </p:txBody>
      </p:sp>
    </p:spTree>
    <p:extLst>
      <p:ext uri="{BB962C8B-B14F-4D97-AF65-F5344CB8AC3E}">
        <p14:creationId xmlns:p14="http://schemas.microsoft.com/office/powerpoint/2010/main" val="2294244186"/>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758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67588"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C0682431-1F81-481C-978D-EF143A8C3F6D}" type="slidenum">
              <a:rPr lang="sr-Latn-CS" smtClean="0"/>
              <a:pPr eaLnBrk="1" hangingPunct="1"/>
              <a:t>26</a:t>
            </a:fld>
            <a:endParaRPr lang="sr-Latn-CS" smtClean="0"/>
          </a:p>
        </p:txBody>
      </p:sp>
    </p:spTree>
    <p:extLst>
      <p:ext uri="{BB962C8B-B14F-4D97-AF65-F5344CB8AC3E}">
        <p14:creationId xmlns:p14="http://schemas.microsoft.com/office/powerpoint/2010/main" val="4094279227"/>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861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6861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692CEEA7-E7E6-44B2-AE84-F9E46D22F5E3}" type="slidenum">
              <a:rPr lang="sr-Latn-CS" smtClean="0"/>
              <a:pPr eaLnBrk="1" hangingPunct="1"/>
              <a:t>27</a:t>
            </a:fld>
            <a:endParaRPr lang="sr-Latn-CS" smtClean="0"/>
          </a:p>
        </p:txBody>
      </p:sp>
    </p:spTree>
    <p:extLst>
      <p:ext uri="{BB962C8B-B14F-4D97-AF65-F5344CB8AC3E}">
        <p14:creationId xmlns:p14="http://schemas.microsoft.com/office/powerpoint/2010/main" val="3352716073"/>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963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6963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1126412D-BDC7-494F-AD03-57B3323D926E}" type="slidenum">
              <a:rPr lang="sr-Latn-CS" smtClean="0"/>
              <a:pPr eaLnBrk="1" hangingPunct="1"/>
              <a:t>28</a:t>
            </a:fld>
            <a:endParaRPr lang="sr-Latn-CS" smtClean="0"/>
          </a:p>
        </p:txBody>
      </p:sp>
    </p:spTree>
    <p:extLst>
      <p:ext uri="{BB962C8B-B14F-4D97-AF65-F5344CB8AC3E}">
        <p14:creationId xmlns:p14="http://schemas.microsoft.com/office/powerpoint/2010/main" val="3011685116"/>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065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7066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613AFCCB-0732-4194-93A1-DB2641BB1CD4}" type="slidenum">
              <a:rPr lang="sr-Latn-CS" smtClean="0"/>
              <a:pPr eaLnBrk="1" hangingPunct="1"/>
              <a:t>29</a:t>
            </a:fld>
            <a:endParaRPr lang="sr-Latn-CS" smtClean="0"/>
          </a:p>
        </p:txBody>
      </p:sp>
    </p:spTree>
    <p:extLst>
      <p:ext uri="{BB962C8B-B14F-4D97-AF65-F5344CB8AC3E}">
        <p14:creationId xmlns:p14="http://schemas.microsoft.com/office/powerpoint/2010/main" val="18343971"/>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8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168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7168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F5BF3446-6907-4AC8-BB66-2F22DDA28599}" type="slidenum">
              <a:rPr lang="sr-Latn-CS" smtClean="0"/>
              <a:pPr eaLnBrk="1" hangingPunct="1"/>
              <a:t>30</a:t>
            </a:fld>
            <a:endParaRPr lang="sr-Latn-CS" smtClean="0"/>
          </a:p>
        </p:txBody>
      </p:sp>
    </p:spTree>
    <p:extLst>
      <p:ext uri="{BB962C8B-B14F-4D97-AF65-F5344CB8AC3E}">
        <p14:creationId xmlns:p14="http://schemas.microsoft.com/office/powerpoint/2010/main" val="275786142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710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47108"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E41B25FA-5DA4-4B9A-8A0C-C4231DE0C8A4}" type="slidenum">
              <a:rPr lang="sr-Latn-CS" smtClean="0"/>
              <a:pPr eaLnBrk="1" hangingPunct="1"/>
              <a:t>4</a:t>
            </a:fld>
            <a:endParaRPr lang="sr-Latn-CS" smtClean="0"/>
          </a:p>
        </p:txBody>
      </p:sp>
    </p:spTree>
    <p:extLst>
      <p:ext uri="{BB962C8B-B14F-4D97-AF65-F5344CB8AC3E}">
        <p14:creationId xmlns:p14="http://schemas.microsoft.com/office/powerpoint/2010/main" val="576303117"/>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270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72708"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BBCD4EAE-AA40-47DF-B7C4-534D7E47E122}" type="slidenum">
              <a:rPr lang="sr-Latn-CS" smtClean="0"/>
              <a:pPr eaLnBrk="1" hangingPunct="1"/>
              <a:t>31</a:t>
            </a:fld>
            <a:endParaRPr lang="sr-Latn-CS" smtClean="0"/>
          </a:p>
        </p:txBody>
      </p:sp>
    </p:spTree>
    <p:extLst>
      <p:ext uri="{BB962C8B-B14F-4D97-AF65-F5344CB8AC3E}">
        <p14:creationId xmlns:p14="http://schemas.microsoft.com/office/powerpoint/2010/main" val="2736310941"/>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3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373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7373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F2D4D279-3966-41C4-A2CB-699E596DDC55}" type="slidenum">
              <a:rPr lang="sr-Latn-CS" smtClean="0"/>
              <a:pPr eaLnBrk="1" hangingPunct="1"/>
              <a:t>32</a:t>
            </a:fld>
            <a:endParaRPr lang="sr-Latn-CS" smtClean="0"/>
          </a:p>
        </p:txBody>
      </p:sp>
    </p:spTree>
    <p:extLst>
      <p:ext uri="{BB962C8B-B14F-4D97-AF65-F5344CB8AC3E}">
        <p14:creationId xmlns:p14="http://schemas.microsoft.com/office/powerpoint/2010/main" val="1090123917"/>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475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7475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551F6338-7907-4F3A-B0CD-F20660D8E9DC}" type="slidenum">
              <a:rPr lang="sr-Latn-CS" smtClean="0"/>
              <a:pPr eaLnBrk="1" hangingPunct="1"/>
              <a:t>33</a:t>
            </a:fld>
            <a:endParaRPr lang="sr-Latn-CS" smtClean="0"/>
          </a:p>
        </p:txBody>
      </p:sp>
    </p:spTree>
    <p:extLst>
      <p:ext uri="{BB962C8B-B14F-4D97-AF65-F5344CB8AC3E}">
        <p14:creationId xmlns:p14="http://schemas.microsoft.com/office/powerpoint/2010/main" val="2162888383"/>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577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7578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D776E989-B670-448C-970A-55ED1FE299C6}" type="slidenum">
              <a:rPr lang="sr-Latn-CS" smtClean="0"/>
              <a:pPr eaLnBrk="1" hangingPunct="1"/>
              <a:t>34</a:t>
            </a:fld>
            <a:endParaRPr lang="sr-Latn-CS" smtClean="0"/>
          </a:p>
        </p:txBody>
      </p:sp>
    </p:spTree>
    <p:extLst>
      <p:ext uri="{BB962C8B-B14F-4D97-AF65-F5344CB8AC3E}">
        <p14:creationId xmlns:p14="http://schemas.microsoft.com/office/powerpoint/2010/main" val="2597819538"/>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680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7680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1040957E-7433-43A4-8337-C7064A874DDA}" type="slidenum">
              <a:rPr lang="sr-Latn-CS" smtClean="0"/>
              <a:pPr eaLnBrk="1" hangingPunct="1"/>
              <a:t>35</a:t>
            </a:fld>
            <a:endParaRPr lang="sr-Latn-CS" smtClean="0"/>
          </a:p>
        </p:txBody>
      </p:sp>
    </p:spTree>
    <p:extLst>
      <p:ext uri="{BB962C8B-B14F-4D97-AF65-F5344CB8AC3E}">
        <p14:creationId xmlns:p14="http://schemas.microsoft.com/office/powerpoint/2010/main" val="2601664852"/>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782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77828"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FF79E99D-07AD-4EC4-A4EF-D6646D5FCD4F}" type="slidenum">
              <a:rPr lang="sr-Latn-CS" smtClean="0"/>
              <a:pPr eaLnBrk="1" hangingPunct="1"/>
              <a:t>36</a:t>
            </a:fld>
            <a:endParaRPr lang="sr-Latn-CS" smtClean="0"/>
          </a:p>
        </p:txBody>
      </p:sp>
    </p:spTree>
    <p:extLst>
      <p:ext uri="{BB962C8B-B14F-4D97-AF65-F5344CB8AC3E}">
        <p14:creationId xmlns:p14="http://schemas.microsoft.com/office/powerpoint/2010/main" val="2298302235"/>
      </p:ext>
    </p:extLst>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5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885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7885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AAE31398-6B99-4ED2-85B7-6ED202CB6BB0}" type="slidenum">
              <a:rPr lang="sr-Latn-CS" smtClean="0"/>
              <a:pPr eaLnBrk="1" hangingPunct="1"/>
              <a:t>37</a:t>
            </a:fld>
            <a:endParaRPr lang="sr-Latn-CS" smtClean="0"/>
          </a:p>
        </p:txBody>
      </p:sp>
    </p:spTree>
    <p:extLst>
      <p:ext uri="{BB962C8B-B14F-4D97-AF65-F5344CB8AC3E}">
        <p14:creationId xmlns:p14="http://schemas.microsoft.com/office/powerpoint/2010/main" val="3973685802"/>
      </p:ext>
    </p:extLst>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987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987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7987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E93E7A45-9BDD-42C3-A7D3-EA74D51DDACF}" type="slidenum">
              <a:rPr lang="sr-Latn-CS" smtClean="0"/>
              <a:pPr eaLnBrk="1" hangingPunct="1"/>
              <a:t>38</a:t>
            </a:fld>
            <a:endParaRPr lang="sr-Latn-CS" smtClean="0"/>
          </a:p>
        </p:txBody>
      </p:sp>
    </p:spTree>
    <p:extLst>
      <p:ext uri="{BB962C8B-B14F-4D97-AF65-F5344CB8AC3E}">
        <p14:creationId xmlns:p14="http://schemas.microsoft.com/office/powerpoint/2010/main" val="3428498138"/>
      </p:ext>
    </p:extLst>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089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8090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651C6A21-74BB-4390-B57E-E88951BE11E7}" type="slidenum">
              <a:rPr lang="sr-Latn-CS" smtClean="0"/>
              <a:pPr eaLnBrk="1" hangingPunct="1"/>
              <a:t>39</a:t>
            </a:fld>
            <a:endParaRPr lang="sr-Latn-CS" smtClean="0"/>
          </a:p>
        </p:txBody>
      </p:sp>
    </p:spTree>
    <p:extLst>
      <p:ext uri="{BB962C8B-B14F-4D97-AF65-F5344CB8AC3E}">
        <p14:creationId xmlns:p14="http://schemas.microsoft.com/office/powerpoint/2010/main" val="2795594825"/>
      </p:ext>
    </p:extLst>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2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2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8192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D04DEB09-368E-4FAC-A356-6F9F6E69D4EB}" type="slidenum">
              <a:rPr lang="sr-Latn-CS" smtClean="0"/>
              <a:pPr eaLnBrk="1" hangingPunct="1"/>
              <a:t>40</a:t>
            </a:fld>
            <a:endParaRPr lang="sr-Latn-CS" smtClean="0"/>
          </a:p>
        </p:txBody>
      </p:sp>
    </p:spTree>
    <p:extLst>
      <p:ext uri="{BB962C8B-B14F-4D97-AF65-F5344CB8AC3E}">
        <p14:creationId xmlns:p14="http://schemas.microsoft.com/office/powerpoint/2010/main" val="226883188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813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4813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49C2AC71-F6EA-4ADB-927D-8F54A210016C}" type="slidenum">
              <a:rPr lang="sr-Latn-CS" smtClean="0"/>
              <a:pPr eaLnBrk="1" hangingPunct="1"/>
              <a:t>5</a:t>
            </a:fld>
            <a:endParaRPr lang="sr-Latn-CS" smtClean="0"/>
          </a:p>
        </p:txBody>
      </p:sp>
    </p:spTree>
    <p:extLst>
      <p:ext uri="{BB962C8B-B14F-4D97-AF65-F5344CB8AC3E}">
        <p14:creationId xmlns:p14="http://schemas.microsoft.com/office/powerpoint/2010/main" val="3810623094"/>
      </p:ext>
    </p:extLst>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29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82948"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AEBEBB51-ED5A-447A-850B-697EBBA17648}" type="slidenum">
              <a:rPr lang="sr-Latn-CS" smtClean="0"/>
              <a:pPr eaLnBrk="1" hangingPunct="1"/>
              <a:t>41</a:t>
            </a:fld>
            <a:endParaRPr lang="sr-Latn-CS" smtClean="0"/>
          </a:p>
        </p:txBody>
      </p:sp>
    </p:spTree>
    <p:extLst>
      <p:ext uri="{BB962C8B-B14F-4D97-AF65-F5344CB8AC3E}">
        <p14:creationId xmlns:p14="http://schemas.microsoft.com/office/powerpoint/2010/main" val="1270664264"/>
      </p:ext>
    </p:extLst>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97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397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8397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D8DA7DC4-EF34-4979-A7CE-2640426E1CC5}" type="slidenum">
              <a:rPr lang="sr-Latn-CS" smtClean="0"/>
              <a:pPr eaLnBrk="1" hangingPunct="1"/>
              <a:t>42</a:t>
            </a:fld>
            <a:endParaRPr lang="sr-Latn-CS" smtClean="0"/>
          </a:p>
        </p:txBody>
      </p:sp>
    </p:spTree>
    <p:extLst>
      <p:ext uri="{BB962C8B-B14F-4D97-AF65-F5344CB8AC3E}">
        <p14:creationId xmlns:p14="http://schemas.microsoft.com/office/powerpoint/2010/main" val="4268322692"/>
      </p:ext>
    </p:extLst>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97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397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8397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D8DA7DC4-EF34-4979-A7CE-2640426E1CC5}" type="slidenum">
              <a:rPr lang="sr-Latn-CS" smtClean="0"/>
              <a:pPr eaLnBrk="1" hangingPunct="1"/>
              <a:t>43</a:t>
            </a:fld>
            <a:endParaRPr lang="sr-Latn-CS" smtClean="0"/>
          </a:p>
        </p:txBody>
      </p:sp>
    </p:spTree>
    <p:extLst>
      <p:ext uri="{BB962C8B-B14F-4D97-AF65-F5344CB8AC3E}">
        <p14:creationId xmlns:p14="http://schemas.microsoft.com/office/powerpoint/2010/main" val="2705811448"/>
      </p:ext>
    </p:extLst>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97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397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8397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D8DA7DC4-EF34-4979-A7CE-2640426E1CC5}" type="slidenum">
              <a:rPr lang="sr-Latn-CS" smtClean="0"/>
              <a:pPr eaLnBrk="1" hangingPunct="1"/>
              <a:t>44</a:t>
            </a:fld>
            <a:endParaRPr lang="sr-Latn-CS" smtClean="0"/>
          </a:p>
        </p:txBody>
      </p:sp>
    </p:spTree>
    <p:extLst>
      <p:ext uri="{BB962C8B-B14F-4D97-AF65-F5344CB8AC3E}">
        <p14:creationId xmlns:p14="http://schemas.microsoft.com/office/powerpoint/2010/main" val="250574651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915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4915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554E9A17-AC04-44B6-901A-4EAB1CF15600}" type="slidenum">
              <a:rPr lang="sr-Latn-CS" smtClean="0"/>
              <a:pPr eaLnBrk="1" hangingPunct="1"/>
              <a:t>6</a:t>
            </a:fld>
            <a:endParaRPr lang="sr-Latn-CS" smtClean="0"/>
          </a:p>
        </p:txBody>
      </p:sp>
    </p:spTree>
    <p:extLst>
      <p:ext uri="{BB962C8B-B14F-4D97-AF65-F5344CB8AC3E}">
        <p14:creationId xmlns:p14="http://schemas.microsoft.com/office/powerpoint/2010/main" val="38624504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017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018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EDF0F837-D15F-4DB0-A64D-2F10FFB29EAD}" type="slidenum">
              <a:rPr lang="sr-Latn-CS" smtClean="0"/>
              <a:pPr eaLnBrk="1" hangingPunct="1"/>
              <a:t>7</a:t>
            </a:fld>
            <a:endParaRPr lang="sr-Latn-CS" smtClean="0"/>
          </a:p>
        </p:txBody>
      </p:sp>
    </p:spTree>
    <p:extLst>
      <p:ext uri="{BB962C8B-B14F-4D97-AF65-F5344CB8AC3E}">
        <p14:creationId xmlns:p14="http://schemas.microsoft.com/office/powerpoint/2010/main" val="240529943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017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018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EDF0F837-D15F-4DB0-A64D-2F10FFB29EAD}" type="slidenum">
              <a:rPr lang="sr-Latn-CS" smtClean="0"/>
              <a:pPr eaLnBrk="1" hangingPunct="1"/>
              <a:t>8</a:t>
            </a:fld>
            <a:endParaRPr lang="sr-Latn-CS" smtClean="0"/>
          </a:p>
        </p:txBody>
      </p:sp>
    </p:spTree>
    <p:extLst>
      <p:ext uri="{BB962C8B-B14F-4D97-AF65-F5344CB8AC3E}">
        <p14:creationId xmlns:p14="http://schemas.microsoft.com/office/powerpoint/2010/main" val="160068386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120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120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4132AC95-B9DB-4DC3-B7D2-368719E5A356}" type="slidenum">
              <a:rPr lang="sr-Latn-CS" smtClean="0"/>
              <a:pPr eaLnBrk="1" hangingPunct="1"/>
              <a:t>9</a:t>
            </a:fld>
            <a:endParaRPr lang="sr-Latn-CS" smtClean="0"/>
          </a:p>
        </p:txBody>
      </p:sp>
    </p:spTree>
    <p:extLst>
      <p:ext uri="{BB962C8B-B14F-4D97-AF65-F5344CB8AC3E}">
        <p14:creationId xmlns:p14="http://schemas.microsoft.com/office/powerpoint/2010/main" val="340539510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222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sr-Latn-CS" smtClean="0"/>
          </a:p>
        </p:txBody>
      </p:sp>
      <p:sp>
        <p:nvSpPr>
          <p:cNvPr id="52228"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F3CE3193-586F-40EE-8B51-EC522F5BA000}" type="slidenum">
              <a:rPr lang="sr-Latn-CS" smtClean="0"/>
              <a:pPr eaLnBrk="1" hangingPunct="1"/>
              <a:t>10</a:t>
            </a:fld>
            <a:endParaRPr lang="sr-Latn-CS" smtClean="0"/>
          </a:p>
        </p:txBody>
      </p:sp>
    </p:spTree>
    <p:extLst>
      <p:ext uri="{BB962C8B-B14F-4D97-AF65-F5344CB8AC3E}">
        <p14:creationId xmlns:p14="http://schemas.microsoft.com/office/powerpoint/2010/main" val="72820342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2"/>
          <p:cNvGrpSpPr>
            <a:grpSpLocks/>
          </p:cNvGrpSpPr>
          <p:nvPr/>
        </p:nvGrpSpPr>
        <p:grpSpPr bwMode="auto">
          <a:xfrm>
            <a:off x="0" y="0"/>
            <a:ext cx="9144000" cy="6858000"/>
            <a:chOff x="0" y="0"/>
            <a:chExt cx="5760" cy="4320"/>
          </a:xfrm>
        </p:grpSpPr>
        <p:sp>
          <p:nvSpPr>
            <p:cNvPr id="5" name="Rectangle 3"/>
            <p:cNvSpPr>
              <a:spLocks noChangeArrowheads="1"/>
            </p:cNvSpPr>
            <p:nvPr/>
          </p:nvSpPr>
          <p:spPr bwMode="hidden">
            <a:xfrm>
              <a:off x="0" y="0"/>
              <a:ext cx="2208" cy="4320"/>
            </a:xfrm>
            <a:prstGeom prst="rect">
              <a:avLst/>
            </a:prstGeom>
            <a:gradFill rotWithShape="0">
              <a:gsLst>
                <a:gs pos="0">
                  <a:schemeClr val="folHlink"/>
                </a:gs>
                <a:gs pos="100000">
                  <a:schemeClr val="bg1"/>
                </a:gs>
              </a:gsLst>
              <a:lin ang="0" scaled="1"/>
            </a:gra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p>
              <a:pPr algn="ctr"/>
              <a:endParaRPr lang="en-GB" sz="2400">
                <a:latin typeface="Times New Roman" pitchFamily="18" charset="0"/>
              </a:endParaRPr>
            </a:p>
          </p:txBody>
        </p:sp>
        <p:sp>
          <p:nvSpPr>
            <p:cNvPr id="6" name="Rectangle 4"/>
            <p:cNvSpPr>
              <a:spLocks noChangeArrowheads="1"/>
            </p:cNvSpPr>
            <p:nvPr/>
          </p:nvSpPr>
          <p:spPr bwMode="hidden">
            <a:xfrm>
              <a:off x="1081" y="1065"/>
              <a:ext cx="4679" cy="1596"/>
            </a:xfrm>
            <a:prstGeom prst="rect">
              <a:avLst/>
            </a:prstGeom>
            <a:solidFill>
              <a:schemeClr val="bg2"/>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GB" sz="2400">
                <a:latin typeface="Times New Roman" pitchFamily="18" charset="0"/>
              </a:endParaRPr>
            </a:p>
          </p:txBody>
        </p:sp>
        <p:grpSp>
          <p:nvGrpSpPr>
            <p:cNvPr id="7" name="Group 5"/>
            <p:cNvGrpSpPr>
              <a:grpSpLocks/>
            </p:cNvGrpSpPr>
            <p:nvPr/>
          </p:nvGrpSpPr>
          <p:grpSpPr bwMode="auto">
            <a:xfrm>
              <a:off x="0" y="672"/>
              <a:ext cx="1806" cy="1989"/>
              <a:chOff x="0" y="672"/>
              <a:chExt cx="1806" cy="1989"/>
            </a:xfrm>
          </p:grpSpPr>
          <p:sp>
            <p:nvSpPr>
              <p:cNvPr id="8" name="Rectangle 6"/>
              <p:cNvSpPr>
                <a:spLocks noChangeArrowheads="1"/>
              </p:cNvSpPr>
              <p:nvPr userDrawn="1"/>
            </p:nvSpPr>
            <p:spPr bwMode="auto">
              <a:xfrm>
                <a:off x="361" y="2257"/>
                <a:ext cx="363" cy="404"/>
              </a:xfrm>
              <a:prstGeom prst="rect">
                <a:avLst/>
              </a:prstGeom>
              <a:solidFill>
                <a:schemeClr val="accent2"/>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GB" sz="2400">
                  <a:latin typeface="Times New Roman" pitchFamily="18" charset="0"/>
                </a:endParaRPr>
              </a:p>
            </p:txBody>
          </p:sp>
          <p:sp>
            <p:nvSpPr>
              <p:cNvPr id="9" name="Rectangle 7"/>
              <p:cNvSpPr>
                <a:spLocks noChangeArrowheads="1"/>
              </p:cNvSpPr>
              <p:nvPr userDrawn="1"/>
            </p:nvSpPr>
            <p:spPr bwMode="auto">
              <a:xfrm>
                <a:off x="1081" y="1065"/>
                <a:ext cx="362" cy="405"/>
              </a:xfrm>
              <a:prstGeom prst="rect">
                <a:avLst/>
              </a:prstGeom>
              <a:solidFill>
                <a:schemeClr val="folHlink"/>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GB" sz="2400">
                  <a:latin typeface="Times New Roman" pitchFamily="18" charset="0"/>
                </a:endParaRPr>
              </a:p>
            </p:txBody>
          </p:sp>
          <p:sp>
            <p:nvSpPr>
              <p:cNvPr id="10" name="Rectangle 8"/>
              <p:cNvSpPr>
                <a:spLocks noChangeArrowheads="1"/>
              </p:cNvSpPr>
              <p:nvPr userDrawn="1"/>
            </p:nvSpPr>
            <p:spPr bwMode="auto">
              <a:xfrm>
                <a:off x="1437" y="672"/>
                <a:ext cx="369" cy="400"/>
              </a:xfrm>
              <a:prstGeom prst="rect">
                <a:avLst/>
              </a:prstGeom>
              <a:solidFill>
                <a:schemeClr val="folHlink"/>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GB" sz="2400">
                  <a:latin typeface="Times New Roman" pitchFamily="18" charset="0"/>
                </a:endParaRPr>
              </a:p>
            </p:txBody>
          </p:sp>
          <p:sp>
            <p:nvSpPr>
              <p:cNvPr id="11" name="Rectangle 9"/>
              <p:cNvSpPr>
                <a:spLocks noChangeArrowheads="1"/>
              </p:cNvSpPr>
              <p:nvPr userDrawn="1"/>
            </p:nvSpPr>
            <p:spPr bwMode="auto">
              <a:xfrm>
                <a:off x="719" y="2257"/>
                <a:ext cx="368" cy="404"/>
              </a:xfrm>
              <a:prstGeom prst="rect">
                <a:avLst/>
              </a:prstGeom>
              <a:solidFill>
                <a:schemeClr val="bg2"/>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GB" sz="2400">
                  <a:latin typeface="Times New Roman" pitchFamily="18" charset="0"/>
                </a:endParaRPr>
              </a:p>
            </p:txBody>
          </p:sp>
          <p:sp>
            <p:nvSpPr>
              <p:cNvPr id="12" name="Rectangle 10"/>
              <p:cNvSpPr>
                <a:spLocks noChangeArrowheads="1"/>
              </p:cNvSpPr>
              <p:nvPr userDrawn="1"/>
            </p:nvSpPr>
            <p:spPr bwMode="auto">
              <a:xfrm>
                <a:off x="1437" y="1065"/>
                <a:ext cx="369" cy="405"/>
              </a:xfrm>
              <a:prstGeom prst="rect">
                <a:avLst/>
              </a:prstGeom>
              <a:solidFill>
                <a:schemeClr val="accent2"/>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GB" sz="2400">
                  <a:latin typeface="Times New Roman" pitchFamily="18" charset="0"/>
                </a:endParaRPr>
              </a:p>
            </p:txBody>
          </p:sp>
          <p:sp>
            <p:nvSpPr>
              <p:cNvPr id="13" name="Rectangle 11"/>
              <p:cNvSpPr>
                <a:spLocks noChangeArrowheads="1"/>
              </p:cNvSpPr>
              <p:nvPr userDrawn="1"/>
            </p:nvSpPr>
            <p:spPr bwMode="auto">
              <a:xfrm>
                <a:off x="719" y="1464"/>
                <a:ext cx="368" cy="399"/>
              </a:xfrm>
              <a:prstGeom prst="rect">
                <a:avLst/>
              </a:prstGeom>
              <a:solidFill>
                <a:schemeClr val="folHlink"/>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GB" sz="2400">
                  <a:latin typeface="Times New Roman" pitchFamily="18" charset="0"/>
                </a:endParaRPr>
              </a:p>
            </p:txBody>
          </p:sp>
          <p:sp>
            <p:nvSpPr>
              <p:cNvPr id="14" name="Rectangle 12"/>
              <p:cNvSpPr>
                <a:spLocks noChangeArrowheads="1"/>
              </p:cNvSpPr>
              <p:nvPr userDrawn="1"/>
            </p:nvSpPr>
            <p:spPr bwMode="auto">
              <a:xfrm>
                <a:off x="0" y="1464"/>
                <a:ext cx="367" cy="399"/>
              </a:xfrm>
              <a:prstGeom prst="rect">
                <a:avLst/>
              </a:prstGeom>
              <a:solidFill>
                <a:schemeClr val="bg2"/>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GB" sz="2400">
                  <a:latin typeface="Times New Roman" pitchFamily="18" charset="0"/>
                </a:endParaRPr>
              </a:p>
            </p:txBody>
          </p:sp>
          <p:sp>
            <p:nvSpPr>
              <p:cNvPr id="15" name="Rectangle 13"/>
              <p:cNvSpPr>
                <a:spLocks noChangeArrowheads="1"/>
              </p:cNvSpPr>
              <p:nvPr userDrawn="1"/>
            </p:nvSpPr>
            <p:spPr bwMode="auto">
              <a:xfrm>
                <a:off x="1081" y="1464"/>
                <a:ext cx="362" cy="399"/>
              </a:xfrm>
              <a:prstGeom prst="rect">
                <a:avLst/>
              </a:prstGeom>
              <a:solidFill>
                <a:schemeClr val="accent2"/>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GB" sz="2400">
                  <a:latin typeface="Times New Roman" pitchFamily="18" charset="0"/>
                </a:endParaRPr>
              </a:p>
            </p:txBody>
          </p:sp>
          <p:sp>
            <p:nvSpPr>
              <p:cNvPr id="16" name="Rectangle 14"/>
              <p:cNvSpPr>
                <a:spLocks noChangeArrowheads="1"/>
              </p:cNvSpPr>
              <p:nvPr userDrawn="1"/>
            </p:nvSpPr>
            <p:spPr bwMode="auto">
              <a:xfrm>
                <a:off x="361" y="1857"/>
                <a:ext cx="363" cy="406"/>
              </a:xfrm>
              <a:prstGeom prst="rect">
                <a:avLst/>
              </a:prstGeom>
              <a:solidFill>
                <a:schemeClr val="folHlink"/>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GB" sz="2400">
                  <a:latin typeface="Times New Roman" pitchFamily="18" charset="0"/>
                </a:endParaRPr>
              </a:p>
            </p:txBody>
          </p:sp>
          <p:sp>
            <p:nvSpPr>
              <p:cNvPr id="17" name="Rectangle 15"/>
              <p:cNvSpPr>
                <a:spLocks noChangeArrowheads="1"/>
              </p:cNvSpPr>
              <p:nvPr userDrawn="1"/>
            </p:nvSpPr>
            <p:spPr bwMode="auto">
              <a:xfrm>
                <a:off x="719" y="1857"/>
                <a:ext cx="368" cy="406"/>
              </a:xfrm>
              <a:prstGeom prst="rect">
                <a:avLst/>
              </a:prstGeom>
              <a:solidFill>
                <a:schemeClr val="accent2"/>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GB" sz="2400">
                  <a:latin typeface="Times New Roman" pitchFamily="18" charset="0"/>
                </a:endParaRPr>
              </a:p>
            </p:txBody>
          </p:sp>
        </p:grpSp>
      </p:grpSp>
      <p:sp>
        <p:nvSpPr>
          <p:cNvPr id="207891" name="Rectangle 19"/>
          <p:cNvSpPr>
            <a:spLocks noGrp="1" noChangeArrowheads="1"/>
          </p:cNvSpPr>
          <p:nvPr>
            <p:ph type="ctrTitle"/>
          </p:nvPr>
        </p:nvSpPr>
        <p:spPr>
          <a:xfrm>
            <a:off x="2971800" y="1828800"/>
            <a:ext cx="6019800" cy="2209800"/>
          </a:xfrm>
        </p:spPr>
        <p:txBody>
          <a:bodyPr/>
          <a:lstStyle>
            <a:lvl1pPr>
              <a:defRPr sz="5000">
                <a:solidFill>
                  <a:srgbClr val="FFFFFF"/>
                </a:solidFill>
              </a:defRPr>
            </a:lvl1pPr>
          </a:lstStyle>
          <a:p>
            <a:r>
              <a:rPr lang="en-GB"/>
              <a:t>Click to edit Master title style</a:t>
            </a:r>
          </a:p>
        </p:txBody>
      </p:sp>
      <p:sp>
        <p:nvSpPr>
          <p:cNvPr id="207892" name="Rectangle 20"/>
          <p:cNvSpPr>
            <a:spLocks noGrp="1" noChangeArrowheads="1"/>
          </p:cNvSpPr>
          <p:nvPr>
            <p:ph type="subTitle" idx="1"/>
          </p:nvPr>
        </p:nvSpPr>
        <p:spPr>
          <a:xfrm>
            <a:off x="2971800" y="4267200"/>
            <a:ext cx="6019800" cy="1752600"/>
          </a:xfrm>
        </p:spPr>
        <p:txBody>
          <a:bodyPr/>
          <a:lstStyle>
            <a:lvl1pPr marL="0" indent="0">
              <a:buFont typeface="Wingdings" pitchFamily="2" charset="2"/>
              <a:buNone/>
              <a:defRPr sz="3400"/>
            </a:lvl1pPr>
          </a:lstStyle>
          <a:p>
            <a:r>
              <a:rPr lang="en-GB"/>
              <a:t>Click to edit Master subtitle style</a:t>
            </a:r>
          </a:p>
        </p:txBody>
      </p:sp>
      <p:sp>
        <p:nvSpPr>
          <p:cNvPr id="18" name="Rectangle 16"/>
          <p:cNvSpPr>
            <a:spLocks noGrp="1" noChangeArrowheads="1"/>
          </p:cNvSpPr>
          <p:nvPr>
            <p:ph type="dt" sz="half" idx="10"/>
          </p:nvPr>
        </p:nvSpPr>
        <p:spPr>
          <a:xfrm>
            <a:off x="457200" y="6248400"/>
            <a:ext cx="2133600" cy="457200"/>
          </a:xfrm>
        </p:spPr>
        <p:txBody>
          <a:bodyPr/>
          <a:lstStyle>
            <a:lvl1pPr>
              <a:defRPr/>
            </a:lvl1pPr>
          </a:lstStyle>
          <a:p>
            <a:pPr>
              <a:defRPr/>
            </a:pPr>
            <a:endParaRPr lang="en-GB"/>
          </a:p>
        </p:txBody>
      </p:sp>
      <p:sp>
        <p:nvSpPr>
          <p:cNvPr id="19" name="Rectangle 17"/>
          <p:cNvSpPr>
            <a:spLocks noGrp="1" noChangeArrowheads="1"/>
          </p:cNvSpPr>
          <p:nvPr>
            <p:ph type="ftr" sz="quarter" idx="11"/>
          </p:nvPr>
        </p:nvSpPr>
        <p:spPr/>
        <p:txBody>
          <a:bodyPr/>
          <a:lstStyle>
            <a:lvl1pPr>
              <a:defRPr/>
            </a:lvl1pPr>
          </a:lstStyle>
          <a:p>
            <a:pPr>
              <a:defRPr/>
            </a:pPr>
            <a:endParaRPr lang="en-GB"/>
          </a:p>
        </p:txBody>
      </p:sp>
      <p:sp>
        <p:nvSpPr>
          <p:cNvPr id="20" name="Rectangle 18"/>
          <p:cNvSpPr>
            <a:spLocks noGrp="1" noChangeArrowheads="1"/>
          </p:cNvSpPr>
          <p:nvPr>
            <p:ph type="sldNum" sz="quarter" idx="12"/>
          </p:nvPr>
        </p:nvSpPr>
        <p:spPr/>
        <p:txBody>
          <a:bodyPr/>
          <a:lstStyle>
            <a:lvl1pPr>
              <a:defRPr/>
            </a:lvl1pPr>
          </a:lstStyle>
          <a:p>
            <a:pPr>
              <a:defRPr/>
            </a:pPr>
            <a:fld id="{C683D2D0-B69D-4B4B-8176-8BDC3141C1BB}" type="slidenum">
              <a:rPr lang="en-GB"/>
              <a:pPr>
                <a:defRPr/>
              </a:pPr>
              <a:t>‹#›</a:t>
            </a:fld>
            <a:endParaRPr lang="en-GB"/>
          </a:p>
        </p:txBody>
      </p:sp>
    </p:spTree>
    <p:extLst>
      <p:ext uri="{BB962C8B-B14F-4D97-AF65-F5344CB8AC3E}">
        <p14:creationId xmlns:p14="http://schemas.microsoft.com/office/powerpoint/2010/main" val="54644124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C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CS"/>
          </a:p>
        </p:txBody>
      </p:sp>
      <p:sp>
        <p:nvSpPr>
          <p:cNvPr id="4" name="Rectangle 2"/>
          <p:cNvSpPr>
            <a:spLocks noGrp="1" noChangeArrowheads="1"/>
          </p:cNvSpPr>
          <p:nvPr>
            <p:ph type="ftr" sz="quarter" idx="10"/>
          </p:nvPr>
        </p:nvSpPr>
        <p:spPr>
          <a:ln/>
        </p:spPr>
        <p:txBody>
          <a:bodyPr/>
          <a:lstStyle>
            <a:lvl1pPr>
              <a:defRPr/>
            </a:lvl1pPr>
          </a:lstStyle>
          <a:p>
            <a:pPr>
              <a:defRPr/>
            </a:pPr>
            <a:endParaRPr lang="en-GB"/>
          </a:p>
        </p:txBody>
      </p:sp>
      <p:sp>
        <p:nvSpPr>
          <p:cNvPr id="5" name="Rectangle 3"/>
          <p:cNvSpPr>
            <a:spLocks noGrp="1" noChangeArrowheads="1"/>
          </p:cNvSpPr>
          <p:nvPr>
            <p:ph type="sldNum" sz="quarter" idx="11"/>
          </p:nvPr>
        </p:nvSpPr>
        <p:spPr>
          <a:ln/>
        </p:spPr>
        <p:txBody>
          <a:bodyPr/>
          <a:lstStyle>
            <a:lvl1pPr>
              <a:defRPr/>
            </a:lvl1pPr>
          </a:lstStyle>
          <a:p>
            <a:pPr>
              <a:defRPr/>
            </a:pPr>
            <a:fld id="{124D6F37-C4A6-4928-814F-90B87EDD3200}" type="slidenum">
              <a:rPr lang="en-GB"/>
              <a:pPr>
                <a:defRPr/>
              </a:pPr>
              <a:t>‹#›</a:t>
            </a:fld>
            <a:endParaRPr lang="en-GB"/>
          </a:p>
        </p:txBody>
      </p:sp>
      <p:sp>
        <p:nvSpPr>
          <p:cNvPr id="6" name="Rectangle 16"/>
          <p:cNvSpPr>
            <a:spLocks noGrp="1" noChangeArrowheads="1"/>
          </p:cNvSpPr>
          <p:nvPr>
            <p:ph type="dt" sz="half" idx="12"/>
          </p:nvPr>
        </p:nvSpPr>
        <p:spPr>
          <a:ln/>
        </p:spPr>
        <p:txBody>
          <a:bodyPr/>
          <a:lstStyle>
            <a:lvl1pPr>
              <a:defRPr/>
            </a:lvl1pPr>
          </a:lstStyle>
          <a:p>
            <a:pPr>
              <a:defRPr/>
            </a:pPr>
            <a:endParaRPr lang="en-GB"/>
          </a:p>
        </p:txBody>
      </p:sp>
    </p:spTree>
    <p:extLst>
      <p:ext uri="{BB962C8B-B14F-4D97-AF65-F5344CB8AC3E}">
        <p14:creationId xmlns:p14="http://schemas.microsoft.com/office/powerpoint/2010/main" val="28106251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457200"/>
            <a:ext cx="2057400" cy="5410200"/>
          </a:xfrm>
        </p:spPr>
        <p:txBody>
          <a:bodyPr vert="eaVert"/>
          <a:lstStyle/>
          <a:p>
            <a:r>
              <a:rPr lang="en-US" smtClean="0"/>
              <a:t>Click to edit Master title style</a:t>
            </a:r>
            <a:endParaRPr lang="sr-Latn-CS"/>
          </a:p>
        </p:txBody>
      </p:sp>
      <p:sp>
        <p:nvSpPr>
          <p:cNvPr id="3" name="Vertical Text Placeholder 2"/>
          <p:cNvSpPr>
            <a:spLocks noGrp="1"/>
          </p:cNvSpPr>
          <p:nvPr>
            <p:ph type="body" orient="vert" idx="1"/>
          </p:nvPr>
        </p:nvSpPr>
        <p:spPr>
          <a:xfrm>
            <a:off x="457200" y="457200"/>
            <a:ext cx="6019800" cy="5410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CS"/>
          </a:p>
        </p:txBody>
      </p:sp>
      <p:sp>
        <p:nvSpPr>
          <p:cNvPr id="4" name="Rectangle 2"/>
          <p:cNvSpPr>
            <a:spLocks noGrp="1" noChangeArrowheads="1"/>
          </p:cNvSpPr>
          <p:nvPr>
            <p:ph type="ftr" sz="quarter" idx="10"/>
          </p:nvPr>
        </p:nvSpPr>
        <p:spPr>
          <a:ln/>
        </p:spPr>
        <p:txBody>
          <a:bodyPr/>
          <a:lstStyle>
            <a:lvl1pPr>
              <a:defRPr/>
            </a:lvl1pPr>
          </a:lstStyle>
          <a:p>
            <a:pPr>
              <a:defRPr/>
            </a:pPr>
            <a:endParaRPr lang="en-GB"/>
          </a:p>
        </p:txBody>
      </p:sp>
      <p:sp>
        <p:nvSpPr>
          <p:cNvPr id="5" name="Rectangle 3"/>
          <p:cNvSpPr>
            <a:spLocks noGrp="1" noChangeArrowheads="1"/>
          </p:cNvSpPr>
          <p:nvPr>
            <p:ph type="sldNum" sz="quarter" idx="11"/>
          </p:nvPr>
        </p:nvSpPr>
        <p:spPr>
          <a:ln/>
        </p:spPr>
        <p:txBody>
          <a:bodyPr/>
          <a:lstStyle>
            <a:lvl1pPr>
              <a:defRPr/>
            </a:lvl1pPr>
          </a:lstStyle>
          <a:p>
            <a:pPr>
              <a:defRPr/>
            </a:pPr>
            <a:fld id="{6B787382-7E3B-4BA1-9038-B327B4CF993C}" type="slidenum">
              <a:rPr lang="en-GB"/>
              <a:pPr>
                <a:defRPr/>
              </a:pPr>
              <a:t>‹#›</a:t>
            </a:fld>
            <a:endParaRPr lang="en-GB"/>
          </a:p>
        </p:txBody>
      </p:sp>
      <p:sp>
        <p:nvSpPr>
          <p:cNvPr id="6" name="Rectangle 16"/>
          <p:cNvSpPr>
            <a:spLocks noGrp="1" noChangeArrowheads="1"/>
          </p:cNvSpPr>
          <p:nvPr>
            <p:ph type="dt" sz="half" idx="12"/>
          </p:nvPr>
        </p:nvSpPr>
        <p:spPr>
          <a:ln/>
        </p:spPr>
        <p:txBody>
          <a:bodyPr/>
          <a:lstStyle>
            <a:lvl1pPr>
              <a:defRPr/>
            </a:lvl1pPr>
          </a:lstStyle>
          <a:p>
            <a:pPr>
              <a:defRPr/>
            </a:pPr>
            <a:endParaRPr lang="en-GB"/>
          </a:p>
        </p:txBody>
      </p:sp>
    </p:spTree>
    <p:extLst>
      <p:ext uri="{BB962C8B-B14F-4D97-AF65-F5344CB8AC3E}">
        <p14:creationId xmlns:p14="http://schemas.microsoft.com/office/powerpoint/2010/main" val="40577125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C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CS"/>
          </a:p>
        </p:txBody>
      </p:sp>
      <p:sp>
        <p:nvSpPr>
          <p:cNvPr id="4" name="Rectangle 2"/>
          <p:cNvSpPr>
            <a:spLocks noGrp="1" noChangeArrowheads="1"/>
          </p:cNvSpPr>
          <p:nvPr>
            <p:ph type="ftr" sz="quarter" idx="10"/>
          </p:nvPr>
        </p:nvSpPr>
        <p:spPr>
          <a:ln/>
        </p:spPr>
        <p:txBody>
          <a:bodyPr/>
          <a:lstStyle>
            <a:lvl1pPr>
              <a:defRPr/>
            </a:lvl1pPr>
          </a:lstStyle>
          <a:p>
            <a:pPr>
              <a:defRPr/>
            </a:pPr>
            <a:endParaRPr lang="en-GB"/>
          </a:p>
        </p:txBody>
      </p:sp>
      <p:sp>
        <p:nvSpPr>
          <p:cNvPr id="5" name="Rectangle 3"/>
          <p:cNvSpPr>
            <a:spLocks noGrp="1" noChangeArrowheads="1"/>
          </p:cNvSpPr>
          <p:nvPr>
            <p:ph type="sldNum" sz="quarter" idx="11"/>
          </p:nvPr>
        </p:nvSpPr>
        <p:spPr>
          <a:ln/>
        </p:spPr>
        <p:txBody>
          <a:bodyPr/>
          <a:lstStyle>
            <a:lvl1pPr>
              <a:defRPr/>
            </a:lvl1pPr>
          </a:lstStyle>
          <a:p>
            <a:pPr>
              <a:defRPr/>
            </a:pPr>
            <a:fld id="{BB0676EA-B65E-4AA7-9A13-A4247D8ED30E}" type="slidenum">
              <a:rPr lang="en-GB"/>
              <a:pPr>
                <a:defRPr/>
              </a:pPr>
              <a:t>‹#›</a:t>
            </a:fld>
            <a:endParaRPr lang="en-GB"/>
          </a:p>
        </p:txBody>
      </p:sp>
      <p:sp>
        <p:nvSpPr>
          <p:cNvPr id="6" name="Rectangle 16"/>
          <p:cNvSpPr>
            <a:spLocks noGrp="1" noChangeArrowheads="1"/>
          </p:cNvSpPr>
          <p:nvPr>
            <p:ph type="dt" sz="half" idx="12"/>
          </p:nvPr>
        </p:nvSpPr>
        <p:spPr>
          <a:ln/>
        </p:spPr>
        <p:txBody>
          <a:bodyPr/>
          <a:lstStyle>
            <a:lvl1pPr>
              <a:defRPr/>
            </a:lvl1pPr>
          </a:lstStyle>
          <a:p>
            <a:pPr>
              <a:defRPr/>
            </a:pPr>
            <a:endParaRPr lang="en-GB"/>
          </a:p>
        </p:txBody>
      </p:sp>
    </p:spTree>
    <p:extLst>
      <p:ext uri="{BB962C8B-B14F-4D97-AF65-F5344CB8AC3E}">
        <p14:creationId xmlns:p14="http://schemas.microsoft.com/office/powerpoint/2010/main" val="266590976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sr-Latn-C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2"/>
          <p:cNvSpPr>
            <a:spLocks noGrp="1" noChangeArrowheads="1"/>
          </p:cNvSpPr>
          <p:nvPr>
            <p:ph type="ftr" sz="quarter" idx="10"/>
          </p:nvPr>
        </p:nvSpPr>
        <p:spPr>
          <a:ln/>
        </p:spPr>
        <p:txBody>
          <a:bodyPr/>
          <a:lstStyle>
            <a:lvl1pPr>
              <a:defRPr/>
            </a:lvl1pPr>
          </a:lstStyle>
          <a:p>
            <a:pPr>
              <a:defRPr/>
            </a:pPr>
            <a:endParaRPr lang="en-GB"/>
          </a:p>
        </p:txBody>
      </p:sp>
      <p:sp>
        <p:nvSpPr>
          <p:cNvPr id="5" name="Rectangle 3"/>
          <p:cNvSpPr>
            <a:spLocks noGrp="1" noChangeArrowheads="1"/>
          </p:cNvSpPr>
          <p:nvPr>
            <p:ph type="sldNum" sz="quarter" idx="11"/>
          </p:nvPr>
        </p:nvSpPr>
        <p:spPr>
          <a:ln/>
        </p:spPr>
        <p:txBody>
          <a:bodyPr/>
          <a:lstStyle>
            <a:lvl1pPr>
              <a:defRPr/>
            </a:lvl1pPr>
          </a:lstStyle>
          <a:p>
            <a:pPr>
              <a:defRPr/>
            </a:pPr>
            <a:fld id="{62136BA6-91E0-4D10-BC57-B39F4D792BF9}" type="slidenum">
              <a:rPr lang="en-GB"/>
              <a:pPr>
                <a:defRPr/>
              </a:pPr>
              <a:t>‹#›</a:t>
            </a:fld>
            <a:endParaRPr lang="en-GB"/>
          </a:p>
        </p:txBody>
      </p:sp>
      <p:sp>
        <p:nvSpPr>
          <p:cNvPr id="6" name="Rectangle 16"/>
          <p:cNvSpPr>
            <a:spLocks noGrp="1" noChangeArrowheads="1"/>
          </p:cNvSpPr>
          <p:nvPr>
            <p:ph type="dt" sz="half" idx="12"/>
          </p:nvPr>
        </p:nvSpPr>
        <p:spPr>
          <a:ln/>
        </p:spPr>
        <p:txBody>
          <a:bodyPr/>
          <a:lstStyle>
            <a:lvl1pPr>
              <a:defRPr/>
            </a:lvl1pPr>
          </a:lstStyle>
          <a:p>
            <a:pPr>
              <a:defRPr/>
            </a:pPr>
            <a:endParaRPr lang="en-GB"/>
          </a:p>
        </p:txBody>
      </p:sp>
    </p:spTree>
    <p:extLst>
      <p:ext uri="{BB962C8B-B14F-4D97-AF65-F5344CB8AC3E}">
        <p14:creationId xmlns:p14="http://schemas.microsoft.com/office/powerpoint/2010/main" val="332033364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CS"/>
          </a:p>
        </p:txBody>
      </p:sp>
      <p:sp>
        <p:nvSpPr>
          <p:cNvPr id="3" name="Content Placeholder 2"/>
          <p:cNvSpPr>
            <a:spLocks noGrp="1"/>
          </p:cNvSpPr>
          <p:nvPr>
            <p:ph sz="half" idx="1"/>
          </p:nvPr>
        </p:nvSpPr>
        <p:spPr>
          <a:xfrm>
            <a:off x="457200" y="1981200"/>
            <a:ext cx="4038600" cy="3886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CS"/>
          </a:p>
        </p:txBody>
      </p:sp>
      <p:sp>
        <p:nvSpPr>
          <p:cNvPr id="4" name="Content Placeholder 3"/>
          <p:cNvSpPr>
            <a:spLocks noGrp="1"/>
          </p:cNvSpPr>
          <p:nvPr>
            <p:ph sz="half" idx="2"/>
          </p:nvPr>
        </p:nvSpPr>
        <p:spPr>
          <a:xfrm>
            <a:off x="4648200" y="1981200"/>
            <a:ext cx="4038600" cy="38862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CS"/>
          </a:p>
        </p:txBody>
      </p:sp>
      <p:sp>
        <p:nvSpPr>
          <p:cNvPr id="5" name="Rectangle 2"/>
          <p:cNvSpPr>
            <a:spLocks noGrp="1" noChangeArrowheads="1"/>
          </p:cNvSpPr>
          <p:nvPr>
            <p:ph type="ftr" sz="quarter" idx="10"/>
          </p:nvPr>
        </p:nvSpPr>
        <p:spPr>
          <a:ln/>
        </p:spPr>
        <p:txBody>
          <a:bodyPr/>
          <a:lstStyle>
            <a:lvl1pPr>
              <a:defRPr/>
            </a:lvl1pPr>
          </a:lstStyle>
          <a:p>
            <a:pPr>
              <a:defRPr/>
            </a:pPr>
            <a:endParaRPr lang="en-GB"/>
          </a:p>
        </p:txBody>
      </p:sp>
      <p:sp>
        <p:nvSpPr>
          <p:cNvPr id="6" name="Rectangle 3"/>
          <p:cNvSpPr>
            <a:spLocks noGrp="1" noChangeArrowheads="1"/>
          </p:cNvSpPr>
          <p:nvPr>
            <p:ph type="sldNum" sz="quarter" idx="11"/>
          </p:nvPr>
        </p:nvSpPr>
        <p:spPr>
          <a:ln/>
        </p:spPr>
        <p:txBody>
          <a:bodyPr/>
          <a:lstStyle>
            <a:lvl1pPr>
              <a:defRPr/>
            </a:lvl1pPr>
          </a:lstStyle>
          <a:p>
            <a:pPr>
              <a:defRPr/>
            </a:pPr>
            <a:fld id="{D13DA066-9694-4503-BF3E-45AC35CBF391}" type="slidenum">
              <a:rPr lang="en-GB"/>
              <a:pPr>
                <a:defRPr/>
              </a:pPr>
              <a:t>‹#›</a:t>
            </a:fld>
            <a:endParaRPr lang="en-GB"/>
          </a:p>
        </p:txBody>
      </p:sp>
      <p:sp>
        <p:nvSpPr>
          <p:cNvPr id="7" name="Rectangle 16"/>
          <p:cNvSpPr>
            <a:spLocks noGrp="1" noChangeArrowheads="1"/>
          </p:cNvSpPr>
          <p:nvPr>
            <p:ph type="dt" sz="half" idx="12"/>
          </p:nvPr>
        </p:nvSpPr>
        <p:spPr>
          <a:ln/>
        </p:spPr>
        <p:txBody>
          <a:bodyPr/>
          <a:lstStyle>
            <a:lvl1pPr>
              <a:defRPr/>
            </a:lvl1pPr>
          </a:lstStyle>
          <a:p>
            <a:pPr>
              <a:defRPr/>
            </a:pPr>
            <a:endParaRPr lang="en-GB"/>
          </a:p>
        </p:txBody>
      </p:sp>
    </p:spTree>
    <p:extLst>
      <p:ext uri="{BB962C8B-B14F-4D97-AF65-F5344CB8AC3E}">
        <p14:creationId xmlns:p14="http://schemas.microsoft.com/office/powerpoint/2010/main" val="65903285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sr-Latn-C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C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CS"/>
          </a:p>
        </p:txBody>
      </p:sp>
      <p:sp>
        <p:nvSpPr>
          <p:cNvPr id="7" name="Rectangle 2"/>
          <p:cNvSpPr>
            <a:spLocks noGrp="1" noChangeArrowheads="1"/>
          </p:cNvSpPr>
          <p:nvPr>
            <p:ph type="ftr" sz="quarter" idx="10"/>
          </p:nvPr>
        </p:nvSpPr>
        <p:spPr>
          <a:ln/>
        </p:spPr>
        <p:txBody>
          <a:bodyPr/>
          <a:lstStyle>
            <a:lvl1pPr>
              <a:defRPr/>
            </a:lvl1pPr>
          </a:lstStyle>
          <a:p>
            <a:pPr>
              <a:defRPr/>
            </a:pPr>
            <a:endParaRPr lang="en-GB"/>
          </a:p>
        </p:txBody>
      </p:sp>
      <p:sp>
        <p:nvSpPr>
          <p:cNvPr id="8" name="Rectangle 3"/>
          <p:cNvSpPr>
            <a:spLocks noGrp="1" noChangeArrowheads="1"/>
          </p:cNvSpPr>
          <p:nvPr>
            <p:ph type="sldNum" sz="quarter" idx="11"/>
          </p:nvPr>
        </p:nvSpPr>
        <p:spPr>
          <a:ln/>
        </p:spPr>
        <p:txBody>
          <a:bodyPr/>
          <a:lstStyle>
            <a:lvl1pPr>
              <a:defRPr/>
            </a:lvl1pPr>
          </a:lstStyle>
          <a:p>
            <a:pPr>
              <a:defRPr/>
            </a:pPr>
            <a:fld id="{E7D78286-5137-4324-B90F-ED18854234A3}" type="slidenum">
              <a:rPr lang="en-GB"/>
              <a:pPr>
                <a:defRPr/>
              </a:pPr>
              <a:t>‹#›</a:t>
            </a:fld>
            <a:endParaRPr lang="en-GB"/>
          </a:p>
        </p:txBody>
      </p:sp>
      <p:sp>
        <p:nvSpPr>
          <p:cNvPr id="9" name="Rectangle 16"/>
          <p:cNvSpPr>
            <a:spLocks noGrp="1" noChangeArrowheads="1"/>
          </p:cNvSpPr>
          <p:nvPr>
            <p:ph type="dt" sz="half" idx="12"/>
          </p:nvPr>
        </p:nvSpPr>
        <p:spPr>
          <a:ln/>
        </p:spPr>
        <p:txBody>
          <a:bodyPr/>
          <a:lstStyle>
            <a:lvl1pPr>
              <a:defRPr/>
            </a:lvl1pPr>
          </a:lstStyle>
          <a:p>
            <a:pPr>
              <a:defRPr/>
            </a:pPr>
            <a:endParaRPr lang="en-GB"/>
          </a:p>
        </p:txBody>
      </p:sp>
    </p:spTree>
    <p:extLst>
      <p:ext uri="{BB962C8B-B14F-4D97-AF65-F5344CB8AC3E}">
        <p14:creationId xmlns:p14="http://schemas.microsoft.com/office/powerpoint/2010/main" val="18149981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CS"/>
          </a:p>
        </p:txBody>
      </p:sp>
      <p:sp>
        <p:nvSpPr>
          <p:cNvPr id="3" name="Rectangle 2"/>
          <p:cNvSpPr>
            <a:spLocks noGrp="1" noChangeArrowheads="1"/>
          </p:cNvSpPr>
          <p:nvPr>
            <p:ph type="ftr" sz="quarter" idx="10"/>
          </p:nvPr>
        </p:nvSpPr>
        <p:spPr>
          <a:ln/>
        </p:spPr>
        <p:txBody>
          <a:bodyPr/>
          <a:lstStyle>
            <a:lvl1pPr>
              <a:defRPr/>
            </a:lvl1pPr>
          </a:lstStyle>
          <a:p>
            <a:pPr>
              <a:defRPr/>
            </a:pPr>
            <a:endParaRPr lang="en-GB"/>
          </a:p>
        </p:txBody>
      </p:sp>
      <p:sp>
        <p:nvSpPr>
          <p:cNvPr id="4" name="Rectangle 3"/>
          <p:cNvSpPr>
            <a:spLocks noGrp="1" noChangeArrowheads="1"/>
          </p:cNvSpPr>
          <p:nvPr>
            <p:ph type="sldNum" sz="quarter" idx="11"/>
          </p:nvPr>
        </p:nvSpPr>
        <p:spPr>
          <a:ln/>
        </p:spPr>
        <p:txBody>
          <a:bodyPr/>
          <a:lstStyle>
            <a:lvl1pPr>
              <a:defRPr/>
            </a:lvl1pPr>
          </a:lstStyle>
          <a:p>
            <a:pPr>
              <a:defRPr/>
            </a:pPr>
            <a:fld id="{24983BA0-26E4-42E5-8886-A9D5B282ACC9}" type="slidenum">
              <a:rPr lang="en-GB"/>
              <a:pPr>
                <a:defRPr/>
              </a:pPr>
              <a:t>‹#›</a:t>
            </a:fld>
            <a:endParaRPr lang="en-GB"/>
          </a:p>
        </p:txBody>
      </p:sp>
      <p:sp>
        <p:nvSpPr>
          <p:cNvPr id="5" name="Rectangle 16"/>
          <p:cNvSpPr>
            <a:spLocks noGrp="1" noChangeArrowheads="1"/>
          </p:cNvSpPr>
          <p:nvPr>
            <p:ph type="dt" sz="half" idx="12"/>
          </p:nvPr>
        </p:nvSpPr>
        <p:spPr>
          <a:ln/>
        </p:spPr>
        <p:txBody>
          <a:bodyPr/>
          <a:lstStyle>
            <a:lvl1pPr>
              <a:defRPr/>
            </a:lvl1pPr>
          </a:lstStyle>
          <a:p>
            <a:pPr>
              <a:defRPr/>
            </a:pPr>
            <a:endParaRPr lang="en-GB"/>
          </a:p>
        </p:txBody>
      </p:sp>
    </p:spTree>
    <p:extLst>
      <p:ext uri="{BB962C8B-B14F-4D97-AF65-F5344CB8AC3E}">
        <p14:creationId xmlns:p14="http://schemas.microsoft.com/office/powerpoint/2010/main" val="97596274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2"/>
          <p:cNvSpPr>
            <a:spLocks noGrp="1" noChangeArrowheads="1"/>
          </p:cNvSpPr>
          <p:nvPr>
            <p:ph type="ftr" sz="quarter" idx="10"/>
          </p:nvPr>
        </p:nvSpPr>
        <p:spPr>
          <a:ln/>
        </p:spPr>
        <p:txBody>
          <a:bodyPr/>
          <a:lstStyle>
            <a:lvl1pPr>
              <a:defRPr/>
            </a:lvl1pPr>
          </a:lstStyle>
          <a:p>
            <a:pPr>
              <a:defRPr/>
            </a:pPr>
            <a:endParaRPr lang="en-GB"/>
          </a:p>
        </p:txBody>
      </p:sp>
      <p:sp>
        <p:nvSpPr>
          <p:cNvPr id="3" name="Rectangle 3"/>
          <p:cNvSpPr>
            <a:spLocks noGrp="1" noChangeArrowheads="1"/>
          </p:cNvSpPr>
          <p:nvPr>
            <p:ph type="sldNum" sz="quarter" idx="11"/>
          </p:nvPr>
        </p:nvSpPr>
        <p:spPr>
          <a:ln/>
        </p:spPr>
        <p:txBody>
          <a:bodyPr/>
          <a:lstStyle>
            <a:lvl1pPr>
              <a:defRPr/>
            </a:lvl1pPr>
          </a:lstStyle>
          <a:p>
            <a:pPr>
              <a:defRPr/>
            </a:pPr>
            <a:fld id="{7A38FEC3-CA69-48F6-81EF-D23888814CB3}" type="slidenum">
              <a:rPr lang="en-GB"/>
              <a:pPr>
                <a:defRPr/>
              </a:pPr>
              <a:t>‹#›</a:t>
            </a:fld>
            <a:endParaRPr lang="en-GB"/>
          </a:p>
        </p:txBody>
      </p:sp>
      <p:sp>
        <p:nvSpPr>
          <p:cNvPr id="4" name="Rectangle 16"/>
          <p:cNvSpPr>
            <a:spLocks noGrp="1" noChangeArrowheads="1"/>
          </p:cNvSpPr>
          <p:nvPr>
            <p:ph type="dt" sz="half" idx="12"/>
          </p:nvPr>
        </p:nvSpPr>
        <p:spPr>
          <a:ln/>
        </p:spPr>
        <p:txBody>
          <a:bodyPr/>
          <a:lstStyle>
            <a:lvl1pPr>
              <a:defRPr/>
            </a:lvl1pPr>
          </a:lstStyle>
          <a:p>
            <a:pPr>
              <a:defRPr/>
            </a:pPr>
            <a:endParaRPr lang="en-GB"/>
          </a:p>
        </p:txBody>
      </p:sp>
    </p:spTree>
    <p:extLst>
      <p:ext uri="{BB962C8B-B14F-4D97-AF65-F5344CB8AC3E}">
        <p14:creationId xmlns:p14="http://schemas.microsoft.com/office/powerpoint/2010/main" val="17826357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sr-Latn-C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C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2"/>
          <p:cNvSpPr>
            <a:spLocks noGrp="1" noChangeArrowheads="1"/>
          </p:cNvSpPr>
          <p:nvPr>
            <p:ph type="ftr" sz="quarter" idx="10"/>
          </p:nvPr>
        </p:nvSpPr>
        <p:spPr>
          <a:ln/>
        </p:spPr>
        <p:txBody>
          <a:bodyPr/>
          <a:lstStyle>
            <a:lvl1pPr>
              <a:defRPr/>
            </a:lvl1pPr>
          </a:lstStyle>
          <a:p>
            <a:pPr>
              <a:defRPr/>
            </a:pPr>
            <a:endParaRPr lang="en-GB"/>
          </a:p>
        </p:txBody>
      </p:sp>
      <p:sp>
        <p:nvSpPr>
          <p:cNvPr id="6" name="Rectangle 3"/>
          <p:cNvSpPr>
            <a:spLocks noGrp="1" noChangeArrowheads="1"/>
          </p:cNvSpPr>
          <p:nvPr>
            <p:ph type="sldNum" sz="quarter" idx="11"/>
          </p:nvPr>
        </p:nvSpPr>
        <p:spPr>
          <a:ln/>
        </p:spPr>
        <p:txBody>
          <a:bodyPr/>
          <a:lstStyle>
            <a:lvl1pPr>
              <a:defRPr/>
            </a:lvl1pPr>
          </a:lstStyle>
          <a:p>
            <a:pPr>
              <a:defRPr/>
            </a:pPr>
            <a:fld id="{85D0CCF1-D2B0-4E54-8900-C0305916FD74}" type="slidenum">
              <a:rPr lang="en-GB"/>
              <a:pPr>
                <a:defRPr/>
              </a:pPr>
              <a:t>‹#›</a:t>
            </a:fld>
            <a:endParaRPr lang="en-GB"/>
          </a:p>
        </p:txBody>
      </p:sp>
      <p:sp>
        <p:nvSpPr>
          <p:cNvPr id="7" name="Rectangle 16"/>
          <p:cNvSpPr>
            <a:spLocks noGrp="1" noChangeArrowheads="1"/>
          </p:cNvSpPr>
          <p:nvPr>
            <p:ph type="dt" sz="half" idx="12"/>
          </p:nvPr>
        </p:nvSpPr>
        <p:spPr>
          <a:ln/>
        </p:spPr>
        <p:txBody>
          <a:bodyPr/>
          <a:lstStyle>
            <a:lvl1pPr>
              <a:defRPr/>
            </a:lvl1pPr>
          </a:lstStyle>
          <a:p>
            <a:pPr>
              <a:defRPr/>
            </a:pPr>
            <a:endParaRPr lang="en-GB"/>
          </a:p>
        </p:txBody>
      </p:sp>
    </p:spTree>
    <p:extLst>
      <p:ext uri="{BB962C8B-B14F-4D97-AF65-F5344CB8AC3E}">
        <p14:creationId xmlns:p14="http://schemas.microsoft.com/office/powerpoint/2010/main" val="362959247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sr-Latn-C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sr-Latn-C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2"/>
          <p:cNvSpPr>
            <a:spLocks noGrp="1" noChangeArrowheads="1"/>
          </p:cNvSpPr>
          <p:nvPr>
            <p:ph type="ftr" sz="quarter" idx="10"/>
          </p:nvPr>
        </p:nvSpPr>
        <p:spPr>
          <a:ln/>
        </p:spPr>
        <p:txBody>
          <a:bodyPr/>
          <a:lstStyle>
            <a:lvl1pPr>
              <a:defRPr/>
            </a:lvl1pPr>
          </a:lstStyle>
          <a:p>
            <a:pPr>
              <a:defRPr/>
            </a:pPr>
            <a:endParaRPr lang="en-GB"/>
          </a:p>
        </p:txBody>
      </p:sp>
      <p:sp>
        <p:nvSpPr>
          <p:cNvPr id="6" name="Rectangle 3"/>
          <p:cNvSpPr>
            <a:spLocks noGrp="1" noChangeArrowheads="1"/>
          </p:cNvSpPr>
          <p:nvPr>
            <p:ph type="sldNum" sz="quarter" idx="11"/>
          </p:nvPr>
        </p:nvSpPr>
        <p:spPr>
          <a:ln/>
        </p:spPr>
        <p:txBody>
          <a:bodyPr/>
          <a:lstStyle>
            <a:lvl1pPr>
              <a:defRPr/>
            </a:lvl1pPr>
          </a:lstStyle>
          <a:p>
            <a:pPr>
              <a:defRPr/>
            </a:pPr>
            <a:fld id="{D4986A5B-1E77-42C7-B137-48F61E64E38C}" type="slidenum">
              <a:rPr lang="en-GB"/>
              <a:pPr>
                <a:defRPr/>
              </a:pPr>
              <a:t>‹#›</a:t>
            </a:fld>
            <a:endParaRPr lang="en-GB"/>
          </a:p>
        </p:txBody>
      </p:sp>
      <p:sp>
        <p:nvSpPr>
          <p:cNvPr id="7" name="Rectangle 16"/>
          <p:cNvSpPr>
            <a:spLocks noGrp="1" noChangeArrowheads="1"/>
          </p:cNvSpPr>
          <p:nvPr>
            <p:ph type="dt" sz="half" idx="12"/>
          </p:nvPr>
        </p:nvSpPr>
        <p:spPr>
          <a:ln/>
        </p:spPr>
        <p:txBody>
          <a:bodyPr/>
          <a:lstStyle>
            <a:lvl1pPr>
              <a:defRPr/>
            </a:lvl1pPr>
          </a:lstStyle>
          <a:p>
            <a:pPr>
              <a:defRPr/>
            </a:pPr>
            <a:endParaRPr lang="en-GB"/>
          </a:p>
        </p:txBody>
      </p:sp>
    </p:spTree>
    <p:extLst>
      <p:ext uri="{BB962C8B-B14F-4D97-AF65-F5344CB8AC3E}">
        <p14:creationId xmlns:p14="http://schemas.microsoft.com/office/powerpoint/2010/main" val="363127761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6850" name="Rectangle 2"/>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sz="1200">
                <a:latin typeface="Arial" charset="0"/>
              </a:defRPr>
            </a:lvl1pPr>
          </a:lstStyle>
          <a:p>
            <a:pPr>
              <a:defRPr/>
            </a:pPr>
            <a:endParaRPr lang="en-GB"/>
          </a:p>
        </p:txBody>
      </p:sp>
      <p:sp>
        <p:nvSpPr>
          <p:cNvPr id="206851" name="Rectangle 3"/>
          <p:cNvSpPr>
            <a:spLocks noGrp="1" noChangeArrowheads="1"/>
          </p:cNvSpPr>
          <p:nvPr>
            <p:ph type="sldNum" sz="quarter" idx="4"/>
          </p:nvPr>
        </p:nvSpPr>
        <p:spPr bwMode="auto">
          <a:xfrm>
            <a:off x="6553200" y="6248400"/>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atin typeface="Arial Black" pitchFamily="34" charset="0"/>
              </a:defRPr>
            </a:lvl1pPr>
          </a:lstStyle>
          <a:p>
            <a:pPr>
              <a:defRPr/>
            </a:pPr>
            <a:fld id="{432A742F-B323-4A43-AD0D-8682FDFC3E98}" type="slidenum">
              <a:rPr lang="en-GB"/>
              <a:pPr>
                <a:defRPr/>
              </a:pPr>
              <a:t>‹#›</a:t>
            </a:fld>
            <a:endParaRPr lang="en-GB"/>
          </a:p>
        </p:txBody>
      </p:sp>
      <p:grpSp>
        <p:nvGrpSpPr>
          <p:cNvPr id="1028" name="Group 4"/>
          <p:cNvGrpSpPr>
            <a:grpSpLocks/>
          </p:cNvGrpSpPr>
          <p:nvPr/>
        </p:nvGrpSpPr>
        <p:grpSpPr bwMode="auto">
          <a:xfrm>
            <a:off x="0" y="0"/>
            <a:ext cx="9144000" cy="546100"/>
            <a:chOff x="0" y="0"/>
            <a:chExt cx="5760" cy="344"/>
          </a:xfrm>
        </p:grpSpPr>
        <p:sp>
          <p:nvSpPr>
            <p:cNvPr id="1032" name="Rectangle 5"/>
            <p:cNvSpPr>
              <a:spLocks noChangeArrowheads="1"/>
            </p:cNvSpPr>
            <p:nvPr/>
          </p:nvSpPr>
          <p:spPr bwMode="auto">
            <a:xfrm>
              <a:off x="0" y="0"/>
              <a:ext cx="180" cy="336"/>
            </a:xfrm>
            <a:prstGeom prst="rect">
              <a:avLst/>
            </a:prstGeom>
            <a:gradFill rotWithShape="0">
              <a:gsLst>
                <a:gs pos="0">
                  <a:schemeClr val="folHlink"/>
                </a:gs>
                <a:gs pos="100000">
                  <a:schemeClr val="bg1"/>
                </a:gs>
              </a:gsLst>
              <a:lin ang="0" scaled="1"/>
            </a:gra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scene3d>
                <a:camera prst="orthographicFront"/>
                <a:lightRig rig="threePt" dir="t"/>
              </a:scene3d>
              <a:sp3d extrusionH="57150">
                <a:bevelT w="38100" h="38100" prst="angle"/>
              </a:sp3d>
            </a:bodyPr>
            <a:lstStyle/>
            <a:p>
              <a:pPr algn="ctr">
                <a:defRPr/>
              </a:pPr>
              <a:endParaRPr lang="en-GB" sz="2400">
                <a:latin typeface="Times New Roman" pitchFamily="18" charset="0"/>
              </a:endParaRPr>
            </a:p>
          </p:txBody>
        </p:sp>
        <p:sp>
          <p:nvSpPr>
            <p:cNvPr id="1033" name="Rectangle 6"/>
            <p:cNvSpPr>
              <a:spLocks noChangeArrowheads="1"/>
            </p:cNvSpPr>
            <p:nvPr/>
          </p:nvSpPr>
          <p:spPr bwMode="auto">
            <a:xfrm>
              <a:off x="260" y="85"/>
              <a:ext cx="5500" cy="173"/>
            </a:xfrm>
            <a:prstGeom prst="rect">
              <a:avLst/>
            </a:prstGeom>
            <a:gradFill rotWithShape="0">
              <a:gsLst>
                <a:gs pos="0">
                  <a:schemeClr val="bg2"/>
                </a:gs>
                <a:gs pos="100000">
                  <a:schemeClr val="bg1"/>
                </a:gs>
              </a:gsLst>
              <a:lin ang="0" scaled="1"/>
            </a:gradFill>
            <a:ln>
              <a:noFill/>
            </a:ln>
            <a:extLst>
              <a:ext uri="{91240B29-F687-4F45-9708-019B960494DF}">
                <a14:hiddenLine xmlns:a14="http://schemas.microsoft.com/office/drawing/2010/main" w="9525">
                  <a:solidFill>
                    <a:srgbClr val="000000"/>
                  </a:solidFill>
                  <a:miter lim="800000"/>
                  <a:headEnd/>
                  <a:tailEnd/>
                </a14:hiddenLine>
              </a:ext>
            </a:extLst>
          </p:spPr>
          <p:txBody>
            <a:bodyPr>
              <a:scene3d>
                <a:camera prst="orthographicFront"/>
                <a:lightRig rig="threePt" dir="t"/>
              </a:scene3d>
              <a:sp3d extrusionH="57150">
                <a:bevelT w="38100" h="38100" prst="angle"/>
              </a:sp3d>
            </a:bodyPr>
            <a:lstStyle/>
            <a:p>
              <a:pPr>
                <a:defRPr/>
              </a:pPr>
              <a:endParaRPr lang="en-GB" sz="2400">
                <a:latin typeface="Times New Roman" pitchFamily="18" charset="0"/>
              </a:endParaRPr>
            </a:p>
          </p:txBody>
        </p:sp>
        <p:sp>
          <p:nvSpPr>
            <p:cNvPr id="1034" name="Rectangle 7"/>
            <p:cNvSpPr>
              <a:spLocks noChangeArrowheads="1"/>
            </p:cNvSpPr>
            <p:nvPr/>
          </p:nvSpPr>
          <p:spPr bwMode="auto">
            <a:xfrm>
              <a:off x="258" y="85"/>
              <a:ext cx="87" cy="89"/>
            </a:xfrm>
            <a:prstGeom prst="rect">
              <a:avLst/>
            </a:prstGeom>
            <a:solidFill>
              <a:schemeClr val="folHlink"/>
            </a:solidFill>
            <a:ln>
              <a:noFill/>
            </a:ln>
            <a:extLst>
              <a:ext uri="{91240B29-F687-4F45-9708-019B960494DF}">
                <a14:hiddenLine xmlns:a14="http://schemas.microsoft.com/office/drawing/2010/main" w="9525">
                  <a:solidFill>
                    <a:srgbClr val="000000"/>
                  </a:solidFill>
                  <a:miter lim="800000"/>
                  <a:headEnd/>
                  <a:tailEnd/>
                </a14:hiddenLine>
              </a:ext>
            </a:extLst>
          </p:spPr>
          <p:txBody>
            <a:bodyPr>
              <a:scene3d>
                <a:camera prst="orthographicFront"/>
                <a:lightRig rig="threePt" dir="t"/>
              </a:scene3d>
              <a:sp3d extrusionH="57150">
                <a:bevelT w="38100" h="38100" prst="angle"/>
              </a:sp3d>
            </a:bodyPr>
            <a:lstStyle/>
            <a:p>
              <a:pPr>
                <a:defRPr/>
              </a:pPr>
              <a:endParaRPr lang="en-GB">
                <a:solidFill>
                  <a:schemeClr val="hlink"/>
                </a:solidFill>
              </a:endParaRPr>
            </a:p>
          </p:txBody>
        </p:sp>
        <p:sp>
          <p:nvSpPr>
            <p:cNvPr id="1035" name="Rectangle 8"/>
            <p:cNvSpPr>
              <a:spLocks noChangeArrowheads="1"/>
            </p:cNvSpPr>
            <p:nvPr/>
          </p:nvSpPr>
          <p:spPr bwMode="auto">
            <a:xfrm>
              <a:off x="345" y="0"/>
              <a:ext cx="88" cy="87"/>
            </a:xfrm>
            <a:prstGeom prst="rect">
              <a:avLst/>
            </a:prstGeom>
            <a:solidFill>
              <a:schemeClr val="folHlink"/>
            </a:solidFill>
            <a:ln>
              <a:noFill/>
            </a:ln>
            <a:extLst>
              <a:ext uri="{91240B29-F687-4F45-9708-019B960494DF}">
                <a14:hiddenLine xmlns:a14="http://schemas.microsoft.com/office/drawing/2010/main" w="9525">
                  <a:solidFill>
                    <a:srgbClr val="000000"/>
                  </a:solidFill>
                  <a:miter lim="800000"/>
                  <a:headEnd/>
                  <a:tailEnd/>
                </a14:hiddenLine>
              </a:ext>
            </a:extLst>
          </p:spPr>
          <p:txBody>
            <a:bodyPr>
              <a:scene3d>
                <a:camera prst="orthographicFront"/>
                <a:lightRig rig="threePt" dir="t"/>
              </a:scene3d>
              <a:sp3d extrusionH="57150">
                <a:bevelT w="38100" h="38100" prst="angle"/>
              </a:sp3d>
            </a:bodyPr>
            <a:lstStyle/>
            <a:p>
              <a:pPr>
                <a:defRPr/>
              </a:pPr>
              <a:endParaRPr lang="en-GB">
                <a:solidFill>
                  <a:schemeClr val="hlink"/>
                </a:solidFill>
              </a:endParaRPr>
            </a:p>
          </p:txBody>
        </p:sp>
        <p:sp>
          <p:nvSpPr>
            <p:cNvPr id="1036" name="Rectangle 9"/>
            <p:cNvSpPr>
              <a:spLocks noChangeArrowheads="1"/>
            </p:cNvSpPr>
            <p:nvPr/>
          </p:nvSpPr>
          <p:spPr bwMode="auto">
            <a:xfrm>
              <a:off x="345" y="85"/>
              <a:ext cx="88" cy="89"/>
            </a:xfrm>
            <a:prstGeom prst="rect">
              <a:avLst/>
            </a:prstGeom>
            <a:solidFill>
              <a:schemeClr val="accent2"/>
            </a:solidFill>
            <a:ln>
              <a:noFill/>
            </a:ln>
            <a:extLst>
              <a:ext uri="{91240B29-F687-4F45-9708-019B960494DF}">
                <a14:hiddenLine xmlns:a14="http://schemas.microsoft.com/office/drawing/2010/main" w="9525">
                  <a:solidFill>
                    <a:srgbClr val="000000"/>
                  </a:solidFill>
                  <a:miter lim="800000"/>
                  <a:headEnd/>
                  <a:tailEnd/>
                </a14:hiddenLine>
              </a:ext>
            </a:extLst>
          </p:spPr>
          <p:txBody>
            <a:bodyPr>
              <a:scene3d>
                <a:camera prst="orthographicFront"/>
                <a:lightRig rig="threePt" dir="t"/>
              </a:scene3d>
              <a:sp3d extrusionH="57150">
                <a:bevelT w="38100" h="38100" prst="angle"/>
              </a:sp3d>
            </a:bodyPr>
            <a:lstStyle/>
            <a:p>
              <a:pPr>
                <a:defRPr/>
              </a:pPr>
              <a:endParaRPr lang="en-GB">
                <a:solidFill>
                  <a:schemeClr val="accent2"/>
                </a:solidFill>
              </a:endParaRPr>
            </a:p>
          </p:txBody>
        </p:sp>
        <p:sp>
          <p:nvSpPr>
            <p:cNvPr id="1037" name="Rectangle 10"/>
            <p:cNvSpPr>
              <a:spLocks noChangeArrowheads="1"/>
            </p:cNvSpPr>
            <p:nvPr/>
          </p:nvSpPr>
          <p:spPr bwMode="auto">
            <a:xfrm>
              <a:off x="173" y="173"/>
              <a:ext cx="86" cy="87"/>
            </a:xfrm>
            <a:prstGeom prst="rect">
              <a:avLst/>
            </a:prstGeom>
            <a:solidFill>
              <a:schemeClr val="folHlink"/>
            </a:solidFill>
            <a:ln>
              <a:noFill/>
            </a:ln>
            <a:extLst>
              <a:ext uri="{91240B29-F687-4F45-9708-019B960494DF}">
                <a14:hiddenLine xmlns:a14="http://schemas.microsoft.com/office/drawing/2010/main" w="9525">
                  <a:solidFill>
                    <a:srgbClr val="000000"/>
                  </a:solidFill>
                  <a:miter lim="800000"/>
                  <a:headEnd/>
                  <a:tailEnd/>
                </a14:hiddenLine>
              </a:ext>
            </a:extLst>
          </p:spPr>
          <p:txBody>
            <a:bodyPr>
              <a:scene3d>
                <a:camera prst="orthographicFront"/>
                <a:lightRig rig="threePt" dir="t"/>
              </a:scene3d>
              <a:sp3d extrusionH="57150">
                <a:bevelT w="38100" h="38100" prst="angle"/>
              </a:sp3d>
            </a:bodyPr>
            <a:lstStyle/>
            <a:p>
              <a:pPr>
                <a:defRPr/>
              </a:pPr>
              <a:endParaRPr lang="en-GB">
                <a:solidFill>
                  <a:schemeClr val="hlink"/>
                </a:solidFill>
              </a:endParaRPr>
            </a:p>
          </p:txBody>
        </p:sp>
        <p:sp>
          <p:nvSpPr>
            <p:cNvPr id="1038" name="Rectangle 11"/>
            <p:cNvSpPr>
              <a:spLocks noChangeArrowheads="1"/>
            </p:cNvSpPr>
            <p:nvPr/>
          </p:nvSpPr>
          <p:spPr bwMode="auto">
            <a:xfrm>
              <a:off x="83" y="86"/>
              <a:ext cx="89" cy="87"/>
            </a:xfrm>
            <a:prstGeom prst="rect">
              <a:avLst/>
            </a:prstGeom>
            <a:solidFill>
              <a:schemeClr val="bg2"/>
            </a:solidFill>
            <a:ln>
              <a:noFill/>
            </a:ln>
            <a:extLst>
              <a:ext uri="{91240B29-F687-4F45-9708-019B960494DF}">
                <a14:hiddenLine xmlns:a14="http://schemas.microsoft.com/office/drawing/2010/main" w="9525">
                  <a:solidFill>
                    <a:srgbClr val="000000"/>
                  </a:solidFill>
                  <a:miter lim="800000"/>
                  <a:headEnd/>
                  <a:tailEnd/>
                </a14:hiddenLine>
              </a:ext>
            </a:extLst>
          </p:spPr>
          <p:txBody>
            <a:bodyPr>
              <a:scene3d>
                <a:camera prst="orthographicFront"/>
                <a:lightRig rig="threePt" dir="t"/>
              </a:scene3d>
              <a:sp3d extrusionH="57150">
                <a:bevelT w="38100" h="38100" prst="angle"/>
              </a:sp3d>
            </a:bodyPr>
            <a:lstStyle/>
            <a:p>
              <a:pPr>
                <a:defRPr/>
              </a:pPr>
              <a:endParaRPr lang="en-GB" sz="2400">
                <a:latin typeface="Times New Roman" pitchFamily="18" charset="0"/>
              </a:endParaRPr>
            </a:p>
          </p:txBody>
        </p:sp>
        <p:sp>
          <p:nvSpPr>
            <p:cNvPr id="1039" name="Rectangle 12"/>
            <p:cNvSpPr>
              <a:spLocks noChangeArrowheads="1"/>
            </p:cNvSpPr>
            <p:nvPr/>
          </p:nvSpPr>
          <p:spPr bwMode="auto">
            <a:xfrm>
              <a:off x="258" y="171"/>
              <a:ext cx="87" cy="87"/>
            </a:xfrm>
            <a:prstGeom prst="rect">
              <a:avLst/>
            </a:prstGeom>
            <a:solidFill>
              <a:schemeClr val="accent2"/>
            </a:solidFill>
            <a:ln>
              <a:noFill/>
            </a:ln>
            <a:extLst>
              <a:ext uri="{91240B29-F687-4F45-9708-019B960494DF}">
                <a14:hiddenLine xmlns:a14="http://schemas.microsoft.com/office/drawing/2010/main" w="9525">
                  <a:solidFill>
                    <a:srgbClr val="000000"/>
                  </a:solidFill>
                  <a:miter lim="800000"/>
                  <a:headEnd/>
                  <a:tailEnd/>
                </a14:hiddenLine>
              </a:ext>
            </a:extLst>
          </p:spPr>
          <p:txBody>
            <a:bodyPr>
              <a:scene3d>
                <a:camera prst="orthographicFront"/>
                <a:lightRig rig="threePt" dir="t"/>
              </a:scene3d>
              <a:sp3d extrusionH="57150">
                <a:bevelT w="38100" h="38100" prst="angle"/>
              </a:sp3d>
            </a:bodyPr>
            <a:lstStyle/>
            <a:p>
              <a:pPr>
                <a:defRPr/>
              </a:pPr>
              <a:endParaRPr lang="en-GB">
                <a:solidFill>
                  <a:schemeClr val="accent2"/>
                </a:solidFill>
              </a:endParaRPr>
            </a:p>
          </p:txBody>
        </p:sp>
        <p:sp>
          <p:nvSpPr>
            <p:cNvPr id="1040" name="Rectangle 13"/>
            <p:cNvSpPr>
              <a:spLocks noChangeArrowheads="1"/>
            </p:cNvSpPr>
            <p:nvPr/>
          </p:nvSpPr>
          <p:spPr bwMode="auto">
            <a:xfrm>
              <a:off x="173" y="258"/>
              <a:ext cx="86" cy="86"/>
            </a:xfrm>
            <a:prstGeom prst="rect">
              <a:avLst/>
            </a:prstGeom>
            <a:solidFill>
              <a:schemeClr val="accent2"/>
            </a:solidFill>
            <a:ln>
              <a:noFill/>
            </a:ln>
            <a:extLst>
              <a:ext uri="{91240B29-F687-4F45-9708-019B960494DF}">
                <a14:hiddenLine xmlns:a14="http://schemas.microsoft.com/office/drawing/2010/main" w="9525">
                  <a:solidFill>
                    <a:srgbClr val="000000"/>
                  </a:solidFill>
                  <a:miter lim="800000"/>
                  <a:headEnd/>
                  <a:tailEnd/>
                </a14:hiddenLine>
              </a:ext>
            </a:extLst>
          </p:spPr>
          <p:txBody>
            <a:bodyPr>
              <a:scene3d>
                <a:camera prst="orthographicFront"/>
                <a:lightRig rig="threePt" dir="t"/>
              </a:scene3d>
              <a:sp3d extrusionH="57150">
                <a:bevelT w="38100" h="38100" prst="angle"/>
              </a:sp3d>
            </a:bodyPr>
            <a:lstStyle/>
            <a:p>
              <a:pPr>
                <a:defRPr/>
              </a:pPr>
              <a:endParaRPr lang="en-GB">
                <a:solidFill>
                  <a:schemeClr val="accent2"/>
                </a:solidFill>
              </a:endParaRPr>
            </a:p>
          </p:txBody>
        </p:sp>
      </p:grpSp>
      <p:sp>
        <p:nvSpPr>
          <p:cNvPr id="1029" name="Rectangle 14"/>
          <p:cNvSpPr>
            <a:spLocks noGrp="1" noChangeArrowheads="1"/>
          </p:cNvSpPr>
          <p:nvPr>
            <p:ph type="title"/>
          </p:nvPr>
        </p:nvSpPr>
        <p:spPr bwMode="auto">
          <a:xfrm>
            <a:off x="457200" y="457200"/>
            <a:ext cx="8229600" cy="1371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GB" smtClean="0"/>
              <a:t>Click to edit Master title style</a:t>
            </a:r>
          </a:p>
        </p:txBody>
      </p:sp>
      <p:sp>
        <p:nvSpPr>
          <p:cNvPr id="1030" name="Rectangle 15"/>
          <p:cNvSpPr>
            <a:spLocks noGrp="1" noChangeArrowheads="1"/>
          </p:cNvSpPr>
          <p:nvPr>
            <p:ph type="body" idx="1"/>
          </p:nvPr>
        </p:nvSpPr>
        <p:spPr bwMode="auto">
          <a:xfrm>
            <a:off x="457200" y="1981200"/>
            <a:ext cx="8229600" cy="3886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p>
        </p:txBody>
      </p:sp>
      <p:sp>
        <p:nvSpPr>
          <p:cNvPr id="206864" name="Rectangle 16"/>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atin typeface="Arial" charset="0"/>
              </a:defRPr>
            </a:lvl1pPr>
          </a:lstStyle>
          <a:p>
            <a:pPr>
              <a:defRPr/>
            </a:pPr>
            <a:endParaRPr lang="en-GB"/>
          </a:p>
        </p:txBody>
      </p:sp>
      <p:sp>
        <p:nvSpPr>
          <p:cNvPr id="2" name="Rectangle 1"/>
          <p:cNvSpPr/>
          <p:nvPr userDrawn="1"/>
        </p:nvSpPr>
        <p:spPr>
          <a:xfrm>
            <a:off x="611560" y="92249"/>
            <a:ext cx="6336704" cy="369332"/>
          </a:xfrm>
          <a:prstGeom prst="rect">
            <a:avLst/>
          </a:prstGeom>
        </p:spPr>
        <p:txBody>
          <a:bodyPr>
            <a:spAutoFit/>
          </a:bodyPr>
          <a:lstStyle/>
          <a:p>
            <a:pPr>
              <a:defRPr/>
            </a:pPr>
            <a:r>
              <a:rPr lang="en-US">
                <a:ln w="18415" cmpd="sng">
                  <a:solidFill>
                    <a:srgbClr val="FFFFFF"/>
                  </a:solidFill>
                  <a:prstDash val="solid"/>
                </a:ln>
                <a:solidFill>
                  <a:schemeClr val="accent5">
                    <a:lumMod val="90000"/>
                  </a:schemeClr>
                </a:solidFill>
                <a:effectLst>
                  <a:outerShdw blurRad="63500" dir="3600000" algn="tl" rotWithShape="0">
                    <a:srgbClr val="000000">
                      <a:alpha val="70000"/>
                    </a:srgbClr>
                  </a:outerShdw>
                </a:effectLst>
                <a:latin typeface="Times New Roman" pitchFamily="18" charset="0"/>
              </a:rPr>
              <a:t>OBJEKTNO-ORIJENTISANI DIZAJN SOFTVERA</a:t>
            </a:r>
            <a:endParaRPr lang="en-GB">
              <a:ln w="18415" cmpd="sng">
                <a:solidFill>
                  <a:srgbClr val="FFFFFF"/>
                </a:solidFill>
                <a:prstDash val="solid"/>
              </a:ln>
              <a:solidFill>
                <a:schemeClr val="accent5">
                  <a:lumMod val="90000"/>
                </a:schemeClr>
              </a:solidFill>
              <a:effectLst>
                <a:outerShdw blurRad="63500" dir="3600000" algn="tl" rotWithShape="0">
                  <a:srgbClr val="000000">
                    <a:alpha val="70000"/>
                  </a:srgbClr>
                </a:outerShdw>
              </a:effectLst>
              <a:latin typeface="Times New Roman" pitchFamily="18" charset="0"/>
            </a:endParaRPr>
          </a:p>
        </p:txBody>
      </p:sp>
    </p:spTree>
  </p:cSld>
  <p:clrMap bg1="lt1" tx1="dk1" bg2="lt2" tx2="dk2" accent1="accent1" accent2="accent2" accent3="accent3" accent4="accent4" accent5="accent5" accent6="accent6" hlink="hlink" folHlink="folHlink"/>
  <p:sldLayoutIdLst>
    <p:sldLayoutId id="2147484266" r:id="rId1"/>
    <p:sldLayoutId id="2147484256" r:id="rId2"/>
    <p:sldLayoutId id="2147484257" r:id="rId3"/>
    <p:sldLayoutId id="2147484258" r:id="rId4"/>
    <p:sldLayoutId id="2147484259" r:id="rId5"/>
    <p:sldLayoutId id="2147484260" r:id="rId6"/>
    <p:sldLayoutId id="2147484261" r:id="rId7"/>
    <p:sldLayoutId id="2147484262" r:id="rId8"/>
    <p:sldLayoutId id="2147484263" r:id="rId9"/>
    <p:sldLayoutId id="2147484264" r:id="rId10"/>
    <p:sldLayoutId id="2147484265" r:id="rId11"/>
  </p:sldLayoutIdLst>
  <p:timing>
    <p:tnLst>
      <p:par>
        <p:cTn id="1" dur="indefinite" restart="never" nodeType="tmRoot"/>
      </p:par>
    </p:tnLst>
  </p:timing>
  <p:hf hdr="0" ftr="0" dt="0"/>
  <p:txStyles>
    <p:titleStyle>
      <a:lvl1pPr algn="l" rtl="0" eaLnBrk="0" fontAlgn="base" hangingPunct="0">
        <a:spcBef>
          <a:spcPct val="0"/>
        </a:spcBef>
        <a:spcAft>
          <a:spcPct val="0"/>
        </a:spcAft>
        <a:defRPr sz="4400">
          <a:solidFill>
            <a:schemeClr val="tx1"/>
          </a:solidFill>
          <a:latin typeface="+mj-lt"/>
          <a:ea typeface="+mj-ea"/>
          <a:cs typeface="+mj-cs"/>
        </a:defRPr>
      </a:lvl1pPr>
      <a:lvl2pPr algn="l" rtl="0" eaLnBrk="0" fontAlgn="base" hangingPunct="0">
        <a:spcBef>
          <a:spcPct val="0"/>
        </a:spcBef>
        <a:spcAft>
          <a:spcPct val="0"/>
        </a:spcAft>
        <a:defRPr sz="4400">
          <a:solidFill>
            <a:schemeClr val="tx1"/>
          </a:solidFill>
          <a:latin typeface="Arial" charset="0"/>
        </a:defRPr>
      </a:lvl2pPr>
      <a:lvl3pPr algn="l" rtl="0" eaLnBrk="0" fontAlgn="base" hangingPunct="0">
        <a:spcBef>
          <a:spcPct val="0"/>
        </a:spcBef>
        <a:spcAft>
          <a:spcPct val="0"/>
        </a:spcAft>
        <a:defRPr sz="4400">
          <a:solidFill>
            <a:schemeClr val="tx1"/>
          </a:solidFill>
          <a:latin typeface="Arial" charset="0"/>
        </a:defRPr>
      </a:lvl3pPr>
      <a:lvl4pPr algn="l" rtl="0" eaLnBrk="0" fontAlgn="base" hangingPunct="0">
        <a:spcBef>
          <a:spcPct val="0"/>
        </a:spcBef>
        <a:spcAft>
          <a:spcPct val="0"/>
        </a:spcAft>
        <a:defRPr sz="4400">
          <a:solidFill>
            <a:schemeClr val="tx1"/>
          </a:solidFill>
          <a:latin typeface="Arial" charset="0"/>
        </a:defRPr>
      </a:lvl4pPr>
      <a:lvl5pPr algn="l" rtl="0" eaLnBrk="0" fontAlgn="base" hangingPunct="0">
        <a:spcBef>
          <a:spcPct val="0"/>
        </a:spcBef>
        <a:spcAft>
          <a:spcPct val="0"/>
        </a:spcAft>
        <a:defRPr sz="4400">
          <a:solidFill>
            <a:schemeClr val="tx1"/>
          </a:solidFill>
          <a:latin typeface="Arial" charset="0"/>
        </a:defRPr>
      </a:lvl5pPr>
      <a:lvl6pPr marL="457200" algn="l" rtl="0" fontAlgn="base">
        <a:spcBef>
          <a:spcPct val="0"/>
        </a:spcBef>
        <a:spcAft>
          <a:spcPct val="0"/>
        </a:spcAft>
        <a:defRPr sz="4400">
          <a:solidFill>
            <a:schemeClr val="tx1"/>
          </a:solidFill>
          <a:latin typeface="Arial" charset="0"/>
        </a:defRPr>
      </a:lvl6pPr>
      <a:lvl7pPr marL="914400" algn="l" rtl="0" fontAlgn="base">
        <a:spcBef>
          <a:spcPct val="0"/>
        </a:spcBef>
        <a:spcAft>
          <a:spcPct val="0"/>
        </a:spcAft>
        <a:defRPr sz="4400">
          <a:solidFill>
            <a:schemeClr val="tx1"/>
          </a:solidFill>
          <a:latin typeface="Arial" charset="0"/>
        </a:defRPr>
      </a:lvl7pPr>
      <a:lvl8pPr marL="1371600" algn="l" rtl="0" fontAlgn="base">
        <a:spcBef>
          <a:spcPct val="0"/>
        </a:spcBef>
        <a:spcAft>
          <a:spcPct val="0"/>
        </a:spcAft>
        <a:defRPr sz="4400">
          <a:solidFill>
            <a:schemeClr val="tx1"/>
          </a:solidFill>
          <a:latin typeface="Arial" charset="0"/>
        </a:defRPr>
      </a:lvl8pPr>
      <a:lvl9pPr marL="1828800" algn="l" rtl="0" fontAlgn="base">
        <a:spcBef>
          <a:spcPct val="0"/>
        </a:spcBef>
        <a:spcAft>
          <a:spcPct val="0"/>
        </a:spcAft>
        <a:defRPr sz="4400">
          <a:solidFill>
            <a:schemeClr val="tx1"/>
          </a:solidFill>
          <a:latin typeface="Arial" charset="0"/>
        </a:defRPr>
      </a:lvl9pPr>
    </p:titleStyle>
    <p:bodyStyle>
      <a:lvl1pPr marL="342900" indent="-342900" algn="l" rtl="0" eaLnBrk="0" fontAlgn="base" hangingPunct="0">
        <a:spcBef>
          <a:spcPct val="20000"/>
        </a:spcBef>
        <a:spcAft>
          <a:spcPct val="0"/>
        </a:spcAft>
        <a:buClr>
          <a:schemeClr val="bg2"/>
        </a:buClr>
        <a:buSzPct val="75000"/>
        <a:buFont typeface="Wingdings" pitchFamily="2" charset="2"/>
        <a:buChar char="n"/>
        <a:defRPr sz="3200">
          <a:solidFill>
            <a:schemeClr val="tx1"/>
          </a:solidFill>
          <a:latin typeface="+mn-lt"/>
          <a:ea typeface="+mn-ea"/>
          <a:cs typeface="+mn-cs"/>
        </a:defRPr>
      </a:lvl1pPr>
      <a:lvl2pPr marL="742950" indent="-285750" algn="l" rtl="0" eaLnBrk="0" fontAlgn="base" hangingPunct="0">
        <a:spcBef>
          <a:spcPct val="20000"/>
        </a:spcBef>
        <a:spcAft>
          <a:spcPct val="0"/>
        </a:spcAft>
        <a:buClr>
          <a:schemeClr val="accent2"/>
        </a:buClr>
        <a:buSzPct val="80000"/>
        <a:buFont typeface="Wingdings" pitchFamily="2" charset="2"/>
        <a:buChar char="¨"/>
        <a:defRPr sz="2800">
          <a:solidFill>
            <a:schemeClr val="tx1"/>
          </a:solidFill>
          <a:latin typeface="+mn-lt"/>
        </a:defRPr>
      </a:lvl2pPr>
      <a:lvl3pPr marL="1143000" indent="-228600" algn="l" rtl="0" eaLnBrk="0" fontAlgn="base" hangingPunct="0">
        <a:spcBef>
          <a:spcPct val="20000"/>
        </a:spcBef>
        <a:spcAft>
          <a:spcPct val="0"/>
        </a:spcAft>
        <a:buClr>
          <a:schemeClr val="bg2"/>
        </a:buClr>
        <a:buSzPct val="65000"/>
        <a:buFont typeface="Wingdings" pitchFamily="2" charset="2"/>
        <a:buChar char="n"/>
        <a:defRPr sz="2400">
          <a:solidFill>
            <a:schemeClr val="tx1"/>
          </a:solidFill>
          <a:latin typeface="+mn-lt"/>
        </a:defRPr>
      </a:lvl3pPr>
      <a:lvl4pPr marL="1600200" indent="-228600" algn="l" rtl="0" eaLnBrk="0" fontAlgn="base" hangingPunct="0">
        <a:spcBef>
          <a:spcPct val="20000"/>
        </a:spcBef>
        <a:spcAft>
          <a:spcPct val="0"/>
        </a:spcAft>
        <a:buClr>
          <a:schemeClr val="accent2"/>
        </a:buClr>
        <a:buSzPct val="70000"/>
        <a:buFont typeface="Wingdings" pitchFamily="2" charset="2"/>
        <a:buChar char="¨"/>
        <a:defRPr sz="2000">
          <a:solidFill>
            <a:schemeClr val="tx1"/>
          </a:solidFill>
          <a:latin typeface="+mn-lt"/>
        </a:defRPr>
      </a:lvl4pPr>
      <a:lvl5pPr marL="2057400" indent="-228600" algn="l" rtl="0" eaLnBrk="0" fontAlgn="base" hangingPunct="0">
        <a:spcBef>
          <a:spcPct val="20000"/>
        </a:spcBef>
        <a:spcAft>
          <a:spcPct val="0"/>
        </a:spcAft>
        <a:buClr>
          <a:schemeClr val="bg2"/>
        </a:buClr>
        <a:buFont typeface="Wingdings" pitchFamily="2" charset="2"/>
        <a:buChar char="§"/>
        <a:defRPr sz="2000">
          <a:solidFill>
            <a:schemeClr val="tx1"/>
          </a:solidFill>
          <a:latin typeface="+mn-lt"/>
        </a:defRPr>
      </a:lvl5pPr>
      <a:lvl6pPr marL="25146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6pPr>
      <a:lvl7pPr marL="29718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7pPr>
      <a:lvl8pPr marL="34290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8pPr>
      <a:lvl9pPr marL="38862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9pPr>
    </p:bodyStyle>
    <p:otherStyle>
      <a:defPPr>
        <a:defRPr lang="sr-Latn-C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4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2303463" y="2082800"/>
            <a:ext cx="6805612" cy="2209800"/>
          </a:xfrm>
        </p:spPr>
        <p:txBody>
          <a:bodyPr/>
          <a:lstStyle/>
          <a:p>
            <a:pPr algn="ctr" eaLnBrk="1" hangingPunct="1"/>
            <a:r>
              <a:rPr lang="en-US" sz="3800" b="1" dirty="0" smtClean="0">
                <a:solidFill>
                  <a:srgbClr val="FF0000"/>
                </a:solidFill>
              </a:rPr>
              <a:t>OBJEKTNO-ORIJENTISANI DIZAJN SOFTVERA</a:t>
            </a:r>
          </a:p>
        </p:txBody>
      </p:sp>
      <p:sp>
        <p:nvSpPr>
          <p:cNvPr id="3075" name="Rectangle 3"/>
          <p:cNvSpPr>
            <a:spLocks noGrp="1" noChangeArrowheads="1"/>
          </p:cNvSpPr>
          <p:nvPr>
            <p:ph type="subTitle" idx="1"/>
          </p:nvPr>
        </p:nvSpPr>
        <p:spPr>
          <a:xfrm>
            <a:off x="468313" y="4502150"/>
            <a:ext cx="5616575" cy="2095500"/>
          </a:xfrm>
        </p:spPr>
        <p:txBody>
          <a:bodyPr/>
          <a:lstStyle/>
          <a:p>
            <a:pPr eaLnBrk="1" hangingPunct="1">
              <a:spcBef>
                <a:spcPts val="300"/>
              </a:spcBef>
            </a:pPr>
            <a:r>
              <a:rPr lang="en-US" sz="4000" dirty="0" err="1" smtClean="0"/>
              <a:t>Kontrola</a:t>
            </a:r>
            <a:r>
              <a:rPr lang="en-US" sz="4000" smtClean="0"/>
              <a:t> toka: Ciklusi</a:t>
            </a:r>
          </a:p>
          <a:p>
            <a:pPr eaLnBrk="1" hangingPunct="1">
              <a:spcBef>
                <a:spcPts val="300"/>
              </a:spcBef>
            </a:pPr>
            <a:r>
              <a:rPr lang="en-US" sz="4000" smtClean="0"/>
              <a:t>Osnovno o klasama</a:t>
            </a:r>
          </a:p>
          <a:p>
            <a:pPr eaLnBrk="1" hangingPunct="1">
              <a:spcBef>
                <a:spcPts val="300"/>
              </a:spcBef>
            </a:pPr>
            <a:r>
              <a:rPr lang="en-US" sz="4000" smtClean="0"/>
              <a:t>Stati</a:t>
            </a:r>
            <a:r>
              <a:rPr lang="sr-Latn-RS" sz="4000" smtClean="0"/>
              <a:t>čke klase</a:t>
            </a:r>
            <a:endParaRPr lang="sr-Latn-CS" sz="4000" smtClean="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563563" y="457200"/>
            <a:ext cx="2855912" cy="739775"/>
          </a:xfrm>
        </p:spPr>
        <p:txBody>
          <a:bodyPr/>
          <a:lstStyle/>
          <a:p>
            <a:pPr eaLnBrk="1" hangingPunct="1"/>
            <a:r>
              <a:rPr lang="sr-Latn-CS" sz="3600" smtClean="0"/>
              <a:t>Testna klasa</a:t>
            </a:r>
            <a:endParaRPr lang="en-US" sz="3600" smtClean="0"/>
          </a:p>
        </p:txBody>
      </p:sp>
      <p:sp>
        <p:nvSpPr>
          <p:cNvPr id="11267" name="Rectangle 1"/>
          <p:cNvSpPr>
            <a:spLocks noChangeArrowheads="1"/>
          </p:cNvSpPr>
          <p:nvPr/>
        </p:nvSpPr>
        <p:spPr bwMode="auto">
          <a:xfrm>
            <a:off x="238125" y="1196975"/>
            <a:ext cx="6565900" cy="4832350"/>
          </a:xfrm>
          <a:prstGeom prst="rect">
            <a:avLst/>
          </a:prstGeom>
          <a:solidFill>
            <a:srgbClr val="CC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p>
            <a:pPr>
              <a:tabLst>
                <a:tab pos="215900" algn="l"/>
                <a:tab pos="431800" algn="l"/>
                <a:tab pos="647700" algn="l"/>
                <a:tab pos="863600" algn="l"/>
              </a:tabLst>
            </a:pPr>
            <a:r>
              <a:rPr lang="en-US" sz="1400" b="1" dirty="0">
                <a:solidFill>
                  <a:srgbClr val="7F0055"/>
                </a:solidFill>
                <a:latin typeface="Consolas" pitchFamily="49" charset="0"/>
                <a:cs typeface="Times New Roman" pitchFamily="18" charset="0"/>
              </a:rPr>
              <a:t>import</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java.util.Scanner</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b="1" dirty="0">
                <a:solidFill>
                  <a:srgbClr val="7F0055"/>
                </a:solidFill>
                <a:latin typeface="Consolas" pitchFamily="49" charset="0"/>
                <a:cs typeface="Times New Roman" pitchFamily="18" charset="0"/>
              </a:rPr>
              <a:t>public</a:t>
            </a: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class</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KnjigaTest</a:t>
            </a: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latin typeface="Consolas" pitchFamily="49" charset="0"/>
                <a:cs typeface="Times New Roman" pitchFamily="18" charset="0"/>
              </a:rPr>
              <a:t> </a:t>
            </a:r>
            <a:endParaRPr lang="sr-Latn-RS" sz="1200" dirty="0">
              <a:latin typeface="Consolas" pitchFamily="49"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public</a:t>
            </a: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static</a:t>
            </a: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void</a:t>
            </a:r>
            <a:r>
              <a:rPr lang="en-US" sz="1400" dirty="0">
                <a:solidFill>
                  <a:srgbClr val="000000"/>
                </a:solidFill>
                <a:latin typeface="Consolas" pitchFamily="49" charset="0"/>
                <a:cs typeface="Times New Roman" pitchFamily="18" charset="0"/>
              </a:rPr>
              <a:t> main(String[] </a:t>
            </a:r>
            <a:r>
              <a:rPr lang="en-US" sz="1400" dirty="0" err="1">
                <a:solidFill>
                  <a:srgbClr val="000000"/>
                </a:solidFill>
                <a:latin typeface="Consolas" pitchFamily="49" charset="0"/>
                <a:cs typeface="Times New Roman" pitchFamily="18" charset="0"/>
              </a:rPr>
              <a:t>args</a:t>
            </a: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Scanner </a:t>
            </a:r>
            <a:r>
              <a:rPr lang="en-US" sz="1400" dirty="0" err="1">
                <a:solidFill>
                  <a:srgbClr val="000000"/>
                </a:solidFill>
                <a:latin typeface="Consolas" pitchFamily="49" charset="0"/>
                <a:cs typeface="Times New Roman" pitchFamily="18" charset="0"/>
              </a:rPr>
              <a:t>unos</a:t>
            </a:r>
            <a:r>
              <a:rPr lang="en-US" sz="1400" dirty="0">
                <a:solidFill>
                  <a:srgbClr val="000000"/>
                </a:solidFill>
                <a:latin typeface="Consolas" pitchFamily="49" charset="0"/>
                <a:cs typeface="Times New Roman" pitchFamily="18" charset="0"/>
              </a:rPr>
              <a:t> = </a:t>
            </a:r>
            <a:r>
              <a:rPr lang="en-US" sz="1400" b="1" dirty="0">
                <a:solidFill>
                  <a:srgbClr val="7F0055"/>
                </a:solidFill>
                <a:latin typeface="Consolas" pitchFamily="49" charset="0"/>
                <a:cs typeface="Times New Roman" pitchFamily="18" charset="0"/>
              </a:rPr>
              <a:t>new</a:t>
            </a:r>
            <a:r>
              <a:rPr lang="en-US" sz="1400" dirty="0">
                <a:solidFill>
                  <a:srgbClr val="000000"/>
                </a:solidFill>
                <a:latin typeface="Consolas" pitchFamily="49" charset="0"/>
                <a:cs typeface="Times New Roman" pitchFamily="18" charset="0"/>
              </a:rPr>
              <a:t> Scanner(System.in);</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Kreiranje</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objekta</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klase</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Knjiga</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Knjiga</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knjiga</a:t>
            </a:r>
            <a:r>
              <a:rPr lang="en-US" sz="1400" dirty="0">
                <a:solidFill>
                  <a:srgbClr val="000000"/>
                </a:solidFill>
                <a:latin typeface="Consolas" pitchFamily="49" charset="0"/>
                <a:cs typeface="Times New Roman" pitchFamily="18" charset="0"/>
              </a:rPr>
              <a:t> = </a:t>
            </a:r>
            <a:r>
              <a:rPr lang="en-US" sz="1400" b="1" dirty="0">
                <a:solidFill>
                  <a:srgbClr val="7F0055"/>
                </a:solidFill>
                <a:latin typeface="Consolas" pitchFamily="49" charset="0"/>
                <a:cs typeface="Times New Roman" pitchFamily="18" charset="0"/>
              </a:rPr>
              <a:t>new</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Knjiga</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Prikaz</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podrazumevanog</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imena</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knjige</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i</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broja</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strana</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System.out.println</a:t>
            </a:r>
            <a:r>
              <a:rPr lang="en-US" sz="1400" dirty="0">
                <a:solidFill>
                  <a:srgbClr val="000000"/>
                </a:solidFill>
                <a:latin typeface="Consolas" pitchFamily="49" charset="0"/>
                <a:cs typeface="Times New Roman" pitchFamily="18" charset="0"/>
              </a:rPr>
              <a:t>(</a:t>
            </a:r>
            <a:r>
              <a:rPr lang="en-US" sz="1400" dirty="0">
                <a:solidFill>
                  <a:srgbClr val="2A00FF"/>
                </a:solidFill>
                <a:latin typeface="Consolas" pitchFamily="49" charset="0"/>
                <a:cs typeface="Times New Roman" pitchFamily="18" charset="0"/>
              </a:rPr>
              <a:t>"</a:t>
            </a:r>
            <a:r>
              <a:rPr lang="en-US" sz="1400" dirty="0" err="1">
                <a:solidFill>
                  <a:srgbClr val="2A00FF"/>
                </a:solidFill>
                <a:latin typeface="Consolas" pitchFamily="49" charset="0"/>
                <a:cs typeface="Times New Roman" pitchFamily="18" charset="0"/>
              </a:rPr>
              <a:t>Podrazumevano</a:t>
            </a:r>
            <a:r>
              <a:rPr lang="en-US" sz="1400" dirty="0">
                <a:solidFill>
                  <a:srgbClr val="2A00FF"/>
                </a:solidFill>
                <a:latin typeface="Consolas" pitchFamily="49" charset="0"/>
                <a:cs typeface="Times New Roman" pitchFamily="18" charset="0"/>
              </a:rPr>
              <a:t> </a:t>
            </a:r>
            <a:r>
              <a:rPr lang="en-US" sz="1400" dirty="0" err="1">
                <a:solidFill>
                  <a:srgbClr val="2A00FF"/>
                </a:solidFill>
                <a:latin typeface="Consolas" pitchFamily="49" charset="0"/>
                <a:cs typeface="Times New Roman" pitchFamily="18" charset="0"/>
              </a:rPr>
              <a:t>ime</a:t>
            </a:r>
            <a:r>
              <a:rPr lang="en-US" sz="1400" dirty="0">
                <a:solidFill>
                  <a:srgbClr val="2A00FF"/>
                </a:solidFill>
                <a:latin typeface="Consolas" pitchFamily="49" charset="0"/>
                <a:cs typeface="Times New Roman" pitchFamily="18" charset="0"/>
              </a:rPr>
              <a:t> </a:t>
            </a:r>
            <a:r>
              <a:rPr lang="en-US" sz="1400" dirty="0" err="1">
                <a:solidFill>
                  <a:srgbClr val="2A00FF"/>
                </a:solidFill>
                <a:latin typeface="Consolas" pitchFamily="49" charset="0"/>
                <a:cs typeface="Times New Roman" pitchFamily="18" charset="0"/>
              </a:rPr>
              <a:t>i</a:t>
            </a:r>
            <a:r>
              <a:rPr lang="en-US" sz="1400" dirty="0">
                <a:solidFill>
                  <a:srgbClr val="2A00FF"/>
                </a:solidFill>
                <a:latin typeface="Consolas" pitchFamily="49" charset="0"/>
                <a:cs typeface="Times New Roman" pitchFamily="18" charset="0"/>
              </a:rPr>
              <a:t> </a:t>
            </a:r>
            <a:r>
              <a:rPr lang="en-US" sz="1400" dirty="0" err="1">
                <a:solidFill>
                  <a:srgbClr val="2A00FF"/>
                </a:solidFill>
                <a:latin typeface="Consolas" pitchFamily="49" charset="0"/>
                <a:cs typeface="Times New Roman" pitchFamily="18" charset="0"/>
              </a:rPr>
              <a:t>broj</a:t>
            </a:r>
            <a:r>
              <a:rPr lang="en-US" sz="1400" dirty="0">
                <a:solidFill>
                  <a:srgbClr val="2A00FF"/>
                </a:solidFill>
                <a:latin typeface="Consolas" pitchFamily="49" charset="0"/>
                <a:cs typeface="Times New Roman" pitchFamily="18" charset="0"/>
              </a:rPr>
              <a:t> </a:t>
            </a:r>
            <a:r>
              <a:rPr lang="en-US" sz="1400" dirty="0" err="1">
                <a:solidFill>
                  <a:srgbClr val="2A00FF"/>
                </a:solidFill>
                <a:latin typeface="Consolas" pitchFamily="49" charset="0"/>
                <a:cs typeface="Times New Roman" pitchFamily="18" charset="0"/>
              </a:rPr>
              <a:t>strana</a:t>
            </a:r>
            <a:r>
              <a:rPr lang="en-US" sz="1400" dirty="0">
                <a:solidFill>
                  <a:srgbClr val="2A00FF"/>
                </a:solidFill>
                <a:latin typeface="Consolas" pitchFamily="49" charset="0"/>
                <a:cs typeface="Times New Roman" pitchFamily="18" charset="0"/>
              </a:rPr>
              <a:t>: "</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knjiga.prikaziKnjigu</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Unos</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imena</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knjige</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i</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broja</a:t>
            </a:r>
            <a:r>
              <a:rPr lang="en-US" sz="1400" dirty="0">
                <a:solidFill>
                  <a:srgbClr val="3F7F5F"/>
                </a:solidFill>
                <a:latin typeface="Consolas" pitchFamily="49" charset="0"/>
                <a:cs typeface="Times New Roman" pitchFamily="18" charset="0"/>
              </a:rPr>
              <a:t> </a:t>
            </a:r>
            <a:r>
              <a:rPr lang="en-US" sz="1400" dirty="0" err="1">
                <a:solidFill>
                  <a:srgbClr val="3F7F5F"/>
                </a:solidFill>
                <a:latin typeface="Consolas" pitchFamily="49" charset="0"/>
                <a:cs typeface="Times New Roman" pitchFamily="18" charset="0"/>
              </a:rPr>
              <a:t>strana</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System.out.println</a:t>
            </a:r>
            <a:r>
              <a:rPr lang="en-US" sz="1400" dirty="0">
                <a:solidFill>
                  <a:srgbClr val="000000"/>
                </a:solidFill>
                <a:latin typeface="Consolas" pitchFamily="49" charset="0"/>
                <a:cs typeface="Times New Roman" pitchFamily="18" charset="0"/>
              </a:rPr>
              <a:t>(</a:t>
            </a:r>
            <a:r>
              <a:rPr lang="en-US" sz="1400" dirty="0">
                <a:solidFill>
                  <a:srgbClr val="2A00FF"/>
                </a:solidFill>
                <a:latin typeface="Consolas" pitchFamily="49" charset="0"/>
                <a:cs typeface="Times New Roman" pitchFamily="18" charset="0"/>
              </a:rPr>
              <a:t>"</a:t>
            </a:r>
            <a:r>
              <a:rPr lang="en-US" sz="1400" dirty="0" err="1">
                <a:solidFill>
                  <a:srgbClr val="2A00FF"/>
                </a:solidFill>
                <a:latin typeface="Consolas" pitchFamily="49" charset="0"/>
                <a:cs typeface="Times New Roman" pitchFamily="18" charset="0"/>
              </a:rPr>
              <a:t>Unesite</a:t>
            </a:r>
            <a:r>
              <a:rPr lang="en-US" sz="1400" dirty="0">
                <a:solidFill>
                  <a:srgbClr val="2A00FF"/>
                </a:solidFill>
                <a:latin typeface="Consolas" pitchFamily="49" charset="0"/>
                <a:cs typeface="Times New Roman" pitchFamily="18" charset="0"/>
              </a:rPr>
              <a:t> </a:t>
            </a:r>
            <a:r>
              <a:rPr lang="en-US" sz="1400" dirty="0" err="1">
                <a:solidFill>
                  <a:srgbClr val="2A00FF"/>
                </a:solidFill>
                <a:latin typeface="Consolas" pitchFamily="49" charset="0"/>
                <a:cs typeface="Times New Roman" pitchFamily="18" charset="0"/>
              </a:rPr>
              <a:t>ime</a:t>
            </a:r>
            <a:r>
              <a:rPr lang="en-US" sz="1400" dirty="0">
                <a:solidFill>
                  <a:srgbClr val="2A00FF"/>
                </a:solidFill>
                <a:latin typeface="Consolas" pitchFamily="49" charset="0"/>
                <a:cs typeface="Times New Roman" pitchFamily="18" charset="0"/>
              </a:rPr>
              <a:t> </a:t>
            </a:r>
            <a:r>
              <a:rPr lang="en-US" sz="1400" dirty="0" err="1">
                <a:solidFill>
                  <a:srgbClr val="2A00FF"/>
                </a:solidFill>
                <a:latin typeface="Consolas" pitchFamily="49" charset="0"/>
                <a:cs typeface="Times New Roman" pitchFamily="18" charset="0"/>
              </a:rPr>
              <a:t>knjige</a:t>
            </a:r>
            <a:r>
              <a:rPr lang="en-US" sz="1400" dirty="0">
                <a:solidFill>
                  <a:srgbClr val="2A00FF"/>
                </a:solidFill>
                <a:latin typeface="Consolas" pitchFamily="49" charset="0"/>
                <a:cs typeface="Times New Roman" pitchFamily="18" charset="0"/>
              </a:rPr>
              <a:t> </a:t>
            </a:r>
            <a:r>
              <a:rPr lang="en-US" sz="1400" dirty="0" err="1">
                <a:solidFill>
                  <a:srgbClr val="2A00FF"/>
                </a:solidFill>
                <a:latin typeface="Consolas" pitchFamily="49" charset="0"/>
                <a:cs typeface="Times New Roman" pitchFamily="18" charset="0"/>
              </a:rPr>
              <a:t>i</a:t>
            </a:r>
            <a:r>
              <a:rPr lang="en-US" sz="1400" dirty="0">
                <a:solidFill>
                  <a:srgbClr val="2A00FF"/>
                </a:solidFill>
                <a:latin typeface="Consolas" pitchFamily="49" charset="0"/>
                <a:cs typeface="Times New Roman" pitchFamily="18" charset="0"/>
              </a:rPr>
              <a:t> </a:t>
            </a:r>
            <a:r>
              <a:rPr lang="en-US" sz="1400" dirty="0" err="1">
                <a:solidFill>
                  <a:srgbClr val="2A00FF"/>
                </a:solidFill>
                <a:latin typeface="Consolas" pitchFamily="49" charset="0"/>
                <a:cs typeface="Times New Roman" pitchFamily="18" charset="0"/>
              </a:rPr>
              <a:t>broj</a:t>
            </a:r>
            <a:r>
              <a:rPr lang="en-US" sz="1400" dirty="0">
                <a:solidFill>
                  <a:srgbClr val="2A00FF"/>
                </a:solidFill>
                <a:latin typeface="Consolas" pitchFamily="49" charset="0"/>
                <a:cs typeface="Times New Roman" pitchFamily="18" charset="0"/>
              </a:rPr>
              <a:t> </a:t>
            </a:r>
            <a:r>
              <a:rPr lang="en-US" sz="1400" dirty="0" err="1">
                <a:solidFill>
                  <a:srgbClr val="2A00FF"/>
                </a:solidFill>
                <a:latin typeface="Consolas" pitchFamily="49" charset="0"/>
                <a:cs typeface="Times New Roman" pitchFamily="18" charset="0"/>
              </a:rPr>
              <a:t>strana</a:t>
            </a:r>
            <a:r>
              <a:rPr lang="en-US" sz="1400" dirty="0">
                <a:solidFill>
                  <a:srgbClr val="2A00FF"/>
                </a:solidFill>
                <a:latin typeface="Consolas" pitchFamily="49" charset="0"/>
                <a:cs typeface="Times New Roman" pitchFamily="18" charset="0"/>
              </a:rPr>
              <a:t>: "</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String </a:t>
            </a:r>
            <a:r>
              <a:rPr lang="en-US" sz="1400" dirty="0" err="1">
                <a:solidFill>
                  <a:srgbClr val="000000"/>
                </a:solidFill>
                <a:latin typeface="Consolas" pitchFamily="49" charset="0"/>
                <a:cs typeface="Times New Roman" pitchFamily="18" charset="0"/>
              </a:rPr>
              <a:t>imeKnjige</a:t>
            </a:r>
            <a:r>
              <a:rPr lang="en-US" sz="1400" dirty="0">
                <a:solidFill>
                  <a:srgbClr val="000000"/>
                </a:solidFill>
                <a:latin typeface="Consolas" pitchFamily="49" charset="0"/>
                <a:cs typeface="Times New Roman" pitchFamily="18" charset="0"/>
              </a:rPr>
              <a:t> = </a:t>
            </a:r>
            <a:r>
              <a:rPr lang="en-US" sz="1400" dirty="0" err="1">
                <a:solidFill>
                  <a:srgbClr val="000000"/>
                </a:solidFill>
                <a:latin typeface="Consolas" pitchFamily="49" charset="0"/>
                <a:cs typeface="Times New Roman" pitchFamily="18" charset="0"/>
              </a:rPr>
              <a:t>unos.</a:t>
            </a:r>
            <a:r>
              <a:rPr lang="en-US" sz="1400" b="1" dirty="0" err="1">
                <a:solidFill>
                  <a:srgbClr val="FF0000"/>
                </a:solidFill>
                <a:latin typeface="Consolas" pitchFamily="49" charset="0"/>
                <a:cs typeface="Times New Roman" pitchFamily="18" charset="0"/>
              </a:rPr>
              <a:t>nextLine</a:t>
            </a:r>
            <a:r>
              <a:rPr lang="en-US" sz="1400" b="1" dirty="0">
                <a:solidFill>
                  <a:srgbClr val="FF0000"/>
                </a:solidFill>
                <a:latin typeface="Consolas" pitchFamily="49" charset="0"/>
                <a:cs typeface="Times New Roman" pitchFamily="18" charset="0"/>
              </a:rPr>
              <a:t>()</a:t>
            </a:r>
            <a:r>
              <a:rPr lang="en-US" sz="1400" dirty="0">
                <a:solidFill>
                  <a:srgbClr val="000000"/>
                </a:solidFill>
                <a:latin typeface="Consolas" pitchFamily="49" charset="0"/>
                <a:cs typeface="Times New Roman" pitchFamily="18" charset="0"/>
              </a:rPr>
              <a:t>;</a:t>
            </a:r>
            <a:r>
              <a:rPr lang="sr-Latn-RS" sz="1400" dirty="0">
                <a:solidFill>
                  <a:srgbClr val="000000"/>
                </a:solidFill>
                <a:latin typeface="Consolas" pitchFamily="49" charset="0"/>
                <a:cs typeface="Times New Roman" pitchFamily="18" charset="0"/>
              </a:rPr>
              <a:t> </a:t>
            </a:r>
            <a:r>
              <a:rPr lang="en-US" sz="1400" dirty="0">
                <a:solidFill>
                  <a:srgbClr val="FF0000"/>
                </a:solidFill>
                <a:latin typeface="Consolas" pitchFamily="49" charset="0"/>
                <a:cs typeface="Times New Roman" pitchFamily="18" charset="0"/>
              </a:rPr>
              <a:t>// </a:t>
            </a:r>
            <a:r>
              <a:rPr lang="en-US" sz="1400" dirty="0" err="1">
                <a:solidFill>
                  <a:srgbClr val="FF0000"/>
                </a:solidFill>
                <a:latin typeface="Consolas" pitchFamily="49" charset="0"/>
                <a:cs typeface="Times New Roman" pitchFamily="18" charset="0"/>
              </a:rPr>
              <a:t>Čitanje</a:t>
            </a:r>
            <a:r>
              <a:rPr lang="en-US" sz="1400" dirty="0">
                <a:solidFill>
                  <a:srgbClr val="FF0000"/>
                </a:solidFill>
                <a:latin typeface="Consolas" pitchFamily="49" charset="0"/>
                <a:cs typeface="Times New Roman" pitchFamily="18" charset="0"/>
              </a:rPr>
              <a:t> </a:t>
            </a:r>
            <a:r>
              <a:rPr lang="en-US" sz="1400" dirty="0" err="1">
                <a:solidFill>
                  <a:srgbClr val="FF0000"/>
                </a:solidFill>
                <a:latin typeface="Consolas" pitchFamily="49" charset="0"/>
                <a:cs typeface="Times New Roman" pitchFamily="18" charset="0"/>
              </a:rPr>
              <a:t>linije</a:t>
            </a:r>
            <a:r>
              <a:rPr lang="en-US" sz="1400" dirty="0">
                <a:solidFill>
                  <a:srgbClr val="FF0000"/>
                </a:solidFill>
                <a:latin typeface="Consolas" pitchFamily="49" charset="0"/>
                <a:cs typeface="Times New Roman" pitchFamily="18" charset="0"/>
              </a:rPr>
              <a:t> </a:t>
            </a:r>
            <a:r>
              <a:rPr lang="en-US" sz="1400" dirty="0" err="1">
                <a:solidFill>
                  <a:srgbClr val="FF0000"/>
                </a:solidFill>
                <a:latin typeface="Consolas" pitchFamily="49" charset="0"/>
                <a:cs typeface="Times New Roman" pitchFamily="18" charset="0"/>
              </a:rPr>
              <a:t>teksta</a:t>
            </a:r>
            <a:endParaRPr lang="en-GB" sz="1400" dirty="0">
              <a:solidFill>
                <a:srgbClr val="FF0000"/>
              </a:solidFill>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err="1">
                <a:solidFill>
                  <a:srgbClr val="7F0055"/>
                </a:solidFill>
                <a:latin typeface="Consolas" pitchFamily="49" charset="0"/>
                <a:cs typeface="Times New Roman" pitchFamily="18" charset="0"/>
              </a:rPr>
              <a:t>int</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brStr</a:t>
            </a:r>
            <a:r>
              <a:rPr lang="en-US" sz="1400" dirty="0">
                <a:solidFill>
                  <a:srgbClr val="000000"/>
                </a:solidFill>
                <a:latin typeface="Consolas" pitchFamily="49" charset="0"/>
                <a:cs typeface="Times New Roman" pitchFamily="18" charset="0"/>
              </a:rPr>
              <a:t> = </a:t>
            </a:r>
            <a:r>
              <a:rPr lang="en-US" sz="1400" dirty="0" err="1">
                <a:solidFill>
                  <a:srgbClr val="000000"/>
                </a:solidFill>
                <a:latin typeface="Consolas" pitchFamily="49" charset="0"/>
                <a:cs typeface="Times New Roman" pitchFamily="18" charset="0"/>
              </a:rPr>
              <a:t>unos.nextInt</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knjiga.setIme</a:t>
            </a:r>
            <a:r>
              <a:rPr lang="en-US" sz="1400" dirty="0">
                <a:solidFill>
                  <a:srgbClr val="000000"/>
                </a:solidFill>
                <a:latin typeface="Consolas" pitchFamily="49" charset="0"/>
                <a:cs typeface="Times New Roman" pitchFamily="18" charset="0"/>
              </a:rPr>
              <a:t>(</a:t>
            </a:r>
            <a:r>
              <a:rPr lang="en-US" sz="1400" dirty="0" err="1">
                <a:solidFill>
                  <a:srgbClr val="000000"/>
                </a:solidFill>
                <a:latin typeface="Consolas" pitchFamily="49" charset="0"/>
                <a:cs typeface="Times New Roman" pitchFamily="18" charset="0"/>
              </a:rPr>
              <a:t>imeKnjige</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sr-Latn-ME" sz="1400" dirty="0" smtClean="0">
                <a:solidFill>
                  <a:srgbClr val="000000"/>
                </a:solidFill>
                <a:latin typeface="Consolas" pitchFamily="49" charset="0"/>
                <a:cs typeface="Times New Roman" pitchFamily="18" charset="0"/>
              </a:rPr>
              <a:t>knjiga.setBrojStrana(brStr</a:t>
            </a:r>
            <a:r>
              <a:rPr lang="en-US" sz="1400" dirty="0" smtClean="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knjiga.prikaziKnjigu</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p:txBody>
      </p:sp>
      <p:sp>
        <p:nvSpPr>
          <p:cNvPr id="11268" name="Rectangle 3" descr="Rectangle: Click to edit Master text styles&#10;Second level&#10;Third level&#10;Fourth level&#10;Fifth level"/>
          <p:cNvSpPr txBox="1">
            <a:spLocks noChangeArrowheads="1"/>
          </p:cNvSpPr>
          <p:nvPr/>
        </p:nvSpPr>
        <p:spPr bwMode="auto">
          <a:xfrm>
            <a:off x="4427538" y="981075"/>
            <a:ext cx="4608512" cy="7191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indent="0" eaLnBrk="1" hangingPunct="1">
              <a:spcAft>
                <a:spcPts val="600"/>
              </a:spcAft>
              <a:buClr>
                <a:schemeClr val="tx1"/>
              </a:buClr>
              <a:buSzPct val="75000"/>
              <a:defRPr/>
            </a:pPr>
            <a:r>
              <a:rPr lang="sr-Latn-RS" dirty="0" smtClean="0">
                <a:solidFill>
                  <a:srgbClr val="3333CC"/>
                </a:solidFill>
                <a:latin typeface="+mn-lt"/>
              </a:rPr>
              <a:t>Klasa koja manipuliše instancama drugih klasa se naziva </a:t>
            </a:r>
            <a:r>
              <a:rPr lang="sr-Latn-RS" b="1" dirty="0" smtClean="0">
                <a:solidFill>
                  <a:srgbClr val="FF0000"/>
                </a:solidFill>
                <a:latin typeface="+mn-lt"/>
              </a:rPr>
              <a:t>upravljačka klasa</a:t>
            </a:r>
            <a:r>
              <a:rPr lang="sr-Latn-RS" dirty="0" smtClean="0">
                <a:solidFill>
                  <a:srgbClr val="3333CC"/>
                </a:solidFill>
                <a:latin typeface="+mn-lt"/>
              </a:rPr>
              <a:t>.</a:t>
            </a:r>
          </a:p>
        </p:txBody>
      </p:sp>
      <p:sp>
        <p:nvSpPr>
          <p:cNvPr id="8" name="Rectangle 7"/>
          <p:cNvSpPr>
            <a:spLocks noChangeArrowheads="1"/>
          </p:cNvSpPr>
          <p:nvPr/>
        </p:nvSpPr>
        <p:spPr bwMode="auto">
          <a:xfrm>
            <a:off x="6551613" y="2132505"/>
            <a:ext cx="2592387" cy="2160591"/>
          </a:xfrm>
          <a:prstGeom prst="rect">
            <a:avLst/>
          </a:prstGeom>
          <a:noFill/>
          <a:ln w="9525">
            <a:noFill/>
            <a:miter lim="800000"/>
            <a:headEnd/>
            <a:tailEnd/>
          </a:ln>
          <a:effectLst/>
        </p:spPr>
        <p:txBody>
          <a:bodyPr anchor="ctr">
            <a:spAutoFit/>
          </a:bodyPr>
          <a:lstStyle/>
          <a:p>
            <a:pPr algn="just">
              <a:spcBef>
                <a:spcPct val="20000"/>
              </a:spcBef>
              <a:spcAft>
                <a:spcPct val="20000"/>
              </a:spcAft>
              <a:buClr>
                <a:schemeClr val="tx1"/>
              </a:buClr>
              <a:buSzPct val="75000"/>
              <a:tabLst>
                <a:tab pos="180975" algn="l"/>
                <a:tab pos="539750" algn="l"/>
                <a:tab pos="900113" algn="l"/>
                <a:tab pos="1260475" algn="l"/>
              </a:tabLst>
              <a:defRPr/>
            </a:pPr>
            <a:r>
              <a:rPr lang="sr-Latn-RS" sz="1600" dirty="0">
                <a:solidFill>
                  <a:srgbClr val="3333CC"/>
                </a:solidFill>
                <a:latin typeface="+mn-lt"/>
              </a:rPr>
              <a:t>Čitanje linije teksta do karaktera za prelazak u novi red. Vraća pročitane karaktere kao </a:t>
            </a:r>
            <a:r>
              <a:rPr lang="sr-Latn-RS" sz="1600" dirty="0">
                <a:solidFill>
                  <a:srgbClr val="3333CC"/>
                </a:solidFill>
                <a:latin typeface="Consolas" pitchFamily="49" charset="0"/>
                <a:cs typeface="Consolas" pitchFamily="49" charset="0"/>
              </a:rPr>
              <a:t>String</a:t>
            </a:r>
            <a:r>
              <a:rPr lang="sr-Latn-RS" sz="1600" dirty="0">
                <a:solidFill>
                  <a:srgbClr val="3333CC"/>
                </a:solidFill>
                <a:latin typeface="+mn-lt"/>
              </a:rPr>
              <a:t>, ne uključujući karakter za prelazak u novi red. </a:t>
            </a:r>
            <a:endParaRPr lang="en-US" sz="1600" dirty="0" smtClean="0">
              <a:solidFill>
                <a:srgbClr val="3333CC"/>
              </a:solidFill>
              <a:latin typeface="+mn-lt"/>
            </a:endParaRPr>
          </a:p>
          <a:p>
            <a:pPr algn="just">
              <a:spcBef>
                <a:spcPct val="20000"/>
              </a:spcBef>
              <a:spcAft>
                <a:spcPct val="20000"/>
              </a:spcAft>
              <a:buClr>
                <a:schemeClr val="tx1"/>
              </a:buClr>
              <a:buSzPct val="75000"/>
              <a:tabLst>
                <a:tab pos="180975" algn="l"/>
                <a:tab pos="539750" algn="l"/>
                <a:tab pos="900113" algn="l"/>
                <a:tab pos="1260475" algn="l"/>
              </a:tabLst>
              <a:defRPr/>
            </a:pPr>
            <a:r>
              <a:rPr lang="en-US" sz="1600" dirty="0" err="1" smtClean="0">
                <a:solidFill>
                  <a:srgbClr val="3333CC"/>
                </a:solidFill>
                <a:latin typeface="+mn-lt"/>
                <a:cs typeface="Consolas" pitchFamily="49" charset="0"/>
              </a:rPr>
              <a:t>Postoji</a:t>
            </a:r>
            <a:r>
              <a:rPr lang="en-US" sz="1600" dirty="0" smtClean="0">
                <a:solidFill>
                  <a:srgbClr val="3333CC"/>
                </a:solidFill>
                <a:latin typeface="+mn-lt"/>
                <a:cs typeface="Consolas" pitchFamily="49" charset="0"/>
              </a:rPr>
              <a:t> </a:t>
            </a:r>
            <a:r>
              <a:rPr lang="en-US" sz="1600" dirty="0" err="1" smtClean="0">
                <a:solidFill>
                  <a:srgbClr val="3333CC"/>
                </a:solidFill>
                <a:latin typeface="+mn-lt"/>
                <a:cs typeface="Consolas" pitchFamily="49" charset="0"/>
              </a:rPr>
              <a:t>i</a:t>
            </a:r>
            <a:r>
              <a:rPr lang="en-US" sz="1600" dirty="0" smtClean="0">
                <a:solidFill>
                  <a:srgbClr val="3333CC"/>
                </a:solidFill>
                <a:latin typeface="+mn-lt"/>
                <a:cs typeface="Consolas" pitchFamily="49" charset="0"/>
              </a:rPr>
              <a:t> </a:t>
            </a:r>
            <a:r>
              <a:rPr lang="en-US" sz="1600" dirty="0" err="1" smtClean="0">
                <a:solidFill>
                  <a:srgbClr val="3333CC"/>
                </a:solidFill>
                <a:latin typeface="+mn-lt"/>
                <a:cs typeface="Consolas" pitchFamily="49" charset="0"/>
              </a:rPr>
              <a:t>metoda</a:t>
            </a:r>
            <a:r>
              <a:rPr lang="en-US" sz="1600" dirty="0" smtClean="0">
                <a:solidFill>
                  <a:srgbClr val="3333CC"/>
                </a:solidFill>
                <a:latin typeface="+mn-lt"/>
                <a:cs typeface="Consolas" pitchFamily="49" charset="0"/>
              </a:rPr>
              <a:t> </a:t>
            </a:r>
            <a:r>
              <a:rPr lang="en-US" sz="1600" b="1" dirty="0">
                <a:solidFill>
                  <a:srgbClr val="FF0000"/>
                </a:solidFill>
                <a:latin typeface="Consolas" pitchFamily="49" charset="0"/>
                <a:cs typeface="Times New Roman" pitchFamily="18" charset="0"/>
              </a:rPr>
              <a:t>next()</a:t>
            </a:r>
            <a:r>
              <a:rPr lang="en-US" sz="1600" dirty="0" smtClean="0">
                <a:solidFill>
                  <a:srgbClr val="3333CC"/>
                </a:solidFill>
                <a:latin typeface="+mn-lt"/>
                <a:cs typeface="Consolas" pitchFamily="49" charset="0"/>
              </a:rPr>
              <a:t>, </a:t>
            </a:r>
            <a:r>
              <a:rPr lang="en-US" sz="1600" dirty="0" err="1" smtClean="0">
                <a:solidFill>
                  <a:srgbClr val="3333CC"/>
                </a:solidFill>
                <a:latin typeface="+mn-lt"/>
                <a:cs typeface="Consolas" pitchFamily="49" charset="0"/>
              </a:rPr>
              <a:t>koja</a:t>
            </a:r>
            <a:r>
              <a:rPr lang="sr-Latn-ME" sz="1600" dirty="0">
                <a:solidFill>
                  <a:srgbClr val="3333CC"/>
                </a:solidFill>
                <a:latin typeface="+mn-lt"/>
                <a:cs typeface="Consolas" pitchFamily="49" charset="0"/>
              </a:rPr>
              <a:t> </a:t>
            </a:r>
            <a:r>
              <a:rPr lang="sr-Latn-ME" sz="1600" dirty="0" smtClean="0">
                <a:solidFill>
                  <a:srgbClr val="3333CC"/>
                </a:solidFill>
                <a:latin typeface="+mn-lt"/>
                <a:cs typeface="Consolas" pitchFamily="49" charset="0"/>
              </a:rPr>
              <a:t>čita do prve beline.</a:t>
            </a:r>
            <a:endParaRPr lang="en-US" sz="1600" dirty="0">
              <a:latin typeface="Consolas" pitchFamily="49" charset="0"/>
              <a:cs typeface="Consolas" pitchFamily="49" charset="0"/>
            </a:endParaRPr>
          </a:p>
        </p:txBody>
      </p:sp>
      <p:cxnSp>
        <p:nvCxnSpPr>
          <p:cNvPr id="11270" name="Straight Arrow Connector 8"/>
          <p:cNvCxnSpPr>
            <a:cxnSpLocks noChangeShapeType="1"/>
          </p:cNvCxnSpPr>
          <p:nvPr/>
        </p:nvCxnSpPr>
        <p:spPr bwMode="auto">
          <a:xfrm flipH="1">
            <a:off x="3851275" y="3040063"/>
            <a:ext cx="2700338" cy="1439862"/>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cxnSp>
        <p:nvCxnSpPr>
          <p:cNvPr id="11271" name="Straight Arrow Connector 8"/>
          <p:cNvCxnSpPr>
            <a:cxnSpLocks noChangeShapeType="1"/>
          </p:cNvCxnSpPr>
          <p:nvPr/>
        </p:nvCxnSpPr>
        <p:spPr bwMode="auto">
          <a:xfrm flipH="1">
            <a:off x="2627313" y="1341438"/>
            <a:ext cx="1800225" cy="358775"/>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
        <p:nvSpPr>
          <p:cNvPr id="11272" name="Rectangle 4"/>
          <p:cNvSpPr>
            <a:spLocks noChangeArrowheads="1"/>
          </p:cNvSpPr>
          <p:nvPr/>
        </p:nvSpPr>
        <p:spPr bwMode="auto">
          <a:xfrm>
            <a:off x="3995738" y="5172075"/>
            <a:ext cx="4392612" cy="1570038"/>
          </a:xfrm>
          <a:prstGeom prst="rect">
            <a:avLst/>
          </a:prstGeom>
          <a:noFill/>
          <a:ln w="9525">
            <a:solidFill>
              <a:srgbClr val="00B050"/>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p>
            <a:r>
              <a:rPr lang="en-US" sz="1600">
                <a:solidFill>
                  <a:srgbClr val="339933"/>
                </a:solidFill>
              </a:rPr>
              <a:t>Podrazumevano ime knjige i broj strana: </a:t>
            </a:r>
            <a:endParaRPr lang="en-GB" sz="1600">
              <a:solidFill>
                <a:srgbClr val="339933"/>
              </a:solidFill>
            </a:endParaRPr>
          </a:p>
          <a:p>
            <a:r>
              <a:rPr lang="en-US" sz="1600">
                <a:solidFill>
                  <a:srgbClr val="339933"/>
                </a:solidFill>
              </a:rPr>
              <a:t>Ime knjige je null i ima 0 strana.</a:t>
            </a:r>
            <a:endParaRPr lang="en-GB" sz="1600">
              <a:solidFill>
                <a:srgbClr val="339933"/>
              </a:solidFill>
            </a:endParaRPr>
          </a:p>
          <a:p>
            <a:r>
              <a:rPr lang="en-US" sz="1600">
                <a:solidFill>
                  <a:srgbClr val="339933"/>
                </a:solidFill>
              </a:rPr>
              <a:t>Unesite ime knjige i broj strana: </a:t>
            </a:r>
            <a:endParaRPr lang="en-GB" sz="1600">
              <a:solidFill>
                <a:srgbClr val="339933"/>
              </a:solidFill>
            </a:endParaRPr>
          </a:p>
          <a:p>
            <a:r>
              <a:rPr lang="en-US" sz="1600">
                <a:solidFill>
                  <a:srgbClr val="339933"/>
                </a:solidFill>
              </a:rPr>
              <a:t>Robinzon Kruso</a:t>
            </a:r>
            <a:endParaRPr lang="en-GB" sz="1600">
              <a:solidFill>
                <a:srgbClr val="339933"/>
              </a:solidFill>
            </a:endParaRPr>
          </a:p>
          <a:p>
            <a:r>
              <a:rPr lang="en-US" sz="1600">
                <a:solidFill>
                  <a:srgbClr val="339933"/>
                </a:solidFill>
              </a:rPr>
              <a:t>234</a:t>
            </a:r>
            <a:endParaRPr lang="en-GB" sz="1600">
              <a:solidFill>
                <a:srgbClr val="339933"/>
              </a:solidFill>
            </a:endParaRPr>
          </a:p>
          <a:p>
            <a:r>
              <a:rPr lang="en-US" sz="1600">
                <a:solidFill>
                  <a:srgbClr val="339933"/>
                </a:solidFill>
              </a:rPr>
              <a:t>Ime knjige je Robinzon Kruso i ima 234 strana.</a:t>
            </a:r>
            <a:endParaRPr lang="en-GB" sz="1600">
              <a:solidFill>
                <a:srgbClr val="339933"/>
              </a:solidFill>
            </a:endParaRPr>
          </a:p>
        </p:txBody>
      </p:sp>
      <p:sp>
        <p:nvSpPr>
          <p:cNvPr id="12" name="Rectangle 11"/>
          <p:cNvSpPr>
            <a:spLocks noChangeArrowheads="1"/>
          </p:cNvSpPr>
          <p:nvPr/>
        </p:nvSpPr>
        <p:spPr bwMode="auto">
          <a:xfrm>
            <a:off x="2664222" y="6324560"/>
            <a:ext cx="755650" cy="369887"/>
          </a:xfrm>
          <a:prstGeom prst="rect">
            <a:avLst/>
          </a:prstGeom>
          <a:noFill/>
          <a:ln w="9525">
            <a:noFill/>
            <a:miter lim="800000"/>
            <a:headEnd/>
            <a:tailEnd/>
          </a:ln>
          <a:effectLst/>
        </p:spPr>
        <p:txBody>
          <a:bodyPr anchor="ctr">
            <a:spAutoFit/>
          </a:bodyPr>
          <a:lstStyle/>
          <a:p>
            <a:pPr algn="just">
              <a:spcBef>
                <a:spcPct val="20000"/>
              </a:spcBef>
              <a:spcAft>
                <a:spcPct val="20000"/>
              </a:spcAft>
              <a:buClr>
                <a:schemeClr val="tx1"/>
              </a:buClr>
              <a:buSzPct val="75000"/>
              <a:tabLst>
                <a:tab pos="180975" algn="l"/>
                <a:tab pos="539750" algn="l"/>
                <a:tab pos="900113" algn="l"/>
                <a:tab pos="1260475" algn="l"/>
              </a:tabLst>
              <a:defRPr/>
            </a:pPr>
            <a:r>
              <a:rPr lang="sr-Latn-RS" dirty="0">
                <a:solidFill>
                  <a:srgbClr val="3333CC"/>
                </a:solidFill>
                <a:latin typeface="+mn-lt"/>
              </a:rPr>
              <a:t>Ispis</a:t>
            </a:r>
            <a:endParaRPr lang="en-US" dirty="0">
              <a:latin typeface="Consolas" pitchFamily="49" charset="0"/>
              <a:cs typeface="Consolas" pitchFamily="49" charset="0"/>
            </a:endParaRPr>
          </a:p>
        </p:txBody>
      </p:sp>
      <p:cxnSp>
        <p:nvCxnSpPr>
          <p:cNvPr id="11274" name="Straight Arrow Connector 6"/>
          <p:cNvCxnSpPr>
            <a:cxnSpLocks noChangeShapeType="1"/>
          </p:cNvCxnSpPr>
          <p:nvPr/>
        </p:nvCxnSpPr>
        <p:spPr bwMode="auto">
          <a:xfrm>
            <a:off x="3269928" y="6516687"/>
            <a:ext cx="725810" cy="0"/>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
        <p:nvSpPr>
          <p:cNvPr id="11275"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8A114423-7EEB-4E36-9385-AF6EC6A78234}" type="slidenum">
              <a:rPr lang="en-GB" smtClean="0">
                <a:latin typeface="Arial Black" pitchFamily="34" charset="0"/>
              </a:rPr>
              <a:pPr eaLnBrk="1" hangingPunct="1"/>
              <a:t>10</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563563" y="457200"/>
            <a:ext cx="4152900" cy="739775"/>
          </a:xfrm>
        </p:spPr>
        <p:txBody>
          <a:bodyPr/>
          <a:lstStyle/>
          <a:p>
            <a:pPr eaLnBrk="1" hangingPunct="1"/>
            <a:r>
              <a:rPr lang="sr-Latn-CS" sz="3600" smtClean="0"/>
              <a:t>static metoda main</a:t>
            </a:r>
            <a:endParaRPr lang="en-US" sz="3600" smtClean="0"/>
          </a:p>
        </p:txBody>
      </p:sp>
      <p:sp>
        <p:nvSpPr>
          <p:cNvPr id="12291" name="Rectangle 3" descr="Rectangle: Click to edit Master text styles&#10;Second level&#10;Third level&#10;Fourth level&#10;Fifth level"/>
          <p:cNvSpPr txBox="1">
            <a:spLocks noChangeArrowheads="1"/>
          </p:cNvSpPr>
          <p:nvPr/>
        </p:nvSpPr>
        <p:spPr bwMode="auto">
          <a:xfrm>
            <a:off x="179513" y="1340768"/>
            <a:ext cx="8784975" cy="48238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Aft>
                <a:spcPts val="600"/>
              </a:spcAft>
              <a:buClr>
                <a:schemeClr val="tx1"/>
              </a:buClr>
              <a:buSzPct val="75000"/>
              <a:buFont typeface="Wingdings" pitchFamily="2" charset="2"/>
              <a:buChar char="n"/>
            </a:pPr>
            <a:r>
              <a:rPr lang="sr-Latn-RS" sz="2000" dirty="0"/>
              <a:t>K</a:t>
            </a:r>
            <a:r>
              <a:rPr lang="en-GB" sz="2000" dirty="0" err="1"/>
              <a:t>las</a:t>
            </a:r>
            <a:r>
              <a:rPr lang="sr-Latn-RS" sz="2000" dirty="0"/>
              <a:t>e</a:t>
            </a:r>
            <a:r>
              <a:rPr lang="en-GB" sz="2000" dirty="0"/>
              <a:t> </a:t>
            </a:r>
            <a:r>
              <a:rPr lang="en-GB" sz="2000" dirty="0" err="1"/>
              <a:t>koj</a:t>
            </a:r>
            <a:r>
              <a:rPr lang="sr-Latn-RS" sz="2000" dirty="0"/>
              <a:t>e su deklarisane kao </a:t>
            </a:r>
            <a:r>
              <a:rPr lang="sr-Latn-RS" sz="2000" dirty="0">
                <a:latin typeface="Consolas" pitchFamily="49" charset="0"/>
                <a:cs typeface="Consolas" pitchFamily="49" charset="0"/>
              </a:rPr>
              <a:t>p</a:t>
            </a:r>
            <a:r>
              <a:rPr lang="en-US" sz="2000" dirty="0" err="1">
                <a:latin typeface="Consolas" pitchFamily="49" charset="0"/>
                <a:cs typeface="Consolas" pitchFamily="49" charset="0"/>
              </a:rPr>
              <a:t>ublic</a:t>
            </a:r>
            <a:r>
              <a:rPr lang="en-US" sz="2000" dirty="0"/>
              <a:t> </a:t>
            </a:r>
            <a:r>
              <a:rPr lang="en-GB" sz="2000" dirty="0" err="1"/>
              <a:t>mora</a:t>
            </a:r>
            <a:r>
              <a:rPr lang="sr-Latn-RS" sz="2000" dirty="0"/>
              <a:t>ju</a:t>
            </a:r>
            <a:r>
              <a:rPr lang="en-GB" sz="2000" dirty="0"/>
              <a:t> </a:t>
            </a:r>
            <a:r>
              <a:rPr lang="en-GB" sz="2000" dirty="0" err="1"/>
              <a:t>biti</a:t>
            </a:r>
            <a:r>
              <a:rPr lang="en-GB" sz="2000" dirty="0"/>
              <a:t> </a:t>
            </a:r>
            <a:r>
              <a:rPr lang="en-GB" sz="2000" dirty="0" err="1"/>
              <a:t>smešten</a:t>
            </a:r>
            <a:r>
              <a:rPr lang="sr-Latn-RS" sz="2000" dirty="0"/>
              <a:t>e</a:t>
            </a:r>
            <a:r>
              <a:rPr lang="en-GB" sz="2000" dirty="0"/>
              <a:t> u </a:t>
            </a:r>
            <a:r>
              <a:rPr lang="en-GB" sz="2000" dirty="0" err="1"/>
              <a:t>posebn</a:t>
            </a:r>
            <a:r>
              <a:rPr lang="sr-Latn-RS" sz="2000" dirty="0"/>
              <a:t>im</a:t>
            </a:r>
            <a:r>
              <a:rPr lang="en-GB" sz="2000" dirty="0"/>
              <a:t> </a:t>
            </a:r>
            <a:r>
              <a:rPr lang="en-GB" sz="2000" dirty="0" err="1"/>
              <a:t>fajl</a:t>
            </a:r>
            <a:r>
              <a:rPr lang="sr-Latn-RS" sz="2000" dirty="0"/>
              <a:t>ovima</a:t>
            </a:r>
            <a:r>
              <a:rPr lang="en-GB" sz="2000" dirty="0"/>
              <a:t> </a:t>
            </a:r>
            <a:r>
              <a:rPr lang="en-GB" sz="2000" dirty="0" err="1"/>
              <a:t>koj</a:t>
            </a:r>
            <a:r>
              <a:rPr lang="sr-Latn-RS" sz="2000" dirty="0"/>
              <a:t>e</a:t>
            </a:r>
            <a:r>
              <a:rPr lang="en-GB" sz="2000" dirty="0"/>
              <a:t> </a:t>
            </a:r>
            <a:r>
              <a:rPr lang="sr-Latn-RS" sz="2000" dirty="0"/>
              <a:t>nose</a:t>
            </a:r>
            <a:r>
              <a:rPr lang="en-GB" sz="2000" dirty="0"/>
              <a:t> </a:t>
            </a:r>
            <a:r>
              <a:rPr lang="en-GB" sz="2000" dirty="0" err="1"/>
              <a:t>isto</a:t>
            </a:r>
            <a:r>
              <a:rPr lang="en-GB" sz="2000" dirty="0"/>
              <a:t> </a:t>
            </a:r>
            <a:r>
              <a:rPr lang="en-GB" sz="2000" dirty="0" err="1"/>
              <a:t>ime</a:t>
            </a:r>
            <a:r>
              <a:rPr lang="en-GB" sz="2000" dirty="0"/>
              <a:t> </a:t>
            </a:r>
            <a:r>
              <a:rPr lang="en-GB" sz="2000" dirty="0" err="1"/>
              <a:t>kao</a:t>
            </a:r>
            <a:r>
              <a:rPr lang="en-GB" sz="2000" dirty="0"/>
              <a:t> </a:t>
            </a:r>
            <a:r>
              <a:rPr lang="en-GB" sz="2000" dirty="0" err="1"/>
              <a:t>i</a:t>
            </a:r>
            <a:r>
              <a:rPr lang="en-GB" sz="2000" dirty="0"/>
              <a:t> </a:t>
            </a:r>
            <a:r>
              <a:rPr lang="en-GB" sz="2000" dirty="0" err="1"/>
              <a:t>klasa</a:t>
            </a:r>
            <a:r>
              <a:rPr lang="en-GB" sz="2000" dirty="0"/>
              <a:t>, </a:t>
            </a:r>
            <a:r>
              <a:rPr lang="en-GB" sz="2000" dirty="0" err="1"/>
              <a:t>i</a:t>
            </a:r>
            <a:r>
              <a:rPr lang="en-GB" sz="2000" dirty="0"/>
              <a:t> </a:t>
            </a:r>
            <a:r>
              <a:rPr lang="en-GB" sz="2000" dirty="0" err="1"/>
              <a:t>ekstenziju</a:t>
            </a:r>
            <a:r>
              <a:rPr lang="en-GB" sz="2000" dirty="0"/>
              <a:t> </a:t>
            </a:r>
            <a:r>
              <a:rPr lang="en-US" sz="2000" dirty="0">
                <a:latin typeface="Consolas" pitchFamily="49" charset="0"/>
                <a:cs typeface="Consolas" pitchFamily="49" charset="0"/>
              </a:rPr>
              <a:t>java</a:t>
            </a:r>
            <a:r>
              <a:rPr lang="en-GB" sz="2000" dirty="0"/>
              <a:t>.</a:t>
            </a:r>
            <a:endParaRPr lang="sr-Latn-RS" sz="2000" dirty="0"/>
          </a:p>
          <a:p>
            <a:pPr eaLnBrk="1" hangingPunct="1">
              <a:spcAft>
                <a:spcPts val="600"/>
              </a:spcAft>
              <a:buClr>
                <a:schemeClr val="tx1"/>
              </a:buClr>
              <a:buSzPct val="75000"/>
              <a:buFont typeface="Wingdings" pitchFamily="2" charset="2"/>
              <a:buChar char="n"/>
            </a:pPr>
            <a:r>
              <a:rPr lang="sr-Latn-RS" sz="2000" dirty="0"/>
              <a:t>Klasa </a:t>
            </a:r>
            <a:r>
              <a:rPr lang="sr-Latn-RS" sz="2000" dirty="0">
                <a:latin typeface="Consolas" pitchFamily="49" charset="0"/>
                <a:cs typeface="Consolas" pitchFamily="49" charset="0"/>
              </a:rPr>
              <a:t>Knjiga</a:t>
            </a:r>
            <a:r>
              <a:rPr lang="sr-Latn-RS" sz="2000" dirty="0"/>
              <a:t> nema metodu </a:t>
            </a:r>
            <a:r>
              <a:rPr lang="sr-Latn-RS" sz="2000" dirty="0">
                <a:latin typeface="Consolas" pitchFamily="49" charset="0"/>
                <a:cs typeface="Consolas" pitchFamily="49" charset="0"/>
              </a:rPr>
              <a:t>main</a:t>
            </a:r>
            <a:r>
              <a:rPr lang="sr-Latn-RS" sz="2000" dirty="0"/>
              <a:t>, što znači da izvršenje programa ne može započeti iz te klase.</a:t>
            </a:r>
          </a:p>
          <a:p>
            <a:pPr eaLnBrk="1" hangingPunct="1">
              <a:spcAft>
                <a:spcPts val="600"/>
              </a:spcAft>
              <a:buClr>
                <a:schemeClr val="tx1"/>
              </a:buClr>
              <a:buSzPct val="75000"/>
              <a:buFont typeface="Wingdings" pitchFamily="2" charset="2"/>
              <a:buChar char="n"/>
            </a:pPr>
            <a:r>
              <a:rPr lang="sr-Latn-RS" sz="2000" dirty="0"/>
              <a:t>Pomoću ključne reči </a:t>
            </a:r>
            <a:r>
              <a:rPr lang="sr-Latn-RS" sz="2000" dirty="0">
                <a:latin typeface="Consolas" pitchFamily="49" charset="0"/>
                <a:cs typeface="Consolas" pitchFamily="49" charset="0"/>
              </a:rPr>
              <a:t>static</a:t>
            </a:r>
            <a:r>
              <a:rPr lang="sr-Latn-RS" sz="2000" dirty="0"/>
              <a:t> u deklaraciji metode </a:t>
            </a:r>
            <a:r>
              <a:rPr lang="sr-Latn-RS" sz="2000" dirty="0">
                <a:latin typeface="Consolas" pitchFamily="49" charset="0"/>
                <a:cs typeface="Consolas" pitchFamily="49" charset="0"/>
              </a:rPr>
              <a:t>main</a:t>
            </a:r>
            <a:r>
              <a:rPr lang="sr-Latn-RS" sz="2000" dirty="0"/>
              <a:t>, JVM locira i poziva ovu metodu, čime počinje izvršavanje Java aplikacije. </a:t>
            </a:r>
          </a:p>
          <a:p>
            <a:pPr eaLnBrk="1" hangingPunct="1">
              <a:spcAft>
                <a:spcPts val="600"/>
              </a:spcAft>
              <a:buClr>
                <a:schemeClr val="tx1"/>
              </a:buClr>
              <a:buSzPct val="75000"/>
              <a:buFont typeface="Wingdings" pitchFamily="2" charset="2"/>
              <a:buChar char="n"/>
            </a:pPr>
            <a:r>
              <a:rPr lang="sr-Latn-RS" sz="2000" dirty="0">
                <a:latin typeface="Consolas" pitchFamily="49" charset="0"/>
                <a:cs typeface="Consolas" pitchFamily="49" charset="0"/>
              </a:rPr>
              <a:t>static</a:t>
            </a:r>
            <a:r>
              <a:rPr lang="sr-Latn-RS" sz="2000" dirty="0"/>
              <a:t> metode su posebne po tome što se mogu pozivati, a bez da je kreiran ijedan objekat klase u kojoj se nalaze static metode. </a:t>
            </a:r>
          </a:p>
          <a:p>
            <a:pPr eaLnBrk="1" hangingPunct="1">
              <a:spcAft>
                <a:spcPts val="600"/>
              </a:spcAft>
              <a:buClr>
                <a:schemeClr val="tx1"/>
              </a:buClr>
              <a:buSzPct val="75000"/>
              <a:buFont typeface="Wingdings" pitchFamily="2" charset="2"/>
              <a:buChar char="n"/>
            </a:pPr>
            <a:r>
              <a:rPr lang="sv-SE" sz="2000" dirty="0">
                <a:latin typeface="Consolas" pitchFamily="49" charset="0"/>
                <a:cs typeface="Consolas" pitchFamily="49" charset="0"/>
              </a:rPr>
              <a:t>main</a:t>
            </a:r>
            <a:r>
              <a:rPr lang="sv-SE" sz="2000" dirty="0"/>
              <a:t> metoda se mora deklarisati kao statična jer se poziva pre kreiranja ijednog objekta predmetne </a:t>
            </a:r>
            <a:r>
              <a:rPr lang="sv-SE" sz="2000" dirty="0" smtClean="0"/>
              <a:t>klase</a:t>
            </a:r>
            <a:r>
              <a:rPr lang="sr-Latn-ME" sz="2000" dirty="0" smtClean="0"/>
              <a:t> (klasa </a:t>
            </a:r>
            <a:r>
              <a:rPr lang="sr-Latn-ME" sz="2000" dirty="0">
                <a:latin typeface="Consolas" pitchFamily="49" charset="0"/>
                <a:cs typeface="Consolas" pitchFamily="49" charset="0"/>
              </a:rPr>
              <a:t>KnjigaTest</a:t>
            </a:r>
            <a:r>
              <a:rPr lang="sr-Latn-ME" sz="2000" dirty="0" smtClean="0"/>
              <a:t> na prethodnom slajdu)</a:t>
            </a:r>
            <a:r>
              <a:rPr lang="sv-SE" sz="2000" dirty="0" smtClean="0"/>
              <a:t>.</a:t>
            </a:r>
            <a:endParaRPr lang="sr-Latn-RS" sz="2000" dirty="0"/>
          </a:p>
          <a:p>
            <a:pPr eaLnBrk="1" hangingPunct="1">
              <a:spcAft>
                <a:spcPts val="600"/>
              </a:spcAft>
              <a:buClr>
                <a:schemeClr val="tx1"/>
              </a:buClr>
              <a:buSzPct val="75000"/>
              <a:buFont typeface="Wingdings" pitchFamily="2" charset="2"/>
              <a:buChar char="n"/>
            </a:pPr>
            <a:r>
              <a:rPr lang="sr-Latn-RS" sz="2000" dirty="0"/>
              <a:t>Bilo koja klasa može da sadrži metodu </a:t>
            </a:r>
            <a:r>
              <a:rPr lang="sr-Latn-RS" sz="2000" dirty="0">
                <a:latin typeface="Consolas" pitchFamily="49" charset="0"/>
                <a:cs typeface="Consolas" pitchFamily="49" charset="0"/>
              </a:rPr>
              <a:t>main</a:t>
            </a:r>
            <a:r>
              <a:rPr lang="sr-Latn-RS" sz="2000" dirty="0"/>
              <a:t>. Ako aplikacija sadrži više klasa, svaka od klasa može sadržati metodu </a:t>
            </a:r>
            <a:r>
              <a:rPr lang="sr-Latn-RS" sz="2000" dirty="0">
                <a:latin typeface="Consolas" pitchFamily="49" charset="0"/>
                <a:cs typeface="Consolas" pitchFamily="49" charset="0"/>
              </a:rPr>
              <a:t>main</a:t>
            </a:r>
            <a:r>
              <a:rPr lang="sr-Latn-RS" sz="2000" dirty="0"/>
              <a:t>. Poziva se ona metoda </a:t>
            </a:r>
            <a:r>
              <a:rPr lang="sr-Latn-RS" sz="2000" dirty="0">
                <a:latin typeface="Consolas" pitchFamily="49" charset="0"/>
                <a:cs typeface="Consolas" pitchFamily="49" charset="0"/>
              </a:rPr>
              <a:t>main</a:t>
            </a:r>
            <a:r>
              <a:rPr lang="sr-Latn-RS" sz="2000" dirty="0"/>
              <a:t> čija se klasa navede u </a:t>
            </a:r>
            <a:r>
              <a:rPr lang="sr-Latn-RS" sz="2000" dirty="0">
                <a:latin typeface="Consolas" pitchFamily="49" charset="0"/>
                <a:cs typeface="Consolas" pitchFamily="49" charset="0"/>
              </a:rPr>
              <a:t>java</a:t>
            </a:r>
            <a:r>
              <a:rPr lang="sr-Latn-RS" sz="2000" dirty="0"/>
              <a:t> komandi.</a:t>
            </a:r>
          </a:p>
        </p:txBody>
      </p:sp>
      <p:sp>
        <p:nvSpPr>
          <p:cNvPr id="12292"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F75BA42C-C47E-49A2-B04D-F2E8A92E8383}" type="slidenum">
              <a:rPr lang="en-GB" smtClean="0">
                <a:latin typeface="Arial Black" pitchFamily="34" charset="0"/>
              </a:rPr>
              <a:pPr eaLnBrk="1" hangingPunct="1"/>
              <a:t>11</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a:xfrm>
            <a:off x="563563" y="457200"/>
            <a:ext cx="5737225" cy="739775"/>
          </a:xfrm>
        </p:spPr>
        <p:txBody>
          <a:bodyPr/>
          <a:lstStyle/>
          <a:p>
            <a:pPr eaLnBrk="1" hangingPunct="1"/>
            <a:r>
              <a:rPr lang="sr-Latn-CS" sz="3600" smtClean="0"/>
              <a:t>Kreiranje instanci klase</a:t>
            </a:r>
            <a:endParaRPr lang="en-US" sz="3600" smtClean="0"/>
          </a:p>
        </p:txBody>
      </p:sp>
      <p:sp>
        <p:nvSpPr>
          <p:cNvPr id="10243" name="Rectangle 3" descr="Rectangle: Click to edit Master text styles&#10;Second level&#10;Third level&#10;Fourth level&#10;Fifth level"/>
          <p:cNvSpPr txBox="1">
            <a:spLocks noChangeArrowheads="1"/>
          </p:cNvSpPr>
          <p:nvPr/>
        </p:nvSpPr>
        <p:spPr bwMode="auto">
          <a:xfrm>
            <a:off x="298450" y="1412875"/>
            <a:ext cx="8748713" cy="52562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Aft>
                <a:spcPts val="0"/>
              </a:spcAft>
              <a:buClr>
                <a:schemeClr val="tx1"/>
              </a:buClr>
              <a:buSzPct val="75000"/>
              <a:buFont typeface="Wingdings" pitchFamily="2" charset="2"/>
              <a:buChar char="n"/>
              <a:defRPr/>
            </a:pPr>
            <a:r>
              <a:rPr lang="sr-Latn-RS" sz="2000" smtClean="0"/>
              <a:t>N</a:t>
            </a:r>
            <a:r>
              <a:rPr lang="vi-VN" sz="2000" smtClean="0"/>
              <a:t>ov</a:t>
            </a:r>
            <a:r>
              <a:rPr lang="sr-Latn-RS" sz="2000" smtClean="0"/>
              <a:t>i</a:t>
            </a:r>
            <a:r>
              <a:rPr lang="vi-VN" sz="2000" smtClean="0"/>
              <a:t> objek</a:t>
            </a:r>
            <a:r>
              <a:rPr lang="sr-Latn-RS" sz="2000" smtClean="0"/>
              <a:t>at klase</a:t>
            </a:r>
            <a:r>
              <a:rPr lang="vi-VN" sz="2000" smtClean="0"/>
              <a:t> (instanc</a:t>
            </a:r>
            <a:r>
              <a:rPr lang="sr-Latn-RS" sz="2000" smtClean="0"/>
              <a:t>a</a:t>
            </a:r>
            <a:r>
              <a:rPr lang="vi-VN" sz="2000" smtClean="0"/>
              <a:t>)</a:t>
            </a:r>
            <a:r>
              <a:rPr lang="sr-Latn-RS" sz="2000" smtClean="0"/>
              <a:t> se kreira pomoću ključne reči </a:t>
            </a:r>
            <a:r>
              <a:rPr lang="sr-Latn-RS" sz="2000" smtClean="0">
                <a:latin typeface="Consolas" pitchFamily="49" charset="0"/>
                <a:cs typeface="Consolas" pitchFamily="49" charset="0"/>
              </a:rPr>
              <a:t>new</a:t>
            </a:r>
            <a:r>
              <a:rPr lang="sr-Latn-RS" sz="2000" smtClean="0"/>
              <a:t>:</a:t>
            </a:r>
          </a:p>
          <a:p>
            <a:pPr marL="266700" indent="0">
              <a:spcBef>
                <a:spcPts val="600"/>
              </a:spcBef>
              <a:spcAft>
                <a:spcPts val="1200"/>
              </a:spcAft>
              <a:buClr>
                <a:schemeClr val="tx1"/>
              </a:buClr>
              <a:buSzPct val="75000"/>
              <a:tabLst>
                <a:tab pos="180975" algn="l"/>
                <a:tab pos="539750" algn="l"/>
                <a:tab pos="900113" algn="l"/>
                <a:tab pos="1260475" algn="l"/>
              </a:tabLst>
              <a:defRPr/>
            </a:pPr>
            <a:r>
              <a:rPr lang="en-US" sz="2000" smtClean="0">
                <a:latin typeface="Consolas" pitchFamily="49" charset="0"/>
                <a:cs typeface="Consolas" pitchFamily="49" charset="0"/>
              </a:rPr>
              <a:t>Knjiga </a:t>
            </a:r>
            <a:r>
              <a:rPr lang="en-US" sz="2000">
                <a:latin typeface="Consolas" pitchFamily="49" charset="0"/>
                <a:cs typeface="Consolas" pitchFamily="49" charset="0"/>
              </a:rPr>
              <a:t>knjiga = new </a:t>
            </a:r>
            <a:r>
              <a:rPr lang="en-US" sz="2000">
                <a:solidFill>
                  <a:srgbClr val="FF0000"/>
                </a:solidFill>
                <a:latin typeface="Consolas" pitchFamily="49" charset="0"/>
                <a:cs typeface="Consolas" pitchFamily="49" charset="0"/>
              </a:rPr>
              <a:t>Knjiga()</a:t>
            </a:r>
            <a:r>
              <a:rPr lang="en-US" sz="2000">
                <a:latin typeface="Consolas" pitchFamily="49" charset="0"/>
                <a:cs typeface="Consolas" pitchFamily="49" charset="0"/>
              </a:rPr>
              <a:t>;</a:t>
            </a:r>
            <a:endParaRPr lang="sr-Latn-RS" sz="2000">
              <a:latin typeface="Consolas" pitchFamily="49" charset="0"/>
              <a:cs typeface="Consolas" pitchFamily="49" charset="0"/>
            </a:endParaRPr>
          </a:p>
          <a:p>
            <a:pPr eaLnBrk="1" hangingPunct="1">
              <a:spcAft>
                <a:spcPts val="600"/>
              </a:spcAft>
              <a:buClr>
                <a:schemeClr val="tx1"/>
              </a:buClr>
              <a:buSzPct val="75000"/>
              <a:buFont typeface="Wingdings" pitchFamily="2" charset="2"/>
              <a:buChar char="n"/>
              <a:defRPr/>
            </a:pPr>
            <a:r>
              <a:rPr lang="vi-VN" sz="2000" smtClean="0"/>
              <a:t>Iako nema nikakvih argumenata unutar zagrada, zagrade </a:t>
            </a:r>
            <a:r>
              <a:rPr lang="sr-Latn-RS" sz="2000" smtClean="0"/>
              <a:t>su </a:t>
            </a:r>
            <a:r>
              <a:rPr lang="vi-VN" sz="2000" smtClean="0"/>
              <a:t>obavezne. </a:t>
            </a:r>
            <a:endParaRPr lang="sr-Latn-RS" sz="2000" smtClean="0"/>
          </a:p>
          <a:p>
            <a:pPr eaLnBrk="1" hangingPunct="1">
              <a:spcAft>
                <a:spcPts val="600"/>
              </a:spcAft>
              <a:buClr>
                <a:schemeClr val="tx1"/>
              </a:buClr>
              <a:buSzPct val="75000"/>
              <a:buFont typeface="Wingdings" pitchFamily="2" charset="2"/>
              <a:buChar char="n"/>
              <a:defRPr/>
            </a:pPr>
            <a:r>
              <a:rPr lang="vi-VN" sz="2000" smtClean="0"/>
              <a:t>Deo koda </a:t>
            </a:r>
            <a:r>
              <a:rPr lang="vi-VN" sz="2000" smtClean="0">
                <a:latin typeface="Consolas" pitchFamily="49" charset="0"/>
                <a:cs typeface="Consolas" pitchFamily="49" charset="0"/>
              </a:rPr>
              <a:t>Knjiga()</a:t>
            </a:r>
            <a:r>
              <a:rPr lang="vi-VN" sz="2000" smtClean="0"/>
              <a:t> u prethodnoj liniji predstavlja poziv konstruktora, metode koja se koristi samo pri kreiranju objekta da ga inicijalizuje. </a:t>
            </a:r>
            <a:endParaRPr lang="sr-Latn-RS" sz="2000" smtClean="0"/>
          </a:p>
          <a:p>
            <a:pPr eaLnBrk="1" hangingPunct="1">
              <a:spcAft>
                <a:spcPts val="600"/>
              </a:spcAft>
              <a:buClr>
                <a:schemeClr val="tx1"/>
              </a:buClr>
              <a:buSzPct val="75000"/>
              <a:buFont typeface="Wingdings" pitchFamily="2" charset="2"/>
              <a:buChar char="n"/>
              <a:defRPr/>
            </a:pPr>
            <a:r>
              <a:rPr lang="vi-VN" sz="2000" smtClean="0"/>
              <a:t>Konstruktor mora imati isto ime kao i sama klasa, a može imati i argumente.</a:t>
            </a:r>
            <a:endParaRPr lang="sr-Latn-RS" sz="2000" smtClean="0"/>
          </a:p>
          <a:p>
            <a:pPr eaLnBrk="1" hangingPunct="1">
              <a:spcAft>
                <a:spcPts val="600"/>
              </a:spcAft>
              <a:buClr>
                <a:schemeClr val="tx1"/>
              </a:buClr>
              <a:buSzPct val="75000"/>
              <a:buFont typeface="Wingdings" pitchFamily="2" charset="2"/>
              <a:buChar char="n"/>
              <a:defRPr/>
            </a:pPr>
            <a:r>
              <a:rPr lang="sr-Latn-RS" sz="2000" smtClean="0"/>
              <a:t>Ako u realizaciji klase ne deklarišemo konstruktore, JVM će našoj klasi dodeliti </a:t>
            </a:r>
            <a:r>
              <a:rPr lang="sr-Latn-RS" sz="2000" b="1" smtClean="0"/>
              <a:t>podrazumevani konstruktor</a:t>
            </a:r>
            <a:r>
              <a:rPr lang="sr-Latn-RS" sz="2000" smtClean="0"/>
              <a:t>.</a:t>
            </a:r>
          </a:p>
          <a:p>
            <a:pPr eaLnBrk="1" hangingPunct="1">
              <a:spcAft>
                <a:spcPts val="600"/>
              </a:spcAft>
              <a:buClr>
                <a:schemeClr val="tx1"/>
              </a:buClr>
              <a:buSzPct val="75000"/>
              <a:buFont typeface="Wingdings" pitchFamily="2" charset="2"/>
              <a:buChar char="n"/>
              <a:defRPr/>
            </a:pPr>
            <a:r>
              <a:rPr lang="sr-Latn-RS" sz="2000" smtClean="0"/>
              <a:t>Podrazumevani konstruktor</a:t>
            </a:r>
            <a:r>
              <a:rPr lang="vi-VN" sz="2000" smtClean="0"/>
              <a:t> </a:t>
            </a:r>
            <a:r>
              <a:rPr lang="sr-Latn-RS" sz="2000" smtClean="0"/>
              <a:t>daje p</a:t>
            </a:r>
            <a:r>
              <a:rPr lang="vi-VN" sz="2000" smtClean="0"/>
              <a:t>odaci</a:t>
            </a:r>
            <a:r>
              <a:rPr lang="sr-Latn-RS" sz="2000" smtClean="0"/>
              <a:t>ma</a:t>
            </a:r>
            <a:r>
              <a:rPr lang="vi-VN" sz="2000" smtClean="0"/>
              <a:t> klase podrazumevane početne vrednosti, koje su za primitivne tipove </a:t>
            </a:r>
            <a:r>
              <a:rPr lang="vi-VN" sz="2000" smtClean="0">
                <a:latin typeface="Consolas" pitchFamily="49" charset="0"/>
                <a:cs typeface="Consolas" pitchFamily="49" charset="0"/>
              </a:rPr>
              <a:t>byte</a:t>
            </a:r>
            <a:r>
              <a:rPr lang="vi-VN" sz="2000" smtClean="0"/>
              <a:t>, </a:t>
            </a:r>
            <a:r>
              <a:rPr lang="vi-VN" sz="2000" smtClean="0">
                <a:latin typeface="Consolas" pitchFamily="49" charset="0"/>
                <a:cs typeface="Consolas" pitchFamily="49" charset="0"/>
              </a:rPr>
              <a:t>char</a:t>
            </a:r>
            <a:r>
              <a:rPr lang="vi-VN" sz="2000" smtClean="0"/>
              <a:t>, </a:t>
            </a:r>
            <a:r>
              <a:rPr lang="vi-VN" sz="2000" smtClean="0">
                <a:latin typeface="Consolas" pitchFamily="49" charset="0"/>
                <a:cs typeface="Consolas" pitchFamily="49" charset="0"/>
              </a:rPr>
              <a:t>short</a:t>
            </a:r>
            <a:r>
              <a:rPr lang="vi-VN" sz="2000" smtClean="0"/>
              <a:t>, </a:t>
            </a:r>
            <a:r>
              <a:rPr lang="vi-VN" sz="2000" smtClean="0">
                <a:latin typeface="Consolas" pitchFamily="49" charset="0"/>
                <a:cs typeface="Consolas" pitchFamily="49" charset="0"/>
              </a:rPr>
              <a:t>int</a:t>
            </a:r>
            <a:r>
              <a:rPr lang="vi-VN" sz="2000" smtClean="0"/>
              <a:t>, </a:t>
            </a:r>
            <a:r>
              <a:rPr lang="vi-VN" sz="2000" smtClean="0">
                <a:latin typeface="Consolas" pitchFamily="49" charset="0"/>
                <a:cs typeface="Consolas" pitchFamily="49" charset="0"/>
              </a:rPr>
              <a:t>long</a:t>
            </a:r>
            <a:r>
              <a:rPr lang="vi-VN" sz="2000" smtClean="0"/>
              <a:t>, </a:t>
            </a:r>
            <a:r>
              <a:rPr lang="vi-VN" sz="2000" smtClean="0">
                <a:latin typeface="Consolas" pitchFamily="49" charset="0"/>
                <a:cs typeface="Consolas" pitchFamily="49" charset="0"/>
              </a:rPr>
              <a:t>float</a:t>
            </a:r>
            <a:r>
              <a:rPr lang="vi-VN" sz="2000" smtClean="0"/>
              <a:t> i </a:t>
            </a:r>
            <a:r>
              <a:rPr lang="vi-VN" sz="2000" smtClean="0">
                <a:latin typeface="Consolas" pitchFamily="49" charset="0"/>
                <a:cs typeface="Consolas" pitchFamily="49" charset="0"/>
              </a:rPr>
              <a:t>double</a:t>
            </a:r>
            <a:r>
              <a:rPr lang="vi-VN" sz="2000" smtClean="0"/>
              <a:t> jednake 0, za tip </a:t>
            </a:r>
            <a:r>
              <a:rPr lang="vi-VN" sz="2000" smtClean="0">
                <a:latin typeface="Consolas" pitchFamily="49" charset="0"/>
                <a:cs typeface="Consolas" pitchFamily="49" charset="0"/>
              </a:rPr>
              <a:t>boolean</a:t>
            </a:r>
            <a:r>
              <a:rPr lang="vi-VN" sz="2000" smtClean="0"/>
              <a:t> je </a:t>
            </a:r>
            <a:r>
              <a:rPr lang="vi-VN" sz="2000" smtClean="0">
                <a:latin typeface="Consolas" pitchFamily="49" charset="0"/>
                <a:cs typeface="Consolas" pitchFamily="49" charset="0"/>
              </a:rPr>
              <a:t>false</a:t>
            </a:r>
            <a:r>
              <a:rPr lang="vi-VN" sz="2000" smtClean="0"/>
              <a:t>, dok je za referencijske tipove vrednost </a:t>
            </a:r>
            <a:r>
              <a:rPr lang="vi-VN" sz="2000" smtClean="0">
                <a:latin typeface="Consolas" pitchFamily="49" charset="0"/>
                <a:cs typeface="Consolas" pitchFamily="49" charset="0"/>
              </a:rPr>
              <a:t>null</a:t>
            </a:r>
            <a:r>
              <a:rPr lang="vi-VN" sz="2000" smtClean="0"/>
              <a:t>.</a:t>
            </a:r>
            <a:endParaRPr lang="sr-Latn-RS" sz="2000" smtClean="0"/>
          </a:p>
          <a:p>
            <a:pPr eaLnBrk="1" hangingPunct="1">
              <a:spcAft>
                <a:spcPts val="600"/>
              </a:spcAft>
              <a:buClr>
                <a:schemeClr val="tx1"/>
              </a:buClr>
              <a:buSzPct val="75000"/>
              <a:buFont typeface="Wingdings" pitchFamily="2" charset="2"/>
              <a:buChar char="n"/>
              <a:defRPr/>
            </a:pPr>
            <a:r>
              <a:rPr lang="sr-Latn-RS" sz="2000" smtClean="0"/>
              <a:t>Podaci klase dobijaju podrazumevane vrednosti, a lokalne promenljive metoda ne.</a:t>
            </a:r>
          </a:p>
          <a:p>
            <a:pPr eaLnBrk="1" hangingPunct="1">
              <a:spcAft>
                <a:spcPts val="600"/>
              </a:spcAft>
              <a:buClr>
                <a:schemeClr val="tx1"/>
              </a:buClr>
              <a:buSzPct val="75000"/>
              <a:buFont typeface="Wingdings" pitchFamily="2" charset="2"/>
              <a:buChar char="n"/>
              <a:defRPr/>
            </a:pPr>
            <a:endParaRPr lang="vi-VN" sz="2000" smtClean="0"/>
          </a:p>
        </p:txBody>
      </p:sp>
      <p:sp>
        <p:nvSpPr>
          <p:cNvPr id="13316"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24FD1C39-3C8B-4019-91CF-67D835AAE40F}" type="slidenum">
              <a:rPr lang="en-GB" smtClean="0">
                <a:latin typeface="Arial Black" pitchFamily="34" charset="0"/>
              </a:rPr>
              <a:pPr eaLnBrk="1" hangingPunct="1"/>
              <a:t>12</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a:xfrm>
            <a:off x="563563" y="457200"/>
            <a:ext cx="6311900" cy="739775"/>
          </a:xfrm>
        </p:spPr>
        <p:txBody>
          <a:bodyPr/>
          <a:lstStyle/>
          <a:p>
            <a:pPr eaLnBrk="1" hangingPunct="1"/>
            <a:r>
              <a:rPr lang="sr-Latn-CS" sz="3600" smtClean="0"/>
              <a:t>Parametri i argumenti metoda</a:t>
            </a:r>
            <a:endParaRPr lang="en-US" sz="3600" smtClean="0"/>
          </a:p>
        </p:txBody>
      </p:sp>
      <p:sp>
        <p:nvSpPr>
          <p:cNvPr id="14339" name="Rectangle 3" descr="Rectangle: Click to edit Master text styles&#10;Second level&#10;Third level&#10;Fourth level&#10;Fifth level"/>
          <p:cNvSpPr txBox="1">
            <a:spLocks noChangeArrowheads="1"/>
          </p:cNvSpPr>
          <p:nvPr/>
        </p:nvSpPr>
        <p:spPr bwMode="auto">
          <a:xfrm>
            <a:off x="179512" y="1268760"/>
            <a:ext cx="8785101" cy="52562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72000" rIns="72000"/>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Aft>
                <a:spcPts val="600"/>
              </a:spcAft>
              <a:buClr>
                <a:schemeClr val="tx1"/>
              </a:buClr>
              <a:buSzPct val="75000"/>
              <a:buFont typeface="Wingdings" pitchFamily="2" charset="2"/>
              <a:buChar char="n"/>
            </a:pPr>
            <a:r>
              <a:rPr lang="vi-VN" sz="2000" dirty="0"/>
              <a:t>Kada radimo sa metodama, pojmov</a:t>
            </a:r>
            <a:r>
              <a:rPr lang="sr-Latn-RS" sz="2000" dirty="0"/>
              <a:t>i</a:t>
            </a:r>
            <a:r>
              <a:rPr lang="vi-VN" sz="2000" dirty="0"/>
              <a:t> </a:t>
            </a:r>
            <a:r>
              <a:rPr lang="vi-VN" sz="2000" b="1" dirty="0"/>
              <a:t>paramet</a:t>
            </a:r>
            <a:r>
              <a:rPr lang="sr-Latn-RS" sz="2000" b="1" dirty="0"/>
              <a:t>ar</a:t>
            </a:r>
            <a:r>
              <a:rPr lang="vi-VN" sz="2000" dirty="0"/>
              <a:t> i </a:t>
            </a:r>
            <a:r>
              <a:rPr lang="vi-VN" sz="2000" b="1" dirty="0"/>
              <a:t>argument</a:t>
            </a:r>
            <a:r>
              <a:rPr lang="sr-Latn-RS" sz="2000" b="1" dirty="0"/>
              <a:t> </a:t>
            </a:r>
            <a:r>
              <a:rPr lang="vi-VN" sz="2000" dirty="0"/>
              <a:t>se</a:t>
            </a:r>
            <a:r>
              <a:rPr lang="sr-Latn-RS" sz="2000" dirty="0"/>
              <a:t> često</a:t>
            </a:r>
            <a:r>
              <a:rPr lang="vi-VN" sz="2000" dirty="0"/>
              <a:t> koriste kao sinonimi. Ipak, mi ćemo praviti razliku između njih. </a:t>
            </a:r>
            <a:endParaRPr lang="sr-Latn-RS" sz="2000" dirty="0"/>
          </a:p>
          <a:p>
            <a:pPr eaLnBrk="1" hangingPunct="1">
              <a:spcAft>
                <a:spcPts val="600"/>
              </a:spcAft>
              <a:buClr>
                <a:schemeClr val="tx1"/>
              </a:buClr>
              <a:buSzPct val="75000"/>
              <a:buFont typeface="Wingdings" pitchFamily="2" charset="2"/>
              <a:buChar char="n"/>
            </a:pPr>
            <a:r>
              <a:rPr lang="vi-VN" sz="2000" dirty="0"/>
              <a:t>Parametrom ćemo zvati promenljivu koja je deklarisana u zaglavlju </a:t>
            </a:r>
            <a:r>
              <a:rPr lang="sr-Latn-RS" sz="2000" dirty="0"/>
              <a:t>metode</a:t>
            </a:r>
            <a:r>
              <a:rPr lang="vi-VN" sz="2000" dirty="0"/>
              <a:t>, i koju metoda koristi u svom telu. Na primer, u klasi </a:t>
            </a:r>
            <a:r>
              <a:rPr lang="vi-VN" sz="2000" dirty="0">
                <a:latin typeface="Consolas" pitchFamily="49" charset="0"/>
                <a:cs typeface="Consolas" pitchFamily="49" charset="0"/>
              </a:rPr>
              <a:t>Knjiga</a:t>
            </a:r>
            <a:r>
              <a:rPr lang="vi-VN" sz="2000" dirty="0"/>
              <a:t>, paramet</a:t>
            </a:r>
            <a:r>
              <a:rPr lang="sr-Latn-RS" sz="2000" dirty="0"/>
              <a:t>ar</a:t>
            </a:r>
            <a:r>
              <a:rPr lang="vi-VN" sz="2000" dirty="0"/>
              <a:t> metod</a:t>
            </a:r>
            <a:r>
              <a:rPr lang="sr-Latn-RS" sz="2000" dirty="0"/>
              <a:t>e </a:t>
            </a:r>
            <a:r>
              <a:rPr lang="vi-VN" sz="2000" dirty="0">
                <a:latin typeface="Consolas" pitchFamily="49" charset="0"/>
                <a:cs typeface="Consolas" pitchFamily="49" charset="0"/>
              </a:rPr>
              <a:t>setIme</a:t>
            </a:r>
            <a:r>
              <a:rPr lang="sr-Latn-RS" sz="2000" dirty="0">
                <a:latin typeface="Consolas" pitchFamily="49" charset="0"/>
                <a:cs typeface="Consolas" pitchFamily="49" charset="0"/>
              </a:rPr>
              <a:t> </a:t>
            </a:r>
            <a:r>
              <a:rPr lang="sr-Latn-RS" sz="2000" dirty="0"/>
              <a:t>je</a:t>
            </a:r>
            <a:r>
              <a:rPr lang="vi-VN" sz="2000" dirty="0"/>
              <a:t> </a:t>
            </a:r>
            <a:r>
              <a:rPr lang="vi-VN" sz="2000" dirty="0">
                <a:latin typeface="Consolas" pitchFamily="49" charset="0"/>
                <a:cs typeface="Consolas" pitchFamily="49" charset="0"/>
              </a:rPr>
              <a:t>String s</a:t>
            </a:r>
            <a:r>
              <a:rPr lang="vi-VN" sz="2000" dirty="0"/>
              <a:t>.</a:t>
            </a:r>
          </a:p>
          <a:p>
            <a:pPr eaLnBrk="1" hangingPunct="1">
              <a:spcAft>
                <a:spcPts val="600"/>
              </a:spcAft>
              <a:buClr>
                <a:schemeClr val="tx1"/>
              </a:buClr>
              <a:buSzPct val="75000"/>
              <a:buFont typeface="Wingdings" pitchFamily="2" charset="2"/>
              <a:buChar char="n"/>
            </a:pPr>
            <a:r>
              <a:rPr lang="vi-VN" sz="2000" dirty="0"/>
              <a:t>Sa druge strane, argument se prosleđuje metodi tokom izvršavanja aplikacije. Na primer, </a:t>
            </a:r>
            <a:r>
              <a:rPr lang="sr-Latn-RS" sz="2000" dirty="0"/>
              <a:t>argument metode </a:t>
            </a:r>
            <a:r>
              <a:rPr lang="vi-VN" sz="2000" dirty="0">
                <a:latin typeface="Consolas" pitchFamily="49" charset="0"/>
                <a:cs typeface="Consolas" pitchFamily="49" charset="0"/>
              </a:rPr>
              <a:t>setIme</a:t>
            </a:r>
            <a:r>
              <a:rPr lang="sr-Latn-RS" sz="2000" dirty="0"/>
              <a:t> je </a:t>
            </a:r>
            <a:r>
              <a:rPr lang="vi-VN" sz="2000" dirty="0"/>
              <a:t>promenljiv</a:t>
            </a:r>
            <a:r>
              <a:rPr lang="sr-Latn-RS" sz="2000" dirty="0" smtClean="0"/>
              <a:t>a</a:t>
            </a:r>
            <a:r>
              <a:rPr lang="sr-Latn-ME" sz="2000" dirty="0"/>
              <a:t> </a:t>
            </a:r>
            <a:r>
              <a:rPr lang="vi-VN" sz="2000" dirty="0" smtClean="0">
                <a:latin typeface="Consolas" pitchFamily="49" charset="0"/>
                <a:cs typeface="Consolas" pitchFamily="49" charset="0"/>
              </a:rPr>
              <a:t>imeKnjige</a:t>
            </a:r>
            <a:r>
              <a:rPr lang="vi-VN" sz="2000" dirty="0"/>
              <a:t>, deklarisan</a:t>
            </a:r>
            <a:r>
              <a:rPr lang="sr-Latn-RS" sz="2000" dirty="0"/>
              <a:t>a</a:t>
            </a:r>
            <a:r>
              <a:rPr lang="vi-VN" sz="2000" dirty="0"/>
              <a:t> i učitan</a:t>
            </a:r>
            <a:r>
              <a:rPr lang="sr-Latn-RS" sz="2000" dirty="0"/>
              <a:t>a</a:t>
            </a:r>
            <a:r>
              <a:rPr lang="vi-VN" sz="2000" dirty="0"/>
              <a:t> u okviru metode </a:t>
            </a:r>
            <a:r>
              <a:rPr lang="vi-VN" sz="2000" dirty="0">
                <a:latin typeface="Consolas" pitchFamily="49" charset="0"/>
                <a:cs typeface="Consolas" pitchFamily="49" charset="0"/>
              </a:rPr>
              <a:t>main</a:t>
            </a:r>
            <a:r>
              <a:rPr lang="vi-VN" sz="2000" dirty="0"/>
              <a:t> klase </a:t>
            </a:r>
            <a:r>
              <a:rPr lang="vi-VN" sz="2000" dirty="0">
                <a:latin typeface="Consolas" pitchFamily="49" charset="0"/>
                <a:cs typeface="Consolas" pitchFamily="49" charset="0"/>
              </a:rPr>
              <a:t>KnjigaTest</a:t>
            </a:r>
            <a:r>
              <a:rPr lang="sr-Latn-RS" sz="2000" dirty="0"/>
              <a:t>, i prosleđen metodi </a:t>
            </a:r>
            <a:r>
              <a:rPr lang="sr-Latn-RS" sz="2000" dirty="0">
                <a:latin typeface="Consolas" pitchFamily="49" charset="0"/>
                <a:cs typeface="Consolas" pitchFamily="49" charset="0"/>
              </a:rPr>
              <a:t>setIme</a:t>
            </a:r>
            <a:r>
              <a:rPr lang="sr-Latn-RS" sz="2000" dirty="0"/>
              <a:t> tokom izvršavanja.</a:t>
            </a:r>
          </a:p>
          <a:p>
            <a:pPr eaLnBrk="1" hangingPunct="1">
              <a:spcAft>
                <a:spcPts val="600"/>
              </a:spcAft>
              <a:buClr>
                <a:schemeClr val="tx1"/>
              </a:buClr>
              <a:buSzPct val="75000"/>
              <a:buFont typeface="Wingdings" pitchFamily="2" charset="2"/>
              <a:buChar char="n"/>
            </a:pPr>
            <a:r>
              <a:rPr lang="vi-VN" sz="2000" dirty="0"/>
              <a:t>Prilikom poziva, vrednost parametara postaje jednaka vrednosti argumenata metode.</a:t>
            </a:r>
          </a:p>
          <a:p>
            <a:pPr eaLnBrk="1" hangingPunct="1">
              <a:spcAft>
                <a:spcPts val="600"/>
              </a:spcAft>
              <a:buClr>
                <a:schemeClr val="tx1"/>
              </a:buClr>
              <a:buSzPct val="75000"/>
              <a:buFont typeface="Wingdings" pitchFamily="2" charset="2"/>
              <a:buChar char="n"/>
            </a:pPr>
            <a:r>
              <a:rPr lang="vi-VN" sz="2000" dirty="0"/>
              <a:t>Broj argumenata u pozivu metode mora biti jednak broju parametara metode. Tipovi argumenata u pozivu moraju biti konzistentni sa tipom </a:t>
            </a:r>
            <a:r>
              <a:rPr lang="vi-VN" sz="2000" dirty="0" smtClean="0"/>
              <a:t>odgovarajući</a:t>
            </a:r>
            <a:r>
              <a:rPr lang="sr-Latn-ME" sz="2000" dirty="0" smtClean="0"/>
              <a:t>h</a:t>
            </a:r>
            <a:r>
              <a:rPr lang="vi-VN" sz="2000" dirty="0" smtClean="0"/>
              <a:t> </a:t>
            </a:r>
            <a:r>
              <a:rPr lang="vi-VN" sz="2000" dirty="0"/>
              <a:t>parametara. Konzistencija, u ovom smislu, ne znači da tipovi moraju biti isti, već da se tip svakog argumenta može konvertovati u tip odgovarajućeg parametra.</a:t>
            </a:r>
          </a:p>
        </p:txBody>
      </p:sp>
      <p:sp>
        <p:nvSpPr>
          <p:cNvPr id="14340"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215D3B94-4AA5-4C5B-A680-88D43A49F7B0}" type="slidenum">
              <a:rPr lang="en-GB" smtClean="0">
                <a:latin typeface="Arial Black" pitchFamily="34" charset="0"/>
              </a:rPr>
              <a:pPr eaLnBrk="1" hangingPunct="1"/>
              <a:t>13</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a:xfrm>
            <a:off x="563563" y="457200"/>
            <a:ext cx="7824787" cy="739775"/>
          </a:xfrm>
        </p:spPr>
        <p:txBody>
          <a:bodyPr/>
          <a:lstStyle/>
          <a:p>
            <a:pPr eaLnBrk="1" hangingPunct="1"/>
            <a:r>
              <a:rPr lang="sr-Latn-CS" sz="3600" smtClean="0"/>
              <a:t>Kompajliranje aplikacije sa više klasa</a:t>
            </a:r>
            <a:endParaRPr lang="en-US" sz="3600" smtClean="0"/>
          </a:p>
        </p:txBody>
      </p:sp>
      <p:sp>
        <p:nvSpPr>
          <p:cNvPr id="37891" name="Rectangle 3" descr="Rectangle: Click to edit Master text styles&#10;Second level&#10;Third level&#10;Fourth level&#10;Fifth level"/>
          <p:cNvSpPr txBox="1">
            <a:spLocks noChangeArrowheads="1"/>
          </p:cNvSpPr>
          <p:nvPr/>
        </p:nvSpPr>
        <p:spPr bwMode="auto">
          <a:xfrm>
            <a:off x="298450" y="1557338"/>
            <a:ext cx="8450263" cy="2663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Aft>
                <a:spcPts val="600"/>
              </a:spcAft>
              <a:buClr>
                <a:schemeClr val="tx1"/>
              </a:buClr>
              <a:buSzPct val="75000"/>
              <a:buFont typeface="Wingdings" pitchFamily="2" charset="2"/>
              <a:buChar char="n"/>
              <a:defRPr/>
            </a:pPr>
            <a:r>
              <a:rPr lang="vi-VN" sz="2000"/>
              <a:t>Da bi izvršili aplikaciju sa više klasa, potrebno je iskompajlirati sve klase aplikacije. </a:t>
            </a:r>
            <a:endParaRPr lang="sr-Latn-RS" sz="2000" smtClean="0"/>
          </a:p>
          <a:p>
            <a:pPr eaLnBrk="1" hangingPunct="1">
              <a:spcAft>
                <a:spcPts val="600"/>
              </a:spcAft>
              <a:buClr>
                <a:schemeClr val="tx1"/>
              </a:buClr>
              <a:buSzPct val="75000"/>
              <a:buFont typeface="Wingdings" pitchFamily="2" charset="2"/>
              <a:buChar char="n"/>
              <a:defRPr/>
            </a:pPr>
            <a:r>
              <a:rPr lang="vi-VN" sz="2000" smtClean="0"/>
              <a:t>Konkretno</a:t>
            </a:r>
            <a:r>
              <a:rPr lang="vi-VN" sz="2000"/>
              <a:t>, u našem primeru sa dve klase </a:t>
            </a:r>
            <a:r>
              <a:rPr lang="vi-VN" sz="2000">
                <a:latin typeface="Consolas" pitchFamily="49" charset="0"/>
                <a:cs typeface="Consolas" pitchFamily="49" charset="0"/>
              </a:rPr>
              <a:t>Knjiga</a:t>
            </a:r>
            <a:r>
              <a:rPr lang="vi-VN" sz="2000"/>
              <a:t> i </a:t>
            </a:r>
            <a:r>
              <a:rPr lang="vi-VN" sz="2000">
                <a:latin typeface="Consolas" pitchFamily="49" charset="0"/>
                <a:cs typeface="Consolas" pitchFamily="49" charset="0"/>
              </a:rPr>
              <a:t>KnjigaTest</a:t>
            </a:r>
            <a:r>
              <a:rPr lang="vi-VN" sz="2000"/>
              <a:t>, obe klase se </a:t>
            </a:r>
            <a:r>
              <a:rPr lang="vi-VN" sz="2000" smtClean="0"/>
              <a:t>mogu </a:t>
            </a:r>
            <a:r>
              <a:rPr lang="vi-VN" sz="2000"/>
              <a:t>istovremeno </a:t>
            </a:r>
            <a:r>
              <a:rPr lang="vi-VN" sz="2000" smtClean="0"/>
              <a:t>iskompajlirati </a:t>
            </a:r>
            <a:r>
              <a:rPr lang="vi-VN" sz="2000"/>
              <a:t>na sledeći način:</a:t>
            </a:r>
            <a:endParaRPr lang="en-US" sz="2000" smtClean="0"/>
          </a:p>
          <a:p>
            <a:pPr marL="0" indent="0" eaLnBrk="1" hangingPunct="1">
              <a:spcAft>
                <a:spcPts val="600"/>
              </a:spcAft>
              <a:buClr>
                <a:schemeClr val="tx1"/>
              </a:buClr>
              <a:buSzPct val="75000"/>
              <a:tabLst>
                <a:tab pos="271463" algn="l"/>
              </a:tabLst>
              <a:defRPr/>
            </a:pPr>
            <a:r>
              <a:rPr lang="en-US" sz="2000" smtClean="0"/>
              <a:t>	</a:t>
            </a:r>
            <a:r>
              <a:rPr lang="vi-VN" sz="2000">
                <a:latin typeface="Consolas" pitchFamily="49" charset="0"/>
                <a:cs typeface="Consolas" pitchFamily="49" charset="0"/>
              </a:rPr>
              <a:t>javac Knjiga.java KnjigaTest.java</a:t>
            </a:r>
            <a:endParaRPr lang="vi-VN" sz="2000" smtClean="0">
              <a:latin typeface="Consolas" pitchFamily="49" charset="0"/>
              <a:cs typeface="Consolas" pitchFamily="49" charset="0"/>
            </a:endParaRPr>
          </a:p>
          <a:p>
            <a:pPr eaLnBrk="1" hangingPunct="1">
              <a:spcAft>
                <a:spcPts val="600"/>
              </a:spcAft>
              <a:buClr>
                <a:schemeClr val="tx1"/>
              </a:buClr>
              <a:buSzPct val="75000"/>
              <a:buFont typeface="Wingdings" pitchFamily="2" charset="2"/>
              <a:buChar char="n"/>
              <a:defRPr/>
            </a:pPr>
            <a:r>
              <a:rPr lang="vi-VN" sz="2000"/>
              <a:t>Sve klase u tekućem folderu se mogu iskompajlirati </a:t>
            </a:r>
            <a:r>
              <a:rPr lang="vi-VN" sz="2000" smtClean="0"/>
              <a:t>sa</a:t>
            </a:r>
            <a:endParaRPr lang="sr-Latn-RS" sz="2000" smtClean="0"/>
          </a:p>
          <a:p>
            <a:pPr marL="0" indent="0" eaLnBrk="1" hangingPunct="1">
              <a:spcAft>
                <a:spcPts val="600"/>
              </a:spcAft>
              <a:buClr>
                <a:schemeClr val="tx1"/>
              </a:buClr>
              <a:buSzPct val="75000"/>
              <a:tabLst>
                <a:tab pos="271463" algn="l"/>
              </a:tabLst>
              <a:defRPr/>
            </a:pPr>
            <a:r>
              <a:rPr lang="sr-Latn-RS" sz="2000" smtClean="0">
                <a:latin typeface="Consolas" pitchFamily="49" charset="0"/>
                <a:cs typeface="Consolas" pitchFamily="49" charset="0"/>
              </a:rPr>
              <a:t>	</a:t>
            </a:r>
            <a:r>
              <a:rPr lang="vi-VN" sz="2000">
                <a:latin typeface="Consolas" pitchFamily="49" charset="0"/>
                <a:cs typeface="Consolas" pitchFamily="49" charset="0"/>
              </a:rPr>
              <a:t>javac *.</a:t>
            </a:r>
            <a:r>
              <a:rPr lang="vi-VN" sz="2000" smtClean="0">
                <a:latin typeface="Consolas" pitchFamily="49" charset="0"/>
                <a:cs typeface="Consolas" pitchFamily="49" charset="0"/>
              </a:rPr>
              <a:t>java</a:t>
            </a:r>
            <a:endParaRPr lang="vi-VN" sz="2000">
              <a:latin typeface="Consolas" pitchFamily="49" charset="0"/>
              <a:cs typeface="Consolas" pitchFamily="49" charset="0"/>
            </a:endParaRPr>
          </a:p>
        </p:txBody>
      </p:sp>
      <p:sp>
        <p:nvSpPr>
          <p:cNvPr id="15364"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3BB4C1BD-7E68-4593-8846-192705427F6B}" type="slidenum">
              <a:rPr lang="en-GB" smtClean="0">
                <a:latin typeface="Arial Black" pitchFamily="34" charset="0"/>
              </a:rPr>
              <a:pPr eaLnBrk="1" hangingPunct="1"/>
              <a:t>14</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a:xfrm>
            <a:off x="563563" y="457200"/>
            <a:ext cx="3216275" cy="739775"/>
          </a:xfrm>
        </p:spPr>
        <p:txBody>
          <a:bodyPr/>
          <a:lstStyle/>
          <a:p>
            <a:pPr eaLnBrk="1" hangingPunct="1"/>
            <a:r>
              <a:rPr lang="sr-Latn-CS" sz="3600" smtClean="0"/>
              <a:t>import i paketi</a:t>
            </a:r>
            <a:endParaRPr lang="en-US" sz="3600" smtClean="0"/>
          </a:p>
        </p:txBody>
      </p:sp>
      <p:sp>
        <p:nvSpPr>
          <p:cNvPr id="14339" name="Rectangle 3" descr="Rectangle: Click to edit Master text styles&#10;Second level&#10;Third level&#10;Fourth level&#10;Fifth level"/>
          <p:cNvSpPr txBox="1">
            <a:spLocks noChangeArrowheads="1"/>
          </p:cNvSpPr>
          <p:nvPr/>
        </p:nvSpPr>
        <p:spPr bwMode="auto">
          <a:xfrm>
            <a:off x="179388" y="1341438"/>
            <a:ext cx="8867775" cy="39597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72000" rIns="72000"/>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Aft>
                <a:spcPts val="600"/>
              </a:spcAft>
              <a:buClr>
                <a:schemeClr val="tx1"/>
              </a:buClr>
              <a:buSzPct val="75000"/>
              <a:buFont typeface="Wingdings" pitchFamily="2" charset="2"/>
              <a:buChar char="n"/>
              <a:defRPr/>
            </a:pPr>
            <a:r>
              <a:rPr lang="vi-VN" sz="2000" dirty="0" smtClean="0"/>
              <a:t>Ključnom rečju </a:t>
            </a:r>
            <a:r>
              <a:rPr lang="vi-VN" sz="2000" dirty="0" smtClean="0">
                <a:latin typeface="Consolas" pitchFamily="49" charset="0"/>
                <a:cs typeface="Consolas" pitchFamily="49" charset="0"/>
              </a:rPr>
              <a:t>import</a:t>
            </a:r>
            <a:r>
              <a:rPr lang="vi-VN" sz="2000" dirty="0" smtClean="0"/>
              <a:t> smo na početku klase </a:t>
            </a:r>
            <a:r>
              <a:rPr lang="vi-VN" sz="2000" dirty="0" smtClean="0">
                <a:latin typeface="Consolas" pitchFamily="49" charset="0"/>
                <a:cs typeface="Consolas" pitchFamily="49" charset="0"/>
              </a:rPr>
              <a:t>KnjigaTest</a:t>
            </a:r>
            <a:r>
              <a:rPr lang="vi-VN" sz="2000" dirty="0" smtClean="0"/>
              <a:t> uveli klasu </a:t>
            </a:r>
            <a:r>
              <a:rPr lang="vi-VN" sz="2000" dirty="0" smtClean="0">
                <a:latin typeface="Consolas" pitchFamily="49" charset="0"/>
                <a:cs typeface="Consolas" pitchFamily="49" charset="0"/>
              </a:rPr>
              <a:t>Scanner</a:t>
            </a:r>
            <a:r>
              <a:rPr lang="vi-VN" sz="2000" dirty="0" smtClean="0"/>
              <a:t>. </a:t>
            </a:r>
            <a:endParaRPr lang="sr-Latn-RS" sz="2000" dirty="0" smtClean="0"/>
          </a:p>
          <a:p>
            <a:pPr eaLnBrk="1" hangingPunct="1">
              <a:spcAft>
                <a:spcPts val="600"/>
              </a:spcAft>
              <a:buClr>
                <a:schemeClr val="tx1"/>
              </a:buClr>
              <a:buSzPct val="75000"/>
              <a:buFont typeface="Wingdings" pitchFamily="2" charset="2"/>
              <a:buChar char="n"/>
              <a:defRPr/>
            </a:pPr>
            <a:r>
              <a:rPr lang="vi-VN" sz="2000" dirty="0" smtClean="0"/>
              <a:t>Klase </a:t>
            </a:r>
            <a:r>
              <a:rPr lang="vi-VN" sz="2000" dirty="0" smtClean="0">
                <a:latin typeface="Consolas" pitchFamily="49" charset="0"/>
                <a:cs typeface="Consolas" pitchFamily="49" charset="0"/>
              </a:rPr>
              <a:t>System</a:t>
            </a:r>
            <a:r>
              <a:rPr lang="vi-VN" sz="2000" dirty="0" smtClean="0"/>
              <a:t> i </a:t>
            </a:r>
            <a:r>
              <a:rPr lang="vi-VN" sz="2000" dirty="0" smtClean="0">
                <a:latin typeface="Consolas" pitchFamily="49" charset="0"/>
                <a:cs typeface="Consolas" pitchFamily="49" charset="0"/>
              </a:rPr>
              <a:t>String</a:t>
            </a:r>
            <a:r>
              <a:rPr lang="vi-VN" sz="2000" dirty="0" smtClean="0"/>
              <a:t> nismo morali uvoditi na ovaj način jer se one nalaze u paketu </a:t>
            </a:r>
            <a:r>
              <a:rPr lang="vi-VN" sz="2000" dirty="0" smtClean="0">
                <a:latin typeface="Consolas" pitchFamily="49" charset="0"/>
                <a:cs typeface="Consolas" pitchFamily="49" charset="0"/>
              </a:rPr>
              <a:t>java.lang</a:t>
            </a:r>
            <a:r>
              <a:rPr lang="vi-VN" sz="2000" dirty="0" smtClean="0"/>
              <a:t>, </a:t>
            </a:r>
            <a:r>
              <a:rPr lang="vi-VN" sz="2000" dirty="0"/>
              <a:t>koji sadrži osnovne klase potrebne svakoj Java aplikaciji. </a:t>
            </a:r>
            <a:endParaRPr lang="en-US" sz="2000" dirty="0" smtClean="0"/>
          </a:p>
          <a:p>
            <a:pPr eaLnBrk="1" hangingPunct="1">
              <a:spcAft>
                <a:spcPts val="600"/>
              </a:spcAft>
              <a:buClr>
                <a:schemeClr val="tx1"/>
              </a:buClr>
              <a:buSzPct val="75000"/>
              <a:buFont typeface="Wingdings" pitchFamily="2" charset="2"/>
              <a:buChar char="n"/>
              <a:defRPr/>
            </a:pPr>
            <a:r>
              <a:rPr lang="vi-VN" sz="2000" dirty="0" smtClean="0"/>
              <a:t>Kao </a:t>
            </a:r>
            <a:r>
              <a:rPr lang="vi-VN" sz="2000" dirty="0"/>
              <a:t>takav, paketu </a:t>
            </a:r>
            <a:r>
              <a:rPr lang="vi-VN" sz="2000" dirty="0">
                <a:latin typeface="Consolas" pitchFamily="49" charset="0"/>
                <a:cs typeface="Consolas" pitchFamily="49" charset="0"/>
              </a:rPr>
              <a:t>java.lang</a:t>
            </a:r>
            <a:r>
              <a:rPr lang="vi-VN" sz="2000" dirty="0"/>
              <a:t> </a:t>
            </a:r>
            <a:r>
              <a:rPr lang="vi-VN" sz="2000" dirty="0" smtClean="0"/>
              <a:t>se </a:t>
            </a:r>
            <a:r>
              <a:rPr lang="vi-VN" sz="2000" dirty="0"/>
              <a:t>implicitno uvodi u sve aplikacije.</a:t>
            </a:r>
            <a:endParaRPr lang="vi-VN" sz="2000" dirty="0" smtClean="0"/>
          </a:p>
          <a:p>
            <a:pPr eaLnBrk="1" hangingPunct="1">
              <a:spcAft>
                <a:spcPts val="600"/>
              </a:spcAft>
              <a:buClr>
                <a:schemeClr val="tx1"/>
              </a:buClr>
              <a:buSzPct val="75000"/>
              <a:buFont typeface="Wingdings" pitchFamily="2" charset="2"/>
              <a:buChar char="n"/>
              <a:defRPr/>
            </a:pPr>
            <a:r>
              <a:rPr lang="vi-VN" sz="2000" dirty="0" smtClean="0"/>
              <a:t>Sve klase koje se kompajliraju u istom folderu se smatraju da pripadaju istom paketu, tzv. </a:t>
            </a:r>
            <a:r>
              <a:rPr lang="vi-VN" sz="2000" b="1" dirty="0" smtClean="0"/>
              <a:t>podrazumevanom paketu</a:t>
            </a:r>
            <a:r>
              <a:rPr lang="vi-VN" sz="2000" dirty="0" smtClean="0"/>
              <a:t>.</a:t>
            </a:r>
            <a:endParaRPr lang="sr-Latn-RS" sz="2000" dirty="0" smtClean="0"/>
          </a:p>
          <a:p>
            <a:pPr eaLnBrk="1" hangingPunct="1">
              <a:spcAft>
                <a:spcPts val="600"/>
              </a:spcAft>
              <a:buClr>
                <a:schemeClr val="tx1"/>
              </a:buClr>
              <a:buSzPct val="75000"/>
              <a:buFont typeface="Wingdings" pitchFamily="2" charset="2"/>
              <a:buChar char="n"/>
              <a:defRPr/>
            </a:pPr>
            <a:r>
              <a:rPr lang="vi-VN" sz="2000" dirty="0" smtClean="0"/>
              <a:t>Klase iz jednog paketa se implicitno uvode u izvorni kôd drugih klasa iz istog paketa, pa ih nije potrebno uvoditi ključnom rečju </a:t>
            </a:r>
            <a:r>
              <a:rPr lang="vi-VN" sz="2000" dirty="0">
                <a:latin typeface="Consolas" pitchFamily="49" charset="0"/>
                <a:cs typeface="Consolas" pitchFamily="49" charset="0"/>
              </a:rPr>
              <a:t>import</a:t>
            </a:r>
            <a:r>
              <a:rPr lang="vi-VN" sz="2000" dirty="0" smtClean="0"/>
              <a:t>. Iz tog razloga</a:t>
            </a:r>
            <a:r>
              <a:rPr lang="sr-Latn-RS" sz="2000" dirty="0" smtClean="0"/>
              <a:t>,</a:t>
            </a:r>
            <a:r>
              <a:rPr lang="vi-VN" sz="2000" dirty="0" smtClean="0"/>
              <a:t> klasu </a:t>
            </a:r>
            <a:r>
              <a:rPr lang="vi-VN" sz="2000" dirty="0" smtClean="0">
                <a:latin typeface="Consolas" pitchFamily="49" charset="0"/>
                <a:cs typeface="Consolas" pitchFamily="49" charset="0"/>
              </a:rPr>
              <a:t>Knjiga</a:t>
            </a:r>
            <a:r>
              <a:rPr lang="vi-VN" sz="2000" dirty="0" smtClean="0"/>
              <a:t> nismo morali uvoditi u klasu </a:t>
            </a:r>
            <a:r>
              <a:rPr lang="vi-VN" sz="2000" dirty="0" smtClean="0">
                <a:latin typeface="Consolas" pitchFamily="49" charset="0"/>
                <a:cs typeface="Consolas" pitchFamily="49" charset="0"/>
              </a:rPr>
              <a:t>KnjigaTest</a:t>
            </a:r>
            <a:r>
              <a:rPr lang="vi-VN" sz="2000" dirty="0" smtClean="0"/>
              <a:t>.</a:t>
            </a:r>
          </a:p>
        </p:txBody>
      </p:sp>
      <p:sp>
        <p:nvSpPr>
          <p:cNvPr id="16388"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3ACC5638-67EE-4AE9-B534-9CDEC2AF4B5A}" type="slidenum">
              <a:rPr lang="en-GB" smtClean="0">
                <a:latin typeface="Arial Black" pitchFamily="34" charset="0"/>
              </a:rPr>
              <a:pPr eaLnBrk="1" hangingPunct="1"/>
              <a:t>15</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a:xfrm>
            <a:off x="563563" y="457200"/>
            <a:ext cx="3216275" cy="739775"/>
          </a:xfrm>
        </p:spPr>
        <p:txBody>
          <a:bodyPr/>
          <a:lstStyle/>
          <a:p>
            <a:pPr eaLnBrk="1" hangingPunct="1"/>
            <a:r>
              <a:rPr lang="sr-Latn-CS" sz="3600" smtClean="0"/>
              <a:t>import i paketi</a:t>
            </a:r>
            <a:endParaRPr lang="en-US" sz="3600" smtClean="0"/>
          </a:p>
        </p:txBody>
      </p:sp>
      <p:sp>
        <p:nvSpPr>
          <p:cNvPr id="14339" name="Rectangle 3" descr="Rectangle: Click to edit Master text styles&#10;Second level&#10;Third level&#10;Fourth level&#10;Fifth level"/>
          <p:cNvSpPr txBox="1">
            <a:spLocks noChangeArrowheads="1"/>
          </p:cNvSpPr>
          <p:nvPr/>
        </p:nvSpPr>
        <p:spPr bwMode="auto">
          <a:xfrm>
            <a:off x="179388" y="1341438"/>
            <a:ext cx="8867775" cy="5472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72000" rIns="72000"/>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Aft>
                <a:spcPts val="600"/>
              </a:spcAft>
              <a:buClr>
                <a:schemeClr val="tx1"/>
              </a:buClr>
              <a:buSzPct val="75000"/>
              <a:buFont typeface="Wingdings" pitchFamily="2" charset="2"/>
              <a:buChar char="n"/>
              <a:defRPr/>
            </a:pPr>
            <a:r>
              <a:rPr lang="sr-Latn-ME" sz="2000" dirty="0"/>
              <a:t>Ako treba uvesti više klasa iz određenog paketa, za svaku od tih klasa treba navesti zasebnu </a:t>
            </a:r>
            <a:r>
              <a:rPr lang="sr-Latn-ME" sz="2000" dirty="0">
                <a:latin typeface="Consolas" pitchFamily="49" charset="0"/>
                <a:cs typeface="Consolas" pitchFamily="49" charset="0"/>
              </a:rPr>
              <a:t>import</a:t>
            </a:r>
            <a:r>
              <a:rPr lang="sr-Latn-ME" sz="2000" dirty="0"/>
              <a:t> deklaraciju, jednu za drugom. Alternativa ovom pristupu je korišćenje džoker karaktera </a:t>
            </a:r>
            <a:r>
              <a:rPr lang="sr-Latn-ME" sz="2000" dirty="0">
                <a:latin typeface="Consolas" pitchFamily="49" charset="0"/>
                <a:cs typeface="Consolas" pitchFamily="49" charset="0"/>
              </a:rPr>
              <a:t>*</a:t>
            </a:r>
            <a:r>
              <a:rPr lang="sr-Latn-ME" sz="2000" dirty="0"/>
              <a:t> čime se u aplikaciju uvode sve klase iz datog paketa.</a:t>
            </a:r>
            <a:endParaRPr lang="en-US" sz="2000" dirty="0"/>
          </a:p>
          <a:p>
            <a:pPr eaLnBrk="1" hangingPunct="1">
              <a:spcAft>
                <a:spcPts val="600"/>
              </a:spcAft>
              <a:buClr>
                <a:schemeClr val="tx1"/>
              </a:buClr>
              <a:buSzPct val="75000"/>
              <a:buFont typeface="Wingdings" pitchFamily="2" charset="2"/>
              <a:buChar char="n"/>
              <a:defRPr/>
            </a:pPr>
            <a:r>
              <a:rPr lang="sr-Latn-ME" sz="2000" dirty="0"/>
              <a:t>Na primer, uvođenje svih klasa iz paketa </a:t>
            </a:r>
            <a:r>
              <a:rPr lang="sr-Latn-ME" sz="2000" dirty="0">
                <a:latin typeface="Consolas" pitchFamily="49" charset="0"/>
                <a:cs typeface="Consolas" pitchFamily="49" charset="0"/>
              </a:rPr>
              <a:t>java.lang</a:t>
            </a:r>
            <a:r>
              <a:rPr lang="sr-Latn-ME" sz="2000" dirty="0"/>
              <a:t> bi se izvršilo sa</a:t>
            </a:r>
            <a:endParaRPr lang="en-GB" sz="2000" dirty="0"/>
          </a:p>
          <a:p>
            <a:pPr marL="0" indent="0" eaLnBrk="1" hangingPunct="1">
              <a:spcAft>
                <a:spcPts val="600"/>
              </a:spcAft>
              <a:buClr>
                <a:schemeClr val="tx1"/>
              </a:buClr>
              <a:buSzPct val="75000"/>
              <a:tabLst>
                <a:tab pos="271463" algn="l"/>
              </a:tabLst>
              <a:defRPr/>
            </a:pPr>
            <a:r>
              <a:rPr lang="en-GB" sz="2000" dirty="0" smtClean="0">
                <a:latin typeface="Consolas" pitchFamily="49" charset="0"/>
                <a:cs typeface="Consolas" pitchFamily="49" charset="0"/>
              </a:rPr>
              <a:t>	import </a:t>
            </a:r>
            <a:r>
              <a:rPr lang="en-GB" sz="2000" dirty="0" err="1">
                <a:latin typeface="Consolas" pitchFamily="49" charset="0"/>
                <a:cs typeface="Consolas" pitchFamily="49" charset="0"/>
              </a:rPr>
              <a:t>java.util</a:t>
            </a:r>
            <a:r>
              <a:rPr lang="en-GB" sz="2000" dirty="0">
                <a:latin typeface="Consolas" pitchFamily="49" charset="0"/>
                <a:cs typeface="Consolas" pitchFamily="49" charset="0"/>
              </a:rPr>
              <a:t>.*;</a:t>
            </a:r>
          </a:p>
          <a:p>
            <a:pPr>
              <a:spcAft>
                <a:spcPts val="600"/>
              </a:spcAft>
            </a:pPr>
            <a:r>
              <a:rPr lang="en-US" dirty="0" smtClean="0"/>
              <a:t>	</a:t>
            </a:r>
            <a:r>
              <a:rPr lang="sr-Latn-ME" sz="2000" dirty="0"/>
              <a:t>Ovime se ne povećava veličina programa, tj. ne dodaju se sve klase iz predmetnog paketa našoj aplikaciji. Deklaracija </a:t>
            </a:r>
            <a:r>
              <a:rPr lang="sr-Latn-ME" sz="2000" dirty="0">
                <a:latin typeface="Consolas" pitchFamily="49" charset="0"/>
                <a:cs typeface="Consolas" pitchFamily="49" charset="0"/>
              </a:rPr>
              <a:t>import</a:t>
            </a:r>
            <a:r>
              <a:rPr lang="sr-Latn-ME" sz="2000" dirty="0"/>
              <a:t> ukazuje u kom paketu treba tražiti klase koje koristimo i samo se te klase dodaju aplikaciji.</a:t>
            </a:r>
            <a:endParaRPr lang="en-US" sz="2000" dirty="0"/>
          </a:p>
          <a:p>
            <a:pPr eaLnBrk="1" hangingPunct="1">
              <a:spcAft>
                <a:spcPts val="600"/>
              </a:spcAft>
              <a:buClr>
                <a:schemeClr val="tx1"/>
              </a:buClr>
              <a:buSzPct val="75000"/>
              <a:buFont typeface="Wingdings" pitchFamily="2" charset="2"/>
              <a:buChar char="n"/>
              <a:defRPr/>
            </a:pPr>
            <a:r>
              <a:rPr lang="vi-VN" sz="2000" dirty="0" smtClean="0"/>
              <a:t>Reč </a:t>
            </a:r>
            <a:r>
              <a:rPr lang="vi-VN" sz="2000" dirty="0" smtClean="0">
                <a:latin typeface="Consolas" pitchFamily="49" charset="0"/>
                <a:cs typeface="Consolas" pitchFamily="49" charset="0"/>
              </a:rPr>
              <a:t>import</a:t>
            </a:r>
            <a:r>
              <a:rPr lang="vi-VN" sz="2000" dirty="0" smtClean="0"/>
              <a:t> se ne mora koristiti ako se u deklaraciji umesto reči </a:t>
            </a:r>
            <a:r>
              <a:rPr lang="vi-VN" sz="2000" dirty="0" smtClean="0">
                <a:latin typeface="Consolas" pitchFamily="49" charset="0"/>
                <a:cs typeface="Consolas" pitchFamily="49" charset="0"/>
              </a:rPr>
              <a:t>Scanner</a:t>
            </a:r>
            <a:r>
              <a:rPr lang="vi-VN" sz="2000" dirty="0" smtClean="0"/>
              <a:t> navede i ime paketa kojem pripada klasa </a:t>
            </a:r>
            <a:r>
              <a:rPr lang="vi-VN" sz="2000" dirty="0" smtClean="0">
                <a:latin typeface="Consolas" pitchFamily="49" charset="0"/>
                <a:cs typeface="Consolas" pitchFamily="49" charset="0"/>
              </a:rPr>
              <a:t>Scanner</a:t>
            </a:r>
            <a:r>
              <a:rPr lang="vi-VN" sz="2000" dirty="0" smtClean="0"/>
              <a:t>. Na primer, promenljivu </a:t>
            </a:r>
            <a:r>
              <a:rPr lang="vi-VN" sz="2000" dirty="0">
                <a:latin typeface="Consolas" pitchFamily="49" charset="0"/>
                <a:cs typeface="Consolas" pitchFamily="49" charset="0"/>
              </a:rPr>
              <a:t>unos</a:t>
            </a:r>
            <a:r>
              <a:rPr lang="vi-VN" sz="2000" dirty="0" smtClean="0"/>
              <a:t> iz klase </a:t>
            </a:r>
            <a:r>
              <a:rPr lang="vi-VN" sz="2000" dirty="0" smtClean="0">
                <a:latin typeface="Consolas" pitchFamily="49" charset="0"/>
                <a:cs typeface="Consolas" pitchFamily="49" charset="0"/>
              </a:rPr>
              <a:t>KnjigaTest</a:t>
            </a:r>
            <a:r>
              <a:rPr lang="vi-VN" sz="2000" dirty="0" smtClean="0"/>
              <a:t> možemo deklarisati sa</a:t>
            </a:r>
          </a:p>
          <a:p>
            <a:pPr marL="0" indent="0" eaLnBrk="1" hangingPunct="1">
              <a:spcAft>
                <a:spcPts val="600"/>
              </a:spcAft>
              <a:buClr>
                <a:schemeClr val="tx1"/>
              </a:buClr>
              <a:buSzPct val="75000"/>
              <a:tabLst>
                <a:tab pos="271463" algn="l"/>
              </a:tabLst>
              <a:defRPr/>
            </a:pPr>
            <a:r>
              <a:rPr lang="sr-Latn-RS" sz="2000" dirty="0" smtClean="0">
                <a:latin typeface="Consolas" pitchFamily="49" charset="0"/>
                <a:cs typeface="Consolas" pitchFamily="49" charset="0"/>
              </a:rPr>
              <a:t>	</a:t>
            </a:r>
            <a:r>
              <a:rPr lang="vi-VN" sz="2000" dirty="0" smtClean="0">
                <a:latin typeface="Consolas" pitchFamily="49" charset="0"/>
                <a:cs typeface="Consolas" pitchFamily="49" charset="0"/>
              </a:rPr>
              <a:t>java.util.Scanner </a:t>
            </a:r>
            <a:r>
              <a:rPr lang="vi-VN" sz="2000" dirty="0">
                <a:latin typeface="Consolas" pitchFamily="49" charset="0"/>
                <a:cs typeface="Consolas" pitchFamily="49" charset="0"/>
              </a:rPr>
              <a:t>unos = new java.util.Scanner(System.in);</a:t>
            </a:r>
          </a:p>
          <a:p>
            <a:pPr marL="266700" indent="-266700" eaLnBrk="1" hangingPunct="1">
              <a:spcAft>
                <a:spcPts val="600"/>
              </a:spcAft>
              <a:buClr>
                <a:schemeClr val="tx1"/>
              </a:buClr>
              <a:buSzPct val="75000"/>
              <a:defRPr/>
            </a:pPr>
            <a:r>
              <a:rPr lang="sr-Latn-RS" sz="2000" dirty="0" smtClean="0"/>
              <a:t>	</a:t>
            </a:r>
            <a:r>
              <a:rPr lang="vi-VN" sz="2000" dirty="0" smtClean="0"/>
              <a:t>bez linije</a:t>
            </a:r>
          </a:p>
          <a:p>
            <a:pPr marL="0" indent="0" eaLnBrk="1" hangingPunct="1">
              <a:spcAft>
                <a:spcPts val="600"/>
              </a:spcAft>
              <a:buClr>
                <a:schemeClr val="tx1"/>
              </a:buClr>
              <a:buSzPct val="75000"/>
              <a:tabLst>
                <a:tab pos="271463" algn="l"/>
              </a:tabLst>
              <a:defRPr/>
            </a:pPr>
            <a:r>
              <a:rPr lang="sr-Latn-RS" sz="2000" dirty="0" smtClean="0">
                <a:latin typeface="Consolas" pitchFamily="49" charset="0"/>
                <a:cs typeface="Consolas" pitchFamily="49" charset="0"/>
              </a:rPr>
              <a:t>	</a:t>
            </a:r>
            <a:r>
              <a:rPr lang="vi-VN" sz="2000" dirty="0" smtClean="0">
                <a:latin typeface="Consolas" pitchFamily="49" charset="0"/>
                <a:cs typeface="Consolas" pitchFamily="49" charset="0"/>
              </a:rPr>
              <a:t>import </a:t>
            </a:r>
            <a:r>
              <a:rPr lang="vi-VN" sz="2000" dirty="0">
                <a:latin typeface="Consolas" pitchFamily="49" charset="0"/>
                <a:cs typeface="Consolas" pitchFamily="49" charset="0"/>
              </a:rPr>
              <a:t>java.util.Scanner;</a:t>
            </a:r>
          </a:p>
        </p:txBody>
      </p:sp>
      <p:sp>
        <p:nvSpPr>
          <p:cNvPr id="16388"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3ACC5638-67EE-4AE9-B534-9CDEC2AF4B5A}" type="slidenum">
              <a:rPr lang="en-GB" smtClean="0">
                <a:latin typeface="Arial Black" pitchFamily="34" charset="0"/>
              </a:rPr>
              <a:pPr eaLnBrk="1" hangingPunct="1"/>
              <a:t>16</a:t>
            </a:fld>
            <a:endParaRPr lang="en-GB" smtClean="0">
              <a:latin typeface="Arial Black" pitchFamily="34" charset="0"/>
            </a:endParaRPr>
          </a:p>
        </p:txBody>
      </p:sp>
    </p:spTree>
    <p:extLst>
      <p:ext uri="{BB962C8B-B14F-4D97-AF65-F5344CB8AC3E}">
        <p14:creationId xmlns:p14="http://schemas.microsoft.com/office/powerpoint/2010/main" val="1612117415"/>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p:nvPr>
        </p:nvSpPr>
        <p:spPr>
          <a:xfrm>
            <a:off x="563563" y="457200"/>
            <a:ext cx="4872037" cy="739775"/>
          </a:xfrm>
        </p:spPr>
        <p:txBody>
          <a:bodyPr/>
          <a:lstStyle/>
          <a:p>
            <a:pPr eaLnBrk="1" hangingPunct="1"/>
            <a:r>
              <a:rPr lang="sr-Latn-CS" sz="3600" smtClean="0"/>
              <a:t>Reference i pokazivači</a:t>
            </a:r>
            <a:endParaRPr lang="en-US" sz="3600" smtClean="0"/>
          </a:p>
        </p:txBody>
      </p:sp>
      <p:sp>
        <p:nvSpPr>
          <p:cNvPr id="17411" name="Rectangle 3" descr="Rectangle: Click to edit Master text styles&#10;Second level&#10;Third level&#10;Fourth level&#10;Fifth level"/>
          <p:cNvSpPr txBox="1">
            <a:spLocks noChangeArrowheads="1"/>
          </p:cNvSpPr>
          <p:nvPr/>
        </p:nvSpPr>
        <p:spPr bwMode="auto">
          <a:xfrm>
            <a:off x="143767" y="1124744"/>
            <a:ext cx="8748713" cy="5472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Aft>
                <a:spcPts val="600"/>
              </a:spcAft>
              <a:buClr>
                <a:schemeClr val="tx1"/>
              </a:buClr>
              <a:buSzPct val="75000"/>
              <a:buFont typeface="Wingdings" pitchFamily="2" charset="2"/>
              <a:buChar char="n"/>
            </a:pPr>
            <a:r>
              <a:rPr lang="sr-Latn-RS" sz="2000" dirty="0"/>
              <a:t>P</a:t>
            </a:r>
            <a:r>
              <a:rPr lang="vi-VN" sz="2000" dirty="0"/>
              <a:t>romenljive u Javi </a:t>
            </a:r>
            <a:r>
              <a:rPr lang="sr-Latn-RS" sz="2000" dirty="0"/>
              <a:t>se dele </a:t>
            </a:r>
            <a:r>
              <a:rPr lang="vi-VN" sz="2000" dirty="0"/>
              <a:t>na </a:t>
            </a:r>
            <a:r>
              <a:rPr lang="vi-VN" sz="2000" b="1" dirty="0"/>
              <a:t>primitivne</a:t>
            </a:r>
            <a:r>
              <a:rPr lang="vi-VN" sz="2000" dirty="0"/>
              <a:t> </a:t>
            </a:r>
            <a:r>
              <a:rPr lang="sr-Latn-RS" sz="2000" dirty="0"/>
              <a:t>(</a:t>
            </a:r>
            <a:r>
              <a:rPr lang="vi-VN" sz="2000" dirty="0">
                <a:latin typeface="Consolas" pitchFamily="49" charset="0"/>
                <a:cs typeface="Consolas" pitchFamily="49" charset="0"/>
              </a:rPr>
              <a:t>byte</a:t>
            </a:r>
            <a:r>
              <a:rPr lang="vi-VN" sz="2000" dirty="0"/>
              <a:t>, </a:t>
            </a:r>
            <a:r>
              <a:rPr lang="vi-VN" sz="2000" dirty="0">
                <a:latin typeface="Consolas" pitchFamily="49" charset="0"/>
                <a:cs typeface="Consolas" pitchFamily="49" charset="0"/>
              </a:rPr>
              <a:t>char</a:t>
            </a:r>
            <a:r>
              <a:rPr lang="vi-VN" sz="2000" dirty="0"/>
              <a:t>, </a:t>
            </a:r>
            <a:r>
              <a:rPr lang="vi-VN" sz="2000" dirty="0">
                <a:latin typeface="Consolas" pitchFamily="49" charset="0"/>
                <a:cs typeface="Consolas" pitchFamily="49" charset="0"/>
              </a:rPr>
              <a:t>short</a:t>
            </a:r>
            <a:r>
              <a:rPr lang="vi-VN" sz="2000" dirty="0"/>
              <a:t>, </a:t>
            </a:r>
            <a:r>
              <a:rPr lang="vi-VN" sz="2000" dirty="0">
                <a:latin typeface="Consolas" pitchFamily="49" charset="0"/>
                <a:cs typeface="Consolas" pitchFamily="49" charset="0"/>
              </a:rPr>
              <a:t>int</a:t>
            </a:r>
            <a:r>
              <a:rPr lang="vi-VN" sz="2000" dirty="0"/>
              <a:t>, </a:t>
            </a:r>
            <a:r>
              <a:rPr lang="vi-VN" sz="2000" dirty="0">
                <a:latin typeface="Consolas" pitchFamily="49" charset="0"/>
                <a:cs typeface="Consolas" pitchFamily="49" charset="0"/>
              </a:rPr>
              <a:t>long</a:t>
            </a:r>
            <a:r>
              <a:rPr lang="vi-VN" sz="2000" dirty="0"/>
              <a:t>, </a:t>
            </a:r>
            <a:r>
              <a:rPr lang="vi-VN" sz="2000" dirty="0">
                <a:latin typeface="Consolas" pitchFamily="49" charset="0"/>
                <a:cs typeface="Consolas" pitchFamily="49" charset="0"/>
              </a:rPr>
              <a:t>float</a:t>
            </a:r>
            <a:r>
              <a:rPr lang="sr-Latn-RS" sz="2000" dirty="0"/>
              <a:t>, </a:t>
            </a:r>
            <a:r>
              <a:rPr lang="vi-VN" sz="2000" dirty="0">
                <a:latin typeface="Consolas" pitchFamily="49" charset="0"/>
                <a:cs typeface="Consolas" pitchFamily="49" charset="0"/>
              </a:rPr>
              <a:t>double</a:t>
            </a:r>
            <a:r>
              <a:rPr lang="vi-VN" sz="2000" dirty="0"/>
              <a:t> </a:t>
            </a:r>
            <a:r>
              <a:rPr lang="sr-Latn-RS" sz="2000" dirty="0"/>
              <a:t>i</a:t>
            </a:r>
            <a:r>
              <a:rPr lang="vi-VN" sz="2000" dirty="0"/>
              <a:t> </a:t>
            </a:r>
            <a:r>
              <a:rPr lang="vi-VN" sz="2000" dirty="0">
                <a:latin typeface="Consolas" pitchFamily="49" charset="0"/>
                <a:cs typeface="Consolas" pitchFamily="49" charset="0"/>
              </a:rPr>
              <a:t>boolean</a:t>
            </a:r>
            <a:r>
              <a:rPr lang="sr-Latn-RS" sz="2000" dirty="0"/>
              <a:t>) </a:t>
            </a:r>
            <a:r>
              <a:rPr lang="vi-VN" sz="2000" dirty="0"/>
              <a:t>i </a:t>
            </a:r>
            <a:r>
              <a:rPr lang="vi-VN" sz="2000" b="1" dirty="0"/>
              <a:t>referencijske</a:t>
            </a:r>
            <a:r>
              <a:rPr lang="sr-Latn-RS" sz="2000" b="1" dirty="0"/>
              <a:t> </a:t>
            </a:r>
            <a:r>
              <a:rPr lang="sr-Latn-RS" sz="2000" dirty="0"/>
              <a:t>(sve ostale)</a:t>
            </a:r>
            <a:r>
              <a:rPr lang="vi-VN" sz="2000" dirty="0"/>
              <a:t>.</a:t>
            </a:r>
            <a:endParaRPr lang="sr-Latn-RS" sz="2000" dirty="0"/>
          </a:p>
          <a:p>
            <a:pPr eaLnBrk="1" hangingPunct="1">
              <a:spcAft>
                <a:spcPts val="600"/>
              </a:spcAft>
              <a:buClr>
                <a:schemeClr val="tx1"/>
              </a:buClr>
              <a:buSzPct val="75000"/>
              <a:buFont typeface="Wingdings" pitchFamily="2" charset="2"/>
              <a:buChar char="n"/>
            </a:pPr>
            <a:r>
              <a:rPr lang="vi-VN" sz="2000" dirty="0"/>
              <a:t>U promenljive referencijskog tipa se smeštaju memorijske adrese objekata. </a:t>
            </a:r>
            <a:r>
              <a:rPr lang="sr-Latn-RS" sz="2000" dirty="0"/>
              <a:t>R</a:t>
            </a:r>
            <a:r>
              <a:rPr lang="vi-VN" sz="2000" dirty="0"/>
              <a:t>eferenc</a:t>
            </a:r>
            <a:r>
              <a:rPr lang="sr-Latn-RS" sz="2000" dirty="0"/>
              <a:t>a</a:t>
            </a:r>
            <a:r>
              <a:rPr lang="vi-VN" sz="2000" dirty="0"/>
              <a:t> ukazuje na objekat u memoriji računara. </a:t>
            </a:r>
            <a:endParaRPr lang="sr-Latn-RS" sz="2000" dirty="0"/>
          </a:p>
          <a:p>
            <a:pPr eaLnBrk="1" hangingPunct="1">
              <a:spcAft>
                <a:spcPts val="600"/>
              </a:spcAft>
              <a:buClr>
                <a:schemeClr val="tx1"/>
              </a:buClr>
              <a:buSzPct val="75000"/>
              <a:buFont typeface="Wingdings" pitchFamily="2" charset="2"/>
              <a:buChar char="n"/>
            </a:pPr>
            <a:r>
              <a:rPr lang="vi-VN" sz="2000" dirty="0"/>
              <a:t>Jedan objekat može da sadrži više referenci na njega. </a:t>
            </a:r>
            <a:endParaRPr lang="sr-Latn-RS" sz="2000" dirty="0"/>
          </a:p>
          <a:p>
            <a:pPr eaLnBrk="1" hangingPunct="1">
              <a:spcAft>
                <a:spcPts val="600"/>
              </a:spcAft>
              <a:buClr>
                <a:schemeClr val="tx1"/>
              </a:buClr>
              <a:buSzPct val="75000"/>
              <a:buFont typeface="Wingdings" pitchFamily="2" charset="2"/>
              <a:buChar char="n"/>
            </a:pPr>
            <a:r>
              <a:rPr lang="vi-VN" sz="2000" dirty="0"/>
              <a:t>Reference su jako slične pokazivačima, koji postoje u jezicima C i C++, jer i pokazivači mogu da sadrže adresu objekata. </a:t>
            </a:r>
            <a:endParaRPr lang="sr-Latn-RS" sz="2000" dirty="0"/>
          </a:p>
          <a:p>
            <a:pPr eaLnBrk="1" hangingPunct="1">
              <a:spcAft>
                <a:spcPts val="600"/>
              </a:spcAft>
              <a:buClr>
                <a:schemeClr val="tx1"/>
              </a:buClr>
              <a:buSzPct val="75000"/>
              <a:buFont typeface="Wingdings" pitchFamily="2" charset="2"/>
              <a:buChar char="n"/>
            </a:pPr>
            <a:r>
              <a:rPr lang="vi-VN" sz="2000" b="1" dirty="0">
                <a:solidFill>
                  <a:srgbClr val="FF0000"/>
                </a:solidFill>
              </a:rPr>
              <a:t>Java ne podržava rad sa pokazivačima</a:t>
            </a:r>
            <a:r>
              <a:rPr lang="sr-Latn-RS" sz="2000" b="1" dirty="0">
                <a:solidFill>
                  <a:srgbClr val="FF0000"/>
                </a:solidFill>
              </a:rPr>
              <a:t>!</a:t>
            </a:r>
          </a:p>
          <a:p>
            <a:pPr eaLnBrk="1" hangingPunct="1">
              <a:spcAft>
                <a:spcPts val="600"/>
              </a:spcAft>
              <a:buClr>
                <a:schemeClr val="tx1"/>
              </a:buClr>
              <a:buSzPct val="75000"/>
              <a:buFont typeface="Wingdings" pitchFamily="2" charset="2"/>
              <a:buChar char="n"/>
            </a:pPr>
            <a:r>
              <a:rPr lang="vi-VN" sz="2000" dirty="0"/>
              <a:t>Glavna razlika između referenci i pokazivača</a:t>
            </a:r>
            <a:r>
              <a:rPr lang="sr-Latn-RS" sz="2000" dirty="0"/>
              <a:t> </a:t>
            </a:r>
            <a:r>
              <a:rPr lang="vi-VN" sz="2000" dirty="0"/>
              <a:t>je da se sa referencama </a:t>
            </a:r>
            <a:r>
              <a:rPr lang="vi-VN" sz="2000" b="1" dirty="0">
                <a:solidFill>
                  <a:srgbClr val="FF0000"/>
                </a:solidFill>
              </a:rPr>
              <a:t>ne može</a:t>
            </a:r>
            <a:r>
              <a:rPr lang="vi-VN" sz="2000" dirty="0"/>
              <a:t> raditi kao sa pokazivačima. </a:t>
            </a:r>
            <a:endParaRPr lang="sr-Latn-RS" sz="2000" dirty="0"/>
          </a:p>
          <a:p>
            <a:pPr eaLnBrk="1" hangingPunct="1">
              <a:spcAft>
                <a:spcPts val="600"/>
              </a:spcAft>
              <a:buClr>
                <a:schemeClr val="tx1"/>
              </a:buClr>
              <a:buSzPct val="75000"/>
              <a:buFont typeface="Wingdings" pitchFamily="2" charset="2"/>
              <a:buChar char="n"/>
            </a:pPr>
            <a:r>
              <a:rPr lang="sr-Latn-RS" sz="2000" dirty="0"/>
              <a:t>Z</a:t>
            </a:r>
            <a:r>
              <a:rPr lang="vi-VN" sz="2000" dirty="0"/>
              <a:t>a razliku od pokazivača, referenca ne može ukazati na proizvoljnu memorijsku lokaciju, i ne mogu se vršiti elementarne operacije sa referencama. </a:t>
            </a:r>
            <a:r>
              <a:rPr lang="sr-Latn-RS" sz="2000" dirty="0"/>
              <a:t>Ovo je ključno za bezbednost Jave.</a:t>
            </a:r>
          </a:p>
          <a:p>
            <a:pPr eaLnBrk="1" hangingPunct="1">
              <a:spcAft>
                <a:spcPts val="600"/>
              </a:spcAft>
              <a:buClr>
                <a:schemeClr val="tx1"/>
              </a:buClr>
              <a:buSzPct val="75000"/>
              <a:buFont typeface="Wingdings" pitchFamily="2" charset="2"/>
              <a:buChar char="n"/>
            </a:pPr>
            <a:r>
              <a:rPr lang="sr-Latn-RS" sz="2000" dirty="0"/>
              <a:t>P</a:t>
            </a:r>
            <a:r>
              <a:rPr lang="vi-VN" sz="2000" dirty="0"/>
              <a:t>okazivače možemo sabirati i oduzimati sa konstantama, </a:t>
            </a:r>
            <a:r>
              <a:rPr lang="vi-VN" sz="2000" dirty="0" smtClean="0"/>
              <a:t>pokazivač</a:t>
            </a:r>
            <a:r>
              <a:rPr lang="sr-Latn-ME" sz="2000" dirty="0" smtClean="0"/>
              <a:t>e možemo oduzimati</a:t>
            </a:r>
            <a:r>
              <a:rPr lang="vi-VN" sz="2000" dirty="0" smtClean="0"/>
              <a:t> </a:t>
            </a:r>
            <a:r>
              <a:rPr lang="vi-VN" sz="2000" dirty="0"/>
              <a:t>itd. čime možemo pristupiti proizvoljnoj memorijskoj lokaciji, što predstavlja potencijalnu opasnost.</a:t>
            </a:r>
          </a:p>
        </p:txBody>
      </p:sp>
      <p:sp>
        <p:nvSpPr>
          <p:cNvPr id="17412"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FFE27A2F-9CCF-467D-B663-F35876BB867B}" type="slidenum">
              <a:rPr lang="en-GB" smtClean="0">
                <a:latin typeface="Arial Black" pitchFamily="34" charset="0"/>
              </a:rPr>
              <a:pPr eaLnBrk="1" hangingPunct="1"/>
              <a:t>17</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p:nvPr>
        </p:nvSpPr>
        <p:spPr>
          <a:xfrm>
            <a:off x="563563" y="457200"/>
            <a:ext cx="4108450" cy="739775"/>
          </a:xfrm>
        </p:spPr>
        <p:txBody>
          <a:bodyPr/>
          <a:lstStyle/>
          <a:p>
            <a:pPr eaLnBrk="1" hangingPunct="1"/>
            <a:r>
              <a:rPr lang="sr-Latn-CS" sz="3600" smtClean="0"/>
              <a:t>Reference i objekti</a:t>
            </a:r>
            <a:endParaRPr lang="en-US" sz="3600" smtClean="0"/>
          </a:p>
        </p:txBody>
      </p:sp>
      <p:sp>
        <p:nvSpPr>
          <p:cNvPr id="15363" name="Rectangle 3" descr="Rectangle: Click to edit Master text styles&#10;Second level&#10;Third level&#10;Fourth level&#10;Fifth level"/>
          <p:cNvSpPr txBox="1">
            <a:spLocks noChangeArrowheads="1"/>
          </p:cNvSpPr>
          <p:nvPr/>
        </p:nvSpPr>
        <p:spPr bwMode="auto">
          <a:xfrm>
            <a:off x="107950" y="1196975"/>
            <a:ext cx="8939213" cy="5472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Aft>
                <a:spcPts val="600"/>
              </a:spcAft>
              <a:buClr>
                <a:schemeClr val="tx1"/>
              </a:buClr>
              <a:buSzPct val="75000"/>
              <a:buFont typeface="Wingdings" pitchFamily="2" charset="2"/>
              <a:buChar char="n"/>
              <a:defRPr/>
            </a:pPr>
            <a:r>
              <a:rPr lang="sr-Latn-RS" sz="2000" dirty="0" smtClean="0"/>
              <a:t>U liniji</a:t>
            </a:r>
          </a:p>
          <a:p>
            <a:pPr marL="0" indent="0" eaLnBrk="1" hangingPunct="1">
              <a:spcAft>
                <a:spcPts val="600"/>
              </a:spcAft>
              <a:buClr>
                <a:schemeClr val="tx1"/>
              </a:buClr>
              <a:buSzPct val="75000"/>
              <a:tabLst>
                <a:tab pos="271463" algn="l"/>
              </a:tabLst>
              <a:defRPr/>
            </a:pPr>
            <a:r>
              <a:rPr lang="sr-Latn-RS" sz="2000" dirty="0" smtClean="0">
                <a:latin typeface="Consolas" pitchFamily="49" charset="0"/>
                <a:cs typeface="Consolas" pitchFamily="49" charset="0"/>
              </a:rPr>
              <a:t>	Knjiga </a:t>
            </a:r>
            <a:r>
              <a:rPr lang="sr-Latn-RS" sz="2000" dirty="0">
                <a:latin typeface="Consolas" pitchFamily="49" charset="0"/>
                <a:cs typeface="Consolas" pitchFamily="49" charset="0"/>
              </a:rPr>
              <a:t>knjiga = new Knjiga();</a:t>
            </a:r>
          </a:p>
          <a:p>
            <a:pPr marL="266700" indent="0" eaLnBrk="1" hangingPunct="1">
              <a:spcAft>
                <a:spcPts val="600"/>
              </a:spcAft>
              <a:buClr>
                <a:schemeClr val="tx1"/>
              </a:buClr>
              <a:buSzPct val="75000"/>
              <a:defRPr/>
            </a:pPr>
            <a:r>
              <a:rPr lang="sr-Latn-RS" sz="2000" dirty="0" smtClean="0"/>
              <a:t>smo u jednom koraku kreirali novi objekat klase </a:t>
            </a:r>
            <a:r>
              <a:rPr lang="sr-Latn-RS" sz="2000" dirty="0" smtClean="0">
                <a:latin typeface="Consolas" pitchFamily="49" charset="0"/>
                <a:cs typeface="Consolas" pitchFamily="49" charset="0"/>
              </a:rPr>
              <a:t>Knjiga</a:t>
            </a:r>
            <a:r>
              <a:rPr lang="sr-Latn-RS" sz="2000" dirty="0" smtClean="0"/>
              <a:t>, referencijsku promenljivu </a:t>
            </a:r>
            <a:r>
              <a:rPr lang="sr-Latn-RS" sz="2000" dirty="0" smtClean="0">
                <a:latin typeface="Consolas" pitchFamily="49" charset="0"/>
                <a:cs typeface="Consolas" pitchFamily="49" charset="0"/>
              </a:rPr>
              <a:t>knjiga</a:t>
            </a:r>
            <a:r>
              <a:rPr lang="sr-Latn-RS" sz="2000" dirty="0" smtClean="0"/>
              <a:t> i u nju upisali referencu na kreirani objekat. Isto smo mogli postići sa:</a:t>
            </a:r>
          </a:p>
          <a:p>
            <a:pPr marL="263525" lvl="1" indent="0" eaLnBrk="1" hangingPunct="1">
              <a:spcAft>
                <a:spcPts val="0"/>
              </a:spcAft>
              <a:buClr>
                <a:schemeClr val="tx1"/>
              </a:buClr>
              <a:buSzPct val="75000"/>
              <a:tabLst>
                <a:tab pos="271463" algn="l"/>
              </a:tabLst>
              <a:defRPr/>
            </a:pPr>
            <a:r>
              <a:rPr lang="sr-Latn-RS" sz="2000" dirty="0">
                <a:latin typeface="Consolas" pitchFamily="49" charset="0"/>
                <a:cs typeface="Consolas" pitchFamily="49" charset="0"/>
              </a:rPr>
              <a:t>Knjiga knjiga;</a:t>
            </a:r>
          </a:p>
          <a:p>
            <a:pPr marL="263525" lvl="1" indent="0" eaLnBrk="1" hangingPunct="1">
              <a:spcAft>
                <a:spcPts val="600"/>
              </a:spcAft>
              <a:buClr>
                <a:schemeClr val="tx1"/>
              </a:buClr>
              <a:buSzPct val="75000"/>
              <a:tabLst>
                <a:tab pos="271463" algn="l"/>
              </a:tabLst>
              <a:defRPr/>
            </a:pPr>
            <a:r>
              <a:rPr lang="sr-Latn-RS" sz="2000" dirty="0">
                <a:latin typeface="Consolas" pitchFamily="49" charset="0"/>
                <a:cs typeface="Consolas" pitchFamily="49" charset="0"/>
              </a:rPr>
              <a:t>knjiga = new Knjiga();</a:t>
            </a:r>
          </a:p>
          <a:p>
            <a:pPr eaLnBrk="1" hangingPunct="1">
              <a:spcBef>
                <a:spcPts val="600"/>
              </a:spcBef>
              <a:spcAft>
                <a:spcPts val="600"/>
              </a:spcAft>
              <a:buClr>
                <a:schemeClr val="tx1"/>
              </a:buClr>
              <a:buSzPct val="75000"/>
              <a:buFont typeface="Wingdings" pitchFamily="2" charset="2"/>
              <a:buChar char="n"/>
              <a:defRPr/>
            </a:pPr>
            <a:r>
              <a:rPr lang="sr-Latn-RS" sz="2000" dirty="0" smtClean="0"/>
              <a:t>Kaže se još da je referencijska promenljiva vezana (eng. </a:t>
            </a:r>
            <a:r>
              <a:rPr lang="sr-Latn-RS" sz="2000" i="1" dirty="0" smtClean="0"/>
              <a:t>attached</a:t>
            </a:r>
            <a:r>
              <a:rPr lang="sr-Latn-RS" sz="2000" dirty="0" smtClean="0"/>
              <a:t>) za objekat. </a:t>
            </a:r>
            <a:r>
              <a:rPr lang="en-US" sz="2000" dirty="0"/>
              <a:t>R</a:t>
            </a:r>
            <a:r>
              <a:rPr lang="sr-Latn-RS" sz="2000" dirty="0" smtClean="0"/>
              <a:t>eferencijsk</a:t>
            </a:r>
            <a:r>
              <a:rPr lang="en-US" sz="2000" dirty="0" smtClean="0"/>
              <a:t>a</a:t>
            </a:r>
            <a:r>
              <a:rPr lang="sr-Latn-ME" sz="2000" dirty="0" smtClean="0"/>
              <a:t> promenljiva</a:t>
            </a:r>
            <a:r>
              <a:rPr lang="sr-Latn-RS" sz="2000" dirty="0" smtClean="0"/>
              <a:t> je </a:t>
            </a:r>
            <a:r>
              <a:rPr lang="sr-Latn-RS" sz="2000" dirty="0"/>
              <a:t>vezana za objekat </a:t>
            </a:r>
            <a:r>
              <a:rPr lang="sr-Latn-RS" sz="2000" dirty="0" smtClean="0"/>
              <a:t>ako</a:t>
            </a:r>
            <a:r>
              <a:rPr lang="en-US" sz="2000" dirty="0" smtClean="0"/>
              <a:t> </a:t>
            </a:r>
            <a:r>
              <a:rPr lang="en-US" sz="2000" dirty="0" err="1" smtClean="0"/>
              <a:t>ga</a:t>
            </a:r>
            <a:r>
              <a:rPr lang="sr-Latn-RS" sz="2000" dirty="0" smtClean="0"/>
              <a:t> </a:t>
            </a:r>
            <a:r>
              <a:rPr lang="sr-Latn-RS" sz="2000" dirty="0"/>
              <a:t>nedvosmisleno </a:t>
            </a:r>
            <a:r>
              <a:rPr lang="sr-Latn-RS" sz="2000" dirty="0" smtClean="0"/>
              <a:t>identifikuje.</a:t>
            </a:r>
            <a:endParaRPr lang="en-US" sz="2000" dirty="0" smtClean="0"/>
          </a:p>
          <a:p>
            <a:pPr eaLnBrk="1" hangingPunct="1">
              <a:spcAft>
                <a:spcPts val="600"/>
              </a:spcAft>
              <a:buClr>
                <a:schemeClr val="tx1"/>
              </a:buClr>
              <a:buSzPct val="75000"/>
              <a:buFont typeface="Wingdings" pitchFamily="2" charset="2"/>
              <a:buChar char="n"/>
              <a:defRPr/>
            </a:pPr>
            <a:r>
              <a:rPr lang="sr-Latn-RS" sz="2000" dirty="0" smtClean="0"/>
              <a:t>Ako se ne izvrši inicijalizacija pri kreiranju referencijske promenljive, ona ima podrazumevanu vrednost </a:t>
            </a:r>
            <a:r>
              <a:rPr lang="sr-Latn-RS" sz="2000" dirty="0" smtClean="0">
                <a:latin typeface="Consolas" pitchFamily="49" charset="0"/>
                <a:cs typeface="Consolas" pitchFamily="49" charset="0"/>
              </a:rPr>
              <a:t>null</a:t>
            </a:r>
            <a:r>
              <a:rPr lang="sr-Latn-RS" sz="2000" dirty="0" smtClean="0"/>
              <a:t>.</a:t>
            </a:r>
          </a:p>
          <a:p>
            <a:pPr eaLnBrk="1" hangingPunct="1">
              <a:spcAft>
                <a:spcPts val="600"/>
              </a:spcAft>
              <a:buClr>
                <a:schemeClr val="tx1"/>
              </a:buClr>
              <a:buSzPct val="75000"/>
              <a:buFont typeface="Wingdings" pitchFamily="2" charset="2"/>
              <a:buChar char="n"/>
              <a:defRPr/>
            </a:pPr>
            <a:r>
              <a:rPr lang="sr-Latn-RS" sz="2000" dirty="0" smtClean="0"/>
              <a:t>Reč </a:t>
            </a:r>
            <a:r>
              <a:rPr lang="sr-Latn-RS" sz="2000" dirty="0">
                <a:latin typeface="Consolas" pitchFamily="49" charset="0"/>
                <a:cs typeface="Consolas" pitchFamily="49" charset="0"/>
              </a:rPr>
              <a:t>null</a:t>
            </a:r>
            <a:r>
              <a:rPr lang="sr-Latn-RS" sz="2000" dirty="0" smtClean="0"/>
              <a:t> je rezervisana reč koja označava referencu ni na jedan objekat.</a:t>
            </a:r>
          </a:p>
          <a:p>
            <a:pPr eaLnBrk="1" hangingPunct="1">
              <a:spcAft>
                <a:spcPts val="600"/>
              </a:spcAft>
              <a:buClr>
                <a:schemeClr val="tx1"/>
              </a:buClr>
              <a:buSzPct val="75000"/>
              <a:buFont typeface="Wingdings" pitchFamily="2" charset="2"/>
              <a:buChar char="n"/>
              <a:defRPr/>
            </a:pPr>
            <a:r>
              <a:rPr lang="sr-Latn-RS" sz="2000" dirty="0" smtClean="0"/>
              <a:t>Kad završimo rad sa datim objektom i zaključimo da nam više neće trebati, možemo razdvojiti (eng. </a:t>
            </a:r>
            <a:r>
              <a:rPr lang="sr-Latn-RS" sz="2000" i="1" dirty="0" smtClean="0"/>
              <a:t>detach</a:t>
            </a:r>
            <a:r>
              <a:rPr lang="sr-Latn-RS" sz="2000" dirty="0" smtClean="0"/>
              <a:t>) referencijsku promenljivu od objekta upisivanjem vrednosti </a:t>
            </a:r>
            <a:r>
              <a:rPr lang="sr-Latn-RS" sz="2000" dirty="0" smtClean="0">
                <a:latin typeface="Consolas" pitchFamily="49" charset="0"/>
                <a:cs typeface="Consolas" pitchFamily="49" charset="0"/>
              </a:rPr>
              <a:t>null</a:t>
            </a:r>
            <a:r>
              <a:rPr lang="sr-Latn-RS" sz="2000" dirty="0" smtClean="0"/>
              <a:t> u nju.</a:t>
            </a:r>
          </a:p>
        </p:txBody>
      </p:sp>
      <p:sp>
        <p:nvSpPr>
          <p:cNvPr id="18436"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F4BFE269-D86E-4535-BFEE-74AD3703C964}" type="slidenum">
              <a:rPr lang="en-GB" smtClean="0">
                <a:latin typeface="Arial Black" pitchFamily="34" charset="0"/>
              </a:rPr>
              <a:pPr eaLnBrk="1" hangingPunct="1"/>
              <a:t>18</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19458" name="Rectangle 2"/>
          <p:cNvSpPr>
            <a:spLocks noGrp="1" noChangeArrowheads="1"/>
          </p:cNvSpPr>
          <p:nvPr>
            <p:ph type="title"/>
          </p:nvPr>
        </p:nvSpPr>
        <p:spPr>
          <a:xfrm>
            <a:off x="563563" y="404813"/>
            <a:ext cx="7104062" cy="739775"/>
          </a:xfrm>
        </p:spPr>
        <p:txBody>
          <a:bodyPr/>
          <a:lstStyle/>
          <a:p>
            <a:pPr eaLnBrk="1" hangingPunct="1"/>
            <a:r>
              <a:rPr lang="sr-Latn-CS" sz="3600" smtClean="0"/>
              <a:t>Objekat, referenca, entitet</a:t>
            </a:r>
            <a:endParaRPr lang="en-US" sz="3600" smtClean="0"/>
          </a:p>
        </p:txBody>
      </p:sp>
      <p:sp>
        <p:nvSpPr>
          <p:cNvPr id="19459" name="Rectangle 3" descr="Rectangle: Click to edit Master text styles&#10;Second level&#10;Third level&#10;Fourth level&#10;Fifth level"/>
          <p:cNvSpPr txBox="1">
            <a:spLocks noChangeArrowheads="1"/>
          </p:cNvSpPr>
          <p:nvPr/>
        </p:nvSpPr>
        <p:spPr bwMode="auto">
          <a:xfrm>
            <a:off x="107505" y="1053678"/>
            <a:ext cx="8856984" cy="53276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9713" indent="-239713" eaLnBrk="0" hangingPunct="0">
              <a:defRPr>
                <a:solidFill>
                  <a:schemeClr val="tx1"/>
                </a:solidFill>
                <a:latin typeface="Arial" charset="0"/>
              </a:defRPr>
            </a:lvl1pPr>
            <a:lvl2pPr marL="800100" indent="-34290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Aft>
                <a:spcPts val="600"/>
              </a:spcAft>
              <a:buClr>
                <a:schemeClr val="tx1"/>
              </a:buClr>
              <a:buSzPct val="75000"/>
              <a:buFont typeface="Wingdings" pitchFamily="2" charset="2"/>
              <a:buChar char="n"/>
            </a:pPr>
            <a:r>
              <a:rPr lang="vi-VN" sz="1900" dirty="0"/>
              <a:t>Pored pojma objekta i reference, u OO programiranju </a:t>
            </a:r>
            <a:r>
              <a:rPr lang="sr-Latn-RS" sz="1900" dirty="0"/>
              <a:t>se korist</a:t>
            </a:r>
            <a:r>
              <a:rPr lang="vi-VN" sz="1900" dirty="0"/>
              <a:t>i pojam </a:t>
            </a:r>
            <a:r>
              <a:rPr lang="vi-VN" sz="1900" b="1" dirty="0"/>
              <a:t>entitet</a:t>
            </a:r>
            <a:r>
              <a:rPr lang="vi-VN" sz="1900" dirty="0"/>
              <a:t>. </a:t>
            </a:r>
            <a:endParaRPr lang="sr-Latn-RS" sz="1900" dirty="0"/>
          </a:p>
          <a:p>
            <a:pPr eaLnBrk="1" hangingPunct="1">
              <a:spcAft>
                <a:spcPts val="600"/>
              </a:spcAft>
              <a:buClr>
                <a:schemeClr val="tx1"/>
              </a:buClr>
              <a:buSzPct val="75000"/>
              <a:buFont typeface="Wingdings" pitchFamily="2" charset="2"/>
              <a:buChar char="n"/>
            </a:pPr>
            <a:r>
              <a:rPr lang="vi-VN" sz="1900" dirty="0"/>
              <a:t>Entitet predstavlja ime u programskom </a:t>
            </a:r>
            <a:r>
              <a:rPr lang="vi-VN" sz="1900" dirty="0" smtClean="0"/>
              <a:t>kôdu </a:t>
            </a:r>
            <a:r>
              <a:rPr lang="vi-VN" sz="1900" dirty="0"/>
              <a:t>koje se odnosi na objekat tokom izvršavanja programa, tj. koje je u svakom trenutku izvršavanja programa vezano za neki objekat. Entitet predstavlja generalizaciju tradicionalnog pojma promenljive</a:t>
            </a:r>
            <a:r>
              <a:rPr lang="sr-Latn-RS" sz="1900" dirty="0"/>
              <a:t>, koja odgovara OO okruženju. </a:t>
            </a:r>
            <a:endParaRPr lang="vi-VN" sz="1900" dirty="0"/>
          </a:p>
          <a:p>
            <a:pPr eaLnBrk="1" hangingPunct="1">
              <a:spcAft>
                <a:spcPts val="600"/>
              </a:spcAft>
              <a:buClr>
                <a:schemeClr val="tx1"/>
              </a:buClr>
              <a:buSzPct val="75000"/>
              <a:buFont typeface="Wingdings" pitchFamily="2" charset="2"/>
              <a:buChar char="n"/>
            </a:pPr>
            <a:r>
              <a:rPr lang="vi-VN" sz="1900" dirty="0"/>
              <a:t>Pojasnimo razliku između pojmova objekta, reference i entiteta.</a:t>
            </a:r>
          </a:p>
          <a:p>
            <a:pPr lvl="1" eaLnBrk="1" hangingPunct="1">
              <a:spcAft>
                <a:spcPts val="600"/>
              </a:spcAft>
              <a:buClr>
                <a:schemeClr val="tx1"/>
              </a:buClr>
              <a:buSzPct val="75000"/>
              <a:buFont typeface="Wingdings" pitchFamily="2" charset="2"/>
              <a:buChar char="Ø"/>
            </a:pPr>
            <a:r>
              <a:rPr lang="vi-VN" sz="1700" dirty="0" smtClean="0"/>
              <a:t>Objekat </a:t>
            </a:r>
            <a:r>
              <a:rPr lang="vi-VN" sz="1700" dirty="0"/>
              <a:t>je pojam vezan za vreme izvršavanja (eng. </a:t>
            </a:r>
            <a:r>
              <a:rPr lang="vi-VN" sz="1700" i="1" dirty="0"/>
              <a:t>run time</a:t>
            </a:r>
            <a:r>
              <a:rPr lang="vi-VN" sz="1700" dirty="0"/>
              <a:t>). Svaki objekat predstavlja instancu određene klase, kreiran tokom izvršavanja i sastavljen od određenog broja polja (podataka).</a:t>
            </a:r>
          </a:p>
          <a:p>
            <a:pPr lvl="1" eaLnBrk="1" hangingPunct="1">
              <a:spcAft>
                <a:spcPts val="600"/>
              </a:spcAft>
              <a:buClr>
                <a:schemeClr val="tx1"/>
              </a:buClr>
              <a:buSzPct val="75000"/>
              <a:buFont typeface="Wingdings" pitchFamily="2" charset="2"/>
              <a:buChar char="Ø"/>
            </a:pPr>
            <a:r>
              <a:rPr lang="vi-VN" sz="1700" dirty="0" smtClean="0"/>
              <a:t>Referenca </a:t>
            </a:r>
            <a:r>
              <a:rPr lang="vi-VN" sz="1700" dirty="0"/>
              <a:t>je takođe pojam vezan za vreme izvršavanja, i predstavlja vrednost koja ukazuje na objekat u memoriji. Preko referencijske promenljive, koja sadrži vrednost reference, ostvarujemo interakciju sa objektom.</a:t>
            </a:r>
          </a:p>
          <a:p>
            <a:pPr lvl="1" eaLnBrk="1" hangingPunct="1">
              <a:spcAft>
                <a:spcPts val="600"/>
              </a:spcAft>
              <a:buClr>
                <a:schemeClr val="tx1"/>
              </a:buClr>
              <a:buSzPct val="75000"/>
              <a:buFont typeface="Wingdings" pitchFamily="2" charset="2"/>
              <a:buChar char="Ø"/>
            </a:pPr>
            <a:r>
              <a:rPr lang="vi-VN" sz="1700" dirty="0" smtClean="0"/>
              <a:t>Entitet </a:t>
            </a:r>
            <a:r>
              <a:rPr lang="vi-VN" sz="1700" dirty="0"/>
              <a:t>predstavlja statički pojam, tj. tiče se programskog kôda. Entitet je identifikator koji se pojavljuje u tekstu klase, i predstavlja jednu ili niz vrednosti objekata za vreme izvršavanja programa</a:t>
            </a:r>
            <a:r>
              <a:rPr lang="vi-VN" sz="1700" dirty="0" smtClean="0"/>
              <a:t>.</a:t>
            </a:r>
            <a:endParaRPr lang="vi-VN" sz="1700" dirty="0"/>
          </a:p>
          <a:p>
            <a:pPr eaLnBrk="1" hangingPunct="1">
              <a:spcAft>
                <a:spcPts val="600"/>
              </a:spcAft>
              <a:buClr>
                <a:schemeClr val="tx1"/>
              </a:buClr>
              <a:buSzPct val="75000"/>
              <a:buFont typeface="Wingdings" pitchFamily="2" charset="2"/>
              <a:buChar char="n"/>
            </a:pPr>
            <a:r>
              <a:rPr lang="sr-Latn-RS" sz="1900" dirty="0" smtClean="0"/>
              <a:t>Ako </a:t>
            </a:r>
            <a:r>
              <a:rPr lang="sr-Latn-RS" sz="1900" dirty="0"/>
              <a:t>je x entitet referencijskog tipa, za njega kažemo da je vezan za objekat O ako je njegova vrednost tokom izvršavanja referenca na taj objekat. Mi ćemo, jednostavnosti radi, umesto pojma entiteta koristiti tradicionalni pojam promenljive.</a:t>
            </a:r>
            <a:endParaRPr lang="vi-VN" sz="1900" dirty="0"/>
          </a:p>
        </p:txBody>
      </p:sp>
      <p:sp>
        <p:nvSpPr>
          <p:cNvPr id="19460"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75207CAE-CC2E-403A-9DF3-8FE90E7ADF77}" type="slidenum">
              <a:rPr lang="en-GB" smtClean="0">
                <a:latin typeface="Arial Black" pitchFamily="34" charset="0"/>
              </a:rPr>
              <a:pPr eaLnBrk="1" hangingPunct="1"/>
              <a:t>19</a:t>
            </a:fld>
            <a:endParaRPr lang="en-GB" smtClean="0">
              <a:latin typeface="Arial Black" pitchFamily="34" charset="0"/>
            </a:endParaRPr>
          </a:p>
        </p:txBody>
      </p:sp>
    </p:spTree>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a:xfrm>
            <a:off x="395288" y="528638"/>
            <a:ext cx="3600450" cy="596900"/>
          </a:xfrm>
        </p:spPr>
        <p:txBody>
          <a:bodyPr/>
          <a:lstStyle/>
          <a:p>
            <a:pPr eaLnBrk="1" hangingPunct="1"/>
            <a:r>
              <a:rPr lang="sr-Latn-RS" sz="3600" smtClean="0"/>
              <a:t>switch naredba</a:t>
            </a:r>
            <a:endParaRPr lang="en-US" sz="3600" smtClean="0"/>
          </a:p>
        </p:txBody>
      </p:sp>
      <p:sp>
        <p:nvSpPr>
          <p:cNvPr id="53251" name="Rectangle 3" descr="Rectangle: Click to edit Master text styles&#10;Second level&#10;Third level&#10;Fourth level&#10;Fifth level"/>
          <p:cNvSpPr txBox="1">
            <a:spLocks noChangeArrowheads="1"/>
          </p:cNvSpPr>
          <p:nvPr/>
        </p:nvSpPr>
        <p:spPr bwMode="auto">
          <a:xfrm>
            <a:off x="179388" y="1270000"/>
            <a:ext cx="8713787" cy="53276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177800" indent="0">
              <a:buClr>
                <a:schemeClr val="tx1"/>
              </a:buClr>
              <a:buSzPct val="75000"/>
              <a:tabLst>
                <a:tab pos="180975" algn="l"/>
                <a:tab pos="539750" algn="l"/>
                <a:tab pos="900113" algn="l"/>
                <a:tab pos="1260475" algn="l"/>
              </a:tabLst>
              <a:defRPr/>
            </a:pPr>
            <a:r>
              <a:rPr lang="vi-VN" dirty="0" smtClean="0">
                <a:latin typeface="Consolas" pitchFamily="49" charset="0"/>
                <a:cs typeface="Consolas" pitchFamily="49" charset="0"/>
              </a:rPr>
              <a:t>switch(izraz</a:t>
            </a:r>
            <a:r>
              <a:rPr lang="vi-VN" dirty="0">
                <a:latin typeface="Consolas" pitchFamily="49" charset="0"/>
                <a:cs typeface="Consolas" pitchFamily="49" charset="0"/>
              </a:rPr>
              <a:t>) {</a:t>
            </a:r>
          </a:p>
          <a:p>
            <a:pPr marL="681037" lvl="1" indent="0">
              <a:buClr>
                <a:schemeClr val="tx1"/>
              </a:buClr>
              <a:buSzPct val="75000"/>
              <a:tabLst>
                <a:tab pos="180975" algn="l"/>
                <a:tab pos="539750" algn="l"/>
                <a:tab pos="900113" algn="l"/>
                <a:tab pos="1260475" algn="l"/>
              </a:tabLst>
              <a:defRPr/>
            </a:pPr>
            <a:r>
              <a:rPr lang="vi-VN" dirty="0" smtClean="0">
                <a:latin typeface="Consolas" pitchFamily="49" charset="0"/>
                <a:cs typeface="Consolas" pitchFamily="49" charset="0"/>
              </a:rPr>
              <a:t>case </a:t>
            </a:r>
            <a:r>
              <a:rPr lang="vi-VN" dirty="0">
                <a:latin typeface="Consolas" pitchFamily="49" charset="0"/>
                <a:cs typeface="Consolas" pitchFamily="49" charset="0"/>
              </a:rPr>
              <a:t>vrednost1:</a:t>
            </a:r>
          </a:p>
          <a:p>
            <a:pPr marL="681037" lvl="1" indent="0">
              <a:buClr>
                <a:schemeClr val="tx1"/>
              </a:buClr>
              <a:buSzPct val="75000"/>
              <a:tabLst>
                <a:tab pos="180975" algn="l"/>
                <a:tab pos="539750" algn="l"/>
                <a:tab pos="900113" algn="l"/>
                <a:tab pos="1260475" algn="l"/>
              </a:tabLst>
              <a:defRPr/>
            </a:pPr>
            <a:r>
              <a:rPr lang="vi-VN" dirty="0">
                <a:latin typeface="Consolas" pitchFamily="49" charset="0"/>
                <a:cs typeface="Consolas" pitchFamily="49" charset="0"/>
              </a:rPr>
              <a:t>		naredba1 ili blok_naredbi1;</a:t>
            </a:r>
          </a:p>
          <a:p>
            <a:pPr marL="681037" lvl="1" indent="0">
              <a:buClr>
                <a:schemeClr val="tx1"/>
              </a:buClr>
              <a:buSzPct val="75000"/>
              <a:tabLst>
                <a:tab pos="180975" algn="l"/>
                <a:tab pos="539750" algn="l"/>
                <a:tab pos="900113" algn="l"/>
                <a:tab pos="1260475" algn="l"/>
              </a:tabLst>
              <a:defRPr/>
            </a:pPr>
            <a:r>
              <a:rPr lang="vi-VN" dirty="0">
                <a:latin typeface="Consolas" pitchFamily="49" charset="0"/>
                <a:cs typeface="Consolas" pitchFamily="49" charset="0"/>
              </a:rPr>
              <a:t>		break;</a:t>
            </a:r>
          </a:p>
          <a:p>
            <a:pPr marL="681037" lvl="1" indent="0">
              <a:buClr>
                <a:schemeClr val="tx1"/>
              </a:buClr>
              <a:buSzPct val="75000"/>
              <a:tabLst>
                <a:tab pos="180975" algn="l"/>
                <a:tab pos="539750" algn="l"/>
                <a:tab pos="900113" algn="l"/>
                <a:tab pos="1260475" algn="l"/>
              </a:tabLst>
              <a:defRPr/>
            </a:pPr>
            <a:r>
              <a:rPr lang="vi-VN" dirty="0" smtClean="0">
                <a:latin typeface="Consolas" pitchFamily="49" charset="0"/>
                <a:cs typeface="Consolas" pitchFamily="49" charset="0"/>
              </a:rPr>
              <a:t>case </a:t>
            </a:r>
            <a:r>
              <a:rPr lang="vi-VN" dirty="0">
                <a:latin typeface="Consolas" pitchFamily="49" charset="0"/>
                <a:cs typeface="Consolas" pitchFamily="49" charset="0"/>
              </a:rPr>
              <a:t>vrednost2:</a:t>
            </a:r>
          </a:p>
          <a:p>
            <a:pPr marL="681037" lvl="1" indent="0">
              <a:buClr>
                <a:schemeClr val="tx1"/>
              </a:buClr>
              <a:buSzPct val="75000"/>
              <a:tabLst>
                <a:tab pos="180975" algn="l"/>
                <a:tab pos="539750" algn="l"/>
                <a:tab pos="900113" algn="l"/>
                <a:tab pos="1260475" algn="l"/>
              </a:tabLst>
              <a:defRPr/>
            </a:pPr>
            <a:r>
              <a:rPr lang="vi-VN" dirty="0">
                <a:latin typeface="Consolas" pitchFamily="49" charset="0"/>
                <a:cs typeface="Consolas" pitchFamily="49" charset="0"/>
              </a:rPr>
              <a:t>		naredba2 ili blok_naredbi2;</a:t>
            </a:r>
          </a:p>
          <a:p>
            <a:pPr marL="681037" lvl="1" indent="0">
              <a:buClr>
                <a:schemeClr val="tx1"/>
              </a:buClr>
              <a:buSzPct val="75000"/>
              <a:tabLst>
                <a:tab pos="180975" algn="l"/>
                <a:tab pos="539750" algn="l"/>
                <a:tab pos="900113" algn="l"/>
                <a:tab pos="1260475" algn="l"/>
              </a:tabLst>
              <a:defRPr/>
            </a:pPr>
            <a:r>
              <a:rPr lang="vi-VN" dirty="0">
                <a:latin typeface="Consolas" pitchFamily="49" charset="0"/>
                <a:cs typeface="Consolas" pitchFamily="49" charset="0"/>
              </a:rPr>
              <a:t>		break;</a:t>
            </a:r>
          </a:p>
          <a:p>
            <a:pPr marL="681037" lvl="1" indent="0">
              <a:buClr>
                <a:schemeClr val="tx1"/>
              </a:buClr>
              <a:buSzPct val="75000"/>
              <a:tabLst>
                <a:tab pos="180975" algn="l"/>
                <a:tab pos="539750" algn="l"/>
                <a:tab pos="900113" algn="l"/>
                <a:tab pos="1260475" algn="l"/>
              </a:tabLst>
              <a:defRPr/>
            </a:pPr>
            <a:r>
              <a:rPr lang="vi-VN" dirty="0">
                <a:latin typeface="Consolas" pitchFamily="49" charset="0"/>
                <a:cs typeface="Consolas" pitchFamily="49" charset="0"/>
              </a:rPr>
              <a:t>		...</a:t>
            </a:r>
          </a:p>
          <a:p>
            <a:pPr marL="681037" lvl="1" indent="0">
              <a:buClr>
                <a:schemeClr val="tx1"/>
              </a:buClr>
              <a:buSzPct val="75000"/>
              <a:tabLst>
                <a:tab pos="180975" algn="l"/>
                <a:tab pos="539750" algn="l"/>
                <a:tab pos="900113" algn="l"/>
                <a:tab pos="1260475" algn="l"/>
              </a:tabLst>
              <a:defRPr/>
            </a:pPr>
            <a:r>
              <a:rPr lang="vi-VN" dirty="0" smtClean="0">
                <a:latin typeface="Consolas" pitchFamily="49" charset="0"/>
                <a:cs typeface="Consolas" pitchFamily="49" charset="0"/>
              </a:rPr>
              <a:t>case </a:t>
            </a:r>
            <a:r>
              <a:rPr lang="vi-VN" dirty="0">
                <a:latin typeface="Consolas" pitchFamily="49" charset="0"/>
                <a:cs typeface="Consolas" pitchFamily="49" charset="0"/>
              </a:rPr>
              <a:t>vrednostN:</a:t>
            </a:r>
          </a:p>
          <a:p>
            <a:pPr marL="681037" lvl="1" indent="0">
              <a:buClr>
                <a:schemeClr val="tx1"/>
              </a:buClr>
              <a:buSzPct val="75000"/>
              <a:tabLst>
                <a:tab pos="180975" algn="l"/>
                <a:tab pos="539750" algn="l"/>
                <a:tab pos="900113" algn="l"/>
                <a:tab pos="1260475" algn="l"/>
              </a:tabLst>
              <a:defRPr/>
            </a:pPr>
            <a:r>
              <a:rPr lang="vi-VN" dirty="0">
                <a:latin typeface="Consolas" pitchFamily="49" charset="0"/>
                <a:cs typeface="Consolas" pitchFamily="49" charset="0"/>
              </a:rPr>
              <a:t>		naredbaN ili blok_naredbiN;</a:t>
            </a:r>
          </a:p>
          <a:p>
            <a:pPr marL="681037" lvl="1" indent="0">
              <a:buClr>
                <a:schemeClr val="tx1"/>
              </a:buClr>
              <a:buSzPct val="75000"/>
              <a:tabLst>
                <a:tab pos="180975" algn="l"/>
                <a:tab pos="539750" algn="l"/>
                <a:tab pos="900113" algn="l"/>
                <a:tab pos="1260475" algn="l"/>
              </a:tabLst>
              <a:defRPr/>
            </a:pPr>
            <a:r>
              <a:rPr lang="vi-VN" dirty="0">
                <a:latin typeface="Consolas" pitchFamily="49" charset="0"/>
                <a:cs typeface="Consolas" pitchFamily="49" charset="0"/>
              </a:rPr>
              <a:t>		break;</a:t>
            </a:r>
          </a:p>
          <a:p>
            <a:pPr marL="681037" lvl="1" indent="0">
              <a:buClr>
                <a:schemeClr val="tx1"/>
              </a:buClr>
              <a:buSzPct val="75000"/>
              <a:tabLst>
                <a:tab pos="180975" algn="l"/>
                <a:tab pos="539750" algn="l"/>
                <a:tab pos="900113" algn="l"/>
                <a:tab pos="1260475" algn="l"/>
              </a:tabLst>
              <a:defRPr/>
            </a:pPr>
            <a:r>
              <a:rPr lang="vi-VN" dirty="0" smtClean="0">
                <a:latin typeface="Consolas" pitchFamily="49" charset="0"/>
                <a:cs typeface="Consolas" pitchFamily="49" charset="0"/>
              </a:rPr>
              <a:t>default</a:t>
            </a:r>
            <a:r>
              <a:rPr lang="vi-VN" dirty="0">
                <a:latin typeface="Consolas" pitchFamily="49" charset="0"/>
                <a:cs typeface="Consolas" pitchFamily="49" charset="0"/>
              </a:rPr>
              <a:t>:</a:t>
            </a:r>
          </a:p>
          <a:p>
            <a:pPr marL="681037" lvl="1" indent="0">
              <a:buClr>
                <a:schemeClr val="tx1"/>
              </a:buClr>
              <a:buSzPct val="75000"/>
              <a:tabLst>
                <a:tab pos="180975" algn="l"/>
                <a:tab pos="539750" algn="l"/>
                <a:tab pos="900113" algn="l"/>
                <a:tab pos="1260475" algn="l"/>
              </a:tabLst>
              <a:defRPr/>
            </a:pPr>
            <a:r>
              <a:rPr lang="vi-VN" dirty="0">
                <a:latin typeface="Consolas" pitchFamily="49" charset="0"/>
                <a:cs typeface="Consolas" pitchFamily="49" charset="0"/>
              </a:rPr>
              <a:t>		naredba ili blok naredbi;</a:t>
            </a:r>
          </a:p>
          <a:p>
            <a:pPr marL="177800" indent="0">
              <a:buClr>
                <a:schemeClr val="tx1"/>
              </a:buClr>
              <a:buSzPct val="75000"/>
              <a:tabLst>
                <a:tab pos="180975" algn="l"/>
                <a:tab pos="539750" algn="l"/>
                <a:tab pos="900113" algn="l"/>
                <a:tab pos="1260475" algn="l"/>
              </a:tabLst>
              <a:defRPr/>
            </a:pPr>
            <a:r>
              <a:rPr lang="vi-VN" dirty="0" smtClean="0">
                <a:latin typeface="Consolas" pitchFamily="49" charset="0"/>
                <a:cs typeface="Consolas" pitchFamily="49" charset="0"/>
              </a:rPr>
              <a:t>}</a:t>
            </a:r>
            <a:endParaRPr lang="vi-VN" dirty="0">
              <a:latin typeface="Consolas" pitchFamily="49" charset="0"/>
              <a:cs typeface="Consolas" pitchFamily="49" charset="0"/>
            </a:endParaRPr>
          </a:p>
          <a:p>
            <a:pPr eaLnBrk="1" hangingPunct="1">
              <a:spcBef>
                <a:spcPts val="600"/>
              </a:spcBef>
              <a:spcAft>
                <a:spcPts val="600"/>
              </a:spcAft>
              <a:buClr>
                <a:schemeClr val="tx1"/>
              </a:buClr>
              <a:buSzPct val="75000"/>
              <a:buFont typeface="Wingdings" pitchFamily="2" charset="2"/>
              <a:buChar char="n"/>
              <a:defRPr/>
            </a:pPr>
            <a:r>
              <a:rPr lang="vi-VN" sz="1900" dirty="0"/>
              <a:t>Tip izraza izraz može biti jedan od celobrojnih tipova </a:t>
            </a:r>
            <a:r>
              <a:rPr lang="vi-VN" sz="1900" dirty="0">
                <a:latin typeface="Consolas" pitchFamily="49" charset="0"/>
                <a:cs typeface="Consolas" pitchFamily="49" charset="0"/>
              </a:rPr>
              <a:t>byte</a:t>
            </a:r>
            <a:r>
              <a:rPr lang="vi-VN" sz="1900" dirty="0"/>
              <a:t>, </a:t>
            </a:r>
            <a:r>
              <a:rPr lang="vi-VN" sz="1900" dirty="0">
                <a:latin typeface="Consolas" pitchFamily="49" charset="0"/>
                <a:cs typeface="Consolas" pitchFamily="49" charset="0"/>
              </a:rPr>
              <a:t>short</a:t>
            </a:r>
            <a:r>
              <a:rPr lang="vi-VN" sz="1900" dirty="0"/>
              <a:t>, </a:t>
            </a:r>
            <a:r>
              <a:rPr lang="vi-VN" sz="1900" dirty="0">
                <a:latin typeface="Consolas" pitchFamily="49" charset="0"/>
                <a:cs typeface="Consolas" pitchFamily="49" charset="0"/>
              </a:rPr>
              <a:t>int</a:t>
            </a:r>
            <a:r>
              <a:rPr lang="vi-VN" sz="1900" dirty="0"/>
              <a:t> ili </a:t>
            </a:r>
            <a:r>
              <a:rPr lang="vi-VN" sz="1900" dirty="0">
                <a:latin typeface="Consolas" pitchFamily="49" charset="0"/>
                <a:cs typeface="Consolas" pitchFamily="49" charset="0"/>
              </a:rPr>
              <a:t>char</a:t>
            </a:r>
            <a:r>
              <a:rPr lang="vi-VN" sz="1900" dirty="0"/>
              <a:t>, a od Jave SE 7, to može biti i tip </a:t>
            </a:r>
            <a:r>
              <a:rPr lang="vi-VN" sz="1900" dirty="0" smtClean="0">
                <a:latin typeface="Consolas" pitchFamily="49" charset="0"/>
                <a:cs typeface="Consolas" pitchFamily="49" charset="0"/>
              </a:rPr>
              <a:t>String</a:t>
            </a:r>
            <a:r>
              <a:rPr lang="vi-VN" sz="1900" dirty="0" smtClean="0"/>
              <a:t>.</a:t>
            </a:r>
            <a:endParaRPr lang="sr-Latn-RS" sz="1900" dirty="0" smtClean="0"/>
          </a:p>
          <a:p>
            <a:pPr eaLnBrk="1" hangingPunct="1">
              <a:spcAft>
                <a:spcPts val="600"/>
              </a:spcAft>
              <a:buClr>
                <a:schemeClr val="tx1"/>
              </a:buClr>
              <a:buSzPct val="75000"/>
              <a:buFont typeface="Wingdings" pitchFamily="2" charset="2"/>
              <a:buChar char="n"/>
              <a:defRPr/>
            </a:pPr>
            <a:r>
              <a:rPr lang="sr-Latn-RS" sz="1900" dirty="0"/>
              <a:t>Z</a:t>
            </a:r>
            <a:r>
              <a:rPr lang="vi-VN" sz="1900" dirty="0" smtClean="0"/>
              <a:t>avisno </a:t>
            </a:r>
            <a:r>
              <a:rPr lang="vi-VN" sz="1900" dirty="0"/>
              <a:t>od vrednosti </a:t>
            </a:r>
            <a:r>
              <a:rPr lang="vi-VN" sz="1900" dirty="0" smtClean="0"/>
              <a:t>izraza</a:t>
            </a:r>
            <a:r>
              <a:rPr lang="sr-Latn-RS" sz="1900" dirty="0" smtClean="0"/>
              <a:t>, izvršavaju se odgovarajuće naredbe. </a:t>
            </a:r>
            <a:r>
              <a:rPr lang="vi-VN" sz="1900" dirty="0" smtClean="0"/>
              <a:t>Ako </a:t>
            </a:r>
            <a:r>
              <a:rPr lang="vi-VN" sz="1900" dirty="0"/>
              <a:t>izraz nije jednak nijednoj od specificiranih vrednosti, izvršava se </a:t>
            </a:r>
            <a:r>
              <a:rPr lang="vi-VN" sz="1900" dirty="0">
                <a:latin typeface="Consolas" pitchFamily="49" charset="0"/>
                <a:cs typeface="Consolas" pitchFamily="49" charset="0"/>
              </a:rPr>
              <a:t>default</a:t>
            </a:r>
            <a:r>
              <a:rPr lang="sr-Latn-RS" sz="1900" dirty="0" smtClean="0"/>
              <a:t> deo</a:t>
            </a:r>
            <a:r>
              <a:rPr lang="vi-VN" sz="1900" dirty="0" smtClean="0"/>
              <a:t>.</a:t>
            </a:r>
          </a:p>
        </p:txBody>
      </p:sp>
      <p:sp>
        <p:nvSpPr>
          <p:cNvPr id="4100"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DB974198-C7D7-48C6-8F86-602797A26E00}" type="slidenum">
              <a:rPr lang="en-GB" smtClean="0">
                <a:latin typeface="Arial Black" pitchFamily="34" charset="0"/>
              </a:rPr>
              <a:pPr eaLnBrk="1" hangingPunct="1"/>
              <a:t>2</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a:xfrm>
            <a:off x="563563" y="457200"/>
            <a:ext cx="5737225" cy="739775"/>
          </a:xfrm>
        </p:spPr>
        <p:txBody>
          <a:bodyPr/>
          <a:lstStyle/>
          <a:p>
            <a:pPr eaLnBrk="1" hangingPunct="1"/>
            <a:r>
              <a:rPr lang="sr-Latn-CS" sz="3600" smtClean="0"/>
              <a:t>Operacije sa referencama</a:t>
            </a:r>
            <a:endParaRPr lang="en-US" sz="3600" smtClean="0"/>
          </a:p>
        </p:txBody>
      </p:sp>
      <p:sp>
        <p:nvSpPr>
          <p:cNvPr id="17451" name="Rectangle 3" descr="Rectangle: Click to edit Master text styles&#10;Second level&#10;Third level&#10;Fourth level&#10;Fifth level"/>
          <p:cNvSpPr txBox="1">
            <a:spLocks noChangeArrowheads="1"/>
          </p:cNvSpPr>
          <p:nvPr/>
        </p:nvSpPr>
        <p:spPr bwMode="auto">
          <a:xfrm>
            <a:off x="179512" y="1124744"/>
            <a:ext cx="8713788" cy="49672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Aft>
                <a:spcPts val="600"/>
              </a:spcAft>
              <a:buClr>
                <a:schemeClr val="tx1"/>
              </a:buClr>
              <a:buSzPct val="75000"/>
              <a:buFont typeface="Wingdings" pitchFamily="2" charset="2"/>
              <a:buChar char="n"/>
              <a:defRPr/>
            </a:pPr>
            <a:r>
              <a:rPr lang="vi-VN" sz="2000" dirty="0"/>
              <a:t>Referencijska promenljiva može menjati svoju vrednost tokom izvršenja programa. </a:t>
            </a:r>
            <a:r>
              <a:rPr lang="sr-Latn-ME" sz="2000" dirty="0" smtClean="0"/>
              <a:t>U</a:t>
            </a:r>
            <a:r>
              <a:rPr lang="vi-VN" sz="2000" dirty="0" smtClean="0"/>
              <a:t>koliko </a:t>
            </a:r>
            <a:r>
              <a:rPr lang="vi-VN" sz="2000" dirty="0"/>
              <a:t>se ne inicijalizuje, referencijska promenljiva ima vrednost </a:t>
            </a:r>
            <a:r>
              <a:rPr lang="vi-VN" sz="2000" dirty="0">
                <a:latin typeface="Consolas" pitchFamily="49" charset="0"/>
                <a:cs typeface="Consolas" pitchFamily="49" charset="0"/>
              </a:rPr>
              <a:t>null</a:t>
            </a:r>
            <a:r>
              <a:rPr lang="vi-VN" sz="2000" dirty="0"/>
              <a:t>. Vezivanjem za objekat ili razdvajanjem od njega, ona menja svoju vrednost. </a:t>
            </a:r>
            <a:endParaRPr lang="sr-Latn-ME" sz="2000" dirty="0" smtClean="0"/>
          </a:p>
          <a:p>
            <a:pPr eaLnBrk="1" hangingPunct="1">
              <a:spcAft>
                <a:spcPts val="600"/>
              </a:spcAft>
              <a:buClr>
                <a:schemeClr val="tx1"/>
              </a:buClr>
              <a:buSzPct val="75000"/>
              <a:buFont typeface="Wingdings" pitchFamily="2" charset="2"/>
              <a:buChar char="n"/>
              <a:defRPr/>
            </a:pPr>
            <a:r>
              <a:rPr lang="vi-VN" sz="2000" dirty="0" smtClean="0"/>
              <a:t>U </a:t>
            </a:r>
            <a:r>
              <a:rPr lang="vi-VN" sz="2000" dirty="0"/>
              <a:t>nastavku dajemo koje operacije su dozvoljene sa referencijskim promenljivim</a:t>
            </a:r>
            <a:r>
              <a:rPr lang="vi-VN" sz="2000" dirty="0" smtClean="0"/>
              <a:t>.</a:t>
            </a:r>
            <a:endParaRPr lang="sr-Latn-ME" sz="2000" dirty="0" smtClean="0"/>
          </a:p>
          <a:p>
            <a:pPr eaLnBrk="1" hangingPunct="1">
              <a:spcAft>
                <a:spcPts val="600"/>
              </a:spcAft>
              <a:buClr>
                <a:schemeClr val="tx1"/>
              </a:buClr>
              <a:buSzPct val="75000"/>
              <a:buFont typeface="Wingdings" pitchFamily="2" charset="2"/>
              <a:buChar char="n"/>
              <a:defRPr/>
            </a:pPr>
            <a:r>
              <a:rPr lang="sr-Latn-RS" sz="2000" dirty="0" smtClean="0"/>
              <a:t>D</a:t>
            </a:r>
            <a:r>
              <a:rPr lang="vi-VN" sz="2000" dirty="0" smtClean="0"/>
              <a:t>ozvoljene </a:t>
            </a:r>
            <a:r>
              <a:rPr lang="sr-Latn-RS" sz="2000" dirty="0" smtClean="0"/>
              <a:t>o</a:t>
            </a:r>
            <a:r>
              <a:rPr lang="vi-VN" sz="2000" dirty="0" smtClean="0"/>
              <a:t>peracije sa referencam</a:t>
            </a:r>
            <a:r>
              <a:rPr lang="sr-Latn-RS" sz="2000" dirty="0" smtClean="0"/>
              <a:t>a su:</a:t>
            </a:r>
            <a:endParaRPr lang="vi-VN" sz="2000" dirty="0" smtClean="0"/>
          </a:p>
          <a:p>
            <a:pPr marL="800100" lvl="1" indent="-342900" eaLnBrk="1" hangingPunct="1">
              <a:spcAft>
                <a:spcPts val="600"/>
              </a:spcAft>
              <a:buClr>
                <a:schemeClr val="tx1"/>
              </a:buClr>
              <a:buSzPct val="75000"/>
              <a:buFont typeface="Wingdings" pitchFamily="2" charset="2"/>
              <a:buChar char="Ø"/>
              <a:defRPr/>
            </a:pPr>
            <a:r>
              <a:rPr lang="vi-VN" sz="2000" dirty="0" smtClean="0">
                <a:solidFill>
                  <a:srgbClr val="3333CC"/>
                </a:solidFill>
              </a:rPr>
              <a:t>Vezivanje referenc</a:t>
            </a:r>
            <a:r>
              <a:rPr lang="sr-Latn-ME" sz="2000" dirty="0" smtClean="0">
                <a:solidFill>
                  <a:srgbClr val="3333CC"/>
                </a:solidFill>
              </a:rPr>
              <a:t>ijsk</a:t>
            </a:r>
            <a:r>
              <a:rPr lang="vi-VN" sz="2000" dirty="0" smtClean="0">
                <a:solidFill>
                  <a:srgbClr val="3333CC"/>
                </a:solidFill>
              </a:rPr>
              <a:t>e</a:t>
            </a:r>
            <a:r>
              <a:rPr lang="sr-Latn-ME" sz="2000" dirty="0" smtClean="0">
                <a:solidFill>
                  <a:srgbClr val="3333CC"/>
                </a:solidFill>
              </a:rPr>
              <a:t> promenljive</a:t>
            </a:r>
            <a:r>
              <a:rPr lang="vi-VN" sz="2000" dirty="0" smtClean="0">
                <a:solidFill>
                  <a:srgbClr val="3333CC"/>
                </a:solidFill>
              </a:rPr>
              <a:t> za objekat</a:t>
            </a:r>
            <a:endParaRPr lang="vi-VN" sz="1700" dirty="0" smtClean="0">
              <a:solidFill>
                <a:srgbClr val="3333CC"/>
              </a:solidFill>
            </a:endParaRPr>
          </a:p>
          <a:p>
            <a:pPr marL="809625" indent="0" eaLnBrk="1" hangingPunct="1">
              <a:spcAft>
                <a:spcPts val="600"/>
              </a:spcAft>
              <a:buClr>
                <a:schemeClr val="tx1"/>
              </a:buClr>
              <a:buSzPct val="75000"/>
              <a:defRPr/>
            </a:pPr>
            <a:r>
              <a:rPr lang="vi-VN" sz="1700" dirty="0" smtClean="0"/>
              <a:t>Referenca se veže za objekat naredbom tipa </a:t>
            </a:r>
            <a:r>
              <a:rPr lang="vi-VN" sz="1700" dirty="0" smtClean="0">
                <a:latin typeface="Consolas" pitchFamily="49" charset="0"/>
                <a:cs typeface="Consolas" pitchFamily="49" charset="0"/>
              </a:rPr>
              <a:t>Klasa var = new Klasa();</a:t>
            </a:r>
            <a:r>
              <a:rPr lang="vi-VN" sz="1700" dirty="0" smtClean="0"/>
              <a:t> </a:t>
            </a:r>
            <a:endParaRPr lang="sr-Latn-RS" sz="2000" dirty="0" smtClean="0"/>
          </a:p>
          <a:p>
            <a:pPr marL="800100" lvl="1" indent="-342900" eaLnBrk="1" hangingPunct="1">
              <a:spcAft>
                <a:spcPts val="600"/>
              </a:spcAft>
              <a:buClr>
                <a:schemeClr val="tx1"/>
              </a:buClr>
              <a:buSzPct val="75000"/>
              <a:buFont typeface="Wingdings" pitchFamily="2" charset="2"/>
              <a:buChar char="Ø"/>
              <a:defRPr/>
            </a:pPr>
            <a:r>
              <a:rPr lang="vi-VN" sz="2000" dirty="0" smtClean="0">
                <a:solidFill>
                  <a:srgbClr val="3333CC"/>
                </a:solidFill>
              </a:rPr>
              <a:t>Razdvajanje referenc</a:t>
            </a:r>
            <a:r>
              <a:rPr lang="sr-Latn-ME" sz="2000" dirty="0">
                <a:solidFill>
                  <a:srgbClr val="3333CC"/>
                </a:solidFill>
              </a:rPr>
              <a:t>ijske promenljive</a:t>
            </a:r>
            <a:r>
              <a:rPr lang="vi-VN" sz="2000" dirty="0" smtClean="0">
                <a:solidFill>
                  <a:srgbClr val="3333CC"/>
                </a:solidFill>
              </a:rPr>
              <a:t> od objekta</a:t>
            </a:r>
          </a:p>
          <a:p>
            <a:pPr marL="809625" indent="0" eaLnBrk="1" hangingPunct="1">
              <a:spcAft>
                <a:spcPts val="600"/>
              </a:spcAft>
              <a:buClr>
                <a:schemeClr val="tx1"/>
              </a:buClr>
              <a:buSzPct val="75000"/>
              <a:defRPr/>
            </a:pPr>
            <a:r>
              <a:rPr lang="vi-VN" sz="1700" dirty="0" smtClean="0"/>
              <a:t>Referenc</a:t>
            </a:r>
            <a:r>
              <a:rPr lang="sr-Latn-RS" sz="1700" dirty="0" smtClean="0"/>
              <a:t>a se razdvaja</a:t>
            </a:r>
            <a:r>
              <a:rPr lang="vi-VN" sz="1700" dirty="0" smtClean="0"/>
              <a:t> od objekta upisivanjem </a:t>
            </a:r>
            <a:r>
              <a:rPr lang="vi-VN" sz="1700" dirty="0" smtClean="0">
                <a:latin typeface="Consolas" pitchFamily="49" charset="0"/>
                <a:cs typeface="Consolas" pitchFamily="49" charset="0"/>
              </a:rPr>
              <a:t>null</a:t>
            </a:r>
            <a:r>
              <a:rPr lang="vi-VN" sz="1700" dirty="0" smtClean="0"/>
              <a:t> u </a:t>
            </a:r>
            <a:r>
              <a:rPr lang="sr-Latn-RS" sz="1700" dirty="0" smtClean="0"/>
              <a:t>referencijsku </a:t>
            </a:r>
            <a:r>
              <a:rPr lang="vi-VN" sz="1700" dirty="0" smtClean="0"/>
              <a:t>promenljivu. Na ovaj način, referenca nije vezana ni za jedan objekat u memoriji.</a:t>
            </a:r>
          </a:p>
          <a:p>
            <a:pPr marL="800100" lvl="1" indent="-342900" eaLnBrk="1" hangingPunct="1">
              <a:spcAft>
                <a:spcPts val="600"/>
              </a:spcAft>
              <a:buClr>
                <a:schemeClr val="tx1"/>
              </a:buClr>
              <a:buSzPct val="75000"/>
              <a:buFont typeface="Wingdings" pitchFamily="2" charset="2"/>
              <a:buChar char="Ø"/>
              <a:defRPr/>
            </a:pPr>
            <a:r>
              <a:rPr lang="vi-VN" sz="2000" dirty="0" smtClean="0">
                <a:solidFill>
                  <a:srgbClr val="3333CC"/>
                </a:solidFill>
              </a:rPr>
              <a:t>Poređenje referenci</a:t>
            </a:r>
            <a:r>
              <a:rPr lang="sr-Latn-ME" sz="2000" dirty="0" smtClean="0">
                <a:solidFill>
                  <a:srgbClr val="3333CC"/>
                </a:solidFill>
              </a:rPr>
              <a:t>jskih promenljivih</a:t>
            </a:r>
            <a:endParaRPr lang="vi-VN" sz="2000" dirty="0" smtClean="0">
              <a:solidFill>
                <a:srgbClr val="3333CC"/>
              </a:solidFill>
            </a:endParaRPr>
          </a:p>
          <a:p>
            <a:pPr marL="809625" indent="0" eaLnBrk="1" hangingPunct="1">
              <a:spcAft>
                <a:spcPts val="600"/>
              </a:spcAft>
              <a:buClr>
                <a:schemeClr val="tx1"/>
              </a:buClr>
              <a:buSzPct val="75000"/>
              <a:defRPr/>
            </a:pPr>
            <a:r>
              <a:rPr lang="vi-VN" sz="1700" dirty="0" smtClean="0"/>
              <a:t>Dve reference se mogu porediti koristeći operator </a:t>
            </a:r>
            <a:r>
              <a:rPr lang="vi-VN" sz="1700" dirty="0" smtClean="0">
                <a:latin typeface="Consolas" pitchFamily="49" charset="0"/>
                <a:cs typeface="Consolas" pitchFamily="49" charset="0"/>
              </a:rPr>
              <a:t>==</a:t>
            </a:r>
            <a:r>
              <a:rPr lang="vi-VN" sz="1700" dirty="0" smtClean="0"/>
              <a:t>, na potpuno isti način kao primitivni tipovi. U tom slučaju, samo utvrđujemo da li su reference vezane za isti objekat u memoriji.</a:t>
            </a:r>
          </a:p>
        </p:txBody>
      </p:sp>
      <p:sp>
        <p:nvSpPr>
          <p:cNvPr id="20484"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D64DF5EA-6602-46BB-96D4-595D7F3E0E77}" type="slidenum">
              <a:rPr lang="en-GB" smtClean="0">
                <a:latin typeface="Arial Black" pitchFamily="34" charset="0"/>
              </a:rPr>
              <a:pPr eaLnBrk="1" hangingPunct="1"/>
              <a:t>20</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p:nvPr>
        </p:nvSpPr>
        <p:spPr>
          <a:xfrm>
            <a:off x="563563" y="457200"/>
            <a:ext cx="5448300" cy="739775"/>
          </a:xfrm>
        </p:spPr>
        <p:txBody>
          <a:bodyPr/>
          <a:lstStyle/>
          <a:p>
            <a:pPr eaLnBrk="1" hangingPunct="1"/>
            <a:r>
              <a:rPr lang="sr-Latn-CS" sz="3600" smtClean="0"/>
              <a:t>Operacije sa referencama</a:t>
            </a:r>
            <a:endParaRPr lang="en-US" sz="3600" smtClean="0"/>
          </a:p>
        </p:txBody>
      </p:sp>
      <p:sp>
        <p:nvSpPr>
          <p:cNvPr id="21507" name="Rectangle 3" descr="Rectangle: Click to edit Master text styles&#10;Second level&#10;Third level&#10;Fourth level&#10;Fifth level"/>
          <p:cNvSpPr txBox="1">
            <a:spLocks noChangeArrowheads="1"/>
          </p:cNvSpPr>
          <p:nvPr/>
        </p:nvSpPr>
        <p:spPr bwMode="auto">
          <a:xfrm>
            <a:off x="107504" y="1125538"/>
            <a:ext cx="8712968" cy="5472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809625" eaLnBrk="0" hangingPunct="0">
              <a:defRPr>
                <a:solidFill>
                  <a:schemeClr val="tx1"/>
                </a:solidFill>
                <a:latin typeface="Arial" charset="0"/>
              </a:defRPr>
            </a:lvl1pPr>
            <a:lvl2pPr marL="800100" indent="-34290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lvl="1" eaLnBrk="1" hangingPunct="1">
              <a:spcAft>
                <a:spcPts val="600"/>
              </a:spcAft>
              <a:buClr>
                <a:schemeClr val="tx1"/>
              </a:buClr>
              <a:buSzPct val="75000"/>
              <a:buFont typeface="Wingdings" pitchFamily="2" charset="2"/>
              <a:buChar char="Ø"/>
            </a:pPr>
            <a:r>
              <a:rPr lang="vi-VN" sz="2000" dirty="0">
                <a:solidFill>
                  <a:srgbClr val="3333CC"/>
                </a:solidFill>
              </a:rPr>
              <a:t>Poređenje </a:t>
            </a:r>
            <a:r>
              <a:rPr lang="vi-VN" sz="2000" dirty="0" smtClean="0">
                <a:solidFill>
                  <a:srgbClr val="3333CC"/>
                </a:solidFill>
              </a:rPr>
              <a:t>referenc</a:t>
            </a:r>
            <a:r>
              <a:rPr lang="sr-Latn-ME" sz="2000" dirty="0" smtClean="0">
                <a:solidFill>
                  <a:srgbClr val="3333CC"/>
                </a:solidFill>
              </a:rPr>
              <a:t>ijskih promenljivih</a:t>
            </a:r>
            <a:endParaRPr lang="vi-VN" sz="2000" dirty="0">
              <a:solidFill>
                <a:srgbClr val="3333CC"/>
              </a:solidFill>
            </a:endParaRPr>
          </a:p>
          <a:p>
            <a:pPr eaLnBrk="1" hangingPunct="1">
              <a:spcAft>
                <a:spcPts val="300"/>
              </a:spcAft>
              <a:buClr>
                <a:schemeClr val="tx1"/>
              </a:buClr>
              <a:buSzPct val="75000"/>
            </a:pPr>
            <a:r>
              <a:rPr lang="en-GB" sz="1700" dirty="0" err="1">
                <a:latin typeface="Consolas" pitchFamily="49" charset="0"/>
                <a:cs typeface="Consolas" pitchFamily="49" charset="0"/>
              </a:rPr>
              <a:t>Knjiga</a:t>
            </a:r>
            <a:r>
              <a:rPr lang="en-GB" sz="1700" dirty="0">
                <a:latin typeface="Consolas" pitchFamily="49" charset="0"/>
                <a:cs typeface="Consolas" pitchFamily="49" charset="0"/>
              </a:rPr>
              <a:t> knjiga1 = new </a:t>
            </a:r>
            <a:r>
              <a:rPr lang="en-GB" sz="1700" dirty="0" err="1">
                <a:latin typeface="Consolas" pitchFamily="49" charset="0"/>
                <a:cs typeface="Consolas" pitchFamily="49" charset="0"/>
              </a:rPr>
              <a:t>Knjiga</a:t>
            </a:r>
            <a:r>
              <a:rPr lang="en-GB" sz="1700" dirty="0">
                <a:latin typeface="Consolas" pitchFamily="49" charset="0"/>
                <a:cs typeface="Consolas" pitchFamily="49" charset="0"/>
              </a:rPr>
              <a:t>(), knjiga2 = new </a:t>
            </a:r>
            <a:r>
              <a:rPr lang="en-GB" sz="1700" dirty="0" err="1">
                <a:latin typeface="Consolas" pitchFamily="49" charset="0"/>
                <a:cs typeface="Consolas" pitchFamily="49" charset="0"/>
              </a:rPr>
              <a:t>Knjiga</a:t>
            </a:r>
            <a:r>
              <a:rPr lang="en-GB" sz="1700" dirty="0">
                <a:latin typeface="Consolas" pitchFamily="49" charset="0"/>
                <a:cs typeface="Consolas" pitchFamily="49" charset="0"/>
              </a:rPr>
              <a:t>(), knjiga3;</a:t>
            </a:r>
          </a:p>
          <a:p>
            <a:pPr eaLnBrk="1" hangingPunct="1">
              <a:spcAft>
                <a:spcPts val="300"/>
              </a:spcAft>
              <a:buClr>
                <a:schemeClr val="tx1"/>
              </a:buClr>
              <a:buSzPct val="75000"/>
            </a:pPr>
            <a:r>
              <a:rPr lang="en-GB" sz="1700" dirty="0">
                <a:latin typeface="Consolas" pitchFamily="49" charset="0"/>
                <a:cs typeface="Consolas" pitchFamily="49" charset="0"/>
              </a:rPr>
              <a:t>knjiga3 = knjiga2;</a:t>
            </a:r>
          </a:p>
          <a:p>
            <a:pPr eaLnBrk="1" hangingPunct="1">
              <a:spcAft>
                <a:spcPts val="300"/>
              </a:spcAft>
              <a:buClr>
                <a:schemeClr val="tx1"/>
              </a:buClr>
              <a:buSzPct val="75000"/>
            </a:pPr>
            <a:endParaRPr lang="sr-Latn-RS" sz="1700" dirty="0">
              <a:latin typeface="Consolas" pitchFamily="49" charset="0"/>
              <a:cs typeface="Consolas" pitchFamily="49" charset="0"/>
            </a:endParaRPr>
          </a:p>
          <a:p>
            <a:pPr eaLnBrk="1" hangingPunct="1">
              <a:spcAft>
                <a:spcPts val="300"/>
              </a:spcAft>
              <a:buClr>
                <a:schemeClr val="tx1"/>
              </a:buClr>
              <a:buSzPct val="75000"/>
            </a:pPr>
            <a:r>
              <a:rPr lang="en-GB" sz="1700" dirty="0">
                <a:latin typeface="Consolas" pitchFamily="49" charset="0"/>
                <a:cs typeface="Consolas" pitchFamily="49" charset="0"/>
              </a:rPr>
              <a:t>if(knjiga1</a:t>
            </a:r>
            <a:r>
              <a:rPr lang="sr-Latn-RS" sz="1700" dirty="0">
                <a:latin typeface="Consolas" pitchFamily="49" charset="0"/>
                <a:cs typeface="Consolas" pitchFamily="49" charset="0"/>
              </a:rPr>
              <a:t> </a:t>
            </a:r>
            <a:r>
              <a:rPr lang="en-GB" sz="1700" dirty="0">
                <a:latin typeface="Consolas" pitchFamily="49" charset="0"/>
                <a:cs typeface="Consolas" pitchFamily="49" charset="0"/>
              </a:rPr>
              <a:t>==</a:t>
            </a:r>
            <a:r>
              <a:rPr lang="sr-Latn-RS" sz="1700" dirty="0">
                <a:latin typeface="Consolas" pitchFamily="49" charset="0"/>
                <a:cs typeface="Consolas" pitchFamily="49" charset="0"/>
              </a:rPr>
              <a:t> </a:t>
            </a:r>
            <a:r>
              <a:rPr lang="en-GB" sz="1700" dirty="0">
                <a:latin typeface="Consolas" pitchFamily="49" charset="0"/>
                <a:cs typeface="Consolas" pitchFamily="49" charset="0"/>
              </a:rPr>
              <a:t>knjiga2)</a:t>
            </a:r>
          </a:p>
          <a:p>
            <a:pPr eaLnBrk="1" hangingPunct="1">
              <a:spcAft>
                <a:spcPts val="300"/>
              </a:spcAft>
              <a:buClr>
                <a:schemeClr val="tx1"/>
              </a:buClr>
              <a:buSzPct val="75000"/>
            </a:pPr>
            <a:r>
              <a:rPr lang="en-GB" sz="1700" dirty="0">
                <a:latin typeface="Consolas" pitchFamily="49" charset="0"/>
                <a:cs typeface="Consolas" pitchFamily="49" charset="0"/>
              </a:rPr>
              <a:t>	</a:t>
            </a:r>
            <a:r>
              <a:rPr lang="en-GB" sz="1700" dirty="0" err="1">
                <a:latin typeface="Consolas" pitchFamily="49" charset="0"/>
                <a:cs typeface="Consolas" pitchFamily="49" charset="0"/>
              </a:rPr>
              <a:t>System.out.println</a:t>
            </a:r>
            <a:r>
              <a:rPr lang="en-GB" sz="1700" dirty="0">
                <a:latin typeface="Consolas" pitchFamily="49" charset="0"/>
                <a:cs typeface="Consolas" pitchFamily="49" charset="0"/>
              </a:rPr>
              <a:t>("Reference knjiga1 </a:t>
            </a:r>
            <a:r>
              <a:rPr lang="en-GB" sz="1700" dirty="0" err="1">
                <a:latin typeface="Consolas" pitchFamily="49" charset="0"/>
                <a:cs typeface="Consolas" pitchFamily="49" charset="0"/>
              </a:rPr>
              <a:t>i</a:t>
            </a:r>
            <a:r>
              <a:rPr lang="en-GB" sz="1700" dirty="0">
                <a:latin typeface="Consolas" pitchFamily="49" charset="0"/>
                <a:cs typeface="Consolas" pitchFamily="49" charset="0"/>
              </a:rPr>
              <a:t> knjiga2 </a:t>
            </a:r>
            <a:r>
              <a:rPr lang="en-GB" sz="1700" dirty="0" err="1">
                <a:latin typeface="Consolas" pitchFamily="49" charset="0"/>
                <a:cs typeface="Consolas" pitchFamily="49" charset="0"/>
              </a:rPr>
              <a:t>su</a:t>
            </a:r>
            <a:r>
              <a:rPr lang="en-GB" sz="1700" dirty="0">
                <a:latin typeface="Consolas" pitchFamily="49" charset="0"/>
                <a:cs typeface="Consolas" pitchFamily="49" charset="0"/>
              </a:rPr>
              <a:t> </a:t>
            </a:r>
            <a:r>
              <a:rPr lang="en-GB" sz="1700" dirty="0" err="1">
                <a:latin typeface="Consolas" pitchFamily="49" charset="0"/>
                <a:cs typeface="Consolas" pitchFamily="49" charset="0"/>
              </a:rPr>
              <a:t>iste</a:t>
            </a:r>
            <a:r>
              <a:rPr lang="en-GB" sz="1700" dirty="0">
                <a:latin typeface="Consolas" pitchFamily="49" charset="0"/>
                <a:cs typeface="Consolas" pitchFamily="49" charset="0"/>
              </a:rPr>
              <a:t>");</a:t>
            </a:r>
          </a:p>
          <a:p>
            <a:pPr eaLnBrk="1" hangingPunct="1">
              <a:spcAft>
                <a:spcPts val="300"/>
              </a:spcAft>
              <a:buClr>
                <a:schemeClr val="tx1"/>
              </a:buClr>
              <a:buSzPct val="75000"/>
            </a:pPr>
            <a:r>
              <a:rPr lang="en-GB" sz="1700" dirty="0">
                <a:latin typeface="Consolas" pitchFamily="49" charset="0"/>
                <a:cs typeface="Consolas" pitchFamily="49" charset="0"/>
              </a:rPr>
              <a:t>else</a:t>
            </a:r>
          </a:p>
          <a:p>
            <a:pPr eaLnBrk="1" hangingPunct="1">
              <a:spcAft>
                <a:spcPts val="300"/>
              </a:spcAft>
              <a:buClr>
                <a:schemeClr val="tx1"/>
              </a:buClr>
              <a:buSzPct val="75000"/>
            </a:pPr>
            <a:r>
              <a:rPr lang="sr-Latn-RS" sz="1700" dirty="0">
                <a:latin typeface="Consolas" pitchFamily="49" charset="0"/>
                <a:cs typeface="Consolas" pitchFamily="49" charset="0"/>
              </a:rPr>
              <a:t>	</a:t>
            </a:r>
            <a:r>
              <a:rPr lang="en-GB" sz="1700" dirty="0" err="1">
                <a:latin typeface="Consolas" pitchFamily="49" charset="0"/>
                <a:cs typeface="Consolas" pitchFamily="49" charset="0"/>
              </a:rPr>
              <a:t>System.out.println</a:t>
            </a:r>
            <a:r>
              <a:rPr lang="en-GB" sz="1700" dirty="0">
                <a:latin typeface="Consolas" pitchFamily="49" charset="0"/>
                <a:cs typeface="Consolas" pitchFamily="49" charset="0"/>
              </a:rPr>
              <a:t>("Reference knjiga1 </a:t>
            </a:r>
            <a:r>
              <a:rPr lang="en-GB" sz="1700" dirty="0" err="1">
                <a:latin typeface="Consolas" pitchFamily="49" charset="0"/>
                <a:cs typeface="Consolas" pitchFamily="49" charset="0"/>
              </a:rPr>
              <a:t>i</a:t>
            </a:r>
            <a:r>
              <a:rPr lang="en-GB" sz="1700" dirty="0">
                <a:latin typeface="Consolas" pitchFamily="49" charset="0"/>
                <a:cs typeface="Consolas" pitchFamily="49" charset="0"/>
              </a:rPr>
              <a:t> knjiga2 </a:t>
            </a:r>
            <a:r>
              <a:rPr lang="en-GB" sz="1700" dirty="0" err="1">
                <a:latin typeface="Consolas" pitchFamily="49" charset="0"/>
                <a:cs typeface="Consolas" pitchFamily="49" charset="0"/>
              </a:rPr>
              <a:t>nisu</a:t>
            </a:r>
            <a:r>
              <a:rPr lang="en-GB" sz="1700" dirty="0">
                <a:latin typeface="Consolas" pitchFamily="49" charset="0"/>
                <a:cs typeface="Consolas" pitchFamily="49" charset="0"/>
              </a:rPr>
              <a:t> </a:t>
            </a:r>
            <a:r>
              <a:rPr lang="en-GB" sz="1700" dirty="0" err="1">
                <a:latin typeface="Consolas" pitchFamily="49" charset="0"/>
                <a:cs typeface="Consolas" pitchFamily="49" charset="0"/>
              </a:rPr>
              <a:t>iste</a:t>
            </a:r>
            <a:r>
              <a:rPr lang="en-GB" sz="1700" dirty="0">
                <a:latin typeface="Consolas" pitchFamily="49" charset="0"/>
                <a:cs typeface="Consolas" pitchFamily="49" charset="0"/>
              </a:rPr>
              <a:t>");</a:t>
            </a:r>
          </a:p>
          <a:p>
            <a:pPr eaLnBrk="1" hangingPunct="1">
              <a:spcAft>
                <a:spcPts val="300"/>
              </a:spcAft>
              <a:buClr>
                <a:schemeClr val="tx1"/>
              </a:buClr>
              <a:buSzPct val="75000"/>
            </a:pPr>
            <a:endParaRPr lang="sr-Latn-RS" sz="1700" dirty="0">
              <a:latin typeface="Consolas" pitchFamily="49" charset="0"/>
              <a:cs typeface="Consolas" pitchFamily="49" charset="0"/>
            </a:endParaRPr>
          </a:p>
          <a:p>
            <a:pPr eaLnBrk="1" hangingPunct="1">
              <a:spcAft>
                <a:spcPts val="300"/>
              </a:spcAft>
              <a:buClr>
                <a:schemeClr val="tx1"/>
              </a:buClr>
              <a:buSzPct val="75000"/>
            </a:pPr>
            <a:r>
              <a:rPr lang="en-GB" sz="1700" dirty="0">
                <a:latin typeface="Consolas" pitchFamily="49" charset="0"/>
                <a:cs typeface="Consolas" pitchFamily="49" charset="0"/>
              </a:rPr>
              <a:t>if(knjiga3</a:t>
            </a:r>
            <a:r>
              <a:rPr lang="sr-Latn-RS" sz="1700" dirty="0">
                <a:latin typeface="Consolas" pitchFamily="49" charset="0"/>
                <a:cs typeface="Consolas" pitchFamily="49" charset="0"/>
              </a:rPr>
              <a:t> </a:t>
            </a:r>
            <a:r>
              <a:rPr lang="en-GB" sz="1700" dirty="0">
                <a:latin typeface="Consolas" pitchFamily="49" charset="0"/>
                <a:cs typeface="Consolas" pitchFamily="49" charset="0"/>
              </a:rPr>
              <a:t>==</a:t>
            </a:r>
            <a:r>
              <a:rPr lang="sr-Latn-RS" sz="1700" dirty="0">
                <a:latin typeface="Consolas" pitchFamily="49" charset="0"/>
                <a:cs typeface="Consolas" pitchFamily="49" charset="0"/>
              </a:rPr>
              <a:t> </a:t>
            </a:r>
            <a:r>
              <a:rPr lang="en-GB" sz="1700" dirty="0">
                <a:latin typeface="Consolas" pitchFamily="49" charset="0"/>
                <a:cs typeface="Consolas" pitchFamily="49" charset="0"/>
              </a:rPr>
              <a:t>knjiga2)</a:t>
            </a:r>
          </a:p>
          <a:p>
            <a:pPr eaLnBrk="1" hangingPunct="1">
              <a:spcAft>
                <a:spcPts val="300"/>
              </a:spcAft>
              <a:buClr>
                <a:schemeClr val="tx1"/>
              </a:buClr>
              <a:buSzPct val="75000"/>
            </a:pPr>
            <a:r>
              <a:rPr lang="en-GB" sz="1700" dirty="0">
                <a:latin typeface="Consolas" pitchFamily="49" charset="0"/>
                <a:cs typeface="Consolas" pitchFamily="49" charset="0"/>
              </a:rPr>
              <a:t>	</a:t>
            </a:r>
            <a:r>
              <a:rPr lang="en-GB" sz="1700" dirty="0" err="1">
                <a:latin typeface="Consolas" pitchFamily="49" charset="0"/>
                <a:cs typeface="Consolas" pitchFamily="49" charset="0"/>
              </a:rPr>
              <a:t>System.out.println</a:t>
            </a:r>
            <a:r>
              <a:rPr lang="en-GB" sz="1700" dirty="0">
                <a:latin typeface="Consolas" pitchFamily="49" charset="0"/>
                <a:cs typeface="Consolas" pitchFamily="49" charset="0"/>
              </a:rPr>
              <a:t>("Reference knjiga3 </a:t>
            </a:r>
            <a:r>
              <a:rPr lang="en-GB" sz="1700" dirty="0" err="1">
                <a:latin typeface="Consolas" pitchFamily="49" charset="0"/>
                <a:cs typeface="Consolas" pitchFamily="49" charset="0"/>
              </a:rPr>
              <a:t>i</a:t>
            </a:r>
            <a:r>
              <a:rPr lang="en-GB" sz="1700" dirty="0">
                <a:latin typeface="Consolas" pitchFamily="49" charset="0"/>
                <a:cs typeface="Consolas" pitchFamily="49" charset="0"/>
              </a:rPr>
              <a:t> knjiga2 </a:t>
            </a:r>
            <a:r>
              <a:rPr lang="en-GB" sz="1700" dirty="0" err="1">
                <a:latin typeface="Consolas" pitchFamily="49" charset="0"/>
                <a:cs typeface="Consolas" pitchFamily="49" charset="0"/>
              </a:rPr>
              <a:t>su</a:t>
            </a:r>
            <a:r>
              <a:rPr lang="en-GB" sz="1700" dirty="0">
                <a:latin typeface="Consolas" pitchFamily="49" charset="0"/>
                <a:cs typeface="Consolas" pitchFamily="49" charset="0"/>
              </a:rPr>
              <a:t> </a:t>
            </a:r>
            <a:r>
              <a:rPr lang="en-GB" sz="1700" dirty="0" err="1">
                <a:latin typeface="Consolas" pitchFamily="49" charset="0"/>
                <a:cs typeface="Consolas" pitchFamily="49" charset="0"/>
              </a:rPr>
              <a:t>iste</a:t>
            </a:r>
            <a:r>
              <a:rPr lang="en-GB" sz="1700" dirty="0">
                <a:latin typeface="Consolas" pitchFamily="49" charset="0"/>
                <a:cs typeface="Consolas" pitchFamily="49" charset="0"/>
              </a:rPr>
              <a:t>");</a:t>
            </a:r>
          </a:p>
          <a:p>
            <a:pPr eaLnBrk="1" hangingPunct="1">
              <a:spcAft>
                <a:spcPts val="300"/>
              </a:spcAft>
              <a:buClr>
                <a:schemeClr val="tx1"/>
              </a:buClr>
              <a:buSzPct val="75000"/>
            </a:pPr>
            <a:r>
              <a:rPr lang="en-GB" sz="1700" dirty="0">
                <a:latin typeface="Consolas" pitchFamily="49" charset="0"/>
                <a:cs typeface="Consolas" pitchFamily="49" charset="0"/>
              </a:rPr>
              <a:t>else</a:t>
            </a:r>
          </a:p>
          <a:p>
            <a:pPr eaLnBrk="1" hangingPunct="1">
              <a:spcAft>
                <a:spcPts val="300"/>
              </a:spcAft>
              <a:buClr>
                <a:schemeClr val="tx1"/>
              </a:buClr>
              <a:buSzPct val="75000"/>
            </a:pPr>
            <a:r>
              <a:rPr lang="en-GB" sz="1700" dirty="0">
                <a:latin typeface="Consolas" pitchFamily="49" charset="0"/>
                <a:cs typeface="Consolas" pitchFamily="49" charset="0"/>
              </a:rPr>
              <a:t>	</a:t>
            </a:r>
            <a:r>
              <a:rPr lang="en-GB" sz="1700" dirty="0" err="1">
                <a:latin typeface="Consolas" pitchFamily="49" charset="0"/>
                <a:cs typeface="Consolas" pitchFamily="49" charset="0"/>
              </a:rPr>
              <a:t>System.out.println</a:t>
            </a:r>
            <a:r>
              <a:rPr lang="en-GB" sz="1700" dirty="0">
                <a:latin typeface="Consolas" pitchFamily="49" charset="0"/>
                <a:cs typeface="Consolas" pitchFamily="49" charset="0"/>
              </a:rPr>
              <a:t>("Reference knjiga3 </a:t>
            </a:r>
            <a:r>
              <a:rPr lang="en-GB" sz="1700" dirty="0" err="1">
                <a:latin typeface="Consolas" pitchFamily="49" charset="0"/>
                <a:cs typeface="Consolas" pitchFamily="49" charset="0"/>
              </a:rPr>
              <a:t>i</a:t>
            </a:r>
            <a:r>
              <a:rPr lang="en-GB" sz="1700" dirty="0">
                <a:latin typeface="Consolas" pitchFamily="49" charset="0"/>
                <a:cs typeface="Consolas" pitchFamily="49" charset="0"/>
              </a:rPr>
              <a:t> knjiga2 </a:t>
            </a:r>
            <a:r>
              <a:rPr lang="en-GB" sz="1700" dirty="0" err="1">
                <a:latin typeface="Consolas" pitchFamily="49" charset="0"/>
                <a:cs typeface="Consolas" pitchFamily="49" charset="0"/>
              </a:rPr>
              <a:t>nisu</a:t>
            </a:r>
            <a:r>
              <a:rPr lang="en-GB" sz="1700" dirty="0">
                <a:latin typeface="Consolas" pitchFamily="49" charset="0"/>
                <a:cs typeface="Consolas" pitchFamily="49" charset="0"/>
              </a:rPr>
              <a:t> </a:t>
            </a:r>
            <a:r>
              <a:rPr lang="en-GB" sz="1700" dirty="0" err="1">
                <a:latin typeface="Consolas" pitchFamily="49" charset="0"/>
                <a:cs typeface="Consolas" pitchFamily="49" charset="0"/>
              </a:rPr>
              <a:t>iste</a:t>
            </a:r>
            <a:r>
              <a:rPr lang="en-GB" sz="1700" dirty="0">
                <a:latin typeface="Consolas" pitchFamily="49" charset="0"/>
                <a:cs typeface="Consolas" pitchFamily="49" charset="0"/>
              </a:rPr>
              <a:t>");</a:t>
            </a:r>
            <a:endParaRPr lang="sr-Latn-RS" sz="1700" dirty="0">
              <a:latin typeface="Consolas" pitchFamily="49" charset="0"/>
              <a:cs typeface="Consolas" pitchFamily="49" charset="0"/>
            </a:endParaRPr>
          </a:p>
          <a:p>
            <a:pPr eaLnBrk="1" hangingPunct="1">
              <a:spcAft>
                <a:spcPts val="300"/>
              </a:spcAft>
              <a:buClr>
                <a:schemeClr val="tx1"/>
              </a:buClr>
              <a:buSzPct val="75000"/>
            </a:pPr>
            <a:endParaRPr lang="sr-Latn-RS" sz="1700" dirty="0"/>
          </a:p>
          <a:p>
            <a:pPr eaLnBrk="1" hangingPunct="1">
              <a:spcAft>
                <a:spcPts val="600"/>
              </a:spcAft>
              <a:buClr>
                <a:schemeClr val="tx1"/>
              </a:buClr>
              <a:buSzPct val="75000"/>
            </a:pPr>
            <a:r>
              <a:rPr lang="sr-Latn-ME" sz="1700" dirty="0" smtClean="0"/>
              <a:t>Promenljive</a:t>
            </a:r>
            <a:r>
              <a:rPr lang="en-GB" sz="1700" dirty="0" smtClean="0"/>
              <a:t> </a:t>
            </a:r>
            <a:r>
              <a:rPr lang="en-GB" sz="1700" dirty="0">
                <a:latin typeface="Consolas" pitchFamily="49" charset="0"/>
                <a:cs typeface="Consolas" pitchFamily="49" charset="0"/>
              </a:rPr>
              <a:t>knjiga1</a:t>
            </a:r>
            <a:r>
              <a:rPr lang="en-GB" sz="1700" dirty="0"/>
              <a:t> </a:t>
            </a:r>
            <a:r>
              <a:rPr lang="en-GB" sz="1700" dirty="0" err="1"/>
              <a:t>i</a:t>
            </a:r>
            <a:r>
              <a:rPr lang="en-GB" sz="1700" dirty="0"/>
              <a:t> </a:t>
            </a:r>
            <a:r>
              <a:rPr lang="en-GB" sz="1700" dirty="0">
                <a:latin typeface="Consolas" pitchFamily="49" charset="0"/>
                <a:cs typeface="Consolas" pitchFamily="49" charset="0"/>
              </a:rPr>
              <a:t>knjiga2</a:t>
            </a:r>
            <a:r>
              <a:rPr lang="en-GB" sz="1700" dirty="0"/>
              <a:t> </a:t>
            </a:r>
            <a:r>
              <a:rPr lang="en-GB" sz="1700" dirty="0" err="1"/>
              <a:t>nisu</a:t>
            </a:r>
            <a:r>
              <a:rPr lang="en-GB" sz="1700" dirty="0"/>
              <a:t> </a:t>
            </a:r>
            <a:r>
              <a:rPr lang="en-GB" sz="1700" dirty="0" err="1"/>
              <a:t>iste</a:t>
            </a:r>
            <a:r>
              <a:rPr lang="en-GB" sz="1700" dirty="0"/>
              <a:t>, </a:t>
            </a:r>
            <a:r>
              <a:rPr lang="en-GB" sz="1700" dirty="0" err="1"/>
              <a:t>jer</a:t>
            </a:r>
            <a:r>
              <a:rPr lang="en-GB" sz="1700" dirty="0"/>
              <a:t> se </a:t>
            </a:r>
            <a:r>
              <a:rPr lang="en-GB" sz="1700" dirty="0" err="1"/>
              <a:t>vezane</a:t>
            </a:r>
            <a:r>
              <a:rPr lang="en-GB" sz="1700" dirty="0"/>
              <a:t> </a:t>
            </a:r>
            <a:r>
              <a:rPr lang="en-GB" sz="1700" dirty="0" err="1"/>
              <a:t>za</a:t>
            </a:r>
            <a:r>
              <a:rPr lang="en-GB" sz="1700" dirty="0"/>
              <a:t> </a:t>
            </a:r>
            <a:r>
              <a:rPr lang="en-GB" sz="1700" dirty="0" err="1"/>
              <a:t>različite</a:t>
            </a:r>
            <a:r>
              <a:rPr lang="en-GB" sz="1700" dirty="0"/>
              <a:t> </a:t>
            </a:r>
            <a:r>
              <a:rPr lang="en-GB" sz="1700" dirty="0" err="1"/>
              <a:t>objekte</a:t>
            </a:r>
            <a:r>
              <a:rPr lang="en-GB" sz="1700" dirty="0"/>
              <a:t>, </a:t>
            </a:r>
            <a:r>
              <a:rPr lang="en-GB" sz="1700" dirty="0" err="1"/>
              <a:t>dok</a:t>
            </a:r>
            <a:r>
              <a:rPr lang="en-GB" sz="1700" dirty="0"/>
              <a:t> </a:t>
            </a:r>
            <a:r>
              <a:rPr lang="en-GB" sz="1700" dirty="0" err="1"/>
              <a:t>su</a:t>
            </a:r>
            <a:r>
              <a:rPr lang="en-GB" sz="1700" dirty="0"/>
              <a:t> </a:t>
            </a:r>
            <a:r>
              <a:rPr lang="en-GB" sz="1700" dirty="0">
                <a:latin typeface="Consolas" pitchFamily="49" charset="0"/>
                <a:cs typeface="Consolas" pitchFamily="49" charset="0"/>
              </a:rPr>
              <a:t>knjiga3</a:t>
            </a:r>
            <a:r>
              <a:rPr lang="en-GB" sz="1700" dirty="0"/>
              <a:t> </a:t>
            </a:r>
            <a:r>
              <a:rPr lang="en-GB" sz="1700" dirty="0" err="1"/>
              <a:t>i</a:t>
            </a:r>
            <a:r>
              <a:rPr lang="en-GB" sz="1700" dirty="0"/>
              <a:t> </a:t>
            </a:r>
            <a:r>
              <a:rPr lang="en-GB" sz="1700" dirty="0">
                <a:latin typeface="Consolas" pitchFamily="49" charset="0"/>
                <a:cs typeface="Consolas" pitchFamily="49" charset="0"/>
              </a:rPr>
              <a:t>knjiga2</a:t>
            </a:r>
            <a:r>
              <a:rPr lang="en-GB" sz="1700" dirty="0"/>
              <a:t> </a:t>
            </a:r>
            <a:r>
              <a:rPr lang="en-GB" sz="1700" dirty="0" err="1"/>
              <a:t>iste</a:t>
            </a:r>
            <a:r>
              <a:rPr lang="en-GB" sz="1700" dirty="0"/>
              <a:t> </a:t>
            </a:r>
            <a:r>
              <a:rPr lang="en-GB" sz="1700" dirty="0" err="1"/>
              <a:t>jer</a:t>
            </a:r>
            <a:r>
              <a:rPr lang="en-GB" sz="1700" dirty="0"/>
              <a:t> </a:t>
            </a:r>
            <a:r>
              <a:rPr lang="en-GB" sz="1700" dirty="0" err="1"/>
              <a:t>smo</a:t>
            </a:r>
            <a:r>
              <a:rPr lang="en-GB" sz="1700" dirty="0"/>
              <a:t> </a:t>
            </a:r>
            <a:r>
              <a:rPr lang="sr-Latn-RS" sz="1700" dirty="0"/>
              <a:t>sa</a:t>
            </a:r>
            <a:r>
              <a:rPr lang="en-GB" sz="1700" dirty="0"/>
              <a:t> </a:t>
            </a:r>
            <a:r>
              <a:rPr lang="en-GB" sz="1700" dirty="0">
                <a:latin typeface="Consolas" pitchFamily="49" charset="0"/>
                <a:cs typeface="Consolas" pitchFamily="49" charset="0"/>
              </a:rPr>
              <a:t>knjiga3 = knjiga2;</a:t>
            </a:r>
            <a:r>
              <a:rPr lang="en-GB" sz="1700" dirty="0"/>
              <a:t> </a:t>
            </a:r>
            <a:r>
              <a:rPr lang="en-GB" sz="1700" dirty="0" err="1"/>
              <a:t>vezali</a:t>
            </a:r>
            <a:r>
              <a:rPr lang="en-GB" sz="1700" dirty="0"/>
              <a:t> </a:t>
            </a:r>
            <a:r>
              <a:rPr lang="en-GB" sz="1700" dirty="0">
                <a:latin typeface="Consolas" pitchFamily="49" charset="0"/>
                <a:cs typeface="Consolas" pitchFamily="49" charset="0"/>
              </a:rPr>
              <a:t>knjiga3</a:t>
            </a:r>
            <a:r>
              <a:rPr lang="en-GB" sz="1700" dirty="0"/>
              <a:t> </a:t>
            </a:r>
            <a:r>
              <a:rPr lang="en-GB" sz="1700" dirty="0" err="1"/>
              <a:t>za</a:t>
            </a:r>
            <a:r>
              <a:rPr lang="en-GB" sz="1700" dirty="0"/>
              <a:t> </a:t>
            </a:r>
            <a:r>
              <a:rPr lang="en-GB" sz="1700" dirty="0" err="1"/>
              <a:t>isti</a:t>
            </a:r>
            <a:r>
              <a:rPr lang="en-GB" sz="1700" dirty="0"/>
              <a:t> </a:t>
            </a:r>
            <a:r>
              <a:rPr lang="en-GB" sz="1700" dirty="0" err="1"/>
              <a:t>objekat</a:t>
            </a:r>
            <a:r>
              <a:rPr lang="en-GB" sz="1700" dirty="0"/>
              <a:t> </a:t>
            </a:r>
            <a:r>
              <a:rPr lang="en-GB" sz="1700" dirty="0" err="1"/>
              <a:t>na</a:t>
            </a:r>
            <a:r>
              <a:rPr lang="en-GB" sz="1700" dirty="0"/>
              <a:t> </a:t>
            </a:r>
            <a:r>
              <a:rPr lang="en-GB" sz="1700" dirty="0" err="1"/>
              <a:t>koji</a:t>
            </a:r>
            <a:r>
              <a:rPr lang="en-GB" sz="1700" dirty="0"/>
              <a:t> </a:t>
            </a:r>
            <a:r>
              <a:rPr lang="en-GB" sz="1700" dirty="0" err="1"/>
              <a:t>ukazuje</a:t>
            </a:r>
            <a:r>
              <a:rPr lang="en-GB" sz="1700" dirty="0"/>
              <a:t> </a:t>
            </a:r>
            <a:r>
              <a:rPr lang="en-GB" sz="1700" dirty="0">
                <a:latin typeface="Consolas" pitchFamily="49" charset="0"/>
                <a:cs typeface="Consolas" pitchFamily="49" charset="0"/>
              </a:rPr>
              <a:t>knjiga2</a:t>
            </a:r>
            <a:r>
              <a:rPr lang="en-GB" sz="1700" dirty="0"/>
              <a:t>. </a:t>
            </a:r>
            <a:r>
              <a:rPr lang="en-GB" sz="1700" dirty="0" err="1"/>
              <a:t>Ovom</a:t>
            </a:r>
            <a:r>
              <a:rPr lang="en-GB" sz="1700" dirty="0"/>
              <a:t> </a:t>
            </a:r>
            <a:r>
              <a:rPr lang="en-GB" sz="1700" dirty="0" err="1"/>
              <a:t>naredbom</a:t>
            </a:r>
            <a:r>
              <a:rPr lang="en-GB" sz="1700" dirty="0"/>
              <a:t> </a:t>
            </a:r>
            <a:r>
              <a:rPr lang="en-GB" sz="1700" dirty="0" err="1"/>
              <a:t>nije</a:t>
            </a:r>
            <a:r>
              <a:rPr lang="en-GB" sz="1700" dirty="0"/>
              <a:t> </a:t>
            </a:r>
            <a:r>
              <a:rPr lang="en-GB" sz="1700" dirty="0" err="1"/>
              <a:t>kreiran</a:t>
            </a:r>
            <a:r>
              <a:rPr lang="en-GB" sz="1700" dirty="0"/>
              <a:t> </a:t>
            </a:r>
            <a:r>
              <a:rPr lang="en-GB" sz="1700" dirty="0" err="1"/>
              <a:t>novi</a:t>
            </a:r>
            <a:r>
              <a:rPr lang="en-GB" sz="1700" dirty="0"/>
              <a:t> </a:t>
            </a:r>
            <a:r>
              <a:rPr lang="en-GB" sz="1700" dirty="0" err="1"/>
              <a:t>objekat</a:t>
            </a:r>
            <a:r>
              <a:rPr lang="en-GB" sz="1700" dirty="0"/>
              <a:t>, </a:t>
            </a:r>
            <a:r>
              <a:rPr lang="en-GB" sz="1700" dirty="0" err="1"/>
              <a:t>već</a:t>
            </a:r>
            <a:r>
              <a:rPr lang="en-GB" sz="1700" dirty="0"/>
              <a:t> </a:t>
            </a:r>
            <a:r>
              <a:rPr lang="en-GB" sz="1700" dirty="0" err="1"/>
              <a:t>smo</a:t>
            </a:r>
            <a:r>
              <a:rPr lang="en-GB" sz="1700" dirty="0"/>
              <a:t> </a:t>
            </a:r>
            <a:r>
              <a:rPr lang="en-GB" sz="1700" dirty="0" err="1"/>
              <a:t>postigli</a:t>
            </a:r>
            <a:r>
              <a:rPr lang="en-GB" sz="1700" dirty="0"/>
              <a:t> da </a:t>
            </a:r>
            <a:r>
              <a:rPr lang="en-GB" sz="1700" dirty="0" err="1"/>
              <a:t>su</a:t>
            </a:r>
            <a:r>
              <a:rPr lang="en-GB" sz="1700" dirty="0"/>
              <a:t> </a:t>
            </a:r>
            <a:r>
              <a:rPr lang="en-GB" sz="1700" dirty="0" err="1"/>
              <a:t>dve</a:t>
            </a:r>
            <a:r>
              <a:rPr lang="en-GB" sz="1700" dirty="0"/>
              <a:t> </a:t>
            </a:r>
            <a:r>
              <a:rPr lang="en-GB" sz="1700" dirty="0" smtClean="0"/>
              <a:t>ref</a:t>
            </a:r>
            <a:r>
              <a:rPr lang="sr-Latn-ME" sz="1700" dirty="0" smtClean="0"/>
              <a:t>. promenljive</a:t>
            </a:r>
            <a:r>
              <a:rPr lang="en-GB" sz="1700" dirty="0" smtClean="0"/>
              <a:t> </a:t>
            </a:r>
            <a:r>
              <a:rPr lang="en-GB" sz="1700" dirty="0" err="1"/>
              <a:t>vezane</a:t>
            </a:r>
            <a:r>
              <a:rPr lang="en-GB" sz="1700" dirty="0"/>
              <a:t> </a:t>
            </a:r>
            <a:r>
              <a:rPr lang="en-GB" sz="1700" dirty="0" err="1"/>
              <a:t>za</a:t>
            </a:r>
            <a:r>
              <a:rPr lang="en-GB" sz="1700" dirty="0"/>
              <a:t> </a:t>
            </a:r>
            <a:r>
              <a:rPr lang="en-GB" sz="1700" dirty="0" err="1"/>
              <a:t>isti</a:t>
            </a:r>
            <a:r>
              <a:rPr lang="en-GB" sz="1700" dirty="0"/>
              <a:t> </a:t>
            </a:r>
            <a:r>
              <a:rPr lang="en-GB" sz="1700" dirty="0" err="1"/>
              <a:t>objekat</a:t>
            </a:r>
            <a:r>
              <a:rPr lang="en-GB" sz="1700" dirty="0"/>
              <a:t>.</a:t>
            </a:r>
          </a:p>
        </p:txBody>
      </p:sp>
      <p:sp>
        <p:nvSpPr>
          <p:cNvPr id="21508"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6D1BC28D-CCE3-466F-B2EA-D2CCB952B3C9}" type="slidenum">
              <a:rPr lang="en-GB" smtClean="0">
                <a:latin typeface="Arial Black" pitchFamily="34" charset="0"/>
              </a:rPr>
              <a:pPr eaLnBrk="1" hangingPunct="1"/>
              <a:t>21</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a:xfrm>
            <a:off x="563563" y="457200"/>
            <a:ext cx="5737225" cy="739775"/>
          </a:xfrm>
        </p:spPr>
        <p:txBody>
          <a:bodyPr/>
          <a:lstStyle/>
          <a:p>
            <a:pPr eaLnBrk="1" hangingPunct="1"/>
            <a:r>
              <a:rPr lang="sr-Latn-CS" sz="3600" smtClean="0"/>
              <a:t>Operacije sa referencama</a:t>
            </a:r>
            <a:endParaRPr lang="en-US" sz="3600" smtClean="0"/>
          </a:p>
        </p:txBody>
      </p:sp>
      <p:sp>
        <p:nvSpPr>
          <p:cNvPr id="22531" name="Rectangle 3" descr="Rectangle: Click to edit Master text styles&#10;Second level&#10;Third level&#10;Fourth level&#10;Fifth level"/>
          <p:cNvSpPr txBox="1">
            <a:spLocks noChangeArrowheads="1"/>
          </p:cNvSpPr>
          <p:nvPr/>
        </p:nvSpPr>
        <p:spPr bwMode="auto">
          <a:xfrm>
            <a:off x="250825" y="1341438"/>
            <a:ext cx="8424863" cy="49672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809625" eaLnBrk="0" hangingPunct="0">
              <a:defRPr>
                <a:solidFill>
                  <a:schemeClr val="tx1"/>
                </a:solidFill>
                <a:latin typeface="Arial" charset="0"/>
              </a:defRPr>
            </a:lvl1pPr>
            <a:lvl2pPr marL="800100" indent="-34290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lvl="1" eaLnBrk="1" hangingPunct="1">
              <a:spcAft>
                <a:spcPts val="600"/>
              </a:spcAft>
              <a:buClr>
                <a:schemeClr val="tx1"/>
              </a:buClr>
              <a:buSzPct val="75000"/>
              <a:buFont typeface="Wingdings" pitchFamily="2" charset="2"/>
              <a:buChar char="Ø"/>
            </a:pPr>
            <a:r>
              <a:rPr lang="vi-VN" sz="2000" dirty="0">
                <a:solidFill>
                  <a:srgbClr val="3333CC"/>
                </a:solidFill>
              </a:rPr>
              <a:t>Poređenje jednakosti objekata</a:t>
            </a:r>
            <a:endParaRPr lang="vi-VN" sz="1700" dirty="0">
              <a:solidFill>
                <a:srgbClr val="3333CC"/>
              </a:solidFill>
            </a:endParaRPr>
          </a:p>
          <a:p>
            <a:pPr eaLnBrk="1" hangingPunct="1">
              <a:spcAft>
                <a:spcPts val="600"/>
              </a:spcAft>
              <a:buClr>
                <a:schemeClr val="tx1"/>
              </a:buClr>
              <a:buSzPct val="75000"/>
            </a:pPr>
            <a:r>
              <a:rPr lang="vi-VN" sz="1700" dirty="0"/>
              <a:t>Dva objekta su jednaka ako su im odgovarajući atributi jednaki, tj. poklapaju im se vrednosti primitivnih </a:t>
            </a:r>
            <a:r>
              <a:rPr lang="vi-VN" sz="1700" dirty="0" smtClean="0"/>
              <a:t>promenljivih</a:t>
            </a:r>
            <a:r>
              <a:rPr lang="sr-Latn-ME" sz="1700" dirty="0" smtClean="0"/>
              <a:t>,</a:t>
            </a:r>
            <a:r>
              <a:rPr lang="vi-VN" sz="1700" dirty="0" smtClean="0"/>
              <a:t> i</a:t>
            </a:r>
            <a:r>
              <a:rPr lang="sr-Latn-ME" sz="1700" dirty="0" smtClean="0"/>
              <a:t> odgovarajuće</a:t>
            </a:r>
            <a:r>
              <a:rPr lang="vi-VN" sz="1700" dirty="0" smtClean="0"/>
              <a:t> </a:t>
            </a:r>
            <a:r>
              <a:rPr lang="vi-VN" sz="1700" dirty="0"/>
              <a:t>referencijske promenljive </a:t>
            </a:r>
            <a:r>
              <a:rPr lang="vi-VN" sz="1700" dirty="0" smtClean="0"/>
              <a:t>vezane </a:t>
            </a:r>
            <a:r>
              <a:rPr lang="vi-VN" sz="1700" dirty="0"/>
              <a:t>za iste objekte. U tom smislu, provera jednakosti objekata se ne može izvršiti operatorom </a:t>
            </a:r>
            <a:r>
              <a:rPr lang="vi-VN" sz="1700" dirty="0">
                <a:latin typeface="Consolas" pitchFamily="49" charset="0"/>
                <a:cs typeface="Consolas" pitchFamily="49" charset="0"/>
              </a:rPr>
              <a:t>==</a:t>
            </a:r>
            <a:r>
              <a:rPr lang="vi-VN" sz="1700" dirty="0"/>
              <a:t>. Za ovo može poslužiti metod </a:t>
            </a:r>
            <a:r>
              <a:rPr lang="vi-VN" sz="1700" dirty="0">
                <a:latin typeface="Consolas" pitchFamily="49" charset="0"/>
                <a:cs typeface="Consolas" pitchFamily="49" charset="0"/>
              </a:rPr>
              <a:t>equals</a:t>
            </a:r>
            <a:r>
              <a:rPr lang="vi-VN" sz="1700" dirty="0"/>
              <a:t> klase </a:t>
            </a:r>
            <a:r>
              <a:rPr lang="vi-VN" sz="1700" dirty="0">
                <a:latin typeface="Consolas" pitchFamily="49" charset="0"/>
                <a:cs typeface="Consolas" pitchFamily="49" charset="0"/>
              </a:rPr>
              <a:t>Object</a:t>
            </a:r>
            <a:r>
              <a:rPr lang="vi-VN" sz="1700" dirty="0"/>
              <a:t>, klase iz koje su izvedene sve ostale Javine klase.</a:t>
            </a:r>
            <a:endParaRPr lang="sr-Latn-RS" sz="2000" dirty="0"/>
          </a:p>
          <a:p>
            <a:pPr lvl="1" eaLnBrk="1" hangingPunct="1">
              <a:spcAft>
                <a:spcPts val="600"/>
              </a:spcAft>
              <a:buClr>
                <a:schemeClr val="tx1"/>
              </a:buClr>
              <a:buSzPct val="75000"/>
              <a:buFont typeface="Wingdings" pitchFamily="2" charset="2"/>
              <a:buChar char="Ø"/>
            </a:pPr>
            <a:r>
              <a:rPr lang="vi-VN" sz="2000" dirty="0">
                <a:solidFill>
                  <a:srgbClr val="3333CC"/>
                </a:solidFill>
              </a:rPr>
              <a:t>Kloniranje objekata</a:t>
            </a:r>
          </a:p>
          <a:p>
            <a:pPr eaLnBrk="1" hangingPunct="1">
              <a:spcAft>
                <a:spcPts val="600"/>
              </a:spcAft>
              <a:buClr>
                <a:schemeClr val="tx1"/>
              </a:buClr>
              <a:buSzPct val="75000"/>
            </a:pPr>
            <a:r>
              <a:rPr lang="vi-VN" sz="1700" dirty="0"/>
              <a:t>U OO terminologiji, postoji koncept </a:t>
            </a:r>
            <a:r>
              <a:rPr lang="vi-VN" sz="1700" b="1" dirty="0"/>
              <a:t>kloniranja objekta</a:t>
            </a:r>
            <a:r>
              <a:rPr lang="vi-VN" sz="1700" dirty="0"/>
              <a:t>. Kloniranje predstavlja kreiranje novog objekta određene klase, sa identičnim vrednostima atributa kao predmetni objekat te klase. Metoda koja bi klonirala objekat neke klase, uzimala bi taj objekat kao argument i vraćala referencu na objekat iste klase, sa identičnim vrednostima atributa kao prosleđeni objekat. I ovde nam može pomoći Javina klasa </a:t>
            </a:r>
            <a:r>
              <a:rPr lang="vi-VN" sz="1700" dirty="0">
                <a:latin typeface="Consolas" pitchFamily="49" charset="0"/>
                <a:cs typeface="Consolas" pitchFamily="49" charset="0"/>
              </a:rPr>
              <a:t>Object</a:t>
            </a:r>
            <a:r>
              <a:rPr lang="vi-VN" sz="1700" dirty="0"/>
              <a:t> i njena metoda </a:t>
            </a:r>
            <a:r>
              <a:rPr lang="vi-VN" sz="1700" dirty="0">
                <a:latin typeface="Consolas" pitchFamily="49" charset="0"/>
                <a:cs typeface="Consolas" pitchFamily="49" charset="0"/>
              </a:rPr>
              <a:t>clone</a:t>
            </a:r>
            <a:r>
              <a:rPr lang="vi-VN" sz="1700" dirty="0"/>
              <a:t>.</a:t>
            </a:r>
          </a:p>
          <a:p>
            <a:pPr lvl="1" eaLnBrk="1" hangingPunct="1">
              <a:spcAft>
                <a:spcPts val="600"/>
              </a:spcAft>
              <a:buClr>
                <a:schemeClr val="tx1"/>
              </a:buClr>
              <a:buSzPct val="75000"/>
              <a:buFont typeface="Wingdings" pitchFamily="2" charset="2"/>
              <a:buChar char="Ø"/>
            </a:pPr>
            <a:r>
              <a:rPr lang="vi-VN" sz="2000" dirty="0">
                <a:solidFill>
                  <a:srgbClr val="3333CC"/>
                </a:solidFill>
              </a:rPr>
              <a:t>Kopiranje objekata</a:t>
            </a:r>
          </a:p>
          <a:p>
            <a:pPr eaLnBrk="1" hangingPunct="1">
              <a:spcAft>
                <a:spcPts val="600"/>
              </a:spcAft>
              <a:buClr>
                <a:schemeClr val="tx1"/>
              </a:buClr>
              <a:buSzPct val="75000"/>
            </a:pPr>
            <a:r>
              <a:rPr lang="vi-VN" sz="1700" dirty="0"/>
              <a:t>Vrlo sličan konceptu kloniranja je koncept </a:t>
            </a:r>
            <a:r>
              <a:rPr lang="vi-VN" sz="1700" b="1" dirty="0"/>
              <a:t>kopiranja objekata</a:t>
            </a:r>
            <a:r>
              <a:rPr lang="vi-VN" sz="1700" dirty="0"/>
              <a:t>. Razlika je u tome da objekat u koji želimo da kopiramo predmetni objekat (tj. ciljni objekat) već postoji.</a:t>
            </a:r>
          </a:p>
        </p:txBody>
      </p:sp>
      <p:sp>
        <p:nvSpPr>
          <p:cNvPr id="22532"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B17BA8CD-3F2F-4A26-8792-6E1B2DBB22D0}" type="slidenum">
              <a:rPr lang="en-GB" smtClean="0">
                <a:latin typeface="Arial Black" pitchFamily="34" charset="0"/>
              </a:rPr>
              <a:pPr eaLnBrk="1" hangingPunct="1"/>
              <a:t>22</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p:cNvSpPr>
            <a:spLocks noGrp="1" noChangeArrowheads="1"/>
          </p:cNvSpPr>
          <p:nvPr>
            <p:ph type="title"/>
          </p:nvPr>
        </p:nvSpPr>
        <p:spPr>
          <a:xfrm>
            <a:off x="563563" y="457200"/>
            <a:ext cx="7753350" cy="739775"/>
          </a:xfrm>
        </p:spPr>
        <p:txBody>
          <a:bodyPr/>
          <a:lstStyle/>
          <a:p>
            <a:pPr eaLnBrk="1" hangingPunct="1"/>
            <a:r>
              <a:rPr lang="sr-Latn-CS" sz="3600" smtClean="0"/>
              <a:t>Upućivanje poruka. Klijenti i serveri</a:t>
            </a:r>
            <a:endParaRPr lang="en-US" sz="3600" smtClean="0"/>
          </a:p>
        </p:txBody>
      </p:sp>
      <p:sp>
        <p:nvSpPr>
          <p:cNvPr id="19459" name="Rectangle 3" descr="Rectangle: Click to edit Master text styles&#10;Second level&#10;Third level&#10;Fourth level&#10;Fifth level"/>
          <p:cNvSpPr txBox="1">
            <a:spLocks noChangeArrowheads="1"/>
          </p:cNvSpPr>
          <p:nvPr/>
        </p:nvSpPr>
        <p:spPr bwMode="auto">
          <a:xfrm>
            <a:off x="323850" y="1555973"/>
            <a:ext cx="8640638" cy="41052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72000" rIns="72000"/>
          <a:lstStyle>
            <a:lvl1pPr marL="239713" indent="-239713" eaLnBrk="0" hangingPunct="0">
              <a:defRPr>
                <a:solidFill>
                  <a:schemeClr val="tx1"/>
                </a:solidFill>
                <a:latin typeface="Arial" charset="0"/>
              </a:defRPr>
            </a:lvl1pPr>
            <a:lvl2pPr marL="2730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spcAft>
                <a:spcPts val="900"/>
              </a:spcAft>
              <a:buClr>
                <a:schemeClr val="tx1"/>
              </a:buClr>
              <a:buSzPct val="75000"/>
              <a:buFont typeface="Wingdings" pitchFamily="2" charset="2"/>
              <a:buChar char="n"/>
              <a:defRPr/>
            </a:pPr>
            <a:r>
              <a:rPr lang="vi-VN" sz="2000" dirty="0" smtClean="0"/>
              <a:t>U okviru metode </a:t>
            </a:r>
            <a:r>
              <a:rPr lang="vi-VN" sz="2000" dirty="0">
                <a:latin typeface="Consolas" pitchFamily="49" charset="0"/>
                <a:cs typeface="Consolas" pitchFamily="49" charset="0"/>
              </a:rPr>
              <a:t>main</a:t>
            </a:r>
            <a:r>
              <a:rPr lang="vi-VN" sz="2000" dirty="0" smtClean="0"/>
              <a:t> klase </a:t>
            </a:r>
            <a:r>
              <a:rPr lang="vi-VN" sz="2000" dirty="0" smtClean="0">
                <a:latin typeface="Consolas" pitchFamily="49" charset="0"/>
                <a:cs typeface="Consolas" pitchFamily="49" charset="0"/>
              </a:rPr>
              <a:t>KnjigaTest</a:t>
            </a:r>
            <a:r>
              <a:rPr lang="vi-VN" sz="2000" dirty="0" smtClean="0"/>
              <a:t> poziva se metoda </a:t>
            </a:r>
            <a:r>
              <a:rPr lang="vi-VN" sz="2000" dirty="0" smtClean="0">
                <a:latin typeface="Consolas" pitchFamily="49" charset="0"/>
                <a:cs typeface="Consolas" pitchFamily="49" charset="0"/>
              </a:rPr>
              <a:t>prikaziKnjigu()</a:t>
            </a:r>
            <a:r>
              <a:rPr lang="vi-VN" sz="2000" dirty="0" smtClean="0"/>
              <a:t> klase </a:t>
            </a:r>
            <a:r>
              <a:rPr lang="vi-VN" sz="2000" dirty="0" smtClean="0">
                <a:latin typeface="Consolas" pitchFamily="49" charset="0"/>
                <a:cs typeface="Consolas" pitchFamily="49" charset="0"/>
              </a:rPr>
              <a:t>Knjiga</a:t>
            </a:r>
            <a:r>
              <a:rPr lang="vi-VN" sz="2000" dirty="0" smtClean="0"/>
              <a:t> preko referencijske promenljive </a:t>
            </a:r>
            <a:r>
              <a:rPr lang="vi-VN" sz="2000" dirty="0">
                <a:latin typeface="Consolas" pitchFamily="49" charset="0"/>
                <a:cs typeface="Consolas" pitchFamily="49" charset="0"/>
              </a:rPr>
              <a:t>knjiga</a:t>
            </a:r>
            <a:r>
              <a:rPr lang="vi-VN" sz="2000" dirty="0" smtClean="0"/>
              <a:t>:</a:t>
            </a:r>
          </a:p>
          <a:p>
            <a:pPr marL="0" indent="0" eaLnBrk="1" hangingPunct="1">
              <a:spcAft>
                <a:spcPts val="900"/>
              </a:spcAft>
              <a:buClr>
                <a:schemeClr val="tx1"/>
              </a:buClr>
              <a:buSzPct val="75000"/>
              <a:tabLst>
                <a:tab pos="271463" algn="l"/>
              </a:tabLst>
              <a:defRPr/>
            </a:pPr>
            <a:r>
              <a:rPr lang="sr-Latn-RS" sz="2000" dirty="0" smtClean="0">
                <a:latin typeface="Consolas" pitchFamily="49" charset="0"/>
                <a:cs typeface="Consolas" pitchFamily="49" charset="0"/>
              </a:rPr>
              <a:t>	</a:t>
            </a:r>
            <a:r>
              <a:rPr lang="vi-VN" sz="2000" dirty="0" smtClean="0">
                <a:latin typeface="Consolas" pitchFamily="49" charset="0"/>
                <a:cs typeface="Consolas" pitchFamily="49" charset="0"/>
              </a:rPr>
              <a:t>knjiga.prikaziKnjigu</a:t>
            </a:r>
            <a:r>
              <a:rPr lang="vi-VN" sz="2000" dirty="0">
                <a:latin typeface="Consolas" pitchFamily="49" charset="0"/>
                <a:cs typeface="Consolas" pitchFamily="49" charset="0"/>
              </a:rPr>
              <a:t>();</a:t>
            </a:r>
          </a:p>
          <a:p>
            <a:pPr eaLnBrk="1" hangingPunct="1">
              <a:spcAft>
                <a:spcPts val="900"/>
              </a:spcAft>
              <a:buClr>
                <a:schemeClr val="tx1"/>
              </a:buClr>
              <a:buSzPct val="75000"/>
              <a:buFont typeface="Wingdings" pitchFamily="2" charset="2"/>
              <a:buChar char="n"/>
              <a:defRPr/>
            </a:pPr>
            <a:r>
              <a:rPr lang="vi-VN" sz="2000" dirty="0" smtClean="0"/>
              <a:t>Klasa koja sadrži poziv metode neke klase predstavlja </a:t>
            </a:r>
            <a:r>
              <a:rPr lang="vi-VN" sz="2000" b="1" dirty="0" smtClean="0">
                <a:solidFill>
                  <a:srgbClr val="FF0000"/>
                </a:solidFill>
              </a:rPr>
              <a:t>klijenta</a:t>
            </a:r>
            <a:r>
              <a:rPr lang="vi-VN" sz="2000" dirty="0" smtClean="0"/>
              <a:t> te klase. U našem slučaju, klasa </a:t>
            </a:r>
            <a:r>
              <a:rPr lang="vi-VN" sz="2000" dirty="0" smtClean="0">
                <a:latin typeface="Consolas" pitchFamily="49" charset="0"/>
                <a:cs typeface="Consolas" pitchFamily="49" charset="0"/>
              </a:rPr>
              <a:t>KnjigaTest</a:t>
            </a:r>
            <a:r>
              <a:rPr lang="vi-VN" sz="2000" dirty="0" smtClean="0"/>
              <a:t> predstavlja klijenta klase </a:t>
            </a:r>
            <a:r>
              <a:rPr lang="vi-VN" sz="2000" dirty="0" smtClean="0">
                <a:latin typeface="Consolas" pitchFamily="49" charset="0"/>
                <a:cs typeface="Consolas" pitchFamily="49" charset="0"/>
              </a:rPr>
              <a:t>Knjiga</a:t>
            </a:r>
            <a:r>
              <a:rPr lang="vi-VN" sz="2000" dirty="0" smtClean="0"/>
              <a:t>. </a:t>
            </a:r>
            <a:endParaRPr lang="sr-Latn-RS" sz="2000" dirty="0" smtClean="0"/>
          </a:p>
          <a:p>
            <a:pPr eaLnBrk="1" hangingPunct="1">
              <a:spcAft>
                <a:spcPts val="900"/>
              </a:spcAft>
              <a:buClr>
                <a:schemeClr val="tx1"/>
              </a:buClr>
              <a:buSzPct val="75000"/>
              <a:buFont typeface="Wingdings" pitchFamily="2" charset="2"/>
              <a:buChar char="n"/>
              <a:defRPr/>
            </a:pPr>
            <a:r>
              <a:rPr lang="vi-VN" sz="2000" dirty="0" smtClean="0"/>
              <a:t>Nasuprot tome, klasa </a:t>
            </a:r>
            <a:r>
              <a:rPr lang="vi-VN" sz="2000" dirty="0" smtClean="0">
                <a:latin typeface="Consolas" pitchFamily="49" charset="0"/>
                <a:cs typeface="Consolas" pitchFamily="49" charset="0"/>
              </a:rPr>
              <a:t>Knjiga</a:t>
            </a:r>
            <a:r>
              <a:rPr lang="vi-VN" sz="2000" dirty="0" smtClean="0"/>
              <a:t> je </a:t>
            </a:r>
            <a:r>
              <a:rPr lang="vi-VN" sz="2000" b="1" dirty="0">
                <a:solidFill>
                  <a:srgbClr val="FF0000"/>
                </a:solidFill>
              </a:rPr>
              <a:t>server</a:t>
            </a:r>
            <a:r>
              <a:rPr lang="vi-VN" sz="2000" dirty="0" smtClean="0"/>
              <a:t> klase </a:t>
            </a:r>
            <a:r>
              <a:rPr lang="vi-VN" sz="2000" dirty="0" smtClean="0">
                <a:latin typeface="Consolas" pitchFamily="49" charset="0"/>
                <a:cs typeface="Consolas" pitchFamily="49" charset="0"/>
              </a:rPr>
              <a:t>KnjigaTest</a:t>
            </a:r>
            <a:r>
              <a:rPr lang="vi-VN" sz="2000" dirty="0" smtClean="0"/>
              <a:t>.</a:t>
            </a:r>
          </a:p>
          <a:p>
            <a:pPr eaLnBrk="1" hangingPunct="1">
              <a:spcAft>
                <a:spcPts val="900"/>
              </a:spcAft>
              <a:buClr>
                <a:schemeClr val="tx1"/>
              </a:buClr>
              <a:buSzPct val="75000"/>
              <a:buFont typeface="Wingdings" pitchFamily="2" charset="2"/>
              <a:buChar char="n"/>
              <a:defRPr/>
            </a:pPr>
            <a:r>
              <a:rPr lang="vi-VN" sz="2000" dirty="0" smtClean="0"/>
              <a:t>Pozivanje metode neke klase u okviru druge klase se još naziva i </a:t>
            </a:r>
            <a:r>
              <a:rPr lang="vi-VN" sz="2000" b="1" dirty="0">
                <a:solidFill>
                  <a:srgbClr val="FF0000"/>
                </a:solidFill>
              </a:rPr>
              <a:t>upućivanje poruke</a:t>
            </a:r>
            <a:r>
              <a:rPr lang="vi-VN" sz="2000" dirty="0" smtClean="0"/>
              <a:t> (eng. </a:t>
            </a:r>
            <a:r>
              <a:rPr lang="vi-VN" sz="2000" i="1" dirty="0" smtClean="0"/>
              <a:t>message passing</a:t>
            </a:r>
            <a:r>
              <a:rPr lang="vi-VN" sz="2000" dirty="0" smtClean="0"/>
              <a:t>). Dakle, klasa </a:t>
            </a:r>
            <a:r>
              <a:rPr lang="vi-VN" sz="2000" dirty="0">
                <a:latin typeface="Consolas" pitchFamily="49" charset="0"/>
                <a:cs typeface="Consolas" pitchFamily="49" charset="0"/>
              </a:rPr>
              <a:t>KnjigaTest</a:t>
            </a:r>
            <a:r>
              <a:rPr lang="vi-VN" sz="2000" dirty="0" smtClean="0"/>
              <a:t> upućuje poruku klasi </a:t>
            </a:r>
            <a:r>
              <a:rPr lang="vi-VN" sz="2000" dirty="0" smtClean="0">
                <a:latin typeface="Consolas" pitchFamily="49" charset="0"/>
                <a:cs typeface="Consolas" pitchFamily="49" charset="0"/>
              </a:rPr>
              <a:t>Knjiga</a:t>
            </a:r>
            <a:r>
              <a:rPr lang="vi-VN" sz="2000" dirty="0" smtClean="0"/>
              <a:t> pozivanjem metode </a:t>
            </a:r>
            <a:r>
              <a:rPr lang="vi-VN" sz="2000" dirty="0" smtClean="0">
                <a:latin typeface="Consolas" pitchFamily="49" charset="0"/>
                <a:cs typeface="Consolas" pitchFamily="49" charset="0"/>
              </a:rPr>
              <a:t>prikaziKnjigu()</a:t>
            </a:r>
            <a:r>
              <a:rPr lang="vi-VN" sz="2000" dirty="0" smtClean="0"/>
              <a:t>. </a:t>
            </a:r>
            <a:endParaRPr lang="sr-Latn-RS" sz="2000" dirty="0" smtClean="0"/>
          </a:p>
          <a:p>
            <a:pPr eaLnBrk="1" hangingPunct="1">
              <a:spcAft>
                <a:spcPts val="900"/>
              </a:spcAft>
              <a:buClr>
                <a:schemeClr val="tx1"/>
              </a:buClr>
              <a:buSzPct val="75000"/>
              <a:buFont typeface="Wingdings" pitchFamily="2" charset="2"/>
              <a:buChar char="n"/>
              <a:defRPr/>
            </a:pPr>
            <a:r>
              <a:rPr lang="vi-VN" sz="2000" dirty="0" smtClean="0"/>
              <a:t>Objekat klase može da menja svoje stanje, predstavljeno atributima, kada se pozove njegov metod, tj. kada mu se uputi poruka.</a:t>
            </a:r>
          </a:p>
        </p:txBody>
      </p:sp>
      <p:sp>
        <p:nvSpPr>
          <p:cNvPr id="23556"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B5BC455A-5D89-494F-AF28-63075498DFBE}" type="slidenum">
              <a:rPr lang="en-GB" smtClean="0">
                <a:latin typeface="Arial Black" pitchFamily="34" charset="0"/>
              </a:rPr>
              <a:pPr eaLnBrk="1" hangingPunct="1"/>
              <a:t>23</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Grp="1" noChangeArrowheads="1"/>
          </p:cNvSpPr>
          <p:nvPr>
            <p:ph type="title"/>
          </p:nvPr>
        </p:nvSpPr>
        <p:spPr>
          <a:xfrm>
            <a:off x="563563" y="457200"/>
            <a:ext cx="4945062" cy="739775"/>
          </a:xfrm>
        </p:spPr>
        <p:txBody>
          <a:bodyPr/>
          <a:lstStyle/>
          <a:p>
            <a:pPr eaLnBrk="1" hangingPunct="1"/>
            <a:r>
              <a:rPr lang="sr-Latn-CS" sz="3600" smtClean="0"/>
              <a:t>Konstruktori klase</a:t>
            </a:r>
            <a:endParaRPr lang="en-US" sz="3600" smtClean="0"/>
          </a:p>
        </p:txBody>
      </p:sp>
      <p:sp>
        <p:nvSpPr>
          <p:cNvPr id="6" name="Rectangle 5"/>
          <p:cNvSpPr>
            <a:spLocks noChangeArrowheads="1"/>
          </p:cNvSpPr>
          <p:nvPr/>
        </p:nvSpPr>
        <p:spPr bwMode="auto">
          <a:xfrm>
            <a:off x="250825" y="1323975"/>
            <a:ext cx="8785225" cy="5262563"/>
          </a:xfrm>
          <a:prstGeom prst="rect">
            <a:avLst/>
          </a:prstGeom>
          <a:noFill/>
          <a:ln w="9525">
            <a:noFill/>
            <a:miter lim="800000"/>
            <a:headEnd/>
            <a:tailEnd/>
          </a:ln>
          <a:effectLst/>
        </p:spPr>
        <p:txBody>
          <a:bodyPr anchor="ctr">
            <a:spAutoFit/>
          </a:bodyPr>
          <a:lstStyle/>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vi-VN" sz="2100" dirty="0">
                <a:latin typeface="+mn-lt"/>
              </a:rPr>
              <a:t>Konstruktor klase, ili samo konstruktor, je specijalna metoda koja se </a:t>
            </a:r>
            <a:r>
              <a:rPr lang="sr-Latn-RS" sz="2100" dirty="0">
                <a:latin typeface="+mn-lt"/>
              </a:rPr>
              <a:t>poziva</a:t>
            </a:r>
            <a:r>
              <a:rPr lang="vi-VN" sz="2100" dirty="0">
                <a:latin typeface="+mn-lt"/>
              </a:rPr>
              <a:t> pri kreiranju objekta da</a:t>
            </a:r>
            <a:r>
              <a:rPr lang="sr-Latn-RS" sz="2100" dirty="0">
                <a:latin typeface="+mn-lt"/>
              </a:rPr>
              <a:t> </a:t>
            </a:r>
            <a:r>
              <a:rPr lang="vi-VN" sz="2100" dirty="0">
                <a:latin typeface="+mn-lt"/>
              </a:rPr>
              <a:t>inicijalizuje objekat.</a:t>
            </a:r>
            <a:endParaRPr lang="sr-Latn-RS" sz="2100" dirty="0">
              <a:latin typeface="+mn-lt"/>
            </a:endParaRP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vi-VN" sz="2100" dirty="0">
                <a:latin typeface="+mn-lt"/>
              </a:rPr>
              <a:t>Konstruktor mora imati isto ime kao i sama klasa, a može imati i argumente. </a:t>
            </a:r>
            <a:endParaRPr lang="sr-Latn-RS" sz="2100" dirty="0">
              <a:latin typeface="+mn-lt"/>
            </a:endParaRP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vi-VN" sz="2100" dirty="0">
                <a:latin typeface="+mn-lt"/>
              </a:rPr>
              <a:t>Druga važna razlika između konstruktora i ostalih metoda je da konstruktor ne vraća </a:t>
            </a:r>
            <a:r>
              <a:rPr lang="vi-VN" sz="2100" dirty="0" smtClean="0">
                <a:latin typeface="+mn-lt"/>
              </a:rPr>
              <a:t>vrednost, </a:t>
            </a:r>
            <a:r>
              <a:rPr lang="vi-VN" sz="2100" dirty="0">
                <a:latin typeface="+mn-lt"/>
              </a:rPr>
              <a:t>čak se ne može deklarisati ni kao </a:t>
            </a:r>
            <a:r>
              <a:rPr lang="vi-VN" sz="2000" dirty="0">
                <a:latin typeface="Consolas" pitchFamily="49" charset="0"/>
                <a:cs typeface="Consolas" pitchFamily="49" charset="0"/>
              </a:rPr>
              <a:t>void</a:t>
            </a:r>
            <a:r>
              <a:rPr lang="vi-VN" sz="2100" dirty="0">
                <a:latin typeface="+mn-lt"/>
              </a:rPr>
              <a:t>.</a:t>
            </a: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vi-VN" sz="2100" dirty="0">
                <a:latin typeface="+mn-lt"/>
              </a:rPr>
              <a:t>Ukoliko naša realizacija klase ne uključuje konstruktor klase, kompajler obezbeđuje podrazumevani konstruktor, koji nema parametara, i koji podacima objekta daje podrazumevane vrednosti.</a:t>
            </a:r>
            <a:endParaRPr lang="en-US" sz="2100" dirty="0">
              <a:latin typeface="+mn-lt"/>
            </a:endParaRP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en-US" sz="2100" dirty="0" err="1">
                <a:latin typeface="+mn-lt"/>
              </a:rPr>
              <a:t>Ukoliko</a:t>
            </a:r>
            <a:r>
              <a:rPr lang="en-US" sz="2100" dirty="0">
                <a:latin typeface="+mn-lt"/>
              </a:rPr>
              <a:t> </a:t>
            </a:r>
            <a:r>
              <a:rPr lang="en-US" sz="2100" dirty="0" err="1">
                <a:latin typeface="+mn-lt"/>
              </a:rPr>
              <a:t>kreiramo</a:t>
            </a:r>
            <a:r>
              <a:rPr lang="en-US" sz="2100" dirty="0">
                <a:latin typeface="+mn-lt"/>
              </a:rPr>
              <a:t> bar </a:t>
            </a:r>
            <a:r>
              <a:rPr lang="en-US" sz="2100" dirty="0" err="1">
                <a:latin typeface="+mn-lt"/>
              </a:rPr>
              <a:t>jedan</a:t>
            </a:r>
            <a:r>
              <a:rPr lang="en-US" sz="2100" dirty="0">
                <a:latin typeface="+mn-lt"/>
              </a:rPr>
              <a:t> </a:t>
            </a:r>
            <a:r>
              <a:rPr lang="en-US" sz="2100" dirty="0" err="1">
                <a:latin typeface="+mn-lt"/>
              </a:rPr>
              <a:t>konstruktor</a:t>
            </a:r>
            <a:r>
              <a:rPr lang="en-US" sz="2100" dirty="0">
                <a:latin typeface="+mn-lt"/>
              </a:rPr>
              <a:t>, JVM ne</a:t>
            </a:r>
            <a:r>
              <a:rPr lang="sr-Latn-RS" sz="2100" dirty="0">
                <a:latin typeface="+mn-lt"/>
              </a:rPr>
              <a:t>će kreirati podrazumevani </a:t>
            </a:r>
            <a:r>
              <a:rPr lang="sr-Latn-RS" sz="2100" dirty="0" smtClean="0">
                <a:latin typeface="+mn-lt"/>
              </a:rPr>
              <a:t>konstruktor!</a:t>
            </a:r>
            <a:endParaRPr lang="sr-Latn-RS" sz="2100" dirty="0">
              <a:latin typeface="+mn-lt"/>
            </a:endParaRP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sr-Latn-RS" sz="2100" dirty="0">
                <a:latin typeface="+mn-lt"/>
              </a:rPr>
              <a:t>Klasa može više</a:t>
            </a:r>
            <a:r>
              <a:rPr lang="vi-VN" sz="2100" dirty="0">
                <a:latin typeface="+mn-lt"/>
              </a:rPr>
              <a:t> konstruktora, što je poznato kao </a:t>
            </a:r>
            <a:r>
              <a:rPr lang="vi-VN" sz="2100" b="1" dirty="0">
                <a:solidFill>
                  <a:srgbClr val="FF0000"/>
                </a:solidFill>
                <a:latin typeface="+mn-lt"/>
              </a:rPr>
              <a:t>preklapanje konstruktora</a:t>
            </a:r>
            <a:r>
              <a:rPr lang="sr-Latn-RS" sz="2100" b="1" dirty="0">
                <a:latin typeface="+mn-lt"/>
              </a:rPr>
              <a:t> </a:t>
            </a:r>
            <a:r>
              <a:rPr lang="sr-Latn-RS" sz="2100" dirty="0">
                <a:latin typeface="+mn-lt"/>
              </a:rPr>
              <a:t>(eng. </a:t>
            </a:r>
            <a:r>
              <a:rPr lang="sr-Latn-RS" sz="2100" i="1" dirty="0">
                <a:latin typeface="+mn-lt"/>
              </a:rPr>
              <a:t>constructor overloading</a:t>
            </a:r>
            <a:r>
              <a:rPr lang="sr-Latn-RS" sz="2100" dirty="0">
                <a:latin typeface="+mn-lt"/>
              </a:rPr>
              <a:t>), o čemu će biti više reči kasnije.</a:t>
            </a:r>
          </a:p>
        </p:txBody>
      </p:sp>
      <p:sp>
        <p:nvSpPr>
          <p:cNvPr id="24580"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4225D409-87F4-46C6-B5BB-93CE80B81988}" type="slidenum">
              <a:rPr lang="en-GB" smtClean="0">
                <a:latin typeface="Arial Black" pitchFamily="34" charset="0"/>
              </a:rPr>
              <a:pPr eaLnBrk="1" hangingPunct="1"/>
              <a:t>24</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noChangeArrowheads="1"/>
          </p:cNvSpPr>
          <p:nvPr>
            <p:ph type="title"/>
          </p:nvPr>
        </p:nvSpPr>
        <p:spPr>
          <a:xfrm>
            <a:off x="563563" y="457200"/>
            <a:ext cx="4945062" cy="739775"/>
          </a:xfrm>
        </p:spPr>
        <p:txBody>
          <a:bodyPr/>
          <a:lstStyle/>
          <a:p>
            <a:pPr eaLnBrk="1" hangingPunct="1"/>
            <a:r>
              <a:rPr lang="sr-Latn-CS" sz="3600" smtClean="0"/>
              <a:t>Konstruktori klase</a:t>
            </a:r>
            <a:endParaRPr lang="en-US" sz="3600" smtClean="0"/>
          </a:p>
        </p:txBody>
      </p:sp>
      <p:sp>
        <p:nvSpPr>
          <p:cNvPr id="6" name="Rectangle 5"/>
          <p:cNvSpPr>
            <a:spLocks noChangeArrowheads="1"/>
          </p:cNvSpPr>
          <p:nvPr/>
        </p:nvSpPr>
        <p:spPr bwMode="auto">
          <a:xfrm>
            <a:off x="549241" y="1628800"/>
            <a:ext cx="5976938" cy="4893647"/>
          </a:xfrm>
          <a:prstGeom prst="rect">
            <a:avLst/>
          </a:prstGeom>
          <a:solidFill>
            <a:srgbClr val="CCFFFF"/>
          </a:solidFill>
          <a:ln w="9525">
            <a:noFill/>
            <a:miter lim="800000"/>
            <a:headEnd/>
            <a:tailEnd/>
          </a:ln>
          <a:effectLst/>
        </p:spPr>
        <p:txBody>
          <a:bodyPr anchor="ctr">
            <a:spAutoFit/>
          </a:bodyPr>
          <a:lstStyle/>
          <a:p>
            <a:pPr>
              <a:spcBef>
                <a:spcPts val="600"/>
              </a:spcBef>
              <a:spcAft>
                <a:spcPts val="0"/>
              </a:spcAft>
              <a:buClr>
                <a:schemeClr val="tx1"/>
              </a:buClr>
              <a:buSzPct val="75000"/>
              <a:tabLst>
                <a:tab pos="271463" algn="l"/>
              </a:tabLst>
              <a:defRPr/>
            </a:pPr>
            <a:r>
              <a:rPr lang="sr-Latn-RS" sz="2400" dirty="0">
                <a:latin typeface="Consolas" pitchFamily="49" charset="0"/>
                <a:cs typeface="Consolas" pitchFamily="49" charset="0"/>
              </a:rPr>
              <a:t>	</a:t>
            </a:r>
            <a:r>
              <a:rPr lang="vi-VN" dirty="0">
                <a:latin typeface="Consolas" pitchFamily="49" charset="0"/>
                <a:cs typeface="Consolas" pitchFamily="49" charset="0"/>
              </a:rPr>
              <a:t>public Knjiga(String imeKnjige, int brStr</a:t>
            </a:r>
            <a:r>
              <a:rPr lang="vi-VN" dirty="0" smtClean="0">
                <a:latin typeface="Consolas" pitchFamily="49" charset="0"/>
                <a:cs typeface="Consolas" pitchFamily="49" charset="0"/>
              </a:rPr>
              <a:t>)</a:t>
            </a:r>
            <a:r>
              <a:rPr lang="sr-Latn-ME" dirty="0" smtClean="0">
                <a:latin typeface="Consolas" pitchFamily="49" charset="0"/>
                <a:cs typeface="Consolas" pitchFamily="49" charset="0"/>
              </a:rPr>
              <a:t> </a:t>
            </a:r>
            <a:r>
              <a:rPr lang="vi-VN" dirty="0" smtClean="0">
                <a:latin typeface="Consolas" pitchFamily="49" charset="0"/>
                <a:cs typeface="Consolas" pitchFamily="49" charset="0"/>
              </a:rPr>
              <a:t>{</a:t>
            </a:r>
            <a:endParaRPr lang="vi-VN" dirty="0">
              <a:latin typeface="Consolas" pitchFamily="49" charset="0"/>
              <a:cs typeface="Consolas" pitchFamily="49" charset="0"/>
            </a:endParaRPr>
          </a:p>
          <a:p>
            <a:pPr marL="266700">
              <a:spcBef>
                <a:spcPts val="0"/>
              </a:spcBef>
              <a:spcAft>
                <a:spcPts val="0"/>
              </a:spcAft>
              <a:buClr>
                <a:schemeClr val="tx1"/>
              </a:buClr>
              <a:buSzPct val="75000"/>
              <a:tabLst>
                <a:tab pos="628650" algn="l"/>
              </a:tabLst>
              <a:defRPr/>
            </a:pPr>
            <a:r>
              <a:rPr lang="vi-VN" dirty="0">
                <a:latin typeface="Consolas" pitchFamily="49" charset="0"/>
                <a:cs typeface="Consolas" pitchFamily="49" charset="0"/>
              </a:rPr>
              <a:t>	ime = imeKnjige;</a:t>
            </a:r>
          </a:p>
          <a:p>
            <a:pPr marL="266700">
              <a:spcBef>
                <a:spcPts val="0"/>
              </a:spcBef>
              <a:spcAft>
                <a:spcPts val="0"/>
              </a:spcAft>
              <a:buClr>
                <a:schemeClr val="tx1"/>
              </a:buClr>
              <a:buSzPct val="75000"/>
              <a:tabLst>
                <a:tab pos="628650" algn="l"/>
              </a:tabLst>
              <a:defRPr/>
            </a:pPr>
            <a:r>
              <a:rPr lang="vi-VN" dirty="0">
                <a:latin typeface="Consolas" pitchFamily="49" charset="0"/>
                <a:cs typeface="Consolas" pitchFamily="49" charset="0"/>
              </a:rPr>
              <a:t>	brojStrana = brStr;</a:t>
            </a:r>
            <a:endParaRPr lang="sr-Latn-RS" dirty="0">
              <a:latin typeface="Consolas" pitchFamily="49" charset="0"/>
              <a:cs typeface="Consolas" pitchFamily="49" charset="0"/>
            </a:endParaRPr>
          </a:p>
          <a:p>
            <a:pPr marL="266700">
              <a:spcAft>
                <a:spcPts val="0"/>
              </a:spcAft>
              <a:buClr>
                <a:schemeClr val="tx1"/>
              </a:buClr>
              <a:buSzPct val="75000"/>
              <a:tabLst>
                <a:tab pos="714375" algn="l"/>
              </a:tabLst>
              <a:defRPr/>
            </a:pPr>
            <a:r>
              <a:rPr lang="en-US" dirty="0">
                <a:latin typeface="Consolas" pitchFamily="49" charset="0"/>
                <a:cs typeface="Consolas" pitchFamily="49" charset="0"/>
              </a:rPr>
              <a:t>}</a:t>
            </a:r>
            <a:endParaRPr lang="en-US" dirty="0">
              <a:latin typeface="+mn-lt"/>
            </a:endParaRPr>
          </a:p>
          <a:p>
            <a:pPr>
              <a:spcBef>
                <a:spcPts val="0"/>
              </a:spcBef>
              <a:spcAft>
                <a:spcPts val="0"/>
              </a:spcAft>
              <a:buClr>
                <a:schemeClr val="tx1"/>
              </a:buClr>
              <a:buSzPct val="75000"/>
              <a:tabLst>
                <a:tab pos="271463" algn="l"/>
              </a:tabLst>
              <a:defRPr/>
            </a:pPr>
            <a:r>
              <a:rPr lang="sr-Latn-RS" dirty="0">
                <a:latin typeface="Consolas" pitchFamily="49" charset="0"/>
                <a:cs typeface="Consolas" pitchFamily="49" charset="0"/>
              </a:rPr>
              <a:t>	</a:t>
            </a:r>
            <a:endParaRPr lang="en-US" dirty="0">
              <a:latin typeface="Consolas" pitchFamily="49" charset="0"/>
              <a:cs typeface="Consolas" pitchFamily="49" charset="0"/>
            </a:endParaRPr>
          </a:p>
          <a:p>
            <a:pPr>
              <a:spcBef>
                <a:spcPts val="0"/>
              </a:spcBef>
              <a:spcAft>
                <a:spcPts val="0"/>
              </a:spcAft>
              <a:buClr>
                <a:schemeClr val="tx1"/>
              </a:buClr>
              <a:buSzPct val="75000"/>
              <a:tabLst>
                <a:tab pos="271463" algn="l"/>
              </a:tabLst>
              <a:defRPr/>
            </a:pPr>
            <a:r>
              <a:rPr lang="en-US" dirty="0">
                <a:latin typeface="Consolas" pitchFamily="49" charset="0"/>
                <a:cs typeface="Consolas" pitchFamily="49" charset="0"/>
              </a:rPr>
              <a:t>	</a:t>
            </a:r>
            <a:r>
              <a:rPr lang="vi-VN" dirty="0">
                <a:latin typeface="Consolas" pitchFamily="49" charset="0"/>
                <a:cs typeface="Consolas" pitchFamily="49" charset="0"/>
              </a:rPr>
              <a:t>public Knjiga(String imeKnjige</a:t>
            </a:r>
            <a:r>
              <a:rPr lang="vi-VN" dirty="0" smtClean="0">
                <a:latin typeface="Consolas" pitchFamily="49" charset="0"/>
                <a:cs typeface="Consolas" pitchFamily="49" charset="0"/>
              </a:rPr>
              <a:t>)</a:t>
            </a:r>
            <a:r>
              <a:rPr lang="sr-Latn-ME" dirty="0" smtClean="0">
                <a:latin typeface="Consolas" pitchFamily="49" charset="0"/>
                <a:cs typeface="Consolas" pitchFamily="49" charset="0"/>
              </a:rPr>
              <a:t> </a:t>
            </a:r>
            <a:r>
              <a:rPr lang="vi-VN" dirty="0" smtClean="0">
                <a:latin typeface="Consolas" pitchFamily="49" charset="0"/>
                <a:cs typeface="Consolas" pitchFamily="49" charset="0"/>
              </a:rPr>
              <a:t>{</a:t>
            </a:r>
            <a:endParaRPr lang="vi-VN" dirty="0">
              <a:latin typeface="Consolas" pitchFamily="49" charset="0"/>
              <a:cs typeface="Consolas" pitchFamily="49" charset="0"/>
            </a:endParaRPr>
          </a:p>
          <a:p>
            <a:pPr marL="266700">
              <a:spcBef>
                <a:spcPts val="0"/>
              </a:spcBef>
              <a:spcAft>
                <a:spcPts val="0"/>
              </a:spcAft>
              <a:buClr>
                <a:schemeClr val="tx1"/>
              </a:buClr>
              <a:buSzPct val="75000"/>
              <a:tabLst>
                <a:tab pos="628650" algn="l"/>
              </a:tabLst>
              <a:defRPr/>
            </a:pPr>
            <a:r>
              <a:rPr lang="vi-VN" dirty="0">
                <a:latin typeface="Consolas" pitchFamily="49" charset="0"/>
                <a:cs typeface="Consolas" pitchFamily="49" charset="0"/>
              </a:rPr>
              <a:t>	ime = imeKnjige;</a:t>
            </a:r>
          </a:p>
          <a:p>
            <a:pPr>
              <a:spcBef>
                <a:spcPts val="0"/>
              </a:spcBef>
              <a:spcAft>
                <a:spcPts val="0"/>
              </a:spcAft>
              <a:buClr>
                <a:schemeClr val="tx1"/>
              </a:buClr>
              <a:buSzPct val="75000"/>
              <a:tabLst>
                <a:tab pos="271463" algn="l"/>
              </a:tabLst>
              <a:defRPr/>
            </a:pPr>
            <a:r>
              <a:rPr lang="en-US" dirty="0">
                <a:latin typeface="Consolas" pitchFamily="49" charset="0"/>
                <a:cs typeface="Consolas" pitchFamily="49" charset="0"/>
              </a:rPr>
              <a:t>	</a:t>
            </a:r>
            <a:r>
              <a:rPr lang="vi-VN" dirty="0">
                <a:latin typeface="Consolas" pitchFamily="49" charset="0"/>
                <a:cs typeface="Consolas" pitchFamily="49" charset="0"/>
              </a:rPr>
              <a:t>}</a:t>
            </a:r>
          </a:p>
          <a:p>
            <a:pPr>
              <a:spcBef>
                <a:spcPts val="0"/>
              </a:spcBef>
              <a:spcAft>
                <a:spcPts val="0"/>
              </a:spcAft>
              <a:buClr>
                <a:schemeClr val="tx1"/>
              </a:buClr>
              <a:buSzPct val="75000"/>
              <a:tabLst>
                <a:tab pos="271463" algn="l"/>
              </a:tabLst>
              <a:defRPr/>
            </a:pPr>
            <a:r>
              <a:rPr lang="en-US" dirty="0">
                <a:latin typeface="Consolas" pitchFamily="49" charset="0"/>
                <a:cs typeface="Consolas" pitchFamily="49" charset="0"/>
              </a:rPr>
              <a:t>	</a:t>
            </a:r>
          </a:p>
          <a:p>
            <a:pPr>
              <a:spcBef>
                <a:spcPts val="0"/>
              </a:spcBef>
              <a:spcAft>
                <a:spcPts val="0"/>
              </a:spcAft>
              <a:buClr>
                <a:schemeClr val="tx1"/>
              </a:buClr>
              <a:buSzPct val="75000"/>
              <a:tabLst>
                <a:tab pos="271463" algn="l"/>
              </a:tabLst>
              <a:defRPr/>
            </a:pPr>
            <a:r>
              <a:rPr lang="en-US" dirty="0">
                <a:latin typeface="Consolas" pitchFamily="49" charset="0"/>
                <a:cs typeface="Consolas" pitchFamily="49" charset="0"/>
              </a:rPr>
              <a:t>	</a:t>
            </a:r>
            <a:r>
              <a:rPr lang="vi-VN" dirty="0">
                <a:latin typeface="Consolas" pitchFamily="49" charset="0"/>
                <a:cs typeface="Consolas" pitchFamily="49" charset="0"/>
              </a:rPr>
              <a:t>public Knjiga(int brStr</a:t>
            </a:r>
            <a:r>
              <a:rPr lang="vi-VN" dirty="0" smtClean="0">
                <a:latin typeface="Consolas" pitchFamily="49" charset="0"/>
                <a:cs typeface="Consolas" pitchFamily="49" charset="0"/>
              </a:rPr>
              <a:t>)</a:t>
            </a:r>
            <a:r>
              <a:rPr lang="sr-Latn-ME" dirty="0" smtClean="0">
                <a:latin typeface="Consolas" pitchFamily="49" charset="0"/>
                <a:cs typeface="Consolas" pitchFamily="49" charset="0"/>
              </a:rPr>
              <a:t> </a:t>
            </a:r>
            <a:r>
              <a:rPr lang="vi-VN" dirty="0" smtClean="0">
                <a:latin typeface="Consolas" pitchFamily="49" charset="0"/>
                <a:cs typeface="Consolas" pitchFamily="49" charset="0"/>
              </a:rPr>
              <a:t>{</a:t>
            </a:r>
            <a:endParaRPr lang="vi-VN" dirty="0">
              <a:latin typeface="Consolas" pitchFamily="49" charset="0"/>
              <a:cs typeface="Consolas" pitchFamily="49" charset="0"/>
            </a:endParaRPr>
          </a:p>
          <a:p>
            <a:pPr marL="266700">
              <a:spcBef>
                <a:spcPts val="0"/>
              </a:spcBef>
              <a:spcAft>
                <a:spcPts val="0"/>
              </a:spcAft>
              <a:buClr>
                <a:schemeClr val="tx1"/>
              </a:buClr>
              <a:buSzPct val="75000"/>
              <a:tabLst>
                <a:tab pos="628650" algn="l"/>
              </a:tabLst>
              <a:defRPr/>
            </a:pPr>
            <a:r>
              <a:rPr lang="vi-VN" dirty="0">
                <a:latin typeface="Consolas" pitchFamily="49" charset="0"/>
                <a:cs typeface="Consolas" pitchFamily="49" charset="0"/>
              </a:rPr>
              <a:t>	brojStrana = brStr;</a:t>
            </a:r>
          </a:p>
          <a:p>
            <a:pPr>
              <a:spcBef>
                <a:spcPts val="0"/>
              </a:spcBef>
              <a:spcAft>
                <a:spcPts val="0"/>
              </a:spcAft>
              <a:buClr>
                <a:schemeClr val="tx1"/>
              </a:buClr>
              <a:buSzPct val="75000"/>
              <a:tabLst>
                <a:tab pos="271463" algn="l"/>
              </a:tabLst>
              <a:defRPr/>
            </a:pPr>
            <a:r>
              <a:rPr lang="en-US" dirty="0">
                <a:latin typeface="Consolas" pitchFamily="49" charset="0"/>
                <a:cs typeface="Consolas" pitchFamily="49" charset="0"/>
              </a:rPr>
              <a:t>	</a:t>
            </a:r>
            <a:r>
              <a:rPr lang="vi-VN" dirty="0">
                <a:latin typeface="Consolas" pitchFamily="49" charset="0"/>
                <a:cs typeface="Consolas" pitchFamily="49" charset="0"/>
              </a:rPr>
              <a:t>}</a:t>
            </a:r>
            <a:endParaRPr lang="sr-Latn-RS" dirty="0">
              <a:latin typeface="Consolas" pitchFamily="49" charset="0"/>
              <a:cs typeface="Consolas" pitchFamily="49" charset="0"/>
            </a:endParaRPr>
          </a:p>
          <a:p>
            <a:pPr>
              <a:spcBef>
                <a:spcPts val="0"/>
              </a:spcBef>
              <a:spcAft>
                <a:spcPts val="0"/>
              </a:spcAft>
              <a:buClr>
                <a:schemeClr val="tx1"/>
              </a:buClr>
              <a:buSzPct val="75000"/>
              <a:tabLst>
                <a:tab pos="271463" algn="l"/>
              </a:tabLst>
              <a:defRPr/>
            </a:pPr>
            <a:endParaRPr lang="vi-VN" dirty="0">
              <a:latin typeface="Consolas" pitchFamily="49" charset="0"/>
              <a:cs typeface="Consolas" pitchFamily="49" charset="0"/>
            </a:endParaRPr>
          </a:p>
          <a:p>
            <a:pPr>
              <a:spcBef>
                <a:spcPts val="0"/>
              </a:spcBef>
              <a:spcAft>
                <a:spcPts val="0"/>
              </a:spcAft>
              <a:buClr>
                <a:schemeClr val="tx1"/>
              </a:buClr>
              <a:buSzPct val="75000"/>
              <a:tabLst>
                <a:tab pos="271463" algn="l"/>
              </a:tabLst>
              <a:defRPr/>
            </a:pPr>
            <a:r>
              <a:rPr lang="sr-Latn-RS" dirty="0">
                <a:latin typeface="Consolas" pitchFamily="49" charset="0"/>
                <a:cs typeface="Consolas" pitchFamily="49" charset="0"/>
              </a:rPr>
              <a:t>	</a:t>
            </a:r>
            <a:r>
              <a:rPr lang="en-GB" dirty="0">
                <a:latin typeface="Consolas" pitchFamily="49" charset="0"/>
                <a:cs typeface="Consolas" pitchFamily="49" charset="0"/>
              </a:rPr>
              <a:t>public </a:t>
            </a:r>
            <a:r>
              <a:rPr lang="en-GB" dirty="0" err="1">
                <a:latin typeface="Consolas" pitchFamily="49" charset="0"/>
                <a:cs typeface="Consolas" pitchFamily="49" charset="0"/>
              </a:rPr>
              <a:t>Knjiga</a:t>
            </a:r>
            <a:r>
              <a:rPr lang="en-GB" dirty="0" smtClean="0">
                <a:latin typeface="Consolas" pitchFamily="49" charset="0"/>
                <a:cs typeface="Consolas" pitchFamily="49" charset="0"/>
              </a:rPr>
              <a:t>()</a:t>
            </a:r>
            <a:r>
              <a:rPr lang="sr-Latn-ME" dirty="0" smtClean="0">
                <a:latin typeface="Consolas" pitchFamily="49" charset="0"/>
                <a:cs typeface="Consolas" pitchFamily="49" charset="0"/>
              </a:rPr>
              <a:t> </a:t>
            </a:r>
            <a:r>
              <a:rPr lang="en-GB" dirty="0" smtClean="0">
                <a:latin typeface="Consolas" pitchFamily="49" charset="0"/>
                <a:cs typeface="Consolas" pitchFamily="49" charset="0"/>
              </a:rPr>
              <a:t>{</a:t>
            </a:r>
            <a:endParaRPr lang="en-GB" dirty="0">
              <a:latin typeface="Consolas" pitchFamily="49" charset="0"/>
              <a:cs typeface="Consolas" pitchFamily="49" charset="0"/>
            </a:endParaRPr>
          </a:p>
          <a:p>
            <a:pPr marL="266700">
              <a:spcBef>
                <a:spcPts val="0"/>
              </a:spcBef>
              <a:spcAft>
                <a:spcPts val="0"/>
              </a:spcAft>
              <a:buClr>
                <a:schemeClr val="tx1"/>
              </a:buClr>
              <a:buSzPct val="75000"/>
              <a:tabLst>
                <a:tab pos="628650" algn="l"/>
              </a:tabLst>
              <a:defRPr/>
            </a:pPr>
            <a:r>
              <a:rPr lang="sr-Latn-RS" dirty="0">
                <a:latin typeface="Consolas" pitchFamily="49" charset="0"/>
                <a:cs typeface="Consolas" pitchFamily="49" charset="0"/>
              </a:rPr>
              <a:t>	</a:t>
            </a:r>
            <a:r>
              <a:rPr lang="en-GB" dirty="0" err="1">
                <a:latin typeface="Consolas" pitchFamily="49" charset="0"/>
                <a:cs typeface="Consolas" pitchFamily="49" charset="0"/>
              </a:rPr>
              <a:t>brojStrana</a:t>
            </a:r>
            <a:r>
              <a:rPr lang="en-GB" dirty="0">
                <a:latin typeface="Consolas" pitchFamily="49" charset="0"/>
                <a:cs typeface="Consolas" pitchFamily="49" charset="0"/>
              </a:rPr>
              <a:t> = 0;</a:t>
            </a:r>
          </a:p>
          <a:p>
            <a:pPr marL="266700">
              <a:spcBef>
                <a:spcPts val="0"/>
              </a:spcBef>
              <a:spcAft>
                <a:spcPts val="0"/>
              </a:spcAft>
              <a:buClr>
                <a:schemeClr val="tx1"/>
              </a:buClr>
              <a:buSzPct val="75000"/>
              <a:tabLst>
                <a:tab pos="628650" algn="l"/>
              </a:tabLst>
              <a:defRPr/>
            </a:pPr>
            <a:r>
              <a:rPr lang="sr-Latn-RS" dirty="0">
                <a:latin typeface="Consolas" pitchFamily="49" charset="0"/>
                <a:cs typeface="Consolas" pitchFamily="49" charset="0"/>
              </a:rPr>
              <a:t>	</a:t>
            </a:r>
            <a:r>
              <a:rPr lang="en-GB" dirty="0" err="1">
                <a:latin typeface="Consolas" pitchFamily="49" charset="0"/>
                <a:cs typeface="Consolas" pitchFamily="49" charset="0"/>
              </a:rPr>
              <a:t>ime</a:t>
            </a:r>
            <a:r>
              <a:rPr lang="en-GB" dirty="0">
                <a:latin typeface="Consolas" pitchFamily="49" charset="0"/>
                <a:cs typeface="Consolas" pitchFamily="49" charset="0"/>
              </a:rPr>
              <a:t> = null;</a:t>
            </a:r>
          </a:p>
          <a:p>
            <a:pPr>
              <a:spcBef>
                <a:spcPts val="0"/>
              </a:spcBef>
              <a:spcAft>
                <a:spcPts val="0"/>
              </a:spcAft>
              <a:buClr>
                <a:schemeClr val="tx1"/>
              </a:buClr>
              <a:buSzPct val="75000"/>
              <a:tabLst>
                <a:tab pos="271463" algn="l"/>
              </a:tabLst>
              <a:defRPr/>
            </a:pPr>
            <a:r>
              <a:rPr lang="sr-Latn-RS" dirty="0">
                <a:latin typeface="Consolas" pitchFamily="49" charset="0"/>
                <a:cs typeface="Consolas" pitchFamily="49" charset="0"/>
              </a:rPr>
              <a:t>	</a:t>
            </a:r>
            <a:r>
              <a:rPr lang="en-GB" dirty="0">
                <a:latin typeface="Consolas" pitchFamily="49" charset="0"/>
                <a:cs typeface="Consolas" pitchFamily="49" charset="0"/>
              </a:rPr>
              <a:t>}</a:t>
            </a:r>
            <a:endParaRPr lang="vi-VN" dirty="0">
              <a:latin typeface="Consolas" pitchFamily="49" charset="0"/>
              <a:cs typeface="Consolas" pitchFamily="49" charset="0"/>
            </a:endParaRPr>
          </a:p>
        </p:txBody>
      </p:sp>
      <p:sp>
        <p:nvSpPr>
          <p:cNvPr id="25604"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7C97597B-8885-4C41-869A-4DF455A3CBAA}" type="slidenum">
              <a:rPr lang="en-GB" smtClean="0">
                <a:latin typeface="Arial Black" pitchFamily="34" charset="0"/>
              </a:rPr>
              <a:pPr eaLnBrk="1" hangingPunct="1"/>
              <a:t>25</a:t>
            </a:fld>
            <a:endParaRPr lang="en-GB" smtClean="0">
              <a:latin typeface="Arial Black" pitchFamily="34" charset="0"/>
            </a:endParaRPr>
          </a:p>
        </p:txBody>
      </p:sp>
      <p:sp>
        <p:nvSpPr>
          <p:cNvPr id="2" name="Rectangle 1"/>
          <p:cNvSpPr/>
          <p:nvPr/>
        </p:nvSpPr>
        <p:spPr>
          <a:xfrm>
            <a:off x="467544" y="1228221"/>
            <a:ext cx="2906565" cy="369332"/>
          </a:xfrm>
          <a:prstGeom prst="rect">
            <a:avLst/>
          </a:prstGeom>
        </p:spPr>
        <p:txBody>
          <a:bodyPr wrap="none">
            <a:spAutoFit/>
          </a:bodyPr>
          <a:lstStyle/>
          <a:p>
            <a:pPr>
              <a:spcBef>
                <a:spcPct val="20000"/>
              </a:spcBef>
              <a:spcAft>
                <a:spcPct val="20000"/>
              </a:spcAft>
              <a:buClr>
                <a:schemeClr val="tx1"/>
              </a:buClr>
              <a:buSzPct val="75000"/>
              <a:tabLst>
                <a:tab pos="180975" algn="l"/>
                <a:tab pos="539750" algn="l"/>
                <a:tab pos="900113" algn="l"/>
                <a:tab pos="1260475" algn="l"/>
              </a:tabLst>
              <a:defRPr/>
            </a:pPr>
            <a:r>
              <a:rPr lang="vi-VN" dirty="0"/>
              <a:t>Konstruktor</a:t>
            </a:r>
            <a:r>
              <a:rPr lang="en-US" dirty="0" err="1"/>
              <a:t>i</a:t>
            </a:r>
            <a:r>
              <a:rPr lang="vi-VN" dirty="0"/>
              <a:t> klase </a:t>
            </a:r>
            <a:r>
              <a:rPr lang="vi-VN" dirty="0">
                <a:latin typeface="Consolas" pitchFamily="49" charset="0"/>
                <a:cs typeface="Consolas" pitchFamily="49" charset="0"/>
              </a:rPr>
              <a:t>Knjiga</a:t>
            </a:r>
            <a:r>
              <a:rPr lang="vi-VN" dirty="0"/>
              <a:t>:</a:t>
            </a:r>
            <a:endParaRPr lang="vi-VN"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p:cNvSpPr>
            <a:spLocks noGrp="1" noChangeArrowheads="1"/>
          </p:cNvSpPr>
          <p:nvPr>
            <p:ph type="title"/>
          </p:nvPr>
        </p:nvSpPr>
        <p:spPr>
          <a:xfrm>
            <a:off x="563563" y="457200"/>
            <a:ext cx="5664200" cy="739775"/>
          </a:xfrm>
        </p:spPr>
        <p:txBody>
          <a:bodyPr/>
          <a:lstStyle/>
          <a:p>
            <a:pPr eaLnBrk="1" hangingPunct="1"/>
            <a:r>
              <a:rPr lang="sr-Latn-CS" sz="3600" smtClean="0"/>
              <a:t>Konstruktori klase - Primer</a:t>
            </a:r>
            <a:endParaRPr lang="en-US" sz="3600" smtClean="0"/>
          </a:p>
        </p:txBody>
      </p:sp>
      <p:sp>
        <p:nvSpPr>
          <p:cNvPr id="26627" name="Rectangle 5"/>
          <p:cNvSpPr>
            <a:spLocks noChangeArrowheads="1"/>
          </p:cNvSpPr>
          <p:nvPr/>
        </p:nvSpPr>
        <p:spPr bwMode="auto">
          <a:xfrm>
            <a:off x="468313" y="1389802"/>
            <a:ext cx="7344047" cy="4016484"/>
          </a:xfrm>
          <a:prstGeom prst="rect">
            <a:avLst/>
          </a:prstGeom>
          <a:solidFill>
            <a:srgbClr val="CCFFFF"/>
          </a:solidFill>
          <a:ln>
            <a:noFill/>
          </a:ln>
          <a:extLst/>
        </p:spPr>
        <p:txBody>
          <a:bodyPr wrap="square" anchor="ctr">
            <a:spAutoFit/>
          </a:bodyPr>
          <a:lstStyle/>
          <a:p>
            <a:pPr>
              <a:buClr>
                <a:schemeClr val="tx1"/>
              </a:buClr>
              <a:buSzPct val="75000"/>
              <a:tabLst>
                <a:tab pos="271463" algn="l"/>
              </a:tabLst>
            </a:pPr>
            <a:r>
              <a:rPr lang="sr-Latn-RS" sz="1700" dirty="0">
                <a:latin typeface="Consolas" pitchFamily="49" charset="0"/>
                <a:cs typeface="Consolas" pitchFamily="49" charset="0"/>
              </a:rPr>
              <a:t>public class KnjigaTest2 {</a:t>
            </a:r>
          </a:p>
          <a:p>
            <a:pPr>
              <a:buClr>
                <a:schemeClr val="tx1"/>
              </a:buClr>
              <a:buSzPct val="75000"/>
              <a:tabLst>
                <a:tab pos="271463" algn="l"/>
              </a:tabLst>
            </a:pPr>
            <a:r>
              <a:rPr lang="sr-Latn-RS" sz="1700" dirty="0">
                <a:latin typeface="Consolas" pitchFamily="49" charset="0"/>
                <a:cs typeface="Consolas" pitchFamily="49" charset="0"/>
              </a:rPr>
              <a:t>	</a:t>
            </a:r>
          </a:p>
          <a:p>
            <a:pPr>
              <a:buClr>
                <a:schemeClr val="tx1"/>
              </a:buClr>
              <a:buSzPct val="75000"/>
              <a:tabLst>
                <a:tab pos="271463" algn="l"/>
              </a:tabLst>
            </a:pPr>
            <a:r>
              <a:rPr lang="sr-Latn-RS" sz="1700" dirty="0">
                <a:latin typeface="Consolas" pitchFamily="49" charset="0"/>
                <a:cs typeface="Consolas" pitchFamily="49" charset="0"/>
              </a:rPr>
              <a:t>	public static void main(String[] args) {</a:t>
            </a:r>
          </a:p>
          <a:p>
            <a:pPr>
              <a:buClr>
                <a:schemeClr val="tx1"/>
              </a:buClr>
              <a:buSzPct val="75000"/>
              <a:tabLst>
                <a:tab pos="271463" algn="l"/>
              </a:tabLst>
            </a:pPr>
            <a:r>
              <a:rPr lang="sr-Latn-RS" sz="1700" dirty="0">
                <a:latin typeface="Consolas" pitchFamily="49" charset="0"/>
                <a:cs typeface="Consolas" pitchFamily="49" charset="0"/>
              </a:rPr>
              <a:t>		// Kreiranje objekta klase Knjiga</a:t>
            </a:r>
          </a:p>
          <a:p>
            <a:pPr>
              <a:buClr>
                <a:schemeClr val="tx1"/>
              </a:buClr>
              <a:buSzPct val="75000"/>
              <a:tabLst>
                <a:tab pos="271463" algn="l"/>
              </a:tabLst>
            </a:pPr>
            <a:r>
              <a:rPr lang="sr-Latn-RS" sz="1700" dirty="0">
                <a:latin typeface="Consolas" pitchFamily="49" charset="0"/>
                <a:cs typeface="Consolas" pitchFamily="49" charset="0"/>
              </a:rPr>
              <a:t>		Knjiga knjiga1 = new Knjiga("Robinzon Kruso",234);</a:t>
            </a:r>
          </a:p>
          <a:p>
            <a:pPr>
              <a:buClr>
                <a:schemeClr val="tx1"/>
              </a:buClr>
              <a:buSzPct val="75000"/>
              <a:tabLst>
                <a:tab pos="271463" algn="l"/>
              </a:tabLst>
            </a:pPr>
            <a:r>
              <a:rPr lang="sr-Latn-RS" sz="1700" dirty="0">
                <a:latin typeface="Consolas" pitchFamily="49" charset="0"/>
                <a:cs typeface="Consolas" pitchFamily="49" charset="0"/>
              </a:rPr>
              <a:t>		Knjiga knjiga2 = new Knjiga("Robinzon Kruso");</a:t>
            </a:r>
          </a:p>
          <a:p>
            <a:pPr>
              <a:buClr>
                <a:schemeClr val="tx1"/>
              </a:buClr>
              <a:buSzPct val="75000"/>
              <a:tabLst>
                <a:tab pos="271463" algn="l"/>
              </a:tabLst>
            </a:pPr>
            <a:r>
              <a:rPr lang="sr-Latn-RS" sz="1700" dirty="0">
                <a:latin typeface="Consolas" pitchFamily="49" charset="0"/>
                <a:cs typeface="Consolas" pitchFamily="49" charset="0"/>
              </a:rPr>
              <a:t>		Knjiga knjiga3 = new Knjiga(234);</a:t>
            </a:r>
            <a:endParaRPr lang="en-US" sz="1700" dirty="0">
              <a:latin typeface="Consolas" pitchFamily="49" charset="0"/>
              <a:cs typeface="Consolas" pitchFamily="49" charset="0"/>
            </a:endParaRPr>
          </a:p>
          <a:p>
            <a:pPr>
              <a:buClr>
                <a:schemeClr val="tx1"/>
              </a:buClr>
              <a:buSzPct val="75000"/>
              <a:tabLst>
                <a:tab pos="271463" algn="l"/>
              </a:tabLst>
            </a:pPr>
            <a:r>
              <a:rPr lang="en-US" sz="1700" dirty="0">
                <a:latin typeface="Consolas" pitchFamily="49" charset="0"/>
                <a:cs typeface="Consolas" pitchFamily="49" charset="0"/>
              </a:rPr>
              <a:t>		</a:t>
            </a:r>
            <a:r>
              <a:rPr lang="sr-Latn-RS" sz="1700" dirty="0">
                <a:latin typeface="Consolas" pitchFamily="49" charset="0"/>
                <a:cs typeface="Consolas" pitchFamily="49" charset="0"/>
              </a:rPr>
              <a:t>Knjiga knjiga</a:t>
            </a:r>
            <a:r>
              <a:rPr lang="en-US" sz="1700" dirty="0">
                <a:latin typeface="Consolas" pitchFamily="49" charset="0"/>
                <a:cs typeface="Consolas" pitchFamily="49" charset="0"/>
              </a:rPr>
              <a:t>4</a:t>
            </a:r>
            <a:r>
              <a:rPr lang="sr-Latn-RS" sz="1700" dirty="0">
                <a:latin typeface="Consolas" pitchFamily="49" charset="0"/>
                <a:cs typeface="Consolas" pitchFamily="49" charset="0"/>
              </a:rPr>
              <a:t> = new Knjiga();</a:t>
            </a:r>
          </a:p>
          <a:p>
            <a:pPr>
              <a:buClr>
                <a:schemeClr val="tx1"/>
              </a:buClr>
              <a:buSzPct val="75000"/>
              <a:tabLst>
                <a:tab pos="271463" algn="l"/>
              </a:tabLst>
            </a:pPr>
            <a:r>
              <a:rPr lang="sr-Latn-RS" sz="1700" dirty="0">
                <a:latin typeface="Consolas" pitchFamily="49" charset="0"/>
                <a:cs typeface="Consolas" pitchFamily="49" charset="0"/>
              </a:rPr>
              <a:t>		</a:t>
            </a:r>
          </a:p>
          <a:p>
            <a:pPr>
              <a:buClr>
                <a:schemeClr val="tx1"/>
              </a:buClr>
              <a:buSzPct val="75000"/>
              <a:tabLst>
                <a:tab pos="271463" algn="l"/>
              </a:tabLst>
            </a:pPr>
            <a:r>
              <a:rPr lang="sr-Latn-RS" sz="1700" dirty="0">
                <a:latin typeface="Consolas" pitchFamily="49" charset="0"/>
                <a:cs typeface="Consolas" pitchFamily="49" charset="0"/>
              </a:rPr>
              <a:t>		knjiga1.prikaziKnjigu();</a:t>
            </a:r>
          </a:p>
          <a:p>
            <a:pPr>
              <a:buClr>
                <a:schemeClr val="tx1"/>
              </a:buClr>
              <a:buSzPct val="75000"/>
              <a:tabLst>
                <a:tab pos="271463" algn="l"/>
              </a:tabLst>
            </a:pPr>
            <a:r>
              <a:rPr lang="sr-Latn-RS" sz="1700" dirty="0">
                <a:latin typeface="Consolas" pitchFamily="49" charset="0"/>
                <a:cs typeface="Consolas" pitchFamily="49" charset="0"/>
              </a:rPr>
              <a:t>		knjiga2.prikaziKnjigu();</a:t>
            </a:r>
          </a:p>
          <a:p>
            <a:pPr>
              <a:buClr>
                <a:schemeClr val="tx1"/>
              </a:buClr>
              <a:buSzPct val="75000"/>
              <a:tabLst>
                <a:tab pos="271463" algn="l"/>
              </a:tabLst>
            </a:pPr>
            <a:r>
              <a:rPr lang="sr-Latn-RS" sz="1700" dirty="0">
                <a:latin typeface="Consolas" pitchFamily="49" charset="0"/>
                <a:cs typeface="Consolas" pitchFamily="49" charset="0"/>
              </a:rPr>
              <a:t>		knjiga3.prikaziKnjigu();</a:t>
            </a:r>
            <a:endParaRPr lang="en-US" sz="1700" dirty="0">
              <a:latin typeface="Consolas" pitchFamily="49" charset="0"/>
              <a:cs typeface="Consolas" pitchFamily="49" charset="0"/>
            </a:endParaRPr>
          </a:p>
          <a:p>
            <a:pPr>
              <a:buClr>
                <a:schemeClr val="tx1"/>
              </a:buClr>
              <a:buSzPct val="75000"/>
              <a:tabLst>
                <a:tab pos="271463" algn="l"/>
              </a:tabLst>
            </a:pPr>
            <a:r>
              <a:rPr lang="en-US" sz="1700" dirty="0">
                <a:latin typeface="Consolas" pitchFamily="49" charset="0"/>
                <a:cs typeface="Consolas" pitchFamily="49" charset="0"/>
              </a:rPr>
              <a:t>		</a:t>
            </a:r>
            <a:r>
              <a:rPr lang="sr-Latn-RS" sz="1700" dirty="0">
                <a:latin typeface="Consolas" pitchFamily="49" charset="0"/>
                <a:cs typeface="Consolas" pitchFamily="49" charset="0"/>
              </a:rPr>
              <a:t>knjiga</a:t>
            </a:r>
            <a:r>
              <a:rPr lang="en-US" sz="1700" dirty="0">
                <a:latin typeface="Consolas" pitchFamily="49" charset="0"/>
                <a:cs typeface="Consolas" pitchFamily="49" charset="0"/>
              </a:rPr>
              <a:t>4</a:t>
            </a:r>
            <a:r>
              <a:rPr lang="sr-Latn-RS" sz="1700" dirty="0">
                <a:latin typeface="Consolas" pitchFamily="49" charset="0"/>
                <a:cs typeface="Consolas" pitchFamily="49" charset="0"/>
              </a:rPr>
              <a:t>.prikaziKnjigu();</a:t>
            </a:r>
          </a:p>
          <a:p>
            <a:pPr>
              <a:buClr>
                <a:schemeClr val="tx1"/>
              </a:buClr>
              <a:buSzPct val="75000"/>
              <a:tabLst>
                <a:tab pos="271463" algn="l"/>
              </a:tabLst>
            </a:pPr>
            <a:r>
              <a:rPr lang="sr-Latn-RS" sz="1700" dirty="0">
                <a:latin typeface="Consolas" pitchFamily="49" charset="0"/>
                <a:cs typeface="Consolas" pitchFamily="49" charset="0"/>
              </a:rPr>
              <a:t>	</a:t>
            </a:r>
            <a:r>
              <a:rPr lang="sr-Latn-RS" sz="1700" dirty="0" smtClean="0">
                <a:latin typeface="Consolas" pitchFamily="49" charset="0"/>
                <a:cs typeface="Consolas" pitchFamily="49" charset="0"/>
              </a:rPr>
              <a:t>}</a:t>
            </a:r>
            <a:endParaRPr lang="sr-Latn-RS" sz="1700" dirty="0">
              <a:latin typeface="Consolas" pitchFamily="49" charset="0"/>
              <a:cs typeface="Consolas" pitchFamily="49" charset="0"/>
            </a:endParaRPr>
          </a:p>
          <a:p>
            <a:pPr>
              <a:buClr>
                <a:schemeClr val="tx1"/>
              </a:buClr>
              <a:buSzPct val="75000"/>
              <a:tabLst>
                <a:tab pos="271463" algn="l"/>
              </a:tabLst>
            </a:pPr>
            <a:r>
              <a:rPr lang="sr-Latn-RS" sz="1700" dirty="0">
                <a:latin typeface="Consolas" pitchFamily="49" charset="0"/>
                <a:cs typeface="Consolas" pitchFamily="49" charset="0"/>
              </a:rPr>
              <a:t>}</a:t>
            </a:r>
          </a:p>
        </p:txBody>
      </p:sp>
      <p:sp>
        <p:nvSpPr>
          <p:cNvPr id="26628" name="Rectangle 1"/>
          <p:cNvSpPr>
            <a:spLocks noChangeArrowheads="1"/>
          </p:cNvSpPr>
          <p:nvPr/>
        </p:nvSpPr>
        <p:spPr bwMode="auto">
          <a:xfrm>
            <a:off x="458788" y="5603875"/>
            <a:ext cx="4967287" cy="1200150"/>
          </a:xfrm>
          <a:prstGeom prst="rect">
            <a:avLst/>
          </a:prstGeom>
          <a:noFill/>
          <a:ln w="9525">
            <a:solidFill>
              <a:srgbClr val="00B050"/>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p>
            <a:r>
              <a:rPr lang="en-GB">
                <a:solidFill>
                  <a:srgbClr val="339933"/>
                </a:solidFill>
              </a:rPr>
              <a:t>Ime knjige je Robinzon Kruso i ima 234 strana.</a:t>
            </a:r>
          </a:p>
          <a:p>
            <a:r>
              <a:rPr lang="en-GB">
                <a:solidFill>
                  <a:srgbClr val="339933"/>
                </a:solidFill>
              </a:rPr>
              <a:t>Ime knjige je Robinzon Kruso i ima 0 strana.</a:t>
            </a:r>
          </a:p>
          <a:p>
            <a:r>
              <a:rPr lang="en-GB">
                <a:solidFill>
                  <a:srgbClr val="339933"/>
                </a:solidFill>
              </a:rPr>
              <a:t>Ime knjige je null i ima 234 strana.</a:t>
            </a:r>
          </a:p>
          <a:p>
            <a:r>
              <a:rPr lang="en-GB">
                <a:solidFill>
                  <a:srgbClr val="339933"/>
                </a:solidFill>
              </a:rPr>
              <a:t>Ime knjige je null i ima 0 strana.</a:t>
            </a:r>
          </a:p>
        </p:txBody>
      </p:sp>
      <p:sp>
        <p:nvSpPr>
          <p:cNvPr id="5" name="Rectangle 4"/>
          <p:cNvSpPr>
            <a:spLocks noChangeArrowheads="1"/>
          </p:cNvSpPr>
          <p:nvPr/>
        </p:nvSpPr>
        <p:spPr bwMode="auto">
          <a:xfrm>
            <a:off x="6176963" y="5500688"/>
            <a:ext cx="755650" cy="368300"/>
          </a:xfrm>
          <a:prstGeom prst="rect">
            <a:avLst/>
          </a:prstGeom>
          <a:noFill/>
          <a:ln w="9525">
            <a:noFill/>
            <a:miter lim="800000"/>
            <a:headEnd/>
            <a:tailEnd/>
          </a:ln>
          <a:effectLst/>
        </p:spPr>
        <p:txBody>
          <a:bodyPr anchor="ctr">
            <a:spAutoFit/>
          </a:bodyPr>
          <a:lstStyle/>
          <a:p>
            <a:pPr algn="just">
              <a:spcBef>
                <a:spcPct val="20000"/>
              </a:spcBef>
              <a:spcAft>
                <a:spcPct val="20000"/>
              </a:spcAft>
              <a:buClr>
                <a:schemeClr val="tx1"/>
              </a:buClr>
              <a:buSzPct val="75000"/>
              <a:tabLst>
                <a:tab pos="180975" algn="l"/>
                <a:tab pos="539750" algn="l"/>
                <a:tab pos="900113" algn="l"/>
                <a:tab pos="1260475" algn="l"/>
              </a:tabLst>
              <a:defRPr/>
            </a:pPr>
            <a:r>
              <a:rPr lang="sr-Latn-RS">
                <a:solidFill>
                  <a:srgbClr val="3333CC"/>
                </a:solidFill>
                <a:latin typeface="+mn-lt"/>
              </a:rPr>
              <a:t>Ispis</a:t>
            </a:r>
            <a:endParaRPr lang="en-US" dirty="0">
              <a:latin typeface="Consolas" pitchFamily="49" charset="0"/>
              <a:cs typeface="Consolas" pitchFamily="49" charset="0"/>
            </a:endParaRPr>
          </a:p>
        </p:txBody>
      </p:sp>
      <p:cxnSp>
        <p:nvCxnSpPr>
          <p:cNvPr id="26630" name="Straight Arrow Connector 6"/>
          <p:cNvCxnSpPr>
            <a:cxnSpLocks noChangeShapeType="1"/>
            <a:endCxn id="26628" idx="3"/>
          </p:cNvCxnSpPr>
          <p:nvPr/>
        </p:nvCxnSpPr>
        <p:spPr bwMode="auto">
          <a:xfrm flipH="1">
            <a:off x="5426075" y="5735638"/>
            <a:ext cx="647700" cy="468312"/>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
        <p:nvSpPr>
          <p:cNvPr id="26631"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F28D859B-E2E8-426A-B986-7F44492CE7C9}" type="slidenum">
              <a:rPr lang="en-GB" smtClean="0">
                <a:latin typeface="Arial Black" pitchFamily="34" charset="0"/>
              </a:rPr>
              <a:pPr eaLnBrk="1" hangingPunct="1"/>
              <a:t>26</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p:cNvSpPr>
            <a:spLocks noGrp="1" noChangeArrowheads="1"/>
          </p:cNvSpPr>
          <p:nvPr>
            <p:ph type="title"/>
          </p:nvPr>
        </p:nvSpPr>
        <p:spPr>
          <a:xfrm>
            <a:off x="563563" y="457200"/>
            <a:ext cx="2928937" cy="739775"/>
          </a:xfrm>
        </p:spPr>
        <p:txBody>
          <a:bodyPr/>
          <a:lstStyle/>
          <a:p>
            <a:pPr eaLnBrk="1" hangingPunct="1"/>
            <a:r>
              <a:rPr lang="sr-Latn-CS" sz="3600" smtClean="0"/>
              <a:t>Modularnost</a:t>
            </a:r>
            <a:endParaRPr lang="en-US" sz="3600" smtClean="0"/>
          </a:p>
        </p:txBody>
      </p:sp>
      <p:sp>
        <p:nvSpPr>
          <p:cNvPr id="21522" name="Rectangle 1"/>
          <p:cNvSpPr>
            <a:spLocks noChangeArrowheads="1"/>
          </p:cNvSpPr>
          <p:nvPr/>
        </p:nvSpPr>
        <p:spPr bwMode="auto">
          <a:xfrm>
            <a:off x="323850" y="1196975"/>
            <a:ext cx="8569325" cy="52959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en-GB" sz="1900" dirty="0" err="1"/>
              <a:t>Jedni</a:t>
            </a:r>
            <a:r>
              <a:rPr lang="en-GB" sz="1900" dirty="0"/>
              <a:t> od </a:t>
            </a:r>
            <a:r>
              <a:rPr lang="en-GB" sz="1900" dirty="0" err="1"/>
              <a:t>ključnih</a:t>
            </a:r>
            <a:r>
              <a:rPr lang="en-GB" sz="1900" dirty="0"/>
              <a:t> </a:t>
            </a:r>
            <a:r>
              <a:rPr lang="en-GB" sz="1900" dirty="0" err="1"/>
              <a:t>principa</a:t>
            </a:r>
            <a:r>
              <a:rPr lang="en-GB" sz="1900" dirty="0"/>
              <a:t> OO </a:t>
            </a:r>
            <a:r>
              <a:rPr lang="en-GB" sz="1900" dirty="0" err="1"/>
              <a:t>programiranja</a:t>
            </a:r>
            <a:r>
              <a:rPr lang="en-GB" sz="1900" dirty="0"/>
              <a:t> </a:t>
            </a:r>
            <a:r>
              <a:rPr lang="en-GB" sz="1900" dirty="0" err="1"/>
              <a:t>su</a:t>
            </a:r>
            <a:r>
              <a:rPr lang="en-GB" sz="1900" dirty="0"/>
              <a:t> </a:t>
            </a:r>
            <a:r>
              <a:rPr lang="en-GB" sz="1900" b="1" dirty="0" err="1">
                <a:solidFill>
                  <a:srgbClr val="FF0000"/>
                </a:solidFill>
              </a:rPr>
              <a:t>proširivost</a:t>
            </a:r>
            <a:r>
              <a:rPr lang="en-GB" sz="1900" b="1" dirty="0">
                <a:solidFill>
                  <a:srgbClr val="FF0000"/>
                </a:solidFill>
              </a:rPr>
              <a:t> </a:t>
            </a:r>
            <a:r>
              <a:rPr lang="en-GB" sz="1900" dirty="0"/>
              <a:t>(</a:t>
            </a:r>
            <a:r>
              <a:rPr lang="en-GB" sz="1900" dirty="0" err="1"/>
              <a:t>eng.</a:t>
            </a:r>
            <a:r>
              <a:rPr lang="en-GB" sz="1900" dirty="0"/>
              <a:t> </a:t>
            </a:r>
            <a:r>
              <a:rPr lang="en-GB" sz="1900" i="1" dirty="0"/>
              <a:t>extendibility</a:t>
            </a:r>
            <a:r>
              <a:rPr lang="en-GB" sz="1900" dirty="0"/>
              <a:t>) i </a:t>
            </a:r>
            <a:r>
              <a:rPr lang="en-GB" sz="1900" b="1" dirty="0" err="1">
                <a:solidFill>
                  <a:srgbClr val="FF0000"/>
                </a:solidFill>
              </a:rPr>
              <a:t>ponovna</a:t>
            </a:r>
            <a:r>
              <a:rPr lang="en-GB" sz="1900" b="1" dirty="0">
                <a:solidFill>
                  <a:srgbClr val="FF0000"/>
                </a:solidFill>
              </a:rPr>
              <a:t> </a:t>
            </a:r>
            <a:r>
              <a:rPr lang="en-GB" sz="1900" b="1" dirty="0" err="1">
                <a:solidFill>
                  <a:srgbClr val="FF0000"/>
                </a:solidFill>
              </a:rPr>
              <a:t>upotreba</a:t>
            </a:r>
            <a:r>
              <a:rPr lang="en-GB" sz="1900" b="1" dirty="0">
                <a:solidFill>
                  <a:srgbClr val="FF0000"/>
                </a:solidFill>
              </a:rPr>
              <a:t> </a:t>
            </a:r>
            <a:r>
              <a:rPr lang="en-GB" sz="1900" b="1" dirty="0" err="1" smtClean="0">
                <a:solidFill>
                  <a:srgbClr val="FF0000"/>
                </a:solidFill>
              </a:rPr>
              <a:t>kôda</a:t>
            </a:r>
            <a:r>
              <a:rPr lang="en-GB" sz="1900" dirty="0" smtClean="0">
                <a:solidFill>
                  <a:srgbClr val="00B050"/>
                </a:solidFill>
              </a:rPr>
              <a:t> </a:t>
            </a:r>
            <a:r>
              <a:rPr lang="en-GB" sz="1900" dirty="0"/>
              <a:t>(</a:t>
            </a:r>
            <a:r>
              <a:rPr lang="en-GB" sz="1900" dirty="0" err="1"/>
              <a:t>eng.</a:t>
            </a:r>
            <a:r>
              <a:rPr lang="en-GB" sz="1900" dirty="0"/>
              <a:t> </a:t>
            </a:r>
            <a:r>
              <a:rPr lang="en-GB" sz="1900" i="1" dirty="0"/>
              <a:t>code reusability</a:t>
            </a:r>
            <a:r>
              <a:rPr lang="en-GB" sz="1900" dirty="0"/>
              <a:t>). </a:t>
            </a:r>
            <a:endParaRPr lang="sr-Latn-RS" sz="1900" dirty="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en-GB" sz="1900" dirty="0" err="1"/>
              <a:t>Proširivost</a:t>
            </a:r>
            <a:r>
              <a:rPr lang="en-GB" sz="1900" dirty="0"/>
              <a:t> </a:t>
            </a:r>
            <a:r>
              <a:rPr lang="en-GB" sz="1900" dirty="0" err="1"/>
              <a:t>predstavlja</a:t>
            </a:r>
            <a:r>
              <a:rPr lang="en-GB" sz="1900" dirty="0"/>
              <a:t> </a:t>
            </a:r>
            <a:r>
              <a:rPr lang="en-GB" sz="1900" dirty="0" err="1"/>
              <a:t>sposobnost</a:t>
            </a:r>
            <a:r>
              <a:rPr lang="en-GB" sz="1900" dirty="0"/>
              <a:t> </a:t>
            </a:r>
            <a:r>
              <a:rPr lang="en-GB" sz="1900" dirty="0" err="1"/>
              <a:t>softvera</a:t>
            </a:r>
            <a:r>
              <a:rPr lang="en-GB" sz="1900" dirty="0"/>
              <a:t> da se </a:t>
            </a:r>
            <a:r>
              <a:rPr lang="en-GB" sz="1900" dirty="0" err="1"/>
              <a:t>jednostavno</a:t>
            </a:r>
            <a:r>
              <a:rPr lang="en-GB" sz="1900" dirty="0"/>
              <a:t> </a:t>
            </a:r>
            <a:r>
              <a:rPr lang="en-GB" sz="1900" dirty="0" err="1"/>
              <a:t>prilagodi</a:t>
            </a:r>
            <a:r>
              <a:rPr lang="en-GB" sz="1900" dirty="0"/>
              <a:t> </a:t>
            </a:r>
            <a:r>
              <a:rPr lang="en-GB" sz="1900" dirty="0" err="1"/>
              <a:t>promenama</a:t>
            </a:r>
            <a:r>
              <a:rPr lang="en-GB" sz="1900" dirty="0"/>
              <a:t> u </a:t>
            </a:r>
            <a:r>
              <a:rPr lang="en-GB" sz="1900" dirty="0" err="1"/>
              <a:t>njegovoj</a:t>
            </a:r>
            <a:r>
              <a:rPr lang="en-GB" sz="1900" dirty="0"/>
              <a:t> </a:t>
            </a:r>
            <a:r>
              <a:rPr lang="en-GB" sz="1900" dirty="0" err="1"/>
              <a:t>specifikaciji</a:t>
            </a:r>
            <a:r>
              <a:rPr lang="sr-Latn-RS" sz="1900" dirty="0"/>
              <a:t>.</a:t>
            </a: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sr-Latn-RS" sz="1900" dirty="0"/>
              <a:t>P</a:t>
            </a:r>
            <a:r>
              <a:rPr lang="en-GB" sz="1900" dirty="0" err="1"/>
              <a:t>onovna</a:t>
            </a:r>
            <a:r>
              <a:rPr lang="en-GB" sz="1900" dirty="0"/>
              <a:t> </a:t>
            </a:r>
            <a:r>
              <a:rPr lang="en-GB" sz="1900" dirty="0" err="1"/>
              <a:t>upotreba</a:t>
            </a:r>
            <a:r>
              <a:rPr lang="en-GB" sz="1900" dirty="0"/>
              <a:t> </a:t>
            </a:r>
            <a:r>
              <a:rPr lang="en-GB" sz="1900" dirty="0" err="1" smtClean="0"/>
              <a:t>kôda</a:t>
            </a:r>
            <a:r>
              <a:rPr lang="en-GB" sz="1900" dirty="0" smtClean="0"/>
              <a:t> </a:t>
            </a:r>
            <a:r>
              <a:rPr lang="en-GB" sz="1900" dirty="0" err="1"/>
              <a:t>predstavlja</a:t>
            </a:r>
            <a:r>
              <a:rPr lang="en-GB" sz="1900" dirty="0"/>
              <a:t> </a:t>
            </a:r>
            <a:r>
              <a:rPr lang="en-GB" sz="1900" dirty="0" err="1"/>
              <a:t>mogućnost</a:t>
            </a:r>
            <a:r>
              <a:rPr lang="en-GB" sz="1900" dirty="0"/>
              <a:t> da </a:t>
            </a:r>
            <a:r>
              <a:rPr lang="en-GB" sz="1900" dirty="0" err="1"/>
              <a:t>postoje</a:t>
            </a:r>
            <a:r>
              <a:rPr lang="sr-Latn-RS" sz="1900" dirty="0"/>
              <a:t>ći </a:t>
            </a:r>
            <a:r>
              <a:rPr lang="en-GB" sz="1900" dirty="0" err="1"/>
              <a:t>softverski</a:t>
            </a:r>
            <a:r>
              <a:rPr lang="en-GB" sz="1900" dirty="0"/>
              <a:t> </a:t>
            </a:r>
            <a:r>
              <a:rPr lang="en-GB" sz="1900" dirty="0" err="1"/>
              <a:t>elementi</a:t>
            </a:r>
            <a:r>
              <a:rPr lang="en-GB" sz="1900" dirty="0"/>
              <a:t> </a:t>
            </a:r>
            <a:r>
              <a:rPr lang="en-GB" sz="1900" dirty="0" err="1"/>
              <a:t>mogu</a:t>
            </a:r>
            <a:r>
              <a:rPr lang="en-GB" sz="1900" dirty="0"/>
              <a:t> </a:t>
            </a:r>
            <a:r>
              <a:rPr lang="en-GB" sz="1900" dirty="0" err="1"/>
              <a:t>poslužiti</a:t>
            </a:r>
            <a:r>
              <a:rPr lang="en-GB" sz="1900" dirty="0"/>
              <a:t> </a:t>
            </a:r>
            <a:r>
              <a:rPr lang="en-GB" sz="1900" dirty="0" err="1"/>
              <a:t>pri</a:t>
            </a:r>
            <a:r>
              <a:rPr lang="en-GB" sz="1900" dirty="0"/>
              <a:t> </a:t>
            </a:r>
            <a:r>
              <a:rPr lang="sr-Latn-ME" sz="1900" dirty="0" smtClean="0"/>
              <a:t>razvoju </a:t>
            </a:r>
            <a:r>
              <a:rPr lang="en-GB" sz="1900" dirty="0" err="1" smtClean="0"/>
              <a:t>drugih</a:t>
            </a:r>
            <a:r>
              <a:rPr lang="en-GB" sz="1900" dirty="0" smtClean="0"/>
              <a:t> </a:t>
            </a:r>
            <a:r>
              <a:rPr lang="en-GB" sz="1900" dirty="0" err="1"/>
              <a:t>aplikacija</a:t>
            </a:r>
            <a:r>
              <a:rPr lang="en-GB" sz="1900" dirty="0"/>
              <a:t>.</a:t>
            </a:r>
            <a:endParaRPr lang="sr-Latn-RS" sz="1900" dirty="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en-GB" sz="1900" dirty="0"/>
              <a:t>Ova </a:t>
            </a:r>
            <a:r>
              <a:rPr lang="en-GB" sz="1900" dirty="0" err="1"/>
              <a:t>dva</a:t>
            </a:r>
            <a:r>
              <a:rPr lang="en-GB" sz="1900" dirty="0"/>
              <a:t> </a:t>
            </a:r>
            <a:r>
              <a:rPr lang="en-GB" sz="1900" dirty="0" err="1"/>
              <a:t>pojma</a:t>
            </a:r>
            <a:r>
              <a:rPr lang="en-GB" sz="1900" dirty="0"/>
              <a:t> se </a:t>
            </a:r>
            <a:r>
              <a:rPr lang="en-GB" sz="1900" dirty="0" err="1"/>
              <a:t>zajedno</a:t>
            </a:r>
            <a:r>
              <a:rPr lang="en-GB" sz="1900" dirty="0"/>
              <a:t> </a:t>
            </a:r>
            <a:r>
              <a:rPr lang="en-GB" sz="1900" dirty="0" err="1"/>
              <a:t>tretiraju</a:t>
            </a:r>
            <a:r>
              <a:rPr lang="en-GB" sz="1900" dirty="0"/>
              <a:t> </a:t>
            </a:r>
            <a:r>
              <a:rPr lang="en-GB" sz="1900" dirty="0" err="1"/>
              <a:t>kao</a:t>
            </a:r>
            <a:r>
              <a:rPr lang="en-GB" sz="1900" dirty="0"/>
              <a:t> </a:t>
            </a:r>
            <a:r>
              <a:rPr lang="en-GB" sz="1900" b="1" dirty="0" err="1">
                <a:solidFill>
                  <a:srgbClr val="FF0000"/>
                </a:solidFill>
              </a:rPr>
              <a:t>modularnost</a:t>
            </a:r>
            <a:r>
              <a:rPr lang="en-GB" sz="1900" b="1" dirty="0">
                <a:solidFill>
                  <a:srgbClr val="FF0000"/>
                </a:solidFill>
              </a:rPr>
              <a:t> </a:t>
            </a:r>
            <a:r>
              <a:rPr lang="en-GB" sz="1900" b="1" dirty="0" err="1">
                <a:solidFill>
                  <a:srgbClr val="FF0000"/>
                </a:solidFill>
              </a:rPr>
              <a:t>programskog</a:t>
            </a:r>
            <a:r>
              <a:rPr lang="en-GB" sz="1900" b="1" dirty="0">
                <a:solidFill>
                  <a:srgbClr val="FF0000"/>
                </a:solidFill>
              </a:rPr>
              <a:t> </a:t>
            </a:r>
            <a:r>
              <a:rPr lang="en-GB" sz="1900" b="1" dirty="0" err="1">
                <a:solidFill>
                  <a:srgbClr val="FF0000"/>
                </a:solidFill>
              </a:rPr>
              <a:t>koda</a:t>
            </a:r>
            <a:r>
              <a:rPr lang="en-GB" sz="1900" dirty="0"/>
              <a:t>.</a:t>
            </a: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en-GB" sz="1900" dirty="0" err="1" smtClean="0"/>
              <a:t>Jav</a:t>
            </a:r>
            <a:r>
              <a:rPr lang="sr-Latn-ME" sz="1900" dirty="0" smtClean="0"/>
              <a:t>a</a:t>
            </a:r>
            <a:r>
              <a:rPr lang="en-GB" sz="1900" dirty="0" smtClean="0"/>
              <a:t> </a:t>
            </a:r>
            <a:r>
              <a:rPr lang="en-GB" sz="1900" dirty="0"/>
              <a:t>API </a:t>
            </a:r>
            <a:r>
              <a:rPr lang="en-GB" sz="1900" dirty="0" err="1"/>
              <a:t>ili</a:t>
            </a:r>
            <a:r>
              <a:rPr lang="en-GB" sz="1900" dirty="0"/>
              <a:t> </a:t>
            </a:r>
            <a:r>
              <a:rPr lang="en-GB" sz="1900" dirty="0" err="1"/>
              <a:t>Javina</a:t>
            </a:r>
            <a:r>
              <a:rPr lang="en-GB" sz="1900" dirty="0"/>
              <a:t> </a:t>
            </a:r>
            <a:r>
              <a:rPr lang="en-GB" sz="1900" dirty="0" err="1"/>
              <a:t>klasna</a:t>
            </a:r>
            <a:r>
              <a:rPr lang="en-GB" sz="1900" dirty="0"/>
              <a:t> </a:t>
            </a:r>
            <a:r>
              <a:rPr lang="en-GB" sz="1900" dirty="0" err="1"/>
              <a:t>biblioteka</a:t>
            </a:r>
            <a:r>
              <a:rPr lang="en-GB" sz="1900" dirty="0"/>
              <a:t> </a:t>
            </a:r>
            <a:r>
              <a:rPr lang="en-GB" sz="1900" dirty="0" err="1"/>
              <a:t>sadrži</a:t>
            </a:r>
            <a:r>
              <a:rPr lang="en-GB" sz="1900" dirty="0"/>
              <a:t> </a:t>
            </a:r>
            <a:r>
              <a:rPr lang="en-GB" sz="1900" dirty="0" err="1"/>
              <a:t>veliki</a:t>
            </a:r>
            <a:r>
              <a:rPr lang="en-GB" sz="1900" dirty="0"/>
              <a:t> </a:t>
            </a:r>
            <a:r>
              <a:rPr lang="en-GB" sz="1900" dirty="0" err="1"/>
              <a:t>broj</a:t>
            </a:r>
            <a:r>
              <a:rPr lang="en-GB" sz="1900" dirty="0"/>
              <a:t> </a:t>
            </a:r>
            <a:r>
              <a:rPr lang="en-GB" sz="1900" dirty="0" err="1"/>
              <a:t>klasa</a:t>
            </a:r>
            <a:r>
              <a:rPr lang="en-GB" sz="1900" dirty="0"/>
              <a:t> </a:t>
            </a:r>
            <a:r>
              <a:rPr lang="en-GB" sz="1900" dirty="0" err="1"/>
              <a:t>i</a:t>
            </a:r>
            <a:r>
              <a:rPr lang="en-GB" sz="1900" dirty="0"/>
              <a:t> </a:t>
            </a:r>
            <a:r>
              <a:rPr lang="en-GB" sz="1900" dirty="0" err="1"/>
              <a:t>pripadajućih</a:t>
            </a:r>
            <a:r>
              <a:rPr lang="en-GB" sz="1900" dirty="0"/>
              <a:t> </a:t>
            </a:r>
            <a:r>
              <a:rPr lang="en-GB" sz="1900" dirty="0" err="1"/>
              <a:t>metoda</a:t>
            </a:r>
            <a:r>
              <a:rPr lang="en-GB" sz="1900" dirty="0"/>
              <a:t>, </a:t>
            </a:r>
            <a:r>
              <a:rPr lang="en-GB" sz="1900" dirty="0" err="1"/>
              <a:t>uključujući</a:t>
            </a:r>
            <a:r>
              <a:rPr lang="en-GB" sz="1900" dirty="0"/>
              <a:t> </a:t>
            </a:r>
            <a:r>
              <a:rPr lang="en-GB" sz="1900" dirty="0" err="1"/>
              <a:t>metode</a:t>
            </a:r>
            <a:r>
              <a:rPr lang="en-GB" sz="1900" dirty="0"/>
              <a:t> </a:t>
            </a:r>
            <a:r>
              <a:rPr lang="en-GB" sz="1900" dirty="0" err="1"/>
              <a:t>za</a:t>
            </a:r>
            <a:r>
              <a:rPr lang="en-GB" sz="1900" dirty="0"/>
              <a:t> </a:t>
            </a:r>
            <a:r>
              <a:rPr lang="en-GB" sz="1900" dirty="0" err="1"/>
              <a:t>matematičke</a:t>
            </a:r>
            <a:r>
              <a:rPr lang="en-GB" sz="1900" dirty="0"/>
              <a:t> </a:t>
            </a:r>
            <a:r>
              <a:rPr lang="en-GB" sz="1900" dirty="0" err="1"/>
              <a:t>proračune</a:t>
            </a:r>
            <a:r>
              <a:rPr lang="en-GB" sz="1900" dirty="0"/>
              <a:t>, rad </a:t>
            </a:r>
            <a:r>
              <a:rPr lang="en-GB" sz="1900" dirty="0" err="1"/>
              <a:t>sa</a:t>
            </a:r>
            <a:r>
              <a:rPr lang="en-GB" sz="1900" dirty="0"/>
              <a:t> </a:t>
            </a:r>
            <a:r>
              <a:rPr lang="en-GB" sz="1900" dirty="0" err="1"/>
              <a:t>stringovima</a:t>
            </a:r>
            <a:r>
              <a:rPr lang="en-GB" sz="1900" dirty="0"/>
              <a:t> </a:t>
            </a:r>
            <a:r>
              <a:rPr lang="en-GB" sz="1900" dirty="0" err="1"/>
              <a:t>i</a:t>
            </a:r>
            <a:r>
              <a:rPr lang="en-GB" sz="1900" dirty="0"/>
              <a:t> </a:t>
            </a:r>
            <a:r>
              <a:rPr lang="en-GB" sz="1900" dirty="0" err="1"/>
              <a:t>karakterima</a:t>
            </a:r>
            <a:r>
              <a:rPr lang="en-GB" sz="1900" dirty="0"/>
              <a:t>, </a:t>
            </a:r>
            <a:r>
              <a:rPr lang="en-GB" sz="1900" dirty="0" err="1"/>
              <a:t>ulazno</a:t>
            </a:r>
            <a:r>
              <a:rPr lang="en-GB" sz="1900" dirty="0"/>
              <a:t>/</a:t>
            </a:r>
            <a:r>
              <a:rPr lang="en-GB" sz="1900" dirty="0" err="1"/>
              <a:t>izlazne</a:t>
            </a:r>
            <a:r>
              <a:rPr lang="en-GB" sz="1900" dirty="0"/>
              <a:t> </a:t>
            </a:r>
            <a:r>
              <a:rPr lang="en-GB" sz="1900" dirty="0" err="1"/>
              <a:t>operacije</a:t>
            </a:r>
            <a:r>
              <a:rPr lang="en-GB" sz="1900" dirty="0"/>
              <a:t>, rad </a:t>
            </a:r>
            <a:r>
              <a:rPr lang="en-GB" sz="1900" dirty="0" err="1"/>
              <a:t>sa</a:t>
            </a:r>
            <a:r>
              <a:rPr lang="en-GB" sz="1900" dirty="0"/>
              <a:t> </a:t>
            </a:r>
            <a:r>
              <a:rPr lang="en-GB" sz="1900" dirty="0" err="1"/>
              <a:t>bazama</a:t>
            </a:r>
            <a:r>
              <a:rPr lang="en-GB" sz="1900" dirty="0"/>
              <a:t> </a:t>
            </a:r>
            <a:r>
              <a:rPr lang="en-GB" sz="1900" dirty="0" err="1"/>
              <a:t>podataka</a:t>
            </a:r>
            <a:r>
              <a:rPr lang="en-GB" sz="1900" dirty="0"/>
              <a:t>, rad </a:t>
            </a:r>
            <a:r>
              <a:rPr lang="en-GB" sz="1900" dirty="0" err="1"/>
              <a:t>sa</a:t>
            </a:r>
            <a:r>
              <a:rPr lang="en-GB" sz="1900" dirty="0"/>
              <a:t> </a:t>
            </a:r>
            <a:r>
              <a:rPr lang="en-GB" sz="1900" dirty="0" err="1"/>
              <a:t>fajlovima</a:t>
            </a:r>
            <a:r>
              <a:rPr lang="en-GB" sz="1900" dirty="0"/>
              <a:t>, </a:t>
            </a:r>
            <a:r>
              <a:rPr lang="en-GB" sz="1900" dirty="0" err="1"/>
              <a:t>mrežne</a:t>
            </a:r>
            <a:r>
              <a:rPr lang="en-GB" sz="1900" dirty="0"/>
              <a:t> </a:t>
            </a:r>
            <a:r>
              <a:rPr lang="en-GB" sz="1900" dirty="0" err="1"/>
              <a:t>aplikacije</a:t>
            </a:r>
            <a:r>
              <a:rPr lang="en-GB" sz="1900" dirty="0"/>
              <a:t> </a:t>
            </a:r>
            <a:r>
              <a:rPr lang="en-GB" sz="1900" dirty="0" err="1"/>
              <a:t>i</a:t>
            </a:r>
            <a:r>
              <a:rPr lang="en-GB" sz="1900" dirty="0"/>
              <a:t> </a:t>
            </a:r>
            <a:r>
              <a:rPr lang="en-GB" sz="1900" dirty="0" err="1"/>
              <a:t>druge</a:t>
            </a:r>
            <a:r>
              <a:rPr lang="en-GB" sz="1900" dirty="0"/>
              <a:t> </a:t>
            </a:r>
            <a:r>
              <a:rPr lang="en-GB" sz="1900" dirty="0" err="1"/>
              <a:t>operacije</a:t>
            </a:r>
            <a:r>
              <a:rPr lang="en-GB" sz="1900" dirty="0"/>
              <a:t>. </a:t>
            </a:r>
            <a:endParaRPr lang="sr-Latn-RS" sz="1900" dirty="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en-GB" sz="1900" dirty="0" err="1"/>
              <a:t>Javina</a:t>
            </a:r>
            <a:r>
              <a:rPr lang="en-GB" sz="1900" dirty="0"/>
              <a:t> API </a:t>
            </a:r>
            <a:r>
              <a:rPr lang="en-GB" sz="1900" dirty="0" err="1"/>
              <a:t>specifikacija</a:t>
            </a:r>
            <a:r>
              <a:rPr lang="en-GB" sz="1900" dirty="0"/>
              <a:t> (Java Platform SE </a:t>
            </a:r>
            <a:r>
              <a:rPr lang="sr-Latn-ME" sz="1900" dirty="0" smtClean="0"/>
              <a:t>15</a:t>
            </a:r>
            <a:r>
              <a:rPr lang="en-GB" sz="1900" dirty="0" smtClean="0"/>
              <a:t>) </a:t>
            </a:r>
            <a:r>
              <a:rPr lang="en-GB" sz="1900" dirty="0"/>
              <a:t>se </a:t>
            </a:r>
            <a:r>
              <a:rPr lang="en-GB" sz="1900" dirty="0" err="1"/>
              <a:t>može</a:t>
            </a:r>
            <a:r>
              <a:rPr lang="en-GB" sz="1900" dirty="0"/>
              <a:t> </a:t>
            </a:r>
            <a:r>
              <a:rPr lang="en-GB" sz="1900" dirty="0" err="1"/>
              <a:t>naći</a:t>
            </a:r>
            <a:r>
              <a:rPr lang="en-GB" sz="1900" dirty="0"/>
              <a:t> </a:t>
            </a:r>
            <a:r>
              <a:rPr lang="en-GB" sz="1900" dirty="0" err="1"/>
              <a:t>na</a:t>
            </a:r>
            <a:r>
              <a:rPr lang="en-GB" sz="1900" dirty="0"/>
              <a:t> </a:t>
            </a:r>
            <a:r>
              <a:rPr lang="en-GB" sz="1900" dirty="0" err="1"/>
              <a:t>adresi</a:t>
            </a:r>
            <a:endParaRPr lang="sr-Latn-RS" sz="1900" dirty="0"/>
          </a:p>
          <a:p>
            <a:pPr marL="266700">
              <a:spcBef>
                <a:spcPct val="20000"/>
              </a:spcBef>
              <a:spcAft>
                <a:spcPct val="20000"/>
              </a:spcAft>
              <a:buClr>
                <a:schemeClr val="tx1"/>
              </a:buClr>
              <a:buSzPct val="75000"/>
              <a:tabLst>
                <a:tab pos="180975" algn="l"/>
                <a:tab pos="539750" algn="l"/>
                <a:tab pos="900113" algn="l"/>
                <a:tab pos="1260475" algn="l"/>
              </a:tabLst>
              <a:defRPr/>
            </a:pPr>
            <a:r>
              <a:rPr lang="en-GB" sz="1900" dirty="0">
                <a:solidFill>
                  <a:srgbClr val="339933"/>
                </a:solidFill>
              </a:rPr>
              <a:t>http://</a:t>
            </a:r>
            <a:r>
              <a:rPr lang="en-GB" sz="1900" dirty="0" smtClean="0">
                <a:solidFill>
                  <a:srgbClr val="339933"/>
                </a:solidFill>
              </a:rPr>
              <a:t>docs.oracle.com/javase/</a:t>
            </a:r>
            <a:r>
              <a:rPr lang="sr-Latn-ME" sz="1900" dirty="0" smtClean="0">
                <a:solidFill>
                  <a:srgbClr val="339933"/>
                </a:solidFill>
              </a:rPr>
              <a:t>15</a:t>
            </a:r>
            <a:r>
              <a:rPr lang="en-GB" sz="1900" dirty="0" smtClean="0">
                <a:solidFill>
                  <a:srgbClr val="339933"/>
                </a:solidFill>
              </a:rPr>
              <a:t>/docs/</a:t>
            </a:r>
            <a:r>
              <a:rPr lang="en-GB" sz="1900" dirty="0" err="1" smtClean="0">
                <a:solidFill>
                  <a:srgbClr val="339933"/>
                </a:solidFill>
              </a:rPr>
              <a:t>api</a:t>
            </a:r>
            <a:r>
              <a:rPr lang="en-GB" sz="1900" dirty="0">
                <a:solidFill>
                  <a:srgbClr val="339933"/>
                </a:solidFill>
              </a:rPr>
              <a:t>/</a:t>
            </a:r>
            <a:endParaRPr lang="sr-Latn-RS" sz="1900" dirty="0">
              <a:solidFill>
                <a:srgbClr val="339933"/>
              </a:solidFill>
            </a:endParaRP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en-GB" sz="1900" dirty="0" err="1"/>
              <a:t>Poznavanje</a:t>
            </a:r>
            <a:r>
              <a:rPr lang="en-GB" sz="1900" dirty="0"/>
              <a:t> </a:t>
            </a:r>
            <a:r>
              <a:rPr lang="en-GB" sz="1900" dirty="0" err="1"/>
              <a:t>postojećih</a:t>
            </a:r>
            <a:r>
              <a:rPr lang="en-GB" sz="1900" dirty="0"/>
              <a:t> </a:t>
            </a:r>
            <a:r>
              <a:rPr lang="en-GB" sz="1900" dirty="0" err="1" smtClean="0"/>
              <a:t>Jav</a:t>
            </a:r>
            <a:r>
              <a:rPr lang="sr-Latn-ME" sz="1900" dirty="0" smtClean="0"/>
              <a:t>inih</a:t>
            </a:r>
            <a:r>
              <a:rPr lang="en-GB" sz="1900" dirty="0" smtClean="0"/>
              <a:t> </a:t>
            </a:r>
            <a:r>
              <a:rPr lang="en-GB" sz="1900" dirty="0" err="1"/>
              <a:t>klasa</a:t>
            </a:r>
            <a:r>
              <a:rPr lang="en-GB" sz="1900" dirty="0"/>
              <a:t> </a:t>
            </a:r>
            <a:r>
              <a:rPr lang="en-GB" sz="1900" dirty="0" err="1"/>
              <a:t>i</a:t>
            </a:r>
            <a:r>
              <a:rPr lang="en-GB" sz="1900" dirty="0"/>
              <a:t> </a:t>
            </a:r>
            <a:r>
              <a:rPr lang="en-GB" sz="1900" dirty="0" err="1"/>
              <a:t>metoda</a:t>
            </a:r>
            <a:r>
              <a:rPr lang="en-GB" sz="1900" dirty="0"/>
              <a:t> </a:t>
            </a:r>
            <a:r>
              <a:rPr lang="en-GB" sz="1900" dirty="0" err="1"/>
              <a:t>značajno</a:t>
            </a:r>
            <a:r>
              <a:rPr lang="en-GB" sz="1900" dirty="0"/>
              <a:t> </a:t>
            </a:r>
            <a:r>
              <a:rPr lang="en-GB" sz="1900" dirty="0" err="1"/>
              <a:t>može</a:t>
            </a:r>
            <a:r>
              <a:rPr lang="en-GB" sz="1900" dirty="0"/>
              <a:t> </a:t>
            </a:r>
            <a:r>
              <a:rPr lang="en-GB" sz="1900" dirty="0" err="1"/>
              <a:t>ubrzati</a:t>
            </a:r>
            <a:r>
              <a:rPr lang="en-GB" sz="1900" dirty="0"/>
              <a:t> </a:t>
            </a:r>
            <a:r>
              <a:rPr lang="sr-Latn-ME" sz="1900" dirty="0" smtClean="0"/>
              <a:t>razvoj</a:t>
            </a:r>
            <a:r>
              <a:rPr lang="en-GB" sz="1900" dirty="0" smtClean="0"/>
              <a:t> </a:t>
            </a:r>
            <a:r>
              <a:rPr lang="en-GB" sz="1900" dirty="0" err="1"/>
              <a:t>aplikacije</a:t>
            </a:r>
            <a:r>
              <a:rPr lang="en-GB" sz="1900" dirty="0"/>
              <a:t>.</a:t>
            </a:r>
          </a:p>
        </p:txBody>
      </p:sp>
      <p:sp>
        <p:nvSpPr>
          <p:cNvPr id="27652"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13DF170D-6918-4B68-9F2C-E9F0F12B8F71}" type="slidenum">
              <a:rPr lang="en-GB" smtClean="0">
                <a:latin typeface="Arial Black" pitchFamily="34" charset="0"/>
              </a:rPr>
              <a:pPr eaLnBrk="1" hangingPunct="1"/>
              <a:t>27</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a:xfrm>
            <a:off x="563563" y="457200"/>
            <a:ext cx="2928937" cy="739775"/>
          </a:xfrm>
        </p:spPr>
        <p:txBody>
          <a:bodyPr/>
          <a:lstStyle/>
          <a:p>
            <a:pPr eaLnBrk="1" hangingPunct="1"/>
            <a:r>
              <a:rPr lang="sr-Latn-CS" sz="3600" smtClean="0"/>
              <a:t>Modularnost</a:t>
            </a:r>
            <a:endParaRPr lang="en-US" sz="3600" smtClean="0"/>
          </a:p>
        </p:txBody>
      </p:sp>
      <p:sp>
        <p:nvSpPr>
          <p:cNvPr id="28675" name="Rectangle 1"/>
          <p:cNvSpPr>
            <a:spLocks noChangeArrowheads="1"/>
          </p:cNvSpPr>
          <p:nvPr/>
        </p:nvSpPr>
        <p:spPr bwMode="auto">
          <a:xfrm>
            <a:off x="323850" y="1290638"/>
            <a:ext cx="8424863" cy="49466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en-GB" sz="1900" b="1"/>
              <a:t>Metode</a:t>
            </a:r>
            <a:r>
              <a:rPr lang="en-GB" sz="1900"/>
              <a:t> </a:t>
            </a:r>
            <a:r>
              <a:rPr lang="sr-Latn-RS" sz="1900"/>
              <a:t>(</a:t>
            </a:r>
            <a:r>
              <a:rPr lang="en-GB" sz="1900"/>
              <a:t>u drugim jezicima </a:t>
            </a:r>
            <a:r>
              <a:rPr lang="sr-Latn-RS" sz="1900"/>
              <a:t>se</a:t>
            </a:r>
            <a:r>
              <a:rPr lang="en-GB" sz="1900"/>
              <a:t> nazivaju i </a:t>
            </a:r>
            <a:r>
              <a:rPr lang="en-GB" sz="1900" b="1"/>
              <a:t>rutine</a:t>
            </a:r>
            <a:r>
              <a:rPr lang="en-GB" sz="1900"/>
              <a:t>, </a:t>
            </a:r>
            <a:r>
              <a:rPr lang="en-GB" sz="1900" b="1"/>
              <a:t>procedure</a:t>
            </a:r>
            <a:r>
              <a:rPr lang="en-GB" sz="1900"/>
              <a:t> ili </a:t>
            </a:r>
            <a:r>
              <a:rPr lang="en-GB" sz="1900" b="1"/>
              <a:t>funkcije</a:t>
            </a:r>
            <a:r>
              <a:rPr lang="sr-Latn-RS" sz="1900"/>
              <a:t>)</a:t>
            </a:r>
            <a:r>
              <a:rPr lang="en-GB" sz="1900"/>
              <a:t> predstavljaju sredstvo modularizacije programa u smislu razdvajanja pojedinačnih zadataka u posebne jedinice. </a:t>
            </a:r>
            <a:endParaRPr lang="sr-Latn-RS" sz="190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en-GB" sz="1900"/>
              <a:t>Metode su izolovane od ostatka programa, edituju se na jednom mestu, mogu se koristiti proizvoljan broj puta sa različitih lokacija u programu.</a:t>
            </a: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en-GB" sz="1900"/>
              <a:t>Programe treba modul</a:t>
            </a:r>
            <a:r>
              <a:rPr lang="sr-Latn-RS" sz="1900"/>
              <a:t>a</a:t>
            </a:r>
            <a:r>
              <a:rPr lang="en-GB" sz="1900"/>
              <a:t>r</a:t>
            </a:r>
            <a:r>
              <a:rPr lang="sr-Latn-RS" sz="1900"/>
              <a:t>i</a:t>
            </a:r>
            <a:r>
              <a:rPr lang="en-GB" sz="1900"/>
              <a:t>zovati da bi se složeniji zadaci podelili na niz manjih (</a:t>
            </a:r>
            <a:r>
              <a:rPr lang="sr-Latn-RS" sz="1900"/>
              <a:t>princip </a:t>
            </a:r>
            <a:r>
              <a:rPr lang="en-GB" sz="1900"/>
              <a:t>podeli pa vladaj), što softverski dizajn čini lakšim. Lakše je rešiti problem uklapajući male jednostavne celine nego rešavati ga od početka. Na ovaj način se promoviše i ponovna upotreba koda. </a:t>
            </a:r>
            <a:endParaRPr lang="sr-Latn-RS" sz="190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en-GB" sz="1900"/>
              <a:t>U tom smislu, preporučuje se upotreba postojećih Javinih metoda gde god je to moguće. </a:t>
            </a:r>
            <a:endParaRPr lang="sr-Latn-RS" sz="190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sr-Latn-RS" sz="1900"/>
              <a:t>M</a:t>
            </a:r>
            <a:r>
              <a:rPr lang="en-GB" sz="1900"/>
              <a:t>odularizacijom programa se izbegava ponavljanje koda, što predstavlja čest izvor grešaka pri editovanju programa. Greške se mnogo lakše uklanjaju i program se mnogo lakše održava ako je podeljen na manje izolovane celine.</a:t>
            </a:r>
          </a:p>
        </p:txBody>
      </p:sp>
      <p:sp>
        <p:nvSpPr>
          <p:cNvPr id="28676"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D07250BD-CDE7-4201-A07F-BE6A395AFA8F}" type="slidenum">
              <a:rPr lang="en-GB" smtClean="0">
                <a:latin typeface="Arial Black" pitchFamily="34" charset="0"/>
              </a:rPr>
              <a:pPr eaLnBrk="1" hangingPunct="1"/>
              <a:t>28</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p:cNvSpPr>
            <a:spLocks noGrp="1" noChangeArrowheads="1"/>
          </p:cNvSpPr>
          <p:nvPr>
            <p:ph type="title"/>
          </p:nvPr>
        </p:nvSpPr>
        <p:spPr>
          <a:xfrm>
            <a:off x="563563" y="457200"/>
            <a:ext cx="5448300" cy="739775"/>
          </a:xfrm>
        </p:spPr>
        <p:txBody>
          <a:bodyPr/>
          <a:lstStyle/>
          <a:p>
            <a:pPr eaLnBrk="1" hangingPunct="1"/>
            <a:r>
              <a:rPr lang="sr-Latn-CS" sz="3600" smtClean="0"/>
              <a:t>Statičke metode</a:t>
            </a:r>
            <a:endParaRPr lang="en-US" sz="3600" smtClean="0"/>
          </a:p>
        </p:txBody>
      </p:sp>
      <p:sp>
        <p:nvSpPr>
          <p:cNvPr id="11" name="Rectangle 1"/>
          <p:cNvSpPr>
            <a:spLocks noChangeArrowheads="1"/>
          </p:cNvSpPr>
          <p:nvPr/>
        </p:nvSpPr>
        <p:spPr bwMode="auto">
          <a:xfrm>
            <a:off x="323850" y="1255713"/>
            <a:ext cx="8569325" cy="53038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sr-Latn-RS" sz="1900" dirty="0"/>
              <a:t>J</a:t>
            </a:r>
            <a:r>
              <a:rPr lang="en-GB" sz="1900" dirty="0" err="1"/>
              <a:t>edan</a:t>
            </a:r>
            <a:r>
              <a:rPr lang="en-GB" sz="1900" dirty="0"/>
              <a:t> </a:t>
            </a:r>
            <a:r>
              <a:rPr lang="en-GB" sz="1900" dirty="0" err="1"/>
              <a:t>način</a:t>
            </a:r>
            <a:r>
              <a:rPr lang="en-GB" sz="1900" dirty="0"/>
              <a:t> </a:t>
            </a:r>
            <a:r>
              <a:rPr lang="en-GB" sz="1900" dirty="0" err="1"/>
              <a:t>pozivanja</a:t>
            </a:r>
            <a:r>
              <a:rPr lang="en-GB" sz="1900" dirty="0"/>
              <a:t> </a:t>
            </a:r>
            <a:r>
              <a:rPr lang="en-GB" sz="1900" dirty="0" err="1"/>
              <a:t>metoda</a:t>
            </a:r>
            <a:r>
              <a:rPr lang="en-GB" sz="1900" dirty="0"/>
              <a:t> </a:t>
            </a:r>
            <a:r>
              <a:rPr lang="en-GB" sz="1900" dirty="0" err="1"/>
              <a:t>klase</a:t>
            </a:r>
            <a:r>
              <a:rPr lang="en-GB" sz="1900" dirty="0"/>
              <a:t> je </a:t>
            </a:r>
            <a:r>
              <a:rPr lang="en-GB" sz="1900" dirty="0" err="1"/>
              <a:t>preko</a:t>
            </a:r>
            <a:r>
              <a:rPr lang="en-GB" sz="1900" dirty="0"/>
              <a:t> </a:t>
            </a:r>
            <a:r>
              <a:rPr lang="en-GB" sz="1900" dirty="0" err="1"/>
              <a:t>referencijske</a:t>
            </a:r>
            <a:r>
              <a:rPr lang="en-GB" sz="1900" dirty="0"/>
              <a:t> </a:t>
            </a:r>
            <a:r>
              <a:rPr lang="en-GB" sz="1900" dirty="0" err="1"/>
              <a:t>promenljive</a:t>
            </a:r>
            <a:r>
              <a:rPr lang="en-GB" sz="1900" dirty="0"/>
              <a:t> u </a:t>
            </a:r>
            <a:r>
              <a:rPr lang="en-GB" sz="1900" dirty="0" err="1"/>
              <a:t>koju</a:t>
            </a:r>
            <a:r>
              <a:rPr lang="en-GB" sz="1900" dirty="0"/>
              <a:t> je </a:t>
            </a:r>
            <a:r>
              <a:rPr lang="en-GB" sz="1900" dirty="0" err="1"/>
              <a:t>upisana</a:t>
            </a:r>
            <a:r>
              <a:rPr lang="en-GB" sz="1900" dirty="0"/>
              <a:t> </a:t>
            </a:r>
            <a:r>
              <a:rPr lang="en-GB" sz="1900" dirty="0" err="1"/>
              <a:t>referenca</a:t>
            </a:r>
            <a:r>
              <a:rPr lang="en-GB" sz="1900" dirty="0"/>
              <a:t> </a:t>
            </a:r>
            <a:r>
              <a:rPr lang="en-GB" sz="1900" dirty="0" err="1"/>
              <a:t>na</a:t>
            </a:r>
            <a:r>
              <a:rPr lang="en-GB" sz="1900" dirty="0"/>
              <a:t> </a:t>
            </a:r>
            <a:r>
              <a:rPr lang="en-GB" sz="1900" dirty="0" err="1"/>
              <a:t>kreiranu</a:t>
            </a:r>
            <a:r>
              <a:rPr lang="en-GB" sz="1900" dirty="0"/>
              <a:t> </a:t>
            </a:r>
            <a:r>
              <a:rPr lang="en-GB" sz="1900" dirty="0" err="1"/>
              <a:t>instancu</a:t>
            </a:r>
            <a:r>
              <a:rPr lang="en-GB" sz="1900" dirty="0"/>
              <a:t>. </a:t>
            </a:r>
            <a:r>
              <a:rPr lang="en-GB" sz="1900" dirty="0" err="1"/>
              <a:t>Ovo</a:t>
            </a:r>
            <a:r>
              <a:rPr lang="en-GB" sz="1900" dirty="0"/>
              <a:t> </a:t>
            </a:r>
            <a:r>
              <a:rPr lang="en-GB" sz="1900" dirty="0" err="1"/>
              <a:t>nije</a:t>
            </a:r>
            <a:r>
              <a:rPr lang="en-GB" sz="1900" dirty="0"/>
              <a:t> </a:t>
            </a:r>
            <a:r>
              <a:rPr lang="en-GB" sz="1900" dirty="0" err="1"/>
              <a:t>i</a:t>
            </a:r>
            <a:r>
              <a:rPr lang="en-GB" sz="1900" dirty="0"/>
              <a:t> </a:t>
            </a:r>
            <a:r>
              <a:rPr lang="en-GB" sz="1900" dirty="0" err="1"/>
              <a:t>jedini</a:t>
            </a:r>
            <a:r>
              <a:rPr lang="en-GB" sz="1900" dirty="0"/>
              <a:t> </a:t>
            </a:r>
            <a:r>
              <a:rPr lang="en-GB" sz="1900" dirty="0" err="1"/>
              <a:t>način</a:t>
            </a:r>
            <a:r>
              <a:rPr lang="en-GB" sz="1900" dirty="0"/>
              <a:t>. </a:t>
            </a:r>
            <a:endParaRPr lang="sr-Latn-RS" sz="1900" dirty="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en-GB" sz="1900" dirty="0" err="1"/>
              <a:t>Ponekad</a:t>
            </a:r>
            <a:r>
              <a:rPr lang="en-GB" sz="1900" dirty="0"/>
              <a:t> se </a:t>
            </a:r>
            <a:r>
              <a:rPr lang="en-GB" sz="1900" dirty="0" err="1"/>
              <a:t>metoda</a:t>
            </a:r>
            <a:r>
              <a:rPr lang="en-GB" sz="1900" dirty="0"/>
              <a:t> </a:t>
            </a:r>
            <a:r>
              <a:rPr lang="en-GB" sz="1900" dirty="0" err="1"/>
              <a:t>može</a:t>
            </a:r>
            <a:r>
              <a:rPr lang="en-GB" sz="1900" dirty="0"/>
              <a:t> </a:t>
            </a:r>
            <a:r>
              <a:rPr lang="en-GB" sz="1900" dirty="0" err="1" smtClean="0"/>
              <a:t>pozvati</a:t>
            </a:r>
            <a:r>
              <a:rPr lang="en-GB" sz="1900" dirty="0" smtClean="0"/>
              <a:t> </a:t>
            </a:r>
            <a:r>
              <a:rPr lang="en-GB" sz="1900" dirty="0"/>
              <a:t>bez da je </a:t>
            </a:r>
            <a:r>
              <a:rPr lang="en-GB" sz="1900" dirty="0" err="1"/>
              <a:t>kreiran</a:t>
            </a:r>
            <a:r>
              <a:rPr lang="sr-Latn-RS" sz="1900" dirty="0"/>
              <a:t>a</a:t>
            </a:r>
            <a:r>
              <a:rPr lang="en-GB" sz="1900" dirty="0"/>
              <a:t> </a:t>
            </a:r>
            <a:r>
              <a:rPr lang="en-GB" sz="1900" dirty="0" err="1"/>
              <a:t>ijedna</a:t>
            </a:r>
            <a:r>
              <a:rPr lang="en-GB" sz="1900" dirty="0"/>
              <a:t> </a:t>
            </a:r>
            <a:r>
              <a:rPr lang="en-GB" sz="1900" dirty="0" err="1"/>
              <a:t>instanca</a:t>
            </a:r>
            <a:r>
              <a:rPr lang="en-GB" sz="1900" dirty="0"/>
              <a:t> </a:t>
            </a:r>
            <a:r>
              <a:rPr lang="en-GB" sz="1900" dirty="0" err="1"/>
              <a:t>klase</a:t>
            </a:r>
            <a:r>
              <a:rPr lang="en-GB" sz="1900" dirty="0"/>
              <a:t>. </a:t>
            </a:r>
            <a:r>
              <a:rPr lang="en-GB" sz="1900" dirty="0" err="1"/>
              <a:t>Ovo</a:t>
            </a:r>
            <a:r>
              <a:rPr lang="en-GB" sz="1900" dirty="0"/>
              <a:t> je </a:t>
            </a:r>
            <a:r>
              <a:rPr lang="en-GB" sz="1900" dirty="0" err="1"/>
              <a:t>slučaj</a:t>
            </a:r>
            <a:r>
              <a:rPr lang="en-GB" sz="1900" dirty="0"/>
              <a:t> </a:t>
            </a:r>
            <a:r>
              <a:rPr lang="en-GB" sz="1900" dirty="0" err="1"/>
              <a:t>sa</a:t>
            </a:r>
            <a:r>
              <a:rPr lang="en-GB" sz="1900" dirty="0"/>
              <a:t> </a:t>
            </a:r>
            <a:r>
              <a:rPr lang="en-GB" sz="1900" dirty="0" err="1"/>
              <a:t>metodom</a:t>
            </a:r>
            <a:r>
              <a:rPr lang="en-GB" sz="1900" dirty="0"/>
              <a:t> </a:t>
            </a:r>
            <a:r>
              <a:rPr lang="en-GB" sz="1900" dirty="0" smtClean="0">
                <a:latin typeface="Consolas" pitchFamily="49" charset="0"/>
                <a:cs typeface="Consolas" pitchFamily="49" charset="0"/>
              </a:rPr>
              <a:t>main</a:t>
            </a:r>
            <a:r>
              <a:rPr lang="en-GB" sz="1900" dirty="0" smtClean="0"/>
              <a:t>, </a:t>
            </a:r>
            <a:r>
              <a:rPr lang="en-GB" sz="1900" dirty="0" err="1" smtClean="0"/>
              <a:t>koja</a:t>
            </a:r>
            <a:r>
              <a:rPr lang="en-GB" sz="1900" dirty="0" smtClean="0"/>
              <a:t> </a:t>
            </a:r>
            <a:r>
              <a:rPr lang="en-GB" sz="1900" dirty="0"/>
              <a:t>se </a:t>
            </a:r>
            <a:r>
              <a:rPr lang="en-GB" sz="1900" dirty="0" err="1"/>
              <a:t>poziva</a:t>
            </a:r>
            <a:r>
              <a:rPr lang="en-GB" sz="1900" dirty="0"/>
              <a:t> pre </a:t>
            </a:r>
            <a:r>
              <a:rPr lang="en-GB" sz="1900" dirty="0" err="1"/>
              <a:t>nego</a:t>
            </a:r>
            <a:r>
              <a:rPr lang="en-GB" sz="1900" dirty="0"/>
              <a:t> je </a:t>
            </a:r>
            <a:r>
              <a:rPr lang="en-GB" sz="1900" dirty="0" err="1"/>
              <a:t>kreirana</a:t>
            </a:r>
            <a:r>
              <a:rPr lang="en-GB" sz="1900" dirty="0"/>
              <a:t> </a:t>
            </a:r>
            <a:r>
              <a:rPr lang="en-GB" sz="1900" dirty="0" err="1"/>
              <a:t>ijedna</a:t>
            </a:r>
            <a:r>
              <a:rPr lang="en-GB" sz="1900" dirty="0"/>
              <a:t> </a:t>
            </a:r>
            <a:r>
              <a:rPr lang="en-GB" sz="1900" dirty="0" err="1"/>
              <a:t>instanca</a:t>
            </a:r>
            <a:r>
              <a:rPr lang="en-GB" sz="1900" dirty="0"/>
              <a:t> </a:t>
            </a:r>
            <a:r>
              <a:rPr lang="en-GB" sz="1900" dirty="0" err="1"/>
              <a:t>predmetne</a:t>
            </a:r>
            <a:r>
              <a:rPr lang="en-GB" sz="1900" dirty="0"/>
              <a:t> </a:t>
            </a:r>
            <a:r>
              <a:rPr lang="en-GB" sz="1900" dirty="0" err="1"/>
              <a:t>klase</a:t>
            </a:r>
            <a:r>
              <a:rPr lang="en-GB" sz="1900" dirty="0"/>
              <a:t>.</a:t>
            </a:r>
            <a:endParaRPr lang="sr-Latn-RS" sz="1900" dirty="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en-GB" sz="1900" dirty="0" err="1"/>
              <a:t>Metode</a:t>
            </a:r>
            <a:r>
              <a:rPr lang="en-GB" sz="1900" dirty="0"/>
              <a:t> </a:t>
            </a:r>
            <a:r>
              <a:rPr lang="en-GB" sz="1900" dirty="0" err="1"/>
              <a:t>koje</a:t>
            </a:r>
            <a:r>
              <a:rPr lang="en-GB" sz="1900" dirty="0"/>
              <a:t> se </a:t>
            </a:r>
            <a:r>
              <a:rPr lang="en-GB" sz="1900" dirty="0" err="1"/>
              <a:t>mogu</a:t>
            </a:r>
            <a:r>
              <a:rPr lang="en-GB" sz="1900" dirty="0"/>
              <a:t> </a:t>
            </a:r>
            <a:r>
              <a:rPr lang="en-GB" sz="1900" dirty="0" err="1"/>
              <a:t>pozvati</a:t>
            </a:r>
            <a:r>
              <a:rPr lang="en-GB" sz="1900" dirty="0"/>
              <a:t> bez </a:t>
            </a:r>
            <a:r>
              <a:rPr lang="en-GB" sz="1900" dirty="0" err="1"/>
              <a:t>prethodnog</a:t>
            </a:r>
            <a:r>
              <a:rPr lang="en-GB" sz="1900" dirty="0"/>
              <a:t> </a:t>
            </a:r>
            <a:r>
              <a:rPr lang="en-GB" sz="1900" dirty="0" err="1"/>
              <a:t>kreiranja</a:t>
            </a:r>
            <a:r>
              <a:rPr lang="en-GB" sz="1900" dirty="0"/>
              <a:t> </a:t>
            </a:r>
            <a:r>
              <a:rPr lang="en-GB" sz="1900" dirty="0" err="1"/>
              <a:t>instanci</a:t>
            </a:r>
            <a:r>
              <a:rPr lang="en-GB" sz="1900" dirty="0"/>
              <a:t> </a:t>
            </a:r>
            <a:r>
              <a:rPr lang="en-GB" sz="1900" dirty="0" err="1"/>
              <a:t>klase</a:t>
            </a:r>
            <a:r>
              <a:rPr lang="en-GB" sz="1900" dirty="0"/>
              <a:t> se </a:t>
            </a:r>
            <a:r>
              <a:rPr lang="en-GB" sz="1900" dirty="0" err="1"/>
              <a:t>nazivaju</a:t>
            </a:r>
            <a:r>
              <a:rPr lang="en-GB" sz="1900" dirty="0"/>
              <a:t> </a:t>
            </a:r>
            <a:r>
              <a:rPr lang="en-GB" sz="1900" b="1" dirty="0" err="1">
                <a:solidFill>
                  <a:srgbClr val="FF0000"/>
                </a:solidFill>
              </a:rPr>
              <a:t>statičkim</a:t>
            </a:r>
            <a:r>
              <a:rPr lang="en-GB" sz="1900" dirty="0"/>
              <a:t> </a:t>
            </a:r>
            <a:r>
              <a:rPr lang="en-GB" sz="1900" dirty="0" err="1"/>
              <a:t>ili</a:t>
            </a:r>
            <a:r>
              <a:rPr lang="en-GB" sz="1900" dirty="0"/>
              <a:t> </a:t>
            </a:r>
            <a:r>
              <a:rPr lang="en-GB" sz="1900" b="1" dirty="0" err="1">
                <a:solidFill>
                  <a:srgbClr val="FF0000"/>
                </a:solidFill>
              </a:rPr>
              <a:t>klasnim</a:t>
            </a:r>
            <a:r>
              <a:rPr lang="en-GB" sz="1900" dirty="0"/>
              <a:t> </a:t>
            </a:r>
            <a:r>
              <a:rPr lang="en-GB" sz="1900" dirty="0" err="1"/>
              <a:t>metodama</a:t>
            </a:r>
            <a:r>
              <a:rPr lang="en-GB" sz="1900" dirty="0"/>
              <a:t>, </a:t>
            </a:r>
            <a:r>
              <a:rPr lang="en-GB" sz="1900" dirty="0" err="1"/>
              <a:t>i</a:t>
            </a:r>
            <a:r>
              <a:rPr lang="en-GB" sz="1900" dirty="0"/>
              <a:t> </a:t>
            </a:r>
            <a:r>
              <a:rPr lang="en-GB" sz="1900" dirty="0" err="1"/>
              <a:t>deklarišu</a:t>
            </a:r>
            <a:r>
              <a:rPr lang="en-GB" sz="1900" dirty="0"/>
              <a:t> se </a:t>
            </a:r>
            <a:r>
              <a:rPr lang="en-GB" sz="1900" dirty="0" err="1"/>
              <a:t>pomoću</a:t>
            </a:r>
            <a:r>
              <a:rPr lang="en-GB" sz="1900" dirty="0"/>
              <a:t> </a:t>
            </a:r>
            <a:r>
              <a:rPr lang="en-GB" sz="1900" dirty="0" err="1"/>
              <a:t>ključne</a:t>
            </a:r>
            <a:r>
              <a:rPr lang="en-GB" sz="1900" dirty="0"/>
              <a:t> </a:t>
            </a:r>
            <a:r>
              <a:rPr lang="en-GB" sz="1900" dirty="0" err="1"/>
              <a:t>reči</a:t>
            </a:r>
            <a:r>
              <a:rPr lang="en-GB" sz="1900" dirty="0"/>
              <a:t> </a:t>
            </a:r>
            <a:r>
              <a:rPr lang="en-GB" sz="1900" b="1" dirty="0">
                <a:solidFill>
                  <a:srgbClr val="FF0000"/>
                </a:solidFill>
              </a:rPr>
              <a:t>static</a:t>
            </a:r>
            <a:r>
              <a:rPr lang="en-GB" sz="1900" dirty="0"/>
              <a:t>. </a:t>
            </a:r>
            <a:r>
              <a:rPr lang="en-GB" sz="1900" dirty="0" err="1"/>
              <a:t>Statičke</a:t>
            </a:r>
            <a:r>
              <a:rPr lang="en-GB" sz="1900" dirty="0"/>
              <a:t> </a:t>
            </a:r>
            <a:r>
              <a:rPr lang="en-GB" sz="1900" dirty="0" err="1"/>
              <a:t>metode</a:t>
            </a:r>
            <a:r>
              <a:rPr lang="en-GB" sz="1900" dirty="0"/>
              <a:t> se </a:t>
            </a:r>
            <a:r>
              <a:rPr lang="en-GB" sz="1900" dirty="0" err="1"/>
              <a:t>pozivaju</a:t>
            </a:r>
            <a:r>
              <a:rPr lang="en-GB" sz="1900" dirty="0"/>
              <a:t> </a:t>
            </a:r>
            <a:r>
              <a:rPr lang="en-GB" sz="1900" dirty="0" err="1"/>
              <a:t>na</a:t>
            </a:r>
            <a:r>
              <a:rPr lang="en-GB" sz="1900" dirty="0"/>
              <a:t> </a:t>
            </a:r>
            <a:r>
              <a:rPr lang="en-GB" sz="1900" dirty="0" err="1"/>
              <a:t>sledeći</a:t>
            </a:r>
            <a:r>
              <a:rPr lang="en-GB" sz="1900" dirty="0"/>
              <a:t> </a:t>
            </a:r>
            <a:r>
              <a:rPr lang="en-GB" sz="1900" dirty="0" err="1"/>
              <a:t>način</a:t>
            </a:r>
            <a:r>
              <a:rPr lang="en-GB" sz="1900" dirty="0"/>
              <a:t>:</a:t>
            </a:r>
          </a:p>
          <a:p>
            <a:pPr>
              <a:spcBef>
                <a:spcPts val="600"/>
              </a:spcBef>
              <a:spcAft>
                <a:spcPts val="900"/>
              </a:spcAft>
              <a:buClr>
                <a:schemeClr val="tx1"/>
              </a:buClr>
              <a:buSzPct val="75000"/>
              <a:tabLst>
                <a:tab pos="271463" algn="l"/>
              </a:tabLst>
              <a:defRPr/>
            </a:pPr>
            <a:r>
              <a:rPr lang="sr-Latn-RS" sz="2000" dirty="0">
                <a:latin typeface="Consolas" pitchFamily="49" charset="0"/>
                <a:cs typeface="Consolas" pitchFamily="49" charset="0"/>
              </a:rPr>
              <a:t>	</a:t>
            </a:r>
            <a:r>
              <a:rPr lang="en-GB" sz="2000" dirty="0" err="1">
                <a:latin typeface="Consolas" pitchFamily="49" charset="0"/>
                <a:cs typeface="Consolas" pitchFamily="49" charset="0"/>
              </a:rPr>
              <a:t>ImeKlase.imeMetode</a:t>
            </a:r>
            <a:r>
              <a:rPr lang="en-GB" sz="2000" dirty="0">
                <a:latin typeface="Consolas" pitchFamily="49" charset="0"/>
                <a:cs typeface="Consolas" pitchFamily="49" charset="0"/>
              </a:rPr>
              <a:t>(</a:t>
            </a:r>
            <a:r>
              <a:rPr lang="en-GB" sz="2000" dirty="0" err="1">
                <a:latin typeface="Consolas" pitchFamily="49" charset="0"/>
                <a:cs typeface="Consolas" pitchFamily="49" charset="0"/>
              </a:rPr>
              <a:t>argumenti</a:t>
            </a:r>
            <a:r>
              <a:rPr lang="en-GB" sz="2000" dirty="0">
                <a:latin typeface="Consolas" pitchFamily="49" charset="0"/>
                <a:cs typeface="Consolas" pitchFamily="49" charset="0"/>
              </a:rPr>
              <a:t>)</a:t>
            </a: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en-GB" sz="1900" dirty="0" err="1"/>
              <a:t>Uzmimo</a:t>
            </a:r>
            <a:r>
              <a:rPr lang="en-GB" sz="1900" dirty="0"/>
              <a:t>, </a:t>
            </a:r>
            <a:r>
              <a:rPr lang="en-GB" sz="1900" dirty="0" err="1"/>
              <a:t>na</a:t>
            </a:r>
            <a:r>
              <a:rPr lang="en-GB" sz="1900" dirty="0"/>
              <a:t> primer, </a:t>
            </a:r>
            <a:r>
              <a:rPr lang="en-GB" sz="1900" dirty="0" err="1"/>
              <a:t>klasu</a:t>
            </a:r>
            <a:r>
              <a:rPr lang="en-GB" sz="1900" dirty="0"/>
              <a:t> </a:t>
            </a:r>
            <a:r>
              <a:rPr lang="en-GB" sz="1900" dirty="0">
                <a:latin typeface="Consolas" pitchFamily="49" charset="0"/>
                <a:cs typeface="Consolas" pitchFamily="49" charset="0"/>
              </a:rPr>
              <a:t>Math</a:t>
            </a:r>
            <a:r>
              <a:rPr lang="en-GB" sz="1900" dirty="0"/>
              <a:t> </a:t>
            </a:r>
            <a:r>
              <a:rPr lang="en-GB" sz="1900" dirty="0" err="1"/>
              <a:t>koja</a:t>
            </a:r>
            <a:r>
              <a:rPr lang="en-GB" sz="1900" dirty="0"/>
              <a:t> </a:t>
            </a:r>
            <a:r>
              <a:rPr lang="en-GB" sz="1900" dirty="0" err="1"/>
              <a:t>sadrži</a:t>
            </a:r>
            <a:r>
              <a:rPr lang="en-GB" sz="1900" dirty="0"/>
              <a:t> </a:t>
            </a:r>
            <a:r>
              <a:rPr lang="en-GB" sz="1900" dirty="0" err="1"/>
              <a:t>niz</a:t>
            </a:r>
            <a:r>
              <a:rPr lang="en-GB" sz="1900" dirty="0"/>
              <a:t> </a:t>
            </a:r>
            <a:r>
              <a:rPr lang="en-GB" sz="1900" dirty="0" err="1"/>
              <a:t>korisnih</a:t>
            </a:r>
            <a:r>
              <a:rPr lang="en-GB" sz="1900" dirty="0"/>
              <a:t> </a:t>
            </a:r>
            <a:r>
              <a:rPr lang="en-GB" sz="1900" dirty="0" err="1"/>
              <a:t>matematički</a:t>
            </a:r>
            <a:r>
              <a:rPr lang="sr-Latn-RS" sz="1900" dirty="0"/>
              <a:t>h</a:t>
            </a:r>
            <a:r>
              <a:rPr lang="en-GB" sz="1900" dirty="0"/>
              <a:t> </a:t>
            </a:r>
            <a:r>
              <a:rPr lang="en-GB" sz="1900" dirty="0" err="1"/>
              <a:t>metoda</a:t>
            </a:r>
            <a:r>
              <a:rPr lang="en-GB" sz="1900" dirty="0"/>
              <a:t> </a:t>
            </a:r>
            <a:r>
              <a:rPr lang="sr-Latn-RS" sz="1900" dirty="0"/>
              <a:t>(</a:t>
            </a:r>
            <a:r>
              <a:rPr lang="en-GB" sz="1900" dirty="0" err="1"/>
              <a:t>neke</a:t>
            </a:r>
            <a:r>
              <a:rPr lang="en-GB" sz="1900" dirty="0"/>
              <a:t> </a:t>
            </a:r>
            <a:r>
              <a:rPr lang="sr-Latn-RS" sz="1900" dirty="0"/>
              <a:t>su navedene na sledećem slajdu)</a:t>
            </a:r>
            <a:r>
              <a:rPr lang="en-GB" sz="1900" dirty="0"/>
              <a:t>. Ova </a:t>
            </a:r>
            <a:r>
              <a:rPr lang="en-GB" sz="1900" dirty="0" err="1"/>
              <a:t>klasa</a:t>
            </a:r>
            <a:r>
              <a:rPr lang="en-GB" sz="1900" dirty="0"/>
              <a:t> je </a:t>
            </a:r>
            <a:r>
              <a:rPr lang="en-GB" sz="1900" dirty="0" err="1"/>
              <a:t>deo</a:t>
            </a:r>
            <a:r>
              <a:rPr lang="en-GB" sz="1900" dirty="0"/>
              <a:t> </a:t>
            </a:r>
            <a:r>
              <a:rPr lang="en-GB" sz="1900" dirty="0" err="1"/>
              <a:t>paketa</a:t>
            </a:r>
            <a:r>
              <a:rPr lang="en-GB" sz="1900" dirty="0"/>
              <a:t> </a:t>
            </a:r>
            <a:r>
              <a:rPr lang="en-GB" sz="1900" dirty="0" err="1">
                <a:latin typeface="Consolas" pitchFamily="49" charset="0"/>
                <a:cs typeface="Consolas" pitchFamily="49" charset="0"/>
              </a:rPr>
              <a:t>java.lang</a:t>
            </a:r>
            <a:r>
              <a:rPr lang="en-GB" sz="1900" dirty="0"/>
              <a:t>, pa se ne </a:t>
            </a:r>
            <a:r>
              <a:rPr lang="en-GB" sz="1900" dirty="0" err="1"/>
              <a:t>mora</a:t>
            </a:r>
            <a:r>
              <a:rPr lang="en-GB" sz="1900" dirty="0"/>
              <a:t> </a:t>
            </a:r>
            <a:r>
              <a:rPr lang="en-GB" sz="1900" dirty="0" err="1"/>
              <a:t>eksplicitno</a:t>
            </a:r>
            <a:r>
              <a:rPr lang="en-GB" sz="1900" dirty="0"/>
              <a:t> </a:t>
            </a:r>
            <a:r>
              <a:rPr lang="en-GB" sz="1900" dirty="0" err="1"/>
              <a:t>uvoditi</a:t>
            </a:r>
            <a:r>
              <a:rPr lang="en-GB" sz="1900" dirty="0"/>
              <a:t> </a:t>
            </a:r>
            <a:r>
              <a:rPr lang="en-GB" sz="1900" dirty="0">
                <a:latin typeface="Consolas" pitchFamily="49" charset="0"/>
                <a:cs typeface="Consolas" pitchFamily="49" charset="0"/>
              </a:rPr>
              <a:t>import</a:t>
            </a:r>
            <a:r>
              <a:rPr lang="en-GB" sz="1900" dirty="0"/>
              <a:t> </a:t>
            </a:r>
            <a:r>
              <a:rPr lang="en-GB" sz="1900" dirty="0" err="1"/>
              <a:t>deklaracijom</a:t>
            </a:r>
            <a:r>
              <a:rPr lang="en-GB" sz="1900" dirty="0"/>
              <a:t>. </a:t>
            </a:r>
            <a:endParaRPr lang="sr-Latn-RS" sz="1900" dirty="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defRPr/>
            </a:pPr>
            <a:r>
              <a:rPr lang="en-GB" sz="1900" dirty="0" err="1"/>
              <a:t>Sve</a:t>
            </a:r>
            <a:r>
              <a:rPr lang="en-GB" sz="1900" dirty="0"/>
              <a:t> </a:t>
            </a:r>
            <a:r>
              <a:rPr lang="en-GB" sz="1900" dirty="0" err="1"/>
              <a:t>metode</a:t>
            </a:r>
            <a:r>
              <a:rPr lang="en-GB" sz="1900" dirty="0"/>
              <a:t> </a:t>
            </a:r>
            <a:r>
              <a:rPr lang="en-GB" sz="1900" dirty="0" err="1"/>
              <a:t>iz</a:t>
            </a:r>
            <a:r>
              <a:rPr lang="en-GB" sz="1900" dirty="0"/>
              <a:t> </a:t>
            </a:r>
            <a:r>
              <a:rPr lang="en-GB" sz="1900" dirty="0">
                <a:latin typeface="Consolas" pitchFamily="49" charset="0"/>
                <a:cs typeface="Consolas" pitchFamily="49" charset="0"/>
              </a:rPr>
              <a:t>Math</a:t>
            </a:r>
            <a:r>
              <a:rPr lang="en-GB" sz="1900" dirty="0"/>
              <a:t> </a:t>
            </a:r>
            <a:r>
              <a:rPr lang="en-GB" sz="1900" dirty="0" err="1"/>
              <a:t>klase</a:t>
            </a:r>
            <a:r>
              <a:rPr lang="en-GB" sz="1900" dirty="0"/>
              <a:t> </a:t>
            </a:r>
            <a:r>
              <a:rPr lang="en-GB" sz="1900" dirty="0" err="1"/>
              <a:t>su</a:t>
            </a:r>
            <a:r>
              <a:rPr lang="en-GB" sz="1900" dirty="0"/>
              <a:t> </a:t>
            </a:r>
            <a:r>
              <a:rPr lang="en-GB" sz="1900" dirty="0" err="1"/>
              <a:t>statičke</a:t>
            </a:r>
            <a:r>
              <a:rPr lang="en-GB" sz="1900" dirty="0"/>
              <a:t>, pa se </a:t>
            </a:r>
            <a:r>
              <a:rPr lang="en-GB" sz="1900" dirty="0" err="1"/>
              <a:t>ove</a:t>
            </a:r>
            <a:r>
              <a:rPr lang="en-GB" sz="1900" dirty="0"/>
              <a:t> </a:t>
            </a:r>
            <a:r>
              <a:rPr lang="en-GB" sz="1900" dirty="0" err="1"/>
              <a:t>metode</a:t>
            </a:r>
            <a:r>
              <a:rPr lang="en-GB" sz="1900" dirty="0"/>
              <a:t> </a:t>
            </a:r>
            <a:r>
              <a:rPr lang="en-GB" sz="1900" dirty="0" err="1"/>
              <a:t>mogu</a:t>
            </a:r>
            <a:r>
              <a:rPr lang="en-GB" sz="1900" dirty="0"/>
              <a:t> </a:t>
            </a:r>
            <a:r>
              <a:rPr lang="en-GB" sz="1900" dirty="0" err="1"/>
              <a:t>pozvati</a:t>
            </a:r>
            <a:r>
              <a:rPr lang="en-GB" sz="1900" dirty="0"/>
              <a:t> </a:t>
            </a:r>
            <a:r>
              <a:rPr lang="en-GB" sz="1900" dirty="0" err="1"/>
              <a:t>bilo</a:t>
            </a:r>
            <a:r>
              <a:rPr lang="en-GB" sz="1900" dirty="0"/>
              <a:t> </a:t>
            </a:r>
            <a:r>
              <a:rPr lang="en-GB" sz="1900" dirty="0" err="1"/>
              <a:t>gde</a:t>
            </a:r>
            <a:r>
              <a:rPr lang="en-GB" sz="1900" dirty="0"/>
              <a:t> u </a:t>
            </a:r>
            <a:r>
              <a:rPr lang="en-GB" sz="1900" dirty="0" err="1"/>
              <a:t>našem</a:t>
            </a:r>
            <a:r>
              <a:rPr lang="en-GB" sz="1900" dirty="0"/>
              <a:t> </a:t>
            </a:r>
            <a:r>
              <a:rPr lang="en-GB" sz="1900" dirty="0" err="1"/>
              <a:t>kodu</a:t>
            </a:r>
            <a:r>
              <a:rPr lang="en-GB" sz="1900" dirty="0"/>
              <a:t> </a:t>
            </a:r>
            <a:r>
              <a:rPr lang="en-GB" sz="1900" dirty="0" err="1"/>
              <a:t>na</a:t>
            </a:r>
            <a:r>
              <a:rPr lang="en-GB" sz="1900" dirty="0"/>
              <a:t> </a:t>
            </a:r>
            <a:r>
              <a:rPr lang="en-GB" sz="1900" dirty="0" err="1"/>
              <a:t>sledeći</a:t>
            </a:r>
            <a:r>
              <a:rPr lang="en-GB" sz="1900" dirty="0"/>
              <a:t> </a:t>
            </a:r>
            <a:r>
              <a:rPr lang="en-GB" sz="1900" dirty="0" err="1"/>
              <a:t>način</a:t>
            </a:r>
            <a:r>
              <a:rPr lang="en-GB" sz="1900" dirty="0"/>
              <a:t>:</a:t>
            </a:r>
            <a:endParaRPr lang="sr-Latn-RS" sz="1900" dirty="0"/>
          </a:p>
          <a:p>
            <a:pPr>
              <a:spcBef>
                <a:spcPts val="600"/>
              </a:spcBef>
              <a:spcAft>
                <a:spcPts val="900"/>
              </a:spcAft>
              <a:buClr>
                <a:schemeClr val="tx1"/>
              </a:buClr>
              <a:buSzPct val="75000"/>
              <a:tabLst>
                <a:tab pos="271463" algn="l"/>
              </a:tabLst>
              <a:defRPr/>
            </a:pPr>
            <a:r>
              <a:rPr lang="sr-Latn-RS" sz="2000" dirty="0">
                <a:latin typeface="Consolas" pitchFamily="49" charset="0"/>
                <a:cs typeface="Consolas" pitchFamily="49" charset="0"/>
              </a:rPr>
              <a:t>	Math.imeMetode(argumenti)</a:t>
            </a:r>
            <a:endParaRPr lang="en-GB" sz="2000" dirty="0">
              <a:latin typeface="Consolas" pitchFamily="49" charset="0"/>
              <a:cs typeface="Consolas" pitchFamily="49" charset="0"/>
            </a:endParaRPr>
          </a:p>
        </p:txBody>
      </p:sp>
      <p:sp>
        <p:nvSpPr>
          <p:cNvPr id="29700"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B602E297-93D1-4B30-BB78-3700B3714BDB}" type="slidenum">
              <a:rPr lang="en-GB" smtClean="0">
                <a:latin typeface="Arial Black" pitchFamily="34" charset="0"/>
              </a:rPr>
              <a:pPr eaLnBrk="1" hangingPunct="1"/>
              <a:t>29</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a:xfrm>
            <a:off x="395288" y="528638"/>
            <a:ext cx="5400675" cy="596900"/>
          </a:xfrm>
        </p:spPr>
        <p:txBody>
          <a:bodyPr/>
          <a:lstStyle/>
          <a:p>
            <a:pPr eaLnBrk="1" hangingPunct="1"/>
            <a:r>
              <a:rPr lang="sr-Latn-RS" sz="3600" smtClean="0"/>
              <a:t>switch naredba – Primeri</a:t>
            </a:r>
            <a:endParaRPr lang="en-US" sz="3600" smtClean="0"/>
          </a:p>
        </p:txBody>
      </p:sp>
      <p:sp>
        <p:nvSpPr>
          <p:cNvPr id="5123" name="Rectangle 1"/>
          <p:cNvSpPr>
            <a:spLocks noChangeArrowheads="1"/>
          </p:cNvSpPr>
          <p:nvPr/>
        </p:nvSpPr>
        <p:spPr bwMode="auto">
          <a:xfrm>
            <a:off x="179388" y="1657350"/>
            <a:ext cx="4608512" cy="4940300"/>
          </a:xfrm>
          <a:prstGeom prst="rect">
            <a:avLst/>
          </a:prstGeom>
          <a:solidFill>
            <a:srgbClr val="CC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String </a:t>
            </a:r>
            <a:r>
              <a:rPr lang="en-GB" sz="1500" dirty="0" err="1">
                <a:solidFill>
                  <a:srgbClr val="7F0055"/>
                </a:solidFill>
                <a:latin typeface="Consolas" pitchFamily="49" charset="0"/>
                <a:cs typeface="Times New Roman" pitchFamily="18" charset="0"/>
              </a:rPr>
              <a:t>poruka</a:t>
            </a:r>
            <a:r>
              <a:rPr lang="en-GB" sz="1500" dirty="0">
                <a:solidFill>
                  <a:srgbClr val="7F0055"/>
                </a:solidFill>
                <a:latin typeface="Consolas" pitchFamily="49" charset="0"/>
                <a:cs typeface="Times New Roman" pitchFamily="18" charset="0"/>
              </a:rPr>
              <a:t> = "Student je </a:t>
            </a:r>
            <a:r>
              <a:rPr lang="en-GB" sz="1500" dirty="0" err="1">
                <a:solidFill>
                  <a:srgbClr val="7F0055"/>
                </a:solidFill>
                <a:latin typeface="Consolas" pitchFamily="49" charset="0"/>
                <a:cs typeface="Times New Roman" pitchFamily="18" charset="0"/>
              </a:rPr>
              <a:t>dobio</a:t>
            </a:r>
            <a:r>
              <a:rPr lang="en-GB" sz="1500" dirty="0">
                <a:solidFill>
                  <a:srgbClr val="7F0055"/>
                </a:solidFill>
                <a:latin typeface="Consolas" pitchFamily="49" charset="0"/>
                <a:cs typeface="Times New Roman" pitchFamily="18" charset="0"/>
              </a:rPr>
              <a:t> </a:t>
            </a:r>
            <a:r>
              <a:rPr lang="en-GB" sz="1500" dirty="0" err="1">
                <a:solidFill>
                  <a:srgbClr val="7F0055"/>
                </a:solidFill>
                <a:latin typeface="Consolas" pitchFamily="49" charset="0"/>
                <a:cs typeface="Times New Roman" pitchFamily="18" charset="0"/>
              </a:rPr>
              <a:t>ocenu</a:t>
            </a:r>
            <a:r>
              <a:rPr lang="en-GB" sz="1500" dirty="0">
                <a:solidFill>
                  <a:srgbClr val="7F0055"/>
                </a:solidFill>
                <a:latin typeface="Consolas" pitchFamily="49" charset="0"/>
                <a:cs typeface="Times New Roman" pitchFamily="18" charset="0"/>
              </a:rPr>
              <a:t> ";</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switch(</a:t>
            </a:r>
            <a:r>
              <a:rPr lang="en-GB" sz="1500" dirty="0" err="1">
                <a:solidFill>
                  <a:srgbClr val="7F0055"/>
                </a:solidFill>
                <a:latin typeface="Consolas" pitchFamily="49" charset="0"/>
                <a:cs typeface="Times New Roman" pitchFamily="18" charset="0"/>
              </a:rPr>
              <a:t>ispit</a:t>
            </a:r>
            <a:r>
              <a:rPr lang="en-GB" sz="1500" dirty="0">
                <a:solidFill>
                  <a:srgbClr val="7F0055"/>
                </a:solidFill>
                <a:latin typeface="Consolas" pitchFamily="49" charset="0"/>
                <a:cs typeface="Times New Roman" pitchFamily="18" charset="0"/>
              </a:rPr>
              <a:t>/10){</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case 10:</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case 9:</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a:t>
            </a:r>
            <a:r>
              <a:rPr lang="en-GB" sz="1500" dirty="0" err="1">
                <a:solidFill>
                  <a:srgbClr val="7F0055"/>
                </a:solidFill>
                <a:latin typeface="Consolas" pitchFamily="49" charset="0"/>
                <a:cs typeface="Times New Roman" pitchFamily="18" charset="0"/>
              </a:rPr>
              <a:t>poruka</a:t>
            </a:r>
            <a:r>
              <a:rPr lang="en-GB" sz="1500" dirty="0">
                <a:solidFill>
                  <a:srgbClr val="7F0055"/>
                </a:solidFill>
                <a:latin typeface="Consolas" pitchFamily="49" charset="0"/>
                <a:cs typeface="Times New Roman" pitchFamily="18" charset="0"/>
              </a:rPr>
              <a:t> += "A";</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break;</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case 8:</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a:t>
            </a:r>
            <a:r>
              <a:rPr lang="en-GB" sz="1500" dirty="0" err="1">
                <a:solidFill>
                  <a:srgbClr val="7F0055"/>
                </a:solidFill>
                <a:latin typeface="Consolas" pitchFamily="49" charset="0"/>
                <a:cs typeface="Times New Roman" pitchFamily="18" charset="0"/>
              </a:rPr>
              <a:t>poruka</a:t>
            </a:r>
            <a:r>
              <a:rPr lang="en-GB" sz="1500" dirty="0">
                <a:solidFill>
                  <a:srgbClr val="7F0055"/>
                </a:solidFill>
                <a:latin typeface="Consolas" pitchFamily="49" charset="0"/>
                <a:cs typeface="Times New Roman" pitchFamily="18" charset="0"/>
              </a:rPr>
              <a:t> += "B";</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break;</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case 7:</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a:t>
            </a:r>
            <a:r>
              <a:rPr lang="en-GB" sz="1500" dirty="0" err="1">
                <a:solidFill>
                  <a:srgbClr val="7F0055"/>
                </a:solidFill>
                <a:latin typeface="Consolas" pitchFamily="49" charset="0"/>
                <a:cs typeface="Times New Roman" pitchFamily="18" charset="0"/>
              </a:rPr>
              <a:t>poruka</a:t>
            </a:r>
            <a:r>
              <a:rPr lang="en-GB" sz="1500" dirty="0">
                <a:solidFill>
                  <a:srgbClr val="7F0055"/>
                </a:solidFill>
                <a:latin typeface="Consolas" pitchFamily="49" charset="0"/>
                <a:cs typeface="Times New Roman" pitchFamily="18" charset="0"/>
              </a:rPr>
              <a:t> += "C";</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break;</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case 6:</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a:t>
            </a:r>
            <a:r>
              <a:rPr lang="en-GB" sz="1500" dirty="0" err="1">
                <a:solidFill>
                  <a:srgbClr val="7F0055"/>
                </a:solidFill>
                <a:latin typeface="Consolas" pitchFamily="49" charset="0"/>
                <a:cs typeface="Times New Roman" pitchFamily="18" charset="0"/>
              </a:rPr>
              <a:t>poruka</a:t>
            </a:r>
            <a:r>
              <a:rPr lang="en-GB" sz="1500" dirty="0">
                <a:solidFill>
                  <a:srgbClr val="7F0055"/>
                </a:solidFill>
                <a:latin typeface="Consolas" pitchFamily="49" charset="0"/>
                <a:cs typeface="Times New Roman" pitchFamily="18" charset="0"/>
              </a:rPr>
              <a:t> += "D";</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break;</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case 5:</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a:t>
            </a:r>
            <a:r>
              <a:rPr lang="en-GB" sz="1500" dirty="0" err="1">
                <a:solidFill>
                  <a:srgbClr val="7F0055"/>
                </a:solidFill>
                <a:latin typeface="Consolas" pitchFamily="49" charset="0"/>
                <a:cs typeface="Times New Roman" pitchFamily="18" charset="0"/>
              </a:rPr>
              <a:t>poruka</a:t>
            </a:r>
            <a:r>
              <a:rPr lang="en-GB" sz="1500" dirty="0">
                <a:solidFill>
                  <a:srgbClr val="7F0055"/>
                </a:solidFill>
                <a:latin typeface="Consolas" pitchFamily="49" charset="0"/>
                <a:cs typeface="Times New Roman" pitchFamily="18" charset="0"/>
              </a:rPr>
              <a:t> += "E";</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break;</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default:</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a:t>
            </a:r>
            <a:r>
              <a:rPr lang="en-GB" sz="1500" dirty="0" err="1">
                <a:solidFill>
                  <a:srgbClr val="7F0055"/>
                </a:solidFill>
                <a:latin typeface="Consolas" pitchFamily="49" charset="0"/>
                <a:cs typeface="Times New Roman" pitchFamily="18" charset="0"/>
              </a:rPr>
              <a:t>poruka</a:t>
            </a:r>
            <a:r>
              <a:rPr lang="en-GB" sz="1500" dirty="0">
                <a:solidFill>
                  <a:srgbClr val="7F0055"/>
                </a:solidFill>
                <a:latin typeface="Consolas" pitchFamily="49" charset="0"/>
                <a:cs typeface="Times New Roman" pitchFamily="18" charset="0"/>
              </a:rPr>
              <a:t> += "F";</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a:t>
            </a:r>
          </a:p>
        </p:txBody>
      </p:sp>
      <p:sp>
        <p:nvSpPr>
          <p:cNvPr id="5" name="Rectangle 4"/>
          <p:cNvSpPr>
            <a:spLocks noChangeArrowheads="1"/>
          </p:cNvSpPr>
          <p:nvPr/>
        </p:nvSpPr>
        <p:spPr bwMode="auto">
          <a:xfrm>
            <a:off x="1907704" y="2133600"/>
            <a:ext cx="1424459" cy="368300"/>
          </a:xfrm>
          <a:prstGeom prst="rect">
            <a:avLst/>
          </a:prstGeom>
          <a:noFill/>
          <a:ln w="9525">
            <a:noFill/>
            <a:miter lim="800000"/>
            <a:headEnd/>
            <a:tailEnd/>
          </a:ln>
          <a:effectLst/>
        </p:spPr>
        <p:txBody>
          <a:bodyPr wrap="square" anchor="ctr">
            <a:spAutoFit/>
          </a:bodyPr>
          <a:lstStyle/>
          <a:p>
            <a:pPr algn="ctr">
              <a:spcBef>
                <a:spcPct val="20000"/>
              </a:spcBef>
              <a:spcAft>
                <a:spcPct val="20000"/>
              </a:spcAft>
              <a:buClr>
                <a:schemeClr val="tx1"/>
              </a:buClr>
              <a:buSzPct val="75000"/>
              <a:tabLst>
                <a:tab pos="180975" algn="l"/>
                <a:tab pos="539750" algn="l"/>
                <a:tab pos="900113" algn="l"/>
                <a:tab pos="1260475" algn="l"/>
              </a:tabLst>
              <a:defRPr/>
            </a:pPr>
            <a:r>
              <a:rPr lang="sr-Latn-RS" dirty="0">
                <a:solidFill>
                  <a:srgbClr val="3333CC"/>
                </a:solidFill>
                <a:latin typeface="+mn-lt"/>
              </a:rPr>
              <a:t>propadanje</a:t>
            </a:r>
            <a:endParaRPr lang="en-US" dirty="0">
              <a:latin typeface="Consolas" pitchFamily="49" charset="0"/>
              <a:cs typeface="Consolas" pitchFamily="49" charset="0"/>
            </a:endParaRPr>
          </a:p>
        </p:txBody>
      </p:sp>
      <p:cxnSp>
        <p:nvCxnSpPr>
          <p:cNvPr id="5125" name="Straight Arrow Connector 8"/>
          <p:cNvCxnSpPr>
            <a:cxnSpLocks noChangeShapeType="1"/>
          </p:cNvCxnSpPr>
          <p:nvPr/>
        </p:nvCxnSpPr>
        <p:spPr bwMode="auto">
          <a:xfrm flipH="1">
            <a:off x="1331913" y="2355850"/>
            <a:ext cx="647700" cy="92075"/>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
        <p:nvSpPr>
          <p:cNvPr id="5126" name="Rectangle 1"/>
          <p:cNvSpPr>
            <a:spLocks noChangeArrowheads="1"/>
          </p:cNvSpPr>
          <p:nvPr/>
        </p:nvSpPr>
        <p:spPr bwMode="auto">
          <a:xfrm>
            <a:off x="4967288" y="5048250"/>
            <a:ext cx="3997325" cy="1476375"/>
          </a:xfrm>
          <a:prstGeom prst="rect">
            <a:avLst/>
          </a:prstGeom>
          <a:solidFill>
            <a:srgbClr val="CCFFCC"/>
          </a:solid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switch(</a:t>
            </a:r>
            <a:r>
              <a:rPr lang="en-GB" sz="1500" dirty="0" err="1">
                <a:solidFill>
                  <a:srgbClr val="7F0055"/>
                </a:solidFill>
                <a:latin typeface="Consolas" pitchFamily="49" charset="0"/>
                <a:cs typeface="Times New Roman" pitchFamily="18" charset="0"/>
              </a:rPr>
              <a:t>prezimeStudenta</a:t>
            </a:r>
            <a:r>
              <a:rPr lang="en-GB" sz="1500" dirty="0" smtClean="0">
                <a:solidFill>
                  <a:srgbClr val="7F0055"/>
                </a:solidFill>
                <a:latin typeface="Consolas" pitchFamily="49" charset="0"/>
                <a:cs typeface="Times New Roman" pitchFamily="18" charset="0"/>
              </a:rPr>
              <a:t>)</a:t>
            </a:r>
            <a:r>
              <a:rPr lang="sr-Latn-ME" sz="1500" dirty="0" smtClean="0">
                <a:solidFill>
                  <a:srgbClr val="7F0055"/>
                </a:solidFill>
                <a:latin typeface="Consolas" pitchFamily="49" charset="0"/>
                <a:cs typeface="Times New Roman" pitchFamily="18" charset="0"/>
              </a:rPr>
              <a:t> </a:t>
            </a:r>
            <a:r>
              <a:rPr lang="en-GB" sz="1500" dirty="0" smtClean="0">
                <a:solidFill>
                  <a:srgbClr val="7F0055"/>
                </a:solidFill>
                <a:latin typeface="Consolas" pitchFamily="49" charset="0"/>
                <a:cs typeface="Times New Roman" pitchFamily="18" charset="0"/>
              </a:rPr>
              <a:t>{</a:t>
            </a:r>
            <a:endParaRPr lang="en-GB" sz="1500" dirty="0">
              <a:solidFill>
                <a:srgbClr val="7F0055"/>
              </a:solidFill>
              <a:latin typeface="Consolas" pitchFamily="49" charset="0"/>
              <a:cs typeface="Times New Roman" pitchFamily="18" charset="0"/>
            </a:endParaRP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case "</a:t>
            </a:r>
            <a:r>
              <a:rPr lang="en-GB" sz="1500" dirty="0" err="1">
                <a:solidFill>
                  <a:srgbClr val="7F0055"/>
                </a:solidFill>
                <a:latin typeface="Consolas" pitchFamily="49" charset="0"/>
                <a:cs typeface="Times New Roman" pitchFamily="18" charset="0"/>
              </a:rPr>
              <a:t>Marković</a:t>
            </a:r>
            <a:r>
              <a:rPr lang="en-GB" sz="1500" dirty="0">
                <a:solidFill>
                  <a:srgbClr val="7F0055"/>
                </a:solidFill>
                <a:latin typeface="Consolas" pitchFamily="49" charset="0"/>
                <a:cs typeface="Times New Roman" pitchFamily="18" charset="0"/>
              </a:rPr>
              <a:t>":</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case "</a:t>
            </a:r>
            <a:r>
              <a:rPr lang="en-GB" sz="1500" dirty="0" err="1">
                <a:solidFill>
                  <a:srgbClr val="7F0055"/>
                </a:solidFill>
                <a:latin typeface="Consolas" pitchFamily="49" charset="0"/>
                <a:cs typeface="Times New Roman" pitchFamily="18" charset="0"/>
              </a:rPr>
              <a:t>Ilić</a:t>
            </a:r>
            <a:r>
              <a:rPr lang="en-GB" sz="1500" dirty="0">
                <a:solidFill>
                  <a:srgbClr val="7F0055"/>
                </a:solidFill>
                <a:latin typeface="Consolas" pitchFamily="49" charset="0"/>
                <a:cs typeface="Times New Roman" pitchFamily="18" charset="0"/>
              </a:rPr>
              <a:t>":</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case "</a:t>
            </a:r>
            <a:r>
              <a:rPr lang="en-GB" sz="1500" dirty="0" err="1">
                <a:solidFill>
                  <a:srgbClr val="7F0055"/>
                </a:solidFill>
                <a:latin typeface="Consolas" pitchFamily="49" charset="0"/>
                <a:cs typeface="Times New Roman" pitchFamily="18" charset="0"/>
              </a:rPr>
              <a:t>Petrović</a:t>
            </a:r>
            <a:r>
              <a:rPr lang="en-GB" sz="1500" dirty="0">
                <a:solidFill>
                  <a:srgbClr val="7F0055"/>
                </a:solidFill>
                <a:latin typeface="Consolas" pitchFamily="49" charset="0"/>
                <a:cs typeface="Times New Roman" pitchFamily="18" charset="0"/>
              </a:rPr>
              <a:t>":</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		</a:t>
            </a:r>
            <a:r>
              <a:rPr lang="en-GB" sz="1500" dirty="0" err="1">
                <a:solidFill>
                  <a:srgbClr val="7F0055"/>
                </a:solidFill>
                <a:latin typeface="Consolas" pitchFamily="49" charset="0"/>
                <a:cs typeface="Times New Roman" pitchFamily="18" charset="0"/>
              </a:rPr>
              <a:t>System.out.println</a:t>
            </a:r>
            <a:r>
              <a:rPr lang="en-GB" sz="1500" dirty="0">
                <a:solidFill>
                  <a:srgbClr val="7F0055"/>
                </a:solidFill>
                <a:latin typeface="Consolas" pitchFamily="49" charset="0"/>
                <a:cs typeface="Times New Roman" pitchFamily="18" charset="0"/>
              </a:rPr>
              <a:t>(</a:t>
            </a:r>
            <a:r>
              <a:rPr lang="en-GB" sz="1500" dirty="0" err="1">
                <a:solidFill>
                  <a:srgbClr val="7F0055"/>
                </a:solidFill>
                <a:latin typeface="Consolas" pitchFamily="49" charset="0"/>
                <a:cs typeface="Times New Roman" pitchFamily="18" charset="0"/>
              </a:rPr>
              <a:t>imeStudenta</a:t>
            </a:r>
            <a:r>
              <a:rPr lang="en-GB" sz="1500" dirty="0">
                <a:solidFill>
                  <a:srgbClr val="7F0055"/>
                </a:solidFill>
                <a:latin typeface="Consolas" pitchFamily="49" charset="0"/>
                <a:cs typeface="Times New Roman" pitchFamily="18" charset="0"/>
              </a:rPr>
              <a:t>);</a:t>
            </a:r>
          </a:p>
          <a:p>
            <a:pPr>
              <a:tabLst>
                <a:tab pos="215900" algn="l"/>
                <a:tab pos="431800" algn="l"/>
                <a:tab pos="647700" algn="l"/>
                <a:tab pos="863600" algn="l"/>
              </a:tabLst>
            </a:pPr>
            <a:r>
              <a:rPr lang="en-GB" sz="1500" dirty="0">
                <a:solidFill>
                  <a:srgbClr val="7F0055"/>
                </a:solidFill>
                <a:latin typeface="Consolas" pitchFamily="49" charset="0"/>
                <a:cs typeface="Times New Roman" pitchFamily="18" charset="0"/>
              </a:rPr>
              <a:t>}</a:t>
            </a:r>
          </a:p>
        </p:txBody>
      </p:sp>
      <p:sp>
        <p:nvSpPr>
          <p:cNvPr id="10" name="Rectangle 9"/>
          <p:cNvSpPr>
            <a:spLocks noChangeArrowheads="1"/>
          </p:cNvSpPr>
          <p:nvPr/>
        </p:nvSpPr>
        <p:spPr bwMode="auto">
          <a:xfrm>
            <a:off x="171450" y="1301750"/>
            <a:ext cx="1943100" cy="368300"/>
          </a:xfrm>
          <a:prstGeom prst="rect">
            <a:avLst/>
          </a:prstGeom>
          <a:noFill/>
          <a:ln w="9525">
            <a:noFill/>
            <a:miter lim="800000"/>
            <a:headEnd/>
            <a:tailEnd/>
          </a:ln>
          <a:effectLst/>
        </p:spPr>
        <p:txBody>
          <a:bodyPr anchor="ctr">
            <a:spAutoFit/>
          </a:bodyPr>
          <a:lstStyle/>
          <a:p>
            <a:pPr>
              <a:spcBef>
                <a:spcPct val="20000"/>
              </a:spcBef>
              <a:spcAft>
                <a:spcPct val="20000"/>
              </a:spcAft>
              <a:buClr>
                <a:schemeClr val="tx1"/>
              </a:buClr>
              <a:buSzPct val="75000"/>
              <a:tabLst>
                <a:tab pos="180975" algn="l"/>
                <a:tab pos="539750" algn="l"/>
                <a:tab pos="900113" algn="l"/>
                <a:tab pos="1260475" algn="l"/>
              </a:tabLst>
              <a:defRPr/>
            </a:pPr>
            <a:r>
              <a:rPr lang="sr-Latn-RS">
                <a:latin typeface="+mn-lt"/>
              </a:rPr>
              <a:t>Ocena studenta:</a:t>
            </a:r>
            <a:endParaRPr lang="en-US" dirty="0">
              <a:latin typeface="Consolas" pitchFamily="49" charset="0"/>
              <a:cs typeface="Consolas" pitchFamily="49" charset="0"/>
            </a:endParaRPr>
          </a:p>
        </p:txBody>
      </p:sp>
      <p:sp>
        <p:nvSpPr>
          <p:cNvPr id="11" name="Rectangle 10"/>
          <p:cNvSpPr>
            <a:spLocks noChangeArrowheads="1"/>
          </p:cNvSpPr>
          <p:nvPr/>
        </p:nvSpPr>
        <p:spPr bwMode="auto">
          <a:xfrm>
            <a:off x="4859338" y="4666733"/>
            <a:ext cx="2592982" cy="369332"/>
          </a:xfrm>
          <a:prstGeom prst="rect">
            <a:avLst/>
          </a:prstGeom>
          <a:noFill/>
          <a:ln w="9525">
            <a:noFill/>
            <a:miter lim="800000"/>
            <a:headEnd/>
            <a:tailEnd/>
          </a:ln>
          <a:effectLst/>
        </p:spPr>
        <p:txBody>
          <a:bodyPr wrap="square" anchor="ctr">
            <a:spAutoFit/>
          </a:bodyPr>
          <a:lstStyle/>
          <a:p>
            <a:pPr>
              <a:spcBef>
                <a:spcPct val="20000"/>
              </a:spcBef>
              <a:spcAft>
                <a:spcPct val="20000"/>
              </a:spcAft>
              <a:buClr>
                <a:schemeClr val="tx1"/>
              </a:buClr>
              <a:buSzPct val="75000"/>
              <a:tabLst>
                <a:tab pos="180975" algn="l"/>
                <a:tab pos="539750" algn="l"/>
                <a:tab pos="900113" algn="l"/>
                <a:tab pos="1260475" algn="l"/>
              </a:tabLst>
              <a:defRPr/>
            </a:pPr>
            <a:r>
              <a:rPr lang="sr-Latn-RS" dirty="0">
                <a:latin typeface="Consolas" pitchFamily="49" charset="0"/>
                <a:cs typeface="Consolas" pitchFamily="49" charset="0"/>
              </a:rPr>
              <a:t>switch</a:t>
            </a:r>
            <a:r>
              <a:rPr lang="sr-Latn-RS" dirty="0">
                <a:latin typeface="+mn-lt"/>
              </a:rPr>
              <a:t> sa stringom:</a:t>
            </a:r>
            <a:endParaRPr lang="en-US" dirty="0">
              <a:latin typeface="Consolas" pitchFamily="49" charset="0"/>
              <a:cs typeface="Consolas" pitchFamily="49" charset="0"/>
            </a:endParaRPr>
          </a:p>
        </p:txBody>
      </p:sp>
      <p:sp>
        <p:nvSpPr>
          <p:cNvPr id="5129" name="Rectangle 6"/>
          <p:cNvSpPr>
            <a:spLocks noChangeArrowheads="1"/>
          </p:cNvSpPr>
          <p:nvPr/>
        </p:nvSpPr>
        <p:spPr bwMode="auto">
          <a:xfrm>
            <a:off x="5102225" y="1671638"/>
            <a:ext cx="3573463" cy="95410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sr-Latn-RS" dirty="0"/>
              <a:t>U</a:t>
            </a:r>
            <a:r>
              <a:rPr lang="en-GB" dirty="0"/>
              <a:t> </a:t>
            </a:r>
            <a:r>
              <a:rPr lang="en-GB" dirty="0" err="1"/>
              <a:t>Javi</a:t>
            </a:r>
            <a:r>
              <a:rPr lang="sr-Latn-RS" dirty="0"/>
              <a:t>, string nije niz </a:t>
            </a:r>
            <a:r>
              <a:rPr lang="sr-Latn-RS" sz="2000" dirty="0">
                <a:latin typeface="Consolas" pitchFamily="49" charset="0"/>
                <a:cs typeface="Consolas" pitchFamily="49" charset="0"/>
              </a:rPr>
              <a:t>char</a:t>
            </a:r>
            <a:r>
              <a:rPr lang="sr-Latn-RS" dirty="0"/>
              <a:t> podataka,</a:t>
            </a:r>
            <a:r>
              <a:rPr lang="en-GB" dirty="0"/>
              <a:t> </a:t>
            </a:r>
            <a:r>
              <a:rPr lang="en-GB" dirty="0" err="1"/>
              <a:t>već</a:t>
            </a:r>
            <a:r>
              <a:rPr lang="en-GB" dirty="0"/>
              <a:t> </a:t>
            </a:r>
            <a:r>
              <a:rPr lang="sr-Latn-RS" dirty="0"/>
              <a:t>je</a:t>
            </a:r>
            <a:r>
              <a:rPr lang="en-GB" dirty="0"/>
              <a:t> </a:t>
            </a:r>
            <a:r>
              <a:rPr lang="en-GB" dirty="0" err="1"/>
              <a:t>objekt</a:t>
            </a:r>
            <a:r>
              <a:rPr lang="en-GB" dirty="0"/>
              <a:t> </a:t>
            </a:r>
            <a:r>
              <a:rPr lang="en-GB" dirty="0" err="1"/>
              <a:t>klasnog</a:t>
            </a:r>
            <a:r>
              <a:rPr lang="en-GB" dirty="0"/>
              <a:t> </a:t>
            </a:r>
            <a:r>
              <a:rPr lang="en-GB" dirty="0" err="1"/>
              <a:t>tipa</a:t>
            </a:r>
            <a:r>
              <a:rPr lang="en-GB" dirty="0"/>
              <a:t>. </a:t>
            </a:r>
          </a:p>
        </p:txBody>
      </p:sp>
      <p:cxnSp>
        <p:nvCxnSpPr>
          <p:cNvPr id="5130" name="Straight Arrow Connector 8"/>
          <p:cNvCxnSpPr>
            <a:cxnSpLocks noChangeShapeType="1"/>
          </p:cNvCxnSpPr>
          <p:nvPr/>
        </p:nvCxnSpPr>
        <p:spPr bwMode="auto">
          <a:xfrm flipH="1" flipV="1">
            <a:off x="971550" y="1916113"/>
            <a:ext cx="4130675" cy="309562"/>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
        <p:nvSpPr>
          <p:cNvPr id="5131"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941D75D8-9144-466A-BA40-BF4770FBDEBA}" type="slidenum">
              <a:rPr lang="en-GB" smtClean="0">
                <a:latin typeface="Arial Black" pitchFamily="34" charset="0"/>
              </a:rPr>
              <a:pPr eaLnBrk="1" hangingPunct="1"/>
              <a:t>3</a:t>
            </a:fld>
            <a:endParaRPr lang="en-GB" smtClean="0">
              <a:latin typeface="Arial Black" pitchFamily="34" charset="0"/>
            </a:endParaRPr>
          </a:p>
        </p:txBody>
      </p:sp>
      <p:sp>
        <p:nvSpPr>
          <p:cNvPr id="12" name="Rectangle 6"/>
          <p:cNvSpPr>
            <a:spLocks noChangeArrowheads="1"/>
          </p:cNvSpPr>
          <p:nvPr/>
        </p:nvSpPr>
        <p:spPr bwMode="auto">
          <a:xfrm>
            <a:off x="5113337" y="2871788"/>
            <a:ext cx="3573463" cy="6771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sr-Latn-RS" dirty="0" smtClean="0"/>
              <a:t>O</a:t>
            </a:r>
            <a:r>
              <a:rPr lang="en-GB" dirty="0" err="1"/>
              <a:t>perator</a:t>
            </a:r>
            <a:r>
              <a:rPr lang="en-GB" dirty="0"/>
              <a:t> </a:t>
            </a:r>
            <a:r>
              <a:rPr lang="en-GB" sz="2000" b="1" dirty="0">
                <a:solidFill>
                  <a:srgbClr val="FF0000"/>
                </a:solidFill>
                <a:latin typeface="Consolas" pitchFamily="49" charset="0"/>
                <a:cs typeface="Consolas" pitchFamily="49" charset="0"/>
              </a:rPr>
              <a:t>+</a:t>
            </a:r>
            <a:r>
              <a:rPr lang="en-GB" dirty="0"/>
              <a:t> </a:t>
            </a:r>
            <a:r>
              <a:rPr lang="en-GB" dirty="0" err="1"/>
              <a:t>predstavlja</a:t>
            </a:r>
            <a:r>
              <a:rPr lang="en-GB" dirty="0"/>
              <a:t> </a:t>
            </a:r>
            <a:r>
              <a:rPr lang="en-GB" dirty="0" err="1" smtClean="0"/>
              <a:t>nadovezivanje</a:t>
            </a:r>
            <a:r>
              <a:rPr lang="en-GB" dirty="0" smtClean="0"/>
              <a:t> </a:t>
            </a:r>
            <a:r>
              <a:rPr lang="en-GB" dirty="0" err="1"/>
              <a:t>stringova</a:t>
            </a:r>
            <a:r>
              <a:rPr lang="en-GB" dirty="0"/>
              <a:t>.</a:t>
            </a:r>
          </a:p>
        </p:txBody>
      </p:sp>
      <p:cxnSp>
        <p:nvCxnSpPr>
          <p:cNvPr id="13" name="Straight Arrow Connector 8"/>
          <p:cNvCxnSpPr>
            <a:cxnSpLocks noChangeShapeType="1"/>
          </p:cNvCxnSpPr>
          <p:nvPr/>
        </p:nvCxnSpPr>
        <p:spPr bwMode="auto">
          <a:xfrm flipH="1" flipV="1">
            <a:off x="1517697" y="2831042"/>
            <a:ext cx="3637680" cy="358280"/>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p:cNvSpPr>
            <a:spLocks noGrp="1" noChangeArrowheads="1"/>
          </p:cNvSpPr>
          <p:nvPr>
            <p:ph type="title"/>
          </p:nvPr>
        </p:nvSpPr>
        <p:spPr>
          <a:xfrm>
            <a:off x="563563" y="457200"/>
            <a:ext cx="5808662" cy="739775"/>
          </a:xfrm>
        </p:spPr>
        <p:txBody>
          <a:bodyPr/>
          <a:lstStyle/>
          <a:p>
            <a:pPr eaLnBrk="1" hangingPunct="1"/>
            <a:r>
              <a:rPr lang="en-US" sz="3600" smtClean="0"/>
              <a:t>Neke metode iz klase Math</a:t>
            </a:r>
          </a:p>
        </p:txBody>
      </p:sp>
      <p:graphicFrame>
        <p:nvGraphicFramePr>
          <p:cNvPr id="4" name="Table 3"/>
          <p:cNvGraphicFramePr>
            <a:graphicFrameLocks noGrp="1"/>
          </p:cNvGraphicFramePr>
          <p:nvPr/>
        </p:nvGraphicFramePr>
        <p:xfrm>
          <a:off x="2268538" y="1341438"/>
          <a:ext cx="4056062" cy="3902080"/>
        </p:xfrm>
        <a:graphic>
          <a:graphicData uri="http://schemas.openxmlformats.org/drawingml/2006/table">
            <a:tbl>
              <a:tblPr firstRow="1" firstCol="1" bandRow="1"/>
              <a:tblGrid>
                <a:gridCol w="1394307">
                  <a:extLst>
                    <a:ext uri="{9D8B030D-6E8A-4147-A177-3AD203B41FA5}">
                      <a16:colId xmlns:a16="http://schemas.microsoft.com/office/drawing/2014/main" val="20000"/>
                    </a:ext>
                  </a:extLst>
                </a:gridCol>
                <a:gridCol w="2661755">
                  <a:extLst>
                    <a:ext uri="{9D8B030D-6E8A-4147-A177-3AD203B41FA5}">
                      <a16:colId xmlns:a16="http://schemas.microsoft.com/office/drawing/2014/main" val="20001"/>
                    </a:ext>
                  </a:extLst>
                </a:gridCol>
              </a:tblGrid>
              <a:tr h="243880">
                <a:tc>
                  <a:txBody>
                    <a:bodyPr/>
                    <a:lstStyle/>
                    <a:p>
                      <a:pPr algn="ctr">
                        <a:spcAft>
                          <a:spcPts val="0"/>
                        </a:spcAft>
                      </a:pPr>
                      <a:r>
                        <a:rPr kumimoji="0" lang="en-GB" sz="1600" b="1" i="0" u="none" strike="noStrike" kern="1200" cap="none" normalizeH="0" baseline="0">
                          <a:ln>
                            <a:noFill/>
                          </a:ln>
                          <a:solidFill>
                            <a:srgbClr val="FFFFFF"/>
                          </a:solidFill>
                          <a:effectLst/>
                          <a:latin typeface="Calibri" pitchFamily="34" charset="0"/>
                          <a:ea typeface="+mn-ea"/>
                          <a:cs typeface="Times New Roman" pitchFamily="18" charset="0"/>
                        </a:rPr>
                        <a:t>Metoda</a:t>
                      </a:r>
                    </a:p>
                  </a:txBody>
                  <a:tcPr marL="68572" marR="68572" marT="0" marB="0">
                    <a:lnL w="12700" cap="flat" cmpd="sng" algn="ctr">
                      <a:solidFill>
                        <a:srgbClr val="4F81BD"/>
                      </a:solidFill>
                      <a:prstDash val="solid"/>
                      <a:round/>
                      <a:headEnd type="none" w="med" len="med"/>
                      <a:tailEnd type="none" w="med" len="med"/>
                    </a:lnL>
                    <a:lnR>
                      <a:noFill/>
                    </a:lnR>
                    <a:lnT w="12700" cap="flat" cmpd="sng" algn="ctr">
                      <a:solidFill>
                        <a:srgbClr val="4F81BD"/>
                      </a:solidFill>
                      <a:prstDash val="solid"/>
                      <a:round/>
                      <a:headEnd type="none" w="med" len="med"/>
                      <a:tailEnd type="none" w="med" len="med"/>
                    </a:lnT>
                    <a:lnB w="12700" cap="flat" cmpd="sng" algn="ctr">
                      <a:solidFill>
                        <a:srgbClr val="4F81BD"/>
                      </a:solidFill>
                      <a:prstDash val="solid"/>
                      <a:round/>
                      <a:headEnd type="none" w="med" len="med"/>
                      <a:tailEnd type="none" w="med" len="med"/>
                    </a:lnB>
                    <a:solidFill>
                      <a:srgbClr val="4F81B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GB" sz="1600" b="1" i="0" u="none" strike="noStrike" kern="1200" cap="none" normalizeH="0" baseline="0">
                          <a:ln>
                            <a:noFill/>
                          </a:ln>
                          <a:solidFill>
                            <a:srgbClr val="FFFFFF"/>
                          </a:solidFill>
                          <a:effectLst/>
                          <a:latin typeface="Calibri" pitchFamily="34" charset="0"/>
                          <a:ea typeface="+mn-ea"/>
                          <a:cs typeface="Times New Roman" pitchFamily="18" charset="0"/>
                        </a:rPr>
                        <a:t>Opis</a:t>
                      </a:r>
                    </a:p>
                  </a:txBody>
                  <a:tcPr marL="68572" marR="68572" marT="0" marB="0">
                    <a:lnL>
                      <a:noFill/>
                    </a:lnL>
                    <a:lnR w="12700" cap="flat" cmpd="sng" algn="ctr">
                      <a:solidFill>
                        <a:srgbClr val="4F81BD"/>
                      </a:solidFill>
                      <a:prstDash val="solid"/>
                      <a:round/>
                      <a:headEnd type="none" w="med" len="med"/>
                      <a:tailEnd type="none" w="med" len="med"/>
                    </a:lnR>
                    <a:lnT w="12700" cap="flat" cmpd="sng" algn="ctr">
                      <a:solidFill>
                        <a:srgbClr val="4F81BD"/>
                      </a:solidFill>
                      <a:prstDash val="solid"/>
                      <a:round/>
                      <a:headEnd type="none" w="med" len="med"/>
                      <a:tailEnd type="none" w="med" len="med"/>
                    </a:lnT>
                    <a:lnB w="12700" cap="flat" cmpd="sng" algn="ctr">
                      <a:solidFill>
                        <a:srgbClr val="4F81BD"/>
                      </a:solidFill>
                      <a:prstDash val="solid"/>
                      <a:round/>
                      <a:headEnd type="none" w="med" len="med"/>
                      <a:tailEnd type="none" w="med" len="med"/>
                    </a:lnB>
                    <a:solidFill>
                      <a:srgbClr val="4F81BD"/>
                    </a:solidFill>
                  </a:tcPr>
                </a:tc>
                <a:extLst>
                  <a:ext uri="{0D108BD9-81ED-4DB2-BD59-A6C34878D82A}">
                    <a16:rowId xmlns:a16="http://schemas.microsoft.com/office/drawing/2014/main" val="10000"/>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abs(x)</a:t>
                      </a:r>
                    </a:p>
                  </a:txBody>
                  <a:tcPr marL="68572" marR="68572" marT="0" marB="0">
                    <a:lnL w="12700" cap="flat" cmpd="sng" algn="ctr">
                      <a:solidFill>
                        <a:srgbClr val="4F81BD"/>
                      </a:solidFill>
                      <a:prstDash val="solid"/>
                      <a:round/>
                      <a:headEnd type="none" w="med" len="med"/>
                      <a:tailEnd type="none" w="med" len="med"/>
                    </a:lnL>
                    <a:lnR>
                      <a:noFill/>
                    </a:lnR>
                    <a:lnT w="12700" cap="flat" cmpd="sng" algn="ctr">
                      <a:solidFill>
                        <a:srgbClr val="4F81BD"/>
                      </a:solidFill>
                      <a:prstDash val="solid"/>
                      <a:round/>
                      <a:headEnd type="none" w="med" len="med"/>
                      <a:tailEnd type="none" w="med" len="med"/>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apsolutna vrednost broja x</a:t>
                      </a:r>
                    </a:p>
                  </a:txBody>
                  <a:tcPr marL="68572" marR="68572" marT="0" marB="0">
                    <a:lnL>
                      <a:noFill/>
                    </a:lnL>
                    <a:lnR w="12700" cap="flat" cmpd="sng" algn="ctr">
                      <a:solidFill>
                        <a:srgbClr val="4F81BD"/>
                      </a:solidFill>
                      <a:prstDash val="solid"/>
                      <a:round/>
                      <a:headEnd type="none" w="med" len="med"/>
                      <a:tailEnd type="none" w="med" len="med"/>
                    </a:lnR>
                    <a:lnT w="12700" cap="flat" cmpd="sng" algn="ctr">
                      <a:solidFill>
                        <a:srgbClr val="4F81BD"/>
                      </a:solidFill>
                      <a:prstDash val="solid"/>
                      <a:round/>
                      <a:headEnd type="none" w="med" len="med"/>
                      <a:tailEnd type="none" w="med" len="med"/>
                    </a:lnT>
                    <a:lnB>
                      <a:noFill/>
                    </a:lnB>
                  </a:tcPr>
                </a:tc>
                <a:extLst>
                  <a:ext uri="{0D108BD9-81ED-4DB2-BD59-A6C34878D82A}">
                    <a16:rowId xmlns:a16="http://schemas.microsoft.com/office/drawing/2014/main" val="10001"/>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sqrt(x)</a:t>
                      </a:r>
                    </a:p>
                  </a:txBody>
                  <a:tcPr marL="68572" marR="68572"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kvadratni koren broja x</a:t>
                      </a:r>
                    </a:p>
                  </a:txBody>
                  <a:tcPr marL="68572" marR="68572"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2"/>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sin(x)</a:t>
                      </a:r>
                    </a:p>
                  </a:txBody>
                  <a:tcPr marL="68572" marR="68572"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sinus broja x</a:t>
                      </a:r>
                    </a:p>
                  </a:txBody>
                  <a:tcPr marL="68572" marR="68572"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3"/>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cos(x)</a:t>
                      </a:r>
                    </a:p>
                  </a:txBody>
                  <a:tcPr marL="68572" marR="68572"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kosinus broja x</a:t>
                      </a:r>
                    </a:p>
                  </a:txBody>
                  <a:tcPr marL="68572" marR="68572"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4"/>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tan(x)</a:t>
                      </a:r>
                    </a:p>
                  </a:txBody>
                  <a:tcPr marL="68572" marR="68572"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tangens broja x</a:t>
                      </a:r>
                    </a:p>
                  </a:txBody>
                  <a:tcPr marL="68572" marR="68572"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5"/>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ceil(x)</a:t>
                      </a:r>
                    </a:p>
                  </a:txBody>
                  <a:tcPr marL="68572" marR="68572"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prvi veći ceo broj od x</a:t>
                      </a:r>
                    </a:p>
                  </a:txBody>
                  <a:tcPr marL="68572" marR="68572"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6"/>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floor(x)</a:t>
                      </a:r>
                    </a:p>
                  </a:txBody>
                  <a:tcPr marL="68572" marR="68572"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prvi manji ceo broj od x</a:t>
                      </a:r>
                    </a:p>
                  </a:txBody>
                  <a:tcPr marL="68572" marR="68572"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7"/>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exp(x)</a:t>
                      </a:r>
                    </a:p>
                  </a:txBody>
                  <a:tcPr marL="68572" marR="68572"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eksponent broja x, tj. e</a:t>
                      </a:r>
                      <a:r>
                        <a:rPr kumimoji="0" lang="en-GB" sz="1800" b="0" i="0" u="none" strike="noStrike" kern="1200" cap="none" normalizeH="0" baseline="30000">
                          <a:ln>
                            <a:noFill/>
                          </a:ln>
                          <a:solidFill>
                            <a:schemeClr val="tx1"/>
                          </a:solidFill>
                          <a:effectLst/>
                          <a:latin typeface="Calibri" pitchFamily="34" charset="0"/>
                          <a:ea typeface="+mn-ea"/>
                          <a:cs typeface="Times New Roman" pitchFamily="18" charset="0"/>
                        </a:rPr>
                        <a:t>x</a:t>
                      </a:r>
                    </a:p>
                  </a:txBody>
                  <a:tcPr marL="68572" marR="68572"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8"/>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log(x)</a:t>
                      </a:r>
                    </a:p>
                  </a:txBody>
                  <a:tcPr marL="68572" marR="68572"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prirodni logaritam broja x</a:t>
                      </a:r>
                    </a:p>
                  </a:txBody>
                  <a:tcPr marL="68572" marR="68572"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9"/>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min(x,y)</a:t>
                      </a:r>
                    </a:p>
                  </a:txBody>
                  <a:tcPr marL="68572" marR="68572"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manji od x i y</a:t>
                      </a:r>
                    </a:p>
                  </a:txBody>
                  <a:tcPr marL="68572" marR="68572"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10"/>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max(x,y)</a:t>
                      </a:r>
                    </a:p>
                  </a:txBody>
                  <a:tcPr marL="68572" marR="68572"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veći od x i y</a:t>
                      </a:r>
                    </a:p>
                  </a:txBody>
                  <a:tcPr marL="68572" marR="68572"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11"/>
                  </a:ext>
                </a:extLst>
              </a:tr>
              <a:tr h="304850">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pow(x,y)</a:t>
                      </a:r>
                    </a:p>
                  </a:txBody>
                  <a:tcPr marL="68572" marR="68572" marT="0" marB="0">
                    <a:lnL w="12700" cap="flat" cmpd="sng" algn="ctr">
                      <a:solidFill>
                        <a:srgbClr val="4F81BD"/>
                      </a:solidFill>
                      <a:prstDash val="solid"/>
                      <a:round/>
                      <a:headEnd type="none" w="med" len="med"/>
                      <a:tailEnd type="none" w="med" len="med"/>
                    </a:lnL>
                    <a:lnR>
                      <a:noFill/>
                    </a:lnR>
                    <a:lnT>
                      <a:noFill/>
                    </a:lnT>
                    <a:lnB w="12700" cap="flat" cmpd="sng" algn="ctr">
                      <a:solidFill>
                        <a:srgbClr val="4F81BD"/>
                      </a:solidFill>
                      <a:prstDash val="solid"/>
                      <a:round/>
                      <a:headEnd type="none" w="med" len="med"/>
                      <a:tailEnd type="none" w="med" len="med"/>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x na y, tj. x</a:t>
                      </a:r>
                      <a:r>
                        <a:rPr kumimoji="0" lang="en-GB" sz="1800" b="0" i="0" u="none" strike="noStrike" kern="1200" cap="none" normalizeH="0" baseline="30000">
                          <a:ln>
                            <a:noFill/>
                          </a:ln>
                          <a:solidFill>
                            <a:schemeClr val="tx1"/>
                          </a:solidFill>
                          <a:effectLst/>
                          <a:latin typeface="Calibri" pitchFamily="34" charset="0"/>
                          <a:ea typeface="+mn-ea"/>
                          <a:cs typeface="Times New Roman" pitchFamily="18" charset="0"/>
                        </a:rPr>
                        <a:t>y</a:t>
                      </a:r>
                    </a:p>
                  </a:txBody>
                  <a:tcPr marL="68572" marR="68572" marT="0" marB="0">
                    <a:lnL>
                      <a:noFill/>
                    </a:lnL>
                    <a:lnR w="12700" cap="flat" cmpd="sng" algn="ctr">
                      <a:solidFill>
                        <a:srgbClr val="4F81BD"/>
                      </a:solidFill>
                      <a:prstDash val="solid"/>
                      <a:round/>
                      <a:headEnd type="none" w="med" len="med"/>
                      <a:tailEnd type="none" w="med" len="med"/>
                    </a:lnR>
                    <a:lnT>
                      <a:noFill/>
                    </a:lnT>
                    <a:lnB w="12700" cap="flat" cmpd="sng" algn="ctr">
                      <a:solidFill>
                        <a:srgbClr val="4F81BD"/>
                      </a:solidFill>
                      <a:prstDash val="solid"/>
                      <a:round/>
                      <a:headEnd type="none" w="med" len="med"/>
                      <a:tailEnd type="none" w="med" len="med"/>
                    </a:lnB>
                  </a:tcPr>
                </a:tc>
                <a:extLst>
                  <a:ext uri="{0D108BD9-81ED-4DB2-BD59-A6C34878D82A}">
                    <a16:rowId xmlns:a16="http://schemas.microsoft.com/office/drawing/2014/main" val="10012"/>
                  </a:ext>
                </a:extLst>
              </a:tr>
            </a:tbl>
          </a:graphicData>
        </a:graphic>
      </p:graphicFrame>
      <p:sp>
        <p:nvSpPr>
          <p:cNvPr id="30755" name="Rectangle 4"/>
          <p:cNvSpPr>
            <a:spLocks noChangeArrowheads="1"/>
          </p:cNvSpPr>
          <p:nvPr/>
        </p:nvSpPr>
        <p:spPr bwMode="auto">
          <a:xfrm>
            <a:off x="254000" y="5516563"/>
            <a:ext cx="8710613" cy="1131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Aft>
                <a:spcPts val="900"/>
              </a:spcAft>
              <a:buClr>
                <a:schemeClr val="tx1"/>
              </a:buClr>
              <a:buSzPct val="75000"/>
              <a:buFont typeface="Wingdings" pitchFamily="2" charset="2"/>
              <a:buChar char="n"/>
            </a:pPr>
            <a:r>
              <a:rPr lang="sr-Latn-RS"/>
              <a:t>Na primer, kvadratn</a:t>
            </a:r>
            <a:r>
              <a:rPr lang="en-US"/>
              <a:t>i</a:t>
            </a:r>
            <a:r>
              <a:rPr lang="sr-Latn-RS"/>
              <a:t> koren broja 891.2 i treć</a:t>
            </a:r>
            <a:r>
              <a:rPr lang="en-US"/>
              <a:t>i</a:t>
            </a:r>
            <a:r>
              <a:rPr lang="sr-Latn-RS"/>
              <a:t> stepen broja 12.1 se mogu dobiti </a:t>
            </a:r>
            <a:r>
              <a:rPr lang="en-US"/>
              <a:t>sa</a:t>
            </a:r>
            <a:r>
              <a:rPr lang="sr-Latn-RS"/>
              <a:t>:</a:t>
            </a:r>
            <a:endParaRPr lang="en-GB" sz="2000"/>
          </a:p>
          <a:p>
            <a:pPr marL="266700" lvl="1">
              <a:buClr>
                <a:schemeClr val="tx1"/>
              </a:buClr>
              <a:buSzPct val="75000"/>
            </a:pPr>
            <a:r>
              <a:rPr lang="sr-Latn-RS" sz="2000">
                <a:latin typeface="Consolas" pitchFamily="49" charset="0"/>
                <a:cs typeface="Consolas" pitchFamily="49" charset="0"/>
              </a:rPr>
              <a:t>Math.sqrt(891.2)</a:t>
            </a:r>
            <a:endParaRPr lang="en-GB" sz="2000">
              <a:latin typeface="Consolas" pitchFamily="49" charset="0"/>
              <a:cs typeface="Consolas" pitchFamily="49" charset="0"/>
            </a:endParaRPr>
          </a:p>
          <a:p>
            <a:pPr marL="266700" lvl="1">
              <a:buClr>
                <a:schemeClr val="tx1"/>
              </a:buClr>
              <a:buSzPct val="75000"/>
            </a:pPr>
            <a:r>
              <a:rPr lang="sr-Latn-RS" sz="2000">
                <a:latin typeface="Consolas" pitchFamily="49" charset="0"/>
                <a:cs typeface="Consolas" pitchFamily="49" charset="0"/>
              </a:rPr>
              <a:t>Math.pow(12.1,3)</a:t>
            </a:r>
            <a:endParaRPr lang="en-GB" sz="2000">
              <a:latin typeface="Consolas" pitchFamily="49" charset="0"/>
              <a:cs typeface="Consolas" pitchFamily="49" charset="0"/>
            </a:endParaRPr>
          </a:p>
        </p:txBody>
      </p:sp>
      <p:sp>
        <p:nvSpPr>
          <p:cNvPr id="30756"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A693F03E-FBBC-4BDB-9550-459693D0BFFC}" type="slidenum">
              <a:rPr lang="en-GB" smtClean="0">
                <a:latin typeface="Arial Black" pitchFamily="34" charset="0"/>
              </a:rPr>
              <a:pPr eaLnBrk="1" hangingPunct="1"/>
              <a:t>30</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p:cNvSpPr>
            <a:spLocks noGrp="1" noChangeArrowheads="1"/>
          </p:cNvSpPr>
          <p:nvPr>
            <p:ph type="title"/>
          </p:nvPr>
        </p:nvSpPr>
        <p:spPr>
          <a:xfrm>
            <a:off x="563563" y="457200"/>
            <a:ext cx="3360737" cy="739775"/>
          </a:xfrm>
        </p:spPr>
        <p:txBody>
          <a:bodyPr/>
          <a:lstStyle/>
          <a:p>
            <a:pPr eaLnBrk="1" hangingPunct="1"/>
            <a:r>
              <a:rPr lang="sr-Latn-CS" sz="3600" smtClean="0"/>
              <a:t>Statički podaci</a:t>
            </a:r>
            <a:endParaRPr lang="en-US" sz="3600" smtClean="0"/>
          </a:p>
        </p:txBody>
      </p:sp>
      <p:sp>
        <p:nvSpPr>
          <p:cNvPr id="31747" name="Rectangle 1"/>
          <p:cNvSpPr>
            <a:spLocks noChangeArrowheads="1"/>
          </p:cNvSpPr>
          <p:nvPr/>
        </p:nvSpPr>
        <p:spPr bwMode="auto">
          <a:xfrm>
            <a:off x="107950" y="1268413"/>
            <a:ext cx="8928100" cy="54737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sr-Latn-RS" sz="1900" dirty="0"/>
              <a:t>Pored statičkih metoda, postoje i statički podaci klase. </a:t>
            </a:r>
            <a:endParaRPr lang="en-US" sz="1900" dirty="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en-US" sz="1900" dirty="0"/>
              <a:t>Na primer, m</a:t>
            </a:r>
            <a:r>
              <a:rPr lang="sr-Latn-RS" sz="1900" dirty="0"/>
              <a:t>atematičke konstante </a:t>
            </a:r>
            <a:r>
              <a:rPr lang="sr-Latn-RS" sz="1900" dirty="0">
                <a:latin typeface="Consolas" pitchFamily="49" charset="0"/>
                <a:cs typeface="Consolas" pitchFamily="49" charset="0"/>
              </a:rPr>
              <a:t>Math.PI</a:t>
            </a:r>
            <a:r>
              <a:rPr lang="sr-Latn-RS" sz="1900" dirty="0"/>
              <a:t> i </a:t>
            </a:r>
            <a:r>
              <a:rPr lang="sr-Latn-RS" sz="1900" dirty="0">
                <a:latin typeface="Consolas" pitchFamily="49" charset="0"/>
                <a:cs typeface="Consolas" pitchFamily="49" charset="0"/>
              </a:rPr>
              <a:t>Math.E</a:t>
            </a:r>
            <a:r>
              <a:rPr lang="en-US" sz="1900" dirty="0"/>
              <a:t> (</a:t>
            </a:r>
            <a:r>
              <a:rPr lang="el-GR" sz="1900" dirty="0">
                <a:latin typeface="Consolas" pitchFamily="49" charset="0"/>
                <a:cs typeface="Consolas" pitchFamily="49" charset="0"/>
              </a:rPr>
              <a:t>π</a:t>
            </a:r>
            <a:r>
              <a:rPr lang="el-GR" sz="1900" dirty="0"/>
              <a:t> </a:t>
            </a:r>
            <a:r>
              <a:rPr lang="sr-Latn-RS" sz="1900" dirty="0"/>
              <a:t>i </a:t>
            </a:r>
            <a:r>
              <a:rPr lang="sr-Latn-RS" sz="1900" dirty="0">
                <a:latin typeface="Consolas" pitchFamily="49" charset="0"/>
                <a:cs typeface="Consolas" pitchFamily="49" charset="0"/>
              </a:rPr>
              <a:t>e</a:t>
            </a:r>
            <a:r>
              <a:rPr lang="en-US" sz="1900" dirty="0"/>
              <a:t>)</a:t>
            </a:r>
            <a:r>
              <a:rPr lang="sr-Latn-RS" sz="1900" dirty="0"/>
              <a:t> su deklarisane u klasi </a:t>
            </a:r>
            <a:r>
              <a:rPr lang="sr-Latn-RS" sz="1900" dirty="0">
                <a:latin typeface="Consolas" pitchFamily="49" charset="0"/>
                <a:cs typeface="Consolas" pitchFamily="49" charset="0"/>
              </a:rPr>
              <a:t>Math</a:t>
            </a:r>
            <a:r>
              <a:rPr lang="sr-Latn-RS" sz="1900" dirty="0"/>
              <a:t> kao </a:t>
            </a:r>
            <a:r>
              <a:rPr lang="sr-Latn-RS" sz="1900" dirty="0">
                <a:latin typeface="Consolas" pitchFamily="49" charset="0"/>
                <a:cs typeface="Consolas" pitchFamily="49" charset="0"/>
              </a:rPr>
              <a:t>public</a:t>
            </a:r>
            <a:r>
              <a:rPr lang="sr-Latn-RS" sz="1900" dirty="0"/>
              <a:t>, </a:t>
            </a:r>
            <a:r>
              <a:rPr lang="sr-Latn-RS" sz="1900" dirty="0">
                <a:latin typeface="Consolas" pitchFamily="49" charset="0"/>
                <a:cs typeface="Consolas" pitchFamily="49" charset="0"/>
              </a:rPr>
              <a:t>final</a:t>
            </a:r>
            <a:r>
              <a:rPr lang="sr-Latn-RS" sz="1900" dirty="0"/>
              <a:t> i </a:t>
            </a:r>
            <a:r>
              <a:rPr lang="sr-Latn-RS" sz="1900" dirty="0" smtClean="0">
                <a:latin typeface="Consolas" pitchFamily="49" charset="0"/>
                <a:cs typeface="Consolas" pitchFamily="49" charset="0"/>
              </a:rPr>
              <a:t>static</a:t>
            </a:r>
            <a:r>
              <a:rPr lang="en-US" sz="1900" dirty="0" smtClean="0"/>
              <a:t>.</a:t>
            </a:r>
            <a:endParaRPr lang="en-US" sz="1900" dirty="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sr-Latn-RS" sz="1900" dirty="0"/>
              <a:t>Ključna reč </a:t>
            </a:r>
            <a:r>
              <a:rPr lang="sr-Latn-RS" sz="1900" dirty="0">
                <a:latin typeface="Consolas" pitchFamily="49" charset="0"/>
                <a:cs typeface="Consolas" pitchFamily="49" charset="0"/>
              </a:rPr>
              <a:t>final</a:t>
            </a:r>
            <a:r>
              <a:rPr lang="sr-Latn-RS" sz="1900" dirty="0"/>
              <a:t> označava da su te vrednosti konstante, tj. da se ne mogu menjati. Ključna reč </a:t>
            </a:r>
            <a:r>
              <a:rPr lang="sr-Latn-RS" sz="1900" dirty="0">
                <a:latin typeface="Consolas" pitchFamily="49" charset="0"/>
                <a:cs typeface="Consolas" pitchFamily="49" charset="0"/>
              </a:rPr>
              <a:t>static</a:t>
            </a:r>
            <a:r>
              <a:rPr lang="sr-Latn-RS" sz="1900" dirty="0"/>
              <a:t> znači da se ovim podacima može pristupiti preko imena klase i operatora tačka, tj. kao </a:t>
            </a:r>
            <a:r>
              <a:rPr lang="sr-Latn-RS" sz="1900" dirty="0">
                <a:latin typeface="Consolas" pitchFamily="49" charset="0"/>
                <a:cs typeface="Consolas" pitchFamily="49" charset="0"/>
              </a:rPr>
              <a:t>Math.PI</a:t>
            </a:r>
            <a:r>
              <a:rPr lang="sr-Latn-RS" sz="1900" dirty="0"/>
              <a:t> i </a:t>
            </a:r>
            <a:r>
              <a:rPr lang="sr-Latn-RS" sz="1900" dirty="0">
                <a:latin typeface="Consolas" pitchFamily="49" charset="0"/>
                <a:cs typeface="Consolas" pitchFamily="49" charset="0"/>
              </a:rPr>
              <a:t>Math.E</a:t>
            </a:r>
            <a:r>
              <a:rPr lang="sr-Latn-RS" sz="1900" dirty="0"/>
              <a:t>.</a:t>
            </a: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sr-Latn-RS" sz="1900" dirty="0"/>
              <a:t>Promenljive koje nisu deklarisane kao statičke, kao što su </a:t>
            </a:r>
            <a:r>
              <a:rPr lang="sr-Latn-RS" sz="1900" dirty="0">
                <a:latin typeface="Consolas" pitchFamily="49" charset="0"/>
                <a:cs typeface="Consolas" pitchFamily="49" charset="0"/>
              </a:rPr>
              <a:t>ime</a:t>
            </a:r>
            <a:r>
              <a:rPr lang="sr-Latn-RS" sz="1900" dirty="0"/>
              <a:t> i </a:t>
            </a:r>
            <a:r>
              <a:rPr lang="sr-Latn-RS" sz="1900" dirty="0">
                <a:latin typeface="Consolas" pitchFamily="49" charset="0"/>
                <a:cs typeface="Consolas" pitchFamily="49" charset="0"/>
              </a:rPr>
              <a:t>brojStrana</a:t>
            </a:r>
            <a:r>
              <a:rPr lang="sr-Latn-RS" sz="1900" dirty="0"/>
              <a:t> u klasi </a:t>
            </a:r>
            <a:r>
              <a:rPr lang="sr-Latn-RS" sz="1900" dirty="0">
                <a:latin typeface="Consolas" pitchFamily="49" charset="0"/>
                <a:cs typeface="Consolas" pitchFamily="49" charset="0"/>
              </a:rPr>
              <a:t>Knjiga</a:t>
            </a:r>
            <a:r>
              <a:rPr lang="sr-Latn-RS" sz="1900" dirty="0"/>
              <a:t>, se nazivaju </a:t>
            </a:r>
            <a:r>
              <a:rPr lang="sr-Latn-RS" sz="1900" b="1" dirty="0"/>
              <a:t>promenljivima instanci</a:t>
            </a:r>
            <a:r>
              <a:rPr lang="sr-Latn-RS" sz="1900" dirty="0"/>
              <a:t> (eng. </a:t>
            </a:r>
            <a:r>
              <a:rPr lang="sr-Latn-RS" sz="1900" i="1" dirty="0"/>
              <a:t>instance variables</a:t>
            </a:r>
            <a:r>
              <a:rPr lang="sr-Latn-RS" sz="1900" dirty="0"/>
              <a:t>) jer svaka instanca klase ima svoju kopiju ovih promenljivih. </a:t>
            </a:r>
            <a:endParaRPr lang="en-US" sz="1900" dirty="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sr-Latn-RS" sz="1900" dirty="0"/>
              <a:t>Sa druge strane, statičke promenljive ili promenljive klase, nemaju svoje kopije za pojedinačne instance, već sve instance dele jednu kopiju statičke promenljive. </a:t>
            </a:r>
            <a:endParaRPr lang="en-US" sz="1900" dirty="0"/>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sr-Latn-RS" sz="1900" dirty="0"/>
              <a:t>Ova dva tipa promenljivih čine </a:t>
            </a:r>
            <a:r>
              <a:rPr lang="sr-Latn-RS" sz="1900" b="1" dirty="0"/>
              <a:t>podatke klase</a:t>
            </a:r>
            <a:r>
              <a:rPr lang="sr-Latn-RS" sz="1900" dirty="0"/>
              <a:t> ili </a:t>
            </a:r>
            <a:r>
              <a:rPr lang="sr-Latn-RS" sz="1900" b="1" dirty="0"/>
              <a:t>polja klase</a:t>
            </a:r>
            <a:r>
              <a:rPr lang="sr-Latn-RS" sz="1900" dirty="0"/>
              <a:t> (eng. </a:t>
            </a:r>
            <a:r>
              <a:rPr lang="sr-Latn-RS" sz="1900" i="1" dirty="0"/>
              <a:t>class fields</a:t>
            </a:r>
            <a:r>
              <a:rPr lang="sr-Latn-RS" sz="1900" dirty="0"/>
              <a:t>).</a:t>
            </a:r>
          </a:p>
          <a:p>
            <a:pPr marL="239713" indent="-239713">
              <a:spcBef>
                <a:spcPct val="20000"/>
              </a:spcBef>
              <a:spcAft>
                <a:spcPct val="20000"/>
              </a:spcAft>
              <a:buClr>
                <a:schemeClr val="tx1"/>
              </a:buClr>
              <a:buSzPct val="75000"/>
              <a:buFont typeface="Wingdings" pitchFamily="2" charset="2"/>
              <a:buChar char="n"/>
              <a:tabLst>
                <a:tab pos="180975" algn="l"/>
                <a:tab pos="539750" algn="l"/>
                <a:tab pos="900113" algn="l"/>
                <a:tab pos="1260475" algn="l"/>
              </a:tabLst>
            </a:pPr>
            <a:r>
              <a:rPr lang="sr-Latn-RS" sz="1900" dirty="0"/>
              <a:t>Pomoću statičkih promenljivih možemo, recimo, da brojimo koliko je kreirano instanci date klase. Po kreiranju svake instance, konstruktor klase uvećava vrednost statičke promenljive za 1.</a:t>
            </a:r>
          </a:p>
        </p:txBody>
      </p:sp>
      <p:sp>
        <p:nvSpPr>
          <p:cNvPr id="31748"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0DEF80B3-891E-420A-A8FE-2ADC7CEC97EA}" type="slidenum">
              <a:rPr lang="en-GB" smtClean="0">
                <a:latin typeface="Arial Black" pitchFamily="34" charset="0"/>
              </a:rPr>
              <a:pPr eaLnBrk="1" hangingPunct="1"/>
              <a:t>31</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Grp="1" noChangeArrowheads="1"/>
          </p:cNvSpPr>
          <p:nvPr>
            <p:ph type="title"/>
          </p:nvPr>
        </p:nvSpPr>
        <p:spPr>
          <a:xfrm>
            <a:off x="563563" y="457200"/>
            <a:ext cx="8040687" cy="739775"/>
          </a:xfrm>
        </p:spPr>
        <p:txBody>
          <a:bodyPr/>
          <a:lstStyle/>
          <a:p>
            <a:pPr eaLnBrk="1" hangingPunct="1"/>
            <a:r>
              <a:rPr lang="en-US" sz="3600" smtClean="0"/>
              <a:t>Pristupanje stati</a:t>
            </a:r>
            <a:r>
              <a:rPr lang="sr-Latn-RS" sz="3600" smtClean="0"/>
              <a:t>čkim članovima klase</a:t>
            </a:r>
            <a:endParaRPr lang="en-US" sz="3600" smtClean="0"/>
          </a:p>
        </p:txBody>
      </p:sp>
      <p:sp>
        <p:nvSpPr>
          <p:cNvPr id="32771" name="Rectangle 1"/>
          <p:cNvSpPr>
            <a:spLocks noChangeArrowheads="1"/>
          </p:cNvSpPr>
          <p:nvPr/>
        </p:nvSpPr>
        <p:spPr bwMode="auto">
          <a:xfrm>
            <a:off x="107950" y="1125538"/>
            <a:ext cx="8928100" cy="20002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a:solidFill>
                  <a:srgbClr val="3333CC"/>
                </a:solidFill>
              </a:rPr>
              <a:t>Ako</a:t>
            </a:r>
            <a:r>
              <a:rPr lang="vi-VN" sz="1900">
                <a:solidFill>
                  <a:srgbClr val="3333CC"/>
                </a:solidFill>
              </a:rPr>
              <a:t> u klasi postoji više statičkih metoda, jedna drugu mogu zvati direktno preko imena, i mogu manipulisati statičkim podacima te klase direktno preko imena</a:t>
            </a:r>
            <a:r>
              <a:rPr lang="vi-VN" sz="1900"/>
              <a:t>. </a:t>
            </a:r>
            <a:endParaRPr lang="sr-Latn-RS" sz="190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a:t>Sa druge strane, statička metoda ne može pristupiti direktno nestatičkim članovima klase, već to mora uraditi preko reference na instancu klase.</a:t>
            </a:r>
            <a:endParaRPr lang="sr-Latn-RS" sz="190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a:t>Uzmimo primer statičke metode </a:t>
            </a:r>
            <a:r>
              <a:rPr lang="sr-Latn-RS" sz="1900">
                <a:latin typeface="Consolas" pitchFamily="49" charset="0"/>
                <a:cs typeface="Consolas" pitchFamily="49" charset="0"/>
              </a:rPr>
              <a:t>maks</a:t>
            </a:r>
            <a:r>
              <a:rPr lang="sr-Latn-RS" sz="1900"/>
              <a:t> koja vraća maksimalni od 3 argumenta. Recimo da ova metoda pripada klasi </a:t>
            </a:r>
            <a:r>
              <a:rPr lang="sr-Latn-RS" sz="1900">
                <a:latin typeface="Consolas" pitchFamily="49" charset="0"/>
                <a:cs typeface="Consolas" pitchFamily="49" charset="0"/>
              </a:rPr>
              <a:t>Maksimum3Broja</a:t>
            </a:r>
            <a:r>
              <a:rPr lang="sr-Latn-RS" sz="1900"/>
              <a:t>.</a:t>
            </a:r>
          </a:p>
        </p:txBody>
      </p:sp>
      <p:sp>
        <p:nvSpPr>
          <p:cNvPr id="32772" name="Rectangle 1"/>
          <p:cNvSpPr>
            <a:spLocks noChangeArrowheads="1"/>
          </p:cNvSpPr>
          <p:nvPr/>
        </p:nvSpPr>
        <p:spPr bwMode="auto">
          <a:xfrm>
            <a:off x="1042988" y="3206750"/>
            <a:ext cx="6985000" cy="1662113"/>
          </a:xfrm>
          <a:prstGeom prst="rect">
            <a:avLst/>
          </a:prstGeom>
          <a:solidFill>
            <a:srgbClr val="CCFFFF"/>
          </a:solidFill>
          <a:ln w="3175">
            <a:noFill/>
            <a:miter lim="800000"/>
            <a:headEnd/>
            <a:tailEnd/>
          </a:ln>
          <a:extLst/>
        </p:spPr>
        <p:txBody>
          <a:bodyPr>
            <a:spAutoFit/>
          </a:bodyPr>
          <a:lstStyle/>
          <a:p>
            <a:pPr>
              <a:tabLst>
                <a:tab pos="215900" algn="l"/>
                <a:tab pos="431800" algn="l"/>
                <a:tab pos="647700" algn="l"/>
                <a:tab pos="863600" algn="l"/>
              </a:tabLst>
            </a:pPr>
            <a:r>
              <a:rPr lang="en-GB" sz="1700">
                <a:latin typeface="Consolas" pitchFamily="49" charset="0"/>
                <a:cs typeface="Times New Roman" pitchFamily="18" charset="0"/>
              </a:rPr>
              <a:t>public </a:t>
            </a:r>
            <a:r>
              <a:rPr lang="en-GB" sz="1700" b="1">
                <a:solidFill>
                  <a:srgbClr val="FF0000"/>
                </a:solidFill>
                <a:latin typeface="Consolas" pitchFamily="49" charset="0"/>
                <a:cs typeface="Times New Roman" pitchFamily="18" charset="0"/>
              </a:rPr>
              <a:t>static</a:t>
            </a:r>
            <a:r>
              <a:rPr lang="en-GB" sz="1700">
                <a:latin typeface="Consolas" pitchFamily="49" charset="0"/>
                <a:cs typeface="Times New Roman" pitchFamily="18" charset="0"/>
              </a:rPr>
              <a:t> double maks(double a, double b, double c){</a:t>
            </a:r>
            <a:endParaRPr lang="en-GB" sz="1700">
              <a:latin typeface="Calibri" pitchFamily="34" charset="0"/>
              <a:cs typeface="Times New Roman" pitchFamily="18" charset="0"/>
            </a:endParaRPr>
          </a:p>
          <a:p>
            <a:pPr>
              <a:tabLst>
                <a:tab pos="215900" algn="l"/>
                <a:tab pos="431800" algn="l"/>
                <a:tab pos="647700" algn="l"/>
                <a:tab pos="863600" algn="l"/>
              </a:tabLst>
            </a:pPr>
            <a:r>
              <a:rPr lang="en-GB" sz="1700">
                <a:latin typeface="Consolas" pitchFamily="49" charset="0"/>
                <a:cs typeface="Times New Roman" pitchFamily="18" charset="0"/>
              </a:rPr>
              <a:t>		double m = a;</a:t>
            </a:r>
            <a:endParaRPr lang="en-GB" sz="1700">
              <a:latin typeface="Calibri" pitchFamily="34" charset="0"/>
              <a:cs typeface="Times New Roman" pitchFamily="18" charset="0"/>
            </a:endParaRPr>
          </a:p>
          <a:p>
            <a:pPr>
              <a:tabLst>
                <a:tab pos="215900" algn="l"/>
                <a:tab pos="431800" algn="l"/>
                <a:tab pos="647700" algn="l"/>
                <a:tab pos="863600" algn="l"/>
              </a:tabLst>
            </a:pPr>
            <a:r>
              <a:rPr lang="en-GB" sz="1700">
                <a:latin typeface="Consolas" pitchFamily="49" charset="0"/>
                <a:cs typeface="Times New Roman" pitchFamily="18" charset="0"/>
              </a:rPr>
              <a:t>		if(b &gt; m) m = b;</a:t>
            </a:r>
            <a:endParaRPr lang="en-GB" sz="1700">
              <a:latin typeface="Calibri" pitchFamily="34" charset="0"/>
              <a:cs typeface="Times New Roman" pitchFamily="18" charset="0"/>
            </a:endParaRPr>
          </a:p>
          <a:p>
            <a:pPr>
              <a:tabLst>
                <a:tab pos="215900" algn="l"/>
                <a:tab pos="431800" algn="l"/>
                <a:tab pos="647700" algn="l"/>
                <a:tab pos="863600" algn="l"/>
              </a:tabLst>
            </a:pPr>
            <a:r>
              <a:rPr lang="en-GB" sz="1700">
                <a:latin typeface="Consolas" pitchFamily="49" charset="0"/>
                <a:cs typeface="Times New Roman" pitchFamily="18" charset="0"/>
              </a:rPr>
              <a:t>		if(c &gt; m) m = c;</a:t>
            </a:r>
            <a:endParaRPr lang="en-GB" sz="1700">
              <a:latin typeface="Calibri" pitchFamily="34" charset="0"/>
              <a:cs typeface="Times New Roman" pitchFamily="18" charset="0"/>
            </a:endParaRPr>
          </a:p>
          <a:p>
            <a:pPr>
              <a:tabLst>
                <a:tab pos="215900" algn="l"/>
                <a:tab pos="431800" algn="l"/>
                <a:tab pos="647700" algn="l"/>
                <a:tab pos="863600" algn="l"/>
              </a:tabLst>
            </a:pPr>
            <a:r>
              <a:rPr lang="en-GB" sz="1700">
                <a:latin typeface="Consolas" pitchFamily="49" charset="0"/>
                <a:cs typeface="Times New Roman" pitchFamily="18" charset="0"/>
              </a:rPr>
              <a:t>		return m;</a:t>
            </a:r>
            <a:endParaRPr lang="en-GB" sz="1700">
              <a:latin typeface="Calibri" pitchFamily="34" charset="0"/>
              <a:cs typeface="Times New Roman" pitchFamily="18" charset="0"/>
            </a:endParaRPr>
          </a:p>
          <a:p>
            <a:pPr>
              <a:tabLst>
                <a:tab pos="215900" algn="l"/>
                <a:tab pos="431800" algn="l"/>
                <a:tab pos="647700" algn="l"/>
                <a:tab pos="863600" algn="l"/>
              </a:tabLst>
            </a:pPr>
            <a:r>
              <a:rPr lang="en-GB" sz="1700">
                <a:latin typeface="Consolas" pitchFamily="49" charset="0"/>
                <a:cs typeface="Times New Roman" pitchFamily="18" charset="0"/>
              </a:rPr>
              <a:t>}</a:t>
            </a:r>
            <a:endParaRPr lang="en-GB" sz="1700">
              <a:latin typeface="Calibri" pitchFamily="34" charset="0"/>
              <a:cs typeface="Times New Roman" pitchFamily="18" charset="0"/>
            </a:endParaRPr>
          </a:p>
        </p:txBody>
      </p:sp>
      <p:sp>
        <p:nvSpPr>
          <p:cNvPr id="32773" name="Rectangle 2"/>
          <p:cNvSpPr>
            <a:spLocks noChangeArrowheads="1"/>
          </p:cNvSpPr>
          <p:nvPr/>
        </p:nvSpPr>
        <p:spPr bwMode="auto">
          <a:xfrm>
            <a:off x="179388" y="4960938"/>
            <a:ext cx="8569325" cy="1708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a:t>Bilo koja statička metoda iz klase </a:t>
            </a:r>
            <a:r>
              <a:rPr lang="sr-Latn-RS" sz="1900">
                <a:latin typeface="Consolas" pitchFamily="49" charset="0"/>
                <a:cs typeface="Consolas" pitchFamily="49" charset="0"/>
              </a:rPr>
              <a:t>Maksimum3Broja</a:t>
            </a:r>
            <a:r>
              <a:rPr lang="sr-Latn-RS" sz="1900"/>
              <a:t>, recimo metoda </a:t>
            </a:r>
            <a:r>
              <a:rPr lang="en-GB" sz="1900">
                <a:latin typeface="Consolas" pitchFamily="49" charset="0"/>
                <a:cs typeface="Consolas" pitchFamily="49" charset="0"/>
              </a:rPr>
              <a:t>main</a:t>
            </a:r>
            <a:r>
              <a:rPr lang="sr-Latn-RS" sz="1900"/>
              <a:t>, može pozvati ovu metodu samo preko imena </a:t>
            </a:r>
            <a:r>
              <a:rPr lang="en-GB" sz="1900">
                <a:latin typeface="Consolas" pitchFamily="49" charset="0"/>
                <a:cs typeface="Consolas" pitchFamily="49" charset="0"/>
              </a:rPr>
              <a:t>maks(x,y,z)</a:t>
            </a:r>
            <a:r>
              <a:rPr lang="sr-Latn-RS" sz="1900"/>
              <a:t>.</a:t>
            </a:r>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a:t>Sve druge klase koje bi koristile klasu </a:t>
            </a:r>
            <a:r>
              <a:rPr lang="en-GB" sz="1900">
                <a:latin typeface="Consolas" pitchFamily="49" charset="0"/>
                <a:cs typeface="Consolas" pitchFamily="49" charset="0"/>
              </a:rPr>
              <a:t>Maksimum3Broja</a:t>
            </a:r>
            <a:r>
              <a:rPr lang="sr-Latn-RS" sz="1900"/>
              <a:t> bi morale pozvati tu metodu kao </a:t>
            </a:r>
            <a:r>
              <a:rPr lang="en-GB" sz="1900">
                <a:latin typeface="Consolas" pitchFamily="49" charset="0"/>
                <a:cs typeface="Consolas" pitchFamily="49" charset="0"/>
              </a:rPr>
              <a:t>Maksimum3Broja.maks(x,y,z)</a:t>
            </a:r>
            <a:r>
              <a:rPr lang="sr-Latn-RS" sz="1900"/>
              <a:t>.</a:t>
            </a:r>
            <a:endParaRPr lang="en-US" sz="190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a:latin typeface="Consolas" pitchFamily="49" charset="0"/>
                <a:cs typeface="Consolas" pitchFamily="49" charset="0"/>
              </a:rPr>
              <a:t>Math.max(Math.max(x,y),z)</a:t>
            </a:r>
            <a:r>
              <a:rPr lang="en-US" sz="1900"/>
              <a:t> radi isto (ponovna upotreba koda!)</a:t>
            </a:r>
            <a:endParaRPr lang="en-GB" sz="1900"/>
          </a:p>
        </p:txBody>
      </p:sp>
      <p:sp>
        <p:nvSpPr>
          <p:cNvPr id="32774"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31F3FC06-17B3-478F-8A18-C54C2DC27735}" type="slidenum">
              <a:rPr lang="en-GB" smtClean="0">
                <a:latin typeface="Arial Black" pitchFamily="34" charset="0"/>
              </a:rPr>
              <a:pPr eaLnBrk="1" hangingPunct="1"/>
              <a:t>32</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2"/>
          <p:cNvSpPr>
            <a:spLocks noGrp="1" noChangeArrowheads="1"/>
          </p:cNvSpPr>
          <p:nvPr>
            <p:ph type="title"/>
          </p:nvPr>
        </p:nvSpPr>
        <p:spPr>
          <a:xfrm>
            <a:off x="563563" y="457200"/>
            <a:ext cx="8040687" cy="739775"/>
          </a:xfrm>
        </p:spPr>
        <p:txBody>
          <a:bodyPr/>
          <a:lstStyle/>
          <a:p>
            <a:pPr eaLnBrk="1" hangingPunct="1"/>
            <a:r>
              <a:rPr lang="en-US" sz="3600" smtClean="0"/>
              <a:t>Pristupanje stati</a:t>
            </a:r>
            <a:r>
              <a:rPr lang="sr-Latn-RS" sz="3600" smtClean="0"/>
              <a:t>čkim članovima klase</a:t>
            </a:r>
            <a:endParaRPr lang="en-US" sz="3600" smtClean="0"/>
          </a:p>
        </p:txBody>
      </p:sp>
      <p:sp>
        <p:nvSpPr>
          <p:cNvPr id="33795" name="Rectangle 1"/>
          <p:cNvSpPr>
            <a:spLocks noChangeArrowheads="1"/>
          </p:cNvSpPr>
          <p:nvPr/>
        </p:nvSpPr>
        <p:spPr bwMode="auto">
          <a:xfrm>
            <a:off x="251966" y="1613406"/>
            <a:ext cx="8424490" cy="38318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a:t>Zašto statička metoda ne može da pozove nestatičke metode direktno? </a:t>
            </a:r>
            <a:endParaRPr lang="en-US" sz="1900" dirty="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a:t>Tokom izvršavanja aplikacije, može postojati veliki broj instanci date klase, svaka sa svojim podacima. Statička metoda ne može da zna na koju instancu bi se primenio nestatički metod pozvan direktno, bez reference na konkretnu instancu.</a:t>
            </a:r>
            <a:endParaRPr lang="en-US" sz="1900" dirty="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smtClean="0"/>
              <a:t>Da </a:t>
            </a:r>
            <a:r>
              <a:rPr lang="sr-Latn-RS" sz="1900" dirty="0"/>
              <a:t>bi pristupili </a:t>
            </a:r>
            <a:r>
              <a:rPr lang="sr-Latn-RS" sz="1900" dirty="0">
                <a:latin typeface="Consolas" pitchFamily="49" charset="0"/>
                <a:cs typeface="Consolas" pitchFamily="49" charset="0"/>
              </a:rPr>
              <a:t>public static</a:t>
            </a:r>
            <a:r>
              <a:rPr lang="sr-Latn-RS" sz="1900" dirty="0"/>
              <a:t> članu klase kad nije kreiran nijedan objekat klase, koristimo ime klase, operator tačka i ime promenljive ili metode (</a:t>
            </a:r>
            <a:r>
              <a:rPr lang="sr-Latn-RS" sz="1900" dirty="0">
                <a:latin typeface="Consolas" pitchFamily="49" charset="0"/>
                <a:cs typeface="Consolas" pitchFamily="49" charset="0"/>
              </a:rPr>
              <a:t>Math.PI</a:t>
            </a:r>
            <a:r>
              <a:rPr lang="sr-Latn-RS" sz="1900" dirty="0"/>
              <a:t> ili </a:t>
            </a:r>
            <a:r>
              <a:rPr lang="sr-Latn-RS" sz="1900" dirty="0">
                <a:latin typeface="Consolas" pitchFamily="49" charset="0"/>
                <a:cs typeface="Consolas" pitchFamily="49" charset="0"/>
              </a:rPr>
              <a:t>Math.random()</a:t>
            </a:r>
            <a:r>
              <a:rPr lang="sr-Latn-RS" sz="1900" dirty="0"/>
              <a:t>). Ovako se može pristupati i kad ima kreiranih objekata klase.</a:t>
            </a:r>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a:t>Da bi pristupili </a:t>
            </a:r>
            <a:r>
              <a:rPr lang="sr-Latn-RS" sz="1900" dirty="0">
                <a:latin typeface="Consolas" pitchFamily="49" charset="0"/>
                <a:cs typeface="Consolas" pitchFamily="49" charset="0"/>
              </a:rPr>
              <a:t>private static</a:t>
            </a:r>
            <a:r>
              <a:rPr lang="sr-Latn-RS" sz="1900" dirty="0"/>
              <a:t> članu klase kad nije kreiran nijedan objekat klase, potrebno je kreirati </a:t>
            </a:r>
            <a:r>
              <a:rPr lang="sr-Latn-RS" sz="1900" dirty="0">
                <a:latin typeface="Consolas" pitchFamily="49" charset="0"/>
                <a:cs typeface="Consolas" pitchFamily="49" charset="0"/>
              </a:rPr>
              <a:t>public static</a:t>
            </a:r>
            <a:r>
              <a:rPr lang="sr-Latn-RS" sz="1900" dirty="0"/>
              <a:t> metodu kojoj ćemo pristupiti preko imena klase.</a:t>
            </a:r>
          </a:p>
        </p:txBody>
      </p:sp>
      <p:sp>
        <p:nvSpPr>
          <p:cNvPr id="33796"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01BB7E8C-80B2-4F4E-B234-DF86782732A3}" type="slidenum">
              <a:rPr lang="en-GB" smtClean="0">
                <a:latin typeface="Arial Black" pitchFamily="34" charset="0"/>
              </a:rPr>
              <a:pPr eaLnBrk="1" hangingPunct="1"/>
              <a:t>33</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p:cNvSpPr>
            <a:spLocks noGrp="1" noChangeArrowheads="1"/>
          </p:cNvSpPr>
          <p:nvPr>
            <p:ph type="title"/>
          </p:nvPr>
        </p:nvSpPr>
        <p:spPr>
          <a:xfrm>
            <a:off x="563563" y="457200"/>
            <a:ext cx="6311900" cy="739775"/>
          </a:xfrm>
        </p:spPr>
        <p:txBody>
          <a:bodyPr/>
          <a:lstStyle/>
          <a:p>
            <a:pPr eaLnBrk="1" hangingPunct="1"/>
            <a:r>
              <a:rPr lang="sr-Latn-RS" sz="3600" dirty="0" smtClean="0"/>
              <a:t>Osnovno o stringovima</a:t>
            </a:r>
            <a:endParaRPr lang="en-US" sz="3600" dirty="0" smtClean="0"/>
          </a:p>
        </p:txBody>
      </p:sp>
      <p:sp>
        <p:nvSpPr>
          <p:cNvPr id="34819" name="Rectangle 1"/>
          <p:cNvSpPr>
            <a:spLocks noChangeArrowheads="1"/>
          </p:cNvSpPr>
          <p:nvPr/>
        </p:nvSpPr>
        <p:spPr bwMode="auto">
          <a:xfrm>
            <a:off x="107950" y="1387475"/>
            <a:ext cx="8928100" cy="50180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a:t>Posmatrajmo naredbu koja bi štampala rezultat metode </a:t>
            </a:r>
            <a:r>
              <a:rPr lang="sr-Latn-RS" sz="1900" dirty="0">
                <a:latin typeface="Consolas" pitchFamily="49" charset="0"/>
                <a:cs typeface="Consolas" pitchFamily="49" charset="0"/>
              </a:rPr>
              <a:t>maks</a:t>
            </a:r>
            <a:r>
              <a:rPr lang="sr-Latn-RS" sz="1900" dirty="0"/>
              <a:t>:</a:t>
            </a:r>
          </a:p>
          <a:p>
            <a:pPr marL="25400" lvl="1">
              <a:spcAft>
                <a:spcPts val="1200"/>
              </a:spcAft>
              <a:buClr>
                <a:schemeClr val="tx1"/>
              </a:buClr>
              <a:buSzPct val="75000"/>
              <a:tabLst>
                <a:tab pos="180975" algn="l"/>
                <a:tab pos="539750" algn="l"/>
                <a:tab pos="900113" algn="l"/>
                <a:tab pos="1260475" algn="l"/>
              </a:tabLst>
            </a:pPr>
            <a:r>
              <a:rPr lang="sr-Latn-RS" sz="1900" dirty="0">
                <a:latin typeface="Consolas" pitchFamily="49" charset="0"/>
                <a:cs typeface="Consolas" pitchFamily="49" charset="0"/>
              </a:rPr>
              <a:t>	</a:t>
            </a:r>
            <a:r>
              <a:rPr lang="en-GB" sz="1900" dirty="0" err="1">
                <a:latin typeface="Consolas" pitchFamily="49" charset="0"/>
                <a:cs typeface="Consolas" pitchFamily="49" charset="0"/>
              </a:rPr>
              <a:t>System.out.println</a:t>
            </a:r>
            <a:r>
              <a:rPr lang="en-GB" sz="1900" dirty="0">
                <a:latin typeface="Consolas" pitchFamily="49" charset="0"/>
                <a:cs typeface="Consolas" pitchFamily="49" charset="0"/>
              </a:rPr>
              <a:t>("</a:t>
            </a:r>
            <a:r>
              <a:rPr lang="en-GB" sz="1900" dirty="0" err="1">
                <a:latin typeface="Consolas" pitchFamily="49" charset="0"/>
                <a:cs typeface="Consolas" pitchFamily="49" charset="0"/>
              </a:rPr>
              <a:t>Maksimum</a:t>
            </a:r>
            <a:r>
              <a:rPr lang="en-GB" sz="1900" dirty="0">
                <a:latin typeface="Consolas" pitchFamily="49" charset="0"/>
                <a:cs typeface="Consolas" pitchFamily="49" charset="0"/>
              </a:rPr>
              <a:t> </a:t>
            </a:r>
            <a:r>
              <a:rPr lang="en-GB" sz="1900" dirty="0" err="1">
                <a:latin typeface="Consolas" pitchFamily="49" charset="0"/>
                <a:cs typeface="Consolas" pitchFamily="49" charset="0"/>
              </a:rPr>
              <a:t>brojeva</a:t>
            </a:r>
            <a:r>
              <a:rPr lang="en-GB" sz="1900" dirty="0">
                <a:latin typeface="Consolas" pitchFamily="49" charset="0"/>
                <a:cs typeface="Consolas" pitchFamily="49" charset="0"/>
              </a:rPr>
              <a:t> " + </a:t>
            </a:r>
            <a:r>
              <a:rPr lang="en-GB" sz="1900" dirty="0" err="1">
                <a:latin typeface="Consolas" pitchFamily="49" charset="0"/>
                <a:cs typeface="Consolas" pitchFamily="49" charset="0"/>
              </a:rPr>
              <a:t>maks</a:t>
            </a:r>
            <a:r>
              <a:rPr lang="en-GB" sz="1900" dirty="0">
                <a:latin typeface="Consolas" pitchFamily="49" charset="0"/>
                <a:cs typeface="Consolas" pitchFamily="49" charset="0"/>
              </a:rPr>
              <a:t>(x, y, z));</a:t>
            </a:r>
            <a:endParaRPr lang="sr-Latn-RS" sz="1900" dirty="0">
              <a:latin typeface="Consolas" pitchFamily="49" charset="0"/>
              <a:cs typeface="Consolas" pitchFamily="49" charset="0"/>
            </a:endParaRPr>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a:t>String koji se štampa nastaje nadovezivanjem fiksnog stringa </a:t>
            </a:r>
            <a:r>
              <a:rPr lang="sr-Latn-RS" sz="1900" dirty="0">
                <a:latin typeface="Consolas" pitchFamily="49" charset="0"/>
                <a:cs typeface="Consolas" pitchFamily="49" charset="0"/>
              </a:rPr>
              <a:t>"Maksimum brojeva "</a:t>
            </a:r>
            <a:r>
              <a:rPr lang="sr-Latn-RS" sz="1900" dirty="0"/>
              <a:t> i rezultata koji vraća metoda </a:t>
            </a:r>
            <a:r>
              <a:rPr lang="sr-Latn-RS" sz="1900" dirty="0">
                <a:latin typeface="Consolas" pitchFamily="49" charset="0"/>
                <a:cs typeface="Consolas" pitchFamily="49" charset="0"/>
              </a:rPr>
              <a:t>maks</a:t>
            </a:r>
            <a:r>
              <a:rPr lang="sr-Latn-RS" sz="1900" dirty="0"/>
              <a:t>. </a:t>
            </a:r>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a:t>Operator </a:t>
            </a:r>
            <a:r>
              <a:rPr lang="sr-Latn-RS" sz="1900" dirty="0">
                <a:latin typeface="Consolas" pitchFamily="49" charset="0"/>
                <a:cs typeface="Consolas" pitchFamily="49" charset="0"/>
              </a:rPr>
              <a:t>+</a:t>
            </a:r>
            <a:r>
              <a:rPr lang="sr-Latn-RS" sz="1900" dirty="0"/>
              <a:t> vrši nadovezivanje stringova u Javi. Ukoliko su oba operanda ove operacije objekti tipa </a:t>
            </a:r>
            <a:r>
              <a:rPr lang="sr-Latn-RS" sz="1900" dirty="0">
                <a:latin typeface="Consolas" pitchFamily="49" charset="0"/>
                <a:cs typeface="Consolas" pitchFamily="49" charset="0"/>
              </a:rPr>
              <a:t>String</a:t>
            </a:r>
            <a:r>
              <a:rPr lang="sr-Latn-RS" sz="1900" dirty="0"/>
              <a:t>, nadovezivanjem se kreira novi string dobijen kada se drugi string nadoveže na prvi.</a:t>
            </a:r>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a:solidFill>
                  <a:srgbClr val="FF0000"/>
                </a:solidFill>
              </a:rPr>
              <a:t>Jednom kreiran </a:t>
            </a:r>
            <a:r>
              <a:rPr lang="sr-Latn-RS" sz="1900" dirty="0">
                <a:solidFill>
                  <a:srgbClr val="FF0000"/>
                </a:solidFill>
                <a:latin typeface="Consolas" pitchFamily="49" charset="0"/>
                <a:cs typeface="Consolas" pitchFamily="49" charset="0"/>
              </a:rPr>
              <a:t>String</a:t>
            </a:r>
            <a:r>
              <a:rPr lang="sr-Latn-RS" sz="1900" dirty="0">
                <a:solidFill>
                  <a:srgbClr val="FF0000"/>
                </a:solidFill>
              </a:rPr>
              <a:t> objekat </a:t>
            </a:r>
            <a:r>
              <a:rPr lang="en-US" sz="1900" dirty="0" smtClean="0">
                <a:solidFill>
                  <a:srgbClr val="FF0000"/>
                </a:solidFill>
              </a:rPr>
              <a:t>se </a:t>
            </a:r>
            <a:r>
              <a:rPr lang="sr-Latn-RS" sz="1900" dirty="0" smtClean="0">
                <a:solidFill>
                  <a:srgbClr val="FF0000"/>
                </a:solidFill>
              </a:rPr>
              <a:t>ne </a:t>
            </a:r>
            <a:r>
              <a:rPr lang="sr-Latn-RS" sz="1900" dirty="0">
                <a:solidFill>
                  <a:srgbClr val="FF0000"/>
                </a:solidFill>
              </a:rPr>
              <a:t>može menjati! </a:t>
            </a:r>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a:t>Svaki put kad treba izvršiti neku modifikaciju stringa (promena karaktera, nadovezivanje), kreira se novi </a:t>
            </a:r>
            <a:r>
              <a:rPr lang="sr-Latn-RS" sz="1900" dirty="0">
                <a:latin typeface="Consolas" pitchFamily="49" charset="0"/>
                <a:cs typeface="Consolas" pitchFamily="49" charset="0"/>
              </a:rPr>
              <a:t>String</a:t>
            </a:r>
            <a:r>
              <a:rPr lang="sr-Latn-RS" sz="1900" dirty="0"/>
              <a:t> objekat koji sadrži modifikaciju. Dakle, u naredbi </a:t>
            </a:r>
            <a:r>
              <a:rPr lang="sr-Latn-RS" sz="1900" dirty="0">
                <a:latin typeface="Consolas" pitchFamily="49" charset="0"/>
                <a:cs typeface="Consolas" pitchFamily="49" charset="0"/>
              </a:rPr>
              <a:t>S </a:t>
            </a:r>
            <a:r>
              <a:rPr lang="sr-Latn-RS" sz="1900" dirty="0" smtClean="0">
                <a:latin typeface="Consolas" pitchFamily="49" charset="0"/>
                <a:cs typeface="Consolas" pitchFamily="49" charset="0"/>
              </a:rPr>
              <a:t>+= </a:t>
            </a:r>
            <a:r>
              <a:rPr lang="sr-Latn-RS" sz="1900" dirty="0">
                <a:latin typeface="Consolas" pitchFamily="49" charset="0"/>
                <a:cs typeface="Consolas" pitchFamily="49" charset="0"/>
              </a:rPr>
              <a:t>P</a:t>
            </a:r>
            <a:r>
              <a:rPr lang="sr-Latn-RS" sz="1900" dirty="0"/>
              <a:t>, gde su </a:t>
            </a:r>
            <a:r>
              <a:rPr lang="sr-Latn-RS" sz="1900" dirty="0">
                <a:latin typeface="Consolas" pitchFamily="49" charset="0"/>
                <a:cs typeface="Consolas" pitchFamily="49" charset="0"/>
              </a:rPr>
              <a:t>S</a:t>
            </a:r>
            <a:r>
              <a:rPr lang="sr-Latn-RS" sz="1900" dirty="0"/>
              <a:t> i </a:t>
            </a:r>
            <a:r>
              <a:rPr lang="sr-Latn-RS" sz="1900" dirty="0">
                <a:latin typeface="Consolas" pitchFamily="49" charset="0"/>
                <a:cs typeface="Consolas" pitchFamily="49" charset="0"/>
              </a:rPr>
              <a:t>P</a:t>
            </a:r>
            <a:r>
              <a:rPr lang="sr-Latn-RS" sz="1900" dirty="0"/>
              <a:t> objekti tipa </a:t>
            </a:r>
            <a:r>
              <a:rPr lang="sr-Latn-RS" sz="1900" dirty="0">
                <a:latin typeface="Consolas" pitchFamily="49" charset="0"/>
                <a:cs typeface="Consolas" pitchFamily="49" charset="0"/>
              </a:rPr>
              <a:t>String</a:t>
            </a:r>
            <a:r>
              <a:rPr lang="sr-Latn-RS" sz="1900" dirty="0"/>
              <a:t>, </a:t>
            </a:r>
            <a:r>
              <a:rPr lang="sr-Latn-RS" sz="1900" dirty="0">
                <a:latin typeface="Consolas" pitchFamily="49" charset="0"/>
                <a:cs typeface="Consolas" pitchFamily="49" charset="0"/>
              </a:rPr>
              <a:t>P</a:t>
            </a:r>
            <a:r>
              <a:rPr lang="sr-Latn-RS" sz="1900" dirty="0"/>
              <a:t> se neće jednostavno nadovezati na </a:t>
            </a:r>
            <a:r>
              <a:rPr lang="sr-Latn-RS" sz="1900" dirty="0">
                <a:latin typeface="Consolas" pitchFamily="49" charset="0"/>
                <a:cs typeface="Consolas" pitchFamily="49" charset="0"/>
              </a:rPr>
              <a:t>S</a:t>
            </a:r>
            <a:r>
              <a:rPr lang="sr-Latn-RS" sz="1900" dirty="0"/>
              <a:t>, već se kreira novi string </a:t>
            </a:r>
            <a:r>
              <a:rPr lang="sr-Latn-RS" sz="1900" dirty="0">
                <a:latin typeface="Consolas" pitchFamily="49" charset="0"/>
                <a:cs typeface="Consolas" pitchFamily="49" charset="0"/>
              </a:rPr>
              <a:t>S</a:t>
            </a:r>
            <a:r>
              <a:rPr lang="sr-Latn-RS" sz="1900" dirty="0"/>
              <a:t> koji sadrži ova dva stringa nadovezana. Originalni </a:t>
            </a:r>
            <a:r>
              <a:rPr lang="sr-Latn-RS" sz="1900" dirty="0">
                <a:latin typeface="Consolas" pitchFamily="49" charset="0"/>
                <a:cs typeface="Consolas" pitchFamily="49" charset="0"/>
              </a:rPr>
              <a:t>S</a:t>
            </a:r>
            <a:r>
              <a:rPr lang="sr-Latn-RS" sz="1900" dirty="0"/>
              <a:t> se ne menja.</a:t>
            </a:r>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a:t>Razlog ovome je efikasnost rada – nepromenljivi stringovi se efikasnije implementiraju od promenljivih.</a:t>
            </a:r>
          </a:p>
        </p:txBody>
      </p:sp>
      <p:sp>
        <p:nvSpPr>
          <p:cNvPr id="34820"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38762CA6-F217-4E7E-BD99-3A948EFBFDE2}" type="slidenum">
              <a:rPr lang="en-GB" smtClean="0">
                <a:latin typeface="Arial Black" pitchFamily="34" charset="0"/>
              </a:rPr>
              <a:pPr eaLnBrk="1" hangingPunct="1"/>
              <a:t>34</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2"/>
          <p:cNvSpPr>
            <a:spLocks noGrp="1" noChangeArrowheads="1"/>
          </p:cNvSpPr>
          <p:nvPr>
            <p:ph type="title"/>
          </p:nvPr>
        </p:nvSpPr>
        <p:spPr>
          <a:xfrm>
            <a:off x="563563" y="457200"/>
            <a:ext cx="6311900" cy="739775"/>
          </a:xfrm>
        </p:spPr>
        <p:txBody>
          <a:bodyPr/>
          <a:lstStyle/>
          <a:p>
            <a:pPr eaLnBrk="1" hangingPunct="1"/>
            <a:r>
              <a:rPr lang="sr-Latn-RS" sz="3600" smtClean="0"/>
              <a:t>String reprezentacija objekta</a:t>
            </a:r>
            <a:endParaRPr lang="en-US" sz="3600" smtClean="0"/>
          </a:p>
        </p:txBody>
      </p:sp>
      <p:sp>
        <p:nvSpPr>
          <p:cNvPr id="32771" name="Rectangle 1"/>
          <p:cNvSpPr>
            <a:spLocks noChangeArrowheads="1"/>
          </p:cNvSpPr>
          <p:nvPr/>
        </p:nvSpPr>
        <p:spPr bwMode="auto">
          <a:xfrm>
            <a:off x="107950" y="1355725"/>
            <a:ext cx="8928100" cy="53863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sr-Latn-RS" sz="1900" dirty="0">
                <a:solidFill>
                  <a:srgbClr val="FF0000"/>
                </a:solidFill>
              </a:rPr>
              <a:t>Svaki primitivni tip i objekat u Javi imaju </a:t>
            </a:r>
            <a:r>
              <a:rPr lang="sr-Latn-RS" sz="1900" dirty="0">
                <a:solidFill>
                  <a:srgbClr val="FF0000"/>
                </a:solidFill>
                <a:latin typeface="Consolas" pitchFamily="49" charset="0"/>
                <a:cs typeface="Consolas" pitchFamily="49" charset="0"/>
              </a:rPr>
              <a:t>String</a:t>
            </a:r>
            <a:r>
              <a:rPr lang="sr-Latn-RS" sz="1900" dirty="0">
                <a:solidFill>
                  <a:srgbClr val="FF0000"/>
                </a:solidFill>
              </a:rPr>
              <a:t> reprezentaciju!</a:t>
            </a:r>
          </a:p>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sr-Latn-RS" sz="1900" dirty="0"/>
              <a:t>Vrednosti primitivnih tipova i objekata se pre nadovezivanja konvertuju u odgovarajući string. Na primer, </a:t>
            </a:r>
            <a:r>
              <a:rPr lang="sr-Latn-RS" sz="1900" dirty="0">
                <a:latin typeface="Consolas" pitchFamily="49" charset="0"/>
                <a:cs typeface="Consolas" pitchFamily="49" charset="0"/>
              </a:rPr>
              <a:t>double</a:t>
            </a:r>
            <a:r>
              <a:rPr lang="sr-Latn-RS" sz="1900" dirty="0"/>
              <a:t> vrednost 5.8700 bi se konvertovala u string </a:t>
            </a:r>
            <a:r>
              <a:rPr lang="sr-Latn-RS" sz="1900" dirty="0">
                <a:latin typeface="Consolas" pitchFamily="49" charset="0"/>
                <a:cs typeface="Consolas" pitchFamily="49" charset="0"/>
              </a:rPr>
              <a:t>"5.87"</a:t>
            </a:r>
            <a:r>
              <a:rPr lang="sr-Latn-RS" sz="1900" dirty="0"/>
              <a:t> (odbacuju se prateće nule).</a:t>
            </a:r>
          </a:p>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sr-Latn-RS" sz="1900" dirty="0" smtClean="0"/>
              <a:t>Primitivn</a:t>
            </a:r>
            <a:r>
              <a:rPr lang="en-US" sz="1900" dirty="0" smtClean="0"/>
              <a:t>e</a:t>
            </a:r>
            <a:r>
              <a:rPr lang="sr-Latn-RS" sz="1900" dirty="0" smtClean="0"/>
              <a:t> </a:t>
            </a:r>
            <a:r>
              <a:rPr lang="sr-Latn-RS" sz="1900" dirty="0"/>
              <a:t>numeričke vrednosti se konvertuju u odgovarajuće stringove, dok se </a:t>
            </a:r>
            <a:r>
              <a:rPr lang="sr-Latn-RS" sz="1900" dirty="0">
                <a:latin typeface="Consolas" pitchFamily="49" charset="0"/>
                <a:cs typeface="Consolas" pitchFamily="49" charset="0"/>
              </a:rPr>
              <a:t>boolean</a:t>
            </a:r>
            <a:r>
              <a:rPr lang="sr-Latn-RS" sz="1900" dirty="0"/>
              <a:t> vrednosti konvertuju u string </a:t>
            </a:r>
            <a:r>
              <a:rPr lang="sr-Latn-RS" sz="1900" dirty="0">
                <a:latin typeface="Consolas" pitchFamily="49" charset="0"/>
                <a:cs typeface="Consolas" pitchFamily="49" charset="0"/>
              </a:rPr>
              <a:t>"true"</a:t>
            </a:r>
            <a:r>
              <a:rPr lang="sr-Latn-RS" sz="1900" dirty="0"/>
              <a:t> ili </a:t>
            </a:r>
            <a:r>
              <a:rPr lang="sr-Latn-RS" sz="1900" dirty="0">
                <a:latin typeface="Consolas" pitchFamily="49" charset="0"/>
                <a:cs typeface="Consolas" pitchFamily="49" charset="0"/>
              </a:rPr>
              <a:t>"false"</a:t>
            </a:r>
            <a:r>
              <a:rPr lang="sr-Latn-RS" sz="1900" dirty="0"/>
              <a:t>. </a:t>
            </a:r>
          </a:p>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sr-Latn-RS" sz="1900" dirty="0"/>
              <a:t>Svi Javini objekti imaju </a:t>
            </a:r>
            <a:r>
              <a:rPr lang="sr-Latn-RS" sz="1900" b="1" dirty="0">
                <a:solidFill>
                  <a:srgbClr val="FF0000"/>
                </a:solidFill>
                <a:latin typeface="Consolas" pitchFamily="49" charset="0"/>
                <a:cs typeface="Consolas" pitchFamily="49" charset="0"/>
              </a:rPr>
              <a:t>toString</a:t>
            </a:r>
            <a:r>
              <a:rPr lang="sr-Latn-RS" sz="1900" dirty="0">
                <a:solidFill>
                  <a:srgbClr val="FF0000"/>
                </a:solidFill>
              </a:rPr>
              <a:t> </a:t>
            </a:r>
            <a:r>
              <a:rPr lang="sr-Latn-RS" sz="1900" dirty="0"/>
              <a:t>metod koji vraća </a:t>
            </a:r>
            <a:r>
              <a:rPr lang="sr-Latn-RS" sz="1900" dirty="0">
                <a:latin typeface="Consolas" pitchFamily="49" charset="0"/>
                <a:cs typeface="Consolas" pitchFamily="49" charset="0"/>
              </a:rPr>
              <a:t>String</a:t>
            </a:r>
            <a:r>
              <a:rPr lang="sr-Latn-RS" sz="1900" dirty="0"/>
              <a:t> reprezentaciju objekta. Kad se objekat koristi pri nadovezivanju stringova, njegova </a:t>
            </a:r>
            <a:r>
              <a:rPr lang="sr-Latn-RS" sz="1900" dirty="0">
                <a:latin typeface="Consolas" pitchFamily="49" charset="0"/>
                <a:cs typeface="Consolas" pitchFamily="49" charset="0"/>
              </a:rPr>
              <a:t>toString</a:t>
            </a:r>
            <a:r>
              <a:rPr lang="sr-Latn-RS" sz="1900" dirty="0"/>
              <a:t> metoda se poziva implicitno. Može se pozvati i eksplicitno.</a:t>
            </a:r>
          </a:p>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sr-Latn-RS" sz="1900" dirty="0"/>
              <a:t>Pri nadovezivanju stringova, treba povesti računa o asocijativnosti operatora </a:t>
            </a:r>
            <a:r>
              <a:rPr lang="sr-Latn-RS" sz="1900" dirty="0">
                <a:latin typeface="Consolas" pitchFamily="49" charset="0"/>
                <a:cs typeface="Consolas" pitchFamily="49" charset="0"/>
              </a:rPr>
              <a:t>+</a:t>
            </a:r>
            <a:r>
              <a:rPr lang="sr-Latn-RS" sz="1900" dirty="0"/>
              <a:t> (s leva na desno). Na primer, izraz</a:t>
            </a:r>
          </a:p>
          <a:p>
            <a:pPr marL="0" lvl="1">
              <a:spcAft>
                <a:spcPts val="600"/>
              </a:spcAft>
              <a:buClr>
                <a:schemeClr val="tx1"/>
              </a:buClr>
              <a:buSzPct val="75000"/>
              <a:tabLst>
                <a:tab pos="180975" algn="l"/>
                <a:tab pos="539750" algn="l"/>
                <a:tab pos="900113" algn="l"/>
                <a:tab pos="1260475" algn="l"/>
              </a:tabLst>
              <a:defRPr/>
            </a:pPr>
            <a:r>
              <a:rPr lang="sr-Latn-RS" sz="1900" dirty="0">
                <a:latin typeface="Consolas" pitchFamily="49" charset="0"/>
                <a:cs typeface="Consolas" pitchFamily="49" charset="0"/>
              </a:rPr>
              <a:t>	"Rezultat je " + 4 + 7</a:t>
            </a:r>
          </a:p>
          <a:p>
            <a:pPr marL="180975">
              <a:spcBef>
                <a:spcPts val="0"/>
              </a:spcBef>
              <a:spcAft>
                <a:spcPts val="600"/>
              </a:spcAft>
              <a:buClr>
                <a:schemeClr val="tx1"/>
              </a:buClr>
              <a:buSzPct val="75000"/>
              <a:tabLst>
                <a:tab pos="180975" algn="l"/>
                <a:tab pos="539750" algn="l"/>
                <a:tab pos="900113" algn="l"/>
                <a:tab pos="1260475" algn="l"/>
              </a:tabLst>
              <a:defRPr/>
            </a:pPr>
            <a:r>
              <a:rPr lang="sr-Latn-RS" sz="1900" dirty="0"/>
              <a:t>će vratiti string </a:t>
            </a:r>
            <a:r>
              <a:rPr lang="sr-Latn-RS" sz="1900" dirty="0">
                <a:latin typeface="Consolas" pitchFamily="49" charset="0"/>
                <a:cs typeface="Consolas" pitchFamily="49" charset="0"/>
              </a:rPr>
              <a:t>"Rezultat je 47"</a:t>
            </a:r>
            <a:r>
              <a:rPr lang="sr-Latn-RS" sz="1900" dirty="0"/>
              <a:t>. </a:t>
            </a:r>
          </a:p>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sr-Latn-RS" sz="1900" dirty="0"/>
              <a:t>Ako želimo da prvo izvršimo sabiranje, potrebno je zagradama odvojiti ono što želimo da se zasebno izvrši, tj.</a:t>
            </a:r>
          </a:p>
          <a:p>
            <a:pPr marL="0" lvl="1">
              <a:spcAft>
                <a:spcPts val="600"/>
              </a:spcAft>
              <a:buClr>
                <a:schemeClr val="tx1"/>
              </a:buClr>
              <a:buSzPct val="75000"/>
              <a:tabLst>
                <a:tab pos="180975" algn="l"/>
                <a:tab pos="539750" algn="l"/>
                <a:tab pos="900113" algn="l"/>
                <a:tab pos="1260475" algn="l"/>
              </a:tabLst>
              <a:defRPr/>
            </a:pPr>
            <a:r>
              <a:rPr lang="sr-Latn-RS" sz="1900" dirty="0">
                <a:latin typeface="Consolas" pitchFamily="49" charset="0"/>
                <a:cs typeface="Consolas" pitchFamily="49" charset="0"/>
              </a:rPr>
              <a:t>	"Rezultat je " + (4 + 7)</a:t>
            </a:r>
          </a:p>
        </p:txBody>
      </p:sp>
      <p:sp>
        <p:nvSpPr>
          <p:cNvPr id="35844"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729BF333-A796-4368-BAB4-5FFB83BBC922}" type="slidenum">
              <a:rPr lang="en-GB" smtClean="0">
                <a:latin typeface="Arial Black" pitchFamily="34" charset="0"/>
              </a:rPr>
              <a:pPr eaLnBrk="1" hangingPunct="1"/>
              <a:t>35</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p:cNvSpPr>
            <a:spLocks noGrp="1" noChangeArrowheads="1"/>
          </p:cNvSpPr>
          <p:nvPr>
            <p:ph type="title"/>
          </p:nvPr>
        </p:nvSpPr>
        <p:spPr>
          <a:xfrm>
            <a:off x="395288" y="457200"/>
            <a:ext cx="5256212" cy="739775"/>
          </a:xfrm>
        </p:spPr>
        <p:txBody>
          <a:bodyPr/>
          <a:lstStyle/>
          <a:p>
            <a:pPr eaLnBrk="1" hangingPunct="1"/>
            <a:r>
              <a:rPr lang="vi-VN" sz="3600" smtClean="0"/>
              <a:t>Konverzija argumenata</a:t>
            </a:r>
            <a:endParaRPr lang="en-US" sz="3600" smtClean="0"/>
          </a:p>
        </p:txBody>
      </p:sp>
      <p:sp>
        <p:nvSpPr>
          <p:cNvPr id="36867" name="Rectangle 1"/>
          <p:cNvSpPr>
            <a:spLocks noChangeArrowheads="1"/>
          </p:cNvSpPr>
          <p:nvPr/>
        </p:nvSpPr>
        <p:spPr bwMode="auto">
          <a:xfrm>
            <a:off x="107950" y="1355725"/>
            <a:ext cx="8928100" cy="4784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a:t>Pri pozivu metode, može se desiti da tipovi argumenata ne odgovaraju tipovima parametara metode. Na primer, metoda </a:t>
            </a:r>
            <a:r>
              <a:rPr lang="vi-VN" sz="1900">
                <a:latin typeface="Consolas" pitchFamily="49" charset="0"/>
                <a:cs typeface="Consolas" pitchFamily="49" charset="0"/>
              </a:rPr>
              <a:t>maks</a:t>
            </a:r>
            <a:r>
              <a:rPr lang="sr-Latn-RS" sz="1900"/>
              <a:t>, koja ima tri </a:t>
            </a:r>
            <a:r>
              <a:rPr lang="sr-Latn-RS" sz="1900">
                <a:latin typeface="Consolas" pitchFamily="49" charset="0"/>
                <a:cs typeface="Consolas" pitchFamily="49" charset="0"/>
              </a:rPr>
              <a:t>double</a:t>
            </a:r>
            <a:r>
              <a:rPr lang="sr-Latn-RS" sz="1900"/>
              <a:t> parametra, </a:t>
            </a:r>
            <a:r>
              <a:rPr lang="vi-VN" sz="1900"/>
              <a:t>se može pozvati i kao </a:t>
            </a:r>
            <a:r>
              <a:rPr lang="vi-VN" sz="1900">
                <a:latin typeface="Consolas" pitchFamily="49" charset="0"/>
                <a:cs typeface="Consolas" pitchFamily="49" charset="0"/>
              </a:rPr>
              <a:t>maks(1,2,3)</a:t>
            </a:r>
            <a:r>
              <a:rPr lang="vi-VN" sz="1900"/>
              <a:t>, iako ona očekuje tri realna broja kao argumente.</a:t>
            </a:r>
            <a:endParaRPr lang="sr-Latn-RS" sz="190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a:t>Ukoliko se ovo desi, dolazi do tzv. </a:t>
            </a:r>
            <a:r>
              <a:rPr lang="vi-VN" sz="1900" b="1">
                <a:solidFill>
                  <a:srgbClr val="FF0000"/>
                </a:solidFill>
              </a:rPr>
              <a:t>implicitne konverzije argumenata</a:t>
            </a:r>
            <a:r>
              <a:rPr lang="vi-VN" sz="1900"/>
              <a:t>, tj. do konvertovanja tipa argumenta u tip parametra. </a:t>
            </a:r>
            <a:endParaRPr lang="sr-Latn-RS" sz="190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a:t>Može se desiti da konverzija nije dozvoljena, što dovodi do grešaka u kompajliranju. </a:t>
            </a:r>
            <a:endParaRPr lang="sr-Latn-RS" sz="190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a:t>Pri konverziji može doći i do gubitka podataka. Na primer, pri konverziji </a:t>
            </a:r>
            <a:r>
              <a:rPr lang="vi-VN" sz="1900">
                <a:latin typeface="Consolas" pitchFamily="49" charset="0"/>
                <a:cs typeface="Consolas" pitchFamily="49" charset="0"/>
              </a:rPr>
              <a:t>double</a:t>
            </a:r>
            <a:r>
              <a:rPr lang="vi-VN" sz="1900"/>
              <a:t> vrednosti u </a:t>
            </a:r>
            <a:r>
              <a:rPr lang="vi-VN" sz="1900">
                <a:latin typeface="Consolas" pitchFamily="49" charset="0"/>
                <a:cs typeface="Consolas" pitchFamily="49" charset="0"/>
              </a:rPr>
              <a:t>int</a:t>
            </a:r>
            <a:r>
              <a:rPr lang="vi-VN" sz="1900"/>
              <a:t>, odbacuje se decimalni deo broja. Obrnuto, pri konverziji </a:t>
            </a:r>
            <a:r>
              <a:rPr lang="vi-VN" sz="1900">
                <a:latin typeface="Consolas" pitchFamily="49" charset="0"/>
                <a:cs typeface="Consolas" pitchFamily="49" charset="0"/>
              </a:rPr>
              <a:t>int</a:t>
            </a:r>
            <a:r>
              <a:rPr lang="vi-VN" sz="1900"/>
              <a:t> u </a:t>
            </a:r>
            <a:r>
              <a:rPr lang="vi-VN" sz="1900">
                <a:latin typeface="Consolas" pitchFamily="49" charset="0"/>
                <a:cs typeface="Consolas" pitchFamily="49" charset="0"/>
              </a:rPr>
              <a:t>double</a:t>
            </a:r>
            <a:r>
              <a:rPr lang="vi-VN" sz="1900"/>
              <a:t>, ne dolazi do gubitka podataka. Takođe, pri konverziji </a:t>
            </a:r>
            <a:r>
              <a:rPr lang="vi-VN" sz="1900">
                <a:latin typeface="Consolas" pitchFamily="49" charset="0"/>
                <a:cs typeface="Consolas" pitchFamily="49" charset="0"/>
              </a:rPr>
              <a:t>int</a:t>
            </a:r>
            <a:r>
              <a:rPr lang="vi-VN" sz="1900"/>
              <a:t> u </a:t>
            </a:r>
            <a:r>
              <a:rPr lang="vi-VN" sz="1900">
                <a:latin typeface="Consolas" pitchFamily="49" charset="0"/>
                <a:cs typeface="Consolas" pitchFamily="49" charset="0"/>
              </a:rPr>
              <a:t>short</a:t>
            </a:r>
            <a:r>
              <a:rPr lang="vi-VN" sz="1900"/>
              <a:t>, može doći do promene vrednosti podataka zbog većeg opsega tipa </a:t>
            </a:r>
            <a:r>
              <a:rPr lang="vi-VN" sz="1900">
                <a:latin typeface="Consolas" pitchFamily="49" charset="0"/>
                <a:cs typeface="Consolas" pitchFamily="49" charset="0"/>
              </a:rPr>
              <a:t>int</a:t>
            </a:r>
            <a:r>
              <a:rPr lang="vi-VN" sz="1900"/>
              <a:t>.</a:t>
            </a:r>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a:t>Sličn</a:t>
            </a:r>
            <a:r>
              <a:rPr lang="sr-Latn-RS" sz="1900"/>
              <a:t>o</a:t>
            </a:r>
            <a:r>
              <a:rPr lang="vi-VN" sz="1900"/>
              <a:t> se dešava kada imamo izraz koji sadrži operande različitog tipa. Prost primer je deljenje dva cela broja koje će rezultirati celim brojem. Ako su svi operandi jednog tipa, onda će i tip rezultata biti tog tipa.</a:t>
            </a:r>
          </a:p>
        </p:txBody>
      </p:sp>
      <p:sp>
        <p:nvSpPr>
          <p:cNvPr id="36868"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2DD2BB2F-B695-4A34-A5F0-B664C6D47AA3}" type="slidenum">
              <a:rPr lang="en-GB" smtClean="0">
                <a:latin typeface="Arial Black" pitchFamily="34" charset="0"/>
              </a:rPr>
              <a:pPr eaLnBrk="1" hangingPunct="1"/>
              <a:t>36</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2"/>
          <p:cNvSpPr>
            <a:spLocks noGrp="1" noChangeArrowheads="1"/>
          </p:cNvSpPr>
          <p:nvPr>
            <p:ph type="title"/>
          </p:nvPr>
        </p:nvSpPr>
        <p:spPr>
          <a:xfrm>
            <a:off x="395288" y="457200"/>
            <a:ext cx="4464050" cy="739775"/>
          </a:xfrm>
        </p:spPr>
        <p:txBody>
          <a:bodyPr/>
          <a:lstStyle/>
          <a:p>
            <a:pPr eaLnBrk="1" hangingPunct="1"/>
            <a:r>
              <a:rPr lang="sr-Latn-RS" sz="3600" smtClean="0"/>
              <a:t>P</a:t>
            </a:r>
            <a:r>
              <a:rPr lang="vi-VN" sz="3600" smtClean="0"/>
              <a:t>ravila unapređenja</a:t>
            </a:r>
            <a:endParaRPr lang="en-US" sz="3600" smtClean="0"/>
          </a:p>
        </p:txBody>
      </p:sp>
      <p:sp>
        <p:nvSpPr>
          <p:cNvPr id="37891" name="Rectangle 1"/>
          <p:cNvSpPr>
            <a:spLocks noChangeArrowheads="1"/>
          </p:cNvSpPr>
          <p:nvPr/>
        </p:nvSpPr>
        <p:spPr bwMode="auto">
          <a:xfrm>
            <a:off x="107950" y="1279525"/>
            <a:ext cx="8928100" cy="2293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b="1"/>
              <a:t>Pravila unapređenja</a:t>
            </a:r>
            <a:r>
              <a:rPr lang="vi-VN" sz="1900"/>
              <a:t> (eng. </a:t>
            </a:r>
            <a:r>
              <a:rPr lang="vi-VN" sz="1900" i="1"/>
              <a:t>promotion rules</a:t>
            </a:r>
            <a:r>
              <a:rPr lang="vi-VN" sz="1900"/>
              <a:t>) se primenjuju na izraze koji sadrže dva ili više primitivna tipa, kao i na primitivne tipove koji se prosleđuju kao argumenti kod metoda. </a:t>
            </a:r>
            <a:endParaRPr lang="sr-Latn-RS" sz="190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a:t>Svaka vrednost je unapređena u najviši tip koji figuriše u izrazu. Pri izračunavanju izraza, ne dolazi do promene tipa promenljivih koje figurišu u izrazu, već se pravi privremena kopija vrednosti svake promenljive. </a:t>
            </a:r>
            <a:endParaRPr lang="sr-Latn-RS" sz="190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a:t>Pravila unapređenja primitivnih tipova su data u tabeli.</a:t>
            </a:r>
          </a:p>
        </p:txBody>
      </p:sp>
      <p:graphicFrame>
        <p:nvGraphicFramePr>
          <p:cNvPr id="2" name="Table 1"/>
          <p:cNvGraphicFramePr>
            <a:graphicFrameLocks noGrp="1"/>
          </p:cNvGraphicFramePr>
          <p:nvPr/>
        </p:nvGraphicFramePr>
        <p:xfrm>
          <a:off x="1619250" y="3770313"/>
          <a:ext cx="6062663" cy="2682874"/>
        </p:xfrm>
        <a:graphic>
          <a:graphicData uri="http://schemas.openxmlformats.org/drawingml/2006/table">
            <a:tbl>
              <a:tblPr firstRow="1" firstCol="1" bandRow="1"/>
              <a:tblGrid>
                <a:gridCol w="1254997">
                  <a:extLst>
                    <a:ext uri="{9D8B030D-6E8A-4147-A177-3AD203B41FA5}">
                      <a16:colId xmlns:a16="http://schemas.microsoft.com/office/drawing/2014/main" val="20000"/>
                    </a:ext>
                  </a:extLst>
                </a:gridCol>
                <a:gridCol w="4807666">
                  <a:extLst>
                    <a:ext uri="{9D8B030D-6E8A-4147-A177-3AD203B41FA5}">
                      <a16:colId xmlns:a16="http://schemas.microsoft.com/office/drawing/2014/main" val="20001"/>
                    </a:ext>
                  </a:extLst>
                </a:gridCol>
              </a:tblGrid>
              <a:tr h="243898">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GB" sz="1600" b="1" i="0" u="none" strike="noStrike" kern="1200" cap="none" normalizeH="0" baseline="0">
                          <a:ln>
                            <a:noFill/>
                          </a:ln>
                          <a:solidFill>
                            <a:srgbClr val="FFFFFF"/>
                          </a:solidFill>
                          <a:effectLst/>
                          <a:latin typeface="Calibri" pitchFamily="34" charset="0"/>
                          <a:ea typeface="+mn-ea"/>
                          <a:cs typeface="Times New Roman" pitchFamily="18" charset="0"/>
                        </a:rPr>
                        <a:t>Tip</a:t>
                      </a:r>
                    </a:p>
                  </a:txBody>
                  <a:tcPr marL="68593" marR="68593" marT="0" marB="0">
                    <a:lnL w="12700" cap="flat" cmpd="sng" algn="ctr">
                      <a:solidFill>
                        <a:srgbClr val="4F81BD"/>
                      </a:solidFill>
                      <a:prstDash val="solid"/>
                      <a:round/>
                      <a:headEnd type="none" w="med" len="med"/>
                      <a:tailEnd type="none" w="med" len="med"/>
                    </a:lnL>
                    <a:lnR>
                      <a:noFill/>
                    </a:lnR>
                    <a:lnT w="12700" cap="flat" cmpd="sng" algn="ctr">
                      <a:solidFill>
                        <a:srgbClr val="4F81BD"/>
                      </a:solidFill>
                      <a:prstDash val="solid"/>
                      <a:round/>
                      <a:headEnd type="none" w="med" len="med"/>
                      <a:tailEnd type="none" w="med" len="med"/>
                    </a:lnT>
                    <a:lnB w="12700" cap="flat" cmpd="sng" algn="ctr">
                      <a:solidFill>
                        <a:srgbClr val="4F81BD"/>
                      </a:solidFill>
                      <a:prstDash val="solid"/>
                      <a:round/>
                      <a:headEnd type="none" w="med" len="med"/>
                      <a:tailEnd type="none" w="med" len="med"/>
                    </a:lnB>
                    <a:solidFill>
                      <a:srgbClr val="4F81BD"/>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GB" sz="1600" b="1" i="0" u="none" strike="noStrike" kern="1200" cap="none" normalizeH="0" baseline="0">
                          <a:ln>
                            <a:noFill/>
                          </a:ln>
                          <a:solidFill>
                            <a:srgbClr val="FFFFFF"/>
                          </a:solidFill>
                          <a:effectLst/>
                          <a:latin typeface="Calibri" pitchFamily="34" charset="0"/>
                          <a:ea typeface="+mn-ea"/>
                          <a:cs typeface="Times New Roman" pitchFamily="18" charset="0"/>
                        </a:rPr>
                        <a:t>Tip unapređenja</a:t>
                      </a:r>
                    </a:p>
                  </a:txBody>
                  <a:tcPr marL="68593" marR="68593" marT="0" marB="0">
                    <a:lnL>
                      <a:noFill/>
                    </a:lnL>
                    <a:lnR w="12700" cap="flat" cmpd="sng" algn="ctr">
                      <a:solidFill>
                        <a:srgbClr val="4F81BD"/>
                      </a:solidFill>
                      <a:prstDash val="solid"/>
                      <a:round/>
                      <a:headEnd type="none" w="med" len="med"/>
                      <a:tailEnd type="none" w="med" len="med"/>
                    </a:lnR>
                    <a:lnT w="12700" cap="flat" cmpd="sng" algn="ctr">
                      <a:solidFill>
                        <a:srgbClr val="4F81BD"/>
                      </a:solidFill>
                      <a:prstDash val="solid"/>
                      <a:round/>
                      <a:headEnd type="none" w="med" len="med"/>
                      <a:tailEnd type="none" w="med" len="med"/>
                    </a:lnT>
                    <a:lnB w="12700" cap="flat" cmpd="sng" algn="ctr">
                      <a:solidFill>
                        <a:srgbClr val="4F81BD"/>
                      </a:solidFill>
                      <a:prstDash val="solid"/>
                      <a:round/>
                      <a:headEnd type="none" w="med" len="med"/>
                      <a:tailEnd type="none" w="med" len="med"/>
                    </a:lnB>
                    <a:solidFill>
                      <a:srgbClr val="4F81BD"/>
                    </a:solidFill>
                  </a:tcPr>
                </a:tc>
                <a:extLst>
                  <a:ext uri="{0D108BD9-81ED-4DB2-BD59-A6C34878D82A}">
                    <a16:rowId xmlns:a16="http://schemas.microsoft.com/office/drawing/2014/main" val="10000"/>
                  </a:ext>
                </a:extLst>
              </a:tr>
              <a:tr h="304872">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double</a:t>
                      </a:r>
                    </a:p>
                  </a:txBody>
                  <a:tcPr marL="68593" marR="68593" marT="0" marB="0">
                    <a:lnL w="12700" cap="flat" cmpd="sng" algn="ctr">
                      <a:solidFill>
                        <a:srgbClr val="4F81BD"/>
                      </a:solidFill>
                      <a:prstDash val="solid"/>
                      <a:round/>
                      <a:headEnd type="none" w="med" len="med"/>
                      <a:tailEnd type="none" w="med" len="med"/>
                    </a:lnL>
                    <a:lnR>
                      <a:noFill/>
                    </a:lnR>
                    <a:lnT w="12700" cap="flat" cmpd="sng" algn="ctr">
                      <a:solidFill>
                        <a:srgbClr val="4F81BD"/>
                      </a:solidFill>
                      <a:prstDash val="solid"/>
                      <a:round/>
                      <a:headEnd type="none" w="med" len="med"/>
                      <a:tailEnd type="none" w="med" len="med"/>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Nijedan</a:t>
                      </a:r>
                    </a:p>
                  </a:txBody>
                  <a:tcPr marL="68593" marR="68593" marT="0" marB="0">
                    <a:lnL>
                      <a:noFill/>
                    </a:lnL>
                    <a:lnR w="12700" cap="flat" cmpd="sng" algn="ctr">
                      <a:solidFill>
                        <a:srgbClr val="4F81BD"/>
                      </a:solidFill>
                      <a:prstDash val="solid"/>
                      <a:round/>
                      <a:headEnd type="none" w="med" len="med"/>
                      <a:tailEnd type="none" w="med" len="med"/>
                    </a:lnR>
                    <a:lnT w="12700" cap="flat" cmpd="sng" algn="ctr">
                      <a:solidFill>
                        <a:srgbClr val="4F81BD"/>
                      </a:solidFill>
                      <a:prstDash val="solid"/>
                      <a:round/>
                      <a:headEnd type="none" w="med" len="med"/>
                      <a:tailEnd type="none" w="med" len="med"/>
                    </a:lnT>
                    <a:lnB>
                      <a:noFill/>
                    </a:lnB>
                  </a:tcPr>
                </a:tc>
                <a:extLst>
                  <a:ext uri="{0D108BD9-81ED-4DB2-BD59-A6C34878D82A}">
                    <a16:rowId xmlns:a16="http://schemas.microsoft.com/office/drawing/2014/main" val="10001"/>
                  </a:ext>
                </a:extLst>
              </a:tr>
              <a:tr h="304872">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float</a:t>
                      </a:r>
                    </a:p>
                  </a:txBody>
                  <a:tcPr marL="68593" marR="68593"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double</a:t>
                      </a:r>
                    </a:p>
                  </a:txBody>
                  <a:tcPr marL="68593" marR="68593"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2"/>
                  </a:ext>
                </a:extLst>
              </a:tr>
              <a:tr h="304872">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long</a:t>
                      </a:r>
                    </a:p>
                  </a:txBody>
                  <a:tcPr marL="68593" marR="68593"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float ili double</a:t>
                      </a:r>
                    </a:p>
                  </a:txBody>
                  <a:tcPr marL="68593" marR="68593"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3"/>
                  </a:ext>
                </a:extLst>
              </a:tr>
              <a:tr h="304872">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int</a:t>
                      </a:r>
                    </a:p>
                  </a:txBody>
                  <a:tcPr marL="68593" marR="68593"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long, float ili double</a:t>
                      </a:r>
                    </a:p>
                  </a:txBody>
                  <a:tcPr marL="68593" marR="68593"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4"/>
                  </a:ext>
                </a:extLst>
              </a:tr>
              <a:tr h="304872">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char</a:t>
                      </a:r>
                    </a:p>
                  </a:txBody>
                  <a:tcPr marL="68593" marR="68593"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int, long, float ili double</a:t>
                      </a:r>
                    </a:p>
                  </a:txBody>
                  <a:tcPr marL="68593" marR="68593"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5"/>
                  </a:ext>
                </a:extLst>
              </a:tr>
              <a:tr h="304872">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short</a:t>
                      </a:r>
                    </a:p>
                  </a:txBody>
                  <a:tcPr marL="68593" marR="68593"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int, long, float ili double (ne i char)</a:t>
                      </a:r>
                    </a:p>
                  </a:txBody>
                  <a:tcPr marL="68593" marR="68593"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6"/>
                  </a:ext>
                </a:extLst>
              </a:tr>
              <a:tr h="304872">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byte</a:t>
                      </a:r>
                    </a:p>
                  </a:txBody>
                  <a:tcPr marL="68593" marR="68593" marT="0" marB="0">
                    <a:lnL w="12700" cap="flat" cmpd="sng" algn="ctr">
                      <a:solidFill>
                        <a:srgbClr val="4F81BD"/>
                      </a:solidFill>
                      <a:prstDash val="solid"/>
                      <a:round/>
                      <a:headEnd type="none" w="med" len="med"/>
                      <a:tailEnd type="none" w="med" len="med"/>
                    </a:lnL>
                    <a:lnR>
                      <a:noFill/>
                    </a:lnR>
                    <a:lnT>
                      <a:noFill/>
                    </a:lnT>
                    <a:lnB>
                      <a:noFill/>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short, int, long, float ili double (ne i char)</a:t>
                      </a:r>
                    </a:p>
                  </a:txBody>
                  <a:tcPr marL="68593" marR="68593" marT="0" marB="0">
                    <a:lnL>
                      <a:noFill/>
                    </a:lnL>
                    <a:lnR w="12700" cap="flat" cmpd="sng" algn="ctr">
                      <a:solidFill>
                        <a:srgbClr val="4F81BD"/>
                      </a:solidFill>
                      <a:prstDash val="solid"/>
                      <a:round/>
                      <a:headEnd type="none" w="med" len="med"/>
                      <a:tailEnd type="none" w="med" len="med"/>
                    </a:lnR>
                    <a:lnT>
                      <a:noFill/>
                    </a:lnT>
                    <a:lnB>
                      <a:noFill/>
                    </a:lnB>
                  </a:tcPr>
                </a:tc>
                <a:extLst>
                  <a:ext uri="{0D108BD9-81ED-4DB2-BD59-A6C34878D82A}">
                    <a16:rowId xmlns:a16="http://schemas.microsoft.com/office/drawing/2014/main" val="10007"/>
                  </a:ext>
                </a:extLst>
              </a:tr>
              <a:tr h="304872">
                <a:tc>
                  <a:txBody>
                    <a:bodyPr/>
                    <a:lstStyle/>
                    <a:p>
                      <a:pPr marL="0" marR="0" lvl="0" indent="0" algn="ctr" defTabSz="914400" rtl="0" eaLnBrk="1" fontAlgn="base" latinLnBrk="0" hangingPunct="1">
                        <a:lnSpc>
                          <a:spcPct val="100000"/>
                        </a:lnSpc>
                        <a:spcBef>
                          <a:spcPts val="100"/>
                        </a:spcBef>
                        <a:spcAft>
                          <a:spcPts val="100"/>
                        </a:spcAft>
                        <a:buClrTx/>
                        <a:buSzTx/>
                        <a:buFontTx/>
                        <a:buNone/>
                        <a:tabLst/>
                      </a:pPr>
                      <a:r>
                        <a:rPr kumimoji="0" lang="en-GB" sz="2000" b="0" i="0" u="none" strike="noStrike" kern="1200" cap="none" normalizeH="0" baseline="0">
                          <a:ln>
                            <a:noFill/>
                          </a:ln>
                          <a:solidFill>
                            <a:schemeClr val="tx1"/>
                          </a:solidFill>
                          <a:effectLst/>
                          <a:latin typeface="Consolas" pitchFamily="49" charset="0"/>
                          <a:ea typeface="+mn-ea"/>
                          <a:cs typeface="Consolas" pitchFamily="49" charset="0"/>
                        </a:rPr>
                        <a:t>boolean</a:t>
                      </a:r>
                    </a:p>
                  </a:txBody>
                  <a:tcPr marL="68593" marR="68593" marT="0" marB="0">
                    <a:lnL w="12700" cap="flat" cmpd="sng" algn="ctr">
                      <a:solidFill>
                        <a:srgbClr val="4F81BD"/>
                      </a:solidFill>
                      <a:prstDash val="solid"/>
                      <a:round/>
                      <a:headEnd type="none" w="med" len="med"/>
                      <a:tailEnd type="none" w="med" len="med"/>
                    </a:lnL>
                    <a:lnR>
                      <a:noFill/>
                    </a:lnR>
                    <a:lnT>
                      <a:noFill/>
                    </a:lnT>
                    <a:lnB w="12700" cap="flat" cmpd="sng" algn="ctr">
                      <a:solidFill>
                        <a:srgbClr val="4F81BD"/>
                      </a:solidFill>
                      <a:prstDash val="solid"/>
                      <a:round/>
                      <a:headEnd type="none" w="med" len="med"/>
                      <a:tailEnd type="none" w="med" len="med"/>
                    </a:lnB>
                  </a:tcPr>
                </a:tc>
                <a:tc>
                  <a:txBody>
                    <a:bodyPr/>
                    <a:lstStyle/>
                    <a:p>
                      <a:pPr marL="0" marR="0" lvl="0" indent="0" algn="l" defTabSz="914400" rtl="0" eaLnBrk="1" fontAlgn="base" latinLnBrk="0" hangingPunct="1">
                        <a:lnSpc>
                          <a:spcPct val="100000"/>
                        </a:lnSpc>
                        <a:spcBef>
                          <a:spcPts val="100"/>
                        </a:spcBef>
                        <a:spcAft>
                          <a:spcPts val="100"/>
                        </a:spcAft>
                        <a:buClrTx/>
                        <a:buSzTx/>
                        <a:buFontTx/>
                        <a:buNone/>
                        <a:tabLst/>
                      </a:pPr>
                      <a:r>
                        <a:rPr kumimoji="0" lang="en-GB" sz="1800" b="0" i="0" u="none" strike="noStrike" kern="1200" cap="none" normalizeH="0" baseline="0">
                          <a:ln>
                            <a:noFill/>
                          </a:ln>
                          <a:solidFill>
                            <a:schemeClr val="tx1"/>
                          </a:solidFill>
                          <a:effectLst/>
                          <a:latin typeface="Calibri" pitchFamily="34" charset="0"/>
                          <a:ea typeface="+mn-ea"/>
                          <a:cs typeface="Times New Roman" pitchFamily="18" charset="0"/>
                        </a:rPr>
                        <a:t>Nijedan (boolean vrednosti nisu numeričke u Javi)</a:t>
                      </a:r>
                    </a:p>
                  </a:txBody>
                  <a:tcPr marL="68593" marR="68593" marT="0" marB="0">
                    <a:lnL>
                      <a:noFill/>
                    </a:lnL>
                    <a:lnR w="12700" cap="flat" cmpd="sng" algn="ctr">
                      <a:solidFill>
                        <a:srgbClr val="4F81BD"/>
                      </a:solidFill>
                      <a:prstDash val="solid"/>
                      <a:round/>
                      <a:headEnd type="none" w="med" len="med"/>
                      <a:tailEnd type="none" w="med" len="med"/>
                    </a:lnR>
                    <a:lnT>
                      <a:noFill/>
                    </a:lnT>
                    <a:lnB w="12700" cap="flat" cmpd="sng" algn="ctr">
                      <a:solidFill>
                        <a:srgbClr val="4F81BD"/>
                      </a:solidFill>
                      <a:prstDash val="solid"/>
                      <a:round/>
                      <a:headEnd type="none" w="med" len="med"/>
                      <a:tailEnd type="none" w="med" len="med"/>
                    </a:lnB>
                  </a:tcPr>
                </a:tc>
                <a:extLst>
                  <a:ext uri="{0D108BD9-81ED-4DB2-BD59-A6C34878D82A}">
                    <a16:rowId xmlns:a16="http://schemas.microsoft.com/office/drawing/2014/main" val="10008"/>
                  </a:ext>
                </a:extLst>
              </a:tr>
            </a:tbl>
          </a:graphicData>
        </a:graphic>
      </p:graphicFrame>
      <p:sp>
        <p:nvSpPr>
          <p:cNvPr id="37916" name="Slide Number Placeholder 2"/>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39BD2FFF-3978-4F18-BB8D-3A54D2320B16}" type="slidenum">
              <a:rPr lang="en-GB" smtClean="0">
                <a:latin typeface="Arial Black" pitchFamily="34" charset="0"/>
              </a:rPr>
              <a:pPr eaLnBrk="1" hangingPunct="1"/>
              <a:t>37</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2"/>
          <p:cNvSpPr>
            <a:spLocks noGrp="1" noChangeArrowheads="1"/>
          </p:cNvSpPr>
          <p:nvPr>
            <p:ph type="title"/>
          </p:nvPr>
        </p:nvSpPr>
        <p:spPr>
          <a:xfrm>
            <a:off x="395288" y="457200"/>
            <a:ext cx="4392612" cy="739775"/>
          </a:xfrm>
        </p:spPr>
        <p:txBody>
          <a:bodyPr/>
          <a:lstStyle/>
          <a:p>
            <a:pPr eaLnBrk="1" hangingPunct="1"/>
            <a:r>
              <a:rPr lang="sr-Latn-RS" sz="3600" smtClean="0"/>
              <a:t>P</a:t>
            </a:r>
            <a:r>
              <a:rPr lang="vi-VN" sz="3600" smtClean="0"/>
              <a:t>ravila unapređenja</a:t>
            </a:r>
            <a:endParaRPr lang="en-US" sz="3600" smtClean="0"/>
          </a:p>
        </p:txBody>
      </p:sp>
      <p:sp>
        <p:nvSpPr>
          <p:cNvPr id="32771" name="Rectangle 1"/>
          <p:cNvSpPr>
            <a:spLocks noChangeArrowheads="1"/>
          </p:cNvSpPr>
          <p:nvPr/>
        </p:nvSpPr>
        <p:spPr bwMode="auto">
          <a:xfrm>
            <a:off x="42335" y="1262591"/>
            <a:ext cx="9036050" cy="523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vi-VN" sz="1900" dirty="0"/>
              <a:t>Konvertovanje vrednosti u tipove niže od ovih naznačenih u tabeli može rezultirati u promeni vrednosti ukoliko niži tip ne može predstaviti vrednost višeg tipa. </a:t>
            </a:r>
            <a:r>
              <a:rPr lang="sr-Latn-RS" sz="1900" dirty="0"/>
              <a:t>Na primer, ako</a:t>
            </a:r>
            <a:r>
              <a:rPr lang="vi-VN" sz="1900" dirty="0"/>
              <a:t> bi pokušali da smestimo vrednost </a:t>
            </a:r>
            <a:r>
              <a:rPr lang="vi-VN" sz="1900" dirty="0">
                <a:latin typeface="Consolas" pitchFamily="49" charset="0"/>
                <a:cs typeface="Consolas" pitchFamily="49" charset="0"/>
              </a:rPr>
              <a:t>int</a:t>
            </a:r>
            <a:r>
              <a:rPr lang="vi-VN" sz="1900" dirty="0"/>
              <a:t> promenljive od 50000 u </a:t>
            </a:r>
            <a:r>
              <a:rPr lang="vi-VN" sz="1900" dirty="0">
                <a:latin typeface="Consolas" pitchFamily="49" charset="0"/>
                <a:cs typeface="Consolas" pitchFamily="49" charset="0"/>
              </a:rPr>
              <a:t>short</a:t>
            </a:r>
            <a:r>
              <a:rPr lang="vi-VN" sz="1900" dirty="0"/>
              <a:t> promenljivu, došlo bi do gubitka tog broja jer je maksimalan broj koji se može smestiti u </a:t>
            </a:r>
            <a:r>
              <a:rPr lang="vi-VN" sz="1900" dirty="0">
                <a:latin typeface="Consolas" pitchFamily="49" charset="0"/>
                <a:cs typeface="Consolas" pitchFamily="49" charset="0"/>
              </a:rPr>
              <a:t>short</a:t>
            </a:r>
            <a:r>
              <a:rPr lang="vi-VN" sz="1900" dirty="0"/>
              <a:t> promenljivu 32767. </a:t>
            </a:r>
            <a:endParaRPr lang="sr-Latn-RS" sz="1900" dirty="0"/>
          </a:p>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vi-VN" sz="1900" dirty="0"/>
              <a:t>U slučaju gde može doći do gubitka podatka, Javin kompajler zahteva da se koristi operator eksplicitne konverzije, tj. </a:t>
            </a:r>
            <a:r>
              <a:rPr lang="vi-VN" sz="1900" dirty="0">
                <a:latin typeface="Consolas" pitchFamily="49" charset="0"/>
                <a:cs typeface="Consolas" pitchFamily="49" charset="0"/>
              </a:rPr>
              <a:t>cast</a:t>
            </a:r>
            <a:r>
              <a:rPr lang="vi-VN" sz="1900" dirty="0"/>
              <a:t> operator. U suprotnom, dolazi do greške komajliranja. Uzmimo, na primer, metodu maks čiji su parametri tipa </a:t>
            </a:r>
            <a:r>
              <a:rPr lang="vi-VN" sz="1900" dirty="0">
                <a:latin typeface="Consolas" pitchFamily="49" charset="0"/>
                <a:cs typeface="Consolas" pitchFamily="49" charset="0"/>
              </a:rPr>
              <a:t>int</a:t>
            </a:r>
            <a:r>
              <a:rPr lang="vi-VN" sz="1900" dirty="0"/>
              <a:t>:</a:t>
            </a:r>
          </a:p>
          <a:p>
            <a:pPr marL="219075" lvl="1">
              <a:spcAft>
                <a:spcPts val="600"/>
              </a:spcAft>
              <a:buClr>
                <a:schemeClr val="tx1"/>
              </a:buClr>
              <a:buSzPct val="75000"/>
              <a:tabLst>
                <a:tab pos="266700" algn="l"/>
                <a:tab pos="539750" algn="l"/>
                <a:tab pos="900113" algn="l"/>
                <a:tab pos="1260475" algn="l"/>
              </a:tabLst>
              <a:defRPr/>
            </a:pPr>
            <a:r>
              <a:rPr lang="sr-Latn-RS" sz="1900" dirty="0">
                <a:latin typeface="Consolas" pitchFamily="49" charset="0"/>
                <a:cs typeface="Consolas" pitchFamily="49" charset="0"/>
              </a:rPr>
              <a:t>i</a:t>
            </a:r>
            <a:r>
              <a:rPr lang="vi-VN" sz="1900" dirty="0">
                <a:latin typeface="Consolas" pitchFamily="49" charset="0"/>
                <a:cs typeface="Consolas" pitchFamily="49" charset="0"/>
              </a:rPr>
              <a:t>nt maks(int a, int b, int c)</a:t>
            </a:r>
          </a:p>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vi-VN" sz="1900" dirty="0"/>
              <a:t>Ukoliko bi ovu metodu pozvali sa </a:t>
            </a:r>
          </a:p>
          <a:p>
            <a:pPr marL="0" lvl="1">
              <a:spcAft>
                <a:spcPts val="600"/>
              </a:spcAft>
              <a:buClr>
                <a:schemeClr val="tx1"/>
              </a:buClr>
              <a:buSzPct val="75000"/>
              <a:tabLst>
                <a:tab pos="266700" algn="l"/>
                <a:tab pos="539750" algn="l"/>
                <a:tab pos="900113" algn="l"/>
                <a:tab pos="1260475" algn="l"/>
              </a:tabLst>
              <a:defRPr/>
            </a:pPr>
            <a:r>
              <a:rPr lang="sr-Latn-RS" sz="1900" dirty="0">
                <a:latin typeface="Consolas" pitchFamily="49" charset="0"/>
                <a:cs typeface="Consolas" pitchFamily="49" charset="0"/>
              </a:rPr>
              <a:t>	</a:t>
            </a:r>
            <a:r>
              <a:rPr lang="vi-VN" sz="1900" dirty="0">
                <a:latin typeface="Consolas" pitchFamily="49" charset="0"/>
                <a:cs typeface="Consolas" pitchFamily="49" charset="0"/>
              </a:rPr>
              <a:t>maks(2,3,4.5)</a:t>
            </a:r>
          </a:p>
          <a:p>
            <a:pPr marL="266700">
              <a:spcBef>
                <a:spcPts val="0"/>
              </a:spcBef>
              <a:spcAft>
                <a:spcPts val="600"/>
              </a:spcAft>
              <a:buClr>
                <a:schemeClr val="tx1"/>
              </a:buClr>
              <a:buSzPct val="75000"/>
              <a:tabLst>
                <a:tab pos="180975" algn="l"/>
                <a:tab pos="539750" algn="l"/>
                <a:tab pos="900113" algn="l"/>
                <a:tab pos="1260475" algn="l"/>
              </a:tabLst>
              <a:defRPr/>
            </a:pPr>
            <a:r>
              <a:rPr lang="vi-VN" sz="1900" dirty="0"/>
              <a:t>došlo bi do greške kompajliranja jer je treći argument višeg tipa od očekivanog i može doći do gubitka tačnosti. U tom slučaju, moramo naglasiti da smo sigurni da želimo da prosledimo tu vrednost, tj. da smo svesni gubitka tačnosti, navođenjem </a:t>
            </a:r>
            <a:r>
              <a:rPr lang="vi-VN" sz="1900" dirty="0">
                <a:latin typeface="Consolas" pitchFamily="49" charset="0"/>
                <a:cs typeface="Consolas" pitchFamily="49" charset="0"/>
              </a:rPr>
              <a:t>cast</a:t>
            </a:r>
            <a:r>
              <a:rPr lang="vi-VN" sz="1900" dirty="0"/>
              <a:t> operatora ispred trećeg argumenta:</a:t>
            </a:r>
          </a:p>
          <a:p>
            <a:pPr marL="0" lvl="1">
              <a:spcAft>
                <a:spcPts val="600"/>
              </a:spcAft>
              <a:buClr>
                <a:schemeClr val="tx1"/>
              </a:buClr>
              <a:buSzPct val="75000"/>
              <a:tabLst>
                <a:tab pos="266700" algn="l"/>
                <a:tab pos="539750" algn="l"/>
                <a:tab pos="900113" algn="l"/>
                <a:tab pos="1260475" algn="l"/>
              </a:tabLst>
              <a:defRPr/>
            </a:pPr>
            <a:r>
              <a:rPr lang="sr-Latn-RS" sz="1900" dirty="0">
                <a:latin typeface="Consolas" pitchFamily="49" charset="0"/>
                <a:cs typeface="Consolas" pitchFamily="49" charset="0"/>
              </a:rPr>
              <a:t>	</a:t>
            </a:r>
            <a:r>
              <a:rPr lang="vi-VN" sz="1900" dirty="0">
                <a:latin typeface="Consolas" pitchFamily="49" charset="0"/>
                <a:cs typeface="Consolas" pitchFamily="49" charset="0"/>
              </a:rPr>
              <a:t>maks(2,3,(int)4.5)</a:t>
            </a:r>
          </a:p>
        </p:txBody>
      </p:sp>
      <p:sp>
        <p:nvSpPr>
          <p:cNvPr id="38916"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86A659C9-1434-4518-BC49-D2EA09215631}" type="slidenum">
              <a:rPr lang="en-GB" smtClean="0">
                <a:latin typeface="Arial Black" pitchFamily="34" charset="0"/>
              </a:rPr>
              <a:pPr eaLnBrk="1" hangingPunct="1"/>
              <a:t>38</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2"/>
          <p:cNvSpPr>
            <a:spLocks noGrp="1" noChangeArrowheads="1"/>
          </p:cNvSpPr>
          <p:nvPr>
            <p:ph type="title"/>
          </p:nvPr>
        </p:nvSpPr>
        <p:spPr>
          <a:xfrm>
            <a:off x="395288" y="457200"/>
            <a:ext cx="7489825" cy="739775"/>
          </a:xfrm>
        </p:spPr>
        <p:txBody>
          <a:bodyPr/>
          <a:lstStyle/>
          <a:p>
            <a:pPr eaLnBrk="1" hangingPunct="1"/>
            <a:r>
              <a:rPr lang="sr-Latn-RS" sz="3600" smtClean="0"/>
              <a:t>Opseg deklaracija. Zasenjivanje</a:t>
            </a:r>
            <a:endParaRPr lang="en-US" sz="3600" smtClean="0"/>
          </a:p>
        </p:txBody>
      </p:sp>
      <p:sp>
        <p:nvSpPr>
          <p:cNvPr id="39939" name="Rectangle 1"/>
          <p:cNvSpPr>
            <a:spLocks noChangeArrowheads="1"/>
          </p:cNvSpPr>
          <p:nvPr/>
        </p:nvSpPr>
        <p:spPr bwMode="auto">
          <a:xfrm>
            <a:off x="107950" y="1196975"/>
            <a:ext cx="8928100" cy="54168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dirty="0"/>
              <a:t>Opseg deklaracije</a:t>
            </a:r>
            <a:r>
              <a:rPr lang="sr-Latn-RS" sz="1900" dirty="0"/>
              <a:t> metode ili</a:t>
            </a:r>
            <a:r>
              <a:rPr lang="vi-VN" sz="1900" dirty="0"/>
              <a:t> entiteta (podatka klase, parametra metode, lokalne promenljive) predstavlja deo programa iz kog možemo pristupiti to</a:t>
            </a:r>
            <a:r>
              <a:rPr lang="sr-Latn-RS" sz="1900" dirty="0"/>
              <a:t>j metodi ili</a:t>
            </a:r>
            <a:r>
              <a:rPr lang="vi-VN" sz="1900" dirty="0"/>
              <a:t> entitetu. Osnovna pravila vezana za opseg su:</a:t>
            </a:r>
          </a:p>
          <a:p>
            <a:pPr marL="800100" lvl="1" indent="-342900">
              <a:spcAft>
                <a:spcPts val="600"/>
              </a:spcAft>
              <a:buClr>
                <a:schemeClr val="tx1"/>
              </a:buClr>
              <a:buSzPct val="75000"/>
              <a:buFont typeface="Wingdings" pitchFamily="2" charset="2"/>
              <a:buChar char="Ø"/>
              <a:tabLst>
                <a:tab pos="180975" algn="l"/>
                <a:tab pos="539750" algn="l"/>
                <a:tab pos="900113" algn="l"/>
                <a:tab pos="1260475" algn="l"/>
              </a:tabLst>
            </a:pPr>
            <a:r>
              <a:rPr lang="vi-VN" sz="1700" dirty="0"/>
              <a:t>Opseg deklaracije parametra metode je telo metode.</a:t>
            </a:r>
          </a:p>
          <a:p>
            <a:pPr marL="800100" lvl="1" indent="-342900">
              <a:spcAft>
                <a:spcPts val="600"/>
              </a:spcAft>
              <a:buClr>
                <a:schemeClr val="tx1"/>
              </a:buClr>
              <a:buSzPct val="75000"/>
              <a:buFont typeface="Wingdings" pitchFamily="2" charset="2"/>
              <a:buChar char="Ø"/>
              <a:tabLst>
                <a:tab pos="180975" algn="l"/>
                <a:tab pos="539750" algn="l"/>
                <a:tab pos="900113" algn="l"/>
                <a:tab pos="1260475" algn="l"/>
              </a:tabLst>
            </a:pPr>
            <a:r>
              <a:rPr lang="vi-VN" sz="1700" dirty="0"/>
              <a:t>Opseg deklaracije lokalne promenljive je od tačke gde je promenljiva deklarisana do kraja predmetnog bloka.</a:t>
            </a:r>
          </a:p>
          <a:p>
            <a:pPr marL="800100" lvl="1" indent="-342900">
              <a:spcAft>
                <a:spcPts val="600"/>
              </a:spcAft>
              <a:buClr>
                <a:schemeClr val="tx1"/>
              </a:buClr>
              <a:buSzPct val="75000"/>
              <a:buFont typeface="Wingdings" pitchFamily="2" charset="2"/>
              <a:buChar char="Ø"/>
              <a:tabLst>
                <a:tab pos="180975" algn="l"/>
                <a:tab pos="539750" algn="l"/>
                <a:tab pos="900113" algn="l"/>
                <a:tab pos="1260475" algn="l"/>
              </a:tabLst>
            </a:pPr>
            <a:r>
              <a:rPr lang="vi-VN" sz="1700" dirty="0"/>
              <a:t>Opseg lokalne promenljive koja se deklariše u zaglavlju (deo za inicijalizaciju) </a:t>
            </a:r>
            <a:r>
              <a:rPr lang="vi-VN" sz="1700" dirty="0">
                <a:latin typeface="Consolas" pitchFamily="49" charset="0"/>
                <a:cs typeface="Consolas" pitchFamily="49" charset="0"/>
              </a:rPr>
              <a:t>for</a:t>
            </a:r>
            <a:r>
              <a:rPr lang="vi-VN" sz="1700" dirty="0"/>
              <a:t> petlje je telo petlje i ostale naredbe u zaglavlju petlje.</a:t>
            </a:r>
          </a:p>
          <a:p>
            <a:pPr marL="800100" lvl="1" indent="-342900">
              <a:spcAft>
                <a:spcPts val="600"/>
              </a:spcAft>
              <a:buClr>
                <a:schemeClr val="tx1"/>
              </a:buClr>
              <a:buSzPct val="75000"/>
              <a:buFont typeface="Wingdings" pitchFamily="2" charset="2"/>
              <a:buChar char="Ø"/>
              <a:tabLst>
                <a:tab pos="180975" algn="l"/>
                <a:tab pos="539750" algn="l"/>
                <a:tab pos="900113" algn="l"/>
                <a:tab pos="1260475" algn="l"/>
              </a:tabLst>
            </a:pPr>
            <a:r>
              <a:rPr lang="vi-VN" sz="1700" dirty="0"/>
              <a:t>Opseg metode ili podatka klase je telo </a:t>
            </a:r>
            <a:r>
              <a:rPr lang="vi-VN" sz="1700" dirty="0" smtClean="0"/>
              <a:t>klase.</a:t>
            </a:r>
            <a:endParaRPr lang="vi-VN" sz="1700" dirty="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dirty="0"/>
              <a:t>Promenljive se mogu deklarisati u okviru bilo kog bloka. Ako lokalna promenljiva ili parametar metode imaju isto ime kao podatak klase, podatak klase je sakriven do završetka bloka. Ova se pojava naziva </a:t>
            </a:r>
            <a:r>
              <a:rPr lang="vi-VN" sz="1900" b="1" dirty="0">
                <a:solidFill>
                  <a:srgbClr val="FF0000"/>
                </a:solidFill>
              </a:rPr>
              <a:t>zasenjivanje</a:t>
            </a:r>
            <a:r>
              <a:rPr lang="vi-VN" sz="1900" dirty="0"/>
              <a:t> (eng. </a:t>
            </a:r>
            <a:r>
              <a:rPr lang="vi-VN" sz="1900" i="1" dirty="0"/>
              <a:t>shadowing</a:t>
            </a:r>
            <a:r>
              <a:rPr lang="vi-VN" sz="1900" dirty="0"/>
              <a:t>).</a:t>
            </a:r>
            <a:r>
              <a:rPr lang="sr-Latn-RS" sz="1900" dirty="0"/>
              <a:t> Primer zasenjivanja je dat na sledećem slajdu.</a:t>
            </a:r>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a:t>U metodi se ne mogu deklarisati dve istoimene promenljive u </a:t>
            </a:r>
            <a:r>
              <a:rPr lang="en-US" sz="1900" dirty="0" err="1" smtClean="0"/>
              <a:t>ugnje</a:t>
            </a:r>
            <a:r>
              <a:rPr lang="sr-Latn-RS" sz="1900" dirty="0" smtClean="0"/>
              <a:t>ždenim blokovima</a:t>
            </a:r>
            <a:r>
              <a:rPr lang="sr-Latn-RS" sz="1900" dirty="0"/>
              <a:t> </a:t>
            </a:r>
            <a:r>
              <a:rPr lang="sr-Latn-RS" sz="1900" dirty="0">
                <a:latin typeface="Consolas" pitchFamily="49" charset="0"/>
                <a:cs typeface="Consolas" pitchFamily="49" charset="0"/>
              </a:rPr>
              <a:t>{ int x; { int x</a:t>
            </a:r>
            <a:r>
              <a:rPr lang="sr-Latn-RS" sz="1900" dirty="0" smtClean="0">
                <a:latin typeface="Consolas" pitchFamily="49" charset="0"/>
                <a:cs typeface="Consolas" pitchFamily="49" charset="0"/>
              </a:rPr>
              <a:t>;}}</a:t>
            </a:r>
            <a:r>
              <a:rPr lang="en-US" sz="1900" dirty="0" smtClean="0"/>
              <a:t>, </a:t>
            </a:r>
            <a:r>
              <a:rPr lang="sr-Latn-ME" sz="1900" dirty="0" smtClean="0"/>
              <a:t>za razliku od C i C++.</a:t>
            </a:r>
            <a:endParaRPr lang="sr-Latn-RS" sz="1900" dirty="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sr-Latn-RS" sz="1900" dirty="0"/>
              <a:t>Sa druge strane, dozvoljeno je imati dve ili više </a:t>
            </a:r>
            <a:r>
              <a:rPr lang="en-GB" sz="1900" dirty="0">
                <a:latin typeface="Consolas" pitchFamily="49" charset="0"/>
                <a:cs typeface="Consolas" pitchFamily="49" charset="0"/>
              </a:rPr>
              <a:t>for</a:t>
            </a:r>
            <a:r>
              <a:rPr lang="sr-Latn-RS" sz="1900" dirty="0"/>
              <a:t> petlji sa istoimenom lokalnom promenljivom.</a:t>
            </a:r>
            <a:endParaRPr lang="vi-VN" sz="1900" dirty="0"/>
          </a:p>
        </p:txBody>
      </p:sp>
      <p:sp>
        <p:nvSpPr>
          <p:cNvPr id="39940"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5E900A24-39ED-4392-9D8C-4CCCEAE07251}" type="slidenum">
              <a:rPr lang="en-GB" smtClean="0">
                <a:latin typeface="Arial Black" pitchFamily="34" charset="0"/>
              </a:rPr>
              <a:pPr eaLnBrk="1" hangingPunct="1"/>
              <a:t>39</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a:xfrm>
            <a:off x="395288" y="528638"/>
            <a:ext cx="6624637" cy="596900"/>
          </a:xfrm>
        </p:spPr>
        <p:txBody>
          <a:bodyPr/>
          <a:lstStyle/>
          <a:p>
            <a:pPr eaLnBrk="1" hangingPunct="1"/>
            <a:r>
              <a:rPr lang="sr-Latn-RS" sz="3600" smtClean="0"/>
              <a:t>Ciklusi: while, do...while i for</a:t>
            </a:r>
            <a:endParaRPr lang="en-US" sz="3600" smtClean="0"/>
          </a:p>
        </p:txBody>
      </p:sp>
      <p:sp>
        <p:nvSpPr>
          <p:cNvPr id="6147" name="Rectangle 3" descr="Rectangle: Click to edit Master text styles&#10;Second level&#10;Third level&#10;Fourth level&#10;Fifth level"/>
          <p:cNvSpPr txBox="1">
            <a:spLocks noChangeArrowheads="1"/>
          </p:cNvSpPr>
          <p:nvPr/>
        </p:nvSpPr>
        <p:spPr bwMode="auto">
          <a:xfrm>
            <a:off x="2484438" y="1655763"/>
            <a:ext cx="4032250" cy="10795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tabLst>
                <a:tab pos="180975" algn="l"/>
                <a:tab pos="539750" algn="l"/>
                <a:tab pos="900113" algn="l"/>
                <a:tab pos="1260475" algn="l"/>
              </a:tabLst>
              <a:defRPr>
                <a:solidFill>
                  <a:schemeClr val="tx1"/>
                </a:solidFill>
                <a:latin typeface="Arial" charset="0"/>
              </a:defRPr>
            </a:lvl1pPr>
            <a:lvl2pPr marL="742950" indent="-285750" eaLnBrk="0" hangingPunct="0">
              <a:tabLst>
                <a:tab pos="180975" algn="l"/>
                <a:tab pos="539750" algn="l"/>
                <a:tab pos="900113" algn="l"/>
                <a:tab pos="1260475" algn="l"/>
              </a:tabLst>
              <a:defRPr>
                <a:solidFill>
                  <a:schemeClr val="tx1"/>
                </a:solidFill>
                <a:latin typeface="Arial" charset="0"/>
              </a:defRPr>
            </a:lvl2pPr>
            <a:lvl3pPr marL="1143000" indent="-228600" eaLnBrk="0" hangingPunct="0">
              <a:tabLst>
                <a:tab pos="180975" algn="l"/>
                <a:tab pos="539750" algn="l"/>
                <a:tab pos="900113" algn="l"/>
                <a:tab pos="1260475" algn="l"/>
              </a:tabLst>
              <a:defRPr>
                <a:solidFill>
                  <a:schemeClr val="tx1"/>
                </a:solidFill>
                <a:latin typeface="Arial" charset="0"/>
              </a:defRPr>
            </a:lvl3pPr>
            <a:lvl4pPr marL="1600200" indent="-228600" eaLnBrk="0" hangingPunct="0">
              <a:tabLst>
                <a:tab pos="180975" algn="l"/>
                <a:tab pos="539750" algn="l"/>
                <a:tab pos="900113" algn="l"/>
                <a:tab pos="1260475" algn="l"/>
              </a:tabLst>
              <a:defRPr>
                <a:solidFill>
                  <a:schemeClr val="tx1"/>
                </a:solidFill>
                <a:latin typeface="Arial" charset="0"/>
              </a:defRPr>
            </a:lvl4pPr>
            <a:lvl5pPr marL="2057400" indent="-228600" eaLnBrk="0" hangingPunct="0">
              <a:tabLst>
                <a:tab pos="180975" algn="l"/>
                <a:tab pos="539750" algn="l"/>
                <a:tab pos="900113" algn="l"/>
                <a:tab pos="1260475" algn="l"/>
              </a:tabLst>
              <a:defRPr>
                <a:solidFill>
                  <a:schemeClr val="tx1"/>
                </a:solidFill>
                <a:latin typeface="Arial" charset="0"/>
              </a:defRPr>
            </a:lvl5pPr>
            <a:lvl6pPr marL="25146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6pPr>
            <a:lvl7pPr marL="29718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7pPr>
            <a:lvl8pPr marL="34290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8pPr>
            <a:lvl9pPr marL="38862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9pPr>
          </a:lstStyle>
          <a:p>
            <a:pPr>
              <a:buClr>
                <a:schemeClr val="tx1"/>
              </a:buClr>
              <a:buSzPct val="75000"/>
            </a:pPr>
            <a:r>
              <a:rPr lang="sr-Latn-RS" sz="2000" b="1">
                <a:solidFill>
                  <a:srgbClr val="FF0000"/>
                </a:solidFill>
              </a:rPr>
              <a:t>while</a:t>
            </a:r>
            <a:endParaRPr lang="en-US" sz="2000">
              <a:latin typeface="Consolas" pitchFamily="49" charset="0"/>
              <a:cs typeface="Consolas" pitchFamily="49" charset="0"/>
            </a:endParaRPr>
          </a:p>
          <a:p>
            <a:pPr>
              <a:buClr>
                <a:schemeClr val="tx1"/>
              </a:buClr>
              <a:buSzPct val="75000"/>
            </a:pPr>
            <a:r>
              <a:rPr lang="pl-PL" sz="2000">
                <a:latin typeface="Consolas" pitchFamily="49" charset="0"/>
                <a:cs typeface="Consolas" pitchFamily="49" charset="0"/>
              </a:rPr>
              <a:t>while(izraz)</a:t>
            </a:r>
          </a:p>
          <a:p>
            <a:pPr>
              <a:buClr>
                <a:schemeClr val="tx1"/>
              </a:buClr>
              <a:buSzPct val="75000"/>
            </a:pPr>
            <a:r>
              <a:rPr lang="pl-PL" sz="2000">
                <a:latin typeface="Consolas" pitchFamily="49" charset="0"/>
                <a:cs typeface="Consolas" pitchFamily="49" charset="0"/>
              </a:rPr>
              <a:t>	naredba ili blokNaredbi;</a:t>
            </a:r>
          </a:p>
        </p:txBody>
      </p:sp>
      <p:sp>
        <p:nvSpPr>
          <p:cNvPr id="6148" name="Rectangle 3" descr="Rectangle: Click to edit Master text styles&#10;Second level&#10;Third level&#10;Fourth level&#10;Fifth level"/>
          <p:cNvSpPr txBox="1">
            <a:spLocks noChangeArrowheads="1"/>
          </p:cNvSpPr>
          <p:nvPr/>
        </p:nvSpPr>
        <p:spPr bwMode="auto">
          <a:xfrm>
            <a:off x="2484438" y="2997200"/>
            <a:ext cx="4103687" cy="1412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tabLst>
                <a:tab pos="180975" algn="l"/>
                <a:tab pos="539750" algn="l"/>
                <a:tab pos="900113" algn="l"/>
                <a:tab pos="1260475" algn="l"/>
              </a:tabLst>
              <a:defRPr>
                <a:solidFill>
                  <a:schemeClr val="tx1"/>
                </a:solidFill>
                <a:latin typeface="Arial" charset="0"/>
              </a:defRPr>
            </a:lvl1pPr>
            <a:lvl2pPr marL="742950" indent="-285750" eaLnBrk="0" hangingPunct="0">
              <a:tabLst>
                <a:tab pos="180975" algn="l"/>
                <a:tab pos="539750" algn="l"/>
                <a:tab pos="900113" algn="l"/>
                <a:tab pos="1260475" algn="l"/>
              </a:tabLst>
              <a:defRPr>
                <a:solidFill>
                  <a:schemeClr val="tx1"/>
                </a:solidFill>
                <a:latin typeface="Arial" charset="0"/>
              </a:defRPr>
            </a:lvl2pPr>
            <a:lvl3pPr marL="1143000" indent="-228600" eaLnBrk="0" hangingPunct="0">
              <a:tabLst>
                <a:tab pos="180975" algn="l"/>
                <a:tab pos="539750" algn="l"/>
                <a:tab pos="900113" algn="l"/>
                <a:tab pos="1260475" algn="l"/>
              </a:tabLst>
              <a:defRPr>
                <a:solidFill>
                  <a:schemeClr val="tx1"/>
                </a:solidFill>
                <a:latin typeface="Arial" charset="0"/>
              </a:defRPr>
            </a:lvl3pPr>
            <a:lvl4pPr marL="1600200" indent="-228600" eaLnBrk="0" hangingPunct="0">
              <a:tabLst>
                <a:tab pos="180975" algn="l"/>
                <a:tab pos="539750" algn="l"/>
                <a:tab pos="900113" algn="l"/>
                <a:tab pos="1260475" algn="l"/>
              </a:tabLst>
              <a:defRPr>
                <a:solidFill>
                  <a:schemeClr val="tx1"/>
                </a:solidFill>
                <a:latin typeface="Arial" charset="0"/>
              </a:defRPr>
            </a:lvl4pPr>
            <a:lvl5pPr marL="2057400" indent="-228600" eaLnBrk="0" hangingPunct="0">
              <a:tabLst>
                <a:tab pos="180975" algn="l"/>
                <a:tab pos="539750" algn="l"/>
                <a:tab pos="900113" algn="l"/>
                <a:tab pos="1260475" algn="l"/>
              </a:tabLst>
              <a:defRPr>
                <a:solidFill>
                  <a:schemeClr val="tx1"/>
                </a:solidFill>
                <a:latin typeface="Arial" charset="0"/>
              </a:defRPr>
            </a:lvl5pPr>
            <a:lvl6pPr marL="25146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6pPr>
            <a:lvl7pPr marL="29718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7pPr>
            <a:lvl8pPr marL="34290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8pPr>
            <a:lvl9pPr marL="38862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9pPr>
          </a:lstStyle>
          <a:p>
            <a:pPr>
              <a:buClr>
                <a:schemeClr val="tx1"/>
              </a:buClr>
              <a:buSzPct val="75000"/>
            </a:pPr>
            <a:r>
              <a:rPr lang="sr-Latn-RS" sz="2000" b="1">
                <a:solidFill>
                  <a:srgbClr val="FF0000"/>
                </a:solidFill>
              </a:rPr>
              <a:t>d</a:t>
            </a:r>
            <a:r>
              <a:rPr lang="en-US" sz="2000" b="1">
                <a:solidFill>
                  <a:srgbClr val="FF0000"/>
                </a:solidFill>
              </a:rPr>
              <a:t>o</a:t>
            </a:r>
            <a:r>
              <a:rPr lang="sr-Latn-RS" sz="2000" b="1">
                <a:solidFill>
                  <a:srgbClr val="FF0000"/>
                </a:solidFill>
              </a:rPr>
              <a:t>...while</a:t>
            </a:r>
            <a:endParaRPr lang="en-US" sz="2000">
              <a:latin typeface="Consolas" pitchFamily="49" charset="0"/>
              <a:cs typeface="Consolas" pitchFamily="49" charset="0"/>
            </a:endParaRPr>
          </a:p>
          <a:p>
            <a:pPr>
              <a:buClr>
                <a:schemeClr val="tx1"/>
              </a:buClr>
              <a:buSzPct val="75000"/>
            </a:pPr>
            <a:r>
              <a:rPr lang="pl-PL" sz="2000">
                <a:latin typeface="Consolas" pitchFamily="49" charset="0"/>
                <a:cs typeface="Consolas" pitchFamily="49" charset="0"/>
              </a:rPr>
              <a:t>do</a:t>
            </a:r>
          </a:p>
          <a:p>
            <a:pPr>
              <a:buClr>
                <a:schemeClr val="tx1"/>
              </a:buClr>
              <a:buSzPct val="75000"/>
            </a:pPr>
            <a:r>
              <a:rPr lang="pl-PL" sz="2000">
                <a:latin typeface="Consolas" pitchFamily="49" charset="0"/>
                <a:cs typeface="Consolas" pitchFamily="49" charset="0"/>
              </a:rPr>
              <a:t>	naredba ili blokNaredbi;</a:t>
            </a:r>
          </a:p>
          <a:p>
            <a:pPr>
              <a:buClr>
                <a:schemeClr val="tx1"/>
              </a:buClr>
              <a:buSzPct val="75000"/>
            </a:pPr>
            <a:r>
              <a:rPr lang="pl-PL" sz="2000">
                <a:latin typeface="Consolas" pitchFamily="49" charset="0"/>
                <a:cs typeface="Consolas" pitchFamily="49" charset="0"/>
              </a:rPr>
              <a:t>while(izraz);</a:t>
            </a:r>
          </a:p>
        </p:txBody>
      </p:sp>
      <p:sp>
        <p:nvSpPr>
          <p:cNvPr id="6149" name="Rectangle 3" descr="Rectangle: Click to edit Master text styles&#10;Second level&#10;Third level&#10;Fourth level&#10;Fifth level"/>
          <p:cNvSpPr txBox="1">
            <a:spLocks noChangeArrowheads="1"/>
          </p:cNvSpPr>
          <p:nvPr/>
        </p:nvSpPr>
        <p:spPr bwMode="auto">
          <a:xfrm>
            <a:off x="2484438" y="5516563"/>
            <a:ext cx="4103687" cy="10810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tabLst>
                <a:tab pos="180975" algn="l"/>
                <a:tab pos="539750" algn="l"/>
                <a:tab pos="900113" algn="l"/>
                <a:tab pos="1260475" algn="l"/>
              </a:tabLst>
              <a:defRPr>
                <a:solidFill>
                  <a:schemeClr val="tx1"/>
                </a:solidFill>
                <a:latin typeface="Arial" charset="0"/>
              </a:defRPr>
            </a:lvl1pPr>
            <a:lvl2pPr marL="742950" indent="-285750" eaLnBrk="0" hangingPunct="0">
              <a:tabLst>
                <a:tab pos="180975" algn="l"/>
                <a:tab pos="539750" algn="l"/>
                <a:tab pos="900113" algn="l"/>
                <a:tab pos="1260475" algn="l"/>
              </a:tabLst>
              <a:defRPr>
                <a:solidFill>
                  <a:schemeClr val="tx1"/>
                </a:solidFill>
                <a:latin typeface="Arial" charset="0"/>
              </a:defRPr>
            </a:lvl2pPr>
            <a:lvl3pPr marL="1143000" indent="-228600" eaLnBrk="0" hangingPunct="0">
              <a:tabLst>
                <a:tab pos="180975" algn="l"/>
                <a:tab pos="539750" algn="l"/>
                <a:tab pos="900113" algn="l"/>
                <a:tab pos="1260475" algn="l"/>
              </a:tabLst>
              <a:defRPr>
                <a:solidFill>
                  <a:schemeClr val="tx1"/>
                </a:solidFill>
                <a:latin typeface="Arial" charset="0"/>
              </a:defRPr>
            </a:lvl3pPr>
            <a:lvl4pPr marL="1600200" indent="-228600" eaLnBrk="0" hangingPunct="0">
              <a:tabLst>
                <a:tab pos="180975" algn="l"/>
                <a:tab pos="539750" algn="l"/>
                <a:tab pos="900113" algn="l"/>
                <a:tab pos="1260475" algn="l"/>
              </a:tabLst>
              <a:defRPr>
                <a:solidFill>
                  <a:schemeClr val="tx1"/>
                </a:solidFill>
                <a:latin typeface="Arial" charset="0"/>
              </a:defRPr>
            </a:lvl4pPr>
            <a:lvl5pPr marL="2057400" indent="-228600" eaLnBrk="0" hangingPunct="0">
              <a:tabLst>
                <a:tab pos="180975" algn="l"/>
                <a:tab pos="539750" algn="l"/>
                <a:tab pos="900113" algn="l"/>
                <a:tab pos="1260475" algn="l"/>
              </a:tabLst>
              <a:defRPr>
                <a:solidFill>
                  <a:schemeClr val="tx1"/>
                </a:solidFill>
                <a:latin typeface="Arial" charset="0"/>
              </a:defRPr>
            </a:lvl5pPr>
            <a:lvl6pPr marL="25146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6pPr>
            <a:lvl7pPr marL="29718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7pPr>
            <a:lvl8pPr marL="34290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8pPr>
            <a:lvl9pPr marL="3886200" indent="-228600" eaLnBrk="0" fontAlgn="base" hangingPunct="0">
              <a:spcBef>
                <a:spcPct val="0"/>
              </a:spcBef>
              <a:spcAft>
                <a:spcPct val="0"/>
              </a:spcAft>
              <a:tabLst>
                <a:tab pos="180975" algn="l"/>
                <a:tab pos="539750" algn="l"/>
                <a:tab pos="900113" algn="l"/>
                <a:tab pos="1260475" algn="l"/>
              </a:tabLst>
              <a:defRPr>
                <a:solidFill>
                  <a:schemeClr val="tx1"/>
                </a:solidFill>
                <a:latin typeface="Arial" charset="0"/>
              </a:defRPr>
            </a:lvl9pPr>
          </a:lstStyle>
          <a:p>
            <a:pPr>
              <a:buClr>
                <a:schemeClr val="tx1"/>
              </a:buClr>
              <a:buSzPct val="75000"/>
            </a:pPr>
            <a:r>
              <a:rPr lang="en-US" sz="2000" b="1">
                <a:solidFill>
                  <a:srgbClr val="FF0000"/>
                </a:solidFill>
              </a:rPr>
              <a:t>for</a:t>
            </a:r>
            <a:endParaRPr lang="en-US" sz="2000">
              <a:latin typeface="Consolas" pitchFamily="49" charset="0"/>
              <a:cs typeface="Consolas" pitchFamily="49" charset="0"/>
            </a:endParaRPr>
          </a:p>
          <a:p>
            <a:pPr>
              <a:buClr>
                <a:schemeClr val="tx1"/>
              </a:buClr>
              <a:buSzPct val="75000"/>
            </a:pPr>
            <a:r>
              <a:rPr lang="en-US" sz="2000">
                <a:latin typeface="Consolas" pitchFamily="49" charset="0"/>
                <a:cs typeface="Consolas" pitchFamily="49" charset="0"/>
              </a:rPr>
              <a:t>for</a:t>
            </a:r>
            <a:r>
              <a:rPr lang="pl-PL" sz="2000">
                <a:latin typeface="Consolas" pitchFamily="49" charset="0"/>
                <a:cs typeface="Consolas" pitchFamily="49" charset="0"/>
              </a:rPr>
              <a:t>(izraz</a:t>
            </a:r>
            <a:r>
              <a:rPr lang="en-US" sz="2000">
                <a:latin typeface="Consolas" pitchFamily="49" charset="0"/>
                <a:cs typeface="Consolas" pitchFamily="49" charset="0"/>
              </a:rPr>
              <a:t>1; </a:t>
            </a:r>
            <a:r>
              <a:rPr lang="pl-PL" sz="2000">
                <a:latin typeface="Consolas" pitchFamily="49" charset="0"/>
                <a:cs typeface="Consolas" pitchFamily="49" charset="0"/>
              </a:rPr>
              <a:t>izraz</a:t>
            </a:r>
            <a:r>
              <a:rPr lang="en-US" sz="2000">
                <a:latin typeface="Consolas" pitchFamily="49" charset="0"/>
                <a:cs typeface="Consolas" pitchFamily="49" charset="0"/>
              </a:rPr>
              <a:t>2; </a:t>
            </a:r>
            <a:r>
              <a:rPr lang="pl-PL" sz="2000">
                <a:latin typeface="Consolas" pitchFamily="49" charset="0"/>
                <a:cs typeface="Consolas" pitchFamily="49" charset="0"/>
              </a:rPr>
              <a:t>izraz</a:t>
            </a:r>
            <a:r>
              <a:rPr lang="en-US" sz="2000">
                <a:latin typeface="Consolas" pitchFamily="49" charset="0"/>
                <a:cs typeface="Consolas" pitchFamily="49" charset="0"/>
              </a:rPr>
              <a:t>3</a:t>
            </a:r>
            <a:r>
              <a:rPr lang="pl-PL" sz="2000">
                <a:latin typeface="Consolas" pitchFamily="49" charset="0"/>
                <a:cs typeface="Consolas" pitchFamily="49" charset="0"/>
              </a:rPr>
              <a:t>)</a:t>
            </a:r>
            <a:endParaRPr lang="en-US" sz="2000">
              <a:latin typeface="Consolas" pitchFamily="49" charset="0"/>
              <a:cs typeface="Consolas" pitchFamily="49" charset="0"/>
            </a:endParaRPr>
          </a:p>
          <a:p>
            <a:pPr>
              <a:buClr>
                <a:schemeClr val="tx1"/>
              </a:buClr>
              <a:buSzPct val="75000"/>
            </a:pPr>
            <a:r>
              <a:rPr lang="pl-PL" sz="2000">
                <a:latin typeface="Consolas" pitchFamily="49" charset="0"/>
                <a:cs typeface="Consolas" pitchFamily="49" charset="0"/>
              </a:rPr>
              <a:t>	naredba ili blokNaredbi;</a:t>
            </a:r>
          </a:p>
        </p:txBody>
      </p:sp>
      <p:sp>
        <p:nvSpPr>
          <p:cNvPr id="6" name="Rectangle 5"/>
          <p:cNvSpPr>
            <a:spLocks noChangeArrowheads="1"/>
          </p:cNvSpPr>
          <p:nvPr/>
        </p:nvSpPr>
        <p:spPr bwMode="auto">
          <a:xfrm>
            <a:off x="3190875" y="4799013"/>
            <a:ext cx="1352550" cy="646112"/>
          </a:xfrm>
          <a:prstGeom prst="rect">
            <a:avLst/>
          </a:prstGeom>
          <a:noFill/>
          <a:ln w="9525">
            <a:noFill/>
            <a:miter lim="800000"/>
            <a:headEnd/>
            <a:tailEnd/>
          </a:ln>
          <a:effectLst/>
        </p:spPr>
        <p:txBody>
          <a:bodyPr anchor="ctr">
            <a:spAutoFit/>
          </a:bodyPr>
          <a:lstStyle/>
          <a:p>
            <a:pPr algn="ctr">
              <a:spcBef>
                <a:spcPct val="20000"/>
              </a:spcBef>
              <a:spcAft>
                <a:spcPct val="20000"/>
              </a:spcAft>
              <a:buClr>
                <a:schemeClr val="tx1"/>
              </a:buClr>
              <a:buSzPct val="75000"/>
              <a:tabLst>
                <a:tab pos="180975" algn="l"/>
                <a:tab pos="539750" algn="l"/>
                <a:tab pos="900113" algn="l"/>
                <a:tab pos="1260475" algn="l"/>
              </a:tabLst>
              <a:defRPr/>
            </a:pPr>
            <a:r>
              <a:rPr lang="sr-Latn-RS">
                <a:solidFill>
                  <a:srgbClr val="3333CC"/>
                </a:solidFill>
                <a:latin typeface="+mn-lt"/>
              </a:rPr>
              <a:t>p</a:t>
            </a:r>
            <a:r>
              <a:rPr lang="en-US">
                <a:solidFill>
                  <a:srgbClr val="3333CC"/>
                </a:solidFill>
                <a:latin typeface="+mn-lt"/>
              </a:rPr>
              <a:t>o</a:t>
            </a:r>
            <a:r>
              <a:rPr lang="sr-Latn-RS">
                <a:solidFill>
                  <a:srgbClr val="3333CC"/>
                </a:solidFill>
                <a:latin typeface="+mn-lt"/>
              </a:rPr>
              <a:t>četna vrednost</a:t>
            </a:r>
            <a:endParaRPr lang="en-US" dirty="0">
              <a:latin typeface="Consolas" pitchFamily="49" charset="0"/>
              <a:cs typeface="Consolas" pitchFamily="49" charset="0"/>
            </a:endParaRPr>
          </a:p>
        </p:txBody>
      </p:sp>
      <p:cxnSp>
        <p:nvCxnSpPr>
          <p:cNvPr id="6151" name="Straight Arrow Connector 8"/>
          <p:cNvCxnSpPr>
            <a:cxnSpLocks noChangeShapeType="1"/>
          </p:cNvCxnSpPr>
          <p:nvPr/>
        </p:nvCxnSpPr>
        <p:spPr bwMode="auto">
          <a:xfrm flipH="1">
            <a:off x="3419475" y="5375275"/>
            <a:ext cx="447675" cy="501650"/>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
        <p:nvSpPr>
          <p:cNvPr id="10" name="Rectangle 9"/>
          <p:cNvSpPr>
            <a:spLocks noChangeArrowheads="1"/>
          </p:cNvSpPr>
          <p:nvPr/>
        </p:nvSpPr>
        <p:spPr bwMode="auto">
          <a:xfrm>
            <a:off x="4437063" y="4781550"/>
            <a:ext cx="1352550" cy="646113"/>
          </a:xfrm>
          <a:prstGeom prst="rect">
            <a:avLst/>
          </a:prstGeom>
          <a:noFill/>
          <a:ln w="9525">
            <a:noFill/>
            <a:miter lim="800000"/>
            <a:headEnd/>
            <a:tailEnd/>
          </a:ln>
          <a:effectLst/>
        </p:spPr>
        <p:txBody>
          <a:bodyPr anchor="ctr">
            <a:spAutoFit/>
          </a:bodyPr>
          <a:lstStyle/>
          <a:p>
            <a:pPr algn="ctr">
              <a:spcBef>
                <a:spcPct val="20000"/>
              </a:spcBef>
              <a:spcAft>
                <a:spcPct val="20000"/>
              </a:spcAft>
              <a:buClr>
                <a:schemeClr val="tx1"/>
              </a:buClr>
              <a:buSzPct val="75000"/>
              <a:tabLst>
                <a:tab pos="180975" algn="l"/>
                <a:tab pos="539750" algn="l"/>
                <a:tab pos="900113" algn="l"/>
                <a:tab pos="1260475" algn="l"/>
              </a:tabLst>
              <a:defRPr/>
            </a:pPr>
            <a:r>
              <a:rPr lang="sr-Latn-RS">
                <a:solidFill>
                  <a:srgbClr val="3333CC"/>
                </a:solidFill>
                <a:latin typeface="+mn-lt"/>
              </a:rPr>
              <a:t>uslov izvršavanja</a:t>
            </a:r>
            <a:endParaRPr lang="en-US" dirty="0">
              <a:latin typeface="Consolas" pitchFamily="49" charset="0"/>
              <a:cs typeface="Consolas" pitchFamily="49" charset="0"/>
            </a:endParaRPr>
          </a:p>
        </p:txBody>
      </p:sp>
      <p:cxnSp>
        <p:nvCxnSpPr>
          <p:cNvPr id="6153" name="Straight Arrow Connector 8"/>
          <p:cNvCxnSpPr>
            <a:cxnSpLocks noChangeShapeType="1"/>
          </p:cNvCxnSpPr>
          <p:nvPr/>
        </p:nvCxnSpPr>
        <p:spPr bwMode="auto">
          <a:xfrm flipH="1">
            <a:off x="4656138" y="5375275"/>
            <a:ext cx="447675" cy="501650"/>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
        <p:nvSpPr>
          <p:cNvPr id="13" name="Rectangle 12"/>
          <p:cNvSpPr>
            <a:spLocks noChangeArrowheads="1"/>
          </p:cNvSpPr>
          <p:nvPr/>
        </p:nvSpPr>
        <p:spPr bwMode="auto">
          <a:xfrm>
            <a:off x="5735638" y="4789488"/>
            <a:ext cx="1500187" cy="646112"/>
          </a:xfrm>
          <a:prstGeom prst="rect">
            <a:avLst/>
          </a:prstGeom>
          <a:noFill/>
          <a:ln w="9525">
            <a:noFill/>
            <a:miter lim="800000"/>
            <a:headEnd/>
            <a:tailEnd/>
          </a:ln>
          <a:effectLst/>
        </p:spPr>
        <p:txBody>
          <a:bodyPr anchor="ctr">
            <a:spAutoFit/>
          </a:bodyPr>
          <a:lstStyle/>
          <a:p>
            <a:pPr algn="ctr">
              <a:spcBef>
                <a:spcPct val="20000"/>
              </a:spcBef>
              <a:spcAft>
                <a:spcPct val="20000"/>
              </a:spcAft>
              <a:buClr>
                <a:schemeClr val="tx1"/>
              </a:buClr>
              <a:buSzPct val="75000"/>
              <a:tabLst>
                <a:tab pos="180975" algn="l"/>
                <a:tab pos="539750" algn="l"/>
                <a:tab pos="900113" algn="l"/>
                <a:tab pos="1260475" algn="l"/>
              </a:tabLst>
              <a:defRPr/>
            </a:pPr>
            <a:r>
              <a:rPr lang="sr-Latn-RS">
                <a:solidFill>
                  <a:srgbClr val="3333CC"/>
                </a:solidFill>
                <a:latin typeface="+mn-lt"/>
              </a:rPr>
              <a:t>promena kontr. prom.</a:t>
            </a:r>
            <a:endParaRPr lang="en-US" dirty="0">
              <a:latin typeface="Consolas" pitchFamily="49" charset="0"/>
              <a:cs typeface="Consolas" pitchFamily="49" charset="0"/>
            </a:endParaRPr>
          </a:p>
        </p:txBody>
      </p:sp>
      <p:cxnSp>
        <p:nvCxnSpPr>
          <p:cNvPr id="6155" name="Straight Arrow Connector 8"/>
          <p:cNvCxnSpPr>
            <a:cxnSpLocks noChangeShapeType="1"/>
          </p:cNvCxnSpPr>
          <p:nvPr/>
        </p:nvCxnSpPr>
        <p:spPr bwMode="auto">
          <a:xfrm flipH="1">
            <a:off x="5964238" y="5365750"/>
            <a:ext cx="447675" cy="501650"/>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
        <p:nvSpPr>
          <p:cNvPr id="6156"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81F5D7E0-3EE8-4D80-A944-85B79706958C}" type="slidenum">
              <a:rPr lang="en-GB" smtClean="0">
                <a:latin typeface="Arial Black" pitchFamily="34" charset="0"/>
              </a:rPr>
              <a:pPr eaLnBrk="1" hangingPunct="1"/>
              <a:t>4</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1"/>
          <p:cNvSpPr>
            <a:spLocks noChangeArrowheads="1"/>
          </p:cNvSpPr>
          <p:nvPr/>
        </p:nvSpPr>
        <p:spPr bwMode="auto">
          <a:xfrm>
            <a:off x="107504" y="49213"/>
            <a:ext cx="7775575" cy="6786562"/>
          </a:xfrm>
          <a:prstGeom prst="rect">
            <a:avLst/>
          </a:prstGeom>
          <a:solidFill>
            <a:srgbClr val="CC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p>
            <a:pPr>
              <a:tabLst>
                <a:tab pos="215900" algn="l"/>
                <a:tab pos="431800" algn="l"/>
                <a:tab pos="647700" algn="l"/>
                <a:tab pos="863600" algn="l"/>
              </a:tabLst>
            </a:pPr>
            <a:r>
              <a:rPr lang="en-GB" sz="1500" b="1" dirty="0">
                <a:solidFill>
                  <a:srgbClr val="7F0055"/>
                </a:solidFill>
                <a:latin typeface="Consolas" pitchFamily="49" charset="0"/>
                <a:cs typeface="Times New Roman" pitchFamily="18" charset="0"/>
              </a:rPr>
              <a:t>public</a:t>
            </a: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class</a:t>
            </a: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Zasenjivanje</a:t>
            </a:r>
            <a:r>
              <a:rPr lang="en-GB" sz="1500" dirty="0">
                <a:solidFill>
                  <a:srgbClr val="000000"/>
                </a:solidFill>
                <a:latin typeface="Consolas" pitchFamily="49" charset="0"/>
                <a:cs typeface="Times New Roman" pitchFamily="18" charset="0"/>
              </a:rPr>
              <a:t> {</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private</a:t>
            </a: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static</a:t>
            </a:r>
            <a:r>
              <a:rPr lang="en-GB" sz="1500" dirty="0">
                <a:solidFill>
                  <a:srgbClr val="000000"/>
                </a:solidFill>
                <a:latin typeface="Consolas" pitchFamily="49" charset="0"/>
                <a:cs typeface="Times New Roman" pitchFamily="18" charset="0"/>
              </a:rPr>
              <a:t> </a:t>
            </a:r>
            <a:r>
              <a:rPr lang="en-GB" sz="1500" b="1" dirty="0" err="1">
                <a:solidFill>
                  <a:srgbClr val="7F0055"/>
                </a:solidFill>
                <a:latin typeface="Consolas" pitchFamily="49" charset="0"/>
                <a:cs typeface="Times New Roman" pitchFamily="18" charset="0"/>
              </a:rPr>
              <a:t>int</a:t>
            </a:r>
            <a:r>
              <a:rPr lang="en-GB" sz="1500" dirty="0">
                <a:solidFill>
                  <a:srgbClr val="000000"/>
                </a:solidFill>
                <a:latin typeface="Consolas" pitchFamily="49" charset="0"/>
                <a:cs typeface="Times New Roman" pitchFamily="18" charset="0"/>
              </a:rPr>
              <a:t> x = 50;</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public</a:t>
            </a: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static</a:t>
            </a: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void</a:t>
            </a:r>
            <a:r>
              <a:rPr lang="en-GB" sz="1500" dirty="0">
                <a:solidFill>
                  <a:srgbClr val="000000"/>
                </a:solidFill>
                <a:latin typeface="Consolas" pitchFamily="49" charset="0"/>
                <a:cs typeface="Times New Roman" pitchFamily="18" charset="0"/>
              </a:rPr>
              <a:t> main(String[] </a:t>
            </a:r>
            <a:r>
              <a:rPr lang="en-GB" sz="1500" dirty="0" err="1">
                <a:solidFill>
                  <a:srgbClr val="000000"/>
                </a:solidFill>
                <a:latin typeface="Consolas" pitchFamily="49" charset="0"/>
                <a:cs typeface="Times New Roman" pitchFamily="18" charset="0"/>
              </a:rPr>
              <a:t>args</a:t>
            </a:r>
            <a:r>
              <a:rPr lang="en-GB" sz="1500" dirty="0">
                <a:solidFill>
                  <a:srgbClr val="000000"/>
                </a:solidFill>
                <a:latin typeface="Consolas" pitchFamily="49" charset="0"/>
                <a:cs typeface="Times New Roman" pitchFamily="18" charset="0"/>
              </a:rPr>
              <a:t>) {</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b="1" dirty="0" err="1">
                <a:solidFill>
                  <a:srgbClr val="7F0055"/>
                </a:solidFill>
                <a:latin typeface="Consolas" pitchFamily="49" charset="0"/>
                <a:cs typeface="Times New Roman" pitchFamily="18" charset="0"/>
              </a:rPr>
              <a:t>int</a:t>
            </a:r>
            <a:r>
              <a:rPr lang="en-GB" sz="1500" dirty="0">
                <a:solidFill>
                  <a:srgbClr val="000000"/>
                </a:solidFill>
                <a:latin typeface="Consolas" pitchFamily="49" charset="0"/>
                <a:cs typeface="Times New Roman" pitchFamily="18" charset="0"/>
              </a:rPr>
              <a:t> x = 3;</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System.out.printf</a:t>
            </a:r>
            <a:r>
              <a:rPr lang="en-GB" sz="1500" dirty="0">
                <a:solidFill>
                  <a:srgbClr val="000000"/>
                </a:solidFill>
                <a:latin typeface="Consolas" pitchFamily="49" charset="0"/>
                <a:cs typeface="Times New Roman" pitchFamily="18" charset="0"/>
              </a:rPr>
              <a:t>(</a:t>
            </a:r>
            <a:r>
              <a:rPr lang="en-GB" sz="1500" dirty="0">
                <a:solidFill>
                  <a:srgbClr val="2A00FF"/>
                </a:solidFill>
                <a:latin typeface="Consolas" pitchFamily="49" charset="0"/>
                <a:cs typeface="Times New Roman" pitchFamily="18" charset="0"/>
              </a:rPr>
              <a:t>"</a:t>
            </a:r>
            <a:r>
              <a:rPr lang="en-GB" sz="1500" dirty="0" err="1">
                <a:solidFill>
                  <a:srgbClr val="2A00FF"/>
                </a:solidFill>
                <a:latin typeface="Consolas" pitchFamily="49" charset="0"/>
                <a:cs typeface="Times New Roman" pitchFamily="18" charset="0"/>
              </a:rPr>
              <a:t>Lokalna</a:t>
            </a:r>
            <a:r>
              <a:rPr lang="en-GB" sz="1500" dirty="0">
                <a:solidFill>
                  <a:srgbClr val="2A00FF"/>
                </a:solidFill>
                <a:latin typeface="Consolas" pitchFamily="49" charset="0"/>
                <a:cs typeface="Times New Roman" pitchFamily="18" charset="0"/>
              </a:rPr>
              <a:t> </a:t>
            </a:r>
            <a:r>
              <a:rPr lang="en-GB" sz="1500" dirty="0" smtClean="0">
                <a:solidFill>
                  <a:srgbClr val="2A00FF"/>
                </a:solidFill>
                <a:latin typeface="Consolas" pitchFamily="49" charset="0"/>
                <a:cs typeface="Times New Roman" pitchFamily="18" charset="0"/>
              </a:rPr>
              <a:t>(main</a:t>
            </a:r>
            <a:r>
              <a:rPr lang="en-GB" sz="1500" dirty="0">
                <a:solidFill>
                  <a:srgbClr val="2A00FF"/>
                </a:solidFill>
                <a:latin typeface="Consolas" pitchFamily="49" charset="0"/>
                <a:cs typeface="Times New Roman" pitchFamily="18" charset="0"/>
              </a:rPr>
              <a:t>): %d\</a:t>
            </a:r>
            <a:r>
              <a:rPr lang="en-GB" sz="1500" dirty="0" err="1">
                <a:solidFill>
                  <a:srgbClr val="2A00FF"/>
                </a:solidFill>
                <a:latin typeface="Consolas" pitchFamily="49" charset="0"/>
                <a:cs typeface="Times New Roman" pitchFamily="18" charset="0"/>
              </a:rPr>
              <a:t>n"</a:t>
            </a:r>
            <a:r>
              <a:rPr lang="en-GB" sz="1500" dirty="0" err="1">
                <a:solidFill>
                  <a:srgbClr val="000000"/>
                </a:solidFill>
                <a:latin typeface="Consolas" pitchFamily="49" charset="0"/>
                <a:cs typeface="Times New Roman" pitchFamily="18" charset="0"/>
              </a:rPr>
              <a:t>,x</a:t>
            </a:r>
            <a:r>
              <a:rPr lang="en-GB" sz="1500" dirty="0">
                <a:solidFill>
                  <a:srgbClr val="000000"/>
                </a:solidFill>
                <a:latin typeface="Consolas" pitchFamily="49" charset="0"/>
                <a:cs typeface="Times New Roman" pitchFamily="18" charset="0"/>
              </a:rPr>
              <a:t>);</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prva</a:t>
            </a:r>
            <a:r>
              <a:rPr lang="en-GB" sz="1500" dirty="0">
                <a:solidFill>
                  <a:srgbClr val="000000"/>
                </a:solidFill>
                <a:latin typeface="Consolas" pitchFamily="49" charset="0"/>
                <a:cs typeface="Times New Roman" pitchFamily="18" charset="0"/>
              </a:rPr>
              <a:t>();</a:t>
            </a:r>
            <a:r>
              <a:rPr lang="sr-Latn-RS"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druga</a:t>
            </a:r>
            <a:r>
              <a:rPr lang="en-GB" sz="1500" dirty="0">
                <a:solidFill>
                  <a:srgbClr val="000000"/>
                </a:solidFill>
                <a:latin typeface="Consolas" pitchFamily="49" charset="0"/>
                <a:cs typeface="Times New Roman" pitchFamily="18" charset="0"/>
              </a:rPr>
              <a:t>();</a:t>
            </a:r>
            <a:r>
              <a:rPr lang="sr-Latn-RS"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treca</a:t>
            </a:r>
            <a:r>
              <a:rPr lang="en-GB" sz="1500" dirty="0">
                <a:solidFill>
                  <a:srgbClr val="000000"/>
                </a:solidFill>
                <a:latin typeface="Consolas" pitchFamily="49" charset="0"/>
                <a:cs typeface="Times New Roman" pitchFamily="18" charset="0"/>
              </a:rPr>
              <a:t>(33);</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System.out.printf</a:t>
            </a:r>
            <a:r>
              <a:rPr lang="en-GB" sz="1500" dirty="0">
                <a:solidFill>
                  <a:srgbClr val="000000"/>
                </a:solidFill>
                <a:latin typeface="Consolas" pitchFamily="49" charset="0"/>
                <a:cs typeface="Times New Roman" pitchFamily="18" charset="0"/>
              </a:rPr>
              <a:t>(</a:t>
            </a:r>
            <a:r>
              <a:rPr lang="en-GB" sz="1500" dirty="0">
                <a:solidFill>
                  <a:srgbClr val="2A00FF"/>
                </a:solidFill>
                <a:latin typeface="Consolas" pitchFamily="49" charset="0"/>
                <a:cs typeface="Times New Roman" pitchFamily="18" charset="0"/>
              </a:rPr>
              <a:t>"</a:t>
            </a:r>
            <a:r>
              <a:rPr lang="en-GB" sz="1500" dirty="0" err="1">
                <a:solidFill>
                  <a:srgbClr val="2A00FF"/>
                </a:solidFill>
                <a:latin typeface="Consolas" pitchFamily="49" charset="0"/>
                <a:cs typeface="Times New Roman" pitchFamily="18" charset="0"/>
              </a:rPr>
              <a:t>Lokalna</a:t>
            </a:r>
            <a:r>
              <a:rPr lang="en-GB" sz="1500" dirty="0">
                <a:solidFill>
                  <a:srgbClr val="2A00FF"/>
                </a:solidFill>
                <a:latin typeface="Consolas" pitchFamily="49" charset="0"/>
                <a:cs typeface="Times New Roman" pitchFamily="18" charset="0"/>
              </a:rPr>
              <a:t> </a:t>
            </a:r>
            <a:r>
              <a:rPr lang="en-GB" sz="1500" dirty="0" smtClean="0">
                <a:solidFill>
                  <a:srgbClr val="2A00FF"/>
                </a:solidFill>
                <a:latin typeface="Consolas" pitchFamily="49" charset="0"/>
                <a:cs typeface="Times New Roman" pitchFamily="18" charset="0"/>
              </a:rPr>
              <a:t>(main</a:t>
            </a:r>
            <a:r>
              <a:rPr lang="en-GB" sz="1500" dirty="0">
                <a:solidFill>
                  <a:srgbClr val="2A00FF"/>
                </a:solidFill>
                <a:latin typeface="Consolas" pitchFamily="49" charset="0"/>
                <a:cs typeface="Times New Roman" pitchFamily="18" charset="0"/>
              </a:rPr>
              <a:t>): %d\</a:t>
            </a:r>
            <a:r>
              <a:rPr lang="en-GB" sz="1500" dirty="0" err="1">
                <a:solidFill>
                  <a:srgbClr val="2A00FF"/>
                </a:solidFill>
                <a:latin typeface="Consolas" pitchFamily="49" charset="0"/>
                <a:cs typeface="Times New Roman" pitchFamily="18" charset="0"/>
              </a:rPr>
              <a:t>n"</a:t>
            </a:r>
            <a:r>
              <a:rPr lang="en-GB" sz="1500" dirty="0" err="1">
                <a:solidFill>
                  <a:srgbClr val="000000"/>
                </a:solidFill>
                <a:latin typeface="Consolas" pitchFamily="49" charset="0"/>
                <a:cs typeface="Times New Roman" pitchFamily="18" charset="0"/>
              </a:rPr>
              <a:t>,x</a:t>
            </a:r>
            <a:r>
              <a:rPr lang="en-GB" sz="1500" dirty="0">
                <a:solidFill>
                  <a:srgbClr val="000000"/>
                </a:solidFill>
                <a:latin typeface="Consolas" pitchFamily="49" charset="0"/>
                <a:cs typeface="Times New Roman" pitchFamily="18" charset="0"/>
              </a:rPr>
              <a:t>);</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endParaRPr lang="sr-Latn-RS" sz="1500" dirty="0">
              <a:solidFill>
                <a:srgbClr val="000000"/>
              </a:solidFill>
              <a:latin typeface="Consolas" pitchFamily="49" charset="0"/>
              <a:cs typeface="Times New Roman" pitchFamily="18" charset="0"/>
            </a:endParaRPr>
          </a:p>
          <a:p>
            <a:pPr>
              <a:tabLst>
                <a:tab pos="215900" algn="l"/>
                <a:tab pos="431800" algn="l"/>
                <a:tab pos="647700" algn="l"/>
                <a:tab pos="863600" algn="l"/>
              </a:tabLst>
            </a:pPr>
            <a:r>
              <a:rPr lang="sr-Latn-RS" sz="1500" b="1"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public</a:t>
            </a: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static</a:t>
            </a: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void</a:t>
            </a: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prva</a:t>
            </a:r>
            <a:r>
              <a:rPr lang="en-GB" sz="1500" dirty="0">
                <a:solidFill>
                  <a:srgbClr val="000000"/>
                </a:solidFill>
                <a:latin typeface="Consolas" pitchFamily="49" charset="0"/>
                <a:cs typeface="Times New Roman" pitchFamily="18" charset="0"/>
              </a:rPr>
              <a:t>(){</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b="1" dirty="0" err="1">
                <a:solidFill>
                  <a:srgbClr val="7F0055"/>
                </a:solidFill>
                <a:latin typeface="Consolas" pitchFamily="49" charset="0"/>
                <a:cs typeface="Times New Roman" pitchFamily="18" charset="0"/>
              </a:rPr>
              <a:t>int</a:t>
            </a:r>
            <a:r>
              <a:rPr lang="en-GB" sz="1500" dirty="0">
                <a:solidFill>
                  <a:srgbClr val="000000"/>
                </a:solidFill>
                <a:latin typeface="Consolas" pitchFamily="49" charset="0"/>
                <a:cs typeface="Times New Roman" pitchFamily="18" charset="0"/>
              </a:rPr>
              <a:t> x = 10;</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x++;</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System.out.printf</a:t>
            </a:r>
            <a:r>
              <a:rPr lang="en-GB" sz="1500" dirty="0">
                <a:solidFill>
                  <a:srgbClr val="000000"/>
                </a:solidFill>
                <a:latin typeface="Consolas" pitchFamily="49" charset="0"/>
                <a:cs typeface="Times New Roman" pitchFamily="18" charset="0"/>
              </a:rPr>
              <a:t>(</a:t>
            </a:r>
            <a:r>
              <a:rPr lang="en-GB" sz="1500" dirty="0">
                <a:solidFill>
                  <a:srgbClr val="2A00FF"/>
                </a:solidFill>
                <a:latin typeface="Consolas" pitchFamily="49" charset="0"/>
                <a:cs typeface="Times New Roman" pitchFamily="18" charset="0"/>
              </a:rPr>
              <a:t>"</a:t>
            </a:r>
            <a:r>
              <a:rPr lang="en-GB" sz="1500" dirty="0" err="1">
                <a:solidFill>
                  <a:srgbClr val="2A00FF"/>
                </a:solidFill>
                <a:latin typeface="Consolas" pitchFamily="49" charset="0"/>
                <a:cs typeface="Times New Roman" pitchFamily="18" charset="0"/>
              </a:rPr>
              <a:t>Lokalna</a:t>
            </a:r>
            <a:r>
              <a:rPr lang="en-GB" sz="1500" dirty="0">
                <a:solidFill>
                  <a:srgbClr val="2A00FF"/>
                </a:solidFill>
                <a:latin typeface="Consolas" pitchFamily="49" charset="0"/>
                <a:cs typeface="Times New Roman" pitchFamily="18" charset="0"/>
              </a:rPr>
              <a:t> </a:t>
            </a:r>
            <a:r>
              <a:rPr lang="en-GB" sz="1500" dirty="0" smtClean="0">
                <a:solidFill>
                  <a:srgbClr val="2A00FF"/>
                </a:solidFill>
                <a:latin typeface="Consolas" pitchFamily="49" charset="0"/>
                <a:cs typeface="Times New Roman" pitchFamily="18" charset="0"/>
              </a:rPr>
              <a:t>(</a:t>
            </a:r>
            <a:r>
              <a:rPr lang="en-GB" sz="1500" dirty="0" err="1" smtClean="0">
                <a:solidFill>
                  <a:srgbClr val="2A00FF"/>
                </a:solidFill>
                <a:latin typeface="Consolas" pitchFamily="49" charset="0"/>
                <a:cs typeface="Times New Roman" pitchFamily="18" charset="0"/>
              </a:rPr>
              <a:t>prva</a:t>
            </a:r>
            <a:r>
              <a:rPr lang="en-GB" sz="1500" dirty="0">
                <a:solidFill>
                  <a:srgbClr val="2A00FF"/>
                </a:solidFill>
                <a:latin typeface="Consolas" pitchFamily="49" charset="0"/>
                <a:cs typeface="Times New Roman" pitchFamily="18" charset="0"/>
              </a:rPr>
              <a:t>): %d\</a:t>
            </a:r>
            <a:r>
              <a:rPr lang="en-GB" sz="1500" dirty="0" err="1">
                <a:solidFill>
                  <a:srgbClr val="2A00FF"/>
                </a:solidFill>
                <a:latin typeface="Consolas" pitchFamily="49" charset="0"/>
                <a:cs typeface="Times New Roman" pitchFamily="18" charset="0"/>
              </a:rPr>
              <a:t>n"</a:t>
            </a:r>
            <a:r>
              <a:rPr lang="en-GB" sz="1500" dirty="0" err="1">
                <a:solidFill>
                  <a:srgbClr val="000000"/>
                </a:solidFill>
                <a:latin typeface="Consolas" pitchFamily="49" charset="0"/>
                <a:cs typeface="Times New Roman" pitchFamily="18" charset="0"/>
              </a:rPr>
              <a:t>,x</a:t>
            </a:r>
            <a:r>
              <a:rPr lang="en-GB" sz="1500" dirty="0">
                <a:solidFill>
                  <a:srgbClr val="000000"/>
                </a:solidFill>
                <a:latin typeface="Consolas" pitchFamily="49" charset="0"/>
                <a:cs typeface="Times New Roman" pitchFamily="18" charset="0"/>
              </a:rPr>
              <a:t>);</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public</a:t>
            </a: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static</a:t>
            </a: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void</a:t>
            </a: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druga</a:t>
            </a:r>
            <a:r>
              <a:rPr lang="en-GB" sz="1500" dirty="0">
                <a:solidFill>
                  <a:srgbClr val="000000"/>
                </a:solidFill>
                <a:latin typeface="Consolas" pitchFamily="49" charset="0"/>
                <a:cs typeface="Times New Roman" pitchFamily="18" charset="0"/>
              </a:rPr>
              <a:t>(){</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x++;</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System.out.printf</a:t>
            </a:r>
            <a:r>
              <a:rPr lang="en-GB" sz="1500" dirty="0">
                <a:solidFill>
                  <a:srgbClr val="000000"/>
                </a:solidFill>
                <a:latin typeface="Consolas" pitchFamily="49" charset="0"/>
                <a:cs typeface="Times New Roman" pitchFamily="18" charset="0"/>
              </a:rPr>
              <a:t>(</a:t>
            </a:r>
            <a:r>
              <a:rPr lang="en-GB" sz="1500" dirty="0">
                <a:solidFill>
                  <a:srgbClr val="2A00FF"/>
                </a:solidFill>
                <a:latin typeface="Consolas" pitchFamily="49" charset="0"/>
                <a:cs typeface="Times New Roman" pitchFamily="18" charset="0"/>
              </a:rPr>
              <a:t>"</a:t>
            </a:r>
            <a:r>
              <a:rPr lang="en-GB" sz="1500" dirty="0" err="1">
                <a:solidFill>
                  <a:srgbClr val="2A00FF"/>
                </a:solidFill>
                <a:latin typeface="Consolas" pitchFamily="49" charset="0"/>
                <a:cs typeface="Times New Roman" pitchFamily="18" charset="0"/>
              </a:rPr>
              <a:t>Podatak</a:t>
            </a:r>
            <a:r>
              <a:rPr lang="en-GB" sz="1500" dirty="0">
                <a:solidFill>
                  <a:srgbClr val="2A00FF"/>
                </a:solidFill>
                <a:latin typeface="Consolas" pitchFamily="49" charset="0"/>
                <a:cs typeface="Times New Roman" pitchFamily="18" charset="0"/>
              </a:rPr>
              <a:t> </a:t>
            </a:r>
            <a:r>
              <a:rPr lang="en-GB" sz="1500" dirty="0" err="1">
                <a:solidFill>
                  <a:srgbClr val="2A00FF"/>
                </a:solidFill>
                <a:latin typeface="Consolas" pitchFamily="49" charset="0"/>
                <a:cs typeface="Times New Roman" pitchFamily="18" charset="0"/>
              </a:rPr>
              <a:t>klase</a:t>
            </a:r>
            <a:r>
              <a:rPr lang="en-GB" sz="1500" dirty="0">
                <a:solidFill>
                  <a:srgbClr val="2A00FF"/>
                </a:solidFill>
                <a:latin typeface="Consolas" pitchFamily="49" charset="0"/>
                <a:cs typeface="Times New Roman" pitchFamily="18" charset="0"/>
              </a:rPr>
              <a:t> </a:t>
            </a:r>
            <a:r>
              <a:rPr lang="en-GB" sz="1500" dirty="0" smtClean="0">
                <a:solidFill>
                  <a:srgbClr val="2A00FF"/>
                </a:solidFill>
                <a:latin typeface="Consolas" pitchFamily="49" charset="0"/>
                <a:cs typeface="Times New Roman" pitchFamily="18" charset="0"/>
              </a:rPr>
              <a:t>(</a:t>
            </a:r>
            <a:r>
              <a:rPr lang="en-GB" sz="1500" dirty="0" err="1" smtClean="0">
                <a:solidFill>
                  <a:srgbClr val="2A00FF"/>
                </a:solidFill>
                <a:latin typeface="Consolas" pitchFamily="49" charset="0"/>
                <a:cs typeface="Times New Roman" pitchFamily="18" charset="0"/>
              </a:rPr>
              <a:t>druga</a:t>
            </a:r>
            <a:r>
              <a:rPr lang="en-GB" sz="1500" dirty="0">
                <a:solidFill>
                  <a:srgbClr val="2A00FF"/>
                </a:solidFill>
                <a:latin typeface="Consolas" pitchFamily="49" charset="0"/>
                <a:cs typeface="Times New Roman" pitchFamily="18" charset="0"/>
              </a:rPr>
              <a:t>): %d\</a:t>
            </a:r>
            <a:r>
              <a:rPr lang="en-GB" sz="1500" dirty="0" err="1">
                <a:solidFill>
                  <a:srgbClr val="2A00FF"/>
                </a:solidFill>
                <a:latin typeface="Consolas" pitchFamily="49" charset="0"/>
                <a:cs typeface="Times New Roman" pitchFamily="18" charset="0"/>
              </a:rPr>
              <a:t>n"</a:t>
            </a:r>
            <a:r>
              <a:rPr lang="en-GB" sz="1500" dirty="0" err="1">
                <a:solidFill>
                  <a:srgbClr val="000000"/>
                </a:solidFill>
                <a:latin typeface="Consolas" pitchFamily="49" charset="0"/>
                <a:cs typeface="Times New Roman" pitchFamily="18" charset="0"/>
              </a:rPr>
              <a:t>,</a:t>
            </a:r>
            <a:r>
              <a:rPr lang="en-GB" sz="1500" i="1" dirty="0" err="1">
                <a:solidFill>
                  <a:srgbClr val="0000C0"/>
                </a:solidFill>
                <a:latin typeface="Consolas" pitchFamily="49" charset="0"/>
                <a:cs typeface="Times New Roman" pitchFamily="18" charset="0"/>
              </a:rPr>
              <a:t>x</a:t>
            </a:r>
            <a:r>
              <a:rPr lang="en-GB" sz="1500" dirty="0">
                <a:solidFill>
                  <a:srgbClr val="000000"/>
                </a:solidFill>
                <a:latin typeface="Consolas" pitchFamily="49" charset="0"/>
                <a:cs typeface="Times New Roman" pitchFamily="18" charset="0"/>
              </a:rPr>
              <a:t>);	</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for</a:t>
            </a:r>
            <a:r>
              <a:rPr lang="en-GB" sz="1500" dirty="0">
                <a:solidFill>
                  <a:srgbClr val="000000"/>
                </a:solidFill>
                <a:latin typeface="Consolas" pitchFamily="49" charset="0"/>
                <a:cs typeface="Times New Roman" pitchFamily="18" charset="0"/>
              </a:rPr>
              <a:t>(</a:t>
            </a:r>
            <a:r>
              <a:rPr lang="en-GB" sz="1500" b="1" dirty="0" err="1">
                <a:solidFill>
                  <a:srgbClr val="7F0055"/>
                </a:solidFill>
                <a:latin typeface="Consolas" pitchFamily="49" charset="0"/>
                <a:cs typeface="Times New Roman" pitchFamily="18" charset="0"/>
              </a:rPr>
              <a:t>int</a:t>
            </a:r>
            <a:r>
              <a:rPr lang="en-GB" sz="1500" dirty="0">
                <a:solidFill>
                  <a:srgbClr val="000000"/>
                </a:solidFill>
                <a:latin typeface="Consolas" pitchFamily="49" charset="0"/>
                <a:cs typeface="Times New Roman" pitchFamily="18" charset="0"/>
              </a:rPr>
              <a:t> x = 2; x &lt; 10; x+=2)</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System.out.printf</a:t>
            </a:r>
            <a:r>
              <a:rPr lang="en-GB" sz="1500" dirty="0">
                <a:solidFill>
                  <a:srgbClr val="000000"/>
                </a:solidFill>
                <a:latin typeface="Consolas" pitchFamily="49" charset="0"/>
                <a:cs typeface="Times New Roman" pitchFamily="18" charset="0"/>
              </a:rPr>
              <a:t>(</a:t>
            </a:r>
            <a:r>
              <a:rPr lang="en-GB" sz="1500" dirty="0">
                <a:solidFill>
                  <a:srgbClr val="2A00FF"/>
                </a:solidFill>
                <a:latin typeface="Consolas" pitchFamily="49" charset="0"/>
                <a:cs typeface="Times New Roman" pitchFamily="18" charset="0"/>
              </a:rPr>
              <a:t>"</a:t>
            </a:r>
            <a:r>
              <a:rPr lang="en-GB" sz="1500" dirty="0" err="1">
                <a:solidFill>
                  <a:srgbClr val="2A00FF"/>
                </a:solidFill>
                <a:latin typeface="Consolas" pitchFamily="49" charset="0"/>
                <a:cs typeface="Times New Roman" pitchFamily="18" charset="0"/>
              </a:rPr>
              <a:t>Lokalna</a:t>
            </a:r>
            <a:r>
              <a:rPr lang="en-GB" sz="1500" dirty="0">
                <a:solidFill>
                  <a:srgbClr val="2A00FF"/>
                </a:solidFill>
                <a:latin typeface="Consolas" pitchFamily="49" charset="0"/>
                <a:cs typeface="Times New Roman" pitchFamily="18" charset="0"/>
              </a:rPr>
              <a:t> (for </a:t>
            </a:r>
            <a:r>
              <a:rPr lang="en-GB" sz="1500" dirty="0" err="1">
                <a:solidFill>
                  <a:srgbClr val="2A00FF"/>
                </a:solidFill>
                <a:latin typeface="Consolas" pitchFamily="49" charset="0"/>
                <a:cs typeface="Times New Roman" pitchFamily="18" charset="0"/>
              </a:rPr>
              <a:t>petlja</a:t>
            </a:r>
            <a:r>
              <a:rPr lang="en-GB" sz="1500" dirty="0">
                <a:solidFill>
                  <a:srgbClr val="2A00FF"/>
                </a:solidFill>
                <a:latin typeface="Consolas" pitchFamily="49" charset="0"/>
                <a:cs typeface="Times New Roman" pitchFamily="18" charset="0"/>
              </a:rPr>
              <a:t> u </a:t>
            </a:r>
            <a:r>
              <a:rPr lang="en-GB" sz="1500" dirty="0" err="1">
                <a:solidFill>
                  <a:srgbClr val="2A00FF"/>
                </a:solidFill>
                <a:latin typeface="Consolas" pitchFamily="49" charset="0"/>
                <a:cs typeface="Times New Roman" pitchFamily="18" charset="0"/>
              </a:rPr>
              <a:t>metodi</a:t>
            </a:r>
            <a:r>
              <a:rPr lang="en-GB" sz="1500" dirty="0">
                <a:solidFill>
                  <a:srgbClr val="2A00FF"/>
                </a:solidFill>
                <a:latin typeface="Consolas" pitchFamily="49" charset="0"/>
                <a:cs typeface="Times New Roman" pitchFamily="18" charset="0"/>
              </a:rPr>
              <a:t> </a:t>
            </a:r>
            <a:r>
              <a:rPr lang="en-GB" sz="1500" dirty="0" err="1">
                <a:solidFill>
                  <a:srgbClr val="2A00FF"/>
                </a:solidFill>
                <a:latin typeface="Consolas" pitchFamily="49" charset="0"/>
                <a:cs typeface="Times New Roman" pitchFamily="18" charset="0"/>
              </a:rPr>
              <a:t>druga</a:t>
            </a:r>
            <a:r>
              <a:rPr lang="en-GB" sz="1500" dirty="0">
                <a:solidFill>
                  <a:srgbClr val="2A00FF"/>
                </a:solidFill>
                <a:latin typeface="Consolas" pitchFamily="49" charset="0"/>
                <a:cs typeface="Times New Roman" pitchFamily="18" charset="0"/>
              </a:rPr>
              <a:t>): %d\</a:t>
            </a:r>
            <a:r>
              <a:rPr lang="en-GB" sz="1500" dirty="0" err="1">
                <a:solidFill>
                  <a:srgbClr val="2A00FF"/>
                </a:solidFill>
                <a:latin typeface="Consolas" pitchFamily="49" charset="0"/>
                <a:cs typeface="Times New Roman" pitchFamily="18" charset="0"/>
              </a:rPr>
              <a:t>n"</a:t>
            </a:r>
            <a:r>
              <a:rPr lang="en-GB" sz="1500" dirty="0" err="1">
                <a:solidFill>
                  <a:srgbClr val="000000"/>
                </a:solidFill>
                <a:latin typeface="Consolas" pitchFamily="49" charset="0"/>
                <a:cs typeface="Times New Roman" pitchFamily="18" charset="0"/>
              </a:rPr>
              <a:t>,x</a:t>
            </a:r>
            <a:r>
              <a:rPr lang="en-GB" sz="1500" dirty="0">
                <a:solidFill>
                  <a:srgbClr val="000000"/>
                </a:solidFill>
                <a:latin typeface="Consolas" pitchFamily="49" charset="0"/>
                <a:cs typeface="Times New Roman" pitchFamily="18" charset="0"/>
              </a:rPr>
              <a:t>);</a:t>
            </a:r>
            <a:endParaRPr lang="en-GB" sz="1500" dirty="0">
              <a:latin typeface="Calibri" pitchFamily="34" charset="0"/>
              <a:cs typeface="Times New Roman" pitchFamily="18" charset="0"/>
            </a:endParaRPr>
          </a:p>
          <a:p>
            <a:pPr>
              <a:spcBef>
                <a:spcPts val="300"/>
              </a:spcBef>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System.out.printf</a:t>
            </a:r>
            <a:r>
              <a:rPr lang="en-GB" sz="1500" dirty="0">
                <a:solidFill>
                  <a:srgbClr val="000000"/>
                </a:solidFill>
                <a:latin typeface="Consolas" pitchFamily="49" charset="0"/>
                <a:cs typeface="Times New Roman" pitchFamily="18" charset="0"/>
              </a:rPr>
              <a:t>(</a:t>
            </a:r>
            <a:r>
              <a:rPr lang="en-GB" sz="1500" dirty="0">
                <a:solidFill>
                  <a:srgbClr val="2A00FF"/>
                </a:solidFill>
                <a:latin typeface="Consolas" pitchFamily="49" charset="0"/>
                <a:cs typeface="Times New Roman" pitchFamily="18" charset="0"/>
              </a:rPr>
              <a:t>"</a:t>
            </a:r>
            <a:r>
              <a:rPr lang="en-GB" sz="1500" dirty="0" err="1">
                <a:solidFill>
                  <a:srgbClr val="2A00FF"/>
                </a:solidFill>
                <a:latin typeface="Consolas" pitchFamily="49" charset="0"/>
                <a:cs typeface="Times New Roman" pitchFamily="18" charset="0"/>
              </a:rPr>
              <a:t>Podatak</a:t>
            </a:r>
            <a:r>
              <a:rPr lang="en-GB" sz="1500" dirty="0">
                <a:solidFill>
                  <a:srgbClr val="2A00FF"/>
                </a:solidFill>
                <a:latin typeface="Consolas" pitchFamily="49" charset="0"/>
                <a:cs typeface="Times New Roman" pitchFamily="18" charset="0"/>
              </a:rPr>
              <a:t> </a:t>
            </a:r>
            <a:r>
              <a:rPr lang="en-GB" sz="1500" dirty="0" err="1">
                <a:solidFill>
                  <a:srgbClr val="2A00FF"/>
                </a:solidFill>
                <a:latin typeface="Consolas" pitchFamily="49" charset="0"/>
                <a:cs typeface="Times New Roman" pitchFamily="18" charset="0"/>
              </a:rPr>
              <a:t>klase</a:t>
            </a:r>
            <a:r>
              <a:rPr lang="en-GB" sz="1500" dirty="0">
                <a:solidFill>
                  <a:srgbClr val="2A00FF"/>
                </a:solidFill>
                <a:latin typeface="Consolas" pitchFamily="49" charset="0"/>
                <a:cs typeface="Times New Roman" pitchFamily="18" charset="0"/>
              </a:rPr>
              <a:t> </a:t>
            </a:r>
            <a:r>
              <a:rPr lang="en-GB" sz="1500" dirty="0" smtClean="0">
                <a:solidFill>
                  <a:srgbClr val="2A00FF"/>
                </a:solidFill>
                <a:latin typeface="Consolas" pitchFamily="49" charset="0"/>
                <a:cs typeface="Times New Roman" pitchFamily="18" charset="0"/>
              </a:rPr>
              <a:t>(</a:t>
            </a:r>
            <a:r>
              <a:rPr lang="en-GB" sz="1500" dirty="0" err="1" smtClean="0">
                <a:solidFill>
                  <a:srgbClr val="2A00FF"/>
                </a:solidFill>
                <a:latin typeface="Consolas" pitchFamily="49" charset="0"/>
                <a:cs typeface="Times New Roman" pitchFamily="18" charset="0"/>
              </a:rPr>
              <a:t>druga</a:t>
            </a:r>
            <a:r>
              <a:rPr lang="en-GB" sz="1500" dirty="0">
                <a:solidFill>
                  <a:srgbClr val="2A00FF"/>
                </a:solidFill>
                <a:latin typeface="Consolas" pitchFamily="49" charset="0"/>
                <a:cs typeface="Times New Roman" pitchFamily="18" charset="0"/>
              </a:rPr>
              <a:t>): %d\</a:t>
            </a:r>
            <a:r>
              <a:rPr lang="en-GB" sz="1500" dirty="0" err="1">
                <a:solidFill>
                  <a:srgbClr val="2A00FF"/>
                </a:solidFill>
                <a:latin typeface="Consolas" pitchFamily="49" charset="0"/>
                <a:cs typeface="Times New Roman" pitchFamily="18" charset="0"/>
              </a:rPr>
              <a:t>n"</a:t>
            </a:r>
            <a:r>
              <a:rPr lang="en-GB" sz="1500" dirty="0" err="1">
                <a:solidFill>
                  <a:srgbClr val="000000"/>
                </a:solidFill>
                <a:latin typeface="Consolas" pitchFamily="49" charset="0"/>
                <a:cs typeface="Times New Roman" pitchFamily="18" charset="0"/>
              </a:rPr>
              <a:t>,</a:t>
            </a:r>
            <a:r>
              <a:rPr lang="en-GB" sz="1500" i="1" dirty="0" err="1">
                <a:solidFill>
                  <a:srgbClr val="0000C0"/>
                </a:solidFill>
                <a:latin typeface="Consolas" pitchFamily="49" charset="0"/>
                <a:cs typeface="Times New Roman" pitchFamily="18" charset="0"/>
              </a:rPr>
              <a:t>x</a:t>
            </a:r>
            <a:r>
              <a:rPr lang="en-GB" sz="1500" dirty="0">
                <a:solidFill>
                  <a:srgbClr val="000000"/>
                </a:solidFill>
                <a:latin typeface="Consolas" pitchFamily="49" charset="0"/>
                <a:cs typeface="Times New Roman" pitchFamily="18" charset="0"/>
              </a:rPr>
              <a:t>);</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public</a:t>
            </a: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static</a:t>
            </a:r>
            <a:r>
              <a:rPr lang="en-GB" sz="1500" dirty="0">
                <a:solidFill>
                  <a:srgbClr val="000000"/>
                </a:solidFill>
                <a:latin typeface="Consolas" pitchFamily="49" charset="0"/>
                <a:cs typeface="Times New Roman" pitchFamily="18" charset="0"/>
              </a:rPr>
              <a:t> </a:t>
            </a:r>
            <a:r>
              <a:rPr lang="en-GB" sz="1500" b="1" dirty="0">
                <a:solidFill>
                  <a:srgbClr val="7F0055"/>
                </a:solidFill>
                <a:latin typeface="Consolas" pitchFamily="49" charset="0"/>
                <a:cs typeface="Times New Roman" pitchFamily="18" charset="0"/>
              </a:rPr>
              <a:t>void</a:t>
            </a: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treca</a:t>
            </a:r>
            <a:r>
              <a:rPr lang="en-GB" sz="1500" dirty="0">
                <a:solidFill>
                  <a:srgbClr val="000000"/>
                </a:solidFill>
                <a:latin typeface="Consolas" pitchFamily="49" charset="0"/>
                <a:cs typeface="Times New Roman" pitchFamily="18" charset="0"/>
              </a:rPr>
              <a:t>(</a:t>
            </a:r>
            <a:r>
              <a:rPr lang="en-GB" sz="1500" b="1" dirty="0" err="1">
                <a:solidFill>
                  <a:srgbClr val="7F0055"/>
                </a:solidFill>
                <a:latin typeface="Consolas" pitchFamily="49" charset="0"/>
                <a:cs typeface="Times New Roman" pitchFamily="18" charset="0"/>
              </a:rPr>
              <a:t>int</a:t>
            </a:r>
            <a:r>
              <a:rPr lang="en-GB" sz="1500" dirty="0">
                <a:solidFill>
                  <a:srgbClr val="000000"/>
                </a:solidFill>
                <a:latin typeface="Consolas" pitchFamily="49" charset="0"/>
                <a:cs typeface="Times New Roman" pitchFamily="18" charset="0"/>
              </a:rPr>
              <a:t> x){</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x++;</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r>
              <a:rPr lang="en-GB" sz="1500" dirty="0" err="1">
                <a:solidFill>
                  <a:srgbClr val="000000"/>
                </a:solidFill>
                <a:latin typeface="Consolas" pitchFamily="49" charset="0"/>
                <a:cs typeface="Times New Roman" pitchFamily="18" charset="0"/>
              </a:rPr>
              <a:t>System.out.printf</a:t>
            </a:r>
            <a:r>
              <a:rPr lang="en-GB" sz="1500" dirty="0">
                <a:solidFill>
                  <a:srgbClr val="000000"/>
                </a:solidFill>
                <a:latin typeface="Consolas" pitchFamily="49" charset="0"/>
                <a:cs typeface="Times New Roman" pitchFamily="18" charset="0"/>
              </a:rPr>
              <a:t>(</a:t>
            </a:r>
            <a:r>
              <a:rPr lang="en-GB" sz="1500" dirty="0">
                <a:solidFill>
                  <a:srgbClr val="2A00FF"/>
                </a:solidFill>
                <a:latin typeface="Consolas" pitchFamily="49" charset="0"/>
                <a:cs typeface="Times New Roman" pitchFamily="18" charset="0"/>
              </a:rPr>
              <a:t>"</a:t>
            </a:r>
            <a:r>
              <a:rPr lang="en-GB" sz="1500" dirty="0" err="1">
                <a:solidFill>
                  <a:srgbClr val="2A00FF"/>
                </a:solidFill>
                <a:latin typeface="Consolas" pitchFamily="49" charset="0"/>
                <a:cs typeface="Times New Roman" pitchFamily="18" charset="0"/>
              </a:rPr>
              <a:t>Parametar</a:t>
            </a:r>
            <a:r>
              <a:rPr lang="en-GB" sz="1500" dirty="0">
                <a:solidFill>
                  <a:srgbClr val="2A00FF"/>
                </a:solidFill>
                <a:latin typeface="Consolas" pitchFamily="49" charset="0"/>
                <a:cs typeface="Times New Roman" pitchFamily="18" charset="0"/>
              </a:rPr>
              <a:t> </a:t>
            </a:r>
            <a:r>
              <a:rPr lang="en-GB" sz="1500" dirty="0" smtClean="0">
                <a:solidFill>
                  <a:srgbClr val="2A00FF"/>
                </a:solidFill>
                <a:latin typeface="Consolas" pitchFamily="49" charset="0"/>
                <a:cs typeface="Times New Roman" pitchFamily="18" charset="0"/>
              </a:rPr>
              <a:t>(</a:t>
            </a:r>
            <a:r>
              <a:rPr lang="en-GB" sz="1500" dirty="0" err="1" smtClean="0">
                <a:solidFill>
                  <a:srgbClr val="2A00FF"/>
                </a:solidFill>
                <a:latin typeface="Consolas" pitchFamily="49" charset="0"/>
                <a:cs typeface="Times New Roman" pitchFamily="18" charset="0"/>
              </a:rPr>
              <a:t>treca</a:t>
            </a:r>
            <a:r>
              <a:rPr lang="en-GB" sz="1500" dirty="0">
                <a:solidFill>
                  <a:srgbClr val="2A00FF"/>
                </a:solidFill>
                <a:latin typeface="Consolas" pitchFamily="49" charset="0"/>
                <a:cs typeface="Times New Roman" pitchFamily="18" charset="0"/>
              </a:rPr>
              <a:t>): %d\</a:t>
            </a:r>
            <a:r>
              <a:rPr lang="en-GB" sz="1500" dirty="0" err="1">
                <a:solidFill>
                  <a:srgbClr val="2A00FF"/>
                </a:solidFill>
                <a:latin typeface="Consolas" pitchFamily="49" charset="0"/>
                <a:cs typeface="Times New Roman" pitchFamily="18" charset="0"/>
              </a:rPr>
              <a:t>n"</a:t>
            </a:r>
            <a:r>
              <a:rPr lang="en-GB" sz="1500" dirty="0" err="1">
                <a:solidFill>
                  <a:srgbClr val="000000"/>
                </a:solidFill>
                <a:latin typeface="Consolas" pitchFamily="49" charset="0"/>
                <a:cs typeface="Times New Roman" pitchFamily="18" charset="0"/>
              </a:rPr>
              <a:t>,x</a:t>
            </a:r>
            <a:r>
              <a:rPr lang="en-GB" sz="1500" dirty="0">
                <a:solidFill>
                  <a:srgbClr val="000000"/>
                </a:solidFill>
                <a:latin typeface="Consolas" pitchFamily="49" charset="0"/>
                <a:cs typeface="Times New Roman" pitchFamily="18" charset="0"/>
              </a:rPr>
              <a:t>);</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	}</a:t>
            </a:r>
            <a:endParaRPr lang="en-GB" sz="1500" dirty="0">
              <a:latin typeface="Calibri" pitchFamily="34" charset="0"/>
              <a:cs typeface="Times New Roman" pitchFamily="18" charset="0"/>
            </a:endParaRPr>
          </a:p>
          <a:p>
            <a:pPr>
              <a:tabLst>
                <a:tab pos="215900" algn="l"/>
                <a:tab pos="431800" algn="l"/>
                <a:tab pos="647700" algn="l"/>
                <a:tab pos="863600" algn="l"/>
              </a:tabLst>
            </a:pPr>
            <a:r>
              <a:rPr lang="en-GB" sz="1500" dirty="0">
                <a:solidFill>
                  <a:srgbClr val="000000"/>
                </a:solidFill>
                <a:latin typeface="Consolas" pitchFamily="49" charset="0"/>
                <a:cs typeface="Times New Roman" pitchFamily="18" charset="0"/>
              </a:rPr>
              <a:t>}</a:t>
            </a:r>
            <a:endParaRPr lang="en-GB" sz="1500" dirty="0">
              <a:latin typeface="Calibri" pitchFamily="34" charset="0"/>
              <a:cs typeface="Times New Roman" pitchFamily="18" charset="0"/>
            </a:endParaRPr>
          </a:p>
        </p:txBody>
      </p:sp>
      <p:sp>
        <p:nvSpPr>
          <p:cNvPr id="40963"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41E2ADB9-DEFD-4171-A8D4-E9E6A4BED7F0}" type="slidenum">
              <a:rPr lang="en-GB" smtClean="0">
                <a:latin typeface="Arial Black" pitchFamily="34" charset="0"/>
              </a:rPr>
              <a:pPr eaLnBrk="1" hangingPunct="1"/>
              <a:t>40</a:t>
            </a:fld>
            <a:endParaRPr lang="en-GB" smtClean="0">
              <a:latin typeface="Arial Black" pitchFamily="34" charset="0"/>
            </a:endParaRPr>
          </a:p>
        </p:txBody>
      </p:sp>
      <p:sp>
        <p:nvSpPr>
          <p:cNvPr id="2" name="Rectangle 1"/>
          <p:cNvSpPr/>
          <p:nvPr/>
        </p:nvSpPr>
        <p:spPr>
          <a:xfrm>
            <a:off x="5533423" y="103970"/>
            <a:ext cx="3528392" cy="2554545"/>
          </a:xfrm>
          <a:prstGeom prst="rect">
            <a:avLst/>
          </a:prstGeom>
          <a:solidFill>
            <a:schemeClr val="bg1"/>
          </a:solidFill>
          <a:ln w="9525">
            <a:solidFill>
              <a:srgbClr val="00B050"/>
            </a:solidFill>
            <a:miter lim="800000"/>
            <a:headEnd/>
            <a:tailEnd/>
          </a:ln>
          <a:extLst/>
        </p:spPr>
        <p:txBody>
          <a:bodyPr wrap="square">
            <a:spAutoFit/>
          </a:bodyPr>
          <a:lstStyle/>
          <a:p>
            <a:r>
              <a:rPr lang="en-GB" sz="1600" dirty="0" err="1">
                <a:solidFill>
                  <a:srgbClr val="339933"/>
                </a:solidFill>
              </a:rPr>
              <a:t>Lokalna</a:t>
            </a:r>
            <a:r>
              <a:rPr lang="en-GB" sz="1600" dirty="0">
                <a:solidFill>
                  <a:srgbClr val="339933"/>
                </a:solidFill>
              </a:rPr>
              <a:t> (main): 3</a:t>
            </a:r>
          </a:p>
          <a:p>
            <a:r>
              <a:rPr lang="en-GB" sz="1600" dirty="0" err="1">
                <a:solidFill>
                  <a:srgbClr val="339933"/>
                </a:solidFill>
              </a:rPr>
              <a:t>Lokalna</a:t>
            </a:r>
            <a:r>
              <a:rPr lang="en-GB" sz="1600" dirty="0">
                <a:solidFill>
                  <a:srgbClr val="339933"/>
                </a:solidFill>
              </a:rPr>
              <a:t> (</a:t>
            </a:r>
            <a:r>
              <a:rPr lang="en-GB" sz="1600" dirty="0" err="1">
                <a:solidFill>
                  <a:srgbClr val="339933"/>
                </a:solidFill>
              </a:rPr>
              <a:t>prva</a:t>
            </a:r>
            <a:r>
              <a:rPr lang="en-GB" sz="1600" dirty="0">
                <a:solidFill>
                  <a:srgbClr val="339933"/>
                </a:solidFill>
              </a:rPr>
              <a:t>): 11</a:t>
            </a:r>
          </a:p>
          <a:p>
            <a:r>
              <a:rPr lang="en-GB" sz="1600" dirty="0" err="1">
                <a:solidFill>
                  <a:srgbClr val="339933"/>
                </a:solidFill>
              </a:rPr>
              <a:t>Podatak</a:t>
            </a:r>
            <a:r>
              <a:rPr lang="en-GB" sz="1600" dirty="0">
                <a:solidFill>
                  <a:srgbClr val="339933"/>
                </a:solidFill>
              </a:rPr>
              <a:t> </a:t>
            </a:r>
            <a:r>
              <a:rPr lang="en-GB" sz="1600" dirty="0" err="1">
                <a:solidFill>
                  <a:srgbClr val="339933"/>
                </a:solidFill>
              </a:rPr>
              <a:t>klase</a:t>
            </a:r>
            <a:r>
              <a:rPr lang="en-GB" sz="1600" dirty="0">
                <a:solidFill>
                  <a:srgbClr val="339933"/>
                </a:solidFill>
              </a:rPr>
              <a:t> (</a:t>
            </a:r>
            <a:r>
              <a:rPr lang="en-GB" sz="1600" dirty="0" err="1">
                <a:solidFill>
                  <a:srgbClr val="339933"/>
                </a:solidFill>
              </a:rPr>
              <a:t>druga</a:t>
            </a:r>
            <a:r>
              <a:rPr lang="en-GB" sz="1600" dirty="0">
                <a:solidFill>
                  <a:srgbClr val="339933"/>
                </a:solidFill>
              </a:rPr>
              <a:t>): 51</a:t>
            </a:r>
          </a:p>
          <a:p>
            <a:r>
              <a:rPr lang="pl-PL" sz="1600" dirty="0">
                <a:solidFill>
                  <a:srgbClr val="339933"/>
                </a:solidFill>
              </a:rPr>
              <a:t>Lokalna (for petlja u metodi druga): 2</a:t>
            </a:r>
          </a:p>
          <a:p>
            <a:r>
              <a:rPr lang="pl-PL" sz="1600" dirty="0">
                <a:solidFill>
                  <a:srgbClr val="339933"/>
                </a:solidFill>
              </a:rPr>
              <a:t>Lokalna (for petlja u metodi druga): 4</a:t>
            </a:r>
          </a:p>
          <a:p>
            <a:r>
              <a:rPr lang="pl-PL" sz="1600" dirty="0">
                <a:solidFill>
                  <a:srgbClr val="339933"/>
                </a:solidFill>
              </a:rPr>
              <a:t>Lokalna (for petlja u metodi druga): 6</a:t>
            </a:r>
          </a:p>
          <a:p>
            <a:r>
              <a:rPr lang="pl-PL" sz="1600" dirty="0">
                <a:solidFill>
                  <a:srgbClr val="339933"/>
                </a:solidFill>
              </a:rPr>
              <a:t>Lokalna (for petlja u metodi druga): 8</a:t>
            </a:r>
          </a:p>
          <a:p>
            <a:r>
              <a:rPr lang="en-GB" sz="1600" dirty="0" err="1">
                <a:solidFill>
                  <a:srgbClr val="339933"/>
                </a:solidFill>
              </a:rPr>
              <a:t>Podatak</a:t>
            </a:r>
            <a:r>
              <a:rPr lang="en-GB" sz="1600" dirty="0">
                <a:solidFill>
                  <a:srgbClr val="339933"/>
                </a:solidFill>
              </a:rPr>
              <a:t> </a:t>
            </a:r>
            <a:r>
              <a:rPr lang="en-GB" sz="1600" dirty="0" err="1">
                <a:solidFill>
                  <a:srgbClr val="339933"/>
                </a:solidFill>
              </a:rPr>
              <a:t>klase</a:t>
            </a:r>
            <a:r>
              <a:rPr lang="en-GB" sz="1600" dirty="0">
                <a:solidFill>
                  <a:srgbClr val="339933"/>
                </a:solidFill>
              </a:rPr>
              <a:t> (</a:t>
            </a:r>
            <a:r>
              <a:rPr lang="en-GB" sz="1600" dirty="0" err="1">
                <a:solidFill>
                  <a:srgbClr val="339933"/>
                </a:solidFill>
              </a:rPr>
              <a:t>druga</a:t>
            </a:r>
            <a:r>
              <a:rPr lang="en-GB" sz="1600" dirty="0">
                <a:solidFill>
                  <a:srgbClr val="339933"/>
                </a:solidFill>
              </a:rPr>
              <a:t>): 51</a:t>
            </a:r>
          </a:p>
          <a:p>
            <a:r>
              <a:rPr lang="en-GB" sz="1600" dirty="0" err="1">
                <a:solidFill>
                  <a:srgbClr val="339933"/>
                </a:solidFill>
              </a:rPr>
              <a:t>Parametar</a:t>
            </a:r>
            <a:r>
              <a:rPr lang="en-GB" sz="1600" dirty="0">
                <a:solidFill>
                  <a:srgbClr val="339933"/>
                </a:solidFill>
              </a:rPr>
              <a:t> (</a:t>
            </a:r>
            <a:r>
              <a:rPr lang="en-GB" sz="1600" dirty="0" err="1">
                <a:solidFill>
                  <a:srgbClr val="339933"/>
                </a:solidFill>
              </a:rPr>
              <a:t>treca</a:t>
            </a:r>
            <a:r>
              <a:rPr lang="en-GB" sz="1600" dirty="0">
                <a:solidFill>
                  <a:srgbClr val="339933"/>
                </a:solidFill>
              </a:rPr>
              <a:t>): 34</a:t>
            </a:r>
          </a:p>
          <a:p>
            <a:r>
              <a:rPr lang="en-GB" sz="1600" dirty="0" err="1">
                <a:solidFill>
                  <a:srgbClr val="339933"/>
                </a:solidFill>
              </a:rPr>
              <a:t>Lokalna</a:t>
            </a:r>
            <a:r>
              <a:rPr lang="en-GB" sz="1600" dirty="0">
                <a:solidFill>
                  <a:srgbClr val="339933"/>
                </a:solidFill>
              </a:rPr>
              <a:t> (main): 3</a:t>
            </a:r>
          </a:p>
        </p:txBody>
      </p:sp>
      <p:sp>
        <p:nvSpPr>
          <p:cNvPr id="5" name="Rectangle 4"/>
          <p:cNvSpPr>
            <a:spLocks noChangeArrowheads="1"/>
          </p:cNvSpPr>
          <p:nvPr/>
        </p:nvSpPr>
        <p:spPr bwMode="auto">
          <a:xfrm>
            <a:off x="8308975" y="3068960"/>
            <a:ext cx="755650" cy="368300"/>
          </a:xfrm>
          <a:prstGeom prst="rect">
            <a:avLst/>
          </a:prstGeom>
          <a:noFill/>
          <a:ln w="9525">
            <a:noFill/>
            <a:miter lim="800000"/>
            <a:headEnd/>
            <a:tailEnd/>
          </a:ln>
          <a:effectLst/>
        </p:spPr>
        <p:txBody>
          <a:bodyPr anchor="ctr">
            <a:spAutoFit/>
          </a:bodyPr>
          <a:lstStyle/>
          <a:p>
            <a:pPr algn="just">
              <a:spcBef>
                <a:spcPct val="20000"/>
              </a:spcBef>
              <a:spcAft>
                <a:spcPct val="20000"/>
              </a:spcAft>
              <a:buClr>
                <a:schemeClr val="tx1"/>
              </a:buClr>
              <a:buSzPct val="75000"/>
              <a:tabLst>
                <a:tab pos="180975" algn="l"/>
                <a:tab pos="539750" algn="l"/>
                <a:tab pos="900113" algn="l"/>
                <a:tab pos="1260475" algn="l"/>
              </a:tabLst>
              <a:defRPr/>
            </a:pPr>
            <a:r>
              <a:rPr lang="sr-Latn-RS">
                <a:solidFill>
                  <a:srgbClr val="3333CC"/>
                </a:solidFill>
                <a:latin typeface="+mn-lt"/>
              </a:rPr>
              <a:t>Ispis</a:t>
            </a:r>
            <a:endParaRPr lang="en-US" dirty="0">
              <a:latin typeface="Consolas" pitchFamily="49" charset="0"/>
              <a:cs typeface="Consolas" pitchFamily="49" charset="0"/>
            </a:endParaRPr>
          </a:p>
        </p:txBody>
      </p:sp>
      <p:cxnSp>
        <p:nvCxnSpPr>
          <p:cNvPr id="6" name="Straight Arrow Connector 6"/>
          <p:cNvCxnSpPr>
            <a:cxnSpLocks noChangeShapeType="1"/>
          </p:cNvCxnSpPr>
          <p:nvPr/>
        </p:nvCxnSpPr>
        <p:spPr bwMode="auto">
          <a:xfrm flipH="1" flipV="1">
            <a:off x="7927835" y="2670732"/>
            <a:ext cx="460589" cy="470236"/>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2"/>
          <p:cNvSpPr>
            <a:spLocks noGrp="1" noChangeArrowheads="1"/>
          </p:cNvSpPr>
          <p:nvPr>
            <p:ph type="title"/>
          </p:nvPr>
        </p:nvSpPr>
        <p:spPr>
          <a:xfrm>
            <a:off x="395288" y="457200"/>
            <a:ext cx="4681537" cy="739775"/>
          </a:xfrm>
        </p:spPr>
        <p:txBody>
          <a:bodyPr/>
          <a:lstStyle/>
          <a:p>
            <a:pPr eaLnBrk="1" hangingPunct="1"/>
            <a:r>
              <a:rPr lang="sr-Latn-RS" sz="3600" smtClean="0"/>
              <a:t>Preklapanje metoda</a:t>
            </a:r>
            <a:endParaRPr lang="en-US" sz="3600" smtClean="0"/>
          </a:p>
        </p:txBody>
      </p:sp>
      <p:sp>
        <p:nvSpPr>
          <p:cNvPr id="41987" name="Rectangle 1"/>
          <p:cNvSpPr>
            <a:spLocks noChangeArrowheads="1"/>
          </p:cNvSpPr>
          <p:nvPr/>
        </p:nvSpPr>
        <p:spPr bwMode="auto">
          <a:xfrm>
            <a:off x="107950" y="1387475"/>
            <a:ext cx="8928100" cy="4202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b="1"/>
              <a:t>Preklapanje metoda</a:t>
            </a:r>
            <a:r>
              <a:rPr lang="vi-VN" sz="1900"/>
              <a:t> </a:t>
            </a:r>
            <a:r>
              <a:rPr lang="sr-Latn-RS" sz="1900"/>
              <a:t>(eng. </a:t>
            </a:r>
            <a:r>
              <a:rPr lang="sr-Latn-RS" sz="1900" i="1"/>
              <a:t>method overloading</a:t>
            </a:r>
            <a:r>
              <a:rPr lang="sr-Latn-RS" sz="1900"/>
              <a:t>) </a:t>
            </a:r>
            <a:r>
              <a:rPr lang="vi-VN" sz="1900"/>
              <a:t>je situacija kada više metoda jedne klase ima isto ime. </a:t>
            </a:r>
            <a:endParaRPr lang="sr-Latn-RS" sz="190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a:t>Metode se mogu preklapati pod uslovom da imaju različitu listu parametara. Listu parametara određuje broj, tip i redosled parametara.</a:t>
            </a:r>
            <a:endParaRPr lang="sr-Latn-RS" sz="190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a:t>Pri pozivu preklopljene metode, kompajler, na osnovu broja, tipova i redosleda prosleđenih argumenata, bira odgovarajuću metodu.</a:t>
            </a:r>
            <a:endParaRPr lang="sr-Latn-RS" sz="1900"/>
          </a:p>
          <a:p>
            <a:pPr marL="239713" indent="-239713">
              <a:spcAft>
                <a:spcPts val="600"/>
              </a:spcAft>
              <a:buClr>
                <a:schemeClr val="tx1"/>
              </a:buClr>
              <a:buSzPct val="75000"/>
              <a:buFont typeface="Wingdings" pitchFamily="2" charset="2"/>
              <a:buChar char="n"/>
              <a:tabLst>
                <a:tab pos="180975" algn="l"/>
                <a:tab pos="539750" algn="l"/>
                <a:tab pos="900113" algn="l"/>
                <a:tab pos="1260475" algn="l"/>
              </a:tabLst>
            </a:pPr>
            <a:r>
              <a:rPr lang="vi-VN" sz="1900"/>
              <a:t>Preklapanje metoda se obično koristi za kreiranje metoda koje izvršavaju iste ili slične zadatke, ali sa različitim argumentima. Na primer, metoda </a:t>
            </a:r>
            <a:r>
              <a:rPr lang="vi-VN" sz="1900">
                <a:latin typeface="Consolas" pitchFamily="49" charset="0"/>
                <a:cs typeface="Consolas" pitchFamily="49" charset="0"/>
              </a:rPr>
              <a:t>abs</a:t>
            </a:r>
            <a:r>
              <a:rPr lang="vi-VN" sz="1900"/>
              <a:t> iz klase </a:t>
            </a:r>
            <a:r>
              <a:rPr lang="vi-VN" sz="1900">
                <a:latin typeface="Consolas" pitchFamily="49" charset="0"/>
                <a:cs typeface="Consolas" pitchFamily="49" charset="0"/>
              </a:rPr>
              <a:t>Math</a:t>
            </a:r>
            <a:r>
              <a:rPr lang="vi-VN" sz="1900"/>
              <a:t> je preklopljene u četiri verzije:</a:t>
            </a:r>
            <a:endParaRPr lang="sr-Latn-RS" sz="1900"/>
          </a:p>
          <a:p>
            <a:pPr marL="180975" lvl="1">
              <a:buClr>
                <a:schemeClr val="tx1"/>
              </a:buClr>
              <a:buSzPct val="75000"/>
              <a:tabLst>
                <a:tab pos="180975" algn="l"/>
                <a:tab pos="539750" algn="l"/>
                <a:tab pos="900113" algn="l"/>
                <a:tab pos="1260475" algn="l"/>
              </a:tabLst>
            </a:pPr>
            <a:r>
              <a:rPr lang="en-GB" sz="1900">
                <a:latin typeface="Consolas" pitchFamily="49" charset="0"/>
                <a:cs typeface="Consolas" pitchFamily="49" charset="0"/>
              </a:rPr>
              <a:t>public static int abs(int a)</a:t>
            </a:r>
          </a:p>
          <a:p>
            <a:pPr marL="180975" lvl="1">
              <a:buClr>
                <a:schemeClr val="tx1"/>
              </a:buClr>
              <a:buSzPct val="75000"/>
              <a:tabLst>
                <a:tab pos="180975" algn="l"/>
                <a:tab pos="539750" algn="l"/>
                <a:tab pos="900113" algn="l"/>
                <a:tab pos="1260475" algn="l"/>
              </a:tabLst>
            </a:pPr>
            <a:r>
              <a:rPr lang="en-GB" sz="1900">
                <a:latin typeface="Consolas" pitchFamily="49" charset="0"/>
                <a:cs typeface="Consolas" pitchFamily="49" charset="0"/>
              </a:rPr>
              <a:t>public static long abs(long a)</a:t>
            </a:r>
          </a:p>
          <a:p>
            <a:pPr marL="180975" lvl="1">
              <a:buClr>
                <a:schemeClr val="tx1"/>
              </a:buClr>
              <a:buSzPct val="75000"/>
              <a:tabLst>
                <a:tab pos="180975" algn="l"/>
                <a:tab pos="539750" algn="l"/>
                <a:tab pos="900113" algn="l"/>
                <a:tab pos="1260475" algn="l"/>
              </a:tabLst>
            </a:pPr>
            <a:r>
              <a:rPr lang="en-GB" sz="1900">
                <a:latin typeface="Consolas" pitchFamily="49" charset="0"/>
                <a:cs typeface="Consolas" pitchFamily="49" charset="0"/>
              </a:rPr>
              <a:t>public static float abs(float a)</a:t>
            </a:r>
          </a:p>
          <a:p>
            <a:pPr marL="180975" lvl="1">
              <a:buClr>
                <a:schemeClr val="tx1"/>
              </a:buClr>
              <a:buSzPct val="75000"/>
              <a:tabLst>
                <a:tab pos="180975" algn="l"/>
                <a:tab pos="539750" algn="l"/>
                <a:tab pos="900113" algn="l"/>
                <a:tab pos="1260475" algn="l"/>
              </a:tabLst>
            </a:pPr>
            <a:r>
              <a:rPr lang="en-GB" sz="1900">
                <a:latin typeface="Consolas" pitchFamily="49" charset="0"/>
                <a:cs typeface="Consolas" pitchFamily="49" charset="0"/>
              </a:rPr>
              <a:t>public static double abs(double a)</a:t>
            </a:r>
          </a:p>
        </p:txBody>
      </p:sp>
      <p:sp>
        <p:nvSpPr>
          <p:cNvPr id="41988"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3BD66307-D1D6-4F1C-A24B-7CB2D411DD52}" type="slidenum">
              <a:rPr lang="en-GB" smtClean="0">
                <a:latin typeface="Arial Black" pitchFamily="34" charset="0"/>
              </a:rPr>
              <a:pPr eaLnBrk="1" hangingPunct="1"/>
              <a:t>41</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Grp="1" noChangeArrowheads="1"/>
          </p:cNvSpPr>
          <p:nvPr>
            <p:ph type="title"/>
          </p:nvPr>
        </p:nvSpPr>
        <p:spPr>
          <a:xfrm>
            <a:off x="395288" y="457200"/>
            <a:ext cx="6408737" cy="739775"/>
          </a:xfrm>
        </p:spPr>
        <p:txBody>
          <a:bodyPr/>
          <a:lstStyle/>
          <a:p>
            <a:pPr eaLnBrk="1" hangingPunct="1"/>
            <a:r>
              <a:rPr lang="sr-Latn-RS" sz="3600" smtClean="0"/>
              <a:t>Preklapanje i potpis metode</a:t>
            </a:r>
            <a:endParaRPr lang="en-US" sz="3600" smtClean="0"/>
          </a:p>
        </p:txBody>
      </p:sp>
      <p:sp>
        <p:nvSpPr>
          <p:cNvPr id="32771" name="Rectangle 1"/>
          <p:cNvSpPr>
            <a:spLocks noChangeArrowheads="1"/>
          </p:cNvSpPr>
          <p:nvPr/>
        </p:nvSpPr>
        <p:spPr bwMode="auto">
          <a:xfrm>
            <a:off x="107950" y="1268413"/>
            <a:ext cx="8928100" cy="560153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vi-VN" sz="1900" dirty="0"/>
              <a:t>Kombinacija imena metode sa brojem, tipom i redosledom parametara predstavlja </a:t>
            </a:r>
            <a:r>
              <a:rPr lang="vi-VN" sz="1900" b="1" dirty="0">
                <a:solidFill>
                  <a:srgbClr val="FF0000"/>
                </a:solidFill>
              </a:rPr>
              <a:t>potpis metode</a:t>
            </a:r>
            <a:r>
              <a:rPr lang="vi-VN" sz="1900" dirty="0"/>
              <a:t> (eng. </a:t>
            </a:r>
            <a:r>
              <a:rPr lang="vi-VN" sz="1900" i="1" dirty="0"/>
              <a:t>method’s signature</a:t>
            </a:r>
            <a:r>
              <a:rPr lang="vi-VN" sz="1900" dirty="0"/>
              <a:t>). </a:t>
            </a:r>
            <a:endParaRPr lang="sr-Latn-RS" sz="1900" dirty="0"/>
          </a:p>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vi-VN" sz="1900" dirty="0"/>
              <a:t>Kompajler pravi razliku između preklopljenih metoda na osnovu potpisa metoda, jer se samo na osnovu imena ne može napraviti razlika. </a:t>
            </a:r>
            <a:endParaRPr lang="sr-Latn-RS" sz="1900" dirty="0"/>
          </a:p>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vi-VN" sz="1900" dirty="0"/>
              <a:t>Interno, kompajler koristi duža imena metoda koja uključuju ime metode, tip i redosled parametara. Ako se ovakva produžena imena u potpunosti slažu, kompajler zaključuje da je došlo do konflikta pri preklapanju. U tom smislu, metode čiji su potpisi</a:t>
            </a:r>
          </a:p>
          <a:p>
            <a:pPr marL="180975" lvl="1">
              <a:spcAft>
                <a:spcPts val="0"/>
              </a:spcAft>
              <a:buClr>
                <a:schemeClr val="tx1"/>
              </a:buClr>
              <a:buSzPct val="75000"/>
              <a:tabLst>
                <a:tab pos="180975" algn="l"/>
                <a:tab pos="539750" algn="l"/>
                <a:tab pos="900113" algn="l"/>
                <a:tab pos="1260475" algn="l"/>
              </a:tabLst>
              <a:defRPr/>
            </a:pPr>
            <a:r>
              <a:rPr lang="vi-VN" sz="1900" dirty="0">
                <a:latin typeface="Consolas" pitchFamily="49" charset="0"/>
                <a:cs typeface="Consolas" pitchFamily="49" charset="0"/>
              </a:rPr>
              <a:t>int fun(int a, double b)</a:t>
            </a:r>
          </a:p>
          <a:p>
            <a:pPr marL="180975" lvl="1">
              <a:spcAft>
                <a:spcPts val="0"/>
              </a:spcAft>
              <a:buClr>
                <a:schemeClr val="tx1"/>
              </a:buClr>
              <a:buSzPct val="75000"/>
              <a:tabLst>
                <a:tab pos="180975" algn="l"/>
                <a:tab pos="539750" algn="l"/>
                <a:tab pos="900113" algn="l"/>
                <a:tab pos="1260475" algn="l"/>
              </a:tabLst>
              <a:defRPr/>
            </a:pPr>
            <a:r>
              <a:rPr lang="vi-VN" sz="1900" dirty="0">
                <a:latin typeface="Consolas" pitchFamily="49" charset="0"/>
                <a:cs typeface="Consolas" pitchFamily="49" charset="0"/>
              </a:rPr>
              <a:t>int fun(double a, int b)</a:t>
            </a:r>
          </a:p>
          <a:p>
            <a:pPr>
              <a:spcBef>
                <a:spcPts val="600"/>
              </a:spcBef>
              <a:spcAft>
                <a:spcPts val="600"/>
              </a:spcAft>
              <a:buClr>
                <a:schemeClr val="tx1"/>
              </a:buClr>
              <a:buSzPct val="75000"/>
              <a:tabLst>
                <a:tab pos="180975" algn="l"/>
                <a:tab pos="539750" algn="l"/>
                <a:tab pos="900113" algn="l"/>
                <a:tab pos="1260475" algn="l"/>
              </a:tabLst>
              <a:defRPr/>
            </a:pPr>
            <a:r>
              <a:rPr lang="sr-Latn-RS" sz="1900" dirty="0"/>
              <a:t>	</a:t>
            </a:r>
            <a:r>
              <a:rPr lang="vi-VN" sz="1900" dirty="0"/>
              <a:t>se međusobno razlikuju i dozvoljene su sa stanovišta preklapanja.</a:t>
            </a:r>
          </a:p>
          <a:p>
            <a:pPr marL="239713"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vi-VN" sz="1900" dirty="0"/>
              <a:t>Pri odlučivanj</a:t>
            </a:r>
            <a:r>
              <a:rPr lang="sr-Latn-RS" sz="1900" dirty="0"/>
              <a:t>u</a:t>
            </a:r>
            <a:r>
              <a:rPr lang="vi-VN" sz="1900" dirty="0"/>
              <a:t> da li je došlo do preklapanja, ne posmatra se tip vraćene vrednosti, tj. preklopljene vrednosti se ne mogu razlikovati na osnovu tipa vraćene vrednosti. U tom smislu, deklaracija metoda</a:t>
            </a:r>
          </a:p>
          <a:p>
            <a:pPr marL="180975" lvl="1">
              <a:spcAft>
                <a:spcPts val="0"/>
              </a:spcAft>
              <a:buClr>
                <a:schemeClr val="tx1"/>
              </a:buClr>
              <a:buSzPct val="75000"/>
              <a:tabLst>
                <a:tab pos="180975" algn="l"/>
                <a:tab pos="539750" algn="l"/>
                <a:tab pos="900113" algn="l"/>
                <a:tab pos="1260475" algn="l"/>
              </a:tabLst>
              <a:defRPr/>
            </a:pPr>
            <a:r>
              <a:rPr lang="vi-VN" sz="1900" dirty="0">
                <a:latin typeface="Consolas" pitchFamily="49" charset="0"/>
                <a:cs typeface="Consolas" pitchFamily="49" charset="0"/>
              </a:rPr>
              <a:t>int fun(int a, double b)</a:t>
            </a:r>
          </a:p>
          <a:p>
            <a:pPr marL="180975" lvl="1">
              <a:spcAft>
                <a:spcPts val="0"/>
              </a:spcAft>
              <a:buClr>
                <a:schemeClr val="tx1"/>
              </a:buClr>
              <a:buSzPct val="75000"/>
              <a:tabLst>
                <a:tab pos="180975" algn="l"/>
                <a:tab pos="539750" algn="l"/>
                <a:tab pos="900113" algn="l"/>
                <a:tab pos="1260475" algn="l"/>
              </a:tabLst>
              <a:defRPr/>
            </a:pPr>
            <a:r>
              <a:rPr lang="vi-VN" sz="1900" dirty="0">
                <a:latin typeface="Consolas" pitchFamily="49" charset="0"/>
                <a:cs typeface="Consolas" pitchFamily="49" charset="0"/>
              </a:rPr>
              <a:t>double fun(int a, double b)</a:t>
            </a:r>
          </a:p>
          <a:p>
            <a:pPr>
              <a:spcBef>
                <a:spcPts val="600"/>
              </a:spcBef>
              <a:spcAft>
                <a:spcPts val="600"/>
              </a:spcAft>
              <a:buClr>
                <a:schemeClr val="tx1"/>
              </a:buClr>
              <a:buSzPct val="75000"/>
              <a:tabLst>
                <a:tab pos="180975" algn="l"/>
                <a:tab pos="539750" algn="l"/>
                <a:tab pos="900113" algn="l"/>
                <a:tab pos="1260475" algn="l"/>
              </a:tabLst>
              <a:defRPr/>
            </a:pPr>
            <a:r>
              <a:rPr lang="sr-Latn-RS" sz="1900" dirty="0"/>
              <a:t>	</a:t>
            </a:r>
            <a:r>
              <a:rPr lang="vi-VN" sz="1900" dirty="0"/>
              <a:t>nije dozvoljena.</a:t>
            </a:r>
            <a:endParaRPr lang="sr-Latn-RS" sz="1900" dirty="0"/>
          </a:p>
        </p:txBody>
      </p:sp>
      <p:sp>
        <p:nvSpPr>
          <p:cNvPr id="43012"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517A1802-DBFE-4625-81BC-90BF304F0488}" type="slidenum">
              <a:rPr lang="en-GB" smtClean="0">
                <a:latin typeface="Arial Black" pitchFamily="34" charset="0"/>
              </a:rPr>
              <a:pPr eaLnBrk="1" hangingPunct="1"/>
              <a:t>42</a:t>
            </a:fld>
            <a:endParaRPr lang="en-GB" smtClean="0">
              <a:latin typeface="Arial Black" pitchFamily="34" charset="0"/>
            </a:endParaRPr>
          </a:p>
        </p:txBody>
      </p:sp>
      <p:sp>
        <p:nvSpPr>
          <p:cNvPr id="5" name="Rectangle 3" descr="Rectangle: Click to edit Master text styles&#10;Second level&#10;Third level&#10;Fourth level&#10;Fifth level"/>
          <p:cNvSpPr txBox="1">
            <a:spLocks noChangeArrowheads="1"/>
          </p:cNvSpPr>
          <p:nvPr/>
        </p:nvSpPr>
        <p:spPr bwMode="auto">
          <a:xfrm>
            <a:off x="4139952" y="3709987"/>
            <a:ext cx="4608512" cy="7191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9713" indent="-239713"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0" indent="0" eaLnBrk="1" hangingPunct="1">
              <a:spcAft>
                <a:spcPts val="600"/>
              </a:spcAft>
              <a:buClr>
                <a:schemeClr val="tx1"/>
              </a:buClr>
              <a:buSzPct val="75000"/>
              <a:defRPr/>
            </a:pPr>
            <a:endParaRPr lang="sr-Latn-RS" smtClean="0">
              <a:solidFill>
                <a:srgbClr val="3333CC"/>
              </a:solidFill>
              <a:latin typeface="+mn-lt"/>
            </a:endParaRPr>
          </a:p>
        </p:txBody>
      </p:sp>
    </p:spTree>
    <p:extLst>
      <p:ext uri="{BB962C8B-B14F-4D97-AF65-F5344CB8AC3E}">
        <p14:creationId xmlns:p14="http://schemas.microsoft.com/office/powerpoint/2010/main" val="1983797772"/>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Grp="1" noChangeArrowheads="1"/>
          </p:cNvSpPr>
          <p:nvPr>
            <p:ph type="title"/>
          </p:nvPr>
        </p:nvSpPr>
        <p:spPr>
          <a:xfrm>
            <a:off x="395288" y="457200"/>
            <a:ext cx="8353176" cy="739775"/>
          </a:xfrm>
        </p:spPr>
        <p:txBody>
          <a:bodyPr/>
          <a:lstStyle/>
          <a:p>
            <a:pPr eaLnBrk="1" hangingPunct="1"/>
            <a:r>
              <a:rPr lang="sr-Latn-RS" sz="3600" smtClean="0"/>
              <a:t>Preklapanj</a:t>
            </a:r>
            <a:r>
              <a:rPr lang="en-US" sz="3600" smtClean="0"/>
              <a:t>e</a:t>
            </a:r>
            <a:r>
              <a:rPr lang="sr-Latn-RS" sz="3600" smtClean="0"/>
              <a:t> – Problemi oko razrešenja</a:t>
            </a:r>
            <a:endParaRPr lang="en-US" sz="3600" smtClean="0"/>
          </a:p>
        </p:txBody>
      </p:sp>
      <p:sp>
        <p:nvSpPr>
          <p:cNvPr id="32771" name="Rectangle 1"/>
          <p:cNvSpPr>
            <a:spLocks noChangeArrowheads="1"/>
          </p:cNvSpPr>
          <p:nvPr/>
        </p:nvSpPr>
        <p:spPr bwMode="auto">
          <a:xfrm>
            <a:off x="107950" y="1268413"/>
            <a:ext cx="8928100" cy="44165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lvl="1"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en-US" sz="1900" dirty="0" err="1"/>
              <a:t>Posmatrajmo</a:t>
            </a:r>
            <a:r>
              <a:rPr lang="en-US" sz="1900" dirty="0"/>
              <a:t> </a:t>
            </a:r>
            <a:r>
              <a:rPr lang="en-US" sz="1900" dirty="0" err="1"/>
              <a:t>preklapanje</a:t>
            </a:r>
            <a:endParaRPr lang="en-US" sz="1900" dirty="0"/>
          </a:p>
          <a:p>
            <a:pPr marL="180975" lvl="1">
              <a:spcAft>
                <a:spcPts val="0"/>
              </a:spcAft>
              <a:buClr>
                <a:schemeClr val="tx1"/>
              </a:buClr>
              <a:buSzPct val="75000"/>
              <a:tabLst>
                <a:tab pos="180975" algn="l"/>
                <a:tab pos="539750" algn="l"/>
                <a:tab pos="900113" algn="l"/>
                <a:tab pos="1260475" algn="l"/>
              </a:tabLst>
              <a:defRPr/>
            </a:pPr>
            <a:r>
              <a:rPr lang="vi-VN" sz="1900" dirty="0" smtClean="0">
                <a:latin typeface="Consolas" pitchFamily="49" charset="0"/>
                <a:cs typeface="Consolas" pitchFamily="49" charset="0"/>
              </a:rPr>
              <a:t>int </a:t>
            </a:r>
            <a:r>
              <a:rPr lang="vi-VN" sz="1900" dirty="0">
                <a:latin typeface="Consolas" pitchFamily="49" charset="0"/>
                <a:cs typeface="Consolas" pitchFamily="49" charset="0"/>
              </a:rPr>
              <a:t>fun(int a, double b)</a:t>
            </a:r>
          </a:p>
          <a:p>
            <a:pPr marL="180975" lvl="1">
              <a:spcAft>
                <a:spcPts val="600"/>
              </a:spcAft>
              <a:buClr>
                <a:schemeClr val="tx1"/>
              </a:buClr>
              <a:buSzPct val="75000"/>
              <a:tabLst>
                <a:tab pos="180975" algn="l"/>
                <a:tab pos="539750" algn="l"/>
                <a:tab pos="900113" algn="l"/>
                <a:tab pos="1260475" algn="l"/>
              </a:tabLst>
              <a:defRPr/>
            </a:pPr>
            <a:r>
              <a:rPr lang="vi-VN" sz="1900" dirty="0">
                <a:latin typeface="Consolas" pitchFamily="49" charset="0"/>
                <a:cs typeface="Consolas" pitchFamily="49" charset="0"/>
              </a:rPr>
              <a:t>int fun(double a, int b</a:t>
            </a:r>
            <a:r>
              <a:rPr lang="vi-VN" sz="1900" dirty="0" smtClean="0">
                <a:latin typeface="Consolas" pitchFamily="49" charset="0"/>
                <a:cs typeface="Consolas" pitchFamily="49" charset="0"/>
              </a:rPr>
              <a:t>)</a:t>
            </a:r>
            <a:endParaRPr lang="en-US" sz="1900" dirty="0" smtClean="0"/>
          </a:p>
          <a:p>
            <a:pPr marL="239713" lvl="1"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en-US" sz="1900" dirty="0" err="1"/>
              <a:t>Poziv</a:t>
            </a:r>
            <a:r>
              <a:rPr lang="en-US" sz="1900" dirty="0"/>
              <a:t> </a:t>
            </a:r>
            <a:r>
              <a:rPr lang="en-US" sz="1900" dirty="0">
                <a:latin typeface="Consolas" pitchFamily="49" charset="0"/>
                <a:cs typeface="Consolas" pitchFamily="49" charset="0"/>
              </a:rPr>
              <a:t>fun(3,4)</a:t>
            </a:r>
            <a:r>
              <a:rPr lang="en-US" sz="1900" dirty="0"/>
              <a:t> </a:t>
            </a:r>
            <a:r>
              <a:rPr lang="sr-Latn-RS" sz="1900" dirty="0"/>
              <a:t>u prethodnom slučaju bi predstavljao </a:t>
            </a:r>
            <a:r>
              <a:rPr lang="en-US" sz="1900" dirty="0" err="1"/>
              <a:t>sintaksn</a:t>
            </a:r>
            <a:r>
              <a:rPr lang="sr-Latn-RS" sz="1900" dirty="0"/>
              <a:t>u</a:t>
            </a:r>
            <a:r>
              <a:rPr lang="en-US" sz="1900" dirty="0"/>
              <a:t> g</a:t>
            </a:r>
            <a:r>
              <a:rPr lang="sr-Latn-RS" sz="1900" dirty="0"/>
              <a:t>rešku jer JVM ne može da odredi koju </a:t>
            </a:r>
            <a:r>
              <a:rPr lang="sr-Latn-RS" sz="1900" dirty="0" smtClean="0"/>
              <a:t>od </a:t>
            </a:r>
            <a:r>
              <a:rPr lang="sr-Latn-RS" sz="1900" dirty="0"/>
              <a:t>metoda da pozove. Pošto nema potpunog poklapanja tipova argumenata sa parametrima, gleda </a:t>
            </a:r>
            <a:r>
              <a:rPr lang="sr-Latn-RS" sz="1900" dirty="0" smtClean="0"/>
              <a:t>se da li postoji parametar koji je istog tipa za sve metode. Ukoliko takav ne postoji, dolazi do greške. U prethodnom slučaju</a:t>
            </a:r>
            <a:r>
              <a:rPr lang="en-US" sz="1900" dirty="0" smtClean="0"/>
              <a:t>,</a:t>
            </a:r>
            <a:r>
              <a:rPr lang="sr-Latn-RS" sz="1900" dirty="0" smtClean="0"/>
              <a:t> i prvi i drugi parametri metoda su različitog tipa (</a:t>
            </a:r>
            <a:r>
              <a:rPr lang="sr-Latn-RS" sz="1900" dirty="0">
                <a:latin typeface="Consolas" pitchFamily="49" charset="0"/>
                <a:cs typeface="Consolas" pitchFamily="49" charset="0"/>
              </a:rPr>
              <a:t>int</a:t>
            </a:r>
            <a:r>
              <a:rPr lang="sr-Latn-RS" sz="1900" dirty="0" smtClean="0"/>
              <a:t> i </a:t>
            </a:r>
            <a:r>
              <a:rPr lang="sr-Latn-RS" sz="1900" dirty="0">
                <a:latin typeface="Consolas" pitchFamily="49" charset="0"/>
                <a:cs typeface="Consolas" pitchFamily="49" charset="0"/>
              </a:rPr>
              <a:t>double</a:t>
            </a:r>
            <a:r>
              <a:rPr lang="sr-Latn-RS" sz="1900" dirty="0" smtClean="0"/>
              <a:t>, </a:t>
            </a:r>
            <a:r>
              <a:rPr lang="sr-Latn-RS" sz="1900" dirty="0">
                <a:latin typeface="Consolas" pitchFamily="49" charset="0"/>
                <a:cs typeface="Consolas" pitchFamily="49" charset="0"/>
              </a:rPr>
              <a:t>double</a:t>
            </a:r>
            <a:r>
              <a:rPr lang="sr-Latn-RS" sz="1900" dirty="0" smtClean="0"/>
              <a:t> i </a:t>
            </a:r>
            <a:r>
              <a:rPr lang="sr-Latn-RS" sz="1900" dirty="0">
                <a:latin typeface="Consolas" pitchFamily="49" charset="0"/>
                <a:cs typeface="Consolas" pitchFamily="49" charset="0"/>
              </a:rPr>
              <a:t>int</a:t>
            </a:r>
            <a:r>
              <a:rPr lang="sr-Latn-RS" sz="1900" dirty="0" smtClean="0"/>
              <a:t>), te dolazi do greške.</a:t>
            </a:r>
          </a:p>
          <a:p>
            <a:pPr marL="239713" lvl="1"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sr-Latn-RS" sz="1900" dirty="0" smtClean="0"/>
              <a:t>Ukoliko </a:t>
            </a:r>
            <a:r>
              <a:rPr lang="sr-Latn-RS" sz="1900" dirty="0"/>
              <a:t>postoji parametar koji je istog tipa za sve </a:t>
            </a:r>
            <a:r>
              <a:rPr lang="sr-Latn-RS" sz="1900" dirty="0" smtClean="0"/>
              <a:t>metode, on se eliminiše iz razmatranja i posmatraju se ostali parametri kako bi se razrešilo koju metodu treba zvati. Ukoliko nema </a:t>
            </a:r>
            <a:r>
              <a:rPr lang="sr-Latn-RS" sz="1900" dirty="0"/>
              <a:t>potpunog poklapanja </a:t>
            </a:r>
            <a:r>
              <a:rPr lang="sr-Latn-RS" sz="1900" dirty="0" smtClean="0"/>
              <a:t>sa ostalim parametrima, procedura se ponavlja, tj. </a:t>
            </a:r>
            <a:r>
              <a:rPr lang="sr-Latn-RS" sz="1900" dirty="0"/>
              <a:t>gleda se da li postoji parametar koji je istog tipa za sve </a:t>
            </a:r>
            <a:r>
              <a:rPr lang="sr-Latn-RS" sz="1900" dirty="0" smtClean="0"/>
              <a:t>metode itd.</a:t>
            </a:r>
            <a:endParaRPr lang="sr-Latn-RS" sz="1900" dirty="0"/>
          </a:p>
        </p:txBody>
      </p:sp>
      <p:sp>
        <p:nvSpPr>
          <p:cNvPr id="43012"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517A1802-DBFE-4625-81BC-90BF304F0488}" type="slidenum">
              <a:rPr lang="en-GB" smtClean="0">
                <a:latin typeface="Arial Black" pitchFamily="34" charset="0"/>
              </a:rPr>
              <a:pPr eaLnBrk="1" hangingPunct="1"/>
              <a:t>43</a:t>
            </a:fld>
            <a:endParaRPr lang="en-GB" smtClean="0">
              <a:latin typeface="Arial Black" pitchFamily="34" charset="0"/>
            </a:endParaRPr>
          </a:p>
        </p:txBody>
      </p:sp>
    </p:spTree>
    <p:extLst>
      <p:ext uri="{BB962C8B-B14F-4D97-AF65-F5344CB8AC3E}">
        <p14:creationId xmlns:p14="http://schemas.microsoft.com/office/powerpoint/2010/main" val="4061262463"/>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Grp="1" noChangeArrowheads="1"/>
          </p:cNvSpPr>
          <p:nvPr>
            <p:ph type="title"/>
          </p:nvPr>
        </p:nvSpPr>
        <p:spPr>
          <a:xfrm>
            <a:off x="395288" y="457200"/>
            <a:ext cx="8353176" cy="739775"/>
          </a:xfrm>
        </p:spPr>
        <p:txBody>
          <a:bodyPr/>
          <a:lstStyle/>
          <a:p>
            <a:pPr eaLnBrk="1" hangingPunct="1"/>
            <a:r>
              <a:rPr lang="sr-Latn-RS" sz="3600" smtClean="0"/>
              <a:t>Preklapanj</a:t>
            </a:r>
            <a:r>
              <a:rPr lang="en-US" sz="3600" smtClean="0"/>
              <a:t>e</a:t>
            </a:r>
            <a:r>
              <a:rPr lang="sr-Latn-RS" sz="3600" smtClean="0"/>
              <a:t> – Problemi oko razrešenja</a:t>
            </a:r>
            <a:endParaRPr lang="en-US" sz="3600" smtClean="0"/>
          </a:p>
        </p:txBody>
      </p:sp>
      <p:sp>
        <p:nvSpPr>
          <p:cNvPr id="32771" name="Rectangle 1"/>
          <p:cNvSpPr>
            <a:spLocks noChangeArrowheads="1"/>
          </p:cNvSpPr>
          <p:nvPr/>
        </p:nvSpPr>
        <p:spPr bwMode="auto">
          <a:xfrm>
            <a:off x="107950" y="1319857"/>
            <a:ext cx="8928100"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239713" lvl="1"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en-US" sz="1900" smtClean="0"/>
              <a:t>Posmatrajmo sled</a:t>
            </a:r>
            <a:r>
              <a:rPr lang="sr-Latn-RS" sz="1900" smtClean="0"/>
              <a:t>eće preklapanje:</a:t>
            </a:r>
            <a:endParaRPr lang="sr-Latn-RS" sz="1900"/>
          </a:p>
          <a:p>
            <a:pPr marL="239713" lvl="1"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endParaRPr lang="sr-Latn-RS" sz="1900" smtClean="0"/>
          </a:p>
          <a:p>
            <a:pPr marL="239713" lvl="1"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endParaRPr lang="sr-Latn-RS" sz="1900"/>
          </a:p>
          <a:p>
            <a:pPr marL="239713" lvl="1"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endParaRPr lang="sr-Latn-RS" sz="1900" smtClean="0"/>
          </a:p>
          <a:p>
            <a:pPr marL="239713" lvl="1"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en-US" sz="1900" smtClean="0"/>
              <a:t>Poziv</a:t>
            </a:r>
            <a:r>
              <a:rPr lang="sr-Latn-RS" sz="1900" smtClean="0"/>
              <a:t>om</a:t>
            </a:r>
            <a:r>
              <a:rPr lang="en-US" sz="1900" smtClean="0"/>
              <a:t> </a:t>
            </a:r>
            <a:r>
              <a:rPr lang="en-US" sz="1900" smtClean="0">
                <a:latin typeface="Consolas" pitchFamily="49" charset="0"/>
                <a:cs typeface="Consolas" pitchFamily="49" charset="0"/>
              </a:rPr>
              <a:t>fun(3,4</a:t>
            </a:r>
            <a:r>
              <a:rPr lang="sr-Latn-RS" sz="1900" smtClean="0">
                <a:latin typeface="Consolas" pitchFamily="49" charset="0"/>
                <a:cs typeface="Consolas" pitchFamily="49" charset="0"/>
              </a:rPr>
              <a:t>,5</a:t>
            </a:r>
            <a:r>
              <a:rPr lang="en-US" sz="1900" smtClean="0">
                <a:latin typeface="Consolas" pitchFamily="49" charset="0"/>
                <a:cs typeface="Consolas" pitchFamily="49" charset="0"/>
              </a:rPr>
              <a:t>)</a:t>
            </a:r>
            <a:r>
              <a:rPr lang="en-US" sz="1900" smtClean="0"/>
              <a:t> </a:t>
            </a:r>
            <a:r>
              <a:rPr lang="sr-Latn-RS" sz="1900"/>
              <a:t>u </a:t>
            </a:r>
            <a:r>
              <a:rPr lang="sr-Latn-RS" sz="1900" smtClean="0"/>
              <a:t>prvom preklapanju (plava pozadina) bi se pozvala druga metoda (</a:t>
            </a:r>
            <a:r>
              <a:rPr lang="sr-Latn-RS" sz="1900">
                <a:latin typeface="Consolas" pitchFamily="49" charset="0"/>
                <a:cs typeface="Consolas" pitchFamily="49" charset="0"/>
              </a:rPr>
              <a:t>int-int-double</a:t>
            </a:r>
            <a:r>
              <a:rPr lang="sr-Latn-RS" sz="1900" smtClean="0"/>
              <a:t>). Pošto je treći parametar istog tipa kod sve tri metode, tj. </a:t>
            </a:r>
            <a:r>
              <a:rPr lang="sr-Latn-RS" sz="1900">
                <a:latin typeface="Consolas" pitchFamily="49" charset="0"/>
                <a:cs typeface="Consolas" pitchFamily="49" charset="0"/>
              </a:rPr>
              <a:t>double</a:t>
            </a:r>
            <a:r>
              <a:rPr lang="sr-Latn-RS" sz="1900" smtClean="0"/>
              <a:t>, on se eliminiše iz razmatranja i posmatraju se ostala dva parametra. Kod druge metode, ostala dva se potpuno poklapaju sa tipom argumenata (dva </a:t>
            </a:r>
            <a:r>
              <a:rPr lang="sr-Latn-RS" sz="1900">
                <a:latin typeface="Consolas" pitchFamily="49" charset="0"/>
                <a:cs typeface="Consolas" pitchFamily="49" charset="0"/>
              </a:rPr>
              <a:t>int</a:t>
            </a:r>
            <a:r>
              <a:rPr lang="sr-Latn-RS" sz="1900" smtClean="0"/>
              <a:t>-a) i time je razrešen poziv preklopljene metode.</a:t>
            </a:r>
          </a:p>
          <a:p>
            <a:pPr marL="239713" lvl="1" indent="-239713">
              <a:spcBef>
                <a:spcPts val="0"/>
              </a:spcBef>
              <a:spcAft>
                <a:spcPts val="600"/>
              </a:spcAft>
              <a:buClr>
                <a:schemeClr val="tx1"/>
              </a:buClr>
              <a:buSzPct val="75000"/>
              <a:buFont typeface="Wingdings" pitchFamily="2" charset="2"/>
              <a:buChar char="n"/>
              <a:tabLst>
                <a:tab pos="180975" algn="l"/>
                <a:tab pos="539750" algn="l"/>
                <a:tab pos="900113" algn="l"/>
                <a:tab pos="1260475" algn="l"/>
              </a:tabLst>
              <a:defRPr/>
            </a:pPr>
            <a:r>
              <a:rPr lang="sr-Latn-RS" sz="1900" smtClean="0"/>
              <a:t>U drugom preklapanju (crvena pozadina) dolazi do greške, jer ne postoji parametar istog tipa za sve tri metode.</a:t>
            </a:r>
            <a:endParaRPr lang="sr-Latn-RS" sz="1900"/>
          </a:p>
        </p:txBody>
      </p:sp>
      <p:sp>
        <p:nvSpPr>
          <p:cNvPr id="43012"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517A1802-DBFE-4625-81BC-90BF304F0488}" type="slidenum">
              <a:rPr lang="en-GB" smtClean="0">
                <a:latin typeface="Arial Black" pitchFamily="34" charset="0"/>
              </a:rPr>
              <a:pPr eaLnBrk="1" hangingPunct="1"/>
              <a:t>44</a:t>
            </a:fld>
            <a:endParaRPr lang="en-GB" smtClean="0">
              <a:latin typeface="Arial Black" pitchFamily="34" charset="0"/>
            </a:endParaRPr>
          </a:p>
        </p:txBody>
      </p:sp>
      <p:sp>
        <p:nvSpPr>
          <p:cNvPr id="2" name="Rectangle 1"/>
          <p:cNvSpPr/>
          <p:nvPr/>
        </p:nvSpPr>
        <p:spPr>
          <a:xfrm>
            <a:off x="323528" y="1833438"/>
            <a:ext cx="4176464" cy="830997"/>
          </a:xfrm>
          <a:prstGeom prst="rect">
            <a:avLst/>
          </a:prstGeom>
          <a:solidFill>
            <a:srgbClr val="CCFFFF"/>
          </a:solidFill>
        </p:spPr>
        <p:txBody>
          <a:bodyPr wrap="square">
            <a:spAutoFit/>
          </a:bodyPr>
          <a:lstStyle/>
          <a:p>
            <a:pPr marL="0" lvl="1">
              <a:spcAft>
                <a:spcPts val="0"/>
              </a:spcAft>
              <a:buClr>
                <a:schemeClr val="tx1"/>
              </a:buClr>
              <a:buSzPct val="75000"/>
              <a:defRPr/>
            </a:pPr>
            <a:r>
              <a:rPr lang="vi-VN" sz="1600">
                <a:latin typeface="Consolas" pitchFamily="49" charset="0"/>
                <a:cs typeface="Consolas" pitchFamily="49" charset="0"/>
              </a:rPr>
              <a:t>int fun(int a, double b, double </a:t>
            </a:r>
            <a:r>
              <a:rPr lang="sr-Latn-RS" sz="1600">
                <a:latin typeface="Consolas" pitchFamily="49" charset="0"/>
                <a:cs typeface="Consolas" pitchFamily="49" charset="0"/>
              </a:rPr>
              <a:t>c</a:t>
            </a:r>
            <a:r>
              <a:rPr lang="vi-VN" sz="1600" smtClean="0">
                <a:latin typeface="Consolas" pitchFamily="49" charset="0"/>
                <a:cs typeface="Consolas" pitchFamily="49" charset="0"/>
              </a:rPr>
              <a:t>)</a:t>
            </a:r>
            <a:endParaRPr lang="sr-Latn-RS" sz="1600" smtClean="0">
              <a:latin typeface="Consolas" pitchFamily="49" charset="0"/>
              <a:cs typeface="Consolas" pitchFamily="49" charset="0"/>
            </a:endParaRPr>
          </a:p>
          <a:p>
            <a:pPr marL="0" lvl="1">
              <a:spcAft>
                <a:spcPts val="0"/>
              </a:spcAft>
              <a:buClr>
                <a:schemeClr val="tx1"/>
              </a:buClr>
              <a:buSzPct val="75000"/>
              <a:defRPr/>
            </a:pPr>
            <a:r>
              <a:rPr lang="vi-VN" sz="1600" smtClean="0">
                <a:latin typeface="Consolas" pitchFamily="49" charset="0"/>
                <a:cs typeface="Consolas" pitchFamily="49" charset="0"/>
              </a:rPr>
              <a:t>int </a:t>
            </a:r>
            <a:r>
              <a:rPr lang="vi-VN" sz="1600">
                <a:latin typeface="Consolas" pitchFamily="49" charset="0"/>
                <a:cs typeface="Consolas" pitchFamily="49" charset="0"/>
              </a:rPr>
              <a:t>fun(</a:t>
            </a:r>
            <a:r>
              <a:rPr lang="fr-FR" sz="1600">
                <a:latin typeface="Consolas" pitchFamily="49" charset="0"/>
                <a:cs typeface="Consolas" pitchFamily="49" charset="0"/>
              </a:rPr>
              <a:t>int a, int b, double </a:t>
            </a:r>
            <a:r>
              <a:rPr lang="sr-Latn-RS" sz="1600">
                <a:latin typeface="Consolas" pitchFamily="49" charset="0"/>
                <a:cs typeface="Consolas" pitchFamily="49" charset="0"/>
              </a:rPr>
              <a:t>c</a:t>
            </a:r>
            <a:r>
              <a:rPr lang="vi-VN" sz="1600" smtClean="0">
                <a:latin typeface="Consolas" pitchFamily="49" charset="0"/>
                <a:cs typeface="Consolas" pitchFamily="49" charset="0"/>
              </a:rPr>
              <a:t>)</a:t>
            </a:r>
            <a:endParaRPr lang="sr-Latn-RS" sz="1600" smtClean="0">
              <a:latin typeface="Consolas" pitchFamily="49" charset="0"/>
              <a:cs typeface="Consolas" pitchFamily="49" charset="0"/>
            </a:endParaRPr>
          </a:p>
          <a:p>
            <a:pPr marL="0" lvl="1">
              <a:spcAft>
                <a:spcPts val="0"/>
              </a:spcAft>
              <a:buClr>
                <a:schemeClr val="tx1"/>
              </a:buClr>
              <a:buSzPct val="75000"/>
              <a:defRPr/>
            </a:pPr>
            <a:r>
              <a:rPr lang="vi-VN" sz="1600" smtClean="0">
                <a:latin typeface="Consolas" pitchFamily="49" charset="0"/>
                <a:cs typeface="Consolas" pitchFamily="49" charset="0"/>
              </a:rPr>
              <a:t>int </a:t>
            </a:r>
            <a:r>
              <a:rPr lang="vi-VN" sz="1600">
                <a:latin typeface="Consolas" pitchFamily="49" charset="0"/>
                <a:cs typeface="Consolas" pitchFamily="49" charset="0"/>
              </a:rPr>
              <a:t>fun(</a:t>
            </a:r>
            <a:r>
              <a:rPr lang="sr-Latn-RS" sz="1600">
                <a:latin typeface="Consolas" pitchFamily="49" charset="0"/>
                <a:cs typeface="Consolas" pitchFamily="49" charset="0"/>
              </a:rPr>
              <a:t>double</a:t>
            </a:r>
            <a:r>
              <a:rPr lang="fr-FR" sz="1600">
                <a:latin typeface="Consolas" pitchFamily="49" charset="0"/>
                <a:cs typeface="Consolas" pitchFamily="49" charset="0"/>
              </a:rPr>
              <a:t> a, </a:t>
            </a:r>
            <a:r>
              <a:rPr lang="sr-Latn-RS" sz="1600">
                <a:latin typeface="Consolas" pitchFamily="49" charset="0"/>
                <a:cs typeface="Consolas" pitchFamily="49" charset="0"/>
              </a:rPr>
              <a:t>int</a:t>
            </a:r>
            <a:r>
              <a:rPr lang="fr-FR" sz="1600">
                <a:latin typeface="Consolas" pitchFamily="49" charset="0"/>
                <a:cs typeface="Consolas" pitchFamily="49" charset="0"/>
              </a:rPr>
              <a:t> b, double </a:t>
            </a:r>
            <a:r>
              <a:rPr lang="sr-Latn-RS" sz="1600">
                <a:latin typeface="Consolas" pitchFamily="49" charset="0"/>
                <a:cs typeface="Consolas" pitchFamily="49" charset="0"/>
              </a:rPr>
              <a:t>c</a:t>
            </a:r>
            <a:r>
              <a:rPr lang="vi-VN" sz="1600">
                <a:latin typeface="Consolas" pitchFamily="49" charset="0"/>
                <a:cs typeface="Consolas" pitchFamily="49" charset="0"/>
              </a:rPr>
              <a:t>)</a:t>
            </a:r>
          </a:p>
        </p:txBody>
      </p:sp>
      <p:sp>
        <p:nvSpPr>
          <p:cNvPr id="6" name="Rectangle 5"/>
          <p:cNvSpPr/>
          <p:nvPr/>
        </p:nvSpPr>
        <p:spPr>
          <a:xfrm>
            <a:off x="4655443" y="1823913"/>
            <a:ext cx="4176464" cy="830997"/>
          </a:xfrm>
          <a:prstGeom prst="rect">
            <a:avLst/>
          </a:prstGeom>
          <a:solidFill>
            <a:srgbClr val="FEC6C6"/>
          </a:solidFill>
        </p:spPr>
        <p:txBody>
          <a:bodyPr wrap="square">
            <a:spAutoFit/>
          </a:bodyPr>
          <a:lstStyle/>
          <a:p>
            <a:pPr marL="0" lvl="1">
              <a:spcAft>
                <a:spcPts val="0"/>
              </a:spcAft>
              <a:buClr>
                <a:schemeClr val="tx1"/>
              </a:buClr>
              <a:buSzPct val="75000"/>
              <a:defRPr/>
            </a:pPr>
            <a:r>
              <a:rPr lang="vi-VN" sz="1600" dirty="0">
                <a:latin typeface="Consolas" pitchFamily="49" charset="0"/>
                <a:cs typeface="Consolas" pitchFamily="49" charset="0"/>
              </a:rPr>
              <a:t>int fun(int a, double b, double </a:t>
            </a:r>
            <a:r>
              <a:rPr lang="sr-Latn-RS" sz="1600" dirty="0">
                <a:latin typeface="Consolas" pitchFamily="49" charset="0"/>
                <a:cs typeface="Consolas" pitchFamily="49" charset="0"/>
              </a:rPr>
              <a:t>c</a:t>
            </a:r>
            <a:r>
              <a:rPr lang="vi-VN" sz="1600" dirty="0" smtClean="0">
                <a:latin typeface="Consolas" pitchFamily="49" charset="0"/>
                <a:cs typeface="Consolas" pitchFamily="49" charset="0"/>
              </a:rPr>
              <a:t>)</a:t>
            </a:r>
            <a:endParaRPr lang="sr-Latn-RS" sz="1600" dirty="0" smtClean="0">
              <a:latin typeface="Consolas" pitchFamily="49" charset="0"/>
              <a:cs typeface="Consolas" pitchFamily="49" charset="0"/>
            </a:endParaRPr>
          </a:p>
          <a:p>
            <a:pPr marL="0" lvl="1">
              <a:spcAft>
                <a:spcPts val="0"/>
              </a:spcAft>
              <a:buClr>
                <a:schemeClr val="tx1"/>
              </a:buClr>
              <a:buSzPct val="75000"/>
              <a:defRPr/>
            </a:pPr>
            <a:r>
              <a:rPr lang="vi-VN" sz="1600" dirty="0" smtClean="0">
                <a:latin typeface="Consolas" pitchFamily="49" charset="0"/>
                <a:cs typeface="Consolas" pitchFamily="49" charset="0"/>
              </a:rPr>
              <a:t>int </a:t>
            </a:r>
            <a:r>
              <a:rPr lang="vi-VN" sz="1600" dirty="0">
                <a:latin typeface="Consolas" pitchFamily="49" charset="0"/>
                <a:cs typeface="Consolas" pitchFamily="49" charset="0"/>
              </a:rPr>
              <a:t>fun(</a:t>
            </a:r>
            <a:r>
              <a:rPr lang="fr-FR" sz="1600" dirty="0" err="1">
                <a:latin typeface="Consolas" pitchFamily="49" charset="0"/>
                <a:cs typeface="Consolas" pitchFamily="49" charset="0"/>
              </a:rPr>
              <a:t>int</a:t>
            </a:r>
            <a:r>
              <a:rPr lang="fr-FR" sz="1600" dirty="0">
                <a:latin typeface="Consolas" pitchFamily="49" charset="0"/>
                <a:cs typeface="Consolas" pitchFamily="49" charset="0"/>
              </a:rPr>
              <a:t> a, </a:t>
            </a:r>
            <a:r>
              <a:rPr lang="fr-FR" sz="1600" dirty="0" err="1">
                <a:latin typeface="Consolas" pitchFamily="49" charset="0"/>
                <a:cs typeface="Consolas" pitchFamily="49" charset="0"/>
              </a:rPr>
              <a:t>int</a:t>
            </a:r>
            <a:r>
              <a:rPr lang="fr-FR" sz="1600" dirty="0">
                <a:latin typeface="Consolas" pitchFamily="49" charset="0"/>
                <a:cs typeface="Consolas" pitchFamily="49" charset="0"/>
              </a:rPr>
              <a:t> b, double </a:t>
            </a:r>
            <a:r>
              <a:rPr lang="sr-Latn-RS" sz="1600" dirty="0">
                <a:latin typeface="Consolas" pitchFamily="49" charset="0"/>
                <a:cs typeface="Consolas" pitchFamily="49" charset="0"/>
              </a:rPr>
              <a:t>c</a:t>
            </a:r>
            <a:r>
              <a:rPr lang="vi-VN" sz="1600" dirty="0" smtClean="0">
                <a:latin typeface="Consolas" pitchFamily="49" charset="0"/>
                <a:cs typeface="Consolas" pitchFamily="49" charset="0"/>
              </a:rPr>
              <a:t>)</a:t>
            </a:r>
            <a:endParaRPr lang="sr-Latn-RS" sz="1600" dirty="0" smtClean="0">
              <a:latin typeface="Consolas" pitchFamily="49" charset="0"/>
              <a:cs typeface="Consolas" pitchFamily="49" charset="0"/>
            </a:endParaRPr>
          </a:p>
          <a:p>
            <a:pPr marL="0" lvl="1">
              <a:spcAft>
                <a:spcPts val="0"/>
              </a:spcAft>
              <a:buClr>
                <a:schemeClr val="tx1"/>
              </a:buClr>
              <a:buSzPct val="75000"/>
              <a:defRPr/>
            </a:pPr>
            <a:r>
              <a:rPr lang="vi-VN" sz="1600" dirty="0" smtClean="0">
                <a:latin typeface="Consolas" pitchFamily="49" charset="0"/>
                <a:cs typeface="Consolas" pitchFamily="49" charset="0"/>
              </a:rPr>
              <a:t>int </a:t>
            </a:r>
            <a:r>
              <a:rPr lang="vi-VN" sz="1600" dirty="0">
                <a:latin typeface="Consolas" pitchFamily="49" charset="0"/>
                <a:cs typeface="Consolas" pitchFamily="49" charset="0"/>
              </a:rPr>
              <a:t>fun(</a:t>
            </a:r>
            <a:r>
              <a:rPr lang="sr-Latn-RS" sz="1600" dirty="0">
                <a:latin typeface="Consolas" pitchFamily="49" charset="0"/>
                <a:cs typeface="Consolas" pitchFamily="49" charset="0"/>
              </a:rPr>
              <a:t>double</a:t>
            </a:r>
            <a:r>
              <a:rPr lang="fr-FR" sz="1600" dirty="0">
                <a:latin typeface="Consolas" pitchFamily="49" charset="0"/>
                <a:cs typeface="Consolas" pitchFamily="49" charset="0"/>
              </a:rPr>
              <a:t> a, </a:t>
            </a:r>
            <a:r>
              <a:rPr lang="sr-Latn-RS" sz="1600" dirty="0" smtClean="0">
                <a:latin typeface="Consolas" pitchFamily="49" charset="0"/>
                <a:cs typeface="Consolas" pitchFamily="49" charset="0"/>
              </a:rPr>
              <a:t>double</a:t>
            </a:r>
            <a:r>
              <a:rPr lang="fr-FR" sz="1600" dirty="0" smtClean="0">
                <a:latin typeface="Consolas" pitchFamily="49" charset="0"/>
                <a:cs typeface="Consolas" pitchFamily="49" charset="0"/>
              </a:rPr>
              <a:t> </a:t>
            </a:r>
            <a:r>
              <a:rPr lang="fr-FR" sz="1600" dirty="0">
                <a:latin typeface="Consolas" pitchFamily="49" charset="0"/>
                <a:cs typeface="Consolas" pitchFamily="49" charset="0"/>
              </a:rPr>
              <a:t>b, </a:t>
            </a:r>
            <a:r>
              <a:rPr lang="sr-Latn-RS" sz="1600" dirty="0" smtClean="0">
                <a:latin typeface="Consolas" pitchFamily="49" charset="0"/>
                <a:cs typeface="Consolas" pitchFamily="49" charset="0"/>
              </a:rPr>
              <a:t>int</a:t>
            </a:r>
            <a:r>
              <a:rPr lang="fr-FR" sz="1600" dirty="0" smtClean="0">
                <a:latin typeface="Consolas" pitchFamily="49" charset="0"/>
                <a:cs typeface="Consolas" pitchFamily="49" charset="0"/>
              </a:rPr>
              <a:t> </a:t>
            </a:r>
            <a:r>
              <a:rPr lang="sr-Latn-RS" sz="1600" dirty="0">
                <a:latin typeface="Consolas" pitchFamily="49" charset="0"/>
                <a:cs typeface="Consolas" pitchFamily="49" charset="0"/>
              </a:rPr>
              <a:t>c</a:t>
            </a:r>
            <a:r>
              <a:rPr lang="vi-VN" sz="1600" dirty="0">
                <a:latin typeface="Consolas" pitchFamily="49" charset="0"/>
                <a:cs typeface="Consolas" pitchFamily="49" charset="0"/>
              </a:rPr>
              <a:t>)</a:t>
            </a:r>
          </a:p>
        </p:txBody>
      </p:sp>
    </p:spTree>
    <p:extLst>
      <p:ext uri="{BB962C8B-B14F-4D97-AF65-F5344CB8AC3E}">
        <p14:creationId xmlns:p14="http://schemas.microsoft.com/office/powerpoint/2010/main" val="78860788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a:xfrm>
            <a:off x="395288" y="528638"/>
            <a:ext cx="4392612" cy="596900"/>
          </a:xfrm>
        </p:spPr>
        <p:txBody>
          <a:bodyPr/>
          <a:lstStyle/>
          <a:p>
            <a:pPr eaLnBrk="1" hangingPunct="1"/>
            <a:r>
              <a:rPr lang="sr-Latn-RS" sz="3600" smtClean="0"/>
              <a:t>Primer while</a:t>
            </a:r>
            <a:r>
              <a:rPr lang="en-US" sz="3600" smtClean="0"/>
              <a:t> </a:t>
            </a:r>
            <a:r>
              <a:rPr lang="sr-Latn-RS" sz="3600" smtClean="0"/>
              <a:t>petlje</a:t>
            </a:r>
            <a:endParaRPr lang="en-US" sz="3600" smtClean="0"/>
          </a:p>
        </p:txBody>
      </p:sp>
      <p:sp>
        <p:nvSpPr>
          <p:cNvPr id="7171" name="Rectangle 1"/>
          <p:cNvSpPr>
            <a:spLocks noChangeArrowheads="1"/>
          </p:cNvSpPr>
          <p:nvPr/>
        </p:nvSpPr>
        <p:spPr bwMode="auto">
          <a:xfrm>
            <a:off x="107950" y="1168291"/>
            <a:ext cx="7920434" cy="5413470"/>
          </a:xfrm>
          <a:prstGeom prst="rect">
            <a:avLst/>
          </a:prstGeom>
          <a:solidFill>
            <a:srgbClr val="CCFFFF"/>
          </a:solidFill>
          <a:ln>
            <a:noFill/>
          </a:ln>
          <a:extLs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p>
            <a:pPr>
              <a:lnSpc>
                <a:spcPct val="105000"/>
              </a:lnSpc>
              <a:spcBef>
                <a:spcPts val="0"/>
              </a:spcBef>
              <a:spcAft>
                <a:spcPts val="0"/>
              </a:spcAft>
              <a:tabLst>
                <a:tab pos="215900" algn="l"/>
                <a:tab pos="431800" algn="l"/>
                <a:tab pos="647700" algn="l"/>
                <a:tab pos="863600" algn="l"/>
              </a:tabLst>
            </a:pPr>
            <a:r>
              <a:rPr lang="en-US" sz="1500" b="1" dirty="0">
                <a:solidFill>
                  <a:srgbClr val="7F0055"/>
                </a:solidFill>
                <a:latin typeface="Consolas" pitchFamily="49" charset="0"/>
                <a:cs typeface="Times New Roman" pitchFamily="18" charset="0"/>
              </a:rPr>
              <a:t>import</a:t>
            </a: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java.util.Scanner</a:t>
            </a:r>
            <a:r>
              <a:rPr lang="en-US" sz="1500" dirty="0" smtClean="0">
                <a:solidFill>
                  <a:srgbClr val="000000"/>
                </a:solidFill>
                <a:latin typeface="Consolas" pitchFamily="49" charset="0"/>
                <a:cs typeface="Times New Roman" pitchFamily="18" charset="0"/>
              </a:rPr>
              <a:t>;</a:t>
            </a:r>
            <a:endParaRPr lang="sr-Latn-ME" sz="1500" dirty="0" smtClean="0">
              <a:solidFill>
                <a:srgbClr val="000000"/>
              </a:solidFill>
              <a:latin typeface="Consolas"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b="1" dirty="0">
                <a:solidFill>
                  <a:srgbClr val="7F0055"/>
                </a:solidFill>
                <a:latin typeface="Consolas" pitchFamily="49" charset="0"/>
                <a:cs typeface="Times New Roman" pitchFamily="18" charset="0"/>
              </a:rPr>
              <a:t>public</a:t>
            </a:r>
            <a:r>
              <a:rPr lang="en-US" sz="1500" dirty="0">
                <a:solidFill>
                  <a:srgbClr val="000000"/>
                </a:solidFill>
                <a:latin typeface="Consolas" pitchFamily="49" charset="0"/>
                <a:cs typeface="Times New Roman" pitchFamily="18" charset="0"/>
              </a:rPr>
              <a:t> </a:t>
            </a:r>
            <a:r>
              <a:rPr lang="en-US" sz="1500" b="1" dirty="0">
                <a:solidFill>
                  <a:srgbClr val="7F0055"/>
                </a:solidFill>
                <a:latin typeface="Consolas" pitchFamily="49" charset="0"/>
                <a:cs typeface="Times New Roman" pitchFamily="18" charset="0"/>
              </a:rPr>
              <a:t>class</a:t>
            </a: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PrimerWhile</a:t>
            </a:r>
            <a:r>
              <a:rPr lang="en-US" sz="1500" dirty="0">
                <a:solidFill>
                  <a:srgbClr val="000000"/>
                </a:solidFill>
                <a:latin typeface="Consolas" pitchFamily="49" charset="0"/>
                <a:cs typeface="Times New Roman" pitchFamily="18" charset="0"/>
              </a:rPr>
              <a:t> {</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endParaRPr lang="sr-Latn-ME" sz="1500" dirty="0" smtClean="0">
              <a:solidFill>
                <a:srgbClr val="000000"/>
              </a:solidFill>
              <a:latin typeface="Consolas"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sr-Latn-ME" sz="1500" b="1" dirty="0">
                <a:solidFill>
                  <a:srgbClr val="000000"/>
                </a:solidFill>
                <a:latin typeface="Consolas" pitchFamily="49" charset="0"/>
                <a:cs typeface="Times New Roman" pitchFamily="18" charset="0"/>
              </a:rPr>
              <a:t>	</a:t>
            </a:r>
            <a:r>
              <a:rPr lang="en-US" sz="1500" b="1" dirty="0" smtClean="0">
                <a:solidFill>
                  <a:srgbClr val="7F0055"/>
                </a:solidFill>
                <a:latin typeface="Consolas" pitchFamily="49" charset="0"/>
                <a:cs typeface="Times New Roman" pitchFamily="18" charset="0"/>
              </a:rPr>
              <a:t>public</a:t>
            </a:r>
            <a:r>
              <a:rPr lang="en-US" sz="1500" dirty="0" smtClean="0">
                <a:solidFill>
                  <a:srgbClr val="000000"/>
                </a:solidFill>
                <a:latin typeface="Consolas" pitchFamily="49" charset="0"/>
                <a:cs typeface="Times New Roman" pitchFamily="18" charset="0"/>
              </a:rPr>
              <a:t> </a:t>
            </a:r>
            <a:r>
              <a:rPr lang="en-US" sz="1500" b="1" dirty="0">
                <a:solidFill>
                  <a:srgbClr val="7F0055"/>
                </a:solidFill>
                <a:latin typeface="Consolas" pitchFamily="49" charset="0"/>
                <a:cs typeface="Times New Roman" pitchFamily="18" charset="0"/>
              </a:rPr>
              <a:t>static</a:t>
            </a:r>
            <a:r>
              <a:rPr lang="en-US" sz="1500" dirty="0">
                <a:solidFill>
                  <a:srgbClr val="000000"/>
                </a:solidFill>
                <a:latin typeface="Consolas" pitchFamily="49" charset="0"/>
                <a:cs typeface="Times New Roman" pitchFamily="18" charset="0"/>
              </a:rPr>
              <a:t> </a:t>
            </a:r>
            <a:r>
              <a:rPr lang="en-US" sz="1500" b="1" dirty="0">
                <a:solidFill>
                  <a:srgbClr val="7F0055"/>
                </a:solidFill>
                <a:latin typeface="Consolas" pitchFamily="49" charset="0"/>
                <a:cs typeface="Times New Roman" pitchFamily="18" charset="0"/>
              </a:rPr>
              <a:t>void</a:t>
            </a:r>
            <a:r>
              <a:rPr lang="en-US" sz="1500" dirty="0">
                <a:solidFill>
                  <a:srgbClr val="000000"/>
                </a:solidFill>
                <a:latin typeface="Consolas" pitchFamily="49" charset="0"/>
                <a:cs typeface="Times New Roman" pitchFamily="18" charset="0"/>
              </a:rPr>
              <a:t> main(String[] </a:t>
            </a:r>
            <a:r>
              <a:rPr lang="en-US" sz="1500" dirty="0" err="1">
                <a:solidFill>
                  <a:srgbClr val="000000"/>
                </a:solidFill>
                <a:latin typeface="Consolas" pitchFamily="49" charset="0"/>
                <a:cs typeface="Times New Roman" pitchFamily="18" charset="0"/>
              </a:rPr>
              <a:t>args</a:t>
            </a:r>
            <a:r>
              <a:rPr lang="en-US" sz="1500" dirty="0">
                <a:solidFill>
                  <a:srgbClr val="000000"/>
                </a:solidFill>
                <a:latin typeface="Consolas" pitchFamily="49" charset="0"/>
                <a:cs typeface="Times New Roman" pitchFamily="18" charset="0"/>
              </a:rPr>
              <a:t>) {</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b="1" dirty="0" err="1">
                <a:solidFill>
                  <a:srgbClr val="7F0055"/>
                </a:solidFill>
                <a:latin typeface="Consolas" pitchFamily="49" charset="0"/>
                <a:cs typeface="Times New Roman" pitchFamily="18" charset="0"/>
              </a:rPr>
              <a:t>int</a:t>
            </a: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broj</a:t>
            </a: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suma</a:t>
            </a:r>
            <a:r>
              <a:rPr lang="en-US" sz="1500" dirty="0">
                <a:solidFill>
                  <a:srgbClr val="000000"/>
                </a:solidFill>
                <a:latin typeface="Consolas" pitchFamily="49" charset="0"/>
                <a:cs typeface="Times New Roman" pitchFamily="18" charset="0"/>
              </a:rPr>
              <a:t> = 0, </a:t>
            </a:r>
            <a:r>
              <a:rPr lang="en-US" sz="1500" dirty="0" err="1">
                <a:solidFill>
                  <a:srgbClr val="000000"/>
                </a:solidFill>
                <a:latin typeface="Consolas" pitchFamily="49" charset="0"/>
                <a:cs typeface="Times New Roman" pitchFamily="18" charset="0"/>
              </a:rPr>
              <a:t>brojUnosa</a:t>
            </a:r>
            <a:r>
              <a:rPr lang="en-US" sz="1500" dirty="0">
                <a:solidFill>
                  <a:srgbClr val="000000"/>
                </a:solidFill>
                <a:latin typeface="Consolas" pitchFamily="49" charset="0"/>
                <a:cs typeface="Times New Roman" pitchFamily="18" charset="0"/>
              </a:rPr>
              <a:t> = 0;</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b="1" dirty="0">
                <a:solidFill>
                  <a:srgbClr val="7F0055"/>
                </a:solidFill>
                <a:latin typeface="Consolas" pitchFamily="49" charset="0"/>
                <a:cs typeface="Times New Roman" pitchFamily="18" charset="0"/>
              </a:rPr>
              <a:t>double</a:t>
            </a: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aritmSred</a:t>
            </a: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aritmSredCast</a:t>
            </a:r>
            <a:r>
              <a:rPr lang="en-US" sz="1500" dirty="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Scanner </a:t>
            </a:r>
            <a:r>
              <a:rPr lang="en-US" sz="1500" dirty="0" err="1">
                <a:solidFill>
                  <a:srgbClr val="000000"/>
                </a:solidFill>
                <a:latin typeface="Consolas" pitchFamily="49" charset="0"/>
                <a:cs typeface="Times New Roman" pitchFamily="18" charset="0"/>
              </a:rPr>
              <a:t>unos</a:t>
            </a:r>
            <a:r>
              <a:rPr lang="en-US" sz="1500" dirty="0">
                <a:solidFill>
                  <a:srgbClr val="000000"/>
                </a:solidFill>
                <a:latin typeface="Consolas" pitchFamily="49" charset="0"/>
                <a:cs typeface="Times New Roman" pitchFamily="18" charset="0"/>
              </a:rPr>
              <a:t> = </a:t>
            </a:r>
            <a:r>
              <a:rPr lang="en-US" sz="1500" b="1" dirty="0">
                <a:solidFill>
                  <a:srgbClr val="7F0055"/>
                </a:solidFill>
                <a:latin typeface="Consolas" pitchFamily="49" charset="0"/>
                <a:cs typeface="Times New Roman" pitchFamily="18" charset="0"/>
              </a:rPr>
              <a:t>new</a:t>
            </a:r>
            <a:r>
              <a:rPr lang="en-US" sz="1500" dirty="0">
                <a:solidFill>
                  <a:srgbClr val="000000"/>
                </a:solidFill>
                <a:latin typeface="Consolas" pitchFamily="49" charset="0"/>
                <a:cs typeface="Times New Roman" pitchFamily="18" charset="0"/>
              </a:rPr>
              <a:t> Scanner(System.in);</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System.out.print</a:t>
            </a:r>
            <a:r>
              <a:rPr lang="en-US" sz="1500" dirty="0">
                <a:solidFill>
                  <a:srgbClr val="000000"/>
                </a:solidFill>
                <a:latin typeface="Consolas" pitchFamily="49" charset="0"/>
                <a:cs typeface="Times New Roman" pitchFamily="18" charset="0"/>
              </a:rPr>
              <a:t>(</a:t>
            </a:r>
            <a:r>
              <a:rPr lang="en-US" sz="1500" dirty="0">
                <a:solidFill>
                  <a:srgbClr val="2A00FF"/>
                </a:solidFill>
                <a:latin typeface="Consolas" pitchFamily="49" charset="0"/>
                <a:cs typeface="Times New Roman" pitchFamily="18" charset="0"/>
              </a:rPr>
              <a:t>"</a:t>
            </a:r>
            <a:r>
              <a:rPr lang="en-US" sz="1500" dirty="0" err="1">
                <a:solidFill>
                  <a:srgbClr val="2A00FF"/>
                </a:solidFill>
                <a:latin typeface="Consolas" pitchFamily="49" charset="0"/>
                <a:cs typeface="Times New Roman" pitchFamily="18" charset="0"/>
              </a:rPr>
              <a:t>Uneti</a:t>
            </a:r>
            <a:r>
              <a:rPr lang="en-US" sz="1500" dirty="0">
                <a:solidFill>
                  <a:srgbClr val="2A00FF"/>
                </a:solidFill>
                <a:latin typeface="Consolas" pitchFamily="49" charset="0"/>
                <a:cs typeface="Times New Roman" pitchFamily="18" charset="0"/>
              </a:rPr>
              <a:t> </a:t>
            </a:r>
            <a:r>
              <a:rPr lang="en-US" sz="1500" dirty="0" err="1">
                <a:solidFill>
                  <a:srgbClr val="2A00FF"/>
                </a:solidFill>
                <a:latin typeface="Consolas" pitchFamily="49" charset="0"/>
                <a:cs typeface="Times New Roman" pitchFamily="18" charset="0"/>
              </a:rPr>
              <a:t>prirodne</a:t>
            </a:r>
            <a:r>
              <a:rPr lang="en-US" sz="1500" dirty="0">
                <a:solidFill>
                  <a:srgbClr val="2A00FF"/>
                </a:solidFill>
                <a:latin typeface="Consolas" pitchFamily="49" charset="0"/>
                <a:cs typeface="Times New Roman" pitchFamily="18" charset="0"/>
              </a:rPr>
              <a:t> </a:t>
            </a:r>
            <a:r>
              <a:rPr lang="en-US" sz="1500" dirty="0" err="1">
                <a:solidFill>
                  <a:srgbClr val="2A00FF"/>
                </a:solidFill>
                <a:latin typeface="Consolas" pitchFamily="49" charset="0"/>
                <a:cs typeface="Times New Roman" pitchFamily="18" charset="0"/>
              </a:rPr>
              <a:t>brojeve</a:t>
            </a:r>
            <a:r>
              <a:rPr lang="en-US" sz="1500" dirty="0">
                <a:solidFill>
                  <a:srgbClr val="2A00FF"/>
                </a:solidFill>
                <a:latin typeface="Consolas" pitchFamily="49" charset="0"/>
                <a:cs typeface="Times New Roman" pitchFamily="18" charset="0"/>
              </a:rPr>
              <a:t> (-1 </a:t>
            </a:r>
            <a:r>
              <a:rPr lang="en-US" sz="1500" dirty="0" err="1">
                <a:solidFill>
                  <a:srgbClr val="2A00FF"/>
                </a:solidFill>
                <a:latin typeface="Consolas" pitchFamily="49" charset="0"/>
                <a:cs typeface="Times New Roman" pitchFamily="18" charset="0"/>
              </a:rPr>
              <a:t>prekida</a:t>
            </a:r>
            <a:r>
              <a:rPr lang="en-US" sz="1500" dirty="0">
                <a:solidFill>
                  <a:srgbClr val="2A00FF"/>
                </a:solidFill>
                <a:latin typeface="Consolas" pitchFamily="49" charset="0"/>
                <a:cs typeface="Times New Roman" pitchFamily="18" charset="0"/>
              </a:rPr>
              <a:t> </a:t>
            </a:r>
            <a:r>
              <a:rPr lang="en-US" sz="1500" dirty="0" err="1">
                <a:solidFill>
                  <a:srgbClr val="2A00FF"/>
                </a:solidFill>
                <a:latin typeface="Consolas" pitchFamily="49" charset="0"/>
                <a:cs typeface="Times New Roman" pitchFamily="18" charset="0"/>
              </a:rPr>
              <a:t>unos</a:t>
            </a:r>
            <a:r>
              <a:rPr lang="en-US" sz="1500" dirty="0">
                <a:solidFill>
                  <a:srgbClr val="2A00FF"/>
                </a:solidFill>
                <a:latin typeface="Consolas" pitchFamily="49" charset="0"/>
                <a:cs typeface="Times New Roman" pitchFamily="18" charset="0"/>
              </a:rPr>
              <a:t>): "</a:t>
            </a:r>
            <a:r>
              <a:rPr lang="en-US" sz="1500" dirty="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broj</a:t>
            </a:r>
            <a:r>
              <a:rPr lang="en-US" sz="1500" dirty="0">
                <a:solidFill>
                  <a:srgbClr val="000000"/>
                </a:solidFill>
                <a:latin typeface="Consolas" pitchFamily="49" charset="0"/>
                <a:cs typeface="Times New Roman" pitchFamily="18" charset="0"/>
              </a:rPr>
              <a:t> = </a:t>
            </a:r>
            <a:r>
              <a:rPr lang="en-US" sz="1500" dirty="0" err="1">
                <a:solidFill>
                  <a:srgbClr val="000000"/>
                </a:solidFill>
                <a:latin typeface="Consolas" pitchFamily="49" charset="0"/>
                <a:cs typeface="Times New Roman" pitchFamily="18" charset="0"/>
              </a:rPr>
              <a:t>unos.nextInt</a:t>
            </a:r>
            <a:r>
              <a:rPr lang="en-US" sz="1500" dirty="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b="1" dirty="0" smtClean="0">
                <a:solidFill>
                  <a:srgbClr val="7F0055"/>
                </a:solidFill>
                <a:latin typeface="Consolas" pitchFamily="49" charset="0"/>
                <a:cs typeface="Times New Roman" pitchFamily="18" charset="0"/>
              </a:rPr>
              <a:t>while</a:t>
            </a:r>
            <a:r>
              <a:rPr lang="en-US" sz="1500" dirty="0" smtClean="0">
                <a:solidFill>
                  <a:srgbClr val="000000"/>
                </a:solidFill>
                <a:latin typeface="Consolas" pitchFamily="49" charset="0"/>
                <a:cs typeface="Times New Roman" pitchFamily="18" charset="0"/>
              </a:rPr>
              <a:t>(</a:t>
            </a:r>
            <a:r>
              <a:rPr lang="en-US" sz="1500" dirty="0" err="1" smtClean="0">
                <a:solidFill>
                  <a:srgbClr val="000000"/>
                </a:solidFill>
                <a:latin typeface="Consolas" pitchFamily="49" charset="0"/>
                <a:cs typeface="Times New Roman" pitchFamily="18" charset="0"/>
              </a:rPr>
              <a:t>broj</a:t>
            </a:r>
            <a:r>
              <a:rPr lang="sr-Latn-ME" sz="1500" dirty="0" smtClean="0">
                <a:solidFill>
                  <a:srgbClr val="000000"/>
                </a:solidFill>
                <a:latin typeface="Consolas" pitchFamily="49" charset="0"/>
                <a:cs typeface="Times New Roman" pitchFamily="18" charset="0"/>
              </a:rPr>
              <a:t> </a:t>
            </a:r>
            <a:r>
              <a:rPr lang="en-US" sz="1500" dirty="0" smtClean="0">
                <a:solidFill>
                  <a:srgbClr val="000000"/>
                </a:solidFill>
                <a:latin typeface="Consolas" pitchFamily="49" charset="0"/>
                <a:cs typeface="Times New Roman" pitchFamily="18" charset="0"/>
              </a:rPr>
              <a:t>!=</a:t>
            </a:r>
            <a:r>
              <a:rPr lang="sr-Latn-ME" sz="1500" dirty="0" smtClean="0">
                <a:solidFill>
                  <a:srgbClr val="000000"/>
                </a:solidFill>
                <a:latin typeface="Consolas" pitchFamily="49" charset="0"/>
                <a:cs typeface="Times New Roman" pitchFamily="18" charset="0"/>
              </a:rPr>
              <a:t> </a:t>
            </a:r>
            <a:r>
              <a:rPr lang="en-US" sz="1500" dirty="0" smtClean="0">
                <a:solidFill>
                  <a:srgbClr val="000000"/>
                </a:solidFill>
                <a:latin typeface="Consolas" pitchFamily="49" charset="0"/>
                <a:cs typeface="Times New Roman" pitchFamily="18" charset="0"/>
              </a:rPr>
              <a:t>-</a:t>
            </a:r>
            <a:r>
              <a:rPr lang="en-US" sz="1500" dirty="0">
                <a:solidFill>
                  <a:srgbClr val="000000"/>
                </a:solidFill>
                <a:latin typeface="Consolas" pitchFamily="49" charset="0"/>
                <a:cs typeface="Times New Roman" pitchFamily="18" charset="0"/>
              </a:rPr>
              <a:t>1</a:t>
            </a:r>
            <a:r>
              <a:rPr lang="en-US" sz="1500" dirty="0" smtClean="0">
                <a:solidFill>
                  <a:srgbClr val="000000"/>
                </a:solidFill>
                <a:latin typeface="Consolas" pitchFamily="49" charset="0"/>
                <a:cs typeface="Times New Roman" pitchFamily="18" charset="0"/>
              </a:rPr>
              <a:t>)</a:t>
            </a:r>
            <a:r>
              <a:rPr lang="sr-Latn-ME" sz="1500" dirty="0" smtClean="0">
                <a:solidFill>
                  <a:srgbClr val="000000"/>
                </a:solidFill>
                <a:latin typeface="Consolas" pitchFamily="49" charset="0"/>
                <a:cs typeface="Times New Roman" pitchFamily="18" charset="0"/>
              </a:rPr>
              <a:t> </a:t>
            </a:r>
            <a:r>
              <a:rPr lang="en-US" sz="1500" dirty="0" smtClean="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suma</a:t>
            </a:r>
            <a:r>
              <a:rPr lang="en-US" sz="1500" dirty="0">
                <a:solidFill>
                  <a:srgbClr val="000000"/>
                </a:solidFill>
                <a:latin typeface="Consolas" pitchFamily="49" charset="0"/>
                <a:cs typeface="Times New Roman" pitchFamily="18" charset="0"/>
              </a:rPr>
              <a:t> += </a:t>
            </a:r>
            <a:r>
              <a:rPr lang="en-US" sz="1500" dirty="0" err="1">
                <a:solidFill>
                  <a:srgbClr val="000000"/>
                </a:solidFill>
                <a:latin typeface="Consolas" pitchFamily="49" charset="0"/>
                <a:cs typeface="Times New Roman" pitchFamily="18" charset="0"/>
              </a:rPr>
              <a:t>broj</a:t>
            </a:r>
            <a:r>
              <a:rPr lang="en-US" sz="1500" dirty="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brojUnosa</a:t>
            </a:r>
            <a:r>
              <a:rPr lang="en-US" sz="1500" dirty="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broj</a:t>
            </a:r>
            <a:r>
              <a:rPr lang="en-US" sz="1500" dirty="0">
                <a:solidFill>
                  <a:srgbClr val="000000"/>
                </a:solidFill>
                <a:latin typeface="Consolas" pitchFamily="49" charset="0"/>
                <a:cs typeface="Times New Roman" pitchFamily="18" charset="0"/>
              </a:rPr>
              <a:t> = </a:t>
            </a:r>
            <a:r>
              <a:rPr lang="en-US" sz="1500" dirty="0" err="1">
                <a:solidFill>
                  <a:srgbClr val="000000"/>
                </a:solidFill>
                <a:latin typeface="Consolas" pitchFamily="49" charset="0"/>
                <a:cs typeface="Times New Roman" pitchFamily="18" charset="0"/>
              </a:rPr>
              <a:t>unos.nextInt</a:t>
            </a:r>
            <a:r>
              <a:rPr lang="en-US" sz="1500" dirty="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aritmSred</a:t>
            </a:r>
            <a:r>
              <a:rPr lang="en-US" sz="1500" dirty="0">
                <a:solidFill>
                  <a:srgbClr val="000000"/>
                </a:solidFill>
                <a:latin typeface="Consolas" pitchFamily="49" charset="0"/>
                <a:cs typeface="Times New Roman" pitchFamily="18" charset="0"/>
              </a:rPr>
              <a:t> = </a:t>
            </a:r>
            <a:r>
              <a:rPr lang="en-US" sz="1500" dirty="0" err="1">
                <a:solidFill>
                  <a:srgbClr val="000000"/>
                </a:solidFill>
                <a:latin typeface="Consolas" pitchFamily="49" charset="0"/>
                <a:cs typeface="Times New Roman" pitchFamily="18" charset="0"/>
              </a:rPr>
              <a:t>suma</a:t>
            </a:r>
            <a:r>
              <a:rPr lang="en-US" sz="1500" dirty="0">
                <a:solidFill>
                  <a:srgbClr val="000000"/>
                </a:solidFill>
                <a:latin typeface="Consolas" pitchFamily="49" charset="0"/>
                <a:cs typeface="Times New Roman" pitchFamily="18" charset="0"/>
              </a:rPr>
              <a:t>/</a:t>
            </a:r>
            <a:r>
              <a:rPr lang="en-US" sz="1500" dirty="0" err="1">
                <a:solidFill>
                  <a:srgbClr val="000000"/>
                </a:solidFill>
                <a:latin typeface="Consolas" pitchFamily="49" charset="0"/>
                <a:cs typeface="Times New Roman" pitchFamily="18" charset="0"/>
              </a:rPr>
              <a:t>brojUnosa</a:t>
            </a:r>
            <a:r>
              <a:rPr lang="en-US" sz="1500" dirty="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aritmSredCast</a:t>
            </a:r>
            <a:r>
              <a:rPr lang="en-US" sz="1500" dirty="0">
                <a:solidFill>
                  <a:srgbClr val="000000"/>
                </a:solidFill>
                <a:latin typeface="Consolas" pitchFamily="49" charset="0"/>
                <a:cs typeface="Times New Roman" pitchFamily="18" charset="0"/>
              </a:rPr>
              <a:t> = (</a:t>
            </a:r>
            <a:r>
              <a:rPr lang="en-US" sz="1500" b="1" dirty="0">
                <a:solidFill>
                  <a:srgbClr val="7F0055"/>
                </a:solidFill>
                <a:latin typeface="Consolas" pitchFamily="49" charset="0"/>
                <a:cs typeface="Times New Roman" pitchFamily="18" charset="0"/>
              </a:rPr>
              <a:t>double</a:t>
            </a:r>
            <a:r>
              <a:rPr lang="en-US" sz="1500" dirty="0">
                <a:solidFill>
                  <a:srgbClr val="000000"/>
                </a:solidFill>
                <a:latin typeface="Consolas" pitchFamily="49" charset="0"/>
                <a:cs typeface="Times New Roman" pitchFamily="18" charset="0"/>
              </a:rPr>
              <a:t>)</a:t>
            </a:r>
            <a:r>
              <a:rPr lang="en-US" sz="1500" dirty="0" err="1">
                <a:solidFill>
                  <a:srgbClr val="000000"/>
                </a:solidFill>
                <a:latin typeface="Consolas" pitchFamily="49" charset="0"/>
                <a:cs typeface="Times New Roman" pitchFamily="18" charset="0"/>
              </a:rPr>
              <a:t>suma</a:t>
            </a:r>
            <a:r>
              <a:rPr lang="en-US" sz="1500" dirty="0">
                <a:solidFill>
                  <a:srgbClr val="000000"/>
                </a:solidFill>
                <a:latin typeface="Consolas" pitchFamily="49" charset="0"/>
                <a:cs typeface="Times New Roman" pitchFamily="18" charset="0"/>
              </a:rPr>
              <a:t>/</a:t>
            </a:r>
            <a:r>
              <a:rPr lang="en-US" sz="1500" dirty="0" err="1">
                <a:solidFill>
                  <a:srgbClr val="000000"/>
                </a:solidFill>
                <a:latin typeface="Consolas" pitchFamily="49" charset="0"/>
                <a:cs typeface="Times New Roman" pitchFamily="18" charset="0"/>
              </a:rPr>
              <a:t>brojUnosa</a:t>
            </a:r>
            <a:r>
              <a:rPr lang="en-US" sz="1500" dirty="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System</a:t>
            </a:r>
            <a:r>
              <a:rPr lang="en-US" sz="1500" dirty="0" err="1">
                <a:latin typeface="Consolas" pitchFamily="49" charset="0"/>
                <a:cs typeface="Times New Roman" pitchFamily="18" charset="0"/>
              </a:rPr>
              <a:t>.out.</a:t>
            </a:r>
            <a:r>
              <a:rPr lang="en-US" sz="1500" dirty="0" err="1">
                <a:solidFill>
                  <a:srgbClr val="000000"/>
                </a:solidFill>
                <a:latin typeface="Consolas" pitchFamily="49" charset="0"/>
                <a:cs typeface="Times New Roman" pitchFamily="18" charset="0"/>
              </a:rPr>
              <a:t>printf</a:t>
            </a:r>
            <a:r>
              <a:rPr lang="en-US" sz="1500" dirty="0">
                <a:solidFill>
                  <a:srgbClr val="000000"/>
                </a:solidFill>
                <a:latin typeface="Consolas" pitchFamily="49" charset="0"/>
                <a:cs typeface="Times New Roman" pitchFamily="18" charset="0"/>
              </a:rPr>
              <a:t>(</a:t>
            </a:r>
            <a:r>
              <a:rPr lang="en-US" sz="1500" dirty="0">
                <a:solidFill>
                  <a:srgbClr val="2A00FF"/>
                </a:solidFill>
                <a:latin typeface="Consolas" pitchFamily="49" charset="0"/>
                <a:cs typeface="Times New Roman" pitchFamily="18" charset="0"/>
              </a:rPr>
              <a:t>"</a:t>
            </a:r>
            <a:r>
              <a:rPr lang="en-US" sz="1500" dirty="0" err="1">
                <a:solidFill>
                  <a:srgbClr val="2A00FF"/>
                </a:solidFill>
                <a:latin typeface="Consolas" pitchFamily="49" charset="0"/>
                <a:cs typeface="Times New Roman" pitchFamily="18" charset="0"/>
              </a:rPr>
              <a:t>Uneseno</a:t>
            </a:r>
            <a:r>
              <a:rPr lang="en-US" sz="1500" dirty="0">
                <a:solidFill>
                  <a:srgbClr val="2A00FF"/>
                </a:solidFill>
                <a:latin typeface="Consolas" pitchFamily="49" charset="0"/>
                <a:cs typeface="Times New Roman" pitchFamily="18" charset="0"/>
              </a:rPr>
              <a:t> %d </a:t>
            </a:r>
            <a:r>
              <a:rPr lang="en-US" sz="1500" dirty="0" err="1">
                <a:solidFill>
                  <a:srgbClr val="2A00FF"/>
                </a:solidFill>
                <a:latin typeface="Consolas" pitchFamily="49" charset="0"/>
                <a:cs typeface="Times New Roman" pitchFamily="18" charset="0"/>
              </a:rPr>
              <a:t>brojeva</a:t>
            </a:r>
            <a:r>
              <a:rPr lang="en-US" sz="1500" dirty="0">
                <a:solidFill>
                  <a:srgbClr val="2A00FF"/>
                </a:solidFill>
                <a:latin typeface="Consolas" pitchFamily="49" charset="0"/>
                <a:cs typeface="Times New Roman" pitchFamily="18" charset="0"/>
              </a:rPr>
              <a:t>.\n",</a:t>
            </a: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brojUnosa</a:t>
            </a:r>
            <a:r>
              <a:rPr lang="en-US" sz="1500" dirty="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System</a:t>
            </a:r>
            <a:r>
              <a:rPr lang="en-US" sz="1500" dirty="0" err="1">
                <a:latin typeface="Consolas" pitchFamily="49" charset="0"/>
                <a:cs typeface="Times New Roman" pitchFamily="18" charset="0"/>
              </a:rPr>
              <a:t>.out.</a:t>
            </a:r>
            <a:r>
              <a:rPr lang="en-US" sz="1500" dirty="0" err="1">
                <a:solidFill>
                  <a:srgbClr val="000000"/>
                </a:solidFill>
                <a:latin typeface="Consolas" pitchFamily="49" charset="0"/>
                <a:cs typeface="Times New Roman" pitchFamily="18" charset="0"/>
              </a:rPr>
              <a:t>printf</a:t>
            </a:r>
            <a:r>
              <a:rPr lang="en-US" sz="1500" dirty="0">
                <a:solidFill>
                  <a:srgbClr val="000000"/>
                </a:solidFill>
                <a:latin typeface="Consolas" pitchFamily="49" charset="0"/>
                <a:cs typeface="Times New Roman" pitchFamily="18" charset="0"/>
              </a:rPr>
              <a:t>(</a:t>
            </a:r>
            <a:r>
              <a:rPr lang="en-US" sz="1500" dirty="0">
                <a:solidFill>
                  <a:srgbClr val="2A00FF"/>
                </a:solidFill>
                <a:latin typeface="Consolas" pitchFamily="49" charset="0"/>
                <a:cs typeface="Times New Roman" pitchFamily="18" charset="0"/>
              </a:rPr>
              <a:t>"</a:t>
            </a:r>
            <a:r>
              <a:rPr lang="en-US" sz="1500" dirty="0" err="1">
                <a:solidFill>
                  <a:srgbClr val="2A00FF"/>
                </a:solidFill>
                <a:latin typeface="Consolas" pitchFamily="49" charset="0"/>
                <a:cs typeface="Times New Roman" pitchFamily="18" charset="0"/>
              </a:rPr>
              <a:t>Aritmetička</a:t>
            </a:r>
            <a:r>
              <a:rPr lang="en-US" sz="1500" dirty="0">
                <a:solidFill>
                  <a:srgbClr val="2A00FF"/>
                </a:solidFill>
                <a:latin typeface="Consolas" pitchFamily="49" charset="0"/>
                <a:cs typeface="Times New Roman" pitchFamily="18" charset="0"/>
              </a:rPr>
              <a:t> </a:t>
            </a:r>
            <a:r>
              <a:rPr lang="en-US" sz="1500" dirty="0" err="1">
                <a:solidFill>
                  <a:srgbClr val="2A00FF"/>
                </a:solidFill>
                <a:latin typeface="Consolas" pitchFamily="49" charset="0"/>
                <a:cs typeface="Times New Roman" pitchFamily="18" charset="0"/>
              </a:rPr>
              <a:t>sredina</a:t>
            </a:r>
            <a:r>
              <a:rPr lang="en-US" sz="1500" dirty="0">
                <a:solidFill>
                  <a:srgbClr val="2A00FF"/>
                </a:solidFill>
                <a:latin typeface="Consolas" pitchFamily="49" charset="0"/>
                <a:cs typeface="Times New Roman" pitchFamily="18" charset="0"/>
              </a:rPr>
              <a:t> je %.3f (</a:t>
            </a:r>
            <a:r>
              <a:rPr lang="en-US" sz="1500" dirty="0" err="1">
                <a:solidFill>
                  <a:srgbClr val="2A00FF"/>
                </a:solidFill>
                <a:latin typeface="Consolas" pitchFamily="49" charset="0"/>
                <a:cs typeface="Times New Roman" pitchFamily="18" charset="0"/>
              </a:rPr>
              <a:t>sa</a:t>
            </a:r>
            <a:r>
              <a:rPr lang="en-US" sz="1500" dirty="0">
                <a:solidFill>
                  <a:srgbClr val="2A00FF"/>
                </a:solidFill>
                <a:latin typeface="Consolas" pitchFamily="49" charset="0"/>
                <a:cs typeface="Times New Roman" pitchFamily="18" charset="0"/>
              </a:rPr>
              <a:t> cast-om %.3f)"</a:t>
            </a:r>
            <a:r>
              <a:rPr lang="en-US" sz="1500" dirty="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aritmSred</a:t>
            </a:r>
            <a:r>
              <a:rPr lang="en-US" sz="1500" dirty="0">
                <a:solidFill>
                  <a:srgbClr val="000000"/>
                </a:solidFill>
                <a:latin typeface="Consolas" pitchFamily="49" charset="0"/>
                <a:cs typeface="Times New Roman" pitchFamily="18" charset="0"/>
              </a:rPr>
              <a:t>, </a:t>
            </a:r>
            <a:r>
              <a:rPr lang="en-US" sz="1500" dirty="0" err="1">
                <a:solidFill>
                  <a:srgbClr val="000000"/>
                </a:solidFill>
                <a:latin typeface="Consolas" pitchFamily="49" charset="0"/>
                <a:cs typeface="Times New Roman" pitchFamily="18" charset="0"/>
              </a:rPr>
              <a:t>aritmSredCast</a:t>
            </a:r>
            <a:r>
              <a:rPr lang="en-US" sz="1500" dirty="0">
                <a:solidFill>
                  <a:srgbClr val="000000"/>
                </a:solidFill>
                <a:latin typeface="Consolas" pitchFamily="49" charset="0"/>
                <a:cs typeface="Times New Roman" pitchFamily="18" charset="0"/>
              </a:rPr>
              <a:t>);</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	}</a:t>
            </a:r>
            <a:endParaRPr lang="en-GB" sz="1500" dirty="0">
              <a:latin typeface="Consolas" panose="020B0609020204030204" pitchFamily="49" charset="0"/>
              <a:cs typeface="Times New Roman" pitchFamily="18" charset="0"/>
            </a:endParaRPr>
          </a:p>
          <a:p>
            <a:pPr>
              <a:lnSpc>
                <a:spcPct val="105000"/>
              </a:lnSpc>
              <a:spcBef>
                <a:spcPts val="0"/>
              </a:spcBef>
              <a:spcAft>
                <a:spcPts val="0"/>
              </a:spcAft>
              <a:tabLst>
                <a:tab pos="215900" algn="l"/>
                <a:tab pos="431800" algn="l"/>
                <a:tab pos="647700" algn="l"/>
                <a:tab pos="863600" algn="l"/>
              </a:tabLst>
            </a:pPr>
            <a:r>
              <a:rPr lang="en-US" sz="1500" dirty="0">
                <a:solidFill>
                  <a:srgbClr val="000000"/>
                </a:solidFill>
                <a:latin typeface="Consolas" pitchFamily="49" charset="0"/>
                <a:cs typeface="Times New Roman" pitchFamily="18" charset="0"/>
              </a:rPr>
              <a:t>}</a:t>
            </a:r>
            <a:endParaRPr lang="en-GB" sz="1500" dirty="0">
              <a:solidFill>
                <a:srgbClr val="7F0055"/>
              </a:solidFill>
              <a:latin typeface="Consolas" pitchFamily="49" charset="0"/>
              <a:cs typeface="Times New Roman" pitchFamily="18" charset="0"/>
            </a:endParaRPr>
          </a:p>
        </p:txBody>
      </p:sp>
      <p:sp>
        <p:nvSpPr>
          <p:cNvPr id="7172" name="Rectangle 1"/>
          <p:cNvSpPr>
            <a:spLocks noChangeArrowheads="1"/>
          </p:cNvSpPr>
          <p:nvPr/>
        </p:nvSpPr>
        <p:spPr bwMode="auto">
          <a:xfrm>
            <a:off x="4772259" y="3532155"/>
            <a:ext cx="4320480" cy="1477328"/>
          </a:xfrm>
          <a:prstGeom prst="rect">
            <a:avLst/>
          </a:prstGeom>
          <a:solidFill>
            <a:schemeClr val="bg1"/>
          </a:solidFill>
          <a:ln w="9525">
            <a:solidFill>
              <a:srgbClr val="00B050"/>
            </a:solidFill>
            <a:miter lim="800000"/>
            <a:headEnd/>
            <a:tailEnd/>
          </a:ln>
          <a:extLst/>
        </p:spPr>
        <p:txBody>
          <a:bodyPr wrap="square">
            <a:spAutoFit/>
          </a:bodyPr>
          <a:lstStyle/>
          <a:p>
            <a:r>
              <a:rPr lang="en-US" sz="1500">
                <a:solidFill>
                  <a:srgbClr val="339933"/>
                </a:solidFill>
              </a:rPr>
              <a:t>Uneti prirodne brojeve (-1 prekida unos): 2</a:t>
            </a:r>
            <a:endParaRPr lang="en-GB" sz="1500">
              <a:solidFill>
                <a:srgbClr val="339933"/>
              </a:solidFill>
            </a:endParaRPr>
          </a:p>
          <a:p>
            <a:r>
              <a:rPr lang="en-US" sz="1500">
                <a:solidFill>
                  <a:srgbClr val="339933"/>
                </a:solidFill>
              </a:rPr>
              <a:t>3</a:t>
            </a:r>
            <a:endParaRPr lang="en-GB" sz="1500">
              <a:solidFill>
                <a:srgbClr val="339933"/>
              </a:solidFill>
            </a:endParaRPr>
          </a:p>
          <a:p>
            <a:r>
              <a:rPr lang="en-US" sz="1500">
                <a:solidFill>
                  <a:srgbClr val="339933"/>
                </a:solidFill>
              </a:rPr>
              <a:t>11</a:t>
            </a:r>
            <a:endParaRPr lang="en-GB" sz="1500">
              <a:solidFill>
                <a:srgbClr val="339933"/>
              </a:solidFill>
            </a:endParaRPr>
          </a:p>
          <a:p>
            <a:r>
              <a:rPr lang="en-US" sz="1500">
                <a:solidFill>
                  <a:srgbClr val="339933"/>
                </a:solidFill>
              </a:rPr>
              <a:t>-1</a:t>
            </a:r>
            <a:endParaRPr lang="en-GB" sz="1500">
              <a:solidFill>
                <a:srgbClr val="339933"/>
              </a:solidFill>
            </a:endParaRPr>
          </a:p>
          <a:p>
            <a:r>
              <a:rPr lang="en-US" sz="1500">
                <a:solidFill>
                  <a:srgbClr val="339933"/>
                </a:solidFill>
              </a:rPr>
              <a:t>Uneseno 3 brojeva.</a:t>
            </a:r>
            <a:endParaRPr lang="en-GB" sz="1500">
              <a:solidFill>
                <a:srgbClr val="339933"/>
              </a:solidFill>
            </a:endParaRPr>
          </a:p>
          <a:p>
            <a:r>
              <a:rPr lang="en-US" sz="1500">
                <a:solidFill>
                  <a:srgbClr val="339933"/>
                </a:solidFill>
              </a:rPr>
              <a:t>Aritmetička sredina je 5.000 (sa cast-om 5.333)</a:t>
            </a:r>
            <a:endParaRPr lang="en-GB" sz="1500">
              <a:solidFill>
                <a:srgbClr val="339933"/>
              </a:solidFill>
            </a:endParaRPr>
          </a:p>
        </p:txBody>
      </p:sp>
      <p:sp>
        <p:nvSpPr>
          <p:cNvPr id="5" name="Rectangle 4"/>
          <p:cNvSpPr>
            <a:spLocks noChangeArrowheads="1"/>
          </p:cNvSpPr>
          <p:nvPr/>
        </p:nvSpPr>
        <p:spPr bwMode="auto">
          <a:xfrm>
            <a:off x="8388350" y="3153261"/>
            <a:ext cx="755650" cy="369887"/>
          </a:xfrm>
          <a:prstGeom prst="rect">
            <a:avLst/>
          </a:prstGeom>
          <a:noFill/>
          <a:ln w="9525">
            <a:noFill/>
            <a:miter lim="800000"/>
            <a:headEnd/>
            <a:tailEnd/>
          </a:ln>
          <a:effectLst/>
        </p:spPr>
        <p:txBody>
          <a:bodyPr anchor="ctr">
            <a:spAutoFit/>
          </a:bodyPr>
          <a:lstStyle/>
          <a:p>
            <a:pPr algn="r">
              <a:spcBef>
                <a:spcPct val="20000"/>
              </a:spcBef>
              <a:spcAft>
                <a:spcPct val="20000"/>
              </a:spcAft>
              <a:buClr>
                <a:schemeClr val="tx1"/>
              </a:buClr>
              <a:buSzPct val="75000"/>
              <a:tabLst>
                <a:tab pos="180975" algn="l"/>
                <a:tab pos="539750" algn="l"/>
                <a:tab pos="900113" algn="l"/>
                <a:tab pos="1260475" algn="l"/>
              </a:tabLst>
              <a:defRPr/>
            </a:pPr>
            <a:r>
              <a:rPr lang="sr-Latn-RS" dirty="0">
                <a:solidFill>
                  <a:srgbClr val="3333CC"/>
                </a:solidFill>
                <a:latin typeface="+mn-lt"/>
              </a:rPr>
              <a:t>Ispis</a:t>
            </a:r>
            <a:endParaRPr lang="en-US" dirty="0">
              <a:latin typeface="Consolas" pitchFamily="49" charset="0"/>
              <a:cs typeface="Consolas" pitchFamily="49" charset="0"/>
            </a:endParaRPr>
          </a:p>
        </p:txBody>
      </p:sp>
      <p:sp>
        <p:nvSpPr>
          <p:cNvPr id="7175"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9F5CA23C-50B7-462C-A89F-1D482056110F}" type="slidenum">
              <a:rPr lang="en-GB" smtClean="0">
                <a:latin typeface="Arial Black" pitchFamily="34" charset="0"/>
              </a:rPr>
              <a:pPr eaLnBrk="1" hangingPunct="1"/>
              <a:t>5</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a:xfrm>
            <a:off x="395288" y="528638"/>
            <a:ext cx="3600450" cy="596900"/>
          </a:xfrm>
        </p:spPr>
        <p:txBody>
          <a:bodyPr/>
          <a:lstStyle/>
          <a:p>
            <a:pPr eaLnBrk="1" hangingPunct="1"/>
            <a:r>
              <a:rPr lang="sr-Latn-RS" sz="3600" smtClean="0"/>
              <a:t>Primer for</a:t>
            </a:r>
            <a:r>
              <a:rPr lang="en-US" sz="3600" smtClean="0"/>
              <a:t> </a:t>
            </a:r>
            <a:r>
              <a:rPr lang="sr-Latn-RS" sz="3600" smtClean="0"/>
              <a:t>petlje</a:t>
            </a:r>
            <a:endParaRPr lang="en-US" sz="3600" smtClean="0"/>
          </a:p>
        </p:txBody>
      </p:sp>
      <p:sp>
        <p:nvSpPr>
          <p:cNvPr id="8195" name="Rectangle 1"/>
          <p:cNvSpPr>
            <a:spLocks noChangeArrowheads="1"/>
          </p:cNvSpPr>
          <p:nvPr/>
        </p:nvSpPr>
        <p:spPr bwMode="auto">
          <a:xfrm>
            <a:off x="178966" y="1412875"/>
            <a:ext cx="7345362" cy="2032000"/>
          </a:xfrm>
          <a:prstGeom prst="rect">
            <a:avLst/>
          </a:prstGeom>
          <a:solidFill>
            <a:srgbClr val="CC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p>
            <a:pPr>
              <a:tabLst>
                <a:tab pos="215900" algn="l"/>
                <a:tab pos="431800" algn="l"/>
                <a:tab pos="647700" algn="l"/>
                <a:tab pos="863600" algn="l"/>
              </a:tabLst>
            </a:pPr>
            <a:r>
              <a:rPr lang="en-US" sz="1400" b="1" dirty="0">
                <a:solidFill>
                  <a:srgbClr val="7F0055"/>
                </a:solidFill>
                <a:latin typeface="Consolas" pitchFamily="49" charset="0"/>
                <a:cs typeface="Times New Roman" pitchFamily="18" charset="0"/>
              </a:rPr>
              <a:t>public</a:t>
            </a: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class</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PrimerFor</a:t>
            </a: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public</a:t>
            </a: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static</a:t>
            </a: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void</a:t>
            </a:r>
            <a:r>
              <a:rPr lang="en-US" sz="1400" dirty="0">
                <a:solidFill>
                  <a:srgbClr val="000000"/>
                </a:solidFill>
                <a:latin typeface="Consolas" pitchFamily="49" charset="0"/>
                <a:cs typeface="Times New Roman" pitchFamily="18" charset="0"/>
              </a:rPr>
              <a:t> main(String[] </a:t>
            </a:r>
            <a:r>
              <a:rPr lang="en-US" sz="1400" dirty="0" err="1">
                <a:solidFill>
                  <a:srgbClr val="000000"/>
                </a:solidFill>
                <a:latin typeface="Consolas" pitchFamily="49" charset="0"/>
                <a:cs typeface="Times New Roman" pitchFamily="18" charset="0"/>
              </a:rPr>
              <a:t>args</a:t>
            </a: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System.out.printf</a:t>
            </a:r>
            <a:r>
              <a:rPr lang="en-US" sz="1400" dirty="0">
                <a:solidFill>
                  <a:srgbClr val="000000"/>
                </a:solidFill>
                <a:latin typeface="Consolas" pitchFamily="49" charset="0"/>
                <a:cs typeface="Times New Roman" pitchFamily="18" charset="0"/>
              </a:rPr>
              <a:t>(</a:t>
            </a:r>
            <a:r>
              <a:rPr lang="en-US" sz="1400" dirty="0">
                <a:solidFill>
                  <a:srgbClr val="2A00FF"/>
                </a:solidFill>
                <a:latin typeface="Consolas" pitchFamily="49" charset="0"/>
                <a:cs typeface="Times New Roman" pitchFamily="18" charset="0"/>
              </a:rPr>
              <a:t>"%8s%8s%8s\n"</a:t>
            </a:r>
            <a:r>
              <a:rPr lang="en-US" sz="1400" dirty="0">
                <a:solidFill>
                  <a:srgbClr val="000000"/>
                </a:solidFill>
                <a:latin typeface="Consolas" pitchFamily="49" charset="0"/>
                <a:cs typeface="Times New Roman" pitchFamily="18" charset="0"/>
              </a:rPr>
              <a:t>, </a:t>
            </a:r>
            <a:r>
              <a:rPr lang="en-US" sz="1400" dirty="0">
                <a:solidFill>
                  <a:srgbClr val="2A00FF"/>
                </a:solidFill>
                <a:latin typeface="Consolas" pitchFamily="49" charset="0"/>
                <a:cs typeface="Times New Roman" pitchFamily="18" charset="0"/>
              </a:rPr>
              <a:t>"</a:t>
            </a:r>
            <a:r>
              <a:rPr lang="en-US" sz="1400" dirty="0" err="1">
                <a:solidFill>
                  <a:srgbClr val="2A00FF"/>
                </a:solidFill>
                <a:latin typeface="Consolas" pitchFamily="49" charset="0"/>
                <a:cs typeface="Times New Roman" pitchFamily="18" charset="0"/>
              </a:rPr>
              <a:t>Broj</a:t>
            </a:r>
            <a:r>
              <a:rPr lang="en-US" sz="1400" dirty="0">
                <a:solidFill>
                  <a:srgbClr val="2A00FF"/>
                </a:solidFill>
                <a:latin typeface="Consolas" pitchFamily="49" charset="0"/>
                <a:cs typeface="Times New Roman" pitchFamily="18" charset="0"/>
              </a:rPr>
              <a:t>"</a:t>
            </a:r>
            <a:r>
              <a:rPr lang="en-US" sz="1400" dirty="0">
                <a:solidFill>
                  <a:srgbClr val="000000"/>
                </a:solidFill>
                <a:latin typeface="Consolas" pitchFamily="49" charset="0"/>
                <a:cs typeface="Times New Roman" pitchFamily="18" charset="0"/>
              </a:rPr>
              <a:t>, </a:t>
            </a:r>
            <a:r>
              <a:rPr lang="en-US" sz="1400" dirty="0">
                <a:solidFill>
                  <a:srgbClr val="2A00FF"/>
                </a:solidFill>
                <a:latin typeface="Consolas" pitchFamily="49" charset="0"/>
                <a:cs typeface="Times New Roman" pitchFamily="18" charset="0"/>
              </a:rPr>
              <a:t>"</a:t>
            </a:r>
            <a:r>
              <a:rPr lang="en-US" sz="1400" dirty="0" err="1">
                <a:solidFill>
                  <a:srgbClr val="2A00FF"/>
                </a:solidFill>
                <a:latin typeface="Consolas" pitchFamily="49" charset="0"/>
                <a:cs typeface="Times New Roman" pitchFamily="18" charset="0"/>
              </a:rPr>
              <a:t>Kvadrat</a:t>
            </a:r>
            <a:r>
              <a:rPr lang="en-US" sz="1400" dirty="0">
                <a:solidFill>
                  <a:srgbClr val="2A00FF"/>
                </a:solidFill>
                <a:latin typeface="Consolas" pitchFamily="49" charset="0"/>
                <a:cs typeface="Times New Roman" pitchFamily="18" charset="0"/>
              </a:rPr>
              <a:t>"</a:t>
            </a:r>
            <a:r>
              <a:rPr lang="en-US" sz="1400" dirty="0">
                <a:solidFill>
                  <a:srgbClr val="000000"/>
                </a:solidFill>
                <a:latin typeface="Consolas" pitchFamily="49" charset="0"/>
                <a:cs typeface="Times New Roman" pitchFamily="18" charset="0"/>
              </a:rPr>
              <a:t>, </a:t>
            </a:r>
            <a:r>
              <a:rPr lang="en-US" sz="1400" dirty="0">
                <a:solidFill>
                  <a:srgbClr val="2A00FF"/>
                </a:solidFill>
                <a:latin typeface="Consolas" pitchFamily="49" charset="0"/>
                <a:cs typeface="Times New Roman" pitchFamily="18" charset="0"/>
              </a:rPr>
              <a:t>"</a:t>
            </a:r>
            <a:r>
              <a:rPr lang="en-US" sz="1400" dirty="0" err="1">
                <a:solidFill>
                  <a:srgbClr val="2A00FF"/>
                </a:solidFill>
                <a:latin typeface="Consolas" pitchFamily="49" charset="0"/>
                <a:cs typeface="Times New Roman" pitchFamily="18" charset="0"/>
              </a:rPr>
              <a:t>Kub</a:t>
            </a:r>
            <a:r>
              <a:rPr lang="en-US" sz="1400" dirty="0">
                <a:solidFill>
                  <a:srgbClr val="2A00FF"/>
                </a:solidFill>
                <a:latin typeface="Consolas" pitchFamily="49" charset="0"/>
                <a:cs typeface="Times New Roman" pitchFamily="18" charset="0"/>
              </a:rPr>
              <a:t>"</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for</a:t>
            </a:r>
            <a:r>
              <a:rPr lang="en-US" sz="1400" dirty="0">
                <a:solidFill>
                  <a:srgbClr val="000000"/>
                </a:solidFill>
                <a:latin typeface="Consolas" pitchFamily="49" charset="0"/>
                <a:cs typeface="Times New Roman" pitchFamily="18" charset="0"/>
              </a:rPr>
              <a:t>(</a:t>
            </a:r>
            <a:r>
              <a:rPr lang="en-US" sz="1400" b="1" dirty="0" err="1">
                <a:solidFill>
                  <a:srgbClr val="7F0055"/>
                </a:solidFill>
                <a:latin typeface="Consolas" pitchFamily="49" charset="0"/>
                <a:cs typeface="Times New Roman" pitchFamily="18" charset="0"/>
              </a:rPr>
              <a:t>int</a:t>
            </a:r>
            <a:r>
              <a:rPr lang="en-US" sz="1400" dirty="0">
                <a:solidFill>
                  <a:srgbClr val="000000"/>
                </a:solidFill>
                <a:latin typeface="Consolas" pitchFamily="49" charset="0"/>
                <a:cs typeface="Times New Roman" pitchFamily="18" charset="0"/>
              </a:rPr>
              <a:t> </a:t>
            </a:r>
            <a:r>
              <a:rPr lang="en-US" sz="1400" dirty="0" err="1" smtClean="0">
                <a:solidFill>
                  <a:srgbClr val="000000"/>
                </a:solidFill>
                <a:latin typeface="Consolas" pitchFamily="49" charset="0"/>
                <a:cs typeface="Times New Roman" pitchFamily="18" charset="0"/>
              </a:rPr>
              <a:t>broj</a:t>
            </a:r>
            <a:r>
              <a:rPr lang="en-US" sz="1400" dirty="0" smtClean="0">
                <a:solidFill>
                  <a:srgbClr val="000000"/>
                </a:solidFill>
                <a:latin typeface="Consolas" pitchFamily="49" charset="0"/>
                <a:cs typeface="Times New Roman" pitchFamily="18" charset="0"/>
              </a:rPr>
              <a:t>=1</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broj</a:t>
            </a:r>
            <a:r>
              <a:rPr lang="en-US" sz="1400" dirty="0">
                <a:solidFill>
                  <a:srgbClr val="000000"/>
                </a:solidFill>
                <a:latin typeface="Consolas" pitchFamily="49" charset="0"/>
                <a:cs typeface="Times New Roman" pitchFamily="18" charset="0"/>
              </a:rPr>
              <a:t>&lt;=5; </a:t>
            </a:r>
            <a:r>
              <a:rPr lang="en-US" sz="1400" dirty="0" err="1">
                <a:solidFill>
                  <a:srgbClr val="000000"/>
                </a:solidFill>
                <a:latin typeface="Consolas" pitchFamily="49" charset="0"/>
                <a:cs typeface="Times New Roman" pitchFamily="18" charset="0"/>
              </a:rPr>
              <a:t>broj</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System.out.printf</a:t>
            </a:r>
            <a:r>
              <a:rPr lang="en-US" sz="1400" dirty="0">
                <a:solidFill>
                  <a:srgbClr val="000000"/>
                </a:solidFill>
                <a:latin typeface="Consolas" pitchFamily="49" charset="0"/>
                <a:cs typeface="Times New Roman" pitchFamily="18" charset="0"/>
              </a:rPr>
              <a:t>(</a:t>
            </a:r>
            <a:r>
              <a:rPr lang="en-US" sz="1400" dirty="0">
                <a:solidFill>
                  <a:srgbClr val="2A00FF"/>
                </a:solidFill>
                <a:latin typeface="Consolas" pitchFamily="49" charset="0"/>
                <a:cs typeface="Times New Roman" pitchFamily="18" charset="0"/>
              </a:rPr>
              <a:t>"%8d%8d</a:t>
            </a:r>
            <a:r>
              <a:rPr lang="en-US" sz="1400" b="1" dirty="0">
                <a:solidFill>
                  <a:srgbClr val="FF0000"/>
                </a:solidFill>
                <a:latin typeface="Consolas" pitchFamily="49" charset="0"/>
                <a:cs typeface="Times New Roman" pitchFamily="18" charset="0"/>
              </a:rPr>
              <a:t>%8d</a:t>
            </a:r>
            <a:r>
              <a:rPr lang="en-US" sz="1400" dirty="0">
                <a:solidFill>
                  <a:srgbClr val="2A00FF"/>
                </a:solidFill>
                <a:latin typeface="Consolas" pitchFamily="49" charset="0"/>
                <a:cs typeface="Times New Roman" pitchFamily="18" charset="0"/>
              </a:rPr>
              <a:t>\n"</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broj</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broj</a:t>
            </a:r>
            <a:r>
              <a:rPr lang="en-US" sz="1400" dirty="0">
                <a:solidFill>
                  <a:srgbClr val="000000"/>
                </a:solidFill>
                <a:latin typeface="Consolas" pitchFamily="49" charset="0"/>
                <a:cs typeface="Times New Roman" pitchFamily="18" charset="0"/>
              </a:rPr>
              <a:t>*</a:t>
            </a:r>
            <a:r>
              <a:rPr lang="en-US" sz="1400" dirty="0" err="1">
                <a:solidFill>
                  <a:srgbClr val="000000"/>
                </a:solidFill>
                <a:latin typeface="Consolas" pitchFamily="49" charset="0"/>
                <a:cs typeface="Times New Roman" pitchFamily="18" charset="0"/>
              </a:rPr>
              <a:t>broj</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broj</a:t>
            </a:r>
            <a:r>
              <a:rPr lang="en-US" sz="1400" dirty="0">
                <a:solidFill>
                  <a:srgbClr val="000000"/>
                </a:solidFill>
                <a:latin typeface="Consolas" pitchFamily="49" charset="0"/>
                <a:cs typeface="Times New Roman" pitchFamily="18" charset="0"/>
              </a:rPr>
              <a:t>*</a:t>
            </a:r>
            <a:r>
              <a:rPr lang="en-US" sz="1400" dirty="0" err="1">
                <a:solidFill>
                  <a:srgbClr val="000000"/>
                </a:solidFill>
                <a:latin typeface="Consolas" pitchFamily="49" charset="0"/>
                <a:cs typeface="Times New Roman" pitchFamily="18" charset="0"/>
              </a:rPr>
              <a:t>broj</a:t>
            </a:r>
            <a:r>
              <a:rPr lang="en-US" sz="1400" dirty="0">
                <a:solidFill>
                  <a:srgbClr val="000000"/>
                </a:solidFill>
                <a:latin typeface="Consolas" pitchFamily="49" charset="0"/>
                <a:cs typeface="Times New Roman" pitchFamily="18" charset="0"/>
              </a:rPr>
              <a:t>*</a:t>
            </a:r>
            <a:r>
              <a:rPr lang="en-US" sz="1400" dirty="0" err="1">
                <a:solidFill>
                  <a:srgbClr val="000000"/>
                </a:solidFill>
                <a:latin typeface="Consolas" pitchFamily="49" charset="0"/>
                <a:cs typeface="Times New Roman" pitchFamily="18" charset="0"/>
              </a:rPr>
              <a:t>broj</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p:txBody>
      </p:sp>
      <p:sp>
        <p:nvSpPr>
          <p:cNvPr id="4" name="Rectangle 3"/>
          <p:cNvSpPr>
            <a:spLocks noChangeArrowheads="1"/>
          </p:cNvSpPr>
          <p:nvPr/>
        </p:nvSpPr>
        <p:spPr bwMode="auto">
          <a:xfrm>
            <a:off x="326603" y="3727450"/>
            <a:ext cx="2513013" cy="923925"/>
          </a:xfrm>
          <a:prstGeom prst="rect">
            <a:avLst/>
          </a:prstGeom>
          <a:noFill/>
          <a:ln w="9525">
            <a:noFill/>
            <a:miter lim="800000"/>
            <a:headEnd/>
            <a:tailEnd/>
          </a:ln>
          <a:effectLst/>
        </p:spPr>
        <p:txBody>
          <a:bodyPr anchor="ctr">
            <a:spAutoFit/>
          </a:bodyPr>
          <a:lstStyle/>
          <a:p>
            <a:pPr algn="ctr">
              <a:spcBef>
                <a:spcPct val="20000"/>
              </a:spcBef>
              <a:spcAft>
                <a:spcPct val="20000"/>
              </a:spcAft>
              <a:buClr>
                <a:schemeClr val="tx1"/>
              </a:buClr>
              <a:buSzPct val="75000"/>
              <a:tabLst>
                <a:tab pos="180975" algn="l"/>
                <a:tab pos="539750" algn="l"/>
                <a:tab pos="900113" algn="l"/>
                <a:tab pos="1260475" algn="l"/>
              </a:tabLst>
              <a:defRPr/>
            </a:pPr>
            <a:r>
              <a:rPr lang="sr-Latn-RS">
                <a:solidFill>
                  <a:srgbClr val="3333CC"/>
                </a:solidFill>
                <a:latin typeface="+mn-lt"/>
              </a:rPr>
              <a:t>Brojačka promenljiva deklarisana u for petlji. Ne postoji van petlje.</a:t>
            </a:r>
            <a:endParaRPr lang="en-US" dirty="0">
              <a:latin typeface="Consolas" pitchFamily="49" charset="0"/>
              <a:cs typeface="Consolas" pitchFamily="49" charset="0"/>
            </a:endParaRPr>
          </a:p>
        </p:txBody>
      </p:sp>
      <p:cxnSp>
        <p:nvCxnSpPr>
          <p:cNvPr id="8197" name="Straight Arrow Connector 8"/>
          <p:cNvCxnSpPr>
            <a:cxnSpLocks noChangeShapeType="1"/>
          </p:cNvCxnSpPr>
          <p:nvPr/>
        </p:nvCxnSpPr>
        <p:spPr bwMode="auto">
          <a:xfrm flipV="1">
            <a:off x="1434678" y="2668588"/>
            <a:ext cx="0" cy="1157287"/>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
        <p:nvSpPr>
          <p:cNvPr id="8" name="Rectangle 7"/>
          <p:cNvSpPr>
            <a:spLocks noChangeArrowheads="1"/>
          </p:cNvSpPr>
          <p:nvPr/>
        </p:nvSpPr>
        <p:spPr bwMode="auto">
          <a:xfrm>
            <a:off x="2771800" y="3732213"/>
            <a:ext cx="3671887" cy="923925"/>
          </a:xfrm>
          <a:prstGeom prst="rect">
            <a:avLst/>
          </a:prstGeom>
          <a:noFill/>
          <a:ln w="9525">
            <a:noFill/>
            <a:miter lim="800000"/>
            <a:headEnd/>
            <a:tailEnd/>
          </a:ln>
          <a:effectLst/>
        </p:spPr>
        <p:txBody>
          <a:bodyPr anchor="ctr">
            <a:spAutoFit/>
          </a:bodyPr>
          <a:lstStyle/>
          <a:p>
            <a:pPr algn="ctr">
              <a:spcBef>
                <a:spcPct val="20000"/>
              </a:spcBef>
              <a:spcAft>
                <a:spcPct val="20000"/>
              </a:spcAft>
              <a:buClr>
                <a:schemeClr val="tx1"/>
              </a:buClr>
              <a:buSzPct val="75000"/>
              <a:tabLst>
                <a:tab pos="180975" algn="l"/>
                <a:tab pos="539750" algn="l"/>
                <a:tab pos="900113" algn="l"/>
                <a:tab pos="1260475" algn="l"/>
              </a:tabLst>
              <a:defRPr/>
            </a:pPr>
            <a:r>
              <a:rPr lang="sr-Latn-RS">
                <a:solidFill>
                  <a:srgbClr val="3333CC"/>
                </a:solidFill>
                <a:latin typeface="+mn-lt"/>
              </a:rPr>
              <a:t>Štampanje celog broja sa 8 polja (nedostajući karakteri se dopunjavaju spejsovima)</a:t>
            </a:r>
            <a:endParaRPr lang="en-US" dirty="0">
              <a:latin typeface="Consolas" pitchFamily="49" charset="0"/>
              <a:cs typeface="Consolas" pitchFamily="49" charset="0"/>
            </a:endParaRPr>
          </a:p>
        </p:txBody>
      </p:sp>
      <p:cxnSp>
        <p:nvCxnSpPr>
          <p:cNvPr id="8199" name="Straight Arrow Connector 8"/>
          <p:cNvCxnSpPr>
            <a:cxnSpLocks noChangeShapeType="1"/>
          </p:cNvCxnSpPr>
          <p:nvPr/>
        </p:nvCxnSpPr>
        <p:spPr bwMode="auto">
          <a:xfrm flipH="1" flipV="1">
            <a:off x="3563516" y="2906713"/>
            <a:ext cx="936625" cy="833437"/>
          </a:xfrm>
          <a:prstGeom prst="straightConnector1">
            <a:avLst/>
          </a:prstGeom>
          <a:noFill/>
          <a:ln w="9525" algn="ctr">
            <a:solidFill>
              <a:srgbClr val="3333CC"/>
            </a:solidFill>
            <a:round/>
            <a:headEnd/>
            <a:tailEnd type="arrow" w="med" len="med"/>
          </a:ln>
          <a:extLst>
            <a:ext uri="{909E8E84-426E-40DD-AFC4-6F175D3DCCD1}">
              <a14:hiddenFill xmlns:a14="http://schemas.microsoft.com/office/drawing/2010/main">
                <a:noFill/>
              </a14:hiddenFill>
            </a:ext>
          </a:extLst>
        </p:spPr>
      </p:cxnSp>
      <p:sp>
        <p:nvSpPr>
          <p:cNvPr id="14" name="Rectangle 13"/>
          <p:cNvSpPr/>
          <p:nvPr/>
        </p:nvSpPr>
        <p:spPr>
          <a:xfrm>
            <a:off x="179512" y="5104636"/>
            <a:ext cx="7776864" cy="1492716"/>
          </a:xfrm>
          <a:prstGeom prst="rect">
            <a:avLst/>
          </a:prstGeom>
        </p:spPr>
        <p:txBody>
          <a:bodyPr wrap="square">
            <a:spAutoFit/>
          </a:bodyPr>
          <a:lstStyle/>
          <a:p>
            <a:pPr marL="239713" indent="-239713" eaLnBrk="0" hangingPunct="0">
              <a:buClr>
                <a:schemeClr val="tx1"/>
              </a:buClr>
              <a:buSzPct val="75000"/>
              <a:buFont typeface="Wingdings" pitchFamily="2" charset="2"/>
              <a:buChar char="n"/>
              <a:tabLst>
                <a:tab pos="180975" algn="l"/>
                <a:tab pos="539750" algn="l"/>
                <a:tab pos="900113" algn="l"/>
                <a:tab pos="1260475" algn="l"/>
              </a:tabLst>
              <a:defRPr/>
            </a:pPr>
            <a:r>
              <a:rPr lang="en-GB" dirty="0" err="1"/>
              <a:t>Svi</a:t>
            </a:r>
            <a:r>
              <a:rPr lang="en-GB" dirty="0"/>
              <a:t> </a:t>
            </a:r>
            <a:r>
              <a:rPr lang="en-GB" dirty="0" err="1"/>
              <a:t>izrazi</a:t>
            </a:r>
            <a:r>
              <a:rPr lang="en-GB" dirty="0"/>
              <a:t> u </a:t>
            </a:r>
            <a:r>
              <a:rPr lang="en-GB" dirty="0" err="1"/>
              <a:t>zaglavlju</a:t>
            </a:r>
            <a:r>
              <a:rPr lang="en-GB" dirty="0"/>
              <a:t> </a:t>
            </a:r>
            <a:r>
              <a:rPr lang="en-US" sz="2000" dirty="0">
                <a:latin typeface="Consolas" pitchFamily="49" charset="0"/>
                <a:cs typeface="Consolas" pitchFamily="49" charset="0"/>
              </a:rPr>
              <a:t>for</a:t>
            </a:r>
            <a:r>
              <a:rPr lang="en-GB" dirty="0"/>
              <a:t> </a:t>
            </a:r>
            <a:r>
              <a:rPr lang="en-GB" dirty="0" err="1"/>
              <a:t>petlje</a:t>
            </a:r>
            <a:r>
              <a:rPr lang="en-GB" dirty="0"/>
              <a:t> </a:t>
            </a:r>
            <a:r>
              <a:rPr lang="en-GB" dirty="0" err="1"/>
              <a:t>su</a:t>
            </a:r>
            <a:r>
              <a:rPr lang="en-GB" dirty="0"/>
              <a:t> </a:t>
            </a:r>
            <a:r>
              <a:rPr lang="en-GB" dirty="0" err="1"/>
              <a:t>opcioni</a:t>
            </a:r>
            <a:r>
              <a:rPr lang="en-GB" dirty="0"/>
              <a:t>. </a:t>
            </a:r>
            <a:r>
              <a:rPr lang="sr-Latn-RS" dirty="0"/>
              <a:t>Dozvoljeno je i </a:t>
            </a:r>
          </a:p>
          <a:p>
            <a:pPr eaLnBrk="0" hangingPunct="0">
              <a:spcBef>
                <a:spcPts val="600"/>
              </a:spcBef>
              <a:spcAft>
                <a:spcPts val="600"/>
              </a:spcAft>
              <a:buClr>
                <a:schemeClr val="tx1"/>
              </a:buClr>
              <a:buSzPct val="75000"/>
              <a:tabLst>
                <a:tab pos="180975" algn="l"/>
                <a:tab pos="539750" algn="l"/>
                <a:tab pos="900113" algn="l"/>
                <a:tab pos="1260475" algn="l"/>
              </a:tabLst>
              <a:defRPr/>
            </a:pPr>
            <a:r>
              <a:rPr lang="sr-Latn-RS" sz="2000" dirty="0">
                <a:latin typeface="Consolas" pitchFamily="49" charset="0"/>
                <a:cs typeface="Consolas" pitchFamily="49" charset="0"/>
              </a:rPr>
              <a:t>	</a:t>
            </a:r>
            <a:r>
              <a:rPr lang="en-GB" sz="2000" dirty="0">
                <a:latin typeface="Consolas" pitchFamily="49" charset="0"/>
                <a:cs typeface="Consolas" pitchFamily="49" charset="0"/>
              </a:rPr>
              <a:t>for( ; ; )</a:t>
            </a:r>
            <a:endParaRPr lang="sr-Latn-RS" dirty="0"/>
          </a:p>
          <a:p>
            <a:pPr eaLnBrk="0" hangingPunct="0">
              <a:buClr>
                <a:schemeClr val="tx1"/>
              </a:buClr>
              <a:buSzPct val="75000"/>
              <a:tabLst>
                <a:tab pos="180975" algn="l"/>
                <a:tab pos="539750" algn="l"/>
                <a:tab pos="900113" algn="l"/>
                <a:tab pos="1260475" algn="l"/>
              </a:tabLst>
              <a:defRPr/>
            </a:pPr>
            <a:r>
              <a:rPr lang="sr-Latn-RS" dirty="0"/>
              <a:t>	što predstavlja beskonačnu petlju.</a:t>
            </a:r>
          </a:p>
          <a:p>
            <a:pPr marL="239713" indent="-239713" eaLnBrk="0" hangingPunct="0">
              <a:spcBef>
                <a:spcPts val="600"/>
              </a:spcBef>
              <a:buClr>
                <a:schemeClr val="tx1"/>
              </a:buClr>
              <a:buSzPct val="75000"/>
              <a:buFont typeface="Wingdings" pitchFamily="2" charset="2"/>
              <a:buChar char="n"/>
              <a:tabLst>
                <a:tab pos="180975" algn="l"/>
                <a:tab pos="539750" algn="l"/>
                <a:tab pos="900113" algn="l"/>
                <a:tab pos="1260475" algn="l"/>
              </a:tabLst>
              <a:defRPr/>
            </a:pPr>
            <a:r>
              <a:rPr lang="sr-Latn-RS" dirty="0"/>
              <a:t>K</a:t>
            </a:r>
            <a:r>
              <a:rPr lang="en-GB" dirty="0"/>
              <a:t>ad se </a:t>
            </a:r>
            <a:r>
              <a:rPr lang="en-GB" dirty="0" err="1"/>
              <a:t>izostavi</a:t>
            </a:r>
            <a:r>
              <a:rPr lang="en-GB" dirty="0"/>
              <a:t> </a:t>
            </a:r>
            <a:r>
              <a:rPr lang="en-GB" dirty="0" err="1"/>
              <a:t>uslov</a:t>
            </a:r>
            <a:r>
              <a:rPr lang="en-GB" dirty="0"/>
              <a:t> </a:t>
            </a:r>
            <a:r>
              <a:rPr lang="en-GB" dirty="0" err="1" smtClean="0"/>
              <a:t>petlje</a:t>
            </a:r>
            <a:r>
              <a:rPr lang="en-GB" dirty="0"/>
              <a:t>, Java </a:t>
            </a:r>
            <a:r>
              <a:rPr lang="en-GB" dirty="0" err="1"/>
              <a:t>podrazumeva</a:t>
            </a:r>
            <a:r>
              <a:rPr lang="en-GB" dirty="0"/>
              <a:t> da je </a:t>
            </a:r>
            <a:r>
              <a:rPr lang="en-GB" dirty="0" err="1"/>
              <a:t>taj</a:t>
            </a:r>
            <a:r>
              <a:rPr lang="en-GB" dirty="0"/>
              <a:t> </a:t>
            </a:r>
            <a:r>
              <a:rPr lang="en-GB" dirty="0" err="1"/>
              <a:t>uslov</a:t>
            </a:r>
            <a:r>
              <a:rPr lang="en-GB" dirty="0"/>
              <a:t> </a:t>
            </a:r>
            <a:r>
              <a:rPr lang="en-GB" dirty="0" err="1"/>
              <a:t>ispunjen</a:t>
            </a:r>
            <a:r>
              <a:rPr lang="en-GB" dirty="0"/>
              <a:t>. </a:t>
            </a:r>
          </a:p>
        </p:txBody>
      </p:sp>
      <p:sp>
        <p:nvSpPr>
          <p:cNvPr id="8201"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EDA332E6-9256-4326-B79B-A8F46F186C90}" type="slidenum">
              <a:rPr lang="en-GB" smtClean="0">
                <a:latin typeface="Arial Black" pitchFamily="34" charset="0"/>
              </a:rPr>
              <a:pPr eaLnBrk="1" hangingPunct="1"/>
              <a:t>6</a:t>
            </a:fld>
            <a:endParaRPr lang="en-GB" smtClean="0">
              <a:latin typeface="Arial Black" pitchFamily="34" charset="0"/>
            </a:endParaRPr>
          </a:p>
        </p:txBody>
      </p:sp>
      <p:sp>
        <p:nvSpPr>
          <p:cNvPr id="2" name="Rectangle 1"/>
          <p:cNvSpPr/>
          <p:nvPr/>
        </p:nvSpPr>
        <p:spPr>
          <a:xfrm>
            <a:off x="6660232" y="3501008"/>
            <a:ext cx="2358008" cy="1569660"/>
          </a:xfrm>
          <a:prstGeom prst="rect">
            <a:avLst/>
          </a:prstGeom>
          <a:noFill/>
          <a:ln w="9525">
            <a:solidFill>
              <a:srgbClr val="00B050"/>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p>
            <a:pPr>
              <a:tabLst>
                <a:tab pos="541338" algn="r"/>
                <a:tab pos="1341438" algn="r"/>
                <a:tab pos="2332038" algn="r"/>
              </a:tabLst>
            </a:pPr>
            <a:r>
              <a:rPr lang="en-US" sz="1600" dirty="0">
                <a:solidFill>
                  <a:srgbClr val="339933"/>
                </a:solidFill>
              </a:rPr>
              <a:t>	</a:t>
            </a:r>
            <a:r>
              <a:rPr lang="en-US" sz="1600" dirty="0" err="1" smtClean="0">
                <a:solidFill>
                  <a:srgbClr val="339933"/>
                </a:solidFill>
              </a:rPr>
              <a:t>Broj</a:t>
            </a:r>
            <a:r>
              <a:rPr lang="en-US" sz="1600" dirty="0" smtClean="0">
                <a:solidFill>
                  <a:srgbClr val="339933"/>
                </a:solidFill>
              </a:rPr>
              <a:t>	</a:t>
            </a:r>
            <a:r>
              <a:rPr lang="en-US" sz="1600" dirty="0" err="1" smtClean="0">
                <a:solidFill>
                  <a:srgbClr val="339933"/>
                </a:solidFill>
              </a:rPr>
              <a:t>Kvadrat</a:t>
            </a:r>
            <a:r>
              <a:rPr lang="en-US" sz="1600" dirty="0" smtClean="0">
                <a:solidFill>
                  <a:srgbClr val="339933"/>
                </a:solidFill>
              </a:rPr>
              <a:t>	</a:t>
            </a:r>
            <a:r>
              <a:rPr lang="en-US" sz="1600" dirty="0" err="1" smtClean="0">
                <a:solidFill>
                  <a:srgbClr val="339933"/>
                </a:solidFill>
              </a:rPr>
              <a:t>Kub</a:t>
            </a:r>
            <a:endParaRPr lang="en-US" sz="1600" dirty="0" smtClean="0">
              <a:solidFill>
                <a:srgbClr val="339933"/>
              </a:solidFill>
            </a:endParaRPr>
          </a:p>
          <a:p>
            <a:pPr>
              <a:tabLst>
                <a:tab pos="541338" algn="r"/>
                <a:tab pos="1341438" algn="r"/>
                <a:tab pos="2332038" algn="r"/>
              </a:tabLst>
            </a:pPr>
            <a:r>
              <a:rPr lang="en-US" sz="1600" dirty="0">
                <a:solidFill>
                  <a:srgbClr val="339933"/>
                </a:solidFill>
              </a:rPr>
              <a:t>	</a:t>
            </a:r>
            <a:r>
              <a:rPr lang="en-US" sz="1600" dirty="0" smtClean="0">
                <a:solidFill>
                  <a:srgbClr val="339933"/>
                </a:solidFill>
              </a:rPr>
              <a:t>1	1	1</a:t>
            </a:r>
            <a:endParaRPr lang="en-US" sz="1600" dirty="0">
              <a:solidFill>
                <a:srgbClr val="339933"/>
              </a:solidFill>
            </a:endParaRPr>
          </a:p>
          <a:p>
            <a:pPr>
              <a:tabLst>
                <a:tab pos="541338" algn="r"/>
                <a:tab pos="1341438" algn="r"/>
                <a:tab pos="2332038" algn="r"/>
              </a:tabLst>
            </a:pPr>
            <a:r>
              <a:rPr lang="en-US" sz="1600" dirty="0">
                <a:solidFill>
                  <a:srgbClr val="339933"/>
                </a:solidFill>
              </a:rPr>
              <a:t>	</a:t>
            </a:r>
            <a:r>
              <a:rPr lang="en-US" sz="1600" dirty="0" smtClean="0">
                <a:solidFill>
                  <a:srgbClr val="339933"/>
                </a:solidFill>
              </a:rPr>
              <a:t>2	4	8</a:t>
            </a:r>
            <a:endParaRPr lang="en-US" sz="1600" dirty="0">
              <a:solidFill>
                <a:srgbClr val="339933"/>
              </a:solidFill>
            </a:endParaRPr>
          </a:p>
          <a:p>
            <a:pPr>
              <a:tabLst>
                <a:tab pos="541338" algn="r"/>
                <a:tab pos="1341438" algn="r"/>
                <a:tab pos="2332038" algn="r"/>
              </a:tabLst>
            </a:pPr>
            <a:r>
              <a:rPr lang="en-US" sz="1600" dirty="0">
                <a:solidFill>
                  <a:srgbClr val="339933"/>
                </a:solidFill>
              </a:rPr>
              <a:t>	</a:t>
            </a:r>
            <a:r>
              <a:rPr lang="en-US" sz="1600" dirty="0" smtClean="0">
                <a:solidFill>
                  <a:srgbClr val="339933"/>
                </a:solidFill>
              </a:rPr>
              <a:t>3	9	27</a:t>
            </a:r>
          </a:p>
          <a:p>
            <a:pPr>
              <a:tabLst>
                <a:tab pos="541338" algn="r"/>
                <a:tab pos="1341438" algn="r"/>
                <a:tab pos="2332038" algn="r"/>
              </a:tabLst>
            </a:pPr>
            <a:r>
              <a:rPr lang="en-US" sz="1600" dirty="0">
                <a:solidFill>
                  <a:srgbClr val="339933"/>
                </a:solidFill>
              </a:rPr>
              <a:t>	</a:t>
            </a:r>
            <a:r>
              <a:rPr lang="en-US" sz="1600" dirty="0" smtClean="0">
                <a:solidFill>
                  <a:srgbClr val="339933"/>
                </a:solidFill>
              </a:rPr>
              <a:t>4	16	64</a:t>
            </a:r>
          </a:p>
          <a:p>
            <a:pPr>
              <a:tabLst>
                <a:tab pos="541338" algn="r"/>
                <a:tab pos="1341438" algn="r"/>
                <a:tab pos="2332038" algn="r"/>
              </a:tabLst>
            </a:pPr>
            <a:r>
              <a:rPr lang="en-US" sz="1600" dirty="0" smtClean="0">
                <a:solidFill>
                  <a:srgbClr val="339933"/>
                </a:solidFill>
              </a:rPr>
              <a:t>	5	25	125</a:t>
            </a:r>
            <a:endParaRPr lang="en-US" sz="1600" dirty="0">
              <a:solidFill>
                <a:srgbClr val="339933"/>
              </a:solidFill>
            </a:endParaRPr>
          </a:p>
        </p:txBody>
      </p:sp>
      <p:sp>
        <p:nvSpPr>
          <p:cNvPr id="11" name="Rectangle 10"/>
          <p:cNvSpPr>
            <a:spLocks noChangeArrowheads="1"/>
          </p:cNvSpPr>
          <p:nvPr/>
        </p:nvSpPr>
        <p:spPr bwMode="auto">
          <a:xfrm>
            <a:off x="8262590" y="3131121"/>
            <a:ext cx="755650" cy="369887"/>
          </a:xfrm>
          <a:prstGeom prst="rect">
            <a:avLst/>
          </a:prstGeom>
          <a:noFill/>
          <a:ln w="9525">
            <a:noFill/>
            <a:miter lim="800000"/>
            <a:headEnd/>
            <a:tailEnd/>
          </a:ln>
          <a:effectLst/>
        </p:spPr>
        <p:txBody>
          <a:bodyPr anchor="ctr">
            <a:spAutoFit/>
          </a:bodyPr>
          <a:lstStyle/>
          <a:p>
            <a:pPr algn="r">
              <a:spcBef>
                <a:spcPct val="20000"/>
              </a:spcBef>
              <a:spcAft>
                <a:spcPct val="20000"/>
              </a:spcAft>
              <a:buClr>
                <a:schemeClr val="tx1"/>
              </a:buClr>
              <a:buSzPct val="75000"/>
              <a:tabLst>
                <a:tab pos="180975" algn="l"/>
                <a:tab pos="539750" algn="l"/>
                <a:tab pos="900113" algn="l"/>
                <a:tab pos="1260475" algn="l"/>
              </a:tabLst>
              <a:defRPr/>
            </a:pPr>
            <a:r>
              <a:rPr lang="sr-Latn-RS" dirty="0">
                <a:solidFill>
                  <a:srgbClr val="3333CC"/>
                </a:solidFill>
                <a:latin typeface="+mn-lt"/>
              </a:rPr>
              <a:t>Ispis</a:t>
            </a:r>
            <a:endParaRPr lang="en-US" dirty="0">
              <a:latin typeface="Consolas" pitchFamily="49" charset="0"/>
              <a:cs typeface="Consolas" pitchFamily="49" charset="0"/>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a:xfrm>
            <a:off x="563563" y="457200"/>
            <a:ext cx="4079875" cy="739775"/>
          </a:xfrm>
        </p:spPr>
        <p:txBody>
          <a:bodyPr/>
          <a:lstStyle/>
          <a:p>
            <a:pPr eaLnBrk="1" hangingPunct="1"/>
            <a:r>
              <a:rPr lang="sr-Latn-CS" sz="3600" smtClean="0"/>
              <a:t>break i continue</a:t>
            </a:r>
            <a:endParaRPr lang="en-US" sz="3600" smtClean="0"/>
          </a:p>
        </p:txBody>
      </p:sp>
      <p:sp>
        <p:nvSpPr>
          <p:cNvPr id="7" name="Rectangle 3" descr="Rectangle: Click to edit Master text styles&#10;Second level&#10;Third level&#10;Fourth level&#10;Fifth level"/>
          <p:cNvSpPr txBox="1">
            <a:spLocks noChangeArrowheads="1"/>
          </p:cNvSpPr>
          <p:nvPr/>
        </p:nvSpPr>
        <p:spPr bwMode="auto">
          <a:xfrm>
            <a:off x="298450" y="1412875"/>
            <a:ext cx="8521700" cy="36004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239713" indent="-239713" eaLnBrk="1" hangingPunct="1">
              <a:spcAft>
                <a:spcPts val="600"/>
              </a:spcAft>
              <a:buClr>
                <a:schemeClr val="tx1"/>
              </a:buClr>
              <a:buSzPct val="75000"/>
              <a:buFont typeface="Wingdings" pitchFamily="2" charset="2"/>
              <a:buChar char="n"/>
              <a:defRPr/>
            </a:pPr>
            <a:r>
              <a:rPr lang="vi-VN" sz="2000" dirty="0"/>
              <a:t>Naredba </a:t>
            </a:r>
            <a:r>
              <a:rPr lang="vi-VN" sz="2000" dirty="0">
                <a:latin typeface="Consolas" pitchFamily="49" charset="0"/>
                <a:cs typeface="Consolas" pitchFamily="49" charset="0"/>
              </a:rPr>
              <a:t>break</a:t>
            </a:r>
            <a:r>
              <a:rPr lang="vi-VN" sz="2000" dirty="0"/>
              <a:t> je naredba bezuslovnog </a:t>
            </a:r>
            <a:r>
              <a:rPr lang="vi-VN" sz="2000" dirty="0" smtClean="0"/>
              <a:t>skoka</a:t>
            </a:r>
            <a:r>
              <a:rPr lang="sr-Latn-RS" sz="2000" dirty="0" smtClean="0"/>
              <a:t>.</a:t>
            </a:r>
          </a:p>
          <a:p>
            <a:pPr marL="239713" indent="-239713" eaLnBrk="1" hangingPunct="1">
              <a:spcAft>
                <a:spcPts val="600"/>
              </a:spcAft>
              <a:buClr>
                <a:schemeClr val="tx1"/>
              </a:buClr>
              <a:buSzPct val="75000"/>
              <a:buFont typeface="Wingdings" pitchFamily="2" charset="2"/>
              <a:buChar char="n"/>
              <a:defRPr/>
            </a:pPr>
            <a:r>
              <a:rPr lang="sr-Latn-RS" sz="2000" dirty="0" smtClean="0"/>
              <a:t>Pomoću </a:t>
            </a:r>
            <a:r>
              <a:rPr lang="sr-Latn-RS" sz="2000" dirty="0">
                <a:latin typeface="Consolas" pitchFamily="49" charset="0"/>
                <a:cs typeface="Consolas" pitchFamily="49" charset="0"/>
              </a:rPr>
              <a:t>break</a:t>
            </a:r>
            <a:r>
              <a:rPr lang="sr-Latn-RS" sz="2000" dirty="0" smtClean="0">
                <a:latin typeface="+mn-lt"/>
              </a:rPr>
              <a:t> se izlazi iz ciklusa ili </a:t>
            </a:r>
            <a:r>
              <a:rPr lang="sr-Latn-RS" sz="2000" dirty="0">
                <a:latin typeface="Consolas" pitchFamily="49" charset="0"/>
                <a:cs typeface="Consolas" pitchFamily="49" charset="0"/>
              </a:rPr>
              <a:t>switch</a:t>
            </a:r>
            <a:r>
              <a:rPr lang="sr-Latn-RS" sz="2000" dirty="0" smtClean="0">
                <a:latin typeface="+mn-lt"/>
              </a:rPr>
              <a:t> naredbe. Greška je ako se break nađe u nekom drugom delu koda.</a:t>
            </a:r>
          </a:p>
          <a:p>
            <a:pPr marL="239713" indent="-239713" eaLnBrk="1" hangingPunct="1">
              <a:spcAft>
                <a:spcPts val="600"/>
              </a:spcAft>
              <a:buClr>
                <a:schemeClr val="tx1"/>
              </a:buClr>
              <a:buSzPct val="75000"/>
              <a:buFont typeface="Wingdings" pitchFamily="2" charset="2"/>
              <a:buChar char="n"/>
              <a:defRPr/>
            </a:pPr>
            <a:r>
              <a:rPr lang="vi-VN" sz="2000" dirty="0">
                <a:latin typeface="+mn-lt"/>
              </a:rPr>
              <a:t>Kad se u </a:t>
            </a:r>
            <a:r>
              <a:rPr lang="vi-VN" sz="2000" dirty="0">
                <a:latin typeface="Consolas" pitchFamily="49" charset="0"/>
                <a:cs typeface="Consolas" pitchFamily="49" charset="0"/>
              </a:rPr>
              <a:t>for</a:t>
            </a:r>
            <a:r>
              <a:rPr lang="vi-VN" sz="2000" dirty="0">
                <a:latin typeface="+mn-lt"/>
              </a:rPr>
              <a:t> petlji naiđe na naredbu </a:t>
            </a:r>
            <a:r>
              <a:rPr lang="vi-VN" sz="2000" dirty="0">
                <a:latin typeface="Consolas" pitchFamily="49" charset="0"/>
                <a:cs typeface="Consolas" pitchFamily="49" charset="0"/>
              </a:rPr>
              <a:t>continue</a:t>
            </a:r>
            <a:r>
              <a:rPr lang="vi-VN" sz="2000" dirty="0">
                <a:latin typeface="+mn-lt"/>
              </a:rPr>
              <a:t>, preskaču se naredbe iz tela petlje nakon </a:t>
            </a:r>
            <a:r>
              <a:rPr lang="vi-VN" sz="2000" dirty="0">
                <a:latin typeface="Consolas" pitchFamily="49" charset="0"/>
                <a:cs typeface="Consolas" pitchFamily="49" charset="0"/>
              </a:rPr>
              <a:t>continue</a:t>
            </a:r>
            <a:r>
              <a:rPr lang="vi-VN" sz="2000" dirty="0">
                <a:latin typeface="+mn-lt"/>
              </a:rPr>
              <a:t>, i nastavlja se sa sledećom iteracijom petlje. U tom slučaju, brojačka petlja se ažurira u skladu sa trećim izrazom u zaglavlju </a:t>
            </a:r>
            <a:r>
              <a:rPr lang="vi-VN" sz="2000" dirty="0">
                <a:latin typeface="Consolas" pitchFamily="49" charset="0"/>
                <a:cs typeface="Consolas" pitchFamily="49" charset="0"/>
              </a:rPr>
              <a:t>for</a:t>
            </a:r>
            <a:r>
              <a:rPr lang="vi-VN" sz="2000" dirty="0">
                <a:latin typeface="+mn-lt"/>
              </a:rPr>
              <a:t> petlje</a:t>
            </a:r>
            <a:r>
              <a:rPr lang="vi-VN" sz="2000" dirty="0" smtClean="0">
                <a:latin typeface="+mn-lt"/>
              </a:rPr>
              <a:t>.</a:t>
            </a:r>
            <a:endParaRPr lang="sr-Latn-RS" sz="2000" dirty="0" smtClean="0">
              <a:latin typeface="+mn-lt"/>
            </a:endParaRPr>
          </a:p>
          <a:p>
            <a:pPr marL="239713" indent="-239713" eaLnBrk="1" hangingPunct="1">
              <a:spcAft>
                <a:spcPts val="600"/>
              </a:spcAft>
              <a:buClr>
                <a:schemeClr val="tx1"/>
              </a:buClr>
              <a:buSzPct val="75000"/>
              <a:buFont typeface="Wingdings" pitchFamily="2" charset="2"/>
              <a:buChar char="n"/>
              <a:defRPr/>
            </a:pPr>
            <a:r>
              <a:rPr lang="vi-VN" sz="2000" dirty="0" smtClean="0">
                <a:latin typeface="+mn-lt"/>
              </a:rPr>
              <a:t>Naredba </a:t>
            </a:r>
            <a:r>
              <a:rPr lang="vi-VN" sz="2000" dirty="0">
                <a:latin typeface="Consolas" pitchFamily="49" charset="0"/>
                <a:cs typeface="Consolas" pitchFamily="49" charset="0"/>
              </a:rPr>
              <a:t>continue</a:t>
            </a:r>
            <a:r>
              <a:rPr lang="vi-VN" sz="2000" dirty="0">
                <a:latin typeface="+mn-lt"/>
              </a:rPr>
              <a:t> se može naći i u </a:t>
            </a:r>
            <a:r>
              <a:rPr lang="vi-VN" sz="2000" dirty="0">
                <a:latin typeface="Consolas" pitchFamily="49" charset="0"/>
                <a:cs typeface="Consolas" pitchFamily="49" charset="0"/>
              </a:rPr>
              <a:t>while</a:t>
            </a:r>
            <a:r>
              <a:rPr lang="vi-VN" sz="2000" dirty="0">
                <a:latin typeface="+mn-lt"/>
              </a:rPr>
              <a:t> i </a:t>
            </a:r>
            <a:r>
              <a:rPr lang="vi-VN" sz="2000" dirty="0">
                <a:latin typeface="Consolas" pitchFamily="49" charset="0"/>
                <a:cs typeface="Consolas" pitchFamily="49" charset="0"/>
              </a:rPr>
              <a:t>do...while</a:t>
            </a:r>
            <a:r>
              <a:rPr lang="vi-VN" sz="2000" dirty="0">
                <a:latin typeface="+mn-lt"/>
              </a:rPr>
              <a:t> petljama, kada se nakon te naredbe odmah prelazi na proveru ispravnosti upravljačkog </a:t>
            </a:r>
            <a:r>
              <a:rPr lang="vi-VN" sz="2000" dirty="0" smtClean="0">
                <a:latin typeface="+mn-lt"/>
              </a:rPr>
              <a:t>izraza</a:t>
            </a:r>
            <a:r>
              <a:rPr lang="en-US" sz="2000" dirty="0" smtClean="0">
                <a:latin typeface="+mn-lt"/>
              </a:rPr>
              <a:t> (</a:t>
            </a:r>
            <a:r>
              <a:rPr lang="en-US" sz="2000" dirty="0" err="1" smtClean="0">
                <a:latin typeface="+mn-lt"/>
              </a:rPr>
              <a:t>uslova</a:t>
            </a:r>
            <a:r>
              <a:rPr lang="en-US" sz="2000" dirty="0" smtClean="0">
                <a:latin typeface="+mn-lt"/>
              </a:rPr>
              <a:t> </a:t>
            </a:r>
            <a:r>
              <a:rPr lang="en-US" sz="2000" dirty="0" err="1" smtClean="0">
                <a:latin typeface="+mn-lt"/>
              </a:rPr>
              <a:t>petlje</a:t>
            </a:r>
            <a:r>
              <a:rPr lang="en-US" sz="2000" dirty="0" smtClean="0">
                <a:latin typeface="+mn-lt"/>
              </a:rPr>
              <a:t>)</a:t>
            </a:r>
            <a:r>
              <a:rPr lang="vi-VN" sz="2000" dirty="0" smtClean="0">
                <a:latin typeface="+mn-lt"/>
              </a:rPr>
              <a:t>.</a:t>
            </a:r>
          </a:p>
        </p:txBody>
      </p:sp>
      <p:sp>
        <p:nvSpPr>
          <p:cNvPr id="9220"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9F29E4D6-8F56-4E37-9A1F-47B826C2EE4C}" type="slidenum">
              <a:rPr lang="en-GB" smtClean="0">
                <a:latin typeface="Arial Black" pitchFamily="34" charset="0"/>
              </a:rPr>
              <a:pPr eaLnBrk="1" hangingPunct="1"/>
              <a:t>7</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a:xfrm>
            <a:off x="563563" y="457200"/>
            <a:ext cx="6240685" cy="739775"/>
          </a:xfrm>
        </p:spPr>
        <p:txBody>
          <a:bodyPr/>
          <a:lstStyle/>
          <a:p>
            <a:pPr eaLnBrk="1" hangingPunct="1"/>
            <a:r>
              <a:rPr lang="sr-Latn-CS" sz="3600" dirty="0" smtClean="0"/>
              <a:t>break i continue sa labelama</a:t>
            </a:r>
            <a:endParaRPr lang="en-US" sz="3600" dirty="0" smtClean="0"/>
          </a:p>
        </p:txBody>
      </p:sp>
      <p:sp>
        <p:nvSpPr>
          <p:cNvPr id="7" name="Rectangle 3" descr="Rectangle: Click to edit Master text styles&#10;Second level&#10;Third level&#10;Fourth level&#10;Fifth level"/>
          <p:cNvSpPr txBox="1">
            <a:spLocks noChangeArrowheads="1"/>
          </p:cNvSpPr>
          <p:nvPr/>
        </p:nvSpPr>
        <p:spPr bwMode="auto">
          <a:xfrm>
            <a:off x="298450" y="1268760"/>
            <a:ext cx="8521700" cy="10573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marL="239713" indent="-239713" eaLnBrk="1" hangingPunct="1">
              <a:spcAft>
                <a:spcPts val="600"/>
              </a:spcAft>
              <a:buClr>
                <a:schemeClr val="tx1"/>
              </a:buClr>
              <a:buSzPct val="75000"/>
              <a:buFont typeface="Wingdings" pitchFamily="2" charset="2"/>
              <a:buChar char="n"/>
              <a:defRPr/>
            </a:pPr>
            <a:r>
              <a:rPr lang="sr-Latn-ME" sz="2000" dirty="0" smtClean="0"/>
              <a:t>Java ne podržava </a:t>
            </a:r>
            <a:r>
              <a:rPr lang="sr-Latn-ME" sz="2000" dirty="0">
                <a:latin typeface="Consolas" pitchFamily="49" charset="0"/>
                <a:cs typeface="Consolas" pitchFamily="49" charset="0"/>
              </a:rPr>
              <a:t>goto</a:t>
            </a:r>
            <a:r>
              <a:rPr lang="sr-Latn-ME" sz="2000" dirty="0" smtClean="0"/>
              <a:t> naredbu, ali postoji mogućnost da prekinemo izvršenje proizvoljne petlje, a ne samo one u kojoj se nalazi </a:t>
            </a:r>
            <a:r>
              <a:rPr lang="sr-Latn-ME" sz="2000" dirty="0">
                <a:latin typeface="Consolas" pitchFamily="49" charset="0"/>
                <a:cs typeface="Consolas" pitchFamily="49" charset="0"/>
              </a:rPr>
              <a:t>break</a:t>
            </a:r>
            <a:r>
              <a:rPr lang="sr-Latn-ME" sz="2000" dirty="0" smtClean="0"/>
              <a:t>.</a:t>
            </a:r>
          </a:p>
          <a:p>
            <a:pPr marL="239713" indent="-239713" eaLnBrk="1" hangingPunct="1">
              <a:spcAft>
                <a:spcPts val="600"/>
              </a:spcAft>
              <a:buClr>
                <a:schemeClr val="tx1"/>
              </a:buClr>
              <a:buSzPct val="75000"/>
              <a:buFont typeface="Wingdings" pitchFamily="2" charset="2"/>
              <a:buChar char="n"/>
              <a:defRPr/>
            </a:pPr>
            <a:r>
              <a:rPr lang="sr-Latn-ME" sz="2000" dirty="0" smtClean="0">
                <a:latin typeface="+mn-lt"/>
              </a:rPr>
              <a:t>Slično važi za </a:t>
            </a:r>
            <a:r>
              <a:rPr lang="sr-Latn-ME" sz="2000" dirty="0">
                <a:latin typeface="Consolas" pitchFamily="49" charset="0"/>
                <a:cs typeface="Consolas" pitchFamily="49" charset="0"/>
              </a:rPr>
              <a:t>continue</a:t>
            </a:r>
            <a:r>
              <a:rPr lang="sr-Latn-ME" sz="2000" dirty="0" smtClean="0">
                <a:latin typeface="+mn-lt"/>
              </a:rPr>
              <a:t>.</a:t>
            </a:r>
            <a:endParaRPr lang="vi-VN" sz="2000" dirty="0" smtClean="0">
              <a:latin typeface="+mn-lt"/>
            </a:endParaRPr>
          </a:p>
        </p:txBody>
      </p:sp>
      <p:sp>
        <p:nvSpPr>
          <p:cNvPr id="9220"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9F29E4D6-8F56-4E37-9A1F-47B826C2EE4C}" type="slidenum">
              <a:rPr lang="en-GB" smtClean="0">
                <a:latin typeface="Arial Black" pitchFamily="34" charset="0"/>
              </a:rPr>
              <a:pPr eaLnBrk="1" hangingPunct="1"/>
              <a:t>8</a:t>
            </a:fld>
            <a:endParaRPr lang="en-GB" smtClean="0">
              <a:latin typeface="Arial Black" pitchFamily="34" charset="0"/>
            </a:endParaRPr>
          </a:p>
        </p:txBody>
      </p:sp>
      <p:sp>
        <p:nvSpPr>
          <p:cNvPr id="5" name="Rectangle 1"/>
          <p:cNvSpPr>
            <a:spLocks noChangeArrowheads="1"/>
          </p:cNvSpPr>
          <p:nvPr/>
        </p:nvSpPr>
        <p:spPr bwMode="auto">
          <a:xfrm>
            <a:off x="417396" y="2492896"/>
            <a:ext cx="7610988" cy="3323987"/>
          </a:xfrm>
          <a:prstGeom prst="rect">
            <a:avLst/>
          </a:prstGeom>
          <a:solidFill>
            <a:srgbClr val="CCFFFF"/>
          </a:solidFill>
          <a:ln>
            <a:noFill/>
          </a:ln>
          <a:extLs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p>
            <a:pPr>
              <a:tabLst>
                <a:tab pos="215900" algn="l"/>
                <a:tab pos="431800" algn="l"/>
                <a:tab pos="647700" algn="l"/>
                <a:tab pos="863600" algn="l"/>
              </a:tabLst>
            </a:pPr>
            <a:r>
              <a:rPr lang="en-US" sz="1400" b="1" dirty="0" smtClean="0">
                <a:solidFill>
                  <a:srgbClr val="7F0055"/>
                </a:solidFill>
                <a:latin typeface="Consolas" pitchFamily="49" charset="0"/>
                <a:cs typeface="Times New Roman" pitchFamily="18" charset="0"/>
              </a:rPr>
              <a:t>public</a:t>
            </a:r>
            <a:r>
              <a:rPr lang="en-US" sz="1400" dirty="0" smtClean="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class</a:t>
            </a:r>
            <a:r>
              <a:rPr lang="en-US" sz="1400" dirty="0">
                <a:solidFill>
                  <a:srgbClr val="000000"/>
                </a:solidFill>
                <a:latin typeface="Consolas" pitchFamily="49" charset="0"/>
                <a:cs typeface="Times New Roman" pitchFamily="18" charset="0"/>
              </a:rPr>
              <a:t> </a:t>
            </a:r>
            <a:r>
              <a:rPr lang="en-US" sz="1400" dirty="0" smtClean="0">
                <a:solidFill>
                  <a:srgbClr val="000000"/>
                </a:solidFill>
                <a:latin typeface="Consolas" pitchFamily="49" charset="0"/>
                <a:cs typeface="Times New Roman" pitchFamily="18" charset="0"/>
              </a:rPr>
              <a:t>Test {</a:t>
            </a:r>
            <a:endParaRPr lang="sr-Latn-RS" sz="1200" dirty="0">
              <a:latin typeface="Consolas" pitchFamily="49" charset="0"/>
              <a:cs typeface="Times New Roman" pitchFamily="18" charset="0"/>
            </a:endParaRPr>
          </a:p>
          <a:p>
            <a:pPr>
              <a:tabLst>
                <a:tab pos="207963"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smtClean="0">
                <a:solidFill>
                  <a:srgbClr val="7F0055"/>
                </a:solidFill>
                <a:latin typeface="Consolas" pitchFamily="49" charset="0"/>
                <a:cs typeface="Times New Roman" pitchFamily="18" charset="0"/>
              </a:rPr>
              <a:t>public</a:t>
            </a:r>
            <a:r>
              <a:rPr lang="en-US" sz="1400" dirty="0" smtClean="0">
                <a:solidFill>
                  <a:srgbClr val="000000"/>
                </a:solidFill>
                <a:latin typeface="Consolas" pitchFamily="49" charset="0"/>
                <a:cs typeface="Times New Roman" pitchFamily="18" charset="0"/>
              </a:rPr>
              <a:t> </a:t>
            </a:r>
            <a:r>
              <a:rPr lang="en-US" sz="1400" b="1" dirty="0" smtClean="0">
                <a:solidFill>
                  <a:srgbClr val="7F0055"/>
                </a:solidFill>
                <a:latin typeface="Consolas" pitchFamily="49" charset="0"/>
                <a:cs typeface="Times New Roman" pitchFamily="18" charset="0"/>
              </a:rPr>
              <a:t>static</a:t>
            </a:r>
            <a:r>
              <a:rPr lang="en-US" sz="1400" dirty="0" smtClean="0">
                <a:solidFill>
                  <a:srgbClr val="000000"/>
                </a:solidFill>
                <a:latin typeface="Consolas" pitchFamily="49" charset="0"/>
                <a:cs typeface="Times New Roman" pitchFamily="18" charset="0"/>
              </a:rPr>
              <a:t> </a:t>
            </a:r>
            <a:r>
              <a:rPr lang="en-US" sz="1400" b="1" dirty="0" smtClean="0">
                <a:solidFill>
                  <a:srgbClr val="7F0055"/>
                </a:solidFill>
                <a:latin typeface="Consolas" pitchFamily="49" charset="0"/>
                <a:cs typeface="Times New Roman" pitchFamily="18" charset="0"/>
              </a:rPr>
              <a:t>void</a:t>
            </a:r>
            <a:r>
              <a:rPr lang="en-US" sz="1400" dirty="0" smtClean="0">
                <a:solidFill>
                  <a:srgbClr val="000000"/>
                </a:solidFill>
                <a:latin typeface="Consolas" pitchFamily="49" charset="0"/>
                <a:cs typeface="Times New Roman" pitchFamily="18" charset="0"/>
              </a:rPr>
              <a:t> main(String[] </a:t>
            </a:r>
            <a:r>
              <a:rPr lang="en-US" sz="1400" dirty="0" err="1" smtClean="0">
                <a:solidFill>
                  <a:srgbClr val="000000"/>
                </a:solidFill>
                <a:latin typeface="Consolas" pitchFamily="49" charset="0"/>
                <a:cs typeface="Times New Roman" pitchFamily="18" charset="0"/>
              </a:rPr>
              <a:t>args</a:t>
            </a:r>
            <a:r>
              <a:rPr lang="en-US" sz="1400" dirty="0" smtClean="0">
                <a:solidFill>
                  <a:srgbClr val="000000"/>
                </a:solidFill>
                <a:latin typeface="Consolas" pitchFamily="49" charset="0"/>
                <a:cs typeface="Times New Roman" pitchFamily="18" charset="0"/>
              </a:rPr>
              <a:t>) {</a:t>
            </a:r>
            <a:endParaRPr lang="en-GB" sz="1400" dirty="0" smtClean="0">
              <a:latin typeface="Calibri" pitchFamily="34" charset="0"/>
              <a:cs typeface="Times New Roman" pitchFamily="18" charset="0"/>
            </a:endParaRPr>
          </a:p>
          <a:p>
            <a:pPr>
              <a:tabLst>
                <a:tab pos="207963" algn="l"/>
                <a:tab pos="431800" algn="l"/>
                <a:tab pos="647700" algn="l"/>
                <a:tab pos="863600" algn="l"/>
              </a:tabLst>
            </a:pPr>
            <a:r>
              <a:rPr lang="sr-Latn-ME" sz="1400" dirty="0" smtClean="0">
                <a:solidFill>
                  <a:srgbClr val="000000"/>
                </a:solidFill>
                <a:latin typeface="Consolas" pitchFamily="49" charset="0"/>
                <a:cs typeface="Times New Roman" pitchFamily="18" charset="0"/>
              </a:rPr>
              <a:t>		</a:t>
            </a:r>
            <a:r>
              <a:rPr lang="sr-Latn-ME" sz="1400" b="1" dirty="0">
                <a:solidFill>
                  <a:srgbClr val="7F0055"/>
                </a:solidFill>
                <a:latin typeface="Consolas" pitchFamily="49" charset="0"/>
                <a:cs typeface="Times New Roman" pitchFamily="18" charset="0"/>
              </a:rPr>
              <a:t>i</a:t>
            </a:r>
            <a:r>
              <a:rPr lang="en-GB" sz="1400" b="1" dirty="0" err="1">
                <a:solidFill>
                  <a:srgbClr val="7F0055"/>
                </a:solidFill>
                <a:latin typeface="Consolas" pitchFamily="49" charset="0"/>
                <a:cs typeface="Times New Roman" pitchFamily="18" charset="0"/>
              </a:rPr>
              <a:t>nt</a:t>
            </a:r>
            <a:r>
              <a:rPr lang="en-GB" sz="1400" b="1" dirty="0">
                <a:solidFill>
                  <a:srgbClr val="7F0055"/>
                </a:solidFill>
                <a:latin typeface="Consolas" pitchFamily="49" charset="0"/>
                <a:cs typeface="Times New Roman" pitchFamily="18" charset="0"/>
              </a:rPr>
              <a:t> </a:t>
            </a:r>
            <a:r>
              <a:rPr lang="en-GB" sz="1400" dirty="0" err="1">
                <a:solidFill>
                  <a:srgbClr val="000000"/>
                </a:solidFill>
                <a:latin typeface="Consolas" pitchFamily="49" charset="0"/>
                <a:cs typeface="Times New Roman" pitchFamily="18" charset="0"/>
              </a:rPr>
              <a:t>niz</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a:t>
            </a:r>
            <a:r>
              <a:rPr lang="en-GB" sz="1400" dirty="0">
                <a:solidFill>
                  <a:srgbClr val="000000"/>
                </a:solidFill>
                <a:latin typeface="Consolas" pitchFamily="49" charset="0"/>
                <a:cs typeface="Times New Roman" pitchFamily="18" charset="0"/>
              </a:rPr>
              <a:t>12,34,101},{33,34,56},{201,202,203}};</a:t>
            </a:r>
          </a:p>
          <a:p>
            <a:pPr>
              <a:tabLst>
                <a:tab pos="207963" algn="l"/>
                <a:tab pos="431800" algn="l"/>
                <a:tab pos="647700" algn="l"/>
                <a:tab pos="863600" algn="l"/>
              </a:tabLst>
            </a:pPr>
            <a:r>
              <a:rPr lang="en-GB" sz="1400" dirty="0"/>
              <a:t>        </a:t>
            </a:r>
            <a:r>
              <a:rPr lang="sr-Latn-ME" sz="1400" dirty="0" smtClean="0"/>
              <a:t>	</a:t>
            </a:r>
            <a:r>
              <a:rPr lang="en-GB" sz="1400" b="1" dirty="0" err="1">
                <a:solidFill>
                  <a:srgbClr val="7F0055"/>
                </a:solidFill>
                <a:latin typeface="Consolas" pitchFamily="49" charset="0"/>
                <a:cs typeface="Times New Roman" pitchFamily="18" charset="0"/>
              </a:rPr>
              <a:t>int</a:t>
            </a:r>
            <a:r>
              <a:rPr lang="en-GB" sz="1400" b="1" dirty="0" smtClean="0"/>
              <a:t> </a:t>
            </a:r>
            <a:r>
              <a:rPr lang="en-GB" sz="1400" dirty="0" err="1" smtClean="0">
                <a:solidFill>
                  <a:srgbClr val="000000"/>
                </a:solidFill>
                <a:latin typeface="Consolas" pitchFamily="49" charset="0"/>
                <a:cs typeface="Times New Roman" pitchFamily="18" charset="0"/>
              </a:rPr>
              <a:t>i</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j</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0</a:t>
            </a:r>
            <a:r>
              <a:rPr lang="en-GB" sz="1400" dirty="0">
                <a:solidFill>
                  <a:srgbClr val="000000"/>
                </a:solidFill>
                <a:latin typeface="Consolas" pitchFamily="49" charset="0"/>
                <a:cs typeface="Times New Roman" pitchFamily="18" charset="0"/>
              </a:rPr>
              <a:t>;</a:t>
            </a:r>
          </a:p>
          <a:p>
            <a:pPr>
              <a:tabLst>
                <a:tab pos="207963" algn="l"/>
                <a:tab pos="431800" algn="l"/>
                <a:tab pos="647700" algn="l"/>
                <a:tab pos="863600" algn="l"/>
              </a:tabLst>
            </a:pPr>
            <a:endParaRPr lang="sr-Latn-ME" sz="1400" dirty="0" smtClean="0"/>
          </a:p>
          <a:p>
            <a:pPr>
              <a:tabLst>
                <a:tab pos="207963" algn="l"/>
                <a:tab pos="431800" algn="l"/>
                <a:tab pos="647700" algn="l"/>
                <a:tab pos="863600" algn="l"/>
              </a:tabLst>
            </a:pPr>
            <a:r>
              <a:rPr lang="sr-Latn-ME" sz="1400" dirty="0" smtClean="0"/>
              <a:t>		</a:t>
            </a:r>
            <a:r>
              <a:rPr lang="en-GB" sz="1400" dirty="0" err="1" smtClean="0">
                <a:solidFill>
                  <a:srgbClr val="FF0000"/>
                </a:solidFill>
                <a:latin typeface="Consolas" pitchFamily="49" charset="0"/>
                <a:cs typeface="Times New Roman" pitchFamily="18" charset="0"/>
              </a:rPr>
              <a:t>spoljna</a:t>
            </a:r>
            <a:r>
              <a:rPr lang="en-GB" sz="1400" dirty="0">
                <a:solidFill>
                  <a:srgbClr val="FF0000"/>
                </a:solidFill>
                <a:latin typeface="Consolas" pitchFamily="49" charset="0"/>
                <a:cs typeface="Times New Roman" pitchFamily="18" charset="0"/>
              </a:rPr>
              <a:t>: </a:t>
            </a:r>
          </a:p>
          <a:p>
            <a:pPr>
              <a:tabLst>
                <a:tab pos="207963" algn="l"/>
                <a:tab pos="431800" algn="l"/>
                <a:tab pos="647700" algn="l"/>
                <a:tab pos="863600" algn="l"/>
              </a:tabLst>
            </a:pPr>
            <a:r>
              <a:rPr lang="en-GB" sz="1400" dirty="0"/>
              <a:t>        </a:t>
            </a:r>
            <a:r>
              <a:rPr lang="sr-Latn-ME" sz="1400" dirty="0" smtClean="0"/>
              <a:t>	</a:t>
            </a:r>
            <a:r>
              <a:rPr lang="en-GB" sz="1400" b="1" dirty="0" smtClean="0">
                <a:solidFill>
                  <a:srgbClr val="7F0055"/>
                </a:solidFill>
                <a:latin typeface="Consolas" pitchFamily="49" charset="0"/>
                <a:cs typeface="Times New Roman" pitchFamily="18" charset="0"/>
              </a:rPr>
              <a:t>for</a:t>
            </a:r>
            <a:r>
              <a:rPr lang="en-GB" sz="1400" dirty="0" smtClean="0">
                <a:solidFill>
                  <a:srgbClr val="000000"/>
                </a:solidFill>
                <a:latin typeface="Consolas" pitchFamily="49" charset="0"/>
                <a:cs typeface="Times New Roman" pitchFamily="18" charset="0"/>
              </a:rPr>
              <a:t>(</a:t>
            </a:r>
            <a:r>
              <a:rPr lang="en-GB" sz="1400" dirty="0" err="1" smtClean="0">
                <a:solidFill>
                  <a:srgbClr val="000000"/>
                </a:solidFill>
                <a:latin typeface="Consolas" pitchFamily="49" charset="0"/>
                <a:cs typeface="Times New Roman" pitchFamily="18" charset="0"/>
              </a:rPr>
              <a:t>i</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0;</a:t>
            </a:r>
            <a:r>
              <a:rPr lang="sr-Latn-ME" sz="1400" dirty="0" smtClean="0">
                <a:solidFill>
                  <a:srgbClr val="000000"/>
                </a:solidFill>
                <a:latin typeface="Consolas" pitchFamily="49" charset="0"/>
                <a:cs typeface="Times New Roman" pitchFamily="18" charset="0"/>
              </a:rPr>
              <a:t> </a:t>
            </a:r>
            <a:r>
              <a:rPr lang="en-GB" sz="1400" dirty="0" err="1" smtClean="0">
                <a:solidFill>
                  <a:srgbClr val="000000"/>
                </a:solidFill>
                <a:latin typeface="Consolas" pitchFamily="49" charset="0"/>
                <a:cs typeface="Times New Roman" pitchFamily="18" charset="0"/>
              </a:rPr>
              <a:t>i</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&lt;</a:t>
            </a:r>
            <a:r>
              <a:rPr lang="sr-Latn-ME" sz="1400" dirty="0" smtClean="0">
                <a:solidFill>
                  <a:srgbClr val="000000"/>
                </a:solidFill>
                <a:latin typeface="Consolas" pitchFamily="49" charset="0"/>
                <a:cs typeface="Times New Roman" pitchFamily="18" charset="0"/>
              </a:rPr>
              <a:t> </a:t>
            </a:r>
            <a:r>
              <a:rPr lang="en-GB" sz="1400" dirty="0" err="1" smtClean="0">
                <a:solidFill>
                  <a:srgbClr val="000000"/>
                </a:solidFill>
                <a:latin typeface="Consolas" pitchFamily="49" charset="0"/>
                <a:cs typeface="Times New Roman" pitchFamily="18" charset="0"/>
              </a:rPr>
              <a:t>niz.length</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err="1" smtClean="0">
                <a:solidFill>
                  <a:srgbClr val="000000"/>
                </a:solidFill>
                <a:latin typeface="Consolas" pitchFamily="49" charset="0"/>
                <a:cs typeface="Times New Roman" pitchFamily="18" charset="0"/>
              </a:rPr>
              <a:t>i</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a:t>
            </a:r>
            <a:endParaRPr lang="en-GB" sz="1400" dirty="0">
              <a:solidFill>
                <a:srgbClr val="000000"/>
              </a:solidFill>
              <a:latin typeface="Consolas" pitchFamily="49" charset="0"/>
              <a:cs typeface="Times New Roman" pitchFamily="18" charset="0"/>
            </a:endParaRPr>
          </a:p>
          <a:p>
            <a:pPr>
              <a:tabLst>
                <a:tab pos="207963" algn="l"/>
                <a:tab pos="431800" algn="l"/>
                <a:tab pos="647700" algn="l"/>
                <a:tab pos="863600" algn="l"/>
              </a:tabLst>
            </a:pPr>
            <a:r>
              <a:rPr lang="en-GB" sz="1400" dirty="0"/>
              <a:t>            </a:t>
            </a:r>
            <a:r>
              <a:rPr lang="sr-Latn-ME" sz="1400" dirty="0" smtClean="0"/>
              <a:t>	</a:t>
            </a:r>
            <a:r>
              <a:rPr lang="en-GB" sz="1400" b="1" dirty="0" smtClean="0">
                <a:solidFill>
                  <a:srgbClr val="7F0055"/>
                </a:solidFill>
                <a:latin typeface="Consolas" pitchFamily="49" charset="0"/>
                <a:cs typeface="Times New Roman" pitchFamily="18" charset="0"/>
              </a:rPr>
              <a:t>for</a:t>
            </a:r>
            <a:r>
              <a:rPr lang="en-GB" sz="1400" dirty="0" smtClean="0">
                <a:solidFill>
                  <a:srgbClr val="000000"/>
                </a:solidFill>
                <a:latin typeface="Consolas" pitchFamily="49" charset="0"/>
                <a:cs typeface="Times New Roman" pitchFamily="18" charset="0"/>
              </a:rPr>
              <a:t>(j</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0;</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j</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&lt;</a:t>
            </a:r>
            <a:r>
              <a:rPr lang="sr-Latn-ME" sz="1400" dirty="0" smtClean="0">
                <a:solidFill>
                  <a:srgbClr val="000000"/>
                </a:solidFill>
                <a:latin typeface="Consolas" pitchFamily="49" charset="0"/>
                <a:cs typeface="Times New Roman" pitchFamily="18" charset="0"/>
              </a:rPr>
              <a:t> </a:t>
            </a:r>
            <a:r>
              <a:rPr lang="en-GB" sz="1400" dirty="0" err="1" smtClean="0">
                <a:solidFill>
                  <a:srgbClr val="000000"/>
                </a:solidFill>
                <a:latin typeface="Consolas" pitchFamily="49" charset="0"/>
                <a:cs typeface="Times New Roman" pitchFamily="18" charset="0"/>
              </a:rPr>
              <a:t>niz</a:t>
            </a:r>
            <a:r>
              <a:rPr lang="en-GB" sz="1400" dirty="0" smtClean="0">
                <a:solidFill>
                  <a:srgbClr val="000000"/>
                </a:solidFill>
                <a:latin typeface="Consolas" pitchFamily="49" charset="0"/>
                <a:cs typeface="Times New Roman" pitchFamily="18" charset="0"/>
              </a:rPr>
              <a:t>[</a:t>
            </a:r>
            <a:r>
              <a:rPr lang="en-GB" sz="1400" dirty="0" err="1" smtClean="0">
                <a:solidFill>
                  <a:srgbClr val="000000"/>
                </a:solidFill>
                <a:latin typeface="Consolas" pitchFamily="49" charset="0"/>
                <a:cs typeface="Times New Roman" pitchFamily="18" charset="0"/>
              </a:rPr>
              <a:t>i</a:t>
            </a:r>
            <a:r>
              <a:rPr lang="en-GB" sz="1400" dirty="0">
                <a:solidFill>
                  <a:srgbClr val="000000"/>
                </a:solidFill>
                <a:latin typeface="Consolas" pitchFamily="49" charset="0"/>
                <a:cs typeface="Times New Roman" pitchFamily="18" charset="0"/>
              </a:rPr>
              <a:t>].length</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err="1" smtClean="0">
                <a:solidFill>
                  <a:srgbClr val="000000"/>
                </a:solidFill>
                <a:latin typeface="Consolas" pitchFamily="49" charset="0"/>
                <a:cs typeface="Times New Roman" pitchFamily="18" charset="0"/>
              </a:rPr>
              <a:t>j++</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a:t>
            </a:r>
            <a:endParaRPr lang="en-GB" sz="1400" dirty="0">
              <a:solidFill>
                <a:srgbClr val="000000"/>
              </a:solidFill>
              <a:latin typeface="Consolas" pitchFamily="49" charset="0"/>
              <a:cs typeface="Times New Roman" pitchFamily="18" charset="0"/>
            </a:endParaRPr>
          </a:p>
          <a:p>
            <a:pPr>
              <a:tabLst>
                <a:tab pos="207963" algn="l"/>
                <a:tab pos="431800" algn="l"/>
                <a:tab pos="647700" algn="l"/>
                <a:tab pos="863600" algn="l"/>
              </a:tabLst>
            </a:pPr>
            <a:r>
              <a:rPr lang="en-GB" sz="1400" dirty="0"/>
              <a:t>                </a:t>
            </a:r>
            <a:r>
              <a:rPr lang="sr-Latn-ME" sz="1400" dirty="0" smtClean="0"/>
              <a:t>	</a:t>
            </a:r>
            <a:r>
              <a:rPr lang="en-GB" sz="1400" b="1" dirty="0">
                <a:solidFill>
                  <a:srgbClr val="7F0055"/>
                </a:solidFill>
                <a:latin typeface="Consolas" pitchFamily="49" charset="0"/>
                <a:cs typeface="Times New Roman" pitchFamily="18" charset="0"/>
              </a:rPr>
              <a:t>if</a:t>
            </a:r>
            <a:r>
              <a:rPr lang="en-GB" sz="1400" dirty="0" smtClean="0">
                <a:solidFill>
                  <a:srgbClr val="000000"/>
                </a:solidFill>
                <a:latin typeface="Consolas" pitchFamily="49" charset="0"/>
                <a:cs typeface="Times New Roman" pitchFamily="18" charset="0"/>
              </a:rPr>
              <a:t>(</a:t>
            </a:r>
            <a:r>
              <a:rPr lang="en-GB" sz="1400" dirty="0" err="1" smtClean="0">
                <a:solidFill>
                  <a:srgbClr val="000000"/>
                </a:solidFill>
                <a:latin typeface="Consolas" pitchFamily="49" charset="0"/>
                <a:cs typeface="Times New Roman" pitchFamily="18" charset="0"/>
              </a:rPr>
              <a:t>niz</a:t>
            </a:r>
            <a:r>
              <a:rPr lang="en-GB" sz="1400" dirty="0" smtClean="0">
                <a:solidFill>
                  <a:srgbClr val="000000"/>
                </a:solidFill>
                <a:latin typeface="Consolas" pitchFamily="49" charset="0"/>
                <a:cs typeface="Times New Roman" pitchFamily="18" charset="0"/>
              </a:rPr>
              <a:t>[i</a:t>
            </a:r>
            <a:r>
              <a:rPr lang="en-GB" sz="1400" dirty="0">
                <a:solidFill>
                  <a:srgbClr val="000000"/>
                </a:solidFill>
                <a:latin typeface="Consolas" pitchFamily="49" charset="0"/>
                <a:cs typeface="Times New Roman" pitchFamily="18" charset="0"/>
              </a:rPr>
              <a:t>][j</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33</a:t>
            </a:r>
            <a:r>
              <a:rPr lang="en-GB" sz="1400" dirty="0">
                <a:solidFill>
                  <a:srgbClr val="000000"/>
                </a:solidFill>
                <a:latin typeface="Consolas" pitchFamily="49" charset="0"/>
                <a:cs typeface="Times New Roman" pitchFamily="18" charset="0"/>
              </a:rPr>
              <a:t>)</a:t>
            </a:r>
          </a:p>
          <a:p>
            <a:pPr>
              <a:tabLst>
                <a:tab pos="207963" algn="l"/>
                <a:tab pos="431800" algn="l"/>
                <a:tab pos="647700" algn="l"/>
                <a:tab pos="863600" algn="l"/>
                <a:tab pos="1077913" algn="l"/>
              </a:tabLst>
            </a:pPr>
            <a:r>
              <a:rPr lang="sr-Latn-ME" sz="1400" dirty="0" smtClean="0">
                <a:solidFill>
                  <a:srgbClr val="000000"/>
                </a:solidFill>
                <a:latin typeface="Consolas" pitchFamily="49" charset="0"/>
                <a:cs typeface="Times New Roman" pitchFamily="18" charset="0"/>
              </a:rPr>
              <a:t>					</a:t>
            </a:r>
            <a:r>
              <a:rPr lang="en-GB" sz="1400" b="1" dirty="0">
                <a:solidFill>
                  <a:srgbClr val="7F0055"/>
                </a:solidFill>
                <a:latin typeface="Consolas" pitchFamily="49" charset="0"/>
                <a:cs typeface="Times New Roman" pitchFamily="18" charset="0"/>
              </a:rPr>
              <a:t>break</a:t>
            </a:r>
            <a:r>
              <a:rPr lang="en-GB" sz="1400" dirty="0" smtClean="0">
                <a:solidFill>
                  <a:srgbClr val="000000"/>
                </a:solidFill>
                <a:latin typeface="Consolas" pitchFamily="49" charset="0"/>
                <a:cs typeface="Times New Roman" pitchFamily="18" charset="0"/>
              </a:rPr>
              <a:t> </a:t>
            </a:r>
            <a:r>
              <a:rPr lang="en-GB" sz="1400" dirty="0" err="1">
                <a:solidFill>
                  <a:srgbClr val="FF0000"/>
                </a:solidFill>
                <a:latin typeface="Consolas" pitchFamily="49" charset="0"/>
                <a:cs typeface="Times New Roman" pitchFamily="18" charset="0"/>
              </a:rPr>
              <a:t>spoljna</a:t>
            </a:r>
            <a:r>
              <a:rPr lang="en-GB" sz="1400" dirty="0">
                <a:solidFill>
                  <a:srgbClr val="000000"/>
                </a:solidFill>
                <a:latin typeface="Consolas" pitchFamily="49" charset="0"/>
                <a:cs typeface="Times New Roman" pitchFamily="18" charset="0"/>
              </a:rPr>
              <a:t>;</a:t>
            </a:r>
            <a:endParaRPr lang="sr-Latn-ME" sz="1400" dirty="0">
              <a:solidFill>
                <a:srgbClr val="000000"/>
              </a:solidFill>
              <a:latin typeface="Consolas" pitchFamily="49" charset="0"/>
              <a:cs typeface="Times New Roman" pitchFamily="18" charset="0"/>
            </a:endParaRPr>
          </a:p>
          <a:p>
            <a:pPr>
              <a:tabLst>
                <a:tab pos="207963" algn="l"/>
                <a:tab pos="431800" algn="l"/>
                <a:tab pos="647700" algn="l"/>
                <a:tab pos="863600" algn="l"/>
                <a:tab pos="1077913" algn="l"/>
              </a:tabLst>
            </a:pPr>
            <a:r>
              <a:rPr lang="sr-Latn-ME" sz="1400" dirty="0">
                <a:solidFill>
                  <a:srgbClr val="000000"/>
                </a:solidFill>
                <a:latin typeface="Consolas" pitchFamily="49" charset="0"/>
                <a:cs typeface="Times New Roman" pitchFamily="18" charset="0"/>
              </a:rPr>
              <a:t>			</a:t>
            </a:r>
            <a:r>
              <a:rPr lang="en-GB" sz="1400" dirty="0">
                <a:solidFill>
                  <a:srgbClr val="000000"/>
                </a:solidFill>
                <a:latin typeface="Consolas" pitchFamily="49" charset="0"/>
                <a:cs typeface="Times New Roman" pitchFamily="18" charset="0"/>
              </a:rPr>
              <a:t>}</a:t>
            </a:r>
          </a:p>
          <a:p>
            <a:pPr lvl="1">
              <a:tabLst>
                <a:tab pos="207963" algn="l"/>
                <a:tab pos="431800" algn="l"/>
                <a:tab pos="647700" algn="l"/>
                <a:tab pos="863600" algn="l"/>
              </a:tabLst>
            </a:pPr>
            <a:r>
              <a:rPr lang="en-GB" sz="1400" dirty="0">
                <a:solidFill>
                  <a:srgbClr val="000000"/>
                </a:solidFill>
                <a:latin typeface="Consolas" pitchFamily="49" charset="0"/>
                <a:cs typeface="Times New Roman" pitchFamily="18" charset="0"/>
              </a:rPr>
              <a:t>}</a:t>
            </a:r>
          </a:p>
          <a:p>
            <a:pPr>
              <a:tabLst>
                <a:tab pos="207963" algn="l"/>
                <a:tab pos="431800" algn="l"/>
                <a:tab pos="647700" algn="l"/>
                <a:tab pos="863600" algn="l"/>
              </a:tabLst>
            </a:pPr>
            <a:r>
              <a:rPr lang="en-GB" sz="1400" dirty="0"/>
              <a:t>        </a:t>
            </a:r>
            <a:r>
              <a:rPr lang="en-GB" sz="1400" dirty="0" err="1">
                <a:solidFill>
                  <a:srgbClr val="000000"/>
                </a:solidFill>
                <a:latin typeface="Consolas" pitchFamily="49" charset="0"/>
                <a:cs typeface="Times New Roman" pitchFamily="18" charset="0"/>
              </a:rPr>
              <a:t>System.out.printf</a:t>
            </a:r>
            <a:r>
              <a:rPr lang="en-GB" sz="1400" dirty="0">
                <a:solidFill>
                  <a:srgbClr val="2A00FF"/>
                </a:solidFill>
                <a:latin typeface="Consolas" pitchFamily="49" charset="0"/>
                <a:cs typeface="Times New Roman" pitchFamily="18" charset="0"/>
              </a:rPr>
              <a:t>("</a:t>
            </a:r>
            <a:r>
              <a:rPr lang="en-GB" sz="1400" dirty="0" err="1">
                <a:solidFill>
                  <a:srgbClr val="2A00FF"/>
                </a:solidFill>
                <a:latin typeface="Consolas" pitchFamily="49" charset="0"/>
                <a:cs typeface="Times New Roman" pitchFamily="18" charset="0"/>
              </a:rPr>
              <a:t>Nađen</a:t>
            </a:r>
            <a:r>
              <a:rPr lang="en-GB" sz="1400" dirty="0">
                <a:solidFill>
                  <a:srgbClr val="2A00FF"/>
                </a:solidFill>
                <a:latin typeface="Consolas" pitchFamily="49" charset="0"/>
                <a:cs typeface="Times New Roman" pitchFamily="18" charset="0"/>
              </a:rPr>
              <a:t> </a:t>
            </a:r>
            <a:r>
              <a:rPr lang="en-GB" sz="1400" dirty="0" err="1">
                <a:solidFill>
                  <a:srgbClr val="2A00FF"/>
                </a:solidFill>
                <a:latin typeface="Consolas" pitchFamily="49" charset="0"/>
                <a:cs typeface="Times New Roman" pitchFamily="18" charset="0"/>
              </a:rPr>
              <a:t>broj</a:t>
            </a:r>
            <a:r>
              <a:rPr lang="en-GB" sz="1400" dirty="0">
                <a:solidFill>
                  <a:srgbClr val="2A00FF"/>
                </a:solidFill>
                <a:latin typeface="Consolas" pitchFamily="49" charset="0"/>
                <a:cs typeface="Times New Roman" pitchFamily="18" charset="0"/>
              </a:rPr>
              <a:t> 33 </a:t>
            </a:r>
            <a:r>
              <a:rPr lang="en-GB" sz="1400" dirty="0" err="1">
                <a:solidFill>
                  <a:srgbClr val="2A00FF"/>
                </a:solidFill>
                <a:latin typeface="Consolas" pitchFamily="49" charset="0"/>
                <a:cs typeface="Times New Roman" pitchFamily="18" charset="0"/>
              </a:rPr>
              <a:t>na</a:t>
            </a:r>
            <a:r>
              <a:rPr lang="en-GB" sz="1400" dirty="0">
                <a:solidFill>
                  <a:srgbClr val="2A00FF"/>
                </a:solidFill>
                <a:latin typeface="Consolas" pitchFamily="49" charset="0"/>
                <a:cs typeface="Times New Roman" pitchFamily="18" charset="0"/>
              </a:rPr>
              <a:t> </a:t>
            </a:r>
            <a:r>
              <a:rPr lang="en-GB" sz="1400" dirty="0" err="1">
                <a:solidFill>
                  <a:srgbClr val="2A00FF"/>
                </a:solidFill>
                <a:latin typeface="Consolas" pitchFamily="49" charset="0"/>
                <a:cs typeface="Times New Roman" pitchFamily="18" charset="0"/>
              </a:rPr>
              <a:t>poziciji</a:t>
            </a:r>
            <a:r>
              <a:rPr lang="en-GB" sz="1400" dirty="0">
                <a:solidFill>
                  <a:srgbClr val="2A00FF"/>
                </a:solidFill>
                <a:latin typeface="Consolas" pitchFamily="49" charset="0"/>
                <a:cs typeface="Times New Roman" pitchFamily="18" charset="0"/>
              </a:rPr>
              <a:t> (%</a:t>
            </a:r>
            <a:r>
              <a:rPr lang="en-GB" sz="1400" dirty="0" err="1">
                <a:solidFill>
                  <a:srgbClr val="2A00FF"/>
                </a:solidFill>
                <a:latin typeface="Consolas" pitchFamily="49" charset="0"/>
                <a:cs typeface="Times New Roman" pitchFamily="18" charset="0"/>
              </a:rPr>
              <a:t>d,%d</a:t>
            </a:r>
            <a:r>
              <a:rPr lang="en-GB" sz="1400" dirty="0" smtClean="0">
                <a:solidFill>
                  <a:srgbClr val="2A00FF"/>
                </a:solidFill>
                <a:latin typeface="Consolas" pitchFamily="49" charset="0"/>
                <a:cs typeface="Times New Roman" pitchFamily="18" charset="0"/>
              </a:rPr>
              <a:t>)."</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err="1" smtClean="0">
                <a:solidFill>
                  <a:srgbClr val="000000"/>
                </a:solidFill>
                <a:latin typeface="Consolas" pitchFamily="49" charset="0"/>
                <a:cs typeface="Times New Roman" pitchFamily="18" charset="0"/>
              </a:rPr>
              <a:t>i</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1,</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j</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a:t>
            </a:r>
            <a:r>
              <a:rPr lang="sr-Latn-ME" sz="1400" dirty="0" smtClean="0">
                <a:solidFill>
                  <a:srgbClr val="000000"/>
                </a:solidFill>
                <a:latin typeface="Consolas" pitchFamily="49" charset="0"/>
                <a:cs typeface="Times New Roman" pitchFamily="18" charset="0"/>
              </a:rPr>
              <a:t> </a:t>
            </a:r>
            <a:r>
              <a:rPr lang="en-GB" sz="1400" dirty="0" smtClean="0">
                <a:solidFill>
                  <a:srgbClr val="000000"/>
                </a:solidFill>
                <a:latin typeface="Consolas" pitchFamily="49" charset="0"/>
                <a:cs typeface="Times New Roman" pitchFamily="18" charset="0"/>
              </a:rPr>
              <a:t>1</a:t>
            </a:r>
            <a:r>
              <a:rPr lang="en-GB" sz="1400" dirty="0" smtClean="0">
                <a:solidFill>
                  <a:srgbClr val="000000"/>
                </a:solidFill>
                <a:latin typeface="Consolas" pitchFamily="49" charset="0"/>
                <a:cs typeface="Times New Roman" pitchFamily="18" charset="0"/>
              </a:rPr>
              <a:t>);</a:t>
            </a:r>
            <a:endParaRPr lang="sr-Latn-ME" sz="1400" dirty="0" smtClean="0">
              <a:solidFill>
                <a:srgbClr val="000000"/>
              </a:solidFill>
              <a:latin typeface="Consolas" pitchFamily="49" charset="0"/>
              <a:cs typeface="Times New Roman" pitchFamily="18" charset="0"/>
            </a:endParaRPr>
          </a:p>
          <a:p>
            <a:pPr>
              <a:tabLst>
                <a:tab pos="207963" algn="l"/>
                <a:tab pos="431800" algn="l"/>
                <a:tab pos="647700" algn="l"/>
                <a:tab pos="863600" algn="l"/>
              </a:tabLst>
            </a:pPr>
            <a:r>
              <a:rPr lang="sr-Latn-ME" sz="1400" dirty="0">
                <a:solidFill>
                  <a:srgbClr val="000000"/>
                </a:solidFill>
                <a:latin typeface="Consolas" pitchFamily="49" charset="0"/>
                <a:cs typeface="Times New Roman" pitchFamily="18" charset="0"/>
              </a:rPr>
              <a:t>	</a:t>
            </a:r>
            <a:r>
              <a:rPr lang="en-US" sz="1400" dirty="0" smtClean="0">
                <a:solidFill>
                  <a:srgbClr val="000000"/>
                </a:solidFill>
                <a:latin typeface="Consolas" pitchFamily="49" charset="0"/>
                <a:cs typeface="Times New Roman" pitchFamily="18" charset="0"/>
              </a:rPr>
              <a:t>}</a:t>
            </a:r>
            <a:endParaRPr lang="en-GB" sz="1400" dirty="0" smtClean="0">
              <a:latin typeface="Calibri" pitchFamily="34" charset="0"/>
              <a:cs typeface="Times New Roman" pitchFamily="18" charset="0"/>
            </a:endParaRPr>
          </a:p>
          <a:p>
            <a:pPr>
              <a:tabLst>
                <a:tab pos="215900" algn="l"/>
                <a:tab pos="431800" algn="l"/>
                <a:tab pos="647700" algn="l"/>
                <a:tab pos="863600" algn="l"/>
              </a:tabLst>
            </a:pPr>
            <a:r>
              <a:rPr lang="en-US" sz="1400" dirty="0" smtClean="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p:txBody>
      </p:sp>
      <p:sp>
        <p:nvSpPr>
          <p:cNvPr id="6" name="Rectangle 5"/>
          <p:cNvSpPr/>
          <p:nvPr/>
        </p:nvSpPr>
        <p:spPr>
          <a:xfrm>
            <a:off x="436538" y="6198409"/>
            <a:ext cx="2977406" cy="338554"/>
          </a:xfrm>
          <a:prstGeom prst="rect">
            <a:avLst/>
          </a:prstGeom>
          <a:noFill/>
          <a:ln w="9525">
            <a:solidFill>
              <a:srgbClr val="00B050"/>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p>
            <a:pPr>
              <a:tabLst>
                <a:tab pos="541338" algn="r"/>
                <a:tab pos="1341438" algn="r"/>
                <a:tab pos="2332038" algn="r"/>
              </a:tabLst>
            </a:pPr>
            <a:r>
              <a:rPr lang="en-US" sz="1600" dirty="0">
                <a:solidFill>
                  <a:srgbClr val="339933"/>
                </a:solidFill>
              </a:rPr>
              <a:t>	</a:t>
            </a:r>
            <a:r>
              <a:rPr lang="sr-Latn-ME" sz="1600" dirty="0" smtClean="0">
                <a:solidFill>
                  <a:srgbClr val="339933"/>
                </a:solidFill>
              </a:rPr>
              <a:t>N</a:t>
            </a:r>
            <a:r>
              <a:rPr lang="pl-PL" sz="1600" dirty="0" smtClean="0">
                <a:solidFill>
                  <a:srgbClr val="339933"/>
                </a:solidFill>
              </a:rPr>
              <a:t>ađen </a:t>
            </a:r>
            <a:r>
              <a:rPr lang="pl-PL" sz="1600" dirty="0">
                <a:solidFill>
                  <a:srgbClr val="339933"/>
                </a:solidFill>
              </a:rPr>
              <a:t>broj 33 na poziciji (2,1).</a:t>
            </a:r>
            <a:endParaRPr lang="en-US" sz="1600" dirty="0">
              <a:solidFill>
                <a:srgbClr val="339933"/>
              </a:solidFill>
            </a:endParaRPr>
          </a:p>
        </p:txBody>
      </p:sp>
      <p:sp>
        <p:nvSpPr>
          <p:cNvPr id="8" name="Rectangle 7"/>
          <p:cNvSpPr>
            <a:spLocks noChangeArrowheads="1"/>
          </p:cNvSpPr>
          <p:nvPr/>
        </p:nvSpPr>
        <p:spPr bwMode="auto">
          <a:xfrm>
            <a:off x="329754" y="5856976"/>
            <a:ext cx="755650" cy="369887"/>
          </a:xfrm>
          <a:prstGeom prst="rect">
            <a:avLst/>
          </a:prstGeom>
          <a:noFill/>
          <a:ln w="9525">
            <a:noFill/>
            <a:miter lim="800000"/>
            <a:headEnd/>
            <a:tailEnd/>
          </a:ln>
          <a:effectLst/>
        </p:spPr>
        <p:txBody>
          <a:bodyPr anchor="ctr">
            <a:spAutoFit/>
          </a:bodyPr>
          <a:lstStyle/>
          <a:p>
            <a:pPr algn="just">
              <a:spcBef>
                <a:spcPct val="20000"/>
              </a:spcBef>
              <a:spcAft>
                <a:spcPct val="20000"/>
              </a:spcAft>
              <a:buClr>
                <a:schemeClr val="tx1"/>
              </a:buClr>
              <a:buSzPct val="75000"/>
              <a:tabLst>
                <a:tab pos="180975" algn="l"/>
                <a:tab pos="539750" algn="l"/>
                <a:tab pos="900113" algn="l"/>
                <a:tab pos="1260475" algn="l"/>
              </a:tabLst>
              <a:defRPr/>
            </a:pPr>
            <a:r>
              <a:rPr lang="sr-Latn-RS" dirty="0">
                <a:solidFill>
                  <a:srgbClr val="3333CC"/>
                </a:solidFill>
                <a:latin typeface="+mn-lt"/>
              </a:rPr>
              <a:t>Ispis</a:t>
            </a:r>
            <a:endParaRPr lang="en-US" dirty="0">
              <a:latin typeface="Consolas" pitchFamily="49" charset="0"/>
              <a:cs typeface="Consolas" pitchFamily="49" charset="0"/>
            </a:endParaRPr>
          </a:p>
        </p:txBody>
      </p:sp>
    </p:spTree>
    <p:extLst>
      <p:ext uri="{BB962C8B-B14F-4D97-AF65-F5344CB8AC3E}">
        <p14:creationId xmlns:p14="http://schemas.microsoft.com/office/powerpoint/2010/main" val="4535191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a:xfrm>
            <a:off x="563563" y="457200"/>
            <a:ext cx="5808662" cy="739775"/>
          </a:xfrm>
        </p:spPr>
        <p:txBody>
          <a:bodyPr/>
          <a:lstStyle/>
          <a:p>
            <a:pPr eaLnBrk="1" hangingPunct="1"/>
            <a:r>
              <a:rPr lang="sr-Latn-CS" sz="3600" smtClean="0"/>
              <a:t>Uvod u klase – klasa Knjiga</a:t>
            </a:r>
            <a:endParaRPr lang="en-US" sz="3600" smtClean="0"/>
          </a:p>
        </p:txBody>
      </p:sp>
      <p:sp>
        <p:nvSpPr>
          <p:cNvPr id="10243" name="Rectangle 1"/>
          <p:cNvSpPr>
            <a:spLocks noChangeArrowheads="1"/>
          </p:cNvSpPr>
          <p:nvPr/>
        </p:nvSpPr>
        <p:spPr bwMode="auto">
          <a:xfrm>
            <a:off x="827088" y="1154113"/>
            <a:ext cx="6192837" cy="5692775"/>
          </a:xfrm>
          <a:prstGeom prst="rect">
            <a:avLst/>
          </a:prstGeom>
          <a:solidFill>
            <a:srgbClr val="CC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spAutoFit/>
          </a:bodyPr>
          <a:lstStyle/>
          <a:p>
            <a:pPr>
              <a:tabLst>
                <a:tab pos="215900" algn="l"/>
                <a:tab pos="431800" algn="l"/>
                <a:tab pos="647700" algn="l"/>
                <a:tab pos="863600" algn="l"/>
              </a:tabLst>
            </a:pPr>
            <a:r>
              <a:rPr lang="en-US" sz="1400" b="1" dirty="0">
                <a:solidFill>
                  <a:srgbClr val="7F0055"/>
                </a:solidFill>
                <a:latin typeface="Consolas" pitchFamily="49" charset="0"/>
                <a:cs typeface="Times New Roman" pitchFamily="18" charset="0"/>
              </a:rPr>
              <a:t>public</a:t>
            </a: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class</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Knjiga</a:t>
            </a: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sr-Latn-RS" sz="1400" dirty="0">
              <a:solidFill>
                <a:srgbClr val="000000"/>
              </a:solidFill>
              <a:latin typeface="Consolas" pitchFamily="49" charset="0"/>
              <a:cs typeface="Times New Roman" pitchFamily="18" charset="0"/>
            </a:endParaRPr>
          </a:p>
          <a:p>
            <a:pPr>
              <a:tabLst>
                <a:tab pos="215900" algn="l"/>
                <a:tab pos="431800" algn="l"/>
                <a:tab pos="647700" algn="l"/>
                <a:tab pos="863600" algn="l"/>
              </a:tabLst>
            </a:pPr>
            <a:r>
              <a:rPr lang="sr-Latn-RS" sz="1400" b="1" dirty="0">
                <a:solidFill>
                  <a:srgbClr val="7F0055"/>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private</a:t>
            </a:r>
            <a:r>
              <a:rPr lang="en-US" sz="1400" dirty="0">
                <a:solidFill>
                  <a:srgbClr val="000000"/>
                </a:solidFill>
                <a:latin typeface="Consolas" pitchFamily="49" charset="0"/>
                <a:cs typeface="Times New Roman" pitchFamily="18" charset="0"/>
              </a:rPr>
              <a:t> String </a:t>
            </a:r>
            <a:r>
              <a:rPr lang="en-US" sz="1400" dirty="0" err="1">
                <a:solidFill>
                  <a:srgbClr val="0000C0"/>
                </a:solidFill>
                <a:latin typeface="Consolas" pitchFamily="49" charset="0"/>
                <a:cs typeface="Times New Roman" pitchFamily="18" charset="0"/>
              </a:rPr>
              <a:t>ime</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private</a:t>
            </a:r>
            <a:r>
              <a:rPr lang="en-US" sz="1400" dirty="0">
                <a:solidFill>
                  <a:srgbClr val="000000"/>
                </a:solidFill>
                <a:latin typeface="Consolas" pitchFamily="49" charset="0"/>
                <a:cs typeface="Times New Roman" pitchFamily="18" charset="0"/>
              </a:rPr>
              <a:t> </a:t>
            </a:r>
            <a:r>
              <a:rPr lang="en-US" sz="1400" b="1" dirty="0" err="1">
                <a:solidFill>
                  <a:srgbClr val="7F0055"/>
                </a:solidFill>
                <a:latin typeface="Consolas" pitchFamily="49" charset="0"/>
                <a:cs typeface="Times New Roman" pitchFamily="18" charset="0"/>
              </a:rPr>
              <a:t>int</a:t>
            </a:r>
            <a:r>
              <a:rPr lang="en-US" sz="1400" dirty="0">
                <a:solidFill>
                  <a:srgbClr val="000000"/>
                </a:solidFill>
                <a:latin typeface="Consolas" pitchFamily="49" charset="0"/>
                <a:cs typeface="Times New Roman" pitchFamily="18" charset="0"/>
              </a:rPr>
              <a:t> </a:t>
            </a:r>
            <a:r>
              <a:rPr lang="en-US" sz="1400" dirty="0" err="1">
                <a:solidFill>
                  <a:srgbClr val="0000C0"/>
                </a:solidFill>
                <a:latin typeface="Consolas" pitchFamily="49" charset="0"/>
                <a:cs typeface="Times New Roman" pitchFamily="18" charset="0"/>
              </a:rPr>
              <a:t>brojStrana</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public</a:t>
            </a:r>
            <a:r>
              <a:rPr lang="en-US" sz="1400" dirty="0">
                <a:solidFill>
                  <a:srgbClr val="000000"/>
                </a:solidFill>
                <a:latin typeface="Consolas" pitchFamily="49" charset="0"/>
                <a:cs typeface="Times New Roman" pitchFamily="18" charset="0"/>
              </a:rPr>
              <a:t> String </a:t>
            </a:r>
            <a:r>
              <a:rPr lang="en-US" sz="1400" dirty="0" err="1">
                <a:solidFill>
                  <a:srgbClr val="000000"/>
                </a:solidFill>
                <a:latin typeface="Consolas" pitchFamily="49" charset="0"/>
                <a:cs typeface="Times New Roman" pitchFamily="18" charset="0"/>
              </a:rPr>
              <a:t>getIme</a:t>
            </a: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return</a:t>
            </a:r>
            <a:r>
              <a:rPr lang="en-US" sz="1400" dirty="0">
                <a:solidFill>
                  <a:srgbClr val="000000"/>
                </a:solidFill>
                <a:latin typeface="Consolas" pitchFamily="49" charset="0"/>
                <a:cs typeface="Times New Roman" pitchFamily="18" charset="0"/>
              </a:rPr>
              <a:t> </a:t>
            </a:r>
            <a:r>
              <a:rPr lang="en-US" sz="1400" dirty="0" err="1">
                <a:solidFill>
                  <a:srgbClr val="0000C0"/>
                </a:solidFill>
                <a:latin typeface="Consolas" pitchFamily="49" charset="0"/>
                <a:cs typeface="Times New Roman" pitchFamily="18" charset="0"/>
              </a:rPr>
              <a:t>ime</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public</a:t>
            </a: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void</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setIme</a:t>
            </a:r>
            <a:r>
              <a:rPr lang="en-US" sz="1400" dirty="0">
                <a:solidFill>
                  <a:srgbClr val="000000"/>
                </a:solidFill>
                <a:latin typeface="Consolas" pitchFamily="49" charset="0"/>
                <a:cs typeface="Times New Roman" pitchFamily="18" charset="0"/>
              </a:rPr>
              <a:t>(String s)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C0"/>
                </a:solidFill>
                <a:latin typeface="Consolas" pitchFamily="49" charset="0"/>
                <a:cs typeface="Times New Roman" pitchFamily="18" charset="0"/>
              </a:rPr>
              <a:t>ime</a:t>
            </a:r>
            <a:r>
              <a:rPr lang="en-US" sz="1400" dirty="0">
                <a:solidFill>
                  <a:srgbClr val="000000"/>
                </a:solidFill>
                <a:latin typeface="Consolas" pitchFamily="49" charset="0"/>
                <a:cs typeface="Times New Roman" pitchFamily="18" charset="0"/>
              </a:rPr>
              <a:t> = s;</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public</a:t>
            </a:r>
            <a:r>
              <a:rPr lang="en-US" sz="1400" dirty="0">
                <a:solidFill>
                  <a:srgbClr val="000000"/>
                </a:solidFill>
                <a:latin typeface="Consolas" pitchFamily="49" charset="0"/>
                <a:cs typeface="Times New Roman" pitchFamily="18" charset="0"/>
              </a:rPr>
              <a:t> </a:t>
            </a:r>
            <a:r>
              <a:rPr lang="en-US" sz="1400" b="1" dirty="0" err="1">
                <a:solidFill>
                  <a:srgbClr val="7F0055"/>
                </a:solidFill>
                <a:latin typeface="Consolas" pitchFamily="49" charset="0"/>
                <a:cs typeface="Times New Roman" pitchFamily="18" charset="0"/>
              </a:rPr>
              <a:t>int</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getBrojStrana</a:t>
            </a: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return</a:t>
            </a:r>
            <a:r>
              <a:rPr lang="en-US" sz="1400" dirty="0">
                <a:solidFill>
                  <a:srgbClr val="000000"/>
                </a:solidFill>
                <a:latin typeface="Consolas" pitchFamily="49" charset="0"/>
                <a:cs typeface="Times New Roman" pitchFamily="18" charset="0"/>
              </a:rPr>
              <a:t> </a:t>
            </a:r>
            <a:r>
              <a:rPr lang="en-US" sz="1400" dirty="0" err="1">
                <a:solidFill>
                  <a:srgbClr val="0000C0"/>
                </a:solidFill>
                <a:latin typeface="Consolas" pitchFamily="49" charset="0"/>
                <a:cs typeface="Times New Roman" pitchFamily="18" charset="0"/>
              </a:rPr>
              <a:t>brojStrana</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public</a:t>
            </a: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void</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setBrojStrana</a:t>
            </a:r>
            <a:r>
              <a:rPr lang="en-US" sz="1400" dirty="0">
                <a:solidFill>
                  <a:srgbClr val="000000"/>
                </a:solidFill>
                <a:latin typeface="Consolas" pitchFamily="49" charset="0"/>
                <a:cs typeface="Times New Roman" pitchFamily="18" charset="0"/>
              </a:rPr>
              <a:t>(</a:t>
            </a:r>
            <a:r>
              <a:rPr lang="en-US" sz="1400" b="1" dirty="0" err="1">
                <a:solidFill>
                  <a:srgbClr val="7F0055"/>
                </a:solidFill>
                <a:latin typeface="Consolas" pitchFamily="49" charset="0"/>
                <a:cs typeface="Times New Roman" pitchFamily="18" charset="0"/>
              </a:rPr>
              <a:t>int</a:t>
            </a:r>
            <a:r>
              <a:rPr lang="en-US" sz="1400" dirty="0">
                <a:solidFill>
                  <a:srgbClr val="000000"/>
                </a:solidFill>
                <a:latin typeface="Consolas" pitchFamily="49" charset="0"/>
                <a:cs typeface="Times New Roman" pitchFamily="18" charset="0"/>
              </a:rPr>
              <a:t> n)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C0"/>
                </a:solidFill>
                <a:latin typeface="Consolas" pitchFamily="49" charset="0"/>
                <a:cs typeface="Times New Roman" pitchFamily="18" charset="0"/>
              </a:rPr>
              <a:t>brojStrana</a:t>
            </a:r>
            <a:r>
              <a:rPr lang="en-US" sz="1400" dirty="0">
                <a:solidFill>
                  <a:srgbClr val="000000"/>
                </a:solidFill>
                <a:latin typeface="Consolas" pitchFamily="49" charset="0"/>
                <a:cs typeface="Times New Roman" pitchFamily="18" charset="0"/>
              </a:rPr>
              <a:t> = n;</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sr-Latn-RS" sz="1400" dirty="0">
              <a:latin typeface="Calibri" pitchFamily="34" charset="0"/>
              <a:cs typeface="Times New Roman" pitchFamily="18" charset="0"/>
            </a:endParaRPr>
          </a:p>
          <a:p>
            <a:pPr>
              <a:tabLst>
                <a:tab pos="215900" algn="l"/>
                <a:tab pos="431800" algn="l"/>
                <a:tab pos="647700" algn="l"/>
                <a:tab pos="863600" algn="l"/>
              </a:tabLst>
            </a:pP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public</a:t>
            </a:r>
            <a:r>
              <a:rPr lang="en-US" sz="1400" dirty="0">
                <a:solidFill>
                  <a:srgbClr val="000000"/>
                </a:solidFill>
                <a:latin typeface="Consolas" pitchFamily="49" charset="0"/>
                <a:cs typeface="Times New Roman" pitchFamily="18" charset="0"/>
              </a:rPr>
              <a:t> </a:t>
            </a:r>
            <a:r>
              <a:rPr lang="en-US" sz="1400" b="1" dirty="0">
                <a:solidFill>
                  <a:srgbClr val="7F0055"/>
                </a:solidFill>
                <a:latin typeface="Consolas" pitchFamily="49" charset="0"/>
                <a:cs typeface="Times New Roman" pitchFamily="18" charset="0"/>
              </a:rPr>
              <a:t>void</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prikaziKnjigu</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System.out.printf</a:t>
            </a:r>
            <a:r>
              <a:rPr lang="en-US" sz="1400" dirty="0">
                <a:solidFill>
                  <a:srgbClr val="000000"/>
                </a:solidFill>
                <a:latin typeface="Consolas" pitchFamily="49" charset="0"/>
                <a:cs typeface="Times New Roman" pitchFamily="18" charset="0"/>
              </a:rPr>
              <a:t>(</a:t>
            </a:r>
            <a:r>
              <a:rPr lang="en-US" sz="1400" dirty="0">
                <a:solidFill>
                  <a:srgbClr val="2A00FF"/>
                </a:solidFill>
                <a:latin typeface="Consolas" pitchFamily="49" charset="0"/>
                <a:cs typeface="Times New Roman" pitchFamily="18" charset="0"/>
              </a:rPr>
              <a:t>"</a:t>
            </a:r>
            <a:r>
              <a:rPr lang="en-US" sz="1400" dirty="0" err="1">
                <a:solidFill>
                  <a:srgbClr val="2A00FF"/>
                </a:solidFill>
                <a:latin typeface="Consolas" pitchFamily="49" charset="0"/>
                <a:cs typeface="Times New Roman" pitchFamily="18" charset="0"/>
              </a:rPr>
              <a:t>Ime</a:t>
            </a:r>
            <a:r>
              <a:rPr lang="en-US" sz="1400" dirty="0">
                <a:solidFill>
                  <a:srgbClr val="2A00FF"/>
                </a:solidFill>
                <a:latin typeface="Consolas" pitchFamily="49" charset="0"/>
                <a:cs typeface="Times New Roman" pitchFamily="18" charset="0"/>
              </a:rPr>
              <a:t> </a:t>
            </a:r>
            <a:r>
              <a:rPr lang="en-US" sz="1400" dirty="0" err="1">
                <a:solidFill>
                  <a:srgbClr val="2A00FF"/>
                </a:solidFill>
                <a:latin typeface="Consolas" pitchFamily="49" charset="0"/>
                <a:cs typeface="Times New Roman" pitchFamily="18" charset="0"/>
              </a:rPr>
              <a:t>knjige</a:t>
            </a:r>
            <a:r>
              <a:rPr lang="en-US" sz="1400" dirty="0">
                <a:solidFill>
                  <a:srgbClr val="2A00FF"/>
                </a:solidFill>
                <a:latin typeface="Consolas" pitchFamily="49" charset="0"/>
                <a:cs typeface="Times New Roman" pitchFamily="18" charset="0"/>
              </a:rPr>
              <a:t> je %s i </a:t>
            </a:r>
            <a:r>
              <a:rPr lang="en-US" sz="1400" dirty="0" err="1">
                <a:solidFill>
                  <a:srgbClr val="2A00FF"/>
                </a:solidFill>
                <a:latin typeface="Consolas" pitchFamily="49" charset="0"/>
                <a:cs typeface="Times New Roman" pitchFamily="18" charset="0"/>
              </a:rPr>
              <a:t>ima</a:t>
            </a:r>
            <a:r>
              <a:rPr lang="en-US" sz="1400" dirty="0">
                <a:solidFill>
                  <a:srgbClr val="2A00FF"/>
                </a:solidFill>
                <a:latin typeface="Consolas" pitchFamily="49" charset="0"/>
                <a:cs typeface="Times New Roman" pitchFamily="18" charset="0"/>
              </a:rPr>
              <a:t> %d </a:t>
            </a:r>
            <a:r>
              <a:rPr lang="en-US" sz="1400" dirty="0" err="1">
                <a:solidFill>
                  <a:srgbClr val="2A00FF"/>
                </a:solidFill>
                <a:latin typeface="Consolas" pitchFamily="49" charset="0"/>
                <a:cs typeface="Times New Roman" pitchFamily="18" charset="0"/>
              </a:rPr>
              <a:t>strana</a:t>
            </a:r>
            <a:r>
              <a:rPr lang="en-US" sz="1400" dirty="0">
                <a:solidFill>
                  <a:srgbClr val="2A00FF"/>
                </a:solidFill>
                <a:latin typeface="Consolas" pitchFamily="49" charset="0"/>
                <a:cs typeface="Times New Roman" pitchFamily="18" charset="0"/>
              </a:rPr>
              <a:t>.\n"</a:t>
            </a: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getIme</a:t>
            </a:r>
            <a:r>
              <a:rPr lang="en-US" sz="1400" dirty="0">
                <a:solidFill>
                  <a:srgbClr val="000000"/>
                </a:solidFill>
                <a:latin typeface="Consolas" pitchFamily="49" charset="0"/>
                <a:cs typeface="Times New Roman" pitchFamily="18" charset="0"/>
              </a:rPr>
              <a:t>(), </a:t>
            </a:r>
            <a:r>
              <a:rPr lang="en-US" sz="1400" dirty="0" err="1">
                <a:solidFill>
                  <a:srgbClr val="000000"/>
                </a:solidFill>
                <a:latin typeface="Consolas" pitchFamily="49" charset="0"/>
                <a:cs typeface="Times New Roman" pitchFamily="18" charset="0"/>
              </a:rPr>
              <a:t>getBrojStrana</a:t>
            </a: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a:p>
            <a:pPr>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	}</a:t>
            </a:r>
            <a:endParaRPr lang="en-GB" sz="1400" dirty="0">
              <a:latin typeface="Calibri" pitchFamily="34" charset="0"/>
              <a:cs typeface="Times New Roman" pitchFamily="18" charset="0"/>
            </a:endParaRPr>
          </a:p>
          <a:p>
            <a:pPr algn="just">
              <a:tabLst>
                <a:tab pos="215900" algn="l"/>
                <a:tab pos="431800" algn="l"/>
                <a:tab pos="647700" algn="l"/>
                <a:tab pos="863600" algn="l"/>
              </a:tabLst>
            </a:pPr>
            <a:r>
              <a:rPr lang="en-US" sz="1400" dirty="0">
                <a:solidFill>
                  <a:srgbClr val="000000"/>
                </a:solidFill>
                <a:latin typeface="Consolas" pitchFamily="49" charset="0"/>
                <a:cs typeface="Times New Roman" pitchFamily="18" charset="0"/>
              </a:rPr>
              <a:t>}</a:t>
            </a:r>
            <a:endParaRPr lang="en-GB" sz="1400" dirty="0">
              <a:latin typeface="Calibri" pitchFamily="34" charset="0"/>
              <a:cs typeface="Times New Roman" pitchFamily="18" charset="0"/>
            </a:endParaRPr>
          </a:p>
        </p:txBody>
      </p:sp>
      <p:sp>
        <p:nvSpPr>
          <p:cNvPr id="5" name="Rectangle 4"/>
          <p:cNvSpPr>
            <a:spLocks noChangeArrowheads="1"/>
          </p:cNvSpPr>
          <p:nvPr/>
        </p:nvSpPr>
        <p:spPr bwMode="auto">
          <a:xfrm rot="5400000">
            <a:off x="-559594" y="1539081"/>
            <a:ext cx="1692275" cy="646113"/>
          </a:xfrm>
          <a:prstGeom prst="rect">
            <a:avLst/>
          </a:prstGeom>
          <a:noFill/>
          <a:ln w="9525">
            <a:noFill/>
            <a:miter lim="800000"/>
            <a:headEnd/>
            <a:tailEnd/>
          </a:ln>
          <a:effectLst/>
        </p:spPr>
        <p:txBody>
          <a:bodyPr anchor="ctr">
            <a:spAutoFit/>
          </a:bodyPr>
          <a:lstStyle/>
          <a:p>
            <a:pPr algn="ctr">
              <a:spcBef>
                <a:spcPct val="20000"/>
              </a:spcBef>
              <a:spcAft>
                <a:spcPct val="20000"/>
              </a:spcAft>
              <a:buClr>
                <a:schemeClr val="tx1"/>
              </a:buClr>
              <a:buSzPct val="75000"/>
              <a:tabLst>
                <a:tab pos="180975" algn="l"/>
                <a:tab pos="539750" algn="l"/>
                <a:tab pos="900113" algn="l"/>
                <a:tab pos="1260475" algn="l"/>
              </a:tabLst>
              <a:defRPr/>
            </a:pPr>
            <a:r>
              <a:rPr lang="sr-Latn-RS">
                <a:solidFill>
                  <a:srgbClr val="FF0000"/>
                </a:solidFill>
                <a:latin typeface="+mn-lt"/>
              </a:rPr>
              <a:t>podaci klase (atributi)</a:t>
            </a:r>
            <a:endParaRPr lang="en-US" dirty="0">
              <a:solidFill>
                <a:srgbClr val="FF0000"/>
              </a:solidFill>
              <a:latin typeface="Consolas" pitchFamily="49" charset="0"/>
              <a:cs typeface="Consolas" pitchFamily="49" charset="0"/>
            </a:endParaRPr>
          </a:p>
        </p:txBody>
      </p:sp>
      <p:sp>
        <p:nvSpPr>
          <p:cNvPr id="14" name="Rectangle 13"/>
          <p:cNvSpPr>
            <a:spLocks noChangeArrowheads="1"/>
          </p:cNvSpPr>
          <p:nvPr/>
        </p:nvSpPr>
        <p:spPr bwMode="auto">
          <a:xfrm rot="5400000">
            <a:off x="-428624" y="4171950"/>
            <a:ext cx="1566862" cy="369887"/>
          </a:xfrm>
          <a:prstGeom prst="rect">
            <a:avLst/>
          </a:prstGeom>
          <a:noFill/>
          <a:ln w="9525">
            <a:noFill/>
            <a:miter lim="800000"/>
            <a:headEnd/>
            <a:tailEnd/>
          </a:ln>
          <a:effectLst/>
        </p:spPr>
        <p:txBody>
          <a:bodyPr anchor="ctr">
            <a:spAutoFit/>
          </a:bodyPr>
          <a:lstStyle/>
          <a:p>
            <a:pPr>
              <a:spcBef>
                <a:spcPct val="20000"/>
              </a:spcBef>
              <a:spcAft>
                <a:spcPct val="20000"/>
              </a:spcAft>
              <a:buClr>
                <a:schemeClr val="tx1"/>
              </a:buClr>
              <a:buSzPct val="75000"/>
              <a:tabLst>
                <a:tab pos="180975" algn="l"/>
                <a:tab pos="539750" algn="l"/>
                <a:tab pos="900113" algn="l"/>
                <a:tab pos="1260475" algn="l"/>
              </a:tabLst>
              <a:defRPr/>
            </a:pPr>
            <a:r>
              <a:rPr lang="sr-Latn-RS">
                <a:solidFill>
                  <a:srgbClr val="FF0000"/>
                </a:solidFill>
                <a:latin typeface="+mn-lt"/>
              </a:rPr>
              <a:t>metode klase</a:t>
            </a:r>
            <a:endParaRPr lang="en-US" dirty="0">
              <a:solidFill>
                <a:srgbClr val="FF0000"/>
              </a:solidFill>
              <a:latin typeface="Consolas" pitchFamily="49" charset="0"/>
              <a:cs typeface="Consolas" pitchFamily="49" charset="0"/>
            </a:endParaRPr>
          </a:p>
        </p:txBody>
      </p:sp>
      <p:sp>
        <p:nvSpPr>
          <p:cNvPr id="10246" name="Rectangle 15"/>
          <p:cNvSpPr>
            <a:spLocks noChangeArrowheads="1"/>
          </p:cNvSpPr>
          <p:nvPr/>
        </p:nvSpPr>
        <p:spPr bwMode="auto">
          <a:xfrm>
            <a:off x="4356100" y="1227138"/>
            <a:ext cx="4608513" cy="1816100"/>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p>
            <a:pPr algn="just">
              <a:spcAft>
                <a:spcPts val="600"/>
              </a:spcAft>
            </a:pPr>
            <a:r>
              <a:rPr lang="sr-Latn-RS" sz="1700" dirty="0"/>
              <a:t>mixedCase imenovanje metoda i podataka.</a:t>
            </a:r>
          </a:p>
          <a:p>
            <a:pPr algn="just">
              <a:spcAft>
                <a:spcPts val="600"/>
              </a:spcAft>
            </a:pPr>
            <a:r>
              <a:rPr lang="sr-Latn-RS" sz="1700" dirty="0"/>
              <a:t>Podaci deklarisani kao </a:t>
            </a:r>
            <a:r>
              <a:rPr lang="sr-Latn-RS" sz="1700" b="1" dirty="0">
                <a:solidFill>
                  <a:srgbClr val="FF0000"/>
                </a:solidFill>
                <a:latin typeface="Consolas" pitchFamily="49" charset="0"/>
                <a:cs typeface="Consolas" pitchFamily="49" charset="0"/>
              </a:rPr>
              <a:t>private</a:t>
            </a:r>
            <a:r>
              <a:rPr lang="sr-Latn-RS" sz="1700" dirty="0"/>
              <a:t> – može im se pristupiti samo u okviru iste klase. Na ovaj način se promoviše enkapsulacija.</a:t>
            </a:r>
          </a:p>
          <a:p>
            <a:pPr algn="just">
              <a:spcAft>
                <a:spcPts val="600"/>
              </a:spcAft>
            </a:pPr>
            <a:r>
              <a:rPr lang="sr-Latn-RS" sz="1700" dirty="0"/>
              <a:t>Metode deklarisane kao </a:t>
            </a:r>
            <a:r>
              <a:rPr lang="sr-Latn-RS" sz="1700" b="1" dirty="0">
                <a:solidFill>
                  <a:srgbClr val="00B050"/>
                </a:solidFill>
                <a:latin typeface="Consolas" pitchFamily="49" charset="0"/>
                <a:cs typeface="Consolas" pitchFamily="49" charset="0"/>
              </a:rPr>
              <a:t>public</a:t>
            </a:r>
            <a:r>
              <a:rPr lang="sr-Latn-RS" sz="1700" dirty="0"/>
              <a:t> – može im se pristupiti spolja, iz bilo koje klase.</a:t>
            </a:r>
            <a:endParaRPr lang="en-US" sz="1700" dirty="0"/>
          </a:p>
        </p:txBody>
      </p:sp>
      <p:sp>
        <p:nvSpPr>
          <p:cNvPr id="10247" name="Left Brace 10"/>
          <p:cNvSpPr>
            <a:spLocks/>
          </p:cNvSpPr>
          <p:nvPr/>
        </p:nvSpPr>
        <p:spPr bwMode="auto">
          <a:xfrm>
            <a:off x="900113" y="1557338"/>
            <a:ext cx="215900" cy="566737"/>
          </a:xfrm>
          <a:prstGeom prst="leftBrace">
            <a:avLst>
              <a:gd name="adj1" fmla="val 8337"/>
              <a:gd name="adj2" fmla="val 50000"/>
            </a:avLst>
          </a:prstGeom>
          <a:noFill/>
          <a:ln w="9525" algn="ctr">
            <a:solidFill>
              <a:srgbClr val="FF0000"/>
            </a:solidFill>
            <a:round/>
            <a:headEnd/>
            <a:tailEnd/>
          </a:ln>
          <a:extLst>
            <a:ext uri="{909E8E84-426E-40DD-AFC4-6F175D3DCCD1}">
              <a14:hiddenFill xmlns:a14="http://schemas.microsoft.com/office/drawing/2010/main">
                <a:solidFill>
                  <a:srgbClr val="FFFFFF"/>
                </a:solidFill>
              </a14:hiddenFill>
            </a:ext>
          </a:extLst>
        </p:spPr>
        <p:txBody>
          <a:bodyPr wrap="none"/>
          <a:lstStyle/>
          <a:p>
            <a:endParaRPr lang="en-GB"/>
          </a:p>
        </p:txBody>
      </p:sp>
      <p:cxnSp>
        <p:nvCxnSpPr>
          <p:cNvPr id="10248" name="Straight Arrow Connector 14"/>
          <p:cNvCxnSpPr>
            <a:cxnSpLocks noChangeShapeType="1"/>
          </p:cNvCxnSpPr>
          <p:nvPr/>
        </p:nvCxnSpPr>
        <p:spPr bwMode="auto">
          <a:xfrm flipH="1">
            <a:off x="468313" y="1835150"/>
            <a:ext cx="288925" cy="0"/>
          </a:xfrm>
          <a:prstGeom prst="straightConnector1">
            <a:avLst/>
          </a:prstGeom>
          <a:noFill/>
          <a:ln w="9525" algn="ctr">
            <a:solidFill>
              <a:srgbClr val="FF0000"/>
            </a:solidFill>
            <a:round/>
            <a:headEnd/>
            <a:tailEnd type="arrow" w="med" len="med"/>
          </a:ln>
          <a:extLst>
            <a:ext uri="{909E8E84-426E-40DD-AFC4-6F175D3DCCD1}">
              <a14:hiddenFill xmlns:a14="http://schemas.microsoft.com/office/drawing/2010/main">
                <a:noFill/>
              </a14:hiddenFill>
            </a:ext>
          </a:extLst>
        </p:spPr>
      </p:cxnSp>
      <p:sp>
        <p:nvSpPr>
          <p:cNvPr id="10249" name="Left Brace 19"/>
          <p:cNvSpPr>
            <a:spLocks/>
          </p:cNvSpPr>
          <p:nvPr/>
        </p:nvSpPr>
        <p:spPr bwMode="auto">
          <a:xfrm>
            <a:off x="827088" y="2205038"/>
            <a:ext cx="288925" cy="4124325"/>
          </a:xfrm>
          <a:prstGeom prst="leftBrace">
            <a:avLst>
              <a:gd name="adj1" fmla="val 8327"/>
              <a:gd name="adj2" fmla="val 50000"/>
            </a:avLst>
          </a:prstGeom>
          <a:noFill/>
          <a:ln w="9525" algn="ctr">
            <a:solidFill>
              <a:srgbClr val="FF0000"/>
            </a:solidFill>
            <a:round/>
            <a:headEnd/>
            <a:tailEnd/>
          </a:ln>
          <a:extLst>
            <a:ext uri="{909E8E84-426E-40DD-AFC4-6F175D3DCCD1}">
              <a14:hiddenFill xmlns:a14="http://schemas.microsoft.com/office/drawing/2010/main">
                <a:solidFill>
                  <a:srgbClr val="FFFFFF"/>
                </a:solidFill>
              </a14:hiddenFill>
            </a:ext>
          </a:extLst>
        </p:spPr>
        <p:txBody>
          <a:bodyPr wrap="none"/>
          <a:lstStyle/>
          <a:p>
            <a:endParaRPr lang="en-GB"/>
          </a:p>
        </p:txBody>
      </p:sp>
      <p:cxnSp>
        <p:nvCxnSpPr>
          <p:cNvPr id="10250" name="Straight Arrow Connector 20"/>
          <p:cNvCxnSpPr>
            <a:cxnSpLocks noChangeShapeType="1"/>
          </p:cNvCxnSpPr>
          <p:nvPr/>
        </p:nvCxnSpPr>
        <p:spPr bwMode="auto">
          <a:xfrm flipH="1">
            <a:off x="465138" y="4267200"/>
            <a:ext cx="288925" cy="0"/>
          </a:xfrm>
          <a:prstGeom prst="straightConnector1">
            <a:avLst/>
          </a:prstGeom>
          <a:noFill/>
          <a:ln w="9525" algn="ctr">
            <a:solidFill>
              <a:srgbClr val="FF0000"/>
            </a:solidFill>
            <a:round/>
            <a:headEnd/>
            <a:tailEnd type="arrow" w="med" len="med"/>
          </a:ln>
          <a:extLst>
            <a:ext uri="{909E8E84-426E-40DD-AFC4-6F175D3DCCD1}">
              <a14:hiddenFill xmlns:a14="http://schemas.microsoft.com/office/drawing/2010/main">
                <a:noFill/>
              </a14:hiddenFill>
            </a:ext>
          </a:extLst>
        </p:spPr>
      </p:cxnSp>
      <p:sp>
        <p:nvSpPr>
          <p:cNvPr id="10251" name="Slide Number Placeholder 1"/>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34901DA1-4206-4C6E-9779-EBC74CBF6099}" type="slidenum">
              <a:rPr lang="en-GB" smtClean="0">
                <a:latin typeface="Arial Black" pitchFamily="34" charset="0"/>
              </a:rPr>
              <a:pPr eaLnBrk="1" hangingPunct="1"/>
              <a:t>9</a:t>
            </a:fld>
            <a:endParaRPr lang="en-GB" smtClean="0">
              <a:latin typeface="Arial Black" pitchFamily="34" charset="0"/>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Pixel">
  <a:themeElements>
    <a:clrScheme name="Pixel 12">
      <a:dk1>
        <a:srgbClr val="000000"/>
      </a:dk1>
      <a:lt1>
        <a:srgbClr val="FFFFFF"/>
      </a:lt1>
      <a:dk2>
        <a:srgbClr val="000000"/>
      </a:dk2>
      <a:lt2>
        <a:srgbClr val="00007D"/>
      </a:lt2>
      <a:accent1>
        <a:srgbClr val="9999FF"/>
      </a:accent1>
      <a:accent2>
        <a:srgbClr val="9999CC"/>
      </a:accent2>
      <a:accent3>
        <a:srgbClr val="FFFFFF"/>
      </a:accent3>
      <a:accent4>
        <a:srgbClr val="000000"/>
      </a:accent4>
      <a:accent5>
        <a:srgbClr val="CACAFF"/>
      </a:accent5>
      <a:accent6>
        <a:srgbClr val="8A8AB9"/>
      </a:accent6>
      <a:hlink>
        <a:srgbClr val="666699"/>
      </a:hlink>
      <a:folHlink>
        <a:srgbClr val="CCCCE6"/>
      </a:folHlink>
    </a:clrScheme>
    <a:fontScheme name="Pixel">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Pixel 1">
        <a:dk1>
          <a:srgbClr val="0066FF"/>
        </a:dk1>
        <a:lt1>
          <a:srgbClr val="FFFFFF"/>
        </a:lt1>
        <a:dk2>
          <a:srgbClr val="000066"/>
        </a:dk2>
        <a:lt2>
          <a:srgbClr val="FFFFFF"/>
        </a:lt2>
        <a:accent1>
          <a:srgbClr val="6699FF"/>
        </a:accent1>
        <a:accent2>
          <a:srgbClr val="3333FF"/>
        </a:accent2>
        <a:accent3>
          <a:srgbClr val="AAAAB8"/>
        </a:accent3>
        <a:accent4>
          <a:srgbClr val="DADADA"/>
        </a:accent4>
        <a:accent5>
          <a:srgbClr val="B8CAFF"/>
        </a:accent5>
        <a:accent6>
          <a:srgbClr val="2D2DE7"/>
        </a:accent6>
        <a:hlink>
          <a:srgbClr val="FFCC00"/>
        </a:hlink>
        <a:folHlink>
          <a:srgbClr val="0000CC"/>
        </a:folHlink>
      </a:clrScheme>
      <a:clrMap bg1="dk2" tx1="lt1" bg2="dk1" tx2="lt2" accent1="accent1" accent2="accent2" accent3="accent3" accent4="accent4" accent5="accent5" accent6="accent6" hlink="hlink" folHlink="folHlink"/>
    </a:extraClrScheme>
    <a:extraClrScheme>
      <a:clrScheme name="Pixel 2">
        <a:dk1>
          <a:srgbClr val="009999"/>
        </a:dk1>
        <a:lt1>
          <a:srgbClr val="FFFFFF"/>
        </a:lt1>
        <a:dk2>
          <a:srgbClr val="334B49"/>
        </a:dk2>
        <a:lt2>
          <a:srgbClr val="FFFFFF"/>
        </a:lt2>
        <a:accent1>
          <a:srgbClr val="33CCCC"/>
        </a:accent1>
        <a:accent2>
          <a:srgbClr val="008080"/>
        </a:accent2>
        <a:accent3>
          <a:srgbClr val="ADB1B1"/>
        </a:accent3>
        <a:accent4>
          <a:srgbClr val="DADADA"/>
        </a:accent4>
        <a:accent5>
          <a:srgbClr val="ADE2E2"/>
        </a:accent5>
        <a:accent6>
          <a:srgbClr val="007373"/>
        </a:accent6>
        <a:hlink>
          <a:srgbClr val="FFCC00"/>
        </a:hlink>
        <a:folHlink>
          <a:srgbClr val="006666"/>
        </a:folHlink>
      </a:clrScheme>
      <a:clrMap bg1="dk2" tx1="lt1" bg2="dk1" tx2="lt2" accent1="accent1" accent2="accent2" accent3="accent3" accent4="accent4" accent5="accent5" accent6="accent6" hlink="hlink" folHlink="folHlink"/>
    </a:extraClrScheme>
    <a:extraClrScheme>
      <a:clrScheme name="Pixel 3">
        <a:dk1>
          <a:srgbClr val="006699"/>
        </a:dk1>
        <a:lt1>
          <a:srgbClr val="FFFFFF"/>
        </a:lt1>
        <a:dk2>
          <a:srgbClr val="333399"/>
        </a:dk2>
        <a:lt2>
          <a:srgbClr val="FFFFFF"/>
        </a:lt2>
        <a:accent1>
          <a:srgbClr val="0099CC"/>
        </a:accent1>
        <a:accent2>
          <a:srgbClr val="0386AF"/>
        </a:accent2>
        <a:accent3>
          <a:srgbClr val="ADADCA"/>
        </a:accent3>
        <a:accent4>
          <a:srgbClr val="DADADA"/>
        </a:accent4>
        <a:accent5>
          <a:srgbClr val="AACAE2"/>
        </a:accent5>
        <a:accent6>
          <a:srgbClr val="02799E"/>
        </a:accent6>
        <a:hlink>
          <a:srgbClr val="FFCC00"/>
        </a:hlink>
        <a:folHlink>
          <a:srgbClr val="6699FF"/>
        </a:folHlink>
      </a:clrScheme>
      <a:clrMap bg1="dk2" tx1="lt1" bg2="dk1" tx2="lt2" accent1="accent1" accent2="accent2" accent3="accent3" accent4="accent4" accent5="accent5" accent6="accent6" hlink="hlink" folHlink="folHlink"/>
    </a:extraClrScheme>
    <a:extraClrScheme>
      <a:clrScheme name="Pixel 4">
        <a:dk1>
          <a:srgbClr val="008080"/>
        </a:dk1>
        <a:lt1>
          <a:srgbClr val="FFFFFF"/>
        </a:lt1>
        <a:dk2>
          <a:srgbClr val="2F978D"/>
        </a:dk2>
        <a:lt2>
          <a:srgbClr val="FFFFFF"/>
        </a:lt2>
        <a:accent1>
          <a:srgbClr val="0099FF"/>
        </a:accent1>
        <a:accent2>
          <a:srgbClr val="009999"/>
        </a:accent2>
        <a:accent3>
          <a:srgbClr val="ADC9C5"/>
        </a:accent3>
        <a:accent4>
          <a:srgbClr val="DADADA"/>
        </a:accent4>
        <a:accent5>
          <a:srgbClr val="AACAFF"/>
        </a:accent5>
        <a:accent6>
          <a:srgbClr val="008A8A"/>
        </a:accent6>
        <a:hlink>
          <a:srgbClr val="FFFFCC"/>
        </a:hlink>
        <a:folHlink>
          <a:srgbClr val="70CAC6"/>
        </a:folHlink>
      </a:clrScheme>
      <a:clrMap bg1="dk2" tx1="lt1" bg2="dk1" tx2="lt2" accent1="accent1" accent2="accent2" accent3="accent3" accent4="accent4" accent5="accent5" accent6="accent6" hlink="hlink" folHlink="folHlink"/>
    </a:extraClrScheme>
    <a:extraClrScheme>
      <a:clrScheme name="Pixel 5">
        <a:dk1>
          <a:srgbClr val="822504"/>
        </a:dk1>
        <a:lt1>
          <a:srgbClr val="FFFFFF"/>
        </a:lt1>
        <a:dk2>
          <a:srgbClr val="330000"/>
        </a:dk2>
        <a:lt2>
          <a:srgbClr val="FFFFFF"/>
        </a:lt2>
        <a:accent1>
          <a:srgbClr val="FF9900"/>
        </a:accent1>
        <a:accent2>
          <a:srgbClr val="9E2A06"/>
        </a:accent2>
        <a:accent3>
          <a:srgbClr val="ADAAAA"/>
        </a:accent3>
        <a:accent4>
          <a:srgbClr val="DADADA"/>
        </a:accent4>
        <a:accent5>
          <a:srgbClr val="FFCAAA"/>
        </a:accent5>
        <a:accent6>
          <a:srgbClr val="8F2505"/>
        </a:accent6>
        <a:hlink>
          <a:srgbClr val="FF3300"/>
        </a:hlink>
        <a:folHlink>
          <a:srgbClr val="7C0704"/>
        </a:folHlink>
      </a:clrScheme>
      <a:clrMap bg1="dk2" tx1="lt1" bg2="dk1" tx2="lt2" accent1="accent1" accent2="accent2" accent3="accent3" accent4="accent4" accent5="accent5" accent6="accent6" hlink="hlink" folHlink="folHlink"/>
    </a:extraClrScheme>
    <a:extraClrScheme>
      <a:clrScheme name="Pixel 6">
        <a:dk1>
          <a:srgbClr val="336600"/>
        </a:dk1>
        <a:lt1>
          <a:srgbClr val="FFFFFF"/>
        </a:lt1>
        <a:dk2>
          <a:srgbClr val="4A7911"/>
        </a:dk2>
        <a:lt2>
          <a:srgbClr val="FFFFFF"/>
        </a:lt2>
        <a:accent1>
          <a:srgbClr val="666633"/>
        </a:accent1>
        <a:accent2>
          <a:srgbClr val="669900"/>
        </a:accent2>
        <a:accent3>
          <a:srgbClr val="B1BEAA"/>
        </a:accent3>
        <a:accent4>
          <a:srgbClr val="DADADA"/>
        </a:accent4>
        <a:accent5>
          <a:srgbClr val="B8B8AD"/>
        </a:accent5>
        <a:accent6>
          <a:srgbClr val="5C8A00"/>
        </a:accent6>
        <a:hlink>
          <a:srgbClr val="FFCC00"/>
        </a:hlink>
        <a:folHlink>
          <a:srgbClr val="99CC00"/>
        </a:folHlink>
      </a:clrScheme>
      <a:clrMap bg1="dk2" tx1="lt1" bg2="dk1" tx2="lt2" accent1="accent1" accent2="accent2" accent3="accent3" accent4="accent4" accent5="accent5" accent6="accent6" hlink="hlink" folHlink="folHlink"/>
    </a:extraClrScheme>
    <a:extraClrScheme>
      <a:clrScheme name="Pixel 7">
        <a:dk1>
          <a:srgbClr val="000000"/>
        </a:dk1>
        <a:lt1>
          <a:srgbClr val="FFFFFF"/>
        </a:lt1>
        <a:dk2>
          <a:srgbClr val="000000"/>
        </a:dk2>
        <a:lt2>
          <a:srgbClr val="CC3300"/>
        </a:lt2>
        <a:accent1>
          <a:srgbClr val="FFCC00"/>
        </a:accent1>
        <a:accent2>
          <a:srgbClr val="CC6600"/>
        </a:accent2>
        <a:accent3>
          <a:srgbClr val="FFFFFF"/>
        </a:accent3>
        <a:accent4>
          <a:srgbClr val="000000"/>
        </a:accent4>
        <a:accent5>
          <a:srgbClr val="FFE2AA"/>
        </a:accent5>
        <a:accent6>
          <a:srgbClr val="B95C00"/>
        </a:accent6>
        <a:hlink>
          <a:srgbClr val="663300"/>
        </a:hlink>
        <a:folHlink>
          <a:srgbClr val="CC9900"/>
        </a:folHlink>
      </a:clrScheme>
      <a:clrMap bg1="lt1" tx1="dk1" bg2="lt2" tx2="dk2" accent1="accent1" accent2="accent2" accent3="accent3" accent4="accent4" accent5="accent5" accent6="accent6" hlink="hlink" folHlink="folHlink"/>
    </a:extraClrScheme>
    <a:extraClrScheme>
      <a:clrScheme name="Pixel 8">
        <a:dk1>
          <a:srgbClr val="003300"/>
        </a:dk1>
        <a:lt1>
          <a:srgbClr val="FFFFFF"/>
        </a:lt1>
        <a:dk2>
          <a:srgbClr val="000000"/>
        </a:dk2>
        <a:lt2>
          <a:srgbClr val="336600"/>
        </a:lt2>
        <a:accent1>
          <a:srgbClr val="CCCC00"/>
        </a:accent1>
        <a:accent2>
          <a:srgbClr val="669900"/>
        </a:accent2>
        <a:accent3>
          <a:srgbClr val="FFFFFF"/>
        </a:accent3>
        <a:accent4>
          <a:srgbClr val="002A00"/>
        </a:accent4>
        <a:accent5>
          <a:srgbClr val="E2E2AA"/>
        </a:accent5>
        <a:accent6>
          <a:srgbClr val="5C8A00"/>
        </a:accent6>
        <a:hlink>
          <a:srgbClr val="333300"/>
        </a:hlink>
        <a:folHlink>
          <a:srgbClr val="99CC00"/>
        </a:folHlink>
      </a:clrScheme>
      <a:clrMap bg1="lt1" tx1="dk1" bg2="lt2" tx2="dk2" accent1="accent1" accent2="accent2" accent3="accent3" accent4="accent4" accent5="accent5" accent6="accent6" hlink="hlink" folHlink="folHlink"/>
    </a:extraClrScheme>
    <a:extraClrScheme>
      <a:clrScheme name="Pixel 9">
        <a:dk1>
          <a:srgbClr val="000000"/>
        </a:dk1>
        <a:lt1>
          <a:srgbClr val="FFFFFF"/>
        </a:lt1>
        <a:dk2>
          <a:srgbClr val="000000"/>
        </a:dk2>
        <a:lt2>
          <a:srgbClr val="440044"/>
        </a:lt2>
        <a:accent1>
          <a:srgbClr val="FFCCCC"/>
        </a:accent1>
        <a:accent2>
          <a:srgbClr val="790571"/>
        </a:accent2>
        <a:accent3>
          <a:srgbClr val="FFFFFF"/>
        </a:accent3>
        <a:accent4>
          <a:srgbClr val="000000"/>
        </a:accent4>
        <a:accent5>
          <a:srgbClr val="FFE2E2"/>
        </a:accent5>
        <a:accent6>
          <a:srgbClr val="6D0466"/>
        </a:accent6>
        <a:hlink>
          <a:srgbClr val="993366"/>
        </a:hlink>
        <a:folHlink>
          <a:srgbClr val="9F839F"/>
        </a:folHlink>
      </a:clrScheme>
      <a:clrMap bg1="lt1" tx1="dk1" bg2="lt2" tx2="dk2" accent1="accent1" accent2="accent2" accent3="accent3" accent4="accent4" accent5="accent5" accent6="accent6" hlink="hlink" folHlink="folHlink"/>
    </a:extraClrScheme>
    <a:extraClrScheme>
      <a:clrScheme name="Pixel 10">
        <a:dk1>
          <a:srgbClr val="000000"/>
        </a:dk1>
        <a:lt1>
          <a:srgbClr val="FFFFFF"/>
        </a:lt1>
        <a:dk2>
          <a:srgbClr val="000000"/>
        </a:dk2>
        <a:lt2>
          <a:srgbClr val="FF9900"/>
        </a:lt2>
        <a:accent1>
          <a:srgbClr val="FFCC99"/>
        </a:accent1>
        <a:accent2>
          <a:srgbClr val="FBA313"/>
        </a:accent2>
        <a:accent3>
          <a:srgbClr val="FFFFFF"/>
        </a:accent3>
        <a:accent4>
          <a:srgbClr val="000000"/>
        </a:accent4>
        <a:accent5>
          <a:srgbClr val="FFE2CA"/>
        </a:accent5>
        <a:accent6>
          <a:srgbClr val="E39310"/>
        </a:accent6>
        <a:hlink>
          <a:srgbClr val="CC3300"/>
        </a:hlink>
        <a:folHlink>
          <a:srgbClr val="FCC66E"/>
        </a:folHlink>
      </a:clrScheme>
      <a:clrMap bg1="lt1" tx1="dk1" bg2="lt2" tx2="dk2" accent1="accent1" accent2="accent2" accent3="accent3" accent4="accent4" accent5="accent5" accent6="accent6" hlink="hlink" folHlink="folHlink"/>
    </a:extraClrScheme>
    <a:extraClrScheme>
      <a:clrScheme name="Pixel 11">
        <a:dk1>
          <a:srgbClr val="000000"/>
        </a:dk1>
        <a:lt1>
          <a:srgbClr val="FFFFFF"/>
        </a:lt1>
        <a:dk2>
          <a:srgbClr val="000000"/>
        </a:dk2>
        <a:lt2>
          <a:srgbClr val="779F92"/>
        </a:lt2>
        <a:accent1>
          <a:srgbClr val="33CCCC"/>
        </a:accent1>
        <a:accent2>
          <a:srgbClr val="9DC2D7"/>
        </a:accent2>
        <a:accent3>
          <a:srgbClr val="FFFFFF"/>
        </a:accent3>
        <a:accent4>
          <a:srgbClr val="000000"/>
        </a:accent4>
        <a:accent5>
          <a:srgbClr val="ADE2E2"/>
        </a:accent5>
        <a:accent6>
          <a:srgbClr val="8EB0C3"/>
        </a:accent6>
        <a:hlink>
          <a:srgbClr val="006666"/>
        </a:hlink>
        <a:folHlink>
          <a:srgbClr val="CCCCFF"/>
        </a:folHlink>
      </a:clrScheme>
      <a:clrMap bg1="lt1" tx1="dk1" bg2="lt2" tx2="dk2" accent1="accent1" accent2="accent2" accent3="accent3" accent4="accent4" accent5="accent5" accent6="accent6" hlink="hlink" folHlink="folHlink"/>
    </a:extraClrScheme>
    <a:extraClrScheme>
      <a:clrScheme name="Pixel 12">
        <a:dk1>
          <a:srgbClr val="000000"/>
        </a:dk1>
        <a:lt1>
          <a:srgbClr val="FFFFFF"/>
        </a:lt1>
        <a:dk2>
          <a:srgbClr val="000000"/>
        </a:dk2>
        <a:lt2>
          <a:srgbClr val="00007D"/>
        </a:lt2>
        <a:accent1>
          <a:srgbClr val="9999FF"/>
        </a:accent1>
        <a:accent2>
          <a:srgbClr val="9999CC"/>
        </a:accent2>
        <a:accent3>
          <a:srgbClr val="FFFFFF"/>
        </a:accent3>
        <a:accent4>
          <a:srgbClr val="000000"/>
        </a:accent4>
        <a:accent5>
          <a:srgbClr val="CACAFF"/>
        </a:accent5>
        <a:accent6>
          <a:srgbClr val="8A8AB9"/>
        </a:accent6>
        <a:hlink>
          <a:srgbClr val="666699"/>
        </a:hlink>
        <a:folHlink>
          <a:srgbClr val="CCCCE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Pixel</Template>
  <TotalTime>30319</TotalTime>
  <Words>4579</Words>
  <Application>Microsoft Office PowerPoint</Application>
  <PresentationFormat>On-screen Show (4:3)</PresentationFormat>
  <Paragraphs>675</Paragraphs>
  <Slides>44</Slides>
  <Notes>43</Notes>
  <HiddenSlides>1</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44</vt:i4>
      </vt:variant>
    </vt:vector>
  </HeadingPairs>
  <TitlesOfParts>
    <vt:vector size="51" baseType="lpstr">
      <vt:lpstr>Arial</vt:lpstr>
      <vt:lpstr>Arial Black</vt:lpstr>
      <vt:lpstr>Calibri</vt:lpstr>
      <vt:lpstr>Consolas</vt:lpstr>
      <vt:lpstr>Times New Roman</vt:lpstr>
      <vt:lpstr>Wingdings</vt:lpstr>
      <vt:lpstr>Pixel</vt:lpstr>
      <vt:lpstr>OBJEKTNO-ORIJENTISANI DIZAJN SOFTVERA</vt:lpstr>
      <vt:lpstr>switch naredba</vt:lpstr>
      <vt:lpstr>switch naredba – Primeri</vt:lpstr>
      <vt:lpstr>Ciklusi: while, do...while i for</vt:lpstr>
      <vt:lpstr>Primer while petlje</vt:lpstr>
      <vt:lpstr>Primer for petlje</vt:lpstr>
      <vt:lpstr>break i continue</vt:lpstr>
      <vt:lpstr>break i continue sa labelama</vt:lpstr>
      <vt:lpstr>Uvod u klase – klasa Knjiga</vt:lpstr>
      <vt:lpstr>Testna klasa</vt:lpstr>
      <vt:lpstr>static metoda main</vt:lpstr>
      <vt:lpstr>Kreiranje instanci klase</vt:lpstr>
      <vt:lpstr>Parametri i argumenti metoda</vt:lpstr>
      <vt:lpstr>Kompajliranje aplikacije sa više klasa</vt:lpstr>
      <vt:lpstr>import i paketi</vt:lpstr>
      <vt:lpstr>import i paketi</vt:lpstr>
      <vt:lpstr>Reference i pokazivači</vt:lpstr>
      <vt:lpstr>Reference i objekti</vt:lpstr>
      <vt:lpstr>Objekat, referenca, entitet</vt:lpstr>
      <vt:lpstr>Operacije sa referencama</vt:lpstr>
      <vt:lpstr>Operacije sa referencama</vt:lpstr>
      <vt:lpstr>Operacije sa referencama</vt:lpstr>
      <vt:lpstr>Upućivanje poruka. Klijenti i serveri</vt:lpstr>
      <vt:lpstr>Konstruktori klase</vt:lpstr>
      <vt:lpstr>Konstruktori klase</vt:lpstr>
      <vt:lpstr>Konstruktori klase - Primer</vt:lpstr>
      <vt:lpstr>Modularnost</vt:lpstr>
      <vt:lpstr>Modularnost</vt:lpstr>
      <vt:lpstr>Statičke metode</vt:lpstr>
      <vt:lpstr>Neke metode iz klase Math</vt:lpstr>
      <vt:lpstr>Statički podaci</vt:lpstr>
      <vt:lpstr>Pristupanje statičkim članovima klase</vt:lpstr>
      <vt:lpstr>Pristupanje statičkim članovima klase</vt:lpstr>
      <vt:lpstr>Osnovno o stringovima</vt:lpstr>
      <vt:lpstr>String reprezentacija objekta</vt:lpstr>
      <vt:lpstr>Konverzija argumenata</vt:lpstr>
      <vt:lpstr>Pravila unapređenja</vt:lpstr>
      <vt:lpstr>Pravila unapređenja</vt:lpstr>
      <vt:lpstr>Opseg deklaracija. Zasenjivanje</vt:lpstr>
      <vt:lpstr>PowerPoint Presentation</vt:lpstr>
      <vt:lpstr>Preklapanje metoda</vt:lpstr>
      <vt:lpstr>Preklapanje i potpis metode</vt:lpstr>
      <vt:lpstr>Preklapanje – Problemi oko razrešenja</vt:lpstr>
      <vt:lpstr>Preklapanje – Problemi oko razrešenja</vt:lpstr>
    </vt:vector>
  </TitlesOfParts>
  <Company>ETF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Programiranje kroz aplikacije</dc:title>
  <dc:creator>Slobodan Djukanović</dc:creator>
  <cp:lastModifiedBy>Slobodan</cp:lastModifiedBy>
  <cp:revision>1016</cp:revision>
  <cp:lastPrinted>2013-02-15T10:54:59Z</cp:lastPrinted>
  <dcterms:created xsi:type="dcterms:W3CDTF">2004-08-23T07:37:27Z</dcterms:created>
  <dcterms:modified xsi:type="dcterms:W3CDTF">2021-03-27T17:22:43Z</dcterms:modified>
</cp:coreProperties>
</file>

<file path=docProps/thumbnail.jpeg>
</file>