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5" r:id="rId1"/>
  </p:sldMasterIdLst>
  <p:notesMasterIdLst>
    <p:notesMasterId r:id="rId35"/>
  </p:notesMasterIdLst>
  <p:handoutMasterIdLst>
    <p:handoutMasterId r:id="rId36"/>
  </p:handoutMasterIdLst>
  <p:sldIdLst>
    <p:sldId id="256" r:id="rId2"/>
    <p:sldId id="354" r:id="rId3"/>
    <p:sldId id="382" r:id="rId4"/>
    <p:sldId id="383" r:id="rId5"/>
    <p:sldId id="384" r:id="rId6"/>
    <p:sldId id="385" r:id="rId7"/>
    <p:sldId id="386" r:id="rId8"/>
    <p:sldId id="387" r:id="rId9"/>
    <p:sldId id="388" r:id="rId10"/>
    <p:sldId id="389" r:id="rId11"/>
    <p:sldId id="390" r:id="rId12"/>
    <p:sldId id="391" r:id="rId13"/>
    <p:sldId id="392" r:id="rId14"/>
    <p:sldId id="393" r:id="rId15"/>
    <p:sldId id="394" r:id="rId16"/>
    <p:sldId id="395" r:id="rId17"/>
    <p:sldId id="348" r:id="rId18"/>
    <p:sldId id="396" r:id="rId19"/>
    <p:sldId id="397" r:id="rId20"/>
    <p:sldId id="367" r:id="rId21"/>
    <p:sldId id="398" r:id="rId22"/>
    <p:sldId id="399" r:id="rId23"/>
    <p:sldId id="400" r:id="rId24"/>
    <p:sldId id="401" r:id="rId25"/>
    <p:sldId id="402" r:id="rId26"/>
    <p:sldId id="403" r:id="rId27"/>
    <p:sldId id="404" r:id="rId28"/>
    <p:sldId id="405" r:id="rId29"/>
    <p:sldId id="406" r:id="rId30"/>
    <p:sldId id="407" r:id="rId31"/>
    <p:sldId id="408" r:id="rId32"/>
    <p:sldId id="410" r:id="rId33"/>
    <p:sldId id="409" r:id="rId34"/>
  </p:sldIdLst>
  <p:sldSz cx="9144000" cy="6858000" type="screen4x3"/>
  <p:notesSz cx="10234613" cy="70993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33"/>
    <a:srgbClr val="3333CC"/>
    <a:srgbClr val="0ABDFC"/>
    <a:srgbClr val="CCFFCC"/>
    <a:srgbClr val="CCFFFF"/>
    <a:srgbClr val="CC6600"/>
    <a:srgbClr val="006400"/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32" autoAdjust="0"/>
    <p:restoredTop sz="94649" autoAdjust="0"/>
  </p:normalViewPr>
  <p:slideViewPr>
    <p:cSldViewPr showGuides="1">
      <p:cViewPr varScale="1">
        <p:scale>
          <a:sx n="91" d="100"/>
          <a:sy n="91" d="100"/>
        </p:scale>
        <p:origin x="912" y="5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435475" cy="35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37" tIns="49518" rIns="99037" bIns="49518" numCol="1" anchor="t" anchorCtr="0" compatLnSpc="1">
            <a:prstTxWarp prst="textNoShape">
              <a:avLst/>
            </a:prstTxWarp>
          </a:bodyPr>
          <a:lstStyle>
            <a:lvl1pPr defTabSz="989556">
              <a:defRPr sz="13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799138" y="0"/>
            <a:ext cx="4435475" cy="35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37" tIns="49518" rIns="99037" bIns="49518" numCol="1" anchor="t" anchorCtr="0" compatLnSpc="1">
            <a:prstTxWarp prst="textNoShape">
              <a:avLst/>
            </a:prstTxWarp>
          </a:bodyPr>
          <a:lstStyle>
            <a:lvl1pPr algn="r" defTabSz="989556">
              <a:defRPr sz="13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743700"/>
            <a:ext cx="4435475" cy="35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37" tIns="49518" rIns="99037" bIns="49518" numCol="1" anchor="b" anchorCtr="0" compatLnSpc="1">
            <a:prstTxWarp prst="textNoShape">
              <a:avLst/>
            </a:prstTxWarp>
          </a:bodyPr>
          <a:lstStyle>
            <a:lvl1pPr defTabSz="989556">
              <a:defRPr sz="13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799138" y="6743700"/>
            <a:ext cx="4435475" cy="35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037" tIns="49518" rIns="99037" bIns="49518" numCol="1" anchor="b" anchorCtr="0" compatLnSpc="1">
            <a:prstTxWarp prst="textNoShape">
              <a:avLst/>
            </a:prstTxWarp>
          </a:bodyPr>
          <a:lstStyle>
            <a:lvl1pPr algn="r" defTabSz="989556">
              <a:defRPr sz="1300">
                <a:latin typeface="Times New Roman" pitchFamily="18" charset="0"/>
              </a:defRPr>
            </a:lvl1pPr>
          </a:lstStyle>
          <a:p>
            <a:pPr>
              <a:defRPr/>
            </a:pPr>
            <a:fld id="{7A7FFF84-321B-46C3-B700-C62164CC8CE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10705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435475" cy="355600"/>
          </a:xfrm>
          <a:prstGeom prst="rect">
            <a:avLst/>
          </a:prstGeom>
        </p:spPr>
        <p:txBody>
          <a:bodyPr vert="horz" lIns="97267" tIns="48634" rIns="97267" bIns="48634" rtlCol="0"/>
          <a:lstStyle>
            <a:lvl1pPr algn="l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sr-Latn-C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797550" y="0"/>
            <a:ext cx="4435475" cy="355600"/>
          </a:xfrm>
          <a:prstGeom prst="rect">
            <a:avLst/>
          </a:prstGeom>
        </p:spPr>
        <p:txBody>
          <a:bodyPr vert="horz" lIns="97267" tIns="48634" rIns="97267" bIns="48634" rtlCol="0"/>
          <a:lstStyle>
            <a:lvl1pPr algn="r">
              <a:defRPr sz="1300">
                <a:latin typeface="Arial" charset="0"/>
              </a:defRPr>
            </a:lvl1pPr>
          </a:lstStyle>
          <a:p>
            <a:pPr>
              <a:defRPr/>
            </a:pPr>
            <a:fld id="{5C510F37-CACB-4A50-9067-AE3A39985B3B}" type="datetimeFigureOut">
              <a:rPr lang="sr-Latn-CS"/>
              <a:pPr>
                <a:defRPr/>
              </a:pPr>
              <a:t>27.3.2021.</a:t>
            </a:fld>
            <a:endParaRPr lang="sr-Latn-C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343275" y="533400"/>
            <a:ext cx="3548063" cy="26606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267" tIns="48634" rIns="97267" bIns="48634" rtlCol="0" anchor="ctr"/>
          <a:lstStyle/>
          <a:p>
            <a:pPr lvl="0"/>
            <a:endParaRPr lang="sr-Latn-C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1022350" y="3373438"/>
            <a:ext cx="8189913" cy="3192462"/>
          </a:xfrm>
          <a:prstGeom prst="rect">
            <a:avLst/>
          </a:prstGeom>
        </p:spPr>
        <p:txBody>
          <a:bodyPr vert="horz" lIns="97267" tIns="48634" rIns="97267" bIns="48634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sr-Latn-CS" noProof="0" smtClean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742113"/>
            <a:ext cx="4435475" cy="355600"/>
          </a:xfrm>
          <a:prstGeom prst="rect">
            <a:avLst/>
          </a:prstGeom>
        </p:spPr>
        <p:txBody>
          <a:bodyPr vert="horz" lIns="97267" tIns="48634" rIns="97267" bIns="48634" rtlCol="0" anchor="b"/>
          <a:lstStyle>
            <a:lvl1pPr algn="l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sr-Latn-C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797550" y="6742113"/>
            <a:ext cx="4435475" cy="355600"/>
          </a:xfrm>
          <a:prstGeom prst="rect">
            <a:avLst/>
          </a:prstGeom>
        </p:spPr>
        <p:txBody>
          <a:bodyPr vert="horz" lIns="97267" tIns="48634" rIns="97267" bIns="48634" rtlCol="0" anchor="b"/>
          <a:lstStyle>
            <a:lvl1pPr algn="r">
              <a:defRPr sz="1300">
                <a:latin typeface="Arial" charset="0"/>
              </a:defRPr>
            </a:lvl1pPr>
          </a:lstStyle>
          <a:p>
            <a:pPr>
              <a:defRPr/>
            </a:pPr>
            <a:fld id="{E39FD586-2468-46A3-89E6-44BD0DECE195}" type="slidenum">
              <a:rPr lang="sr-Latn-CS"/>
              <a:pPr>
                <a:defRPr/>
              </a:pPr>
              <a:t>‹#›</a:t>
            </a:fld>
            <a:endParaRPr lang="sr-Latn-CS"/>
          </a:p>
        </p:txBody>
      </p:sp>
    </p:spTree>
    <p:extLst>
      <p:ext uri="{BB962C8B-B14F-4D97-AF65-F5344CB8AC3E}">
        <p14:creationId xmlns:p14="http://schemas.microsoft.com/office/powerpoint/2010/main" val="66843493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789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3789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1374161-DB07-4FBB-9A07-C8B7EDC20D81}" type="slidenum">
              <a:rPr lang="sr-Latn-CS" smtClean="0"/>
              <a:pPr eaLnBrk="1" hangingPunct="1"/>
              <a:t>2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78513491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710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4710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6D17F33-D930-4267-A77D-D1A85E0865CB}" type="slidenum">
              <a:rPr lang="sr-Latn-CS" smtClean="0"/>
              <a:pPr eaLnBrk="1" hangingPunct="1"/>
              <a:t>11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66005989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813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4813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2110B22A-FD63-4CCB-B440-DE7A1A29A7AD}" type="slidenum">
              <a:rPr lang="sr-Latn-CS" smtClean="0"/>
              <a:pPr eaLnBrk="1" hangingPunct="1"/>
              <a:t>12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0655166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915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4915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04855386-E13E-419A-A439-BB42E4869161}" type="slidenum">
              <a:rPr lang="sr-Latn-CS" smtClean="0"/>
              <a:pPr eaLnBrk="1" hangingPunct="1"/>
              <a:t>13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81670070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017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018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2F60710-5194-4A36-A9B1-D04D00856438}" type="slidenum">
              <a:rPr lang="sr-Latn-CS" smtClean="0"/>
              <a:pPr eaLnBrk="1" hangingPunct="1"/>
              <a:t>14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85498349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831F163-001B-4660-8B73-34C3DC39A0D8}" type="slidenum">
              <a:rPr lang="sr-Latn-CS" smtClean="0"/>
              <a:pPr eaLnBrk="1" hangingPunct="1"/>
              <a:t>15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26476416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222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222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55AC6B6F-E951-4D0D-9184-9B268743AA78}" type="slidenum">
              <a:rPr lang="sr-Latn-CS" smtClean="0"/>
              <a:pPr eaLnBrk="1" hangingPunct="1"/>
              <a:t>16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82279326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325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325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58303588-FD2E-42D1-9020-F1B566EDD9A4}" type="slidenum">
              <a:rPr lang="sr-Latn-CS" smtClean="0"/>
              <a:pPr eaLnBrk="1" hangingPunct="1"/>
              <a:t>17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548201178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427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427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3BE37AA6-DACD-4A0D-BA94-A67C47EF62FA}" type="slidenum">
              <a:rPr lang="sr-Latn-CS" smtClean="0"/>
              <a:pPr eaLnBrk="1" hangingPunct="1"/>
              <a:t>18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678245780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530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7A8ABC2B-6A09-4E57-A3E2-71EDFC56DC2A}" type="slidenum">
              <a:rPr lang="sr-Latn-CS" smtClean="0"/>
              <a:pPr eaLnBrk="1" hangingPunct="1"/>
              <a:t>19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125929252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632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63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A4E9672-8A62-468A-93D6-25389E1C4909}" type="slidenum">
              <a:rPr lang="sr-Latn-CS" smtClean="0"/>
              <a:pPr eaLnBrk="1" hangingPunct="1"/>
              <a:t>20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425748700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891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3891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875F097-FAF5-4E90-92A8-A92A64DCBC08}" type="slidenum">
              <a:rPr lang="sr-Latn-CS" smtClean="0"/>
              <a:pPr eaLnBrk="1" hangingPunct="1"/>
              <a:t>3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888538797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734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734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C5E76791-742E-4541-A29B-3EECCAABC0FD}" type="slidenum">
              <a:rPr lang="sr-Latn-CS" smtClean="0"/>
              <a:pPr eaLnBrk="1" hangingPunct="1"/>
              <a:t>21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353407396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837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837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96E19D11-6D86-4638-B754-6D51C5C041FF}" type="slidenum">
              <a:rPr lang="sr-Latn-CS" smtClean="0"/>
              <a:pPr eaLnBrk="1" hangingPunct="1"/>
              <a:t>22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609177491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939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93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12FC7B1-D8AE-4552-AD96-E56460D42D25}" type="slidenum">
              <a:rPr lang="sr-Latn-CS" smtClean="0"/>
              <a:pPr eaLnBrk="1" hangingPunct="1"/>
              <a:t>23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193909803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041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042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55480447-55FA-4DC4-B68C-E7C3A7D261F2}" type="slidenum">
              <a:rPr lang="sr-Latn-CS" smtClean="0"/>
              <a:pPr eaLnBrk="1" hangingPunct="1"/>
              <a:t>24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781066954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14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E6F77DF-E527-493B-8172-4A9FB41D921B}" type="slidenum">
              <a:rPr lang="sr-Latn-CS" smtClean="0"/>
              <a:pPr eaLnBrk="1" hangingPunct="1"/>
              <a:t>25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265608044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246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246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F271FE4-A7F6-42C2-B148-F0F26B22EE5D}" type="slidenum">
              <a:rPr lang="sr-Latn-CS" smtClean="0"/>
              <a:pPr eaLnBrk="1" hangingPunct="1"/>
              <a:t>26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301397425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349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349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44EF2DD-4F3B-401B-9AD8-A9D9A14D650F}" type="slidenum">
              <a:rPr lang="sr-Latn-CS" smtClean="0"/>
              <a:pPr eaLnBrk="1" hangingPunct="1"/>
              <a:t>27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462125467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451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451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C4949E9-D192-4223-B830-BD7D819C9DB1}" type="slidenum">
              <a:rPr lang="sr-Latn-CS" smtClean="0"/>
              <a:pPr eaLnBrk="1" hangingPunct="1"/>
              <a:t>28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084721706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553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554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194DCBC8-1AA9-4093-9831-D7C8082E6D7A}" type="slidenum">
              <a:rPr lang="sr-Latn-CS" smtClean="0"/>
              <a:pPr eaLnBrk="1" hangingPunct="1"/>
              <a:t>29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4206630894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656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656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6B3C20F-9C60-44A8-B530-3F4A82C29A10}" type="slidenum">
              <a:rPr lang="sr-Latn-CS" smtClean="0"/>
              <a:pPr eaLnBrk="1" hangingPunct="1"/>
              <a:t>30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62381596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993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5C71B88C-0B9A-4517-AE4D-8ADC19E975D9}" type="slidenum">
              <a:rPr lang="sr-Latn-CS" smtClean="0"/>
              <a:pPr eaLnBrk="1" hangingPunct="1"/>
              <a:t>4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154044382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758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758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65685604-65D4-443F-9F31-88E771200A46}" type="slidenum">
              <a:rPr lang="sr-Latn-CS" smtClean="0"/>
              <a:pPr eaLnBrk="1" hangingPunct="1"/>
              <a:t>31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513426900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861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861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A1DDA59-8601-492D-9B55-CE3F15067D65}" type="slidenum">
              <a:rPr lang="sr-Latn-CS" smtClean="0"/>
              <a:pPr eaLnBrk="1" hangingPunct="1"/>
              <a:t>32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380020653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963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963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3752EDE6-9762-43F3-A4B3-27CCB65A004D}" type="slidenum">
              <a:rPr lang="sr-Latn-CS" smtClean="0"/>
              <a:pPr eaLnBrk="1" hangingPunct="1"/>
              <a:t>33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403463182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096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4096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6CB3B363-74AF-4485-8D62-CF7421F93E6B}" type="slidenum">
              <a:rPr lang="sr-Latn-CS" smtClean="0"/>
              <a:pPr eaLnBrk="1" hangingPunct="1"/>
              <a:t>5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57533537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198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4198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230DE1A-E1B3-44B7-ADFB-AAC45BC7CB29}" type="slidenum">
              <a:rPr lang="sr-Latn-CS" smtClean="0"/>
              <a:pPr eaLnBrk="1" hangingPunct="1"/>
              <a:t>6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60667787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301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4301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07B00F6-5AAF-4D6E-8782-21C72DAA1EA6}" type="slidenum">
              <a:rPr lang="sr-Latn-CS" smtClean="0"/>
              <a:pPr eaLnBrk="1" hangingPunct="1"/>
              <a:t>7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86517387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403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4403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0CEB460D-38DC-4750-9278-6BE63053F20D}" type="slidenum">
              <a:rPr lang="sr-Latn-CS" smtClean="0"/>
              <a:pPr eaLnBrk="1" hangingPunct="1"/>
              <a:t>8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62655306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505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4506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16445F0-980F-4D5D-BAB3-155BF5C4C23C}" type="slidenum">
              <a:rPr lang="sr-Latn-CS" smtClean="0"/>
              <a:pPr eaLnBrk="1" hangingPunct="1"/>
              <a:t>9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296838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608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4608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2F11F97-2814-4A75-A4EC-A278881F162B}" type="slidenum">
              <a:rPr lang="sr-Latn-CS" smtClean="0"/>
              <a:pPr eaLnBrk="1" hangingPunct="1"/>
              <a:t>10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8562510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hidden">
            <a:xfrm>
              <a:off x="0" y="0"/>
              <a:ext cx="2208" cy="4320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algn="ctr"/>
              <a:endParaRPr lang="en-GB" sz="2400">
                <a:latin typeface="Times New Roman" pitchFamily="18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/>
          </p:nvSpPr>
          <p:spPr bwMode="hidden">
            <a:xfrm>
              <a:off x="1081" y="1065"/>
              <a:ext cx="4679" cy="1596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GB" sz="2400">
                <a:latin typeface="Times New Roman" pitchFamily="18" charset="0"/>
              </a:endParaRPr>
            </a:p>
          </p:txBody>
        </p:sp>
        <p:grpSp>
          <p:nvGrpSpPr>
            <p:cNvPr id="7" name="Group 5"/>
            <p:cNvGrpSpPr>
              <a:grpSpLocks/>
            </p:cNvGrpSpPr>
            <p:nvPr/>
          </p:nvGrpSpPr>
          <p:grpSpPr bwMode="auto">
            <a:xfrm>
              <a:off x="0" y="672"/>
              <a:ext cx="1806" cy="1989"/>
              <a:chOff x="0" y="672"/>
              <a:chExt cx="1806" cy="1989"/>
            </a:xfrm>
          </p:grpSpPr>
          <p:sp>
            <p:nvSpPr>
              <p:cNvPr id="8" name="Rectangle 6"/>
              <p:cNvSpPr>
                <a:spLocks noChangeArrowheads="1"/>
              </p:cNvSpPr>
              <p:nvPr userDrawn="1"/>
            </p:nvSpPr>
            <p:spPr bwMode="auto">
              <a:xfrm>
                <a:off x="361" y="2257"/>
                <a:ext cx="363" cy="404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9" name="Rectangle 7"/>
              <p:cNvSpPr>
                <a:spLocks noChangeArrowheads="1"/>
              </p:cNvSpPr>
              <p:nvPr userDrawn="1"/>
            </p:nvSpPr>
            <p:spPr bwMode="auto">
              <a:xfrm>
                <a:off x="1081" y="1065"/>
                <a:ext cx="362" cy="405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0" name="Rectangle 8"/>
              <p:cNvSpPr>
                <a:spLocks noChangeArrowheads="1"/>
              </p:cNvSpPr>
              <p:nvPr userDrawn="1"/>
            </p:nvSpPr>
            <p:spPr bwMode="auto">
              <a:xfrm>
                <a:off x="1437" y="672"/>
                <a:ext cx="369" cy="400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1" name="Rectangle 9"/>
              <p:cNvSpPr>
                <a:spLocks noChangeArrowheads="1"/>
              </p:cNvSpPr>
              <p:nvPr userDrawn="1"/>
            </p:nvSpPr>
            <p:spPr bwMode="auto">
              <a:xfrm>
                <a:off x="719" y="2257"/>
                <a:ext cx="368" cy="404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2" name="Rectangle 10"/>
              <p:cNvSpPr>
                <a:spLocks noChangeArrowheads="1"/>
              </p:cNvSpPr>
              <p:nvPr userDrawn="1"/>
            </p:nvSpPr>
            <p:spPr bwMode="auto">
              <a:xfrm>
                <a:off x="1437" y="1065"/>
                <a:ext cx="369" cy="405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3" name="Rectangle 11"/>
              <p:cNvSpPr>
                <a:spLocks noChangeArrowheads="1"/>
              </p:cNvSpPr>
              <p:nvPr userDrawn="1"/>
            </p:nvSpPr>
            <p:spPr bwMode="auto">
              <a:xfrm>
                <a:off x="719" y="1464"/>
                <a:ext cx="368" cy="399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4" name="Rectangle 12"/>
              <p:cNvSpPr>
                <a:spLocks noChangeArrowheads="1"/>
              </p:cNvSpPr>
              <p:nvPr userDrawn="1"/>
            </p:nvSpPr>
            <p:spPr bwMode="auto">
              <a:xfrm>
                <a:off x="0" y="1464"/>
                <a:ext cx="367" cy="399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5" name="Rectangle 13"/>
              <p:cNvSpPr>
                <a:spLocks noChangeArrowheads="1"/>
              </p:cNvSpPr>
              <p:nvPr userDrawn="1"/>
            </p:nvSpPr>
            <p:spPr bwMode="auto">
              <a:xfrm>
                <a:off x="1081" y="1464"/>
                <a:ext cx="362" cy="399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6" name="Rectangle 14"/>
              <p:cNvSpPr>
                <a:spLocks noChangeArrowheads="1"/>
              </p:cNvSpPr>
              <p:nvPr userDrawn="1"/>
            </p:nvSpPr>
            <p:spPr bwMode="auto">
              <a:xfrm>
                <a:off x="361" y="1857"/>
                <a:ext cx="363" cy="406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7" name="Rectangle 15"/>
              <p:cNvSpPr>
                <a:spLocks noChangeArrowheads="1"/>
              </p:cNvSpPr>
              <p:nvPr userDrawn="1"/>
            </p:nvSpPr>
            <p:spPr bwMode="auto">
              <a:xfrm>
                <a:off x="719" y="1857"/>
                <a:ext cx="368" cy="406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</p:grpSp>
      </p:grpSp>
      <p:sp>
        <p:nvSpPr>
          <p:cNvPr id="207891" name="Rectangle 19"/>
          <p:cNvSpPr>
            <a:spLocks noGrp="1" noChangeArrowheads="1"/>
          </p:cNvSpPr>
          <p:nvPr>
            <p:ph type="ctrTitle"/>
          </p:nvPr>
        </p:nvSpPr>
        <p:spPr>
          <a:xfrm>
            <a:off x="2971800" y="1828800"/>
            <a:ext cx="6019800" cy="2209800"/>
          </a:xfrm>
        </p:spPr>
        <p:txBody>
          <a:bodyPr/>
          <a:lstStyle>
            <a:lvl1pPr>
              <a:defRPr sz="5000">
                <a:solidFill>
                  <a:srgbClr val="FFFFFF"/>
                </a:solidFill>
              </a:defRPr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207892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2971800" y="4267200"/>
            <a:ext cx="60198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3400"/>
            </a:lvl1pPr>
          </a:lstStyle>
          <a:p>
            <a:r>
              <a:rPr lang="en-GB"/>
              <a:t>Click to edit Master subtitle style</a:t>
            </a:r>
          </a:p>
        </p:txBody>
      </p:sp>
      <p:sp>
        <p:nvSpPr>
          <p:cNvPr id="18" name="Rectangle 16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9" name="Rectangle 1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0" name="Rectangle 1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B4E48C-C03B-420F-BDC2-736E0F8E30D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17943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65B4AC4-BE73-47A8-946E-193930925D84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8499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57200"/>
            <a:ext cx="20574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57200"/>
            <a:ext cx="60198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715D32-FBA8-4706-A5C9-1B8DEA6C6B67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75687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78AF9E-E7C1-4F34-AFBE-108949CCA19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272350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F4C41B-4F8F-485E-9EE6-86F870FBCD1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519087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40386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40386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368DB3-A425-40CF-BF9D-CB4566E676A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625281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A9F25B-8167-488D-B552-499A5D22FC2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9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92405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C172A7-B057-4FDB-A633-ED4A15A92C7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5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363153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BDF2C2-3F6E-4807-B3BF-B9991797F24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4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686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1BD7E1-5914-465B-96B1-229185C9F7D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697450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sr-Latn-C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090CD5-F48A-4F13-AE6D-B11571F0915F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53407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850" name="Rectangle 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06851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 Black" pitchFamily="34" charset="0"/>
              </a:defRPr>
            </a:lvl1pPr>
          </a:lstStyle>
          <a:p>
            <a:pPr>
              <a:defRPr/>
            </a:pPr>
            <a:fld id="{300248F1-BB57-4619-A221-560AC647814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4000" cy="546100"/>
            <a:chOff x="0" y="0"/>
            <a:chExt cx="5760" cy="344"/>
          </a:xfrm>
        </p:grpSpPr>
        <p:sp>
          <p:nvSpPr>
            <p:cNvPr id="1032" name="Rectangle 5"/>
            <p:cNvSpPr>
              <a:spLocks noChangeArrowheads="1"/>
            </p:cNvSpPr>
            <p:nvPr/>
          </p:nvSpPr>
          <p:spPr bwMode="auto">
            <a:xfrm>
              <a:off x="0" y="0"/>
              <a:ext cx="180" cy="336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 algn="ctr">
                <a:defRPr/>
              </a:pPr>
              <a:endParaRPr lang="en-GB" sz="2400">
                <a:latin typeface="Times New Roman" pitchFamily="18" charset="0"/>
              </a:endParaRPr>
            </a:p>
          </p:txBody>
        </p:sp>
        <p:sp>
          <p:nvSpPr>
            <p:cNvPr id="1033" name="Rectangle 6"/>
            <p:cNvSpPr>
              <a:spLocks noChangeArrowheads="1"/>
            </p:cNvSpPr>
            <p:nvPr/>
          </p:nvSpPr>
          <p:spPr bwMode="auto">
            <a:xfrm>
              <a:off x="260" y="85"/>
              <a:ext cx="5500" cy="173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 sz="2400">
                <a:latin typeface="Times New Roman" pitchFamily="18" charset="0"/>
              </a:endParaRPr>
            </a:p>
          </p:txBody>
        </p:sp>
        <p:sp>
          <p:nvSpPr>
            <p:cNvPr id="1034" name="Rectangle 7"/>
            <p:cNvSpPr>
              <a:spLocks noChangeArrowheads="1"/>
            </p:cNvSpPr>
            <p:nvPr/>
          </p:nvSpPr>
          <p:spPr bwMode="auto">
            <a:xfrm>
              <a:off x="258" y="85"/>
              <a:ext cx="87" cy="89"/>
            </a:xfrm>
            <a:prstGeom prst="rect">
              <a:avLst/>
            </a:prstGeom>
            <a:solidFill>
              <a:schemeClr val="folHlink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hlink"/>
                </a:solidFill>
              </a:endParaRPr>
            </a:p>
          </p:txBody>
        </p:sp>
        <p:sp>
          <p:nvSpPr>
            <p:cNvPr id="1035" name="Rectangle 8"/>
            <p:cNvSpPr>
              <a:spLocks noChangeArrowheads="1"/>
            </p:cNvSpPr>
            <p:nvPr/>
          </p:nvSpPr>
          <p:spPr bwMode="auto">
            <a:xfrm>
              <a:off x="345" y="0"/>
              <a:ext cx="88" cy="87"/>
            </a:xfrm>
            <a:prstGeom prst="rect">
              <a:avLst/>
            </a:prstGeom>
            <a:solidFill>
              <a:schemeClr val="folHlink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hlink"/>
                </a:solidFill>
              </a:endParaRPr>
            </a:p>
          </p:txBody>
        </p:sp>
        <p:sp>
          <p:nvSpPr>
            <p:cNvPr id="1036" name="Rectangle 9"/>
            <p:cNvSpPr>
              <a:spLocks noChangeArrowheads="1"/>
            </p:cNvSpPr>
            <p:nvPr/>
          </p:nvSpPr>
          <p:spPr bwMode="auto">
            <a:xfrm>
              <a:off x="345" y="85"/>
              <a:ext cx="88" cy="8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accent2"/>
                </a:solidFill>
              </a:endParaRPr>
            </a:p>
          </p:txBody>
        </p:sp>
        <p:sp>
          <p:nvSpPr>
            <p:cNvPr id="1037" name="Rectangle 10"/>
            <p:cNvSpPr>
              <a:spLocks noChangeArrowheads="1"/>
            </p:cNvSpPr>
            <p:nvPr/>
          </p:nvSpPr>
          <p:spPr bwMode="auto">
            <a:xfrm>
              <a:off x="173" y="173"/>
              <a:ext cx="86" cy="87"/>
            </a:xfrm>
            <a:prstGeom prst="rect">
              <a:avLst/>
            </a:prstGeom>
            <a:solidFill>
              <a:schemeClr val="folHlink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hlink"/>
                </a:solidFill>
              </a:endParaRPr>
            </a:p>
          </p:txBody>
        </p:sp>
        <p:sp>
          <p:nvSpPr>
            <p:cNvPr id="1038" name="Rectangle 11"/>
            <p:cNvSpPr>
              <a:spLocks noChangeArrowheads="1"/>
            </p:cNvSpPr>
            <p:nvPr/>
          </p:nvSpPr>
          <p:spPr bwMode="auto">
            <a:xfrm>
              <a:off x="83" y="86"/>
              <a:ext cx="89" cy="87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 sz="2400">
                <a:latin typeface="Times New Roman" pitchFamily="18" charset="0"/>
              </a:endParaRPr>
            </a:p>
          </p:txBody>
        </p:sp>
        <p:sp>
          <p:nvSpPr>
            <p:cNvPr id="1039" name="Rectangle 12"/>
            <p:cNvSpPr>
              <a:spLocks noChangeArrowheads="1"/>
            </p:cNvSpPr>
            <p:nvPr/>
          </p:nvSpPr>
          <p:spPr bwMode="auto">
            <a:xfrm>
              <a:off x="258" y="171"/>
              <a:ext cx="87" cy="87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accent2"/>
                </a:solidFill>
              </a:endParaRPr>
            </a:p>
          </p:txBody>
        </p:sp>
        <p:sp>
          <p:nvSpPr>
            <p:cNvPr id="1040" name="Rectangle 13"/>
            <p:cNvSpPr>
              <a:spLocks noChangeArrowheads="1"/>
            </p:cNvSpPr>
            <p:nvPr/>
          </p:nvSpPr>
          <p:spPr bwMode="auto">
            <a:xfrm>
              <a:off x="173" y="258"/>
              <a:ext cx="86" cy="86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accent2"/>
                </a:solidFill>
              </a:endParaRPr>
            </a:p>
          </p:txBody>
        </p:sp>
      </p:grpSp>
      <p:sp>
        <p:nvSpPr>
          <p:cNvPr id="1029" name="Rectangle 1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57200"/>
            <a:ext cx="8229600" cy="137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1030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81200"/>
            <a:ext cx="8229600" cy="3886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sp>
        <p:nvSpPr>
          <p:cNvPr id="206864" name="Rectangle 1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" name="Rectangle 1"/>
          <p:cNvSpPr/>
          <p:nvPr userDrawn="1"/>
        </p:nvSpPr>
        <p:spPr>
          <a:xfrm>
            <a:off x="611560" y="92249"/>
            <a:ext cx="6336704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defRPr/>
            </a:pPr>
            <a:r>
              <a:rPr lang="en-US">
                <a:ln w="18415" cmpd="sng">
                  <a:solidFill>
                    <a:srgbClr val="FFFFFF"/>
                  </a:solidFill>
                  <a:prstDash val="solid"/>
                </a:ln>
                <a:solidFill>
                  <a:schemeClr val="accent5">
                    <a:lumMod val="9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Times New Roman" pitchFamily="18" charset="0"/>
              </a:rPr>
              <a:t>OBJEKTNO-ORIJENTISANI DIZAJN SOFTVERA</a:t>
            </a:r>
            <a:endParaRPr lang="en-GB">
              <a:ln w="18415" cmpd="sng">
                <a:solidFill>
                  <a:srgbClr val="FFFFFF"/>
                </a:solidFill>
                <a:prstDash val="solid"/>
              </a:ln>
              <a:solidFill>
                <a:schemeClr val="accent5">
                  <a:lumMod val="9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Times New Roman" pitchFamily="18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350" r:id="rId1"/>
    <p:sldLayoutId id="2147484340" r:id="rId2"/>
    <p:sldLayoutId id="2147484341" r:id="rId3"/>
    <p:sldLayoutId id="2147484342" r:id="rId4"/>
    <p:sldLayoutId id="2147484343" r:id="rId5"/>
    <p:sldLayoutId id="2147484344" r:id="rId6"/>
    <p:sldLayoutId id="2147484345" r:id="rId7"/>
    <p:sldLayoutId id="2147484346" r:id="rId8"/>
    <p:sldLayoutId id="2147484347" r:id="rId9"/>
    <p:sldLayoutId id="2147484348" r:id="rId10"/>
    <p:sldLayoutId id="2147484349" r:id="rId11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75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¨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¨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sr-Latn-C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303463" y="2082800"/>
            <a:ext cx="6805612" cy="2209800"/>
          </a:xfrm>
        </p:spPr>
        <p:txBody>
          <a:bodyPr/>
          <a:lstStyle/>
          <a:p>
            <a:pPr algn="ctr" eaLnBrk="1" hangingPunct="1"/>
            <a:r>
              <a:rPr lang="en-US" sz="3800" b="1" smtClean="0">
                <a:solidFill>
                  <a:srgbClr val="FF0000"/>
                </a:solidFill>
              </a:rPr>
              <a:t>OBJEKTNO-ORIJENTISANI DIZAJN SOFTVERA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8313" y="4868863"/>
            <a:ext cx="3455987" cy="800100"/>
          </a:xfrm>
        </p:spPr>
        <p:txBody>
          <a:bodyPr/>
          <a:lstStyle/>
          <a:p>
            <a:pPr eaLnBrk="1" hangingPunct="1">
              <a:spcBef>
                <a:spcPts val="300"/>
              </a:spcBef>
            </a:pPr>
            <a:r>
              <a:rPr lang="en-US" sz="4000" smtClean="0"/>
              <a:t>Nizovi i liste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6264275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Generisanje slučajnih brojeva</a:t>
            </a:r>
            <a:endParaRPr lang="en-US" sz="3600" smtClean="0"/>
          </a:p>
        </p:txBody>
      </p:sp>
      <p:sp>
        <p:nvSpPr>
          <p:cNvPr id="7171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268413"/>
            <a:ext cx="8713788" cy="5473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Za generisanje slučajnih brojeva u Javi, može nam poslužiti klasa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Random</a:t>
            </a:r>
            <a:r>
              <a:rPr lang="vi-VN" sz="2000" smtClean="0"/>
              <a:t>, koja se nalazi u paketu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java.util</a:t>
            </a:r>
            <a:r>
              <a:rPr lang="vi-VN" sz="2000" smtClean="0"/>
              <a:t>. </a:t>
            </a:r>
            <a:endParaRPr lang="sr-Latn-RS" sz="2000" smtClean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>
                <a:latin typeface="Consolas" pitchFamily="49" charset="0"/>
                <a:cs typeface="Consolas" pitchFamily="49" charset="0"/>
              </a:rPr>
              <a:t>Random</a:t>
            </a:r>
            <a:r>
              <a:rPr lang="vi-VN" sz="2000" smtClean="0"/>
              <a:t> objekat može dati slučajne vrednosti tipa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boolean</a:t>
            </a:r>
            <a:r>
              <a:rPr lang="vi-VN" sz="2000" smtClean="0"/>
              <a:t>,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byte</a:t>
            </a:r>
            <a:r>
              <a:rPr lang="vi-VN" sz="2000" smtClean="0"/>
              <a:t>,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2000" smtClean="0"/>
              <a:t>,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long</a:t>
            </a:r>
            <a:r>
              <a:rPr lang="vi-VN" sz="2000" smtClean="0"/>
              <a:t>,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float</a:t>
            </a:r>
            <a:r>
              <a:rPr lang="vi-VN" sz="2000" smtClean="0"/>
              <a:t>,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double</a:t>
            </a:r>
            <a:r>
              <a:rPr lang="vi-VN" sz="2000" smtClean="0"/>
              <a:t>, kao i vrednosti koje podležu Gauss-ovoj raspodeli (poznate i kao normalne slučajne promenljive). </a:t>
            </a:r>
            <a:endParaRPr lang="sr-Latn-RS" sz="2000" smtClean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Slučajni brojevi se još mogu generisati pomoću statičke metode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random</a:t>
            </a:r>
            <a:r>
              <a:rPr lang="vi-VN" sz="2000" smtClean="0"/>
              <a:t> iz klase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Math</a:t>
            </a:r>
            <a:r>
              <a:rPr lang="vi-VN" sz="2000" smtClean="0"/>
              <a:t>, ali ona daje samo</a:t>
            </a:r>
            <a:r>
              <a:rPr lang="sr-Latn-RS" sz="2000" smtClean="0"/>
              <a:t>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double</a:t>
            </a:r>
            <a:r>
              <a:rPr lang="vi-VN" sz="2000" smtClean="0"/>
              <a:t> slučajne brojeve iz opsega [0,1).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smtClean="0"/>
              <a:t>S</a:t>
            </a:r>
            <a:r>
              <a:rPr lang="vi-VN" sz="2000" smtClean="0"/>
              <a:t>lučajn</a:t>
            </a:r>
            <a:r>
              <a:rPr lang="sr-Latn-RS" sz="2000" smtClean="0"/>
              <a:t>i</a:t>
            </a:r>
            <a:r>
              <a:rPr lang="vi-VN" sz="2000" smtClean="0"/>
              <a:t> </a:t>
            </a:r>
            <a:r>
              <a:rPr lang="sr-Latn-RS" sz="2000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2000" smtClean="0"/>
              <a:t> broj</a:t>
            </a:r>
            <a:r>
              <a:rPr lang="sr-Latn-RS" sz="2000" smtClean="0"/>
              <a:t> se može kreirati</a:t>
            </a:r>
            <a:r>
              <a:rPr lang="vi-VN" sz="2000" smtClean="0"/>
              <a:t> pomoću objekta klase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Random</a:t>
            </a:r>
            <a:r>
              <a:rPr lang="sr-Latn-RS" sz="2000" smtClean="0"/>
              <a:t> sa:</a:t>
            </a:r>
            <a:endParaRPr lang="vi-VN" sz="2000" smtClean="0"/>
          </a:p>
          <a:p>
            <a:pPr marL="273050" indent="0" eaLnBrk="1" hangingPunct="1">
              <a:spcAft>
                <a:spcPts val="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vi-VN" sz="2000">
                <a:latin typeface="Consolas" pitchFamily="49" charset="0"/>
                <a:cs typeface="Consolas" pitchFamily="49" charset="0"/>
              </a:rPr>
              <a:t>Random objRandom = new Random();</a:t>
            </a:r>
          </a:p>
          <a:p>
            <a:pPr marL="273050" indent="0" eaLnBrk="1" hangingPunct="1">
              <a:spcAft>
                <a:spcPts val="12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vi-VN" sz="2000">
                <a:latin typeface="Consolas" pitchFamily="49" charset="0"/>
                <a:cs typeface="Consolas" pitchFamily="49" charset="0"/>
              </a:rPr>
              <a:t>int slucBroj = objRandom.nextInt();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Metoda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nextInt()</a:t>
            </a:r>
            <a:r>
              <a:rPr lang="vi-VN" sz="2000" smtClean="0"/>
              <a:t> generiše slučajne cele brojeve iz opsega tipa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2000" smtClean="0"/>
              <a:t>, a to je od –2,147,483,648 do 2,147,483,647. </a:t>
            </a:r>
            <a:endParaRPr lang="sr-Latn-RS" sz="2000" smtClean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Za seme </a:t>
            </a:r>
            <a:r>
              <a:rPr lang="sr-Latn-RS" sz="2000" smtClean="0"/>
              <a:t>(eng. </a:t>
            </a:r>
            <a:r>
              <a:rPr lang="sr-Latn-RS" sz="2000" i="1" smtClean="0"/>
              <a:t>seed</a:t>
            </a:r>
            <a:r>
              <a:rPr lang="sr-Latn-RS" sz="2000" smtClean="0"/>
              <a:t>) </a:t>
            </a:r>
            <a:r>
              <a:rPr lang="vi-VN" sz="2000" smtClean="0"/>
              <a:t>generatora se, u slučaju metoda klase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Random</a:t>
            </a:r>
            <a:r>
              <a:rPr lang="vi-VN" sz="2000" smtClean="0"/>
              <a:t>, koristi trenutno vreme, tako da se svaki put kad se pozove neka metoda, recimo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nextInt</a:t>
            </a:r>
            <a:r>
              <a:rPr lang="vi-VN" sz="2000" smtClean="0"/>
              <a:t>, generiše druga sekvenca brojeva.</a:t>
            </a:r>
          </a:p>
        </p:txBody>
      </p:sp>
      <p:sp>
        <p:nvSpPr>
          <p:cNvPr id="12292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22C48799-496D-4704-B336-F8EBD004443A}" type="slidenum">
              <a:rPr lang="en-GB" smtClean="0">
                <a:latin typeface="Arial Black" pitchFamily="34" charset="0"/>
              </a:rPr>
              <a:pPr eaLnBrk="1" hangingPunct="1"/>
              <a:t>10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6264275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Generisanje slučajnih brojeva</a:t>
            </a:r>
            <a:endParaRPr lang="en-US" sz="3600" smtClean="0"/>
          </a:p>
        </p:txBody>
      </p:sp>
      <p:sp>
        <p:nvSpPr>
          <p:cNvPr id="7171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341438"/>
            <a:ext cx="8713788" cy="5040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Preklopljena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nextInt</a:t>
            </a:r>
            <a:r>
              <a:rPr lang="vi-VN" sz="2000" smtClean="0"/>
              <a:t> metoda koja sadrži jedan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2000" smtClean="0"/>
              <a:t> parametar vraća slučajne </a:t>
            </a:r>
            <a:r>
              <a:rPr lang="sr-Latn-RS" sz="2000" smtClean="0"/>
              <a:t>nenegativne </a:t>
            </a:r>
            <a:r>
              <a:rPr lang="vi-VN" sz="2000" smtClean="0"/>
              <a:t>brojeve manje od vrednosti parametra. </a:t>
            </a:r>
            <a:r>
              <a:rPr lang="sr-Latn-RS" sz="2000" smtClean="0"/>
              <a:t>N</a:t>
            </a:r>
            <a:r>
              <a:rPr lang="vi-VN" sz="2000" smtClean="0"/>
              <a:t>a primer,</a:t>
            </a:r>
          </a:p>
          <a:p>
            <a:pPr marL="273050" indent="0" eaLnBrk="1" hangingPunct="1">
              <a:spcAft>
                <a:spcPts val="6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vi-VN" sz="2000">
                <a:latin typeface="Consolas" pitchFamily="49" charset="0"/>
                <a:cs typeface="Consolas" pitchFamily="49" charset="0"/>
              </a:rPr>
              <a:t>objRandom.nextInt(5);</a:t>
            </a:r>
          </a:p>
          <a:p>
            <a:pPr marL="273050" indent="0" eaLnBrk="1" hangingPunct="1">
              <a:spcAft>
                <a:spcPts val="1200"/>
              </a:spcAft>
              <a:buClr>
                <a:schemeClr val="tx1"/>
              </a:buClr>
              <a:buSzPct val="75000"/>
              <a:defRPr/>
            </a:pPr>
            <a:r>
              <a:rPr lang="sr-Latn-RS" sz="2000" smtClean="0"/>
              <a:t>v</a:t>
            </a:r>
            <a:r>
              <a:rPr lang="vi-VN" sz="2000" smtClean="0"/>
              <a:t>ra</a:t>
            </a:r>
            <a:r>
              <a:rPr lang="sr-Latn-RS" sz="2000" smtClean="0"/>
              <a:t>ća</a:t>
            </a:r>
            <a:r>
              <a:rPr lang="vi-VN" sz="2000" smtClean="0"/>
              <a:t> slučajan ceo broj iz skupa {0,1,2,3,4}. 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Slučajan ceo broj iz skupa {A, A+1, A+2, …, B} se može dobiti sa</a:t>
            </a:r>
            <a:r>
              <a:rPr lang="sr-Latn-RS" sz="2000" smtClean="0"/>
              <a:t>:</a:t>
            </a:r>
            <a:endParaRPr lang="vi-VN" sz="2000" smtClean="0"/>
          </a:p>
          <a:p>
            <a:pPr marL="273050" indent="0" eaLnBrk="1" hangingPunct="1">
              <a:spcAft>
                <a:spcPts val="6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vi-VN" sz="2000">
                <a:latin typeface="Consolas" pitchFamily="49" charset="0"/>
                <a:cs typeface="Consolas" pitchFamily="49" charset="0"/>
              </a:rPr>
              <a:t>A + objRandom.nextInt(B-A+1);</a:t>
            </a:r>
          </a:p>
          <a:p>
            <a:pPr marL="273050" indent="0" eaLnBrk="1" hangingPunct="1">
              <a:spcAft>
                <a:spcPts val="600"/>
              </a:spcAft>
              <a:buClr>
                <a:schemeClr val="tx1"/>
              </a:buClr>
              <a:buSzPct val="75000"/>
              <a:defRPr/>
            </a:pPr>
            <a:r>
              <a:rPr lang="vi-VN" sz="2000" smtClean="0"/>
              <a:t>dok se slučajan ceo broj iz skupa {A, A+K, A+2K, …, A+CK} </a:t>
            </a:r>
            <a:r>
              <a:rPr lang="sr-Latn-RS" sz="2000" smtClean="0"/>
              <a:t>dobija sa:</a:t>
            </a:r>
            <a:endParaRPr lang="vi-VN" sz="2000" smtClean="0"/>
          </a:p>
          <a:p>
            <a:pPr marL="273050" indent="0" eaLnBrk="1" hangingPunct="1">
              <a:spcAft>
                <a:spcPts val="6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vi-VN" sz="2000">
                <a:latin typeface="Consolas" pitchFamily="49" charset="0"/>
                <a:cs typeface="Consolas" pitchFamily="49" charset="0"/>
              </a:rPr>
              <a:t>A + K*objRandom.nextInt(C+1);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Pri kreiranju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Random</a:t>
            </a:r>
            <a:r>
              <a:rPr lang="vi-VN" sz="2000" smtClean="0"/>
              <a:t> objekta, konstruktoru možemo proslediti argument tipa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2000" smtClean="0"/>
              <a:t> koji predstavlja seme generatora, kao u</a:t>
            </a:r>
          </a:p>
          <a:p>
            <a:pPr marL="273050" indent="0" eaLnBrk="1" hangingPunct="1">
              <a:spcAft>
                <a:spcPts val="6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vi-VN" sz="2000">
                <a:latin typeface="Consolas" pitchFamily="49" charset="0"/>
                <a:cs typeface="Consolas" pitchFamily="49" charset="0"/>
              </a:rPr>
              <a:t>Random objRandom = new Random(10);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Takav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Random</a:t>
            </a:r>
            <a:r>
              <a:rPr lang="vi-VN" sz="2000" smtClean="0"/>
              <a:t> objekat će pri svakom izvršavanju aplikacije kreirati istu pseudoslučajnu sekvencu. Ovo može biti korisno pri testiranju aplikacije.</a:t>
            </a:r>
          </a:p>
        </p:txBody>
      </p:sp>
      <p:sp>
        <p:nvSpPr>
          <p:cNvPr id="13316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32E70286-3E4E-4EDA-8B3F-5539E0E40A82}" type="slidenum">
              <a:rPr lang="en-GB" smtClean="0">
                <a:latin typeface="Arial Black" pitchFamily="34" charset="0"/>
              </a:rPr>
              <a:pPr eaLnBrk="1" hangingPunct="1"/>
              <a:t>11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8208962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Generisanje slučajnih brojeva - Primer</a:t>
            </a:r>
            <a:endParaRPr lang="en-US" sz="3600" smtClean="0"/>
          </a:p>
        </p:txBody>
      </p:sp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1071563" y="1281113"/>
            <a:ext cx="6596062" cy="4092575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000" rIns="36000">
            <a:spAutoFit/>
          </a:bodyPr>
          <a:lstStyle/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import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java.util.Random;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public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class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SlucajniBrojevi {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</a:t>
            </a: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public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static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void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main(String[] args) {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Random objRandom1 = </a:t>
            </a: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new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Random();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Random objRandom2 = </a:t>
            </a: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new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Random(10);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System.out.print(</a:t>
            </a:r>
            <a:r>
              <a:rPr lang="en-GB" sz="160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"Konstruktor bez argumenta: "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);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for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int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i = 1; i &lt; 10; i++)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System.out.printf(</a:t>
            </a:r>
            <a:r>
              <a:rPr lang="en-GB" sz="160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"%2d "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, objRandom1.nextInt(20));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System.out.print(</a:t>
            </a:r>
            <a:r>
              <a:rPr lang="en-GB" sz="160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"\nKonstruktor sa argumentom: "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);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for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600" b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int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i = 1; i &lt; 10; i++)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System.out.printf(</a:t>
            </a:r>
            <a:r>
              <a:rPr lang="en-GB" sz="160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"%2d "</a:t>
            </a: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, objRandom2.nextInt(20));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}</a:t>
            </a:r>
            <a:endParaRPr lang="en-GB" sz="2000">
              <a:latin typeface="Calibri"/>
              <a:ea typeface="Times New Roman"/>
              <a:cs typeface="Times New Roman"/>
            </a:endParaRPr>
          </a:p>
          <a:p>
            <a:pPr>
              <a:defRPr/>
            </a:pPr>
            <a:r>
              <a:rPr lang="en-GB" sz="1600">
                <a:solidFill>
                  <a:srgbClr val="000000"/>
                </a:solidFill>
                <a:latin typeface="Consolas"/>
                <a:ea typeface="Times New Roman"/>
              </a:rPr>
              <a:t>}</a:t>
            </a:r>
            <a:endParaRPr lang="en-GB" sz="1550">
              <a:latin typeface="Calibri"/>
              <a:ea typeface="Times New Roman"/>
              <a:cs typeface="Times New Roman"/>
            </a:endParaRPr>
          </a:p>
        </p:txBody>
      </p:sp>
      <p:sp>
        <p:nvSpPr>
          <p:cNvPr id="14340" name="Rectangle 1"/>
          <p:cNvSpPr>
            <a:spLocks noChangeArrowheads="1"/>
          </p:cNvSpPr>
          <p:nvPr/>
        </p:nvSpPr>
        <p:spPr bwMode="auto">
          <a:xfrm>
            <a:off x="323850" y="5507038"/>
            <a:ext cx="6450013" cy="1323975"/>
          </a:xfrm>
          <a:prstGeom prst="rect">
            <a:avLst/>
          </a:prstGeom>
          <a:noFill/>
          <a:ln w="9525">
            <a:solidFill>
              <a:srgbClr val="339933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/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Konstruktor bez argumenta: 18  4 14  4  6 18  8  4  3 </a:t>
            </a: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Konstruktor sa argumentom: 13  0 13 10  6 16 17  8  1 </a:t>
            </a:r>
          </a:p>
          <a:p>
            <a:endParaRPr lang="en-GB" sz="1600">
              <a:solidFill>
                <a:srgbClr val="339933"/>
              </a:solidFill>
              <a:latin typeface="Consolas" pitchFamily="49" charset="0"/>
              <a:cs typeface="Times New Roman" pitchFamily="18" charset="0"/>
            </a:endParaRP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Konstruktor bez argumenta: 16 11  4 10  1  0  9 14 15 </a:t>
            </a: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Konstruktor sa argumentom: 13  0 13 10  6 16 17  8  1</a:t>
            </a: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7120516" y="5422384"/>
            <a:ext cx="1771964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dirty="0" smtClean="0">
                <a:solidFill>
                  <a:srgbClr val="3333CC"/>
                </a:solidFill>
                <a:latin typeface="+mn-lt"/>
              </a:rPr>
              <a:t>Prv</a:t>
            </a:r>
            <a:r>
              <a:rPr lang="en-US" dirty="0" smtClean="0">
                <a:solidFill>
                  <a:srgbClr val="3333CC"/>
                </a:solidFill>
                <a:latin typeface="+mn-lt"/>
              </a:rPr>
              <a:t>o</a:t>
            </a:r>
            <a:r>
              <a:rPr lang="sr-Latn-RS" dirty="0" smtClean="0">
                <a:solidFill>
                  <a:srgbClr val="3333CC"/>
                </a:solidFill>
                <a:latin typeface="+mn-lt"/>
              </a:rPr>
              <a:t> </a:t>
            </a:r>
            <a:r>
              <a:rPr lang="en-US" dirty="0" smtClean="0">
                <a:solidFill>
                  <a:srgbClr val="3333CC"/>
                </a:solidFill>
                <a:latin typeface="+mn-lt"/>
              </a:rPr>
              <a:t>i</a:t>
            </a:r>
            <a:r>
              <a:rPr lang="sr-Latn-ME" dirty="0" smtClean="0">
                <a:solidFill>
                  <a:srgbClr val="3333CC"/>
                </a:solidFill>
                <a:latin typeface="+mn-lt"/>
              </a:rPr>
              <a:t>zvršenje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14342" name="Straight Arrow Connector 6"/>
          <p:cNvCxnSpPr>
            <a:cxnSpLocks noChangeShapeType="1"/>
          </p:cNvCxnSpPr>
          <p:nvPr/>
        </p:nvCxnSpPr>
        <p:spPr bwMode="auto">
          <a:xfrm flipH="1">
            <a:off x="6792914" y="5661248"/>
            <a:ext cx="371374" cy="139477"/>
          </a:xfrm>
          <a:prstGeom prst="straightConnector1">
            <a:avLst/>
          </a:prstGeom>
          <a:noFill/>
          <a:ln w="9525" algn="ctr">
            <a:solidFill>
              <a:srgbClr val="3333CC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4343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5E6C8932-2534-47F3-91CF-2BCC2141BF76}" type="slidenum">
              <a:rPr lang="en-GB" smtClean="0">
                <a:latin typeface="Arial Black" pitchFamily="34" charset="0"/>
              </a:rPr>
              <a:pPr eaLnBrk="1" hangingPunct="1"/>
              <a:t>12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7202487" y="6007377"/>
            <a:ext cx="1834009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dirty="0" smtClean="0">
                <a:solidFill>
                  <a:srgbClr val="3333CC"/>
                </a:solidFill>
                <a:latin typeface="+mn-lt"/>
              </a:rPr>
              <a:t>Drugo i</a:t>
            </a:r>
            <a:r>
              <a:rPr lang="sr-Latn-ME" dirty="0" smtClean="0">
                <a:solidFill>
                  <a:srgbClr val="3333CC"/>
                </a:solidFill>
              </a:rPr>
              <a:t>zvršenje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14345" name="Straight Arrow Connector 6"/>
          <p:cNvCxnSpPr>
            <a:cxnSpLocks noChangeShapeType="1"/>
          </p:cNvCxnSpPr>
          <p:nvPr/>
        </p:nvCxnSpPr>
        <p:spPr bwMode="auto">
          <a:xfrm flipH="1">
            <a:off x="6792914" y="6248400"/>
            <a:ext cx="443382" cy="257175"/>
          </a:xfrm>
          <a:prstGeom prst="straightConnector1">
            <a:avLst/>
          </a:prstGeom>
          <a:noFill/>
          <a:ln w="9525" algn="ctr">
            <a:solidFill>
              <a:srgbClr val="3333CC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8208962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Primer – Mešanje i deljenje špila karata</a:t>
            </a:r>
            <a:endParaRPr lang="en-US" sz="3600" smtClean="0"/>
          </a:p>
        </p:txBody>
      </p:sp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684213" y="2740025"/>
            <a:ext cx="7775575" cy="3784600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000" rIns="36000">
            <a:spAutoFit/>
          </a:bodyPr>
          <a:lstStyle/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public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class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Karta {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private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String rang;	</a:t>
            </a:r>
            <a:r>
              <a:rPr lang="en-GB" sz="1600" dirty="0">
                <a:solidFill>
                  <a:srgbClr val="3F7F5F"/>
                </a:solidFill>
                <a:latin typeface="Consolas"/>
                <a:ea typeface="Times New Roman"/>
                <a:cs typeface="Times New Roman"/>
              </a:rPr>
              <a:t>// rang karte - "As","2",...,"</a:t>
            </a:r>
            <a:r>
              <a:rPr lang="en-GB" sz="1600" dirty="0" err="1">
                <a:solidFill>
                  <a:srgbClr val="3F7F5F"/>
                </a:solidFill>
                <a:latin typeface="Consolas"/>
                <a:ea typeface="Times New Roman"/>
                <a:cs typeface="Times New Roman"/>
              </a:rPr>
              <a:t>Dama","Kralj</a:t>
            </a:r>
            <a:r>
              <a:rPr lang="en-GB" sz="1600" dirty="0">
                <a:solidFill>
                  <a:srgbClr val="3F7F5F"/>
                </a:solidFill>
                <a:latin typeface="Consolas"/>
                <a:ea typeface="Times New Roman"/>
                <a:cs typeface="Times New Roman"/>
              </a:rPr>
              <a:t>"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private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String znak;	</a:t>
            </a:r>
            <a:r>
              <a:rPr lang="en-GB" sz="1600" dirty="0">
                <a:solidFill>
                  <a:srgbClr val="3F7F5F"/>
                </a:solidFill>
                <a:latin typeface="Consolas"/>
                <a:ea typeface="Times New Roman"/>
                <a:cs typeface="Times New Roman"/>
              </a:rPr>
              <a:t>// znak karte - "</a:t>
            </a:r>
            <a:r>
              <a:rPr lang="en-GB" sz="1600" dirty="0" err="1">
                <a:solidFill>
                  <a:srgbClr val="3F7F5F"/>
                </a:solidFill>
                <a:latin typeface="Consolas"/>
                <a:ea typeface="Times New Roman"/>
                <a:cs typeface="Times New Roman"/>
              </a:rPr>
              <a:t>Pik","Tref","Karo","Herc</a:t>
            </a:r>
            <a:r>
              <a:rPr lang="en-GB" sz="1600" dirty="0">
                <a:solidFill>
                  <a:srgbClr val="3F7F5F"/>
                </a:solidFill>
                <a:latin typeface="Consolas"/>
                <a:ea typeface="Times New Roman"/>
                <a:cs typeface="Times New Roman"/>
              </a:rPr>
              <a:t>"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public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Karta(String r, String z){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rang = r;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znak = z;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}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public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String 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toString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(){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return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rang + " " + znak;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}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</a:rPr>
              <a:t>}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</p:txBody>
      </p:sp>
      <p:sp>
        <p:nvSpPr>
          <p:cNvPr id="15364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341438"/>
            <a:ext cx="8713788" cy="1182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</a:pPr>
            <a:r>
              <a:rPr lang="sr-Latn-RS" sz="2000" dirty="0"/>
              <a:t>Klasa</a:t>
            </a:r>
            <a:r>
              <a:rPr lang="vi-VN" sz="2000" dirty="0"/>
              <a:t>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Karta</a:t>
            </a:r>
            <a:r>
              <a:rPr lang="vi-VN" sz="2000" dirty="0"/>
              <a:t> </a:t>
            </a:r>
            <a:r>
              <a:rPr lang="en-GB" sz="2000" dirty="0" err="1"/>
              <a:t>ima</a:t>
            </a:r>
            <a:r>
              <a:rPr lang="en-GB" sz="2000" dirty="0"/>
              <a:t> </a:t>
            </a:r>
            <a:r>
              <a:rPr lang="en-GB" sz="2000" dirty="0" err="1"/>
              <a:t>dva</a:t>
            </a:r>
            <a:r>
              <a:rPr lang="en-GB" sz="2000" dirty="0"/>
              <a:t> </a:t>
            </a:r>
            <a:r>
              <a:rPr lang="en-GB" sz="2000" dirty="0" err="1"/>
              <a:t>člana</a:t>
            </a:r>
            <a:r>
              <a:rPr lang="en-GB" sz="2000" dirty="0"/>
              <a:t> </a:t>
            </a:r>
            <a:r>
              <a:rPr lang="en-GB" sz="2000" dirty="0" err="1"/>
              <a:t>podatka</a:t>
            </a:r>
            <a:r>
              <a:rPr lang="en-GB" sz="2000" dirty="0"/>
              <a:t>, </a:t>
            </a:r>
            <a:r>
              <a:rPr lang="en-GB" sz="2000" dirty="0">
                <a:latin typeface="Consolas" pitchFamily="49" charset="0"/>
                <a:cs typeface="Consolas" pitchFamily="49" charset="0"/>
              </a:rPr>
              <a:t>rang</a:t>
            </a:r>
            <a:r>
              <a:rPr lang="en-GB" sz="2000" dirty="0"/>
              <a:t> </a:t>
            </a:r>
            <a:r>
              <a:rPr lang="en-GB" sz="2000" dirty="0" err="1"/>
              <a:t>ili</a:t>
            </a:r>
            <a:r>
              <a:rPr lang="en-GB" sz="2000" dirty="0"/>
              <a:t> lice karte (As,</a:t>
            </a:r>
            <a:r>
              <a:rPr lang="sr-Latn-RS" sz="2000" dirty="0"/>
              <a:t> </a:t>
            </a:r>
            <a:r>
              <a:rPr lang="en-GB" sz="2000" dirty="0"/>
              <a:t>2, 3, ..., Pub, Dama, Kralj) i </a:t>
            </a:r>
            <a:r>
              <a:rPr lang="en-GB" sz="2000" dirty="0">
                <a:latin typeface="Consolas" pitchFamily="49" charset="0"/>
                <a:cs typeface="Consolas" pitchFamily="49" charset="0"/>
              </a:rPr>
              <a:t>znak</a:t>
            </a:r>
            <a:r>
              <a:rPr lang="en-GB" sz="2000" dirty="0"/>
              <a:t> (Pik, Tref, Karo, Herc), </a:t>
            </a:r>
            <a:r>
              <a:rPr lang="en-GB" sz="2000" dirty="0" err="1"/>
              <a:t>jedan</a:t>
            </a:r>
            <a:r>
              <a:rPr lang="en-GB" sz="2000" dirty="0"/>
              <a:t> </a:t>
            </a:r>
            <a:r>
              <a:rPr lang="en-GB" sz="2000" dirty="0" err="1"/>
              <a:t>konstruktor</a:t>
            </a:r>
            <a:r>
              <a:rPr lang="en-GB" sz="2000" dirty="0"/>
              <a:t> i </a:t>
            </a:r>
            <a:r>
              <a:rPr lang="en-GB" sz="2000" dirty="0" err="1"/>
              <a:t>metod</a:t>
            </a:r>
            <a:r>
              <a:rPr lang="en-GB" sz="2000" dirty="0"/>
              <a:t> </a:t>
            </a:r>
            <a:r>
              <a:rPr lang="en-GB" sz="2000" dirty="0" err="1">
                <a:latin typeface="Consolas" pitchFamily="49" charset="0"/>
                <a:cs typeface="Consolas" pitchFamily="49" charset="0"/>
              </a:rPr>
              <a:t>toString</a:t>
            </a:r>
            <a:r>
              <a:rPr lang="en-GB" sz="2000" dirty="0"/>
              <a:t> </a:t>
            </a:r>
            <a:r>
              <a:rPr lang="en-GB" sz="2000" dirty="0" err="1"/>
              <a:t>koji</a:t>
            </a:r>
            <a:r>
              <a:rPr lang="en-GB" sz="2000" dirty="0"/>
              <a:t> </a:t>
            </a:r>
            <a:r>
              <a:rPr lang="en-GB" sz="2000" dirty="0" err="1"/>
              <a:t>predstavlja</a:t>
            </a:r>
            <a:r>
              <a:rPr lang="en-GB" sz="2000" dirty="0"/>
              <a:t> </a:t>
            </a:r>
            <a:r>
              <a:rPr lang="en-GB" sz="2000" dirty="0">
                <a:latin typeface="Consolas" pitchFamily="49" charset="0"/>
                <a:cs typeface="Consolas" pitchFamily="49" charset="0"/>
              </a:rPr>
              <a:t>String</a:t>
            </a:r>
            <a:r>
              <a:rPr lang="en-GB" sz="2000" dirty="0"/>
              <a:t> </a:t>
            </a:r>
            <a:r>
              <a:rPr lang="en-GB" sz="2000" dirty="0" err="1"/>
              <a:t>reprezentaciju</a:t>
            </a:r>
            <a:r>
              <a:rPr lang="en-GB" sz="2000" dirty="0"/>
              <a:t> karte.</a:t>
            </a:r>
            <a:endParaRPr lang="vi-VN" sz="2000" dirty="0"/>
          </a:p>
        </p:txBody>
      </p:sp>
      <p:sp>
        <p:nvSpPr>
          <p:cNvPr id="15365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F196D6C-9EDE-4E04-A250-267F42681AA7}" type="slidenum">
              <a:rPr lang="en-GB" smtClean="0">
                <a:latin typeface="Arial Black" pitchFamily="34" charset="0"/>
              </a:rPr>
              <a:pPr eaLnBrk="1" hangingPunct="1"/>
              <a:t>13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3671887" cy="596900"/>
          </a:xfrm>
        </p:spPr>
        <p:txBody>
          <a:bodyPr/>
          <a:lstStyle/>
          <a:p>
            <a:pPr eaLnBrk="1" hangingPunct="1"/>
            <a:r>
              <a:rPr lang="sr-Latn-RS" sz="3600" dirty="0" smtClean="0"/>
              <a:t>Klasa SpilKarata</a:t>
            </a:r>
            <a:endParaRPr lang="en-US" sz="3600" dirty="0" smtClean="0"/>
          </a:p>
        </p:txBody>
      </p:sp>
      <p:sp>
        <p:nvSpPr>
          <p:cNvPr id="16387" name="Rectangle 1"/>
          <p:cNvSpPr>
            <a:spLocks noChangeArrowheads="1"/>
          </p:cNvSpPr>
          <p:nvPr/>
        </p:nvSpPr>
        <p:spPr bwMode="auto">
          <a:xfrm>
            <a:off x="206375" y="1416050"/>
            <a:ext cx="8713788" cy="5326063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000" rIns="36000">
            <a:spAutoFit/>
          </a:bodyPr>
          <a:lstStyle/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java.util.Random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class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SpilKarata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{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private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Karta </a:t>
            </a:r>
            <a:r>
              <a:rPr lang="en-GB" sz="15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[];	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//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objekata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Karta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private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tekKarta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	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//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broj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karte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koja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se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trenutno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deli (0 do 51)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 smtClean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final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BROJ_KARATA = 52; 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//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broj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karata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u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špilu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(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konstanta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)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private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final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Random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slucBroj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Random(); 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// generator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sluč</a:t>
            </a:r>
            <a:r>
              <a:rPr lang="sr-Latn-RS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.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brojeva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SpilKarata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(){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String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rangovi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[] = {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"As"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"2"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"3"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"4"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"5"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"6"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"7"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"8"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"9"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"10"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"Pub"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"Dama"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"Kralj"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String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znakovi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[] = {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5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Pik"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"Tref"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"Karo"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5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"Herc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</a:t>
            </a:r>
            <a:r>
              <a:rPr lang="en-GB" sz="15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pil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=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Karta[BROJ_KARATA]; 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//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kreiranje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novog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špila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tekKarta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0;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i = 0; i &lt; BROJ_KARATA; i++)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5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] =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Karta(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rangovi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[i % 13],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znakovi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[i / 13]);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mesaj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(){</a:t>
            </a:r>
            <a:r>
              <a:rPr lang="sr-Latn-RS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r>
              <a:rPr lang="sr-Latn-RS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US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// </a:t>
            </a:r>
            <a:r>
              <a:rPr lang="en-US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Slede</a:t>
            </a:r>
            <a:r>
              <a:rPr lang="sr-Latn-RS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ći slajd</a:t>
            </a:r>
            <a:r>
              <a:rPr lang="sr-Latn-RS" sz="1500" dirty="0">
                <a:latin typeface="Calibri" pitchFamily="34" charset="0"/>
                <a:cs typeface="Times New Roman" pitchFamily="18" charset="0"/>
              </a:rPr>
              <a:t>	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Karta deli(){</a:t>
            </a:r>
            <a:r>
              <a:rPr lang="sr-Latn-RS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 </a:t>
            </a:r>
            <a:r>
              <a:rPr lang="en-US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// </a:t>
            </a:r>
            <a:r>
              <a:rPr lang="en-US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Slede</a:t>
            </a:r>
            <a:r>
              <a:rPr lang="sr-Latn-RS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ći slajd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</p:txBody>
      </p:sp>
      <p:sp>
        <p:nvSpPr>
          <p:cNvPr id="16388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3BCB55A1-A50B-4F70-83A5-226246AC9D02}" type="slidenum">
              <a:rPr lang="en-GB" smtClean="0">
                <a:latin typeface="Arial Black" pitchFamily="34" charset="0"/>
              </a:rPr>
              <a:pPr eaLnBrk="1" hangingPunct="1"/>
              <a:t>14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3816350" cy="596900"/>
          </a:xfrm>
        </p:spPr>
        <p:txBody>
          <a:bodyPr/>
          <a:lstStyle/>
          <a:p>
            <a:pPr eaLnBrk="1" hangingPunct="1"/>
            <a:r>
              <a:rPr lang="sr-Latn-RS" sz="3600" dirty="0" smtClean="0"/>
              <a:t>Klasa SpilKarata</a:t>
            </a:r>
            <a:endParaRPr lang="en-US" sz="3600" dirty="0" smtClean="0"/>
          </a:p>
        </p:txBody>
      </p:sp>
      <p:sp>
        <p:nvSpPr>
          <p:cNvPr id="17411" name="Rectangle 1"/>
          <p:cNvSpPr>
            <a:spLocks noChangeArrowheads="1"/>
          </p:cNvSpPr>
          <p:nvPr/>
        </p:nvSpPr>
        <p:spPr bwMode="auto">
          <a:xfrm>
            <a:off x="900113" y="1549400"/>
            <a:ext cx="7200900" cy="4938713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000" rIns="36000"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mesaj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(){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tekKarta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0;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i = 0; i &lt; BROJ_KARATA; i++){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//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generisanje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slučajne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pozicije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u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nizu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Spil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5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j =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slucBroj.nextInt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(BROJ_KARATA);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//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zamena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i-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te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i j-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te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karte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koristeci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kartu</a:t>
            </a:r>
            <a:r>
              <a:rPr lang="en-GB" sz="1500" dirty="0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3F7F5F"/>
                </a:solidFill>
                <a:latin typeface="Consolas" pitchFamily="49" charset="0"/>
                <a:cs typeface="Times New Roman" pitchFamily="18" charset="0"/>
              </a:rPr>
              <a:t>privremena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Karta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privremena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5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];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5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] = </a:t>
            </a:r>
            <a:r>
              <a:rPr lang="en-GB" sz="15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[j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];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5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[j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] =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privremena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Karta deli(){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if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tekKarta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&lt; BROJ_KARATA)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return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</a:t>
            </a:r>
            <a:r>
              <a:rPr lang="en-GB" sz="15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tekKarta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++];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else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return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null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</p:txBody>
      </p:sp>
      <p:sp>
        <p:nvSpPr>
          <p:cNvPr id="17412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6B8F18A3-6E0C-45D8-A1D0-4E1F9DCCE47E}" type="slidenum">
              <a:rPr lang="en-GB" smtClean="0">
                <a:latin typeface="Arial Black" pitchFamily="34" charset="0"/>
              </a:rPr>
              <a:pPr eaLnBrk="1" hangingPunct="1"/>
              <a:t>15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4824412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Klasa SpilKarataTest</a:t>
            </a:r>
            <a:endParaRPr lang="en-US" sz="3600" smtClean="0"/>
          </a:p>
        </p:txBody>
      </p:sp>
      <p:sp>
        <p:nvSpPr>
          <p:cNvPr id="18435" name="Rectangle 1"/>
          <p:cNvSpPr>
            <a:spLocks noChangeArrowheads="1"/>
          </p:cNvSpPr>
          <p:nvPr/>
        </p:nvSpPr>
        <p:spPr bwMode="auto">
          <a:xfrm>
            <a:off x="1790700" y="1196975"/>
            <a:ext cx="5661025" cy="3600986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36000" rIns="36000"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class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SpilKarataTest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{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SpilKarata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SpilKarata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spil.mesaj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i = 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0; 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 &lt;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SpilKarata</a:t>
            </a:r>
            <a:r>
              <a:rPr lang="en-GB" sz="15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.BROJ_KARATA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 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i++){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"%-12s"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spil.deli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if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(i+1) % 6 == 0)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</p:txBody>
      </p:sp>
      <p:sp>
        <p:nvSpPr>
          <p:cNvPr id="18436" name="Rectangle 1"/>
          <p:cNvSpPr>
            <a:spLocks noChangeArrowheads="1"/>
          </p:cNvSpPr>
          <p:nvPr/>
        </p:nvSpPr>
        <p:spPr bwMode="auto">
          <a:xfrm>
            <a:off x="250825" y="4854575"/>
            <a:ext cx="7200900" cy="2030413"/>
          </a:xfrm>
          <a:prstGeom prst="rect">
            <a:avLst/>
          </a:prstGeom>
          <a:noFill/>
          <a:ln w="9525">
            <a:solidFill>
              <a:srgbClr val="339933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/>
          <a:p>
            <a:pPr>
              <a:spcBef>
                <a:spcPts val="600"/>
              </a:spcBef>
            </a:pP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3 Karo      2 Tref      Dama Pik    Pub Tref    7 Karo      As Karo     </a:t>
            </a:r>
          </a:p>
          <a:p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3 Herc      Pub Pik     2 Karo      5 Pik       6 Tref      Dama Herc   </a:t>
            </a:r>
          </a:p>
          <a:p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10 Karo     9 Pik       10 Tref     9 Tref      5 Tref      2 Pik       </a:t>
            </a:r>
          </a:p>
          <a:p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Kralj Tref  8 Herc      3 Pik       9 Karo      6 Karo      Kralj Karo  </a:t>
            </a:r>
          </a:p>
          <a:p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Kralj Pik   Pub Karo    4 Pik       Pub Herc    3 Tref      4 Karo      </a:t>
            </a:r>
          </a:p>
          <a:p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4 Tref      2 Herc      6 Herc      10 Herc     4 Herc      7 Tref      </a:t>
            </a:r>
          </a:p>
          <a:p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Dama Tref   5 Karo      6 Pik       9 Herc      5 Herc      As Tref     </a:t>
            </a:r>
          </a:p>
          <a:p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8 Tref      Kralj Herc  8 Pik       10 Pik      As Herc     7 Herc      </a:t>
            </a:r>
          </a:p>
          <a:p>
            <a:pPr>
              <a:spcAft>
                <a:spcPts val="600"/>
              </a:spcAft>
            </a:pP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As Pik      7 Pik       Dama Karo   8 Karo</a:t>
            </a: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8196263" y="5300663"/>
            <a:ext cx="7556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>
                <a:solidFill>
                  <a:srgbClr val="3333CC"/>
                </a:solidFill>
                <a:latin typeface="+mn-lt"/>
              </a:rPr>
              <a:t>Ispis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18438" name="Straight Arrow Connector 6"/>
          <p:cNvCxnSpPr>
            <a:cxnSpLocks noChangeShapeType="1"/>
          </p:cNvCxnSpPr>
          <p:nvPr/>
        </p:nvCxnSpPr>
        <p:spPr bwMode="auto">
          <a:xfrm flipH="1">
            <a:off x="7445375" y="5516563"/>
            <a:ext cx="771525" cy="92075"/>
          </a:xfrm>
          <a:prstGeom prst="straightConnector1">
            <a:avLst/>
          </a:prstGeom>
          <a:noFill/>
          <a:ln w="9525" algn="ctr">
            <a:solidFill>
              <a:srgbClr val="3333CC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8439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A195770-EACD-4B2B-B4EE-61DE17482F4C}" type="slidenum">
              <a:rPr lang="en-GB" smtClean="0">
                <a:latin typeface="Arial Black" pitchFamily="34" charset="0"/>
              </a:rPr>
              <a:pPr eaLnBrk="1" hangingPunct="1"/>
              <a:t>16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6676648" y="1432012"/>
            <a:ext cx="2433899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en-US" dirty="0" err="1" smtClean="0">
                <a:solidFill>
                  <a:srgbClr val="3333CC"/>
                </a:solidFill>
                <a:latin typeface="+mn-lt"/>
              </a:rPr>
              <a:t>Stati</a:t>
            </a:r>
            <a:r>
              <a:rPr lang="sr-Latn-ME" dirty="0" smtClean="0">
                <a:solidFill>
                  <a:srgbClr val="3333CC"/>
                </a:solidFill>
                <a:latin typeface="+mn-lt"/>
              </a:rPr>
              <a:t>čki način pristupa podatku klase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9" name="Straight Arrow Connector 6"/>
          <p:cNvCxnSpPr>
            <a:cxnSpLocks noChangeShapeType="1"/>
          </p:cNvCxnSpPr>
          <p:nvPr/>
        </p:nvCxnSpPr>
        <p:spPr bwMode="auto">
          <a:xfrm flipH="1">
            <a:off x="5652120" y="1628800"/>
            <a:ext cx="1080120" cy="1147589"/>
          </a:xfrm>
          <a:prstGeom prst="straightConnector1">
            <a:avLst/>
          </a:prstGeom>
          <a:noFill/>
          <a:ln w="9525" algn="ctr">
            <a:solidFill>
              <a:srgbClr val="3333CC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2" y="457200"/>
            <a:ext cx="4800525" cy="739775"/>
          </a:xfrm>
        </p:spPr>
        <p:txBody>
          <a:bodyPr/>
          <a:lstStyle/>
          <a:p>
            <a:pPr eaLnBrk="1" hangingPunct="1"/>
            <a:r>
              <a:rPr lang="en-US" sz="3600" dirty="0" err="1" smtClean="0"/>
              <a:t>Unapre</a:t>
            </a:r>
            <a:r>
              <a:rPr lang="sr-Latn-ME" sz="3600" dirty="0" smtClean="0"/>
              <a:t>đena</a:t>
            </a:r>
            <a:r>
              <a:rPr lang="sr-Latn-CS" sz="3600" dirty="0" smtClean="0"/>
              <a:t> for petlja</a:t>
            </a:r>
            <a:endParaRPr lang="en-US" sz="3600" dirty="0" smtClean="0"/>
          </a:p>
        </p:txBody>
      </p:sp>
      <p:sp>
        <p:nvSpPr>
          <p:cNvPr id="21522" name="Rectangle 1"/>
          <p:cNvSpPr>
            <a:spLocks noChangeArrowheads="1"/>
          </p:cNvSpPr>
          <p:nvPr/>
        </p:nvSpPr>
        <p:spPr bwMode="auto">
          <a:xfrm>
            <a:off x="323850" y="1357313"/>
            <a:ext cx="8569325" cy="5183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 dirty="0"/>
              <a:t>Java sadrži verziju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for</a:t>
            </a:r>
            <a:r>
              <a:rPr lang="sr-Latn-RS" sz="1900" dirty="0"/>
              <a:t> petlje koja omogućava da se prođe kroz bilo koju kolekciju podataka, uključujući niz, bez korišćenja brojačke promenljive. 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 dirty="0"/>
              <a:t>Ova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for</a:t>
            </a:r>
            <a:r>
              <a:rPr lang="sr-Latn-RS" sz="1900" dirty="0"/>
              <a:t> petlja se naziva </a:t>
            </a:r>
            <a:r>
              <a:rPr lang="sr-Latn-RS" sz="1900" dirty="0" smtClean="0">
                <a:solidFill>
                  <a:srgbClr val="FF0000"/>
                </a:solidFill>
              </a:rPr>
              <a:t>unapređena </a:t>
            </a:r>
            <a:r>
              <a:rPr lang="sr-Latn-RS" sz="2000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for</a:t>
            </a:r>
            <a:r>
              <a:rPr lang="sr-Latn-RS" sz="1900" dirty="0">
                <a:solidFill>
                  <a:srgbClr val="FF0000"/>
                </a:solidFill>
              </a:rPr>
              <a:t> </a:t>
            </a:r>
            <a:r>
              <a:rPr lang="sr-Latn-RS" sz="1900" dirty="0" smtClean="0">
                <a:solidFill>
                  <a:srgbClr val="FF0000"/>
                </a:solidFill>
              </a:rPr>
              <a:t>petlja</a:t>
            </a:r>
            <a:r>
              <a:rPr lang="sr-Latn-RS" sz="1900" dirty="0"/>
              <a:t> </a:t>
            </a:r>
            <a:r>
              <a:rPr lang="sr-Latn-RS" sz="1900" dirty="0" smtClean="0"/>
              <a:t>(eng. </a:t>
            </a:r>
            <a:r>
              <a:rPr lang="sr-Latn-RS" sz="1900" i="1" dirty="0" smtClean="0"/>
              <a:t>enhanced for loop</a:t>
            </a:r>
            <a:r>
              <a:rPr lang="sr-Latn-RS" sz="1900" dirty="0" smtClean="0"/>
              <a:t>) </a:t>
            </a:r>
            <a:r>
              <a:rPr lang="sr-Latn-RS" sz="1900" dirty="0"/>
              <a:t>a</a:t>
            </a:r>
            <a:r>
              <a:rPr lang="vi-VN" sz="1900" dirty="0"/>
              <a:t> u </a:t>
            </a:r>
            <a:r>
              <a:rPr lang="en-US" sz="1900" dirty="0" err="1"/>
              <a:t>drugim</a:t>
            </a:r>
            <a:r>
              <a:rPr lang="vi-VN" sz="1900" dirty="0"/>
              <a:t> jezicima</a:t>
            </a:r>
            <a:r>
              <a:rPr lang="en-US" sz="1900" dirty="0"/>
              <a:t>,</a:t>
            </a:r>
            <a:r>
              <a:rPr lang="vi-VN" sz="1900" dirty="0"/>
              <a:t> npr. C#, Objective-C, Perl, PHP, Python, Ruby, Smalltalk, Visual Basic .NET, VBA</a:t>
            </a:r>
            <a:r>
              <a:rPr lang="en-US" sz="1900" dirty="0"/>
              <a:t>, s</a:t>
            </a:r>
            <a:r>
              <a:rPr lang="sr-Latn-RS" sz="1900" dirty="0"/>
              <a:t>e </a:t>
            </a:r>
            <a:r>
              <a:rPr lang="vi-VN" sz="1900" dirty="0"/>
              <a:t>naziva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for-each</a:t>
            </a:r>
            <a:r>
              <a:rPr lang="vi-VN" sz="1900" dirty="0"/>
              <a:t> petlja</a:t>
            </a:r>
            <a:r>
              <a:rPr lang="sr-Latn-RS" sz="1900" dirty="0"/>
              <a:t>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/>
              <a:t>Sintaksa ove petlje je:</a:t>
            </a:r>
          </a:p>
          <a:p>
            <a:pPr marL="273050">
              <a:spcAft>
                <a:spcPts val="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vi-VN" sz="2000" dirty="0">
                <a:latin typeface="Consolas" pitchFamily="49" charset="0"/>
                <a:cs typeface="Consolas" pitchFamily="49" charset="0"/>
              </a:rPr>
              <a:t>for(parametar: imeNiza)</a:t>
            </a:r>
          </a:p>
          <a:p>
            <a:pPr marL="273050">
              <a:spcAft>
                <a:spcPts val="12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vi-VN" sz="2000" dirty="0">
                <a:latin typeface="Consolas" pitchFamily="49" charset="0"/>
                <a:cs typeface="Consolas" pitchFamily="49" charset="0"/>
              </a:rPr>
              <a:t>	telo petlje</a:t>
            </a:r>
          </a:p>
          <a:p>
            <a:pPr marL="177800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/>
              <a:t>gde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parametar</a:t>
            </a:r>
            <a:r>
              <a:rPr lang="vi-VN" sz="1900" dirty="0"/>
              <a:t> ima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tip</a:t>
            </a:r>
            <a:r>
              <a:rPr lang="vi-VN" sz="1900" dirty="0"/>
              <a:t> 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ime</a:t>
            </a:r>
            <a:r>
              <a:rPr lang="vi-VN" sz="1900" dirty="0"/>
              <a:t>, kao i svaka druga deklarisana promenljiva, a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imeNiza</a:t>
            </a:r>
            <a:r>
              <a:rPr lang="vi-VN" sz="1900" dirty="0"/>
              <a:t> predstavlja ime niza, ili kolekcije, kroz koju se prolazi. </a:t>
            </a:r>
            <a:endParaRPr lang="sr-Latn-RS" sz="1900" dirty="0"/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/>
              <a:t>Tip parametra mora biti konzistentan sa tipom elemenata niza.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 dirty="0"/>
              <a:t>Kod </a:t>
            </a:r>
            <a:r>
              <a:rPr lang="sr-Latn-RS" sz="1900" dirty="0" smtClean="0"/>
              <a:t>unapređene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for</a:t>
            </a:r>
            <a:r>
              <a:rPr lang="sr-Latn-RS" sz="1900" dirty="0"/>
              <a:t> petlje se ne može </a:t>
            </a:r>
            <a:r>
              <a:rPr lang="sr-Latn-RS" sz="2000" dirty="0"/>
              <a:t>indeksirati nepostojeći element</a:t>
            </a:r>
            <a:r>
              <a:rPr lang="vi-VN" sz="1900" dirty="0"/>
              <a:t>.</a:t>
            </a:r>
            <a:endParaRPr lang="sr-Latn-RS" sz="1900" dirty="0"/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 dirty="0" smtClean="0"/>
              <a:t>Unapređena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for</a:t>
            </a:r>
            <a:r>
              <a:rPr lang="sr-Latn-RS" sz="1900" dirty="0"/>
              <a:t> petlja</a:t>
            </a:r>
            <a:r>
              <a:rPr lang="vi-VN" sz="1900" dirty="0"/>
              <a:t> </a:t>
            </a:r>
            <a:r>
              <a:rPr lang="vi-VN" sz="1900" dirty="0">
                <a:solidFill>
                  <a:srgbClr val="FF0000"/>
                </a:solidFill>
              </a:rPr>
              <a:t>ne može da promeni vrednost elemenata niza, već samo može da </a:t>
            </a:r>
            <a:r>
              <a:rPr lang="sr-Latn-RS" sz="1900" dirty="0">
                <a:solidFill>
                  <a:srgbClr val="FF0000"/>
                </a:solidFill>
              </a:rPr>
              <a:t>ga</a:t>
            </a:r>
            <a:r>
              <a:rPr lang="vi-VN" sz="1900" dirty="0">
                <a:solidFill>
                  <a:srgbClr val="FF0000"/>
                </a:solidFill>
              </a:rPr>
              <a:t> pročita</a:t>
            </a:r>
            <a:r>
              <a:rPr lang="vi-VN" sz="1900" dirty="0"/>
              <a:t>.</a:t>
            </a:r>
          </a:p>
        </p:txBody>
      </p:sp>
      <p:sp>
        <p:nvSpPr>
          <p:cNvPr id="19460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CB19961-2FFF-4360-9426-71FC6B762954}" type="slidenum">
              <a:rPr lang="en-GB" smtClean="0">
                <a:latin typeface="Arial Black" pitchFamily="34" charset="0"/>
              </a:rPr>
              <a:pPr eaLnBrk="1" hangingPunct="1"/>
              <a:t>17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2" y="457200"/>
            <a:ext cx="6600725" cy="739775"/>
          </a:xfrm>
        </p:spPr>
        <p:txBody>
          <a:bodyPr/>
          <a:lstStyle/>
          <a:p>
            <a:pPr eaLnBrk="1" hangingPunct="1"/>
            <a:r>
              <a:rPr lang="sr-Latn-CS" sz="3600" dirty="0" smtClean="0"/>
              <a:t>Unapređena for petlja – Primer</a:t>
            </a:r>
            <a:endParaRPr lang="en-US" sz="3600" dirty="0" smtClean="0"/>
          </a:p>
        </p:txBody>
      </p:sp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539750" y="1268413"/>
            <a:ext cx="7993063" cy="4770437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000" rIns="36000">
            <a:spAutoFit/>
          </a:bodyPr>
          <a:lstStyle/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public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class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sr-Latn-ME" sz="16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Unapredjena</a:t>
            </a:r>
            <a:r>
              <a:rPr lang="en-GB" sz="1600" dirty="0" err="1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ForPetlja</a:t>
            </a:r>
            <a:r>
              <a:rPr lang="en-GB" sz="16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{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latin typeface="Consolas"/>
                <a:ea typeface="Times New Roman"/>
                <a:cs typeface="Times New Roman"/>
              </a:rPr>
              <a:t> 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public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static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void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main(String[] 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args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 {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double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[] 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niz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= {3.1, 4.5, 7.12, 4.55, 2.1, 6, 11.8, 4.13, 8.61};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double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sredVrednost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= 0.0;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for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double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x: 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niz</a:t>
            </a:r>
            <a:r>
              <a:rPr lang="en-GB" sz="16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</a:t>
            </a:r>
            <a:r>
              <a:rPr lang="sr-Latn-ME" sz="16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{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sredVrednost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+= x;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x *= 2;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}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latin typeface="Consolas"/>
                <a:ea typeface="Times New Roman"/>
                <a:cs typeface="Times New Roman"/>
              </a:rPr>
              <a:t> 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sredVrednost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/= 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niz.length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;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System.out.printf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60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"</a:t>
            </a:r>
            <a:r>
              <a:rPr lang="en-GB" sz="160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Srednja</a:t>
            </a:r>
            <a:r>
              <a:rPr lang="en-GB" sz="160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vrednost</a:t>
            </a:r>
            <a:r>
              <a:rPr lang="en-GB" sz="160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60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niza</a:t>
            </a:r>
            <a:r>
              <a:rPr lang="en-GB" sz="160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je %f\n"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,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sredVrednost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);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latin typeface="Consolas"/>
                <a:ea typeface="Times New Roman"/>
                <a:cs typeface="Times New Roman"/>
              </a:rPr>
              <a:t>		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System.out.print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60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"</a:t>
            </a:r>
            <a:r>
              <a:rPr lang="en-GB" sz="160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Niz</a:t>
            </a:r>
            <a:r>
              <a:rPr lang="en-GB" sz="160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je: "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);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for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60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double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x: 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niz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</a:t>
            </a:r>
            <a:r>
              <a:rPr lang="en-GB" sz="16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System.out.printf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60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"%.2f "</a:t>
            </a: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,x);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}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600" dirty="0">
                <a:latin typeface="Consolas"/>
                <a:ea typeface="Times New Roman"/>
                <a:cs typeface="Times New Roman"/>
              </a:rPr>
              <a:t> </a:t>
            </a:r>
            <a:endParaRPr lang="en-GB" sz="2000" dirty="0">
              <a:latin typeface="Calibri"/>
              <a:ea typeface="Times New Roman"/>
              <a:cs typeface="Times New Roman"/>
            </a:endParaRPr>
          </a:p>
          <a:p>
            <a:pPr>
              <a:defRPr/>
            </a:pPr>
            <a:r>
              <a:rPr lang="en-GB" sz="1600" dirty="0">
                <a:solidFill>
                  <a:srgbClr val="000000"/>
                </a:solidFill>
                <a:latin typeface="Consolas"/>
                <a:ea typeface="Times New Roman"/>
              </a:rPr>
              <a:t>}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</p:txBody>
      </p:sp>
      <p:sp>
        <p:nvSpPr>
          <p:cNvPr id="20484" name="Rectangle 1"/>
          <p:cNvSpPr>
            <a:spLocks noChangeArrowheads="1"/>
          </p:cNvSpPr>
          <p:nvPr/>
        </p:nvSpPr>
        <p:spPr bwMode="auto">
          <a:xfrm>
            <a:off x="517525" y="6189663"/>
            <a:ext cx="6357938" cy="585787"/>
          </a:xfrm>
          <a:prstGeom prst="rect">
            <a:avLst/>
          </a:prstGeom>
          <a:noFill/>
          <a:ln w="9525">
            <a:solidFill>
              <a:srgbClr val="339933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/>
          <a:p>
            <a:pPr>
              <a:spcBef>
                <a:spcPts val="600"/>
              </a:spcBef>
            </a:pPr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Srednja vrednost niza je 5.767778</a:t>
            </a: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Niz je: 3.10 4.50 7.12 4.55 2.10 6.00 11.80 4.13 8.61</a:t>
            </a: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7380288" y="6165850"/>
            <a:ext cx="7556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>
                <a:solidFill>
                  <a:srgbClr val="3333CC"/>
                </a:solidFill>
                <a:latin typeface="+mn-lt"/>
              </a:rPr>
              <a:t>Ispis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20486" name="Straight Arrow Connector 6"/>
          <p:cNvCxnSpPr>
            <a:cxnSpLocks noChangeShapeType="1"/>
          </p:cNvCxnSpPr>
          <p:nvPr/>
        </p:nvCxnSpPr>
        <p:spPr bwMode="auto">
          <a:xfrm flipH="1">
            <a:off x="6875463" y="6388100"/>
            <a:ext cx="530225" cy="93663"/>
          </a:xfrm>
          <a:prstGeom prst="straightConnector1">
            <a:avLst/>
          </a:prstGeom>
          <a:noFill/>
          <a:ln w="9525" algn="ctr">
            <a:solidFill>
              <a:srgbClr val="3333CC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487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1331FED4-0456-42A9-BBDB-B88E56F77A50}" type="slidenum">
              <a:rPr lang="en-GB" smtClean="0">
                <a:latin typeface="Arial Black" pitchFamily="34" charset="0"/>
              </a:rPr>
              <a:pPr eaLnBrk="1" hangingPunct="1"/>
              <a:t>18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5808662" cy="739775"/>
          </a:xfrm>
        </p:spPr>
        <p:txBody>
          <a:bodyPr/>
          <a:lstStyle/>
          <a:p>
            <a:pPr eaLnBrk="1" hangingPunct="1"/>
            <a:r>
              <a:rPr lang="vi-VN" sz="3600" smtClean="0"/>
              <a:t>Prosleđivanje niza metodi</a:t>
            </a:r>
            <a:endParaRPr lang="en-US" sz="3600" smtClean="0"/>
          </a:p>
        </p:txBody>
      </p:sp>
      <p:sp>
        <p:nvSpPr>
          <p:cNvPr id="31747" name="Rectangle 1"/>
          <p:cNvSpPr>
            <a:spLocks noChangeArrowheads="1"/>
          </p:cNvSpPr>
          <p:nvPr/>
        </p:nvSpPr>
        <p:spPr bwMode="auto">
          <a:xfrm>
            <a:off x="323850" y="1458913"/>
            <a:ext cx="8424863" cy="35544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/>
              <a:t>Metode koje za parametre imaju nizove se deklarišu na sledeći način:</a:t>
            </a:r>
          </a:p>
          <a:p>
            <a:pPr marL="33337">
              <a:spcAft>
                <a:spcPts val="12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sr-Latn-RS" sz="200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tip imeMetode(tip[] imeNiza)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/>
              <a:t>Kada se poziva metoda koja za parametar ima niz, samo </a:t>
            </a:r>
            <a:r>
              <a:rPr lang="sr-Latn-RS" sz="1900"/>
              <a:t>se </a:t>
            </a:r>
            <a:r>
              <a:rPr lang="vi-VN" sz="1900"/>
              <a:t>ime niza prosleđuje kao argument. Ne mora se prosleđivati dužina niza</a:t>
            </a:r>
            <a:r>
              <a:rPr lang="sr-Latn-RS" sz="1900"/>
              <a:t>,</a:t>
            </a:r>
            <a:r>
              <a:rPr lang="vi-VN" sz="1900"/>
              <a:t> </a:t>
            </a:r>
            <a:r>
              <a:rPr lang="sr-Latn-RS" sz="1900"/>
              <a:t>jer</a:t>
            </a:r>
            <a:r>
              <a:rPr lang="vi-VN" sz="1900"/>
              <a:t> je dužina svakog niza upisana u njegovom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length</a:t>
            </a:r>
            <a:r>
              <a:rPr lang="vi-VN" sz="1900"/>
              <a:t> podatku.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/>
              <a:t>Prilikom prosleđivanja niza metodi, metoda dobija kopij</a:t>
            </a:r>
            <a:r>
              <a:rPr lang="sr-Latn-RS" sz="1900"/>
              <a:t>u</a:t>
            </a:r>
            <a:r>
              <a:rPr lang="vi-VN" sz="1900"/>
              <a:t> njegove reference</a:t>
            </a:r>
            <a:r>
              <a:rPr lang="sr-Latn-RS" sz="1900"/>
              <a:t>, pa se </a:t>
            </a:r>
            <a:r>
              <a:rPr lang="vi-VN" sz="1900"/>
              <a:t>prosleđeni niz može menjati u okviru metode</a:t>
            </a:r>
            <a:r>
              <a:rPr lang="sr-Latn-RS" sz="1900"/>
              <a:t>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/>
              <a:t>Sa druge strane, ako se prosleđuju pojedinačni elementi niza primitivnog tipa, metoda dobija kopiju vrednosti elementa</a:t>
            </a:r>
            <a:r>
              <a:rPr lang="sr-Latn-RS" sz="1900"/>
              <a:t>,</a:t>
            </a:r>
            <a:r>
              <a:rPr lang="vi-VN" sz="1900"/>
              <a:t> </a:t>
            </a:r>
            <a:r>
              <a:rPr lang="sr-Latn-RS" sz="1900"/>
              <a:t>p</a:t>
            </a:r>
            <a:r>
              <a:rPr lang="vi-VN" sz="1900"/>
              <a:t>a se elementi ne mogu menjati u okviru metode. Ovo je ilustrovano na </a:t>
            </a:r>
            <a:r>
              <a:rPr lang="sr-Latn-RS" sz="1900"/>
              <a:t>sledećem slajdu</a:t>
            </a:r>
            <a:r>
              <a:rPr lang="vi-VN" sz="1900"/>
              <a:t>.</a:t>
            </a:r>
          </a:p>
        </p:txBody>
      </p:sp>
      <p:sp>
        <p:nvSpPr>
          <p:cNvPr id="21508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DDE953A-71B4-4418-BE50-298816083BC5}" type="slidenum">
              <a:rPr lang="en-GB" smtClean="0">
                <a:latin typeface="Arial Black" pitchFamily="34" charset="0"/>
              </a:rPr>
              <a:pPr eaLnBrk="1" hangingPunct="1"/>
              <a:t>19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3600450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Nizovi</a:t>
            </a:r>
          </a:p>
        </p:txBody>
      </p:sp>
      <p:sp>
        <p:nvSpPr>
          <p:cNvPr id="4099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98450" y="1412875"/>
            <a:ext cx="8521700" cy="4608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Niz predstavlja skup </a:t>
            </a:r>
            <a:r>
              <a:rPr lang="en-US" sz="2000"/>
              <a:t>entiteta </a:t>
            </a:r>
            <a:r>
              <a:rPr lang="sr-Latn-RS" sz="2000"/>
              <a:t>određenog</a:t>
            </a:r>
            <a:r>
              <a:rPr lang="vi-VN" sz="2000"/>
              <a:t> tipa. Promenljive se nazivaju elementima niza. </a:t>
            </a:r>
            <a:endParaRPr lang="en-US" sz="20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U Javi, niz je objekat, pa se stoga smatra referencijskim tipom promenljive. </a:t>
            </a:r>
            <a:endParaRPr lang="en-US" sz="20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Elementi niza mogu biti primitivnog ili referencijskog tipa. </a:t>
            </a:r>
            <a:endParaRPr lang="en-US" sz="20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Elementi niza mogu biti i nizovi.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Za pristupanje pojedinačnim elementima niza, potrebno je navesti ime niza i poziciju elementa </a:t>
            </a:r>
            <a:r>
              <a:rPr lang="en-US" sz="2000"/>
              <a:t>(indeks) </a:t>
            </a:r>
            <a:r>
              <a:rPr lang="vi-VN" sz="2000"/>
              <a:t>u uglastim zagradama. Indeksiranje počinje od 0. Na primer, ako imamo niz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</a:t>
            </a:r>
            <a:r>
              <a:rPr lang="vi-VN" sz="2000"/>
              <a:t> od 10 elemenata, pojedinačnim elementima niza pristupamo sa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a[0]</a:t>
            </a:r>
            <a:r>
              <a:rPr lang="vi-VN" sz="2000"/>
              <a:t>,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a[1]</a:t>
            </a:r>
            <a:r>
              <a:rPr lang="vi-VN" sz="2000"/>
              <a:t>, ...,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a[9]</a:t>
            </a:r>
            <a:r>
              <a:rPr lang="vi-VN" sz="2000"/>
              <a:t>. </a:t>
            </a:r>
            <a:r>
              <a:rPr lang="vi-VN" sz="2000">
                <a:solidFill>
                  <a:srgbClr val="3333CC"/>
                </a:solidFill>
              </a:rPr>
              <a:t>Dakle, za sad je sve potpuno isto kao u C i C++.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en-US" sz="2000"/>
              <a:t>I</a:t>
            </a:r>
            <a:r>
              <a:rPr lang="vi-VN" sz="2000"/>
              <a:t>ndeks niza mora biti vrednost tipa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2000"/>
              <a:t> ili tipa koji se može unaprediti u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2000"/>
              <a:t> (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byte</a:t>
            </a:r>
            <a:r>
              <a:rPr lang="vi-VN" sz="2000"/>
              <a:t>,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short</a:t>
            </a:r>
            <a:r>
              <a:rPr lang="vi-VN" sz="2000"/>
              <a:t> ili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char</a:t>
            </a:r>
            <a:r>
              <a:rPr lang="vi-VN" sz="2000"/>
              <a:t>). U suprotnom, dolazi do greške.</a:t>
            </a:r>
          </a:p>
        </p:txBody>
      </p:sp>
      <p:sp>
        <p:nvSpPr>
          <p:cNvPr id="4100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E62E1CAC-2F72-44A1-8398-869641E07BB9}" type="slidenum">
              <a:rPr lang="en-GB" smtClean="0">
                <a:latin typeface="Arial Black" pitchFamily="34" charset="0"/>
              </a:rPr>
              <a:pPr eaLnBrk="1" hangingPunct="1"/>
              <a:t>2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7392987" cy="739775"/>
          </a:xfrm>
        </p:spPr>
        <p:txBody>
          <a:bodyPr/>
          <a:lstStyle/>
          <a:p>
            <a:pPr eaLnBrk="1" hangingPunct="1"/>
            <a:r>
              <a:rPr lang="vi-VN" sz="3600" smtClean="0"/>
              <a:t>Prosleđivanje niza metodi</a:t>
            </a:r>
            <a:r>
              <a:rPr lang="sr-Latn-RS" sz="3600" smtClean="0"/>
              <a:t> – Primer</a:t>
            </a:r>
            <a:endParaRPr lang="en-US" sz="3600" smtClean="0"/>
          </a:p>
        </p:txBody>
      </p:sp>
      <p:sp>
        <p:nvSpPr>
          <p:cNvPr id="22531" name="Rectangle 1"/>
          <p:cNvSpPr>
            <a:spLocks noChangeArrowheads="1"/>
          </p:cNvSpPr>
          <p:nvPr/>
        </p:nvSpPr>
        <p:spPr bwMode="auto">
          <a:xfrm>
            <a:off x="468313" y="1255713"/>
            <a:ext cx="6480175" cy="4940300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000" rIns="36000"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class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IzmenaNiza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{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[]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{3, 5, 2, 4, 2, 7};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izmeniNiz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5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izmene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</a:t>
            </a:r>
            <a:r>
              <a:rPr lang="sr-Latn-RS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x: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r>
              <a:rPr lang="sr-Latn-RS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   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sr-Latn-RS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"%d 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x);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izmeniElement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[0]);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US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\n</a:t>
            </a:r>
            <a:r>
              <a:rPr lang="en-GB" sz="15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Prvi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element </a:t>
            </a:r>
            <a:r>
              <a:rPr lang="en-GB" sz="15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niza</a:t>
            </a:r>
            <a:r>
              <a:rPr lang="en-GB" sz="15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je %d"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[0]);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sr-Latn-RS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izmeniNiz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[] y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r>
              <a:rPr lang="sr-Latn-ME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0;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&lt;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y.length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++)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y[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] *= 2;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sr-Latn-RS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izmeniElement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5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z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r>
              <a:rPr lang="sr-Latn-ME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5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 </a:t>
            </a:r>
            <a:endParaRPr lang="sr-Latn-RS" sz="15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sr-Latn-RS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     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z *= 2; </a:t>
            </a:r>
            <a:endParaRPr lang="sr-Latn-RS" sz="15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sr-Latn-RS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 </a:t>
            </a: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5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</p:txBody>
      </p:sp>
      <p:sp>
        <p:nvSpPr>
          <p:cNvPr id="22532" name="Rectangle 1"/>
          <p:cNvSpPr>
            <a:spLocks noChangeArrowheads="1"/>
          </p:cNvSpPr>
          <p:nvPr/>
        </p:nvSpPr>
        <p:spPr bwMode="auto">
          <a:xfrm>
            <a:off x="5561013" y="5456238"/>
            <a:ext cx="2774950" cy="831850"/>
          </a:xfrm>
          <a:prstGeom prst="rect">
            <a:avLst/>
          </a:prstGeom>
          <a:solidFill>
            <a:schemeClr val="bg1"/>
          </a:solidFill>
          <a:ln w="9525">
            <a:solidFill>
              <a:srgbClr val="339933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Niz nakon izmene: </a:t>
            </a: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6 10 4 8 4 14 </a:t>
            </a:r>
          </a:p>
          <a:p>
            <a:r>
              <a:rPr lang="pl-PL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Prvi element niza je 6</a:t>
            </a:r>
            <a:endParaRPr lang="en-GB" sz="1600">
              <a:solidFill>
                <a:srgbClr val="339933"/>
              </a:solidFill>
              <a:latin typeface="Consolas" pitchFamily="49" charset="0"/>
              <a:cs typeface="Times New Roman" pitchFamily="18" charset="0"/>
            </a:endParaRP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7454900" y="4652963"/>
            <a:ext cx="7556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>
                <a:solidFill>
                  <a:srgbClr val="3333CC"/>
                </a:solidFill>
                <a:latin typeface="+mn-lt"/>
              </a:rPr>
              <a:t>Ispis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22534" name="Straight Arrow Connector 6"/>
          <p:cNvCxnSpPr>
            <a:cxnSpLocks noChangeShapeType="1"/>
          </p:cNvCxnSpPr>
          <p:nvPr/>
        </p:nvCxnSpPr>
        <p:spPr bwMode="auto">
          <a:xfrm flipH="1">
            <a:off x="7316788" y="4973638"/>
            <a:ext cx="265112" cy="474662"/>
          </a:xfrm>
          <a:prstGeom prst="straightConnector1">
            <a:avLst/>
          </a:prstGeom>
          <a:noFill/>
          <a:ln w="9525" algn="ctr">
            <a:solidFill>
              <a:srgbClr val="3333CC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2535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AA4CBE3-9733-4DCA-A4F6-12E7309152AB}" type="slidenum">
              <a:rPr lang="en-GB" smtClean="0">
                <a:latin typeface="Arial Black" pitchFamily="34" charset="0"/>
              </a:rPr>
              <a:pPr eaLnBrk="1" hangingPunct="1"/>
              <a:t>20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7248525" cy="739775"/>
          </a:xfrm>
        </p:spPr>
        <p:txBody>
          <a:bodyPr/>
          <a:lstStyle/>
          <a:p>
            <a:pPr eaLnBrk="1" hangingPunct="1"/>
            <a:r>
              <a:rPr lang="vi-VN" sz="3600" smtClean="0"/>
              <a:t>Prosleđivanje </a:t>
            </a:r>
            <a:r>
              <a:rPr lang="en-US" sz="3600" smtClean="0"/>
              <a:t>argumenata</a:t>
            </a:r>
            <a:r>
              <a:rPr lang="vi-VN" sz="3600" smtClean="0"/>
              <a:t> metodi</a:t>
            </a:r>
            <a:endParaRPr lang="en-US" sz="3600" smtClean="0"/>
          </a:p>
        </p:txBody>
      </p:sp>
      <p:sp>
        <p:nvSpPr>
          <p:cNvPr id="23555" name="Rectangle 1"/>
          <p:cNvSpPr>
            <a:spLocks noChangeArrowheads="1"/>
          </p:cNvSpPr>
          <p:nvPr/>
        </p:nvSpPr>
        <p:spPr bwMode="auto">
          <a:xfrm>
            <a:off x="323850" y="1584369"/>
            <a:ext cx="8424863" cy="450892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39713" indent="-239713">
              <a:spcBef>
                <a:spcPts val="0"/>
              </a:spcBef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</a:pPr>
            <a:r>
              <a:rPr lang="en-US" sz="1900" dirty="0"/>
              <a:t>U</a:t>
            </a:r>
            <a:r>
              <a:rPr lang="vi-VN" sz="1900" dirty="0"/>
              <a:t> programiranju postoje dva načina prosleđivanja argumenata metodi, </a:t>
            </a:r>
            <a:r>
              <a:rPr lang="vi-VN" sz="1900" b="1" dirty="0">
                <a:solidFill>
                  <a:srgbClr val="FF0000"/>
                </a:solidFill>
              </a:rPr>
              <a:t>prosleđivanje po vrednosti</a:t>
            </a:r>
            <a:r>
              <a:rPr lang="vi-VN" sz="1900" dirty="0"/>
              <a:t> (eng. </a:t>
            </a:r>
            <a:r>
              <a:rPr lang="vi-VN" sz="1900" i="1" dirty="0"/>
              <a:t>call-by-value</a:t>
            </a:r>
            <a:r>
              <a:rPr lang="vi-VN" sz="1900" dirty="0"/>
              <a:t>) i </a:t>
            </a:r>
            <a:r>
              <a:rPr lang="vi-VN" sz="1900" b="1" dirty="0">
                <a:solidFill>
                  <a:srgbClr val="FF0000"/>
                </a:solidFill>
              </a:rPr>
              <a:t>prosleđivanje po referenci</a:t>
            </a:r>
            <a:r>
              <a:rPr lang="vi-VN" sz="1900" dirty="0"/>
              <a:t> (eng. </a:t>
            </a:r>
            <a:r>
              <a:rPr lang="vi-VN" sz="1900" i="1" dirty="0"/>
              <a:t>call-by-reference</a:t>
            </a:r>
            <a:r>
              <a:rPr lang="vi-VN" sz="1900" dirty="0"/>
              <a:t>). </a:t>
            </a:r>
            <a:endParaRPr lang="en-US" sz="1900" dirty="0"/>
          </a:p>
          <a:p>
            <a:pPr marL="239713" indent="-239713">
              <a:spcBef>
                <a:spcPts val="0"/>
              </a:spcBef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</a:pPr>
            <a:r>
              <a:rPr lang="vi-VN" sz="1900" dirty="0"/>
              <a:t>Kod prosleđivanja po vrednosti, kopija vrednosti argumenta se prosleđuje metodi. Metoda radi isključivo sa kopijom i svaka modifikacija kopij</a:t>
            </a:r>
            <a:r>
              <a:rPr lang="sr-Latn-RS" sz="1900" dirty="0"/>
              <a:t>e</a:t>
            </a:r>
            <a:r>
              <a:rPr lang="vi-VN" sz="1900" dirty="0"/>
              <a:t> ne utiče na originalnu vrednost. </a:t>
            </a:r>
            <a:endParaRPr lang="en-US" sz="1900" dirty="0"/>
          </a:p>
          <a:p>
            <a:pPr marL="239713" indent="-239713">
              <a:spcBef>
                <a:spcPts val="0"/>
              </a:spcBef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</a:pPr>
            <a:r>
              <a:rPr lang="en-US" sz="1900" dirty="0"/>
              <a:t>K</a:t>
            </a:r>
            <a:r>
              <a:rPr lang="vi-VN" sz="1900" dirty="0"/>
              <a:t>ad je argument prosleđen po referenci, metoda može pristupiti originalnom podatku u memoriji i izmeniti ga. </a:t>
            </a:r>
            <a:endParaRPr lang="en-US" sz="1900" dirty="0"/>
          </a:p>
          <a:p>
            <a:pPr marL="239713" indent="-239713">
              <a:spcBef>
                <a:spcPts val="0"/>
              </a:spcBef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</a:pPr>
            <a:r>
              <a:rPr lang="vi-VN" sz="1900" dirty="0"/>
              <a:t>Prosleđivanjem po referenci, </a:t>
            </a:r>
            <a:r>
              <a:rPr lang="vi-VN" sz="1900" dirty="0" smtClean="0"/>
              <a:t>dajemo </a:t>
            </a:r>
            <a:r>
              <a:rPr lang="vi-VN" sz="1900" dirty="0"/>
              <a:t>metodi adresu podatka u memoriji, i ne postoji nikakva zabrana da metoda izmeni podatak na toj adresi. </a:t>
            </a:r>
            <a:endParaRPr lang="en-US" sz="1900" dirty="0"/>
          </a:p>
          <a:p>
            <a:pPr marL="239713" indent="-239713">
              <a:spcBef>
                <a:spcPts val="0"/>
              </a:spcBef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</a:pPr>
            <a:r>
              <a:rPr lang="vi-VN" sz="1900" dirty="0"/>
              <a:t>U slučaju da je modifikacija zaista ono što nam treba, prosleđivanje po referenci može značajno poboljšati performanse aplikacije jer se eliminiše potreba da se kopiraju moguće velike količine podataka.</a:t>
            </a:r>
          </a:p>
        </p:txBody>
      </p:sp>
      <p:sp>
        <p:nvSpPr>
          <p:cNvPr id="23556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E049DE0A-9B9F-4D42-A311-344C41987BDC}" type="slidenum">
              <a:rPr lang="en-GB" smtClean="0">
                <a:latin typeface="Arial Black" pitchFamily="34" charset="0"/>
              </a:rPr>
              <a:pPr eaLnBrk="1" hangingPunct="1"/>
              <a:t>21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7248525" cy="739775"/>
          </a:xfrm>
        </p:spPr>
        <p:txBody>
          <a:bodyPr/>
          <a:lstStyle/>
          <a:p>
            <a:pPr eaLnBrk="1" hangingPunct="1"/>
            <a:r>
              <a:rPr lang="vi-VN" sz="3600" smtClean="0"/>
              <a:t>Prosleđivanje </a:t>
            </a:r>
            <a:r>
              <a:rPr lang="en-US" sz="3600" smtClean="0"/>
              <a:t>argumenata</a:t>
            </a:r>
            <a:r>
              <a:rPr lang="vi-VN" sz="3600" smtClean="0"/>
              <a:t> metodi</a:t>
            </a:r>
            <a:endParaRPr lang="en-US" sz="3600" smtClean="0"/>
          </a:p>
        </p:txBody>
      </p:sp>
      <p:sp>
        <p:nvSpPr>
          <p:cNvPr id="24579" name="Rectangle 1"/>
          <p:cNvSpPr>
            <a:spLocks noChangeArrowheads="1"/>
          </p:cNvSpPr>
          <p:nvPr/>
        </p:nvSpPr>
        <p:spPr bwMode="auto">
          <a:xfrm>
            <a:off x="323850" y="1196975"/>
            <a:ext cx="8424863" cy="5548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</a:pPr>
            <a:r>
              <a:rPr lang="vi-VN" sz="1900">
                <a:solidFill>
                  <a:srgbClr val="FF0000"/>
                </a:solidFill>
              </a:rPr>
              <a:t>Java ne dozvoljava prosleđivanje argumenata po referenci, tj. svi argumenti su prosleđeni po vrednosti. </a:t>
            </a:r>
            <a:endParaRPr lang="en-US" sz="1900">
              <a:solidFill>
                <a:srgbClr val="FF0000"/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</a:pPr>
            <a:r>
              <a:rPr lang="vi-VN" sz="1900"/>
              <a:t>Dva tipa vrednosti se mogu proslediti metodama – kopije primitivnih vrednosti (npr.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1900"/>
              <a:t>,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long</a:t>
            </a:r>
            <a:r>
              <a:rPr lang="vi-VN" sz="1900"/>
              <a:t>,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double</a:t>
            </a:r>
            <a:r>
              <a:rPr lang="vi-VN" sz="1900"/>
              <a:t>) i kopije referenci na objekte. </a:t>
            </a:r>
            <a:endParaRPr lang="en-US" sz="1900"/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</a:pPr>
            <a:r>
              <a:rPr lang="vi-VN" sz="1900"/>
              <a:t>Objekte ne možemo prosleđivati metodama</a:t>
            </a:r>
            <a:r>
              <a:rPr lang="en-US" sz="1900"/>
              <a:t>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</a:pPr>
            <a:r>
              <a:rPr lang="vi-VN" sz="1900"/>
              <a:t>Iz prethodnog primera smo videli da metoda ne može da </a:t>
            </a:r>
            <a:r>
              <a:rPr lang="sr-Latn-RS" sz="1900" smtClean="0"/>
              <a:t>promeni </a:t>
            </a:r>
            <a:r>
              <a:rPr lang="vi-VN" sz="1900" smtClean="0"/>
              <a:t>originalnu </a:t>
            </a:r>
            <a:r>
              <a:rPr lang="vi-VN" sz="1900"/>
              <a:t>vrednost primitivnog podatka čija je kopija prosleđena metodi. Slično važi i za reference. Kada se kopija reference prosledi metodi, metoda može da promeni vrednost parametra u koji je upisana vrednost reference tako da on pokazuje na drugi objekat. Ipak, izlaskom iz metode, </a:t>
            </a:r>
            <a:r>
              <a:rPr lang="en-US" sz="1900"/>
              <a:t>izlazi se iz</a:t>
            </a:r>
            <a:r>
              <a:rPr lang="vi-VN" sz="1900"/>
              <a:t> opseg</a:t>
            </a:r>
            <a:r>
              <a:rPr lang="en-US" sz="1900"/>
              <a:t>a</a:t>
            </a:r>
            <a:r>
              <a:rPr lang="vi-VN" sz="1900"/>
              <a:t> tog parametra, tj. on biva dealociran. Originalna vrednost </a:t>
            </a:r>
            <a:r>
              <a:rPr lang="en-US" sz="1900"/>
              <a:t>reference</a:t>
            </a:r>
            <a:r>
              <a:rPr lang="vi-VN" sz="1900"/>
              <a:t> ostaje nepromenjena.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</a:pPr>
            <a:r>
              <a:rPr lang="vi-VN" sz="1900"/>
              <a:t>Iako ne može da promeni originalnu vrednost reference, metoda može da promeni vrednost objekta na koji pokazuje ta referenca. Upisivanjem vrednosti reference u parametar metode, originalna referenca i parametar pokazuju na isti objekat</a:t>
            </a:r>
            <a:r>
              <a:rPr lang="en-US" sz="1900"/>
              <a:t> u</a:t>
            </a:r>
            <a:r>
              <a:rPr lang="vi-VN" sz="1900"/>
              <a:t> memoriji. Metoda može da manipuliše objektima preko reference upisane u parametru metode.</a:t>
            </a:r>
          </a:p>
        </p:txBody>
      </p:sp>
      <p:sp>
        <p:nvSpPr>
          <p:cNvPr id="24580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1F050A89-9701-43AE-9754-4EEFCFF79B95}" type="slidenum">
              <a:rPr lang="en-GB" smtClean="0">
                <a:latin typeface="Arial Black" pitchFamily="34" charset="0"/>
              </a:rPr>
              <a:pPr eaLnBrk="1" hangingPunct="1"/>
              <a:t>22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4584700" cy="739775"/>
          </a:xfrm>
        </p:spPr>
        <p:txBody>
          <a:bodyPr/>
          <a:lstStyle/>
          <a:p>
            <a:pPr eaLnBrk="1" hangingPunct="1"/>
            <a:r>
              <a:rPr lang="vi-VN" sz="3600" smtClean="0"/>
              <a:t>Višedimenzioni nizovi</a:t>
            </a:r>
            <a:endParaRPr lang="en-US" sz="3600" smtClean="0"/>
          </a:p>
        </p:txBody>
      </p:sp>
      <p:sp>
        <p:nvSpPr>
          <p:cNvPr id="31747" name="Rectangle 1"/>
          <p:cNvSpPr>
            <a:spLocks noChangeArrowheads="1"/>
          </p:cNvSpPr>
          <p:nvPr/>
        </p:nvSpPr>
        <p:spPr bwMode="auto">
          <a:xfrm>
            <a:off x="179388" y="1124744"/>
            <a:ext cx="8785100" cy="56848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Java ne podržava višedimenzione nizove direktno, ali podržava rad sa nizovima čiji su elementi nizovi, čime se postiže isti efekat. </a:t>
            </a:r>
            <a:endParaRPr lang="en-U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Najčešće korišćeni su dvodimenzioni nizovi</a:t>
            </a:r>
            <a:r>
              <a:rPr lang="en-US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(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matrice</a:t>
            </a:r>
            <a:r>
              <a:rPr lang="en-US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)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, kod kojih su elementi grupisani u vrste (redove) i kolone. Za pristup pojedinačnim elementima matrice, </a:t>
            </a:r>
            <a:r>
              <a:rPr lang="en-US" sz="1900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koriste</a:t>
            </a:r>
            <a:r>
              <a:rPr lang="en-US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se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dva indeksa, indeks vrste i indeks kolone. 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Kao i jednodimenzioni nizovi, i dvodimenzioni se mogu kreirati </a:t>
            </a:r>
            <a:r>
              <a:rPr lang="vi-VN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ključn</a:t>
            </a:r>
            <a:r>
              <a:rPr lang="en-US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om</a:t>
            </a:r>
            <a:r>
              <a:rPr lang="vi-VN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reč</a:t>
            </a:r>
            <a:r>
              <a:rPr lang="en-US" sz="1900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ju</a:t>
            </a:r>
            <a:r>
              <a:rPr lang="vi-VN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new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i pomoću inicijaliz</a:t>
            </a:r>
            <a:r>
              <a:rPr lang="en-US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a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tora u deklaraciji. Na primer, dvodimenzioni niz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a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sa dve vrste i tri kolone se može kreirati </a:t>
            </a:r>
            <a:r>
              <a:rPr lang="en-US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ne </a:t>
            </a:r>
            <a:r>
              <a:rPr lang="en-US" sz="1900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sle</a:t>
            </a:r>
            <a:r>
              <a:rPr lang="sr-Latn-RS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deće načine</a:t>
            </a:r>
            <a:r>
              <a:rPr lang="vi-VN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:</a:t>
            </a:r>
            <a:endParaRPr lang="vi-VN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>
              <a:spcAft>
                <a:spcPts val="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 dirty="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int a[][] = new int[2][3];</a:t>
            </a:r>
          </a:p>
          <a:p>
            <a:pPr>
              <a:spcAft>
                <a:spcPts val="12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 dirty="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int a[][] = {{1,2,3},{4,5,6}};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/>
              <a:t>Pošto su višedimenzioni nizovi u Javi zapravo nizovi nizova, pojedinačne vrste mogu imati različit broj elemenata. Na primer, deklaracijom </a:t>
            </a:r>
          </a:p>
          <a:p>
            <a:pPr>
              <a:spcAft>
                <a:spcPct val="200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 dirty="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int a[][] = {{1},{2,3},{4,5,6}};</a:t>
            </a:r>
          </a:p>
          <a:p>
            <a:pPr marL="273050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/>
              <a:t>se kreira niz sa tri vrste, prva sa jednim, druga sa dva i treća sa tri elementa. </a:t>
            </a:r>
            <a:endParaRPr lang="en-US" sz="1900" dirty="0"/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/>
              <a:t>Zapravo,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a</a:t>
            </a:r>
            <a:r>
              <a:rPr lang="vi-VN" sz="1900" dirty="0"/>
              <a:t> je niz od tri elementa, a svaki element niza je referenca na jednodimenzioni niz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1900" dirty="0"/>
              <a:t> promenljivih. </a:t>
            </a:r>
          </a:p>
        </p:txBody>
      </p:sp>
      <p:sp>
        <p:nvSpPr>
          <p:cNvPr id="25604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8BCF509-424A-424B-A59C-FC59E68214A5}" type="slidenum">
              <a:rPr lang="en-GB" smtClean="0">
                <a:latin typeface="Arial Black" pitchFamily="34" charset="0"/>
              </a:rPr>
              <a:pPr eaLnBrk="1" hangingPunct="1"/>
              <a:t>23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4584700" cy="739775"/>
          </a:xfrm>
        </p:spPr>
        <p:txBody>
          <a:bodyPr/>
          <a:lstStyle/>
          <a:p>
            <a:pPr eaLnBrk="1" hangingPunct="1"/>
            <a:r>
              <a:rPr lang="vi-VN" sz="3600" smtClean="0"/>
              <a:t>Višedimenzioni nizovi</a:t>
            </a:r>
            <a:endParaRPr lang="en-US" sz="3600" smtClean="0"/>
          </a:p>
        </p:txBody>
      </p:sp>
      <p:sp>
        <p:nvSpPr>
          <p:cNvPr id="31747" name="Rectangle 1"/>
          <p:cNvSpPr>
            <a:spLocks noChangeArrowheads="1"/>
          </p:cNvSpPr>
          <p:nvPr/>
        </p:nvSpPr>
        <p:spPr bwMode="auto">
          <a:xfrm>
            <a:off x="179388" y="1200150"/>
            <a:ext cx="8640762" cy="1674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Drugi način kreiranja niza sa nejednakim dužinama vrsta je dat sa</a:t>
            </a:r>
          </a:p>
          <a:p>
            <a:pPr>
              <a:spcAft>
                <a:spcPts val="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int a[][] = new int[3][];</a:t>
            </a:r>
          </a:p>
          <a:p>
            <a:pPr>
              <a:spcAft>
                <a:spcPts val="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a[0] = new int[1];</a:t>
            </a:r>
            <a:r>
              <a:rPr lang="en-US" sz="2000">
                <a:latin typeface="Consolas" pitchFamily="49" charset="0"/>
                <a:cs typeface="Consolas" pitchFamily="49" charset="0"/>
              </a:rPr>
              <a:t> </a:t>
            </a:r>
          </a:p>
          <a:p>
            <a:pPr>
              <a:spcAft>
                <a:spcPts val="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a[1] = new int[2];</a:t>
            </a:r>
          </a:p>
          <a:p>
            <a:pPr>
              <a:spcAft>
                <a:spcPts val="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a[2] = new int[3];</a:t>
            </a:r>
          </a:p>
        </p:txBody>
      </p:sp>
      <p:sp>
        <p:nvSpPr>
          <p:cNvPr id="26628" name="Rectangle 1"/>
          <p:cNvSpPr>
            <a:spLocks noChangeArrowheads="1"/>
          </p:cNvSpPr>
          <p:nvPr/>
        </p:nvSpPr>
        <p:spPr bwMode="auto">
          <a:xfrm>
            <a:off x="4067175" y="2565400"/>
            <a:ext cx="4968875" cy="3292475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000" rIns="36000"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class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VisedimNizovi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{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6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a[][] = {{8},{5,3},{4,1,2}};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6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=0; 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&lt; 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a.length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 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6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++)</a:t>
            </a:r>
            <a:r>
              <a:rPr lang="sr-Latn-ME" sz="16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6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j=0; j &lt; a[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].length; 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j++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6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"%d "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a[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][j]);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500" dirty="0">
              <a:latin typeface="Calibri" pitchFamily="34" charset="0"/>
              <a:cs typeface="Times New Roman" pitchFamily="18" charset="0"/>
            </a:endParaRPr>
          </a:p>
        </p:txBody>
      </p:sp>
      <p:sp>
        <p:nvSpPr>
          <p:cNvPr id="26629" name="Rectangle 4"/>
          <p:cNvSpPr>
            <a:spLocks noChangeArrowheads="1"/>
          </p:cNvSpPr>
          <p:nvPr/>
        </p:nvSpPr>
        <p:spPr bwMode="auto">
          <a:xfrm>
            <a:off x="5435600" y="5934075"/>
            <a:ext cx="865188" cy="831850"/>
          </a:xfrm>
          <a:prstGeom prst="rect">
            <a:avLst/>
          </a:prstGeom>
          <a:noFill/>
          <a:ln w="9525">
            <a:solidFill>
              <a:srgbClr val="339933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/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8 </a:t>
            </a: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5 3 </a:t>
            </a: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4 1 2</a:t>
            </a: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6875463" y="5994400"/>
            <a:ext cx="7556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>
                <a:solidFill>
                  <a:srgbClr val="3333CC"/>
                </a:solidFill>
                <a:latin typeface="+mn-lt"/>
              </a:rPr>
              <a:t>Ispis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26631" name="Straight Arrow Connector 6"/>
          <p:cNvCxnSpPr>
            <a:cxnSpLocks noChangeShapeType="1"/>
          </p:cNvCxnSpPr>
          <p:nvPr/>
        </p:nvCxnSpPr>
        <p:spPr bwMode="auto">
          <a:xfrm flipH="1">
            <a:off x="6319838" y="6216650"/>
            <a:ext cx="528637" cy="92075"/>
          </a:xfrm>
          <a:prstGeom prst="straightConnector1">
            <a:avLst/>
          </a:prstGeom>
          <a:noFill/>
          <a:ln w="9525" algn="ctr">
            <a:solidFill>
              <a:srgbClr val="3333CC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8" name="Rectangle 1"/>
          <p:cNvSpPr>
            <a:spLocks noChangeArrowheads="1"/>
          </p:cNvSpPr>
          <p:nvPr/>
        </p:nvSpPr>
        <p:spPr bwMode="auto">
          <a:xfrm>
            <a:off x="6045200" y="2205038"/>
            <a:ext cx="1079500" cy="3841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en-US" sz="1900">
                <a:solidFill>
                  <a:schemeClr val="tx1">
                    <a:lumMod val="95000"/>
                    <a:lumOff val="5000"/>
                  </a:schemeClr>
                </a:solidFill>
              </a:rPr>
              <a:t>Primer:</a:t>
            </a:r>
            <a:endParaRPr lang="vi-VN" sz="190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26633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18437B94-1A90-4A94-B351-5EBD415B3FE5}" type="slidenum">
              <a:rPr lang="en-GB" smtClean="0">
                <a:latin typeface="Arial Black" pitchFamily="34" charset="0"/>
              </a:rPr>
              <a:pPr eaLnBrk="1" hangingPunct="1"/>
              <a:t>24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2855912" cy="739775"/>
          </a:xfrm>
        </p:spPr>
        <p:txBody>
          <a:bodyPr/>
          <a:lstStyle/>
          <a:p>
            <a:pPr eaLnBrk="1" hangingPunct="1"/>
            <a:r>
              <a:rPr lang="vi-VN" sz="3600" smtClean="0"/>
              <a:t>Klasa Arrays</a:t>
            </a:r>
            <a:endParaRPr lang="en-US" sz="3600" smtClean="0"/>
          </a:p>
        </p:txBody>
      </p:sp>
      <p:sp>
        <p:nvSpPr>
          <p:cNvPr id="31747" name="Rectangle 1"/>
          <p:cNvSpPr>
            <a:spLocks noChangeArrowheads="1"/>
          </p:cNvSpPr>
          <p:nvPr/>
        </p:nvSpPr>
        <p:spPr bwMode="auto">
          <a:xfrm>
            <a:off x="107504" y="1095268"/>
            <a:ext cx="8892480" cy="57908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Klasa 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  <a:latin typeface="Consolas" pitchFamily="49" charset="0"/>
                <a:cs typeface="Consolas" pitchFamily="49" charset="0"/>
              </a:rPr>
              <a:t>Arrays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sr-Latn-RS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(paket </a:t>
            </a:r>
            <a:r>
              <a:rPr lang="sr-Latn-RS" sz="1900" dirty="0">
                <a:latin typeface="Consolas" pitchFamily="49" charset="0"/>
                <a:cs typeface="Consolas" pitchFamily="49" charset="0"/>
              </a:rPr>
              <a:t>java.util</a:t>
            </a:r>
            <a:r>
              <a:rPr lang="sr-Latn-RS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) </a:t>
            </a:r>
            <a:r>
              <a:rPr lang="vi-VN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sadrži 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veliki broj metoda za manipulaciju </a:t>
            </a:r>
            <a:r>
              <a:rPr lang="vi-VN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nizov</a:t>
            </a:r>
            <a:r>
              <a:rPr lang="sr-Latn-RS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im</a:t>
            </a:r>
            <a:r>
              <a:rPr lang="vi-VN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a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. Tu imamo:</a:t>
            </a:r>
          </a:p>
          <a:p>
            <a:pPr marL="441325" lvl="1" indent="-260350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tabLst>
                <a:tab pos="180975" algn="l"/>
                <a:tab pos="446088" algn="l"/>
                <a:tab pos="900113" algn="l"/>
                <a:tab pos="1260475" algn="l"/>
              </a:tabLst>
              <a:defRPr/>
            </a:pPr>
            <a:r>
              <a:rPr lang="vi-VN" sz="1650" dirty="0"/>
              <a:t>metodu </a:t>
            </a:r>
            <a:r>
              <a:rPr lang="vi-VN" sz="1650" b="1" dirty="0">
                <a:latin typeface="Consolas" pitchFamily="49" charset="0"/>
                <a:cs typeface="Consolas" pitchFamily="49" charset="0"/>
              </a:rPr>
              <a:t>sort</a:t>
            </a:r>
            <a:r>
              <a:rPr lang="vi-VN" sz="1650" dirty="0"/>
              <a:t> za sortiranje nizova, pri čemu postoje preklopljene verzije ove metode za sortiranje dela niza. Na primer, ako imamo niz </a:t>
            </a:r>
            <a:r>
              <a:rPr lang="vi-VN" sz="1650" dirty="0">
                <a:latin typeface="Consolas" pitchFamily="49" charset="0"/>
                <a:cs typeface="Consolas" pitchFamily="49" charset="0"/>
              </a:rPr>
              <a:t>a</a:t>
            </a:r>
            <a:r>
              <a:rPr lang="vi-VN" sz="1650" dirty="0"/>
              <a:t>, sortiranje čitavog niza i prvih 5 njegovih elemenata bi se izvršilo sa </a:t>
            </a:r>
            <a:r>
              <a:rPr lang="vi-VN" sz="1650" dirty="0">
                <a:latin typeface="Consolas" pitchFamily="49" charset="0"/>
                <a:cs typeface="Consolas" pitchFamily="49" charset="0"/>
              </a:rPr>
              <a:t>Arrays.sort(a)</a:t>
            </a:r>
            <a:r>
              <a:rPr lang="vi-VN" sz="1650" dirty="0"/>
              <a:t> i </a:t>
            </a:r>
            <a:r>
              <a:rPr lang="vi-VN" sz="1650" dirty="0">
                <a:latin typeface="Consolas" pitchFamily="49" charset="0"/>
                <a:cs typeface="Consolas" pitchFamily="49" charset="0"/>
              </a:rPr>
              <a:t>Arrays.sort(a,0,5)</a:t>
            </a:r>
            <a:r>
              <a:rPr lang="vi-VN" sz="1650" dirty="0"/>
              <a:t>.</a:t>
            </a:r>
          </a:p>
          <a:p>
            <a:pPr marL="441325" lvl="1" indent="-260350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tabLst>
                <a:tab pos="180975" algn="l"/>
                <a:tab pos="446088" algn="l"/>
                <a:tab pos="900113" algn="l"/>
                <a:tab pos="1260475" algn="l"/>
              </a:tabLst>
              <a:defRPr/>
            </a:pPr>
            <a:r>
              <a:rPr lang="vi-VN" sz="1650" dirty="0"/>
              <a:t>metodu </a:t>
            </a:r>
            <a:r>
              <a:rPr lang="vi-VN" sz="1650" b="1" dirty="0">
                <a:latin typeface="Consolas" pitchFamily="49" charset="0"/>
                <a:cs typeface="Consolas" pitchFamily="49" charset="0"/>
              </a:rPr>
              <a:t>binarySearch</a:t>
            </a:r>
            <a:r>
              <a:rPr lang="vi-VN" sz="1650" dirty="0"/>
              <a:t> za pretragu niza. Predmetni niz mora biti sortiran. U suprotnom, metoda vraća nedefinisane rezultate. Metoda vraća indeks traženog elementa, ako on postoji u nizu, i vrednost </a:t>
            </a:r>
            <a:r>
              <a:rPr lang="vi-VN" sz="1650" dirty="0" smtClean="0"/>
              <a:t>(</a:t>
            </a:r>
            <a:r>
              <a:rPr lang="vi-VN" sz="1650" b="1" dirty="0" smtClean="0"/>
              <a:t>–</a:t>
            </a:r>
            <a:r>
              <a:rPr lang="sr-Latn-ME" sz="1650" b="1" dirty="0" smtClean="0"/>
              <a:t> </a:t>
            </a:r>
            <a:r>
              <a:rPr lang="vi-VN" sz="1650" b="1" dirty="0" smtClean="0"/>
              <a:t>tačka</a:t>
            </a:r>
            <a:r>
              <a:rPr lang="sr-Latn-ME" sz="1650" b="1" dirty="0" smtClean="0"/>
              <a:t>_</a:t>
            </a:r>
            <a:r>
              <a:rPr lang="vi-VN" sz="1650" b="1" smtClean="0"/>
              <a:t>umetanja </a:t>
            </a:r>
            <a:r>
              <a:rPr lang="vi-VN" sz="1650" b="1" dirty="0"/>
              <a:t>– 1</a:t>
            </a:r>
            <a:r>
              <a:rPr lang="vi-VN" sz="1650" dirty="0"/>
              <a:t>) u suprotnom. Tačka umetanja </a:t>
            </a:r>
            <a:r>
              <a:rPr lang="sr-Latn-RS" sz="1650" dirty="0" smtClean="0"/>
              <a:t>j</a:t>
            </a:r>
            <a:r>
              <a:rPr lang="vi-VN" sz="1650" dirty="0" smtClean="0"/>
              <a:t>e </a:t>
            </a:r>
            <a:r>
              <a:rPr lang="vi-VN" sz="1650" dirty="0"/>
              <a:t>tačka gde bi se traženi element ubacio tako da ne naruši sortiranost niza. Dodatno oduzimanje 1 obezbeđuje da metoda uvek vraća negativnu vrednost ako traženi element ne postoji u nizu, dok nenegativna vrednost ukazuje da je pronađen traženi element. Na ovaj način, vraćena vrednost se može iskoristiti za eventualno umetanje elementa u sortirani niz. Postoji i preklopljena verzija metode koja radi na određenom podintervalu niza.</a:t>
            </a:r>
            <a:r>
              <a:rPr lang="en-US" sz="1650" dirty="0"/>
              <a:t> Na primer, </a:t>
            </a:r>
            <a:r>
              <a:rPr lang="en-US" sz="1650" dirty="0" err="1"/>
              <a:t>traženje</a:t>
            </a:r>
            <a:r>
              <a:rPr lang="en-US" sz="1650" dirty="0"/>
              <a:t> </a:t>
            </a:r>
            <a:r>
              <a:rPr lang="en-US" sz="1650" dirty="0" err="1"/>
              <a:t>broja</a:t>
            </a:r>
            <a:r>
              <a:rPr lang="en-US" sz="1650" dirty="0"/>
              <a:t> 3 u </a:t>
            </a:r>
            <a:r>
              <a:rPr lang="en-US" sz="1650" dirty="0" err="1"/>
              <a:t>sortiranom</a:t>
            </a:r>
            <a:r>
              <a:rPr lang="en-US" sz="1650" dirty="0"/>
              <a:t> </a:t>
            </a:r>
            <a:r>
              <a:rPr lang="en-US" sz="1650" dirty="0" err="1"/>
              <a:t>nizu</a:t>
            </a:r>
            <a:r>
              <a:rPr lang="en-US" sz="1650" dirty="0"/>
              <a:t> a se </a:t>
            </a:r>
            <a:r>
              <a:rPr lang="en-US" sz="1650" dirty="0" err="1"/>
              <a:t>vrši</a:t>
            </a:r>
            <a:r>
              <a:rPr lang="en-US" sz="1650" dirty="0"/>
              <a:t> </a:t>
            </a:r>
            <a:r>
              <a:rPr lang="en-US" sz="1650" dirty="0" err="1"/>
              <a:t>sa</a:t>
            </a:r>
            <a:r>
              <a:rPr lang="en-US" sz="1650" dirty="0"/>
              <a:t> </a:t>
            </a:r>
            <a:r>
              <a:rPr lang="en-US" sz="1650" dirty="0" err="1">
                <a:latin typeface="Consolas" pitchFamily="49" charset="0"/>
                <a:cs typeface="Consolas" pitchFamily="49" charset="0"/>
              </a:rPr>
              <a:t>Arrays.binarySearch</a:t>
            </a:r>
            <a:r>
              <a:rPr lang="en-US" sz="1650" dirty="0">
                <a:latin typeface="Consolas" pitchFamily="49" charset="0"/>
                <a:cs typeface="Consolas" pitchFamily="49" charset="0"/>
              </a:rPr>
              <a:t>(a,3)</a:t>
            </a:r>
            <a:r>
              <a:rPr lang="en-US" sz="1650" dirty="0"/>
              <a:t>.</a:t>
            </a:r>
          </a:p>
          <a:p>
            <a:pPr marL="441325" lvl="1" indent="-260350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tabLst>
                <a:tab pos="180975" algn="l"/>
                <a:tab pos="446088" algn="l"/>
                <a:tab pos="900113" algn="l"/>
                <a:tab pos="1260475" algn="l"/>
              </a:tabLst>
              <a:defRPr/>
            </a:pPr>
            <a:r>
              <a:rPr lang="vi-VN" sz="1650" dirty="0"/>
              <a:t>metodu </a:t>
            </a:r>
            <a:r>
              <a:rPr lang="vi-VN" sz="1650" b="1" dirty="0">
                <a:latin typeface="Consolas" pitchFamily="49" charset="0"/>
                <a:cs typeface="Consolas" pitchFamily="49" charset="0"/>
              </a:rPr>
              <a:t>equals</a:t>
            </a:r>
            <a:r>
              <a:rPr lang="vi-VN" sz="1650" dirty="0"/>
              <a:t> za poređenje nizova. Ova metoda vraća </a:t>
            </a:r>
            <a:r>
              <a:rPr lang="vi-VN" sz="1650" dirty="0">
                <a:latin typeface="Consolas" pitchFamily="49" charset="0"/>
                <a:cs typeface="Consolas" pitchFamily="49" charset="0"/>
              </a:rPr>
              <a:t>true</a:t>
            </a:r>
            <a:r>
              <a:rPr lang="vi-VN" sz="1650" dirty="0"/>
              <a:t> ako su poređeni nizovi isti i </a:t>
            </a:r>
            <a:r>
              <a:rPr lang="vi-VN" sz="1650" dirty="0">
                <a:latin typeface="Consolas" pitchFamily="49" charset="0"/>
                <a:cs typeface="Consolas" pitchFamily="49" charset="0"/>
              </a:rPr>
              <a:t>false</a:t>
            </a:r>
            <a:r>
              <a:rPr lang="vi-VN" sz="1650" dirty="0"/>
              <a:t> u suprotnom. Metoda se poziva kao </a:t>
            </a:r>
            <a:r>
              <a:rPr lang="vi-VN" sz="1650" dirty="0">
                <a:latin typeface="Consolas" pitchFamily="49" charset="0"/>
                <a:cs typeface="Consolas" pitchFamily="49" charset="0"/>
              </a:rPr>
              <a:t>Arrays.equals(a,b)</a:t>
            </a:r>
            <a:r>
              <a:rPr lang="vi-VN" sz="1650" dirty="0"/>
              <a:t>, gde su </a:t>
            </a:r>
            <a:r>
              <a:rPr lang="vi-VN" sz="1650" dirty="0">
                <a:latin typeface="Consolas" pitchFamily="49" charset="0"/>
                <a:cs typeface="Consolas" pitchFamily="49" charset="0"/>
              </a:rPr>
              <a:t>a</a:t>
            </a:r>
            <a:r>
              <a:rPr lang="vi-VN" sz="1650" dirty="0"/>
              <a:t> i </a:t>
            </a:r>
            <a:r>
              <a:rPr lang="vi-VN" sz="1650" dirty="0">
                <a:latin typeface="Consolas" pitchFamily="49" charset="0"/>
                <a:cs typeface="Consolas" pitchFamily="49" charset="0"/>
              </a:rPr>
              <a:t>b</a:t>
            </a:r>
            <a:r>
              <a:rPr lang="vi-VN" sz="1650" dirty="0"/>
              <a:t> reference na nizove.</a:t>
            </a:r>
          </a:p>
          <a:p>
            <a:pPr marL="441325" lvl="1" indent="-260350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tabLst>
                <a:tab pos="180975" algn="l"/>
                <a:tab pos="446088" algn="l"/>
                <a:tab pos="900113" algn="l"/>
                <a:tab pos="1260475" algn="l"/>
              </a:tabLst>
              <a:defRPr/>
            </a:pPr>
            <a:r>
              <a:rPr lang="vi-VN" sz="1650" dirty="0"/>
              <a:t>metodu </a:t>
            </a:r>
            <a:r>
              <a:rPr lang="vi-VN" sz="1650" b="1" dirty="0">
                <a:latin typeface="Consolas" pitchFamily="49" charset="0"/>
                <a:cs typeface="Consolas" pitchFamily="49" charset="0"/>
              </a:rPr>
              <a:t>fill</a:t>
            </a:r>
            <a:r>
              <a:rPr lang="vi-VN" sz="1650" dirty="0"/>
              <a:t> za upisivanje vrednosti u elemente niza. Vrednost možemo upisati u čitav niz, ili samo određene elemente niza. Na primer, sa </a:t>
            </a:r>
            <a:r>
              <a:rPr lang="vi-VN" sz="1650" dirty="0">
                <a:latin typeface="Consolas" pitchFamily="49" charset="0"/>
                <a:cs typeface="Consolas" pitchFamily="49" charset="0"/>
              </a:rPr>
              <a:t>Arrays.fill(a,4)</a:t>
            </a:r>
            <a:r>
              <a:rPr lang="vi-VN" sz="1650" dirty="0"/>
              <a:t> upisujemo broj 4 u sve elemente niza </a:t>
            </a:r>
            <a:r>
              <a:rPr lang="vi-VN" sz="1650" dirty="0">
                <a:latin typeface="Consolas" pitchFamily="49" charset="0"/>
                <a:cs typeface="Consolas" pitchFamily="49" charset="0"/>
              </a:rPr>
              <a:t>a</a:t>
            </a:r>
            <a:r>
              <a:rPr lang="vi-VN" sz="1650" dirty="0"/>
              <a:t>, dok sa </a:t>
            </a:r>
            <a:r>
              <a:rPr lang="vi-VN" sz="1650" dirty="0">
                <a:latin typeface="Consolas" pitchFamily="49" charset="0"/>
                <a:cs typeface="Consolas" pitchFamily="49" charset="0"/>
              </a:rPr>
              <a:t>Arrays.fill(a,0,5,4)</a:t>
            </a:r>
            <a:r>
              <a:rPr lang="vi-VN" sz="1650" dirty="0"/>
              <a:t> upisujemo broj 4 u prvih pet elemenata niza.</a:t>
            </a:r>
          </a:p>
        </p:txBody>
      </p:sp>
      <p:sp>
        <p:nvSpPr>
          <p:cNvPr id="27652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E7504D0B-B680-491E-9B45-154BA4CD866E}" type="slidenum">
              <a:rPr lang="en-GB" smtClean="0">
                <a:latin typeface="Arial Black" pitchFamily="34" charset="0"/>
              </a:rPr>
              <a:pPr eaLnBrk="1" hangingPunct="1"/>
              <a:t>25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4295775" cy="739775"/>
          </a:xfrm>
        </p:spPr>
        <p:txBody>
          <a:bodyPr/>
          <a:lstStyle/>
          <a:p>
            <a:pPr eaLnBrk="1" hangingPunct="1"/>
            <a:r>
              <a:rPr lang="en-US" sz="3600" smtClean="0"/>
              <a:t>Metoda arraycopy</a:t>
            </a:r>
          </a:p>
        </p:txBody>
      </p:sp>
      <p:sp>
        <p:nvSpPr>
          <p:cNvPr id="31747" name="Rectangle 1"/>
          <p:cNvSpPr>
            <a:spLocks noChangeArrowheads="1"/>
          </p:cNvSpPr>
          <p:nvPr/>
        </p:nvSpPr>
        <p:spPr bwMode="auto">
          <a:xfrm>
            <a:off x="179388" y="1512888"/>
            <a:ext cx="8857108" cy="3068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Vrlo korisna može biti i metoda 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  <a:latin typeface="Consolas" pitchFamily="49" charset="0"/>
                <a:cs typeface="Consolas" pitchFamily="49" charset="0"/>
              </a:rPr>
              <a:t>arraycopy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iz klase </a:t>
            </a:r>
            <a:r>
              <a:rPr lang="vi-VN" sz="1900" smtClean="0">
                <a:latin typeface="Consolas" pitchFamily="49" charset="0"/>
                <a:cs typeface="Consolas" pitchFamily="49" charset="0"/>
              </a:rPr>
              <a:t>System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 (paket </a:t>
            </a:r>
            <a:r>
              <a:rPr lang="sr-Latn-RS" sz="1900">
                <a:latin typeface="Consolas" pitchFamily="49" charset="0"/>
                <a:cs typeface="Consolas" pitchFamily="49" charset="0"/>
              </a:rPr>
              <a:t>java.lang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)</a:t>
            </a:r>
            <a:r>
              <a:rPr lang="vi-VN" sz="190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kojom se mogu kopirati nizovi. Opšti oblik ove metode je:</a:t>
            </a:r>
          </a:p>
          <a:p>
            <a:pPr>
              <a:spcAft>
                <a:spcPts val="12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System.arraycopy(a, aPoc, b, bPoc, brElem)</a:t>
            </a:r>
          </a:p>
          <a:p>
            <a:pPr marL="177800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gde je</a:t>
            </a:r>
            <a:r>
              <a:rPr lang="en-US" sz="1900">
                <a:solidFill>
                  <a:schemeClr val="tx1">
                    <a:lumMod val="95000"/>
                    <a:lumOff val="5000"/>
                  </a:schemeClr>
                </a:solidFill>
              </a:rPr>
              <a:t>:</a:t>
            </a:r>
          </a:p>
          <a:p>
            <a:pPr marL="622300" lvl="1" indent="-266700">
              <a:spcAft>
                <a:spcPts val="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tabLst>
                <a:tab pos="180975" algn="l"/>
                <a:tab pos="627063" algn="l"/>
                <a:tab pos="900113" algn="l"/>
                <a:tab pos="1260475" algn="l"/>
              </a:tabLst>
              <a:defRPr/>
            </a:pPr>
            <a:r>
              <a:rPr lang="vi-VN" sz="1900">
                <a:latin typeface="Consolas" pitchFamily="49" charset="0"/>
                <a:cs typeface="Consolas" pitchFamily="49" charset="0"/>
              </a:rPr>
              <a:t>a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niz iz kog se kopira, </a:t>
            </a:r>
            <a:endParaRPr lang="en-US" sz="190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622300" lvl="1" indent="-266700">
              <a:spcAft>
                <a:spcPts val="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tabLst>
                <a:tab pos="180975" algn="l"/>
                <a:tab pos="627063" algn="l"/>
                <a:tab pos="900113" algn="l"/>
                <a:tab pos="1260475" algn="l"/>
              </a:tabLst>
              <a:defRPr/>
            </a:pPr>
            <a:r>
              <a:rPr lang="vi-VN" sz="1900">
                <a:latin typeface="Consolas" pitchFamily="49" charset="0"/>
                <a:cs typeface="Consolas" pitchFamily="49" charset="0"/>
              </a:rPr>
              <a:t>b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niz u koji se kopira, </a:t>
            </a:r>
            <a:endParaRPr lang="en-US" sz="190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622300" lvl="1" indent="-266700">
              <a:spcAft>
                <a:spcPts val="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tabLst>
                <a:tab pos="180975" algn="l"/>
                <a:tab pos="627063" algn="l"/>
                <a:tab pos="900113" algn="l"/>
                <a:tab pos="1260475" algn="l"/>
              </a:tabLst>
              <a:defRPr/>
            </a:pPr>
            <a:r>
              <a:rPr lang="vi-VN" sz="1900">
                <a:latin typeface="Consolas" pitchFamily="49" charset="0"/>
                <a:cs typeface="Consolas" pitchFamily="49" charset="0"/>
              </a:rPr>
              <a:t>aPoc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pozicija od koje počinje kopiranje iz niza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a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, </a:t>
            </a:r>
            <a:endParaRPr lang="en-US" sz="190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622300" lvl="1" indent="-266700">
              <a:spcAft>
                <a:spcPts val="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tabLst>
                <a:tab pos="180975" algn="l"/>
                <a:tab pos="627063" algn="l"/>
                <a:tab pos="900113" algn="l"/>
                <a:tab pos="1260475" algn="l"/>
              </a:tabLst>
              <a:defRPr/>
            </a:pPr>
            <a:r>
              <a:rPr lang="vi-VN" sz="1900">
                <a:latin typeface="Consolas" pitchFamily="49" charset="0"/>
                <a:cs typeface="Consolas" pitchFamily="49" charset="0"/>
              </a:rPr>
              <a:t>bPoc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pozicija od koje počinje upisivanje u niz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b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, i </a:t>
            </a:r>
            <a:endParaRPr lang="en-US" sz="190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622300" lvl="1" indent="-266700">
              <a:spcAft>
                <a:spcPts val="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tabLst>
                <a:tab pos="180975" algn="l"/>
                <a:tab pos="627063" algn="l"/>
                <a:tab pos="900113" algn="l"/>
                <a:tab pos="1260475" algn="l"/>
              </a:tabLst>
              <a:defRPr/>
            </a:pPr>
            <a:r>
              <a:rPr lang="vi-VN" sz="1900">
                <a:latin typeface="Consolas" pitchFamily="49" charset="0"/>
                <a:cs typeface="Consolas" pitchFamily="49" charset="0"/>
              </a:rPr>
              <a:t>brElem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je broj elemenata koji se kopiraju.</a:t>
            </a:r>
            <a:endParaRPr lang="en-US" sz="190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28676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159A679C-588F-464F-A0AB-E07EB98DAAE0}" type="slidenum">
              <a:rPr lang="en-GB" smtClean="0">
                <a:latin typeface="Arial Black" pitchFamily="34" charset="0"/>
              </a:rPr>
              <a:pPr eaLnBrk="1" hangingPunct="1"/>
              <a:t>26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8401050" cy="739775"/>
          </a:xfrm>
        </p:spPr>
        <p:txBody>
          <a:bodyPr/>
          <a:lstStyle/>
          <a:p>
            <a:pPr eaLnBrk="1" hangingPunct="1"/>
            <a:r>
              <a:rPr lang="en-GB" sz="3600" smtClean="0"/>
              <a:t>Osnovno o kolekcijama. Klasa ArrayList</a:t>
            </a:r>
            <a:endParaRPr lang="en-US" sz="3600" smtClean="0"/>
          </a:p>
        </p:txBody>
      </p:sp>
      <p:sp>
        <p:nvSpPr>
          <p:cNvPr id="31747" name="Rectangle 1"/>
          <p:cNvSpPr>
            <a:spLocks noChangeArrowheads="1"/>
          </p:cNvSpPr>
          <p:nvPr/>
        </p:nvSpPr>
        <p:spPr bwMode="auto">
          <a:xfrm>
            <a:off x="179388" y="1341438"/>
            <a:ext cx="8785225" cy="52101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Kolekcije predstavljaju strukture podataka u kojima se čuvaju srodni objekti. </a:t>
            </a:r>
            <a:endParaRPr lang="en-US" sz="190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en-US" sz="1900">
                <a:solidFill>
                  <a:schemeClr val="tx1">
                    <a:lumMod val="95000"/>
                    <a:lumOff val="5000"/>
                  </a:schemeClr>
                </a:solidFill>
              </a:rPr>
              <a:t>K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olekcije kao klase pružaju efikasne metode za rad sa podacima, bez potrebe da se zna na koji način su podaci smešteni u klasama. </a:t>
            </a:r>
            <a:endParaRPr lang="en-US" sz="190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en-US" sz="1900">
                <a:solidFill>
                  <a:schemeClr val="tx1">
                    <a:lumMod val="95000"/>
                    <a:lumOff val="5000"/>
                  </a:schemeClr>
                </a:solidFill>
              </a:rPr>
              <a:t>P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roblem</a:t>
            </a:r>
            <a:r>
              <a:rPr lang="en-US" sz="1900">
                <a:solidFill>
                  <a:schemeClr val="tx1">
                    <a:lumMod val="95000"/>
                    <a:lumOff val="5000"/>
                  </a:schemeClr>
                </a:solidFill>
              </a:rPr>
              <a:t> fiksne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 dužine niza se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može rešiti koristeći kolekcionu klasu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. Klasa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predstavlja niz promenljive dužine koji sadrži reference objekata.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kolekcija se deklariše na sledeći način:</a:t>
            </a:r>
          </a:p>
          <a:p>
            <a:pPr>
              <a:spcAft>
                <a:spcPts val="1200"/>
              </a:spcAft>
              <a:buClr>
                <a:schemeClr val="tx1"/>
              </a:buClr>
              <a:buSzPct val="75000"/>
              <a:tabLst>
                <a:tab pos="231775" algn="l"/>
              </a:tabLst>
              <a:defRPr/>
            </a:pPr>
            <a:r>
              <a:rPr lang="sr-Latn-RS" sz="200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ArrayList &lt;T&gt; ime;</a:t>
            </a:r>
          </a:p>
          <a:p>
            <a:pPr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	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gde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T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predstavlja tip promenljive. Na primer, naredbama</a:t>
            </a:r>
          </a:p>
          <a:p>
            <a:pPr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>
                <a:latin typeface="Consolas" pitchFamily="49" charset="0"/>
                <a:cs typeface="Consolas" pitchFamily="49" charset="0"/>
              </a:rPr>
              <a:t>	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ArrayList &lt;Integer&gt; kolInt;</a:t>
            </a:r>
          </a:p>
          <a:p>
            <a:pPr>
              <a:spcBef>
                <a:spcPts val="0"/>
              </a:spcBef>
              <a:spcAft>
                <a:spcPts val="12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>
                <a:latin typeface="Consolas" pitchFamily="49" charset="0"/>
                <a:cs typeface="Consolas" pitchFamily="49" charset="0"/>
              </a:rPr>
              <a:t>	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ArrayList &lt;String&gt; kolString;</a:t>
            </a:r>
            <a:endParaRPr lang="sr-Latn-RS" sz="1900">
              <a:latin typeface="Consolas" pitchFamily="49" charset="0"/>
              <a:cs typeface="Consolas" pitchFamily="49" charset="0"/>
            </a:endParaRPr>
          </a:p>
          <a:p>
            <a:pPr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	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se deklarišu kolekcije celih brojeva i stringova, respektivno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Važna činjenica vezana za kolekcije, a samim tim i za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kolekciju, je da </a:t>
            </a:r>
            <a:r>
              <a:rPr lang="vi-VN" sz="1900">
                <a:solidFill>
                  <a:srgbClr val="FF0000"/>
                </a:solidFill>
              </a:rPr>
              <a:t>one mogu skladištiti samo reference, a ne i vrednosti </a:t>
            </a:r>
            <a:r>
              <a:rPr lang="sr-Latn-RS" sz="1900" smtClean="0">
                <a:solidFill>
                  <a:srgbClr val="FF0000"/>
                </a:solidFill>
              </a:rPr>
              <a:t>primitivnih</a:t>
            </a:r>
            <a:r>
              <a:rPr lang="vi-VN" sz="1900" smtClean="0">
                <a:solidFill>
                  <a:srgbClr val="FF0000"/>
                </a:solidFill>
              </a:rPr>
              <a:t> </a:t>
            </a:r>
            <a:r>
              <a:rPr lang="vi-VN" sz="1900">
                <a:solidFill>
                  <a:srgbClr val="FF0000"/>
                </a:solidFill>
              </a:rPr>
              <a:t>tipova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. </a:t>
            </a:r>
          </a:p>
        </p:txBody>
      </p:sp>
      <p:sp>
        <p:nvSpPr>
          <p:cNvPr id="29700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7D273143-DB73-4673-B3F4-918D736B3EB9}" type="slidenum">
              <a:rPr lang="en-GB" smtClean="0">
                <a:latin typeface="Arial Black" pitchFamily="34" charset="0"/>
              </a:rPr>
              <a:pPr eaLnBrk="1" hangingPunct="1"/>
              <a:t>27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8401050" cy="739775"/>
          </a:xfrm>
        </p:spPr>
        <p:txBody>
          <a:bodyPr/>
          <a:lstStyle/>
          <a:p>
            <a:pPr eaLnBrk="1" hangingPunct="1"/>
            <a:r>
              <a:rPr lang="en-GB" sz="3600" smtClean="0"/>
              <a:t>Osnovno o </a:t>
            </a:r>
            <a:r>
              <a:rPr lang="sr-Latn-RS" sz="3600" smtClean="0"/>
              <a:t>pakovanju primitivnih tipova</a:t>
            </a:r>
            <a:endParaRPr lang="en-US" sz="3600" smtClean="0"/>
          </a:p>
        </p:txBody>
      </p:sp>
      <p:sp>
        <p:nvSpPr>
          <p:cNvPr id="31747" name="Rectangle 1"/>
          <p:cNvSpPr>
            <a:spLocks noChangeArrowheads="1"/>
          </p:cNvSpPr>
          <p:nvPr/>
        </p:nvSpPr>
        <p:spPr bwMode="auto">
          <a:xfrm>
            <a:off x="179388" y="1412875"/>
            <a:ext cx="8785225" cy="5003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U tom smislu, iako naredba</a:t>
            </a:r>
            <a:endParaRPr lang="sr-Latn-R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273050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 dirty="0">
                <a:latin typeface="Consolas" pitchFamily="49" charset="0"/>
                <a:cs typeface="Consolas" pitchFamily="49" charset="0"/>
              </a:rPr>
              <a:t>	ArrayList &lt;Integer&gt; kolInt;</a:t>
            </a:r>
          </a:p>
          <a:p>
            <a:pPr marL="25876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deklariše kolekciju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tipova, ovaj tip je prethodno </a:t>
            </a:r>
            <a:r>
              <a:rPr lang="vi-VN" sz="1900" b="1" dirty="0">
                <a:solidFill>
                  <a:srgbClr val="FF0000"/>
                </a:solidFill>
              </a:rPr>
              <a:t>spakovan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(eng. </a:t>
            </a:r>
            <a:r>
              <a:rPr lang="vi-VN" sz="1900" i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wrapped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) u omotač njegovog tipa. </a:t>
            </a:r>
            <a:endParaRPr lang="sr-Latn-R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Na ovaj način, sa primitivnim vrednostima možemo raditi kao sa objektima.</a:t>
            </a:r>
            <a:endParaRPr lang="sr-Latn-R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Svaki primitivni tip u Javi ima odgovarajuću </a:t>
            </a:r>
            <a:r>
              <a:rPr lang="vi-VN" sz="1900" b="1" dirty="0">
                <a:solidFill>
                  <a:srgbClr val="FF0000"/>
                </a:solidFill>
              </a:rPr>
              <a:t>omotačku klasu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(eng. </a:t>
            </a:r>
            <a:r>
              <a:rPr lang="vi-VN" sz="1900" i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type-wrapper class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) u paketu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java.lang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. </a:t>
            </a:r>
            <a:endParaRPr lang="sr-Latn-R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Iz </a:t>
            </a:r>
            <a:r>
              <a:rPr lang="sr-Latn-RS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prethodne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naredbe vidimo da klasa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Integer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odgovara prostom tipu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. </a:t>
            </a:r>
            <a:endParaRPr lang="sr-Latn-R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b="1" dirty="0">
                <a:solidFill>
                  <a:srgbClr val="FF0000"/>
                </a:solidFill>
              </a:rPr>
              <a:t>Pakovanje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i </a:t>
            </a:r>
            <a:r>
              <a:rPr lang="vi-VN" sz="1900" b="1" dirty="0">
                <a:solidFill>
                  <a:srgbClr val="FF0000"/>
                </a:solidFill>
              </a:rPr>
              <a:t>raspakivanje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(eng. </a:t>
            </a:r>
            <a:r>
              <a:rPr lang="vi-VN" sz="1900" i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boxing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i </a:t>
            </a:r>
            <a:r>
              <a:rPr lang="vi-VN" sz="1900" i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unboxing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), kao operacije konvertovanja primitivnog tipa u odgovarajući objekat i obrnuto, se u Javi vrši automatski. O ovome će biti više reči kada se budu detaljnije radile kolekcije.</a:t>
            </a:r>
            <a:endParaRPr lang="sr-Latn-R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Klase koje u deklaraciji imaju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&lt;T&gt;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, pri čemu se umesto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može koristiti bilo koji neprimitivni tip se nazivaju </a:t>
            </a:r>
            <a:r>
              <a:rPr lang="vi-VN" sz="1900" b="1" dirty="0">
                <a:solidFill>
                  <a:srgbClr val="FF0000"/>
                </a:solidFill>
              </a:rPr>
              <a:t>generičkim klasama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(eng. </a:t>
            </a:r>
            <a:r>
              <a:rPr lang="vi-VN" sz="1900" i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generic classes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), i o njima će biti više reči u nastavku.</a:t>
            </a:r>
          </a:p>
        </p:txBody>
      </p:sp>
      <p:sp>
        <p:nvSpPr>
          <p:cNvPr id="30724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57DA3FF8-E4F9-49DC-8768-2D7D9B736266}" type="slidenum">
              <a:rPr lang="en-GB" smtClean="0">
                <a:latin typeface="Arial Black" pitchFamily="34" charset="0"/>
              </a:rPr>
              <a:pPr eaLnBrk="1" hangingPunct="1"/>
              <a:t>28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8185150" cy="739775"/>
          </a:xfrm>
        </p:spPr>
        <p:txBody>
          <a:bodyPr/>
          <a:lstStyle/>
          <a:p>
            <a:pPr eaLnBrk="1" hangingPunct="1"/>
            <a:r>
              <a:rPr lang="en-GB" sz="3600" smtClean="0"/>
              <a:t>Neke metode i osobine klase ArrayList</a:t>
            </a:r>
            <a:endParaRPr lang="en-US" sz="3600" smtClean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55285398"/>
              </p:ext>
            </p:extLst>
          </p:nvPr>
        </p:nvGraphicFramePr>
        <p:xfrm>
          <a:off x="611188" y="1282700"/>
          <a:ext cx="7921625" cy="4954612"/>
        </p:xfrm>
        <a:graphic>
          <a:graphicData uri="http://schemas.openxmlformats.org/drawingml/2006/table">
            <a:tbl>
              <a:tblPr firstRow="1" firstCol="1" bandRow="1"/>
              <a:tblGrid>
                <a:gridCol w="165041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2712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56717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spcAft>
                          <a:spcPts val="0"/>
                        </a:spcAft>
                      </a:pPr>
                      <a:r>
                        <a:rPr kumimoji="0" lang="en-GB" sz="1600" b="1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Metoda</a:t>
                      </a:r>
                      <a:endParaRPr kumimoji="0" lang="en-GB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Calibri" pitchFamily="34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6784" marR="56784" marT="0" marB="0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en-GB" sz="1600" b="1" i="0" u="none" strike="noStrike" kern="1200" cap="none" normalizeH="0" baseline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Opis</a:t>
                      </a:r>
                    </a:p>
                  </a:txBody>
                  <a:tcPr marL="56784" marR="56784" marT="0" marB="0">
                    <a:lnL>
                      <a:noFill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955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add</a:t>
                      </a:r>
                    </a:p>
                  </a:txBody>
                  <a:tcPr marL="56784" marR="56784" marT="0" marB="0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1800" b="0" i="0" u="none" strike="noStrike" kern="1200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Dodavanje elementa na kraj </a:t>
                      </a:r>
                      <a:r>
                        <a:rPr kumimoji="0" lang="en-GB" sz="1800" b="0" i="0" u="none" strike="noStrike" kern="1200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kolekcije</a:t>
                      </a:r>
                      <a:r>
                        <a:rPr kumimoji="0" lang="sr-Latn-RS" sz="1800" b="0" i="0" u="none" strike="noStrike" kern="1200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ili na određenu poziciju.</a:t>
                      </a:r>
                      <a:endParaRPr kumimoji="0" lang="en-GB" sz="1800" b="0" i="0" u="none" strike="noStrike" kern="1200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6784" marR="56784" marT="0" marB="0">
                    <a:lnL>
                      <a:noFill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671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clear</a:t>
                      </a:r>
                    </a:p>
                  </a:txBody>
                  <a:tcPr marL="56784" marR="56784" marT="0" marB="0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1800" b="0" i="0" u="none" strike="noStrike" kern="1200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Brisanje kolekcije (uklanjanje svih elemenata).</a:t>
                      </a:r>
                    </a:p>
                  </a:txBody>
                  <a:tcPr marL="56784" marR="56784" marT="0" marB="0">
                    <a:lnL>
                      <a:noFill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2120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20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contains</a:t>
                      </a:r>
                    </a:p>
                  </a:txBody>
                  <a:tcPr marL="56784" marR="56784" marT="0" marB="0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1800" b="0" i="0" u="none" strike="noStrike" kern="1200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Vraća true ako kolekcija sadrži traženi element i false u suprotnom.</a:t>
                      </a:r>
                    </a:p>
                  </a:txBody>
                  <a:tcPr marL="56784" marR="56784" marT="0" marB="0">
                    <a:lnL>
                      <a:noFill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7911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sr-Latn-ME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g</a:t>
                      </a:r>
                      <a:r>
                        <a:rPr kumimoji="0" lang="en-GB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et</a:t>
                      </a:r>
                      <a:endParaRPr kumimoji="0" lang="sr-Latn-ME" sz="2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nsolas" pitchFamily="49" charset="0"/>
                        <a:ea typeface="+mn-ea"/>
                        <a:cs typeface="Consolas" pitchFamily="49" charset="0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sr-Latn-ME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set</a:t>
                      </a:r>
                      <a:endParaRPr kumimoji="0" lang="en-GB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nsolas" pitchFamily="49" charset="0"/>
                        <a:ea typeface="+mn-ea"/>
                        <a:cs typeface="Consolas" pitchFamily="49" charset="0"/>
                      </a:endParaRPr>
                    </a:p>
                  </a:txBody>
                  <a:tcPr marL="56784" marR="56784" marT="0" marB="0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Vraća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element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sa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specificiranim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indeksom</a:t>
                      </a:r>
                      <a:r>
                        <a:rPr kumimoji="0" lang="en-GB" sz="1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.</a:t>
                      </a:r>
                      <a:endParaRPr kumimoji="0" lang="sr-Latn-ME" sz="1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+mn-ea"/>
                        <a:cs typeface="Times New Roman" pitchFamily="18" charset="0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sr-Latn-ME" sz="1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Postavlja vrijednost elementu sa </a:t>
                      </a:r>
                      <a:r>
                        <a:rPr kumimoji="0" lang="sr-Latn-ME" sz="1800" b="0" i="0" u="none" strike="noStrike" kern="1200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specificiranim indeksom.</a:t>
                      </a:r>
                      <a:endParaRPr kumimoji="0" lang="en-GB" sz="18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6784" marR="56784" marT="0" marB="0">
                    <a:lnL>
                      <a:noFill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0187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20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indexOf</a:t>
                      </a:r>
                      <a:endParaRPr kumimoji="0" lang="en-GB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nsolas" pitchFamily="49" charset="0"/>
                        <a:ea typeface="+mn-ea"/>
                        <a:cs typeface="Consolas" pitchFamily="49" charset="0"/>
                      </a:endParaRPr>
                    </a:p>
                  </a:txBody>
                  <a:tcPr marL="56784" marR="56784" marT="0" marB="0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Vraća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indeks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prve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pojave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specificiranog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elementa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kolekcije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.</a:t>
                      </a:r>
                    </a:p>
                  </a:txBody>
                  <a:tcPr marL="56784" marR="56784" marT="0" marB="0">
                    <a:lnL>
                      <a:noFill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2120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sr-Latn-ME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r</a:t>
                      </a:r>
                      <a:r>
                        <a:rPr kumimoji="0" lang="en-GB" sz="2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emove</a:t>
                      </a:r>
                      <a:endParaRPr kumimoji="0" lang="en-GB" sz="20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nsolas" pitchFamily="49" charset="0"/>
                        <a:ea typeface="+mn-ea"/>
                        <a:cs typeface="Consolas" pitchFamily="49" charset="0"/>
                      </a:endParaRPr>
                    </a:p>
                  </a:txBody>
                  <a:tcPr marL="56784" marR="56784" marT="0" marB="0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Uklanja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prvu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pojavu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specificirane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vrednosti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ili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elementa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sa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specificiranim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indeksom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.</a:t>
                      </a:r>
                    </a:p>
                  </a:txBody>
                  <a:tcPr marL="56784" marR="56784" marT="0" marB="0">
                    <a:lnL>
                      <a:noFill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8955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2000" b="0" i="0" u="none" strike="noStrike" kern="1200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size</a:t>
                      </a:r>
                    </a:p>
                  </a:txBody>
                  <a:tcPr marL="56784" marR="56784" marT="0" marB="0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1800" b="0" i="0" u="none" strike="noStrike" kern="1200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Vraća broj elemenata smeštenih u ArrayList kolekciji.</a:t>
                      </a:r>
                    </a:p>
                  </a:txBody>
                  <a:tcPr marL="56784" marR="56784" marT="0" marB="0">
                    <a:lnL>
                      <a:noFill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04240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US" sz="2000" b="0" i="0" u="none" strike="noStrike" kern="1200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toArray</a:t>
                      </a:r>
                      <a:endParaRPr kumimoji="0" lang="en-GB" sz="2000" b="0" i="0" u="none" strike="noStrike" kern="1200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onsolas" pitchFamily="49" charset="0"/>
                        <a:ea typeface="+mn-ea"/>
                        <a:cs typeface="Consolas" pitchFamily="49" charset="0"/>
                      </a:endParaRPr>
                    </a:p>
                  </a:txBody>
                  <a:tcPr marL="56784" marR="56784" marT="0" marB="0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vi-VN" sz="1800" b="0" i="0" u="none" strike="noStrike" kern="1200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Konvertovanje kolekcije u niz. Ovo se radi da bi se određene operacije sa nizom izvele efikasnije, kao i da bi se konvertovani niz mogao proslediti metodama koje ne rade sa kolekcijama ili obraditi nasleđenim starim kodom koji ne poznaje kolekcije.</a:t>
                      </a:r>
                      <a:endParaRPr kumimoji="0" lang="en-GB" sz="1800" b="0" i="0" u="none" strike="noStrike" kern="1200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56784" marR="56784" marT="0" marB="0">
                    <a:lnL>
                      <a:noFill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42554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2000" b="0" i="0" u="none" strike="noStrike" kern="1200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onsolas" pitchFamily="49" charset="0"/>
                          <a:ea typeface="+mn-ea"/>
                          <a:cs typeface="Consolas" pitchFamily="49" charset="0"/>
                        </a:rPr>
                        <a:t>trimToSize</a:t>
                      </a:r>
                    </a:p>
                  </a:txBody>
                  <a:tcPr marL="56784" marR="56784" marT="0" marB="0">
                    <a:lnL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Smanjenje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kapaciteta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kolekcije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na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trenutni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broj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18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elemenata</a:t>
                      </a: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Times New Roman" pitchFamily="18" charset="0"/>
                        </a:rPr>
                        <a:t>.</a:t>
                      </a:r>
                    </a:p>
                  </a:txBody>
                  <a:tcPr marL="56784" marR="56784" marT="0" marB="0">
                    <a:lnL>
                      <a:noFill/>
                    </a:lnL>
                    <a:lnR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31773" name="Slide Number Placeholder 2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A971966-0D27-4EBA-9D8A-757354738CD8}" type="slidenum">
              <a:rPr lang="en-GB" smtClean="0">
                <a:latin typeface="Arial Black" pitchFamily="34" charset="0"/>
              </a:rPr>
              <a:pPr eaLnBrk="1" hangingPunct="1"/>
              <a:t>29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6553200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Deklarisanje i kreiranje nizova</a:t>
            </a:r>
          </a:p>
        </p:txBody>
      </p:sp>
      <p:sp>
        <p:nvSpPr>
          <p:cNvPr id="4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98450" y="1412875"/>
            <a:ext cx="8521700" cy="5111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239713" indent="-239713"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/>
              <a:t>Nizovi se kreiraju, kao i ostali objekti, pomoću ključne reči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new</a:t>
            </a:r>
            <a:r>
              <a:rPr lang="vi-VN" sz="2000"/>
              <a:t>. Pri kreiranju niza, u kombinaciji sa ključnom reči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new</a:t>
            </a:r>
            <a:r>
              <a:rPr lang="vi-VN" sz="2000"/>
              <a:t>, potrebno je navesti ime, tip i broj elemenata niza, </a:t>
            </a:r>
            <a:r>
              <a:rPr lang="vi-VN" sz="2000" smtClean="0"/>
              <a:t>na </a:t>
            </a:r>
            <a:r>
              <a:rPr lang="vi-VN" sz="2000"/>
              <a:t>primer:</a:t>
            </a:r>
          </a:p>
          <a:p>
            <a:pPr marL="0" indent="0" eaLnBrk="1" hangingPunct="1">
              <a:spcAft>
                <a:spcPts val="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 smtClean="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2000" b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[]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 x = new int[10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];</a:t>
            </a:r>
            <a:endParaRPr lang="en-US" sz="2000" smtClean="0">
              <a:latin typeface="Consolas" pitchFamily="49" charset="0"/>
              <a:cs typeface="Consolas" pitchFamily="49" charset="0"/>
            </a:endParaRPr>
          </a:p>
          <a:p>
            <a:pPr marL="0" indent="0" eaLnBrk="1" hangingPunct="1">
              <a:spcAft>
                <a:spcPts val="12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 smtClean="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int x</a:t>
            </a:r>
            <a:r>
              <a:rPr lang="vi-VN" sz="2000" b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[]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= new int[10];</a:t>
            </a:r>
          </a:p>
          <a:p>
            <a:pPr marL="239713" indent="-239713"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/>
              <a:t>Nakon ovakvog kreiranja niza, elementi imaju podrazumevane vrednosti, a to su 0 za primitivne numeričke tipove,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false</a:t>
            </a:r>
            <a:r>
              <a:rPr lang="vi-VN" sz="2000"/>
              <a:t> za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boolean</a:t>
            </a:r>
            <a:r>
              <a:rPr lang="vi-VN" sz="2000"/>
              <a:t> tip i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null</a:t>
            </a:r>
            <a:r>
              <a:rPr lang="vi-VN" sz="2000"/>
              <a:t> za reference. </a:t>
            </a:r>
            <a:endParaRPr lang="en-US" sz="2000" smtClean="0"/>
          </a:p>
          <a:p>
            <a:pPr marL="239713" indent="-239713" eaLnBrk="1" hangingPunct="1">
              <a:spcAft>
                <a:spcPts val="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Prethodno </a:t>
            </a:r>
            <a:r>
              <a:rPr lang="vi-VN" sz="2000"/>
              <a:t>kreiranje niza se moglo razbiti na dva </a:t>
            </a:r>
            <a:r>
              <a:rPr lang="vi-VN" sz="2000" smtClean="0"/>
              <a:t>koraka:</a:t>
            </a:r>
            <a:endParaRPr lang="en-US" sz="2000" smtClean="0"/>
          </a:p>
          <a:p>
            <a:pPr marL="0" indent="0" eaLnBrk="1" hangingPunct="1">
              <a:spcBef>
                <a:spcPts val="600"/>
              </a:spcBef>
              <a:spcAft>
                <a:spcPts val="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[] x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;</a:t>
            </a:r>
            <a:r>
              <a:rPr lang="en-US" sz="2000" smtClean="0">
                <a:latin typeface="Consolas" pitchFamily="49" charset="0"/>
                <a:cs typeface="Consolas" pitchFamily="49" charset="0"/>
              </a:rPr>
              <a:t>	// ili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int x[];</a:t>
            </a:r>
            <a:endParaRPr lang="vi-VN" sz="2000">
              <a:latin typeface="Consolas" pitchFamily="49" charset="0"/>
              <a:cs typeface="Consolas" pitchFamily="49" charset="0"/>
            </a:endParaRPr>
          </a:p>
          <a:p>
            <a:pPr marL="0" lvl="1" indent="0" eaLnBrk="1" hangingPunct="1">
              <a:spcAft>
                <a:spcPts val="6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 smtClean="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x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= new int[10];</a:t>
            </a:r>
          </a:p>
          <a:p>
            <a:pPr marL="273050" indent="0" eaLnBrk="1" hangingPunct="1">
              <a:spcAft>
                <a:spcPts val="600"/>
              </a:spcAft>
              <a:buClr>
                <a:schemeClr val="tx1"/>
              </a:buClr>
              <a:buSzPct val="75000"/>
              <a:defRPr/>
            </a:pPr>
            <a:r>
              <a:rPr lang="vi-VN" sz="2000"/>
              <a:t>gde prva naredba predstavlja deklaraciju reference na niz, </a:t>
            </a:r>
            <a:r>
              <a:rPr lang="vi-VN" sz="2000" smtClean="0"/>
              <a:t>dok </a:t>
            </a:r>
            <a:r>
              <a:rPr lang="vi-VN" sz="2000"/>
              <a:t>druga predstavlja kreiranje objekta niza i dodelu reference na taj objekat deklarisanoj promenljivoj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x</a:t>
            </a:r>
            <a:r>
              <a:rPr lang="vi-VN" sz="2000" smtClean="0"/>
              <a:t>.</a:t>
            </a:r>
            <a:endParaRPr lang="vi-VN" sz="2000"/>
          </a:p>
        </p:txBody>
      </p:sp>
      <p:sp>
        <p:nvSpPr>
          <p:cNvPr id="5124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68389A62-E340-46E2-BDBD-AA0624672DAF}" type="slidenum">
              <a:rPr lang="en-GB" smtClean="0">
                <a:latin typeface="Arial Black" pitchFamily="34" charset="0"/>
              </a:rPr>
              <a:pPr eaLnBrk="1" hangingPunct="1"/>
              <a:t>3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5303837" cy="739775"/>
          </a:xfrm>
        </p:spPr>
        <p:txBody>
          <a:bodyPr/>
          <a:lstStyle/>
          <a:p>
            <a:pPr eaLnBrk="1" hangingPunct="1"/>
            <a:r>
              <a:rPr lang="en-GB" sz="3600" smtClean="0"/>
              <a:t>Klasa ArrayList – Primer</a:t>
            </a:r>
            <a:endParaRPr lang="en-US" sz="3600" smtClean="0"/>
          </a:p>
        </p:txBody>
      </p:sp>
      <p:sp>
        <p:nvSpPr>
          <p:cNvPr id="32771" name="Rectangle 1"/>
          <p:cNvSpPr>
            <a:spLocks noChangeArrowheads="1"/>
          </p:cNvSpPr>
          <p:nvPr/>
        </p:nvSpPr>
        <p:spPr bwMode="auto">
          <a:xfrm>
            <a:off x="576263" y="1119188"/>
            <a:ext cx="8099425" cy="5694362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000" rIns="36000"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java.util.ArrayList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class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PrimerArrayList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ArrayList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&lt; String &gt;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ArrayList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&lt; String &gt;();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Početna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veličina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 %d\n"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kolString.size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kolString.add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Prvi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kolString.add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Drugi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kolString.add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(0,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"Treći"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kolString.add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(1,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"Četvrti"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Veličina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dodavanja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 %d\n"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kolString.size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Kolekcija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dodavanja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 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(String s: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</a:t>
            </a:r>
            <a:r>
              <a:rPr lang="en-GB" sz="1400" dirty="0" err="1">
                <a:solidFill>
                  <a:srgbClr val="0000C0"/>
                </a:solidFill>
                <a:latin typeface="Consolas" pitchFamily="49" charset="0"/>
                <a:cs typeface="Times New Roman" pitchFamily="18" charset="0"/>
              </a:rPr>
              <a:t>out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"%s 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s);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String[]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nizString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String[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kolString.size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()];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kolString.toArray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nizString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"\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nNiz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kopiranja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kolekcije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u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 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(String s: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nizString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"%s 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s);  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>
                <a:solidFill>
                  <a:srgbClr val="00B050"/>
                </a:solidFill>
                <a:latin typeface="Consolas" pitchFamily="49" charset="0"/>
                <a:cs typeface="Times New Roman" pitchFamily="18" charset="0"/>
              </a:rPr>
              <a:t>// </a:t>
            </a:r>
            <a:r>
              <a:rPr lang="sr-Latn-ME" sz="1400" dirty="0" smtClean="0">
                <a:solidFill>
                  <a:srgbClr val="00B050"/>
                </a:solidFill>
                <a:latin typeface="Consolas" pitchFamily="49" charset="0"/>
                <a:cs typeface="Times New Roman" pitchFamily="18" charset="0"/>
              </a:rPr>
              <a:t>N</a:t>
            </a:r>
            <a:r>
              <a:rPr lang="en-GB" sz="1400" dirty="0" err="1" smtClean="0">
                <a:solidFill>
                  <a:srgbClr val="00B050"/>
                </a:solidFill>
                <a:latin typeface="Consolas" pitchFamily="49" charset="0"/>
                <a:cs typeface="Times New Roman" pitchFamily="18" charset="0"/>
              </a:rPr>
              <a:t>astavak</a:t>
            </a:r>
            <a:r>
              <a:rPr lang="en-GB" sz="1400" dirty="0" smtClean="0">
                <a:solidFill>
                  <a:srgbClr val="00B05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 smtClean="0">
                <a:solidFill>
                  <a:srgbClr val="00B050"/>
                </a:solidFill>
                <a:latin typeface="Consolas" pitchFamily="49" charset="0"/>
                <a:cs typeface="Times New Roman" pitchFamily="18" charset="0"/>
              </a:rPr>
              <a:t>na</a:t>
            </a:r>
            <a:r>
              <a:rPr lang="en-GB" sz="1400" dirty="0" smtClean="0">
                <a:solidFill>
                  <a:srgbClr val="00B05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 smtClean="0">
                <a:solidFill>
                  <a:srgbClr val="00B050"/>
                </a:solidFill>
                <a:latin typeface="Consolas" pitchFamily="49" charset="0"/>
                <a:cs typeface="Times New Roman" pitchFamily="18" charset="0"/>
              </a:rPr>
              <a:t>narednom</a:t>
            </a:r>
            <a:r>
              <a:rPr lang="en-GB" sz="1400" dirty="0" smtClean="0">
                <a:solidFill>
                  <a:srgbClr val="00B05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 smtClean="0">
                <a:solidFill>
                  <a:srgbClr val="00B050"/>
                </a:solidFill>
                <a:latin typeface="Consolas" pitchFamily="49" charset="0"/>
                <a:cs typeface="Times New Roman" pitchFamily="18" charset="0"/>
              </a:rPr>
              <a:t>slajdu</a:t>
            </a:r>
            <a:r>
              <a:rPr lang="en-GB" sz="1400" dirty="0" smtClean="0">
                <a:solidFill>
                  <a:srgbClr val="00B050"/>
                </a:solidFill>
                <a:latin typeface="Consolas" pitchFamily="49" charset="0"/>
                <a:cs typeface="Times New Roman" pitchFamily="18" charset="0"/>
              </a:rPr>
              <a:t>...</a:t>
            </a:r>
            <a:endParaRPr lang="en-GB" sz="1400" dirty="0">
              <a:solidFill>
                <a:srgbClr val="00B050"/>
              </a:solidFill>
              <a:latin typeface="Calibri" pitchFamily="34" charset="0"/>
              <a:cs typeface="Times New Roman" pitchFamily="18" charset="0"/>
            </a:endParaRPr>
          </a:p>
        </p:txBody>
      </p:sp>
      <p:sp>
        <p:nvSpPr>
          <p:cNvPr id="32772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902213A5-751D-4F9B-AF6C-802E4EB1E88F}" type="slidenum">
              <a:rPr lang="en-GB" smtClean="0">
                <a:latin typeface="Arial Black" pitchFamily="34" charset="0"/>
              </a:rPr>
              <a:pPr eaLnBrk="1" hangingPunct="1"/>
              <a:t>30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1"/>
          <p:cNvSpPr>
            <a:spLocks noChangeArrowheads="1"/>
          </p:cNvSpPr>
          <p:nvPr/>
        </p:nvSpPr>
        <p:spPr bwMode="auto">
          <a:xfrm>
            <a:off x="323850" y="549275"/>
            <a:ext cx="8496300" cy="4184650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000" rIns="36000"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"\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nU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kolekciji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%s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elementa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%s"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kolString.contains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Treći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? 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ima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: 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nema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Treći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"\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nU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kolekciji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%s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elementa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%s\n"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kolString.contains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Peti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? 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ima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: 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nema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Peti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kolString.remove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Treći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Kolekcija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uklanjanja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elementa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Treći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 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(String s: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"%s 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s);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kolString.remove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(0);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"\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nKolekcija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uklanjanja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elementa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sa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indeksom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0: 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(String s: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"%s 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s);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kolString.clear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"\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nVeličina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brisanja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kolekcije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 %d"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kolString.size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</p:txBody>
      </p:sp>
      <p:sp>
        <p:nvSpPr>
          <p:cNvPr id="33795" name="Rectangle 2"/>
          <p:cNvSpPr>
            <a:spLocks noChangeArrowheads="1"/>
          </p:cNvSpPr>
          <p:nvPr/>
        </p:nvSpPr>
        <p:spPr bwMode="auto">
          <a:xfrm>
            <a:off x="325438" y="4778375"/>
            <a:ext cx="6262687" cy="2030413"/>
          </a:xfrm>
          <a:prstGeom prst="rect">
            <a:avLst/>
          </a:prstGeom>
          <a:noFill/>
          <a:ln w="9525">
            <a:solidFill>
              <a:srgbClr val="339933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/>
          <a:p>
            <a:r>
              <a:rPr lang="en-GB" sz="14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Početna veličina: 0</a:t>
            </a:r>
          </a:p>
          <a:p>
            <a:r>
              <a:rPr lang="en-GB" sz="14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Veličina nakon dodavanja: 4</a:t>
            </a:r>
          </a:p>
          <a:p>
            <a:r>
              <a:rPr lang="en-GB" sz="14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Kolekcija nakon dodavanja: Treći Četvrti Prvi Drugi </a:t>
            </a:r>
          </a:p>
          <a:p>
            <a:r>
              <a:rPr lang="en-GB" sz="14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Niz nakon kopiranja kolekcije u niz: Treći Četvrti Prvi Drugi </a:t>
            </a:r>
          </a:p>
          <a:p>
            <a:r>
              <a:rPr lang="en-GB" sz="14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U kolekciji ima elementa Treći</a:t>
            </a:r>
          </a:p>
          <a:p>
            <a:r>
              <a:rPr lang="en-GB" sz="14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U kolekciji nema elementa Peti</a:t>
            </a:r>
          </a:p>
          <a:p>
            <a:r>
              <a:rPr lang="en-GB" sz="14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Kolekcija nakon uklanjanja elementa Treći: Četvrti Prvi Drugi </a:t>
            </a:r>
          </a:p>
          <a:p>
            <a:r>
              <a:rPr lang="en-GB" sz="14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Kolekcija nakon uklanjanja elementa sa indeksom 0: Prvi Drugi </a:t>
            </a:r>
          </a:p>
          <a:p>
            <a:r>
              <a:rPr lang="en-GB" sz="14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Veličina nakon brisanja kolekcije: 0</a:t>
            </a: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7143750" y="5507038"/>
            <a:ext cx="7556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>
                <a:solidFill>
                  <a:srgbClr val="3333CC"/>
                </a:solidFill>
                <a:latin typeface="+mn-lt"/>
              </a:rPr>
              <a:t>Ispis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33797" name="Straight Arrow Connector 6"/>
          <p:cNvCxnSpPr>
            <a:cxnSpLocks noChangeShapeType="1"/>
          </p:cNvCxnSpPr>
          <p:nvPr/>
        </p:nvCxnSpPr>
        <p:spPr bwMode="auto">
          <a:xfrm flipH="1">
            <a:off x="6588125" y="5729288"/>
            <a:ext cx="528638" cy="92075"/>
          </a:xfrm>
          <a:prstGeom prst="straightConnector1">
            <a:avLst/>
          </a:prstGeom>
          <a:noFill/>
          <a:ln w="9525" algn="ctr">
            <a:solidFill>
              <a:srgbClr val="3333CC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3798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CC93DC80-352D-4384-A00A-6E15E157F0ED}" type="slidenum">
              <a:rPr lang="en-GB" smtClean="0">
                <a:latin typeface="Arial Black" pitchFamily="34" charset="0"/>
              </a:rPr>
              <a:pPr eaLnBrk="1" hangingPunct="1"/>
              <a:t>31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6096000" cy="739775"/>
          </a:xfrm>
        </p:spPr>
        <p:txBody>
          <a:bodyPr/>
          <a:lstStyle/>
          <a:p>
            <a:pPr eaLnBrk="1" hangingPunct="1"/>
            <a:r>
              <a:rPr lang="en-US" sz="3600" smtClean="0"/>
              <a:t>Kapacitet ArrayList kolekcije</a:t>
            </a:r>
          </a:p>
        </p:txBody>
      </p:sp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179388" y="1349375"/>
            <a:ext cx="8785225" cy="4887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Prvom naredbom</a:t>
            </a:r>
          </a:p>
          <a:p>
            <a:pPr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273050" algn="l"/>
                <a:tab pos="539750" algn="l"/>
                <a:tab pos="900113" algn="l"/>
                <a:tab pos="1260475" algn="l"/>
              </a:tabLst>
              <a:defRPr/>
            </a:pPr>
            <a:r>
              <a:rPr lang="en-US" sz="1900" dirty="0">
                <a:latin typeface="Consolas" pitchFamily="49" charset="0"/>
                <a:cs typeface="Consolas" pitchFamily="49" charset="0"/>
              </a:rPr>
              <a:t>	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ArrayList&lt; String &gt; kolString = new ArrayList&lt; String &gt;();</a:t>
            </a:r>
          </a:p>
          <a:p>
            <a:pPr marL="268288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kreira se prazan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koji ima podrazumevani početni kapacitet od 10 elemenata. </a:t>
            </a:r>
            <a:endParaRPr lang="en-U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Kapacitet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nam kazuje koliko elemenata može sadržati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bez uvećanja. U pozadini se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implementira koristeći niz.</a:t>
            </a:r>
            <a:endParaRPr lang="en-U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Prilikom uvećanja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kolekcije, kreira se veći niz od postojećeg i svaki element starog niza se kopira u novokreirani niz. Ovo može oduzeti značajno vreme u slučaju velikih kolekcija i čestog dodavanja elemenata. </a:t>
            </a:r>
            <a:endParaRPr lang="en-U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U tom smislu, povećanje dužine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kolekcije svaki put kad se dodaje novi element može biti neefikasno.</a:t>
            </a:r>
            <a:endParaRPr lang="en-U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Umesto toga, lista se implementira tako da raste samo kad se dodaje novi element i kada je tekući broj elemenata liste jednak kapacitetu liste, tj. kad nema prostora da se smesti novi element.</a:t>
            </a:r>
          </a:p>
        </p:txBody>
      </p:sp>
      <p:sp>
        <p:nvSpPr>
          <p:cNvPr id="34820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D17F4D8-9379-464E-863F-6E28EFE019F1}" type="slidenum">
              <a:rPr lang="en-GB" smtClean="0">
                <a:latin typeface="Arial Black" pitchFamily="34" charset="0"/>
              </a:rPr>
              <a:pPr eaLnBrk="1" hangingPunct="1"/>
              <a:t>32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5303837" cy="739775"/>
          </a:xfrm>
        </p:spPr>
        <p:txBody>
          <a:bodyPr/>
          <a:lstStyle/>
          <a:p>
            <a:pPr eaLnBrk="1" hangingPunct="1"/>
            <a:r>
              <a:rPr lang="en-GB" sz="3600" smtClean="0"/>
              <a:t>Klasa ArrayList – Primer</a:t>
            </a:r>
            <a:endParaRPr lang="en-US" sz="3600" smtClean="0"/>
          </a:p>
        </p:txBody>
      </p:sp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179388" y="1349375"/>
            <a:ext cx="8785225" cy="4887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Kapacitet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kolekcije možemo eksplicitno zadati metodom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ensureCapacity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, što se radi u slučaju kada očekujemo da kolekcija sadrži veliki broj elemenata, čime se eliminiše potreba za čestom promenom kapaciteta. </a:t>
            </a:r>
            <a:endParaRPr lang="en-U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77800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Smanjenje kapaciteta kolekcije na tekući broj elemenata se vrši metodom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trimToSize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. </a:t>
            </a:r>
            <a:endParaRPr lang="en-U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kolekcija ima preklopljeni konstruktor koji omogućava definisanje kapaciteta kolekcije prilikom kreiranja iste. Na primer, naredbom</a:t>
            </a:r>
          </a:p>
          <a:p>
            <a:pPr marL="228600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 smtClean="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&lt; String &gt; kolString = new ArrayList&lt; String &gt;(50);</a:t>
            </a:r>
          </a:p>
          <a:p>
            <a:pPr marL="22066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se 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kreira kolekcija čiji je kapacitet 50 elemenata.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ME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Unapređena</a:t>
            </a:r>
            <a:r>
              <a:rPr lang="vi-VN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for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petlja </a:t>
            </a:r>
            <a:r>
              <a:rPr lang="sr-Latn-ME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predstavlja </a:t>
            </a:r>
            <a:r>
              <a:rPr lang="vi-VN" sz="19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vrlo 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elegantno rešenje za prolazak kroz sve elemente kolekcije, bilo da je to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ili neka druga kolekcija. </a:t>
            </a:r>
            <a:endParaRPr lang="en-US" sz="19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Drugi način da se obiđu svi elementi kolekcije, kao i da se manipuliše njima, je pomoću klase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Iterator</a:t>
            </a:r>
            <a:r>
              <a:rPr lang="vi-VN" sz="19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, o čemu će biti više reči u nastavku.</a:t>
            </a:r>
          </a:p>
        </p:txBody>
      </p:sp>
      <p:sp>
        <p:nvSpPr>
          <p:cNvPr id="35844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32AEEE53-B502-431B-9090-D55D5B02ED53}" type="slidenum">
              <a:rPr lang="en-GB" smtClean="0">
                <a:latin typeface="Arial Black" pitchFamily="34" charset="0"/>
              </a:rPr>
              <a:pPr eaLnBrk="1" hangingPunct="1"/>
              <a:t>33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6553200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Deklarisanje i kreiranje nizova</a:t>
            </a:r>
          </a:p>
        </p:txBody>
      </p:sp>
      <p:sp>
        <p:nvSpPr>
          <p:cNvPr id="4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98450" y="1412875"/>
            <a:ext cx="8521700" cy="5111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239713" indent="-239713"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Više nizova se može kreirati u jednom koraku. Na primer, dva niza stringova,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</a:t>
            </a:r>
            <a:r>
              <a:rPr lang="vi-VN" sz="2000" smtClean="0"/>
              <a:t> i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b</a:t>
            </a:r>
            <a:r>
              <a:rPr lang="vi-VN" sz="2000" smtClean="0"/>
              <a:t>, se mogu kreirati kao:</a:t>
            </a:r>
          </a:p>
          <a:p>
            <a:pPr marL="0" indent="0" eaLnBrk="1" hangingPunct="1">
              <a:spcAft>
                <a:spcPts val="12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 smtClean="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String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[] a = new String[10], b = new String[10];</a:t>
            </a:r>
          </a:p>
          <a:p>
            <a:pPr marL="239713" indent="-239713"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Kada se uglaste zagrade navedu odmah nakon tipa, sve promenljive u deklaraciji će biti nizovi, kao u prethodnoj naredbi. </a:t>
            </a:r>
            <a:endParaRPr lang="en-US" sz="2000" smtClean="0"/>
          </a:p>
          <a:p>
            <a:pPr marL="239713" indent="-239713"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Ukoliko ne želimo da u jednoj naredbi budu sve nizovi, onda se uglaste zagrade navode samo nakon imena promenljivih koje su nizovi. Na primer, u deklaraciji</a:t>
            </a:r>
            <a:r>
              <a:rPr lang="en-US" sz="2000"/>
              <a:t>:</a:t>
            </a:r>
            <a:endParaRPr lang="vi-VN" sz="2000" smtClean="0"/>
          </a:p>
          <a:p>
            <a:pPr marL="0" indent="0" eaLnBrk="1" hangingPunct="1">
              <a:spcAft>
                <a:spcPts val="6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 smtClean="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a[], b, c;</a:t>
            </a:r>
          </a:p>
          <a:p>
            <a:pPr marL="0" indent="0" eaLnBrk="1" hangingPunct="1">
              <a:spcAft>
                <a:spcPts val="1200"/>
              </a:spcAft>
              <a:buClr>
                <a:schemeClr val="tx1"/>
              </a:buClr>
              <a:buSzPct val="75000"/>
              <a:tabLst>
                <a:tab pos="273050" algn="l"/>
              </a:tabLst>
              <a:defRPr/>
            </a:pPr>
            <a:r>
              <a:rPr lang="en-US" sz="2000" smtClean="0"/>
              <a:t>	</a:t>
            </a:r>
            <a:r>
              <a:rPr lang="vi-VN" sz="2000" smtClean="0"/>
              <a:t>će promenljiva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</a:t>
            </a:r>
            <a:r>
              <a:rPr lang="vi-VN" sz="2000" smtClean="0"/>
              <a:t> biti niz stringova, dok će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b</a:t>
            </a:r>
            <a:r>
              <a:rPr lang="vi-VN" sz="2000" smtClean="0"/>
              <a:t> i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c</a:t>
            </a:r>
            <a:r>
              <a:rPr lang="vi-VN" sz="2000" smtClean="0"/>
              <a:t> biti stringovi.</a:t>
            </a:r>
          </a:p>
          <a:p>
            <a:pPr marL="239713" indent="-239713"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2000" smtClean="0"/>
              <a:t>N</a:t>
            </a:r>
            <a:r>
              <a:rPr lang="vi-VN" sz="2000" smtClean="0"/>
              <a:t>izov</a:t>
            </a:r>
            <a:r>
              <a:rPr lang="en-US" sz="2000" smtClean="0"/>
              <a:t>i mogu biti</a:t>
            </a:r>
            <a:r>
              <a:rPr lang="vi-VN" sz="2000" smtClean="0"/>
              <a:t> bilo kog tipa. Elementi niza primitivnog tipa sadrže primitivne vrednosti, dok su elementi niza referencijskog tipa reference na objekte tog tipa. Na primer, u prethodnoj deklaraciji, svaki element niza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</a:t>
            </a:r>
            <a:r>
              <a:rPr lang="vi-VN" sz="2000" smtClean="0"/>
              <a:t> će biti referenca na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String</a:t>
            </a:r>
            <a:r>
              <a:rPr lang="vi-VN" sz="2000" smtClean="0"/>
              <a:t> objekat.</a:t>
            </a:r>
            <a:endParaRPr lang="vi-VN" sz="2000"/>
          </a:p>
        </p:txBody>
      </p:sp>
      <p:sp>
        <p:nvSpPr>
          <p:cNvPr id="6148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D64273D-FA0C-41E4-B089-E920AEC55BC8}" type="slidenum">
              <a:rPr lang="en-GB" smtClean="0">
                <a:latin typeface="Arial Black" pitchFamily="34" charset="0"/>
              </a:rPr>
              <a:pPr eaLnBrk="1" hangingPunct="1"/>
              <a:t>4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6192837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Inicijalizacija i dužina nizova</a:t>
            </a:r>
          </a:p>
        </p:txBody>
      </p:sp>
      <p:sp>
        <p:nvSpPr>
          <p:cNvPr id="7171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341438"/>
            <a:ext cx="8521700" cy="5111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Nizovi se u Javi mogu kreirati i inicijalizovati u jednom koraku:</a:t>
            </a:r>
          </a:p>
          <a:p>
            <a:pPr marL="0" indent="0" eaLnBrk="1" hangingPunct="1">
              <a:spcAft>
                <a:spcPts val="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 smtClean="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int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x[] = {1,3,4,11,27};</a:t>
            </a:r>
          </a:p>
          <a:p>
            <a:pPr marL="0" indent="0" eaLnBrk="1" hangingPunct="1">
              <a:spcAft>
                <a:spcPts val="1200"/>
              </a:spcAft>
              <a:buClr>
                <a:schemeClr val="tx1"/>
              </a:buClr>
              <a:buSzPct val="75000"/>
              <a:tabLst>
                <a:tab pos="271463" algn="l"/>
              </a:tabLst>
              <a:defRPr/>
            </a:pPr>
            <a:r>
              <a:rPr lang="en-US" sz="2000" smtClean="0">
                <a:latin typeface="Consolas" pitchFamily="49" charset="0"/>
                <a:cs typeface="Consolas" pitchFamily="49" charset="0"/>
              </a:rPr>
              <a:t>	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String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s[] = {"prva","druga","treća"};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2000" smtClean="0"/>
              <a:t>P</a:t>
            </a:r>
            <a:r>
              <a:rPr lang="vi-VN" sz="2000" smtClean="0"/>
              <a:t>ri ovakvom kreiranju nizova ne navodi </a:t>
            </a:r>
            <a:r>
              <a:rPr lang="sr-Latn-RS" sz="2000" smtClean="0"/>
              <a:t>se </a:t>
            </a:r>
            <a:r>
              <a:rPr lang="vi-VN" sz="2000" smtClean="0"/>
              <a:t>ključna reč </a:t>
            </a:r>
            <a:r>
              <a:rPr lang="vi-VN" sz="2000" smtClean="0">
                <a:latin typeface="Consolas" pitchFamily="49" charset="0"/>
                <a:cs typeface="Consolas" pitchFamily="49" charset="0"/>
              </a:rPr>
              <a:t>new</a:t>
            </a:r>
            <a:r>
              <a:rPr lang="vi-VN" sz="2000" smtClean="0"/>
              <a:t>.</a:t>
            </a:r>
            <a:endParaRPr lang="en-US" sz="2000" smtClean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Dužina niza se određuje na osnovu elemenata u vitičastim zagradama. Interno, kompajler prvo prebroji elemente u zagrad</a:t>
            </a:r>
            <a:r>
              <a:rPr lang="sr-Latn-RS" sz="2000" smtClean="0"/>
              <a:t>i</a:t>
            </a:r>
            <a:r>
              <a:rPr lang="vi-VN" sz="2000" smtClean="0"/>
              <a:t>, pa onda </a:t>
            </a:r>
            <a:r>
              <a:rPr lang="sr-Latn-RS" sz="2000" smtClean="0"/>
              <a:t>izvrši</a:t>
            </a:r>
            <a:r>
              <a:rPr lang="vi-VN" sz="2000" smtClean="0"/>
              <a:t> operaciju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new</a:t>
            </a:r>
            <a:r>
              <a:rPr lang="vi-VN" sz="2000" smtClean="0"/>
              <a:t>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Svaki niz ima dužinu, koja se čuva u promenljivoj instance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length</a:t>
            </a:r>
            <a:r>
              <a:rPr lang="vi-VN" sz="2000" smtClean="0"/>
              <a:t>. Dakle, dužina prethodna dva niza se dobija sa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x.length</a:t>
            </a:r>
            <a:r>
              <a:rPr lang="vi-VN" sz="2000" smtClean="0"/>
              <a:t> i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s.length</a:t>
            </a:r>
            <a:r>
              <a:rPr lang="vi-VN" sz="2000" smtClean="0"/>
              <a:t>.</a:t>
            </a:r>
            <a:endParaRPr lang="en-US" sz="2000" smtClean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2000" smtClean="0">
                <a:solidFill>
                  <a:srgbClr val="FF0000"/>
                </a:solidFill>
              </a:rPr>
              <a:t>U</a:t>
            </a:r>
            <a:r>
              <a:rPr lang="vi-VN" sz="2000" smtClean="0">
                <a:solidFill>
                  <a:srgbClr val="FF0000"/>
                </a:solidFill>
              </a:rPr>
              <a:t> Jav</a:t>
            </a:r>
            <a:r>
              <a:rPr lang="en-US" sz="2000" smtClean="0">
                <a:solidFill>
                  <a:srgbClr val="FF0000"/>
                </a:solidFill>
              </a:rPr>
              <a:t>i</a:t>
            </a:r>
            <a:r>
              <a:rPr lang="vi-VN" sz="2000" smtClean="0">
                <a:solidFill>
                  <a:srgbClr val="FF0000"/>
                </a:solidFill>
              </a:rPr>
              <a:t> je dužina niza fiksna</a:t>
            </a:r>
            <a:r>
              <a:rPr lang="vi-VN" sz="2000" smtClean="0"/>
              <a:t>. Jednom kreiran niz na ovaj način ne može promeniti dužinu, jer mu</a:t>
            </a:r>
            <a:r>
              <a:rPr lang="sr-Latn-RS" sz="2000" smtClean="0"/>
              <a:t> je</a:t>
            </a:r>
            <a:r>
              <a:rPr lang="vi-VN" sz="2000" smtClean="0"/>
              <a:t>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length</a:t>
            </a:r>
            <a:r>
              <a:rPr lang="vi-VN" sz="2000" smtClean="0"/>
              <a:t> podatak deklarisan ključnom rečju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final</a:t>
            </a:r>
            <a:r>
              <a:rPr lang="vi-VN" sz="2000" smtClean="0"/>
              <a:t>. Promena dužine niza podrazumeva kreiranje novog niza. </a:t>
            </a:r>
            <a:endParaRPr lang="en-US" sz="2000" smtClean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vi-VN" sz="2000" smtClean="0"/>
              <a:t>Ovaj se nedostatak može eliminisati korišćenjem kolekcija, kakva je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2000" smtClean="0"/>
              <a:t>, koja dozvoljava dinamičku promenu dužine niza.</a:t>
            </a:r>
          </a:p>
        </p:txBody>
      </p:sp>
      <p:sp>
        <p:nvSpPr>
          <p:cNvPr id="7172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E6CA4663-6920-4A86-B998-116BE597C0AB}" type="slidenum">
              <a:rPr lang="en-GB" smtClean="0">
                <a:latin typeface="Arial Black" pitchFamily="34" charset="0"/>
              </a:rPr>
              <a:pPr eaLnBrk="1" hangingPunct="1"/>
              <a:t>5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8569325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Primer – Pristupanje nepostoje</a:t>
            </a:r>
            <a:r>
              <a:rPr lang="sr-Latn-RS" sz="3600" smtClean="0"/>
              <a:t>ć</a:t>
            </a:r>
            <a:r>
              <a:rPr lang="en-US" sz="3600" smtClean="0"/>
              <a:t>em </a:t>
            </a:r>
            <a:r>
              <a:rPr lang="sr-Latn-RS" sz="3600" smtClean="0"/>
              <a:t>članu</a:t>
            </a:r>
            <a:endParaRPr lang="en-US" sz="3600" smtClean="0"/>
          </a:p>
        </p:txBody>
      </p:sp>
      <p:sp>
        <p:nvSpPr>
          <p:cNvPr id="8195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196975"/>
            <a:ext cx="8521700" cy="2555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Tokom izvršavanja programa, proveravaju se indeksi elemenata niza koji moraju biti veći ili jednaki od 0 i manji od dužine niza. </a:t>
            </a:r>
            <a:r>
              <a:rPr lang="sr-Latn-RS" sz="2000"/>
              <a:t>P</a:t>
            </a:r>
            <a:r>
              <a:rPr lang="vi-VN" sz="2000"/>
              <a:t>okušaj da se </a:t>
            </a:r>
            <a:r>
              <a:rPr lang="sr-Latn-RS" sz="2000"/>
              <a:t>indeksira</a:t>
            </a:r>
            <a:r>
              <a:rPr lang="vi-VN" sz="2000"/>
              <a:t> element van ovih granica dovodi do greške izvršavanja (eng. </a:t>
            </a:r>
            <a:r>
              <a:rPr lang="vi-VN" sz="2000" i="1"/>
              <a:t>run-time error</a:t>
            </a:r>
            <a:r>
              <a:rPr lang="vi-VN" sz="2000"/>
              <a:t>) poznate kao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ArrayIndexOutOfBoundsException</a:t>
            </a:r>
            <a:r>
              <a:rPr lang="vi-VN" sz="2000"/>
              <a:t>.</a:t>
            </a:r>
          </a:p>
        </p:txBody>
      </p:sp>
      <p:sp>
        <p:nvSpPr>
          <p:cNvPr id="8196" name="Rectangle 1"/>
          <p:cNvSpPr>
            <a:spLocks noChangeArrowheads="1"/>
          </p:cNvSpPr>
          <p:nvPr/>
        </p:nvSpPr>
        <p:spPr bwMode="auto">
          <a:xfrm>
            <a:off x="1258888" y="2757488"/>
            <a:ext cx="6553200" cy="3048000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class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Nizovi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{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6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x[] = {1,3,4,11,27};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6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suma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0;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6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6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sr-Latn-ME" sz="16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=</a:t>
            </a:r>
            <a:r>
              <a:rPr lang="sr-Latn-ME" sz="16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0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 </a:t>
            </a:r>
            <a:r>
              <a:rPr lang="en-GB" sz="16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sr-Latn-ME" sz="16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&lt;=</a:t>
            </a:r>
            <a:r>
              <a:rPr lang="sr-Latn-ME" sz="16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x.length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 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++)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suma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+= x[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];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6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"Suma </a:t>
            </a:r>
            <a:r>
              <a:rPr lang="en-GB" sz="16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elemenata</a:t>
            </a:r>
            <a:r>
              <a:rPr lang="en-GB" sz="16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6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niza</a:t>
            </a:r>
            <a:r>
              <a:rPr lang="en-GB" sz="16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je %d."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</a:t>
            </a:r>
            <a:r>
              <a:rPr lang="en-GB" sz="16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suma</a:t>
            </a: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en-GB" sz="20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6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500" dirty="0">
              <a:solidFill>
                <a:srgbClr val="7F0055"/>
              </a:solidFill>
              <a:latin typeface="Consolas" pitchFamily="49" charset="0"/>
              <a:cs typeface="Times New Roman" pitchFamily="18" charset="0"/>
            </a:endParaRPr>
          </a:p>
        </p:txBody>
      </p:sp>
      <p:sp>
        <p:nvSpPr>
          <p:cNvPr id="8197" name="Rectangle 1"/>
          <p:cNvSpPr>
            <a:spLocks noChangeArrowheads="1"/>
          </p:cNvSpPr>
          <p:nvPr/>
        </p:nvSpPr>
        <p:spPr bwMode="auto">
          <a:xfrm>
            <a:off x="250825" y="6084888"/>
            <a:ext cx="8137525" cy="661987"/>
          </a:xfrm>
          <a:prstGeom prst="rect">
            <a:avLst/>
          </a:prstGeom>
          <a:noFill/>
          <a:ln w="9525">
            <a:solidFill>
              <a:srgbClr val="339933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Exception in thread "main" java.lang.ArrayIndexOutOfBoundsException: 5</a:t>
            </a: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	at Nizovi.main(Nizovi.java:9)</a:t>
            </a: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8086725" y="5386388"/>
            <a:ext cx="7556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>
                <a:solidFill>
                  <a:srgbClr val="3333CC"/>
                </a:solidFill>
                <a:latin typeface="+mn-lt"/>
              </a:rPr>
              <a:t>Ispis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8199" name="Straight Arrow Connector 6"/>
          <p:cNvCxnSpPr>
            <a:cxnSpLocks noChangeShapeType="1"/>
          </p:cNvCxnSpPr>
          <p:nvPr/>
        </p:nvCxnSpPr>
        <p:spPr bwMode="auto">
          <a:xfrm flipH="1">
            <a:off x="8172450" y="5707063"/>
            <a:ext cx="204788" cy="377825"/>
          </a:xfrm>
          <a:prstGeom prst="straightConnector1">
            <a:avLst/>
          </a:prstGeom>
          <a:noFill/>
          <a:ln w="9525" algn="ctr">
            <a:solidFill>
              <a:srgbClr val="3333CC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8200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88B9A91-1C6A-4D38-919F-0C70688404DD}" type="slidenum">
              <a:rPr lang="en-GB" smtClean="0">
                <a:latin typeface="Arial Black" pitchFamily="34" charset="0"/>
              </a:rPr>
              <a:pPr eaLnBrk="1" hangingPunct="1"/>
              <a:t>6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5184775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Malo o obradi izuzetaka</a:t>
            </a:r>
            <a:endParaRPr lang="en-US" sz="3600" smtClean="0"/>
          </a:p>
        </p:txBody>
      </p:sp>
      <p:sp>
        <p:nvSpPr>
          <p:cNvPr id="9219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196975"/>
            <a:ext cx="8713788" cy="5472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Iz ispisa programa zaključujemo da je došlo do izuzetka (eng. </a:t>
            </a:r>
            <a:r>
              <a:rPr lang="vi-VN" sz="2000" i="1"/>
              <a:t>exception</a:t>
            </a:r>
            <a:r>
              <a:rPr lang="vi-VN" sz="2000"/>
              <a:t>) prilikom izvršavanja.</a:t>
            </a:r>
            <a:endParaRPr lang="sr-Latn-RS" sz="20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Izuzetak predstavlja indikaciju da je došlo do neke greške pri izvršavanju programa.</a:t>
            </a:r>
            <a:endParaRPr lang="sr-Latn-RS" sz="20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Dobro napisan program uzima u mogućnost da može doći do izuzetka i sadrži odgovarajući kod koji obrađuje izuzetke.</a:t>
            </a:r>
            <a:endParaRPr lang="sr-Latn-RS" sz="20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/>
              <a:t>U</a:t>
            </a:r>
            <a:r>
              <a:rPr lang="vi-VN" sz="2000"/>
              <a:t>pravljanje izuzecima (eng. </a:t>
            </a:r>
            <a:r>
              <a:rPr lang="vi-VN" sz="2000" i="1"/>
              <a:t>exception handling</a:t>
            </a:r>
            <a:r>
              <a:rPr lang="vi-VN" sz="2000"/>
              <a:t>) omogućava da se kreiraju programi koji </a:t>
            </a:r>
            <a:r>
              <a:rPr lang="en-US" sz="2000"/>
              <a:t>”</a:t>
            </a:r>
            <a:r>
              <a:rPr lang="vi-VN" sz="2000"/>
              <a:t>hvataju</a:t>
            </a:r>
            <a:r>
              <a:rPr lang="en-US" sz="2000"/>
              <a:t>”</a:t>
            </a:r>
            <a:r>
              <a:rPr lang="vi-VN" sz="2000"/>
              <a:t> i razrešavaju izuzetke. U mnogim slučajevima</a:t>
            </a:r>
            <a:r>
              <a:rPr lang="en-US" sz="2000"/>
              <a:t>,</a:t>
            </a:r>
            <a:r>
              <a:rPr lang="vi-VN" sz="2000"/>
              <a:t> ovo će podrazumevati neometan nastavak izvršavanja programa, kao da se ništa nije dogodilo. </a:t>
            </a:r>
            <a:endParaRPr lang="sr-Latn-RS" sz="20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Kad dođe do nekog ozbiljnijeg problema, razrešavanje izuzetka može podrazumevati i završetak rada aplikacije, uz određenu poruku korisniku. Kad dođe do greške prilikom izvršavanja, kaže se još da JVM </a:t>
            </a:r>
            <a:r>
              <a:rPr lang="en-US" sz="2000"/>
              <a:t>”</a:t>
            </a:r>
            <a:r>
              <a:rPr lang="vi-VN" sz="2000"/>
              <a:t>baca</a:t>
            </a:r>
            <a:r>
              <a:rPr lang="en-US" sz="2000"/>
              <a:t>”</a:t>
            </a:r>
            <a:r>
              <a:rPr lang="vi-VN" sz="2000"/>
              <a:t> (eng. </a:t>
            </a:r>
            <a:r>
              <a:rPr lang="vi-VN" sz="2000" i="1"/>
              <a:t>throws</a:t>
            </a:r>
            <a:r>
              <a:rPr lang="vi-VN" sz="2000"/>
              <a:t>) izuzetak.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Posmatrajmo primer prethodne klase u kome ćemo obraditi izuzetak nepostojećeg indeksa niza.</a:t>
            </a:r>
          </a:p>
        </p:txBody>
      </p:sp>
      <p:sp>
        <p:nvSpPr>
          <p:cNvPr id="9220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9DD02F96-0AF3-4480-83B9-C968AC5B05A1}" type="slidenum">
              <a:rPr lang="en-GB" smtClean="0">
                <a:latin typeface="Arial Black" pitchFamily="34" charset="0"/>
              </a:rPr>
              <a:pPr eaLnBrk="1" hangingPunct="1"/>
              <a:t>7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5905500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N</a:t>
            </a:r>
            <a:r>
              <a:rPr lang="en-US" sz="3600" smtClean="0"/>
              <a:t>epostoje</a:t>
            </a:r>
            <a:r>
              <a:rPr lang="sr-Latn-RS" sz="3600" smtClean="0"/>
              <a:t>ći</a:t>
            </a:r>
            <a:r>
              <a:rPr lang="en-US" sz="3600" smtClean="0"/>
              <a:t> </a:t>
            </a:r>
            <a:r>
              <a:rPr lang="sr-Latn-RS" sz="3600" smtClean="0"/>
              <a:t>član – obrađen</a:t>
            </a:r>
            <a:endParaRPr lang="en-US" sz="3600" smtClean="0"/>
          </a:p>
        </p:txBody>
      </p:sp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134938" y="1193800"/>
            <a:ext cx="8856662" cy="4538663"/>
          </a:xfrm>
          <a:prstGeom prst="rect">
            <a:avLst/>
          </a:prstGeom>
          <a:solidFill>
            <a:srgbClr val="CC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000" rIns="36000">
            <a:spAutoFit/>
          </a:bodyPr>
          <a:lstStyle/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public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55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class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Nizovi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{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</a:t>
            </a:r>
            <a:r>
              <a:rPr lang="en-GB" sz="155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public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55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static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55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void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main(String[] 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args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 {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550" b="1" dirty="0" err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int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x[] = {1,3,4,11,27};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550" b="1" dirty="0" err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int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suma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= 0;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latin typeface="Consolas"/>
                <a:ea typeface="Times New Roman"/>
                <a:cs typeface="Times New Roman"/>
              </a:rPr>
              <a:t> 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550" b="1" dirty="0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for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550" b="1" dirty="0" err="1">
                <a:solidFill>
                  <a:srgbClr val="7F0055"/>
                </a:solidFill>
                <a:latin typeface="Consolas"/>
                <a:ea typeface="Times New Roman"/>
                <a:cs typeface="Times New Roman"/>
              </a:rPr>
              <a:t>int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i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= 0; 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i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&lt;= 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x.length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; 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i</a:t>
            </a:r>
            <a:r>
              <a:rPr lang="en-GB" sz="155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++)</a:t>
            </a:r>
            <a:r>
              <a:rPr lang="sr-Latn-ME" sz="155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55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{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</a:t>
            </a:r>
            <a:r>
              <a:rPr lang="en-GB" sz="1550" b="1" dirty="0">
                <a:solidFill>
                  <a:srgbClr val="FF0000"/>
                </a:solidFill>
                <a:latin typeface="Consolas"/>
                <a:ea typeface="Times New Roman"/>
                <a:cs typeface="Times New Roman"/>
              </a:rPr>
              <a:t>try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{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	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suma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+= x[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i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];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}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</a:t>
            </a:r>
            <a:r>
              <a:rPr lang="en-GB" sz="1550" b="1" dirty="0">
                <a:solidFill>
                  <a:srgbClr val="FF0000"/>
                </a:solidFill>
                <a:latin typeface="Consolas"/>
                <a:ea typeface="Times New Roman"/>
                <a:cs typeface="Times New Roman"/>
              </a:rPr>
              <a:t>catch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(</a:t>
            </a:r>
            <a:r>
              <a:rPr lang="en-GB" sz="1550" b="1" dirty="0" err="1">
                <a:solidFill>
                  <a:srgbClr val="FF0000"/>
                </a:solidFill>
                <a:latin typeface="Consolas"/>
                <a:ea typeface="Times New Roman"/>
                <a:cs typeface="Times New Roman"/>
              </a:rPr>
              <a:t>ArrayIndexOutOfBoundsException</a:t>
            </a:r>
            <a:r>
              <a:rPr lang="en-GB" sz="1550" b="1" dirty="0">
                <a:solidFill>
                  <a:srgbClr val="FF0000"/>
                </a:solidFill>
                <a:latin typeface="Consolas"/>
                <a:ea typeface="Times New Roman"/>
                <a:cs typeface="Times New Roman"/>
              </a:rPr>
              <a:t> e</a:t>
            </a:r>
            <a:r>
              <a:rPr lang="en-GB" sz="155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</a:t>
            </a:r>
            <a:r>
              <a:rPr lang="sr-Latn-ME" sz="155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55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{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	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System.out.printf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55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"</a:t>
            </a:r>
            <a:r>
              <a:rPr lang="en-GB" sz="155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Došlo</a:t>
            </a:r>
            <a:r>
              <a:rPr lang="en-GB" sz="155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je do </a:t>
            </a:r>
            <a:r>
              <a:rPr lang="en-GB" sz="155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greške</a:t>
            </a:r>
            <a:r>
              <a:rPr lang="en-GB" sz="155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%s\n"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, e);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	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System.out.printf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55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"</a:t>
            </a:r>
            <a:r>
              <a:rPr lang="en-GB" sz="155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Indeks</a:t>
            </a:r>
            <a:r>
              <a:rPr lang="en-GB" sz="155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je %d, a mora </a:t>
            </a:r>
            <a:r>
              <a:rPr lang="en-GB" sz="155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biti</a:t>
            </a:r>
            <a:r>
              <a:rPr lang="en-GB" sz="155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55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manji</a:t>
            </a:r>
            <a:r>
              <a:rPr lang="en-GB" sz="155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od %d."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, 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i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, 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x.</a:t>
            </a:r>
            <a:r>
              <a:rPr lang="en-GB" sz="1550" dirty="0" err="1">
                <a:solidFill>
                  <a:srgbClr val="0000C0"/>
                </a:solidFill>
                <a:latin typeface="Consolas"/>
                <a:ea typeface="Times New Roman"/>
                <a:cs typeface="Times New Roman"/>
              </a:rPr>
              <a:t>length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);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	}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}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	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System.out.printf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55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"\</a:t>
            </a:r>
            <a:r>
              <a:rPr lang="en-GB" sz="155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nSuma</a:t>
            </a:r>
            <a:r>
              <a:rPr lang="en-GB" sz="155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55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elemenata</a:t>
            </a:r>
            <a:r>
              <a:rPr lang="en-GB" sz="155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en-GB" sz="1550" dirty="0" err="1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niza</a:t>
            </a:r>
            <a:r>
              <a:rPr lang="en-GB" sz="1550" dirty="0">
                <a:solidFill>
                  <a:srgbClr val="2A00FF"/>
                </a:solidFill>
                <a:latin typeface="Consolas"/>
                <a:ea typeface="Times New Roman"/>
                <a:cs typeface="Times New Roman"/>
              </a:rPr>
              <a:t> je %d."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,</a:t>
            </a:r>
            <a:r>
              <a:rPr lang="en-GB" sz="155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suma</a:t>
            </a: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);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	}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  <a:p>
            <a:pPr>
              <a:spcAft>
                <a:spcPts val="0"/>
              </a:spcAft>
              <a:tabLst>
                <a:tab pos="215900" algn="l"/>
                <a:tab pos="431800" algn="l"/>
                <a:tab pos="647700" algn="l"/>
                <a:tab pos="864235" algn="l"/>
              </a:tabLst>
              <a:defRPr/>
            </a:pPr>
            <a:r>
              <a:rPr lang="en-GB" sz="155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}</a:t>
            </a:r>
            <a:endParaRPr lang="en-GB" sz="1550" dirty="0">
              <a:latin typeface="Calibri"/>
              <a:ea typeface="Times New Roman"/>
              <a:cs typeface="Times New Roman"/>
            </a:endParaRPr>
          </a:p>
        </p:txBody>
      </p:sp>
      <p:sp>
        <p:nvSpPr>
          <p:cNvPr id="10244" name="Rectangle 2"/>
          <p:cNvSpPr>
            <a:spLocks noChangeArrowheads="1"/>
          </p:cNvSpPr>
          <p:nvPr/>
        </p:nvSpPr>
        <p:spPr bwMode="auto">
          <a:xfrm>
            <a:off x="404813" y="5949950"/>
            <a:ext cx="7119937" cy="830263"/>
          </a:xfrm>
          <a:prstGeom prst="rect">
            <a:avLst/>
          </a:prstGeom>
          <a:noFill/>
          <a:ln w="9525">
            <a:solidFill>
              <a:srgbClr val="339933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/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Došlo je do greške java.lang.ArrayIndexOutOfBoundsException: 5</a:t>
            </a: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Indeks je 5, a mora biti manji od 5.</a:t>
            </a: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Suma elemenata niza je 46.</a:t>
            </a:r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auto">
          <a:xfrm>
            <a:off x="8013700" y="6089650"/>
            <a:ext cx="7556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>
                <a:solidFill>
                  <a:srgbClr val="3333CC"/>
                </a:solidFill>
                <a:latin typeface="+mn-lt"/>
              </a:rPr>
              <a:t>Ispis</a:t>
            </a:r>
            <a:endParaRPr lang="en-US" dirty="0"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10246" name="Straight Arrow Connector 9"/>
          <p:cNvCxnSpPr>
            <a:cxnSpLocks noChangeShapeType="1"/>
          </p:cNvCxnSpPr>
          <p:nvPr/>
        </p:nvCxnSpPr>
        <p:spPr bwMode="auto">
          <a:xfrm flipH="1">
            <a:off x="7553325" y="6318250"/>
            <a:ext cx="528638" cy="92075"/>
          </a:xfrm>
          <a:prstGeom prst="straightConnector1">
            <a:avLst/>
          </a:prstGeom>
          <a:noFill/>
          <a:ln w="9525" algn="ctr">
            <a:solidFill>
              <a:srgbClr val="3333CC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0247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5C566D9-400F-416C-A0BC-714CF3293E2E}" type="slidenum">
              <a:rPr lang="en-GB" smtClean="0">
                <a:latin typeface="Arial Black" pitchFamily="34" charset="0"/>
              </a:rPr>
              <a:pPr eaLnBrk="1" hangingPunct="1"/>
              <a:t>8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5184775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try – catch</a:t>
            </a:r>
            <a:endParaRPr lang="en-US" sz="3600" smtClean="0"/>
          </a:p>
        </p:txBody>
      </p:sp>
      <p:sp>
        <p:nvSpPr>
          <p:cNvPr id="11267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196975"/>
            <a:ext cx="8713788" cy="5472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Da bi se obradio izuzetak, deo koda koji može baciti izuzetak treba staviti 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</a:t>
            </a:r>
            <a:r>
              <a:rPr lang="sr-Latn-RS" sz="2000" dirty="0"/>
              <a:t>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Sa druge strane,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 sadrži naredbe koje obrađuju izuzetak u slučaju da do njega dođe.</a:t>
            </a:r>
            <a:endParaRPr lang="sr-Latn-RS" sz="20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Ako se naredbe 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bloku izvrše regularno, 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 se neće ni ulaziti. </a:t>
            </a:r>
            <a:endParaRPr lang="sr-Latn-RS" sz="20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U slučaju da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 sadrži više naredbi, prva naredba koja baci izuzetak uzrokuje da kontrola toka preskoči sve preostale naredbe 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bloku i pređe na izvršavanje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bloka.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Zagrade za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 su obavezne.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>
                <a:solidFill>
                  <a:srgbClr val="FF0000"/>
                </a:solidFill>
              </a:rPr>
              <a:t>Izuzeci imaju tipove</a:t>
            </a:r>
            <a:r>
              <a:rPr lang="vi-VN" sz="2000" dirty="0"/>
              <a:t>. Uočimo da su 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bloku u prethodnom primeru deklarisani tip izuzetka,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ArrayIndexOutOfBoundsException</a:t>
            </a:r>
            <a:r>
              <a:rPr lang="vi-VN" sz="2000" dirty="0"/>
              <a:t>, i parametar izuzetka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e</a:t>
            </a:r>
            <a:r>
              <a:rPr lang="vi-VN" sz="2000" dirty="0"/>
              <a:t>. </a:t>
            </a:r>
            <a:endParaRPr lang="sr-Latn-RS" sz="20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Tip izuzetka ukazuje na to do kakve greške je došlo.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 može da obradi izuzetke određenog tipa. Unutar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bloka možemo koristiti </a:t>
            </a:r>
            <a:r>
              <a:rPr lang="vi-VN" sz="2000" dirty="0" smtClean="0"/>
              <a:t>parametar</a:t>
            </a:r>
            <a:r>
              <a:rPr lang="en-US" sz="2000" dirty="0" smtClean="0"/>
              <a:t> </a:t>
            </a:r>
            <a:r>
              <a:rPr lang="vi-VN" sz="2000" dirty="0" smtClean="0"/>
              <a:t>izuzetka</a:t>
            </a:r>
            <a:r>
              <a:rPr lang="sr-Latn-RS" sz="2000" dirty="0" smtClean="0"/>
              <a:t>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e</a:t>
            </a:r>
            <a:r>
              <a:rPr lang="vi-VN" sz="2000" dirty="0"/>
              <a:t> da interagujemo sa objektom izuzetka.</a:t>
            </a:r>
          </a:p>
        </p:txBody>
      </p:sp>
      <p:sp>
        <p:nvSpPr>
          <p:cNvPr id="11268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1DF9CA57-16DB-4DF2-BA4E-F757AB396340}" type="slidenum">
              <a:rPr lang="en-GB" smtClean="0">
                <a:latin typeface="Arial Black" pitchFamily="34" charset="0"/>
              </a:rPr>
              <a:pPr eaLnBrk="1" hangingPunct="1"/>
              <a:t>9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ixel">
  <a:themeElements>
    <a:clrScheme name="Pixel 12">
      <a:dk1>
        <a:srgbClr val="000000"/>
      </a:dk1>
      <a:lt1>
        <a:srgbClr val="FFFFFF"/>
      </a:lt1>
      <a:dk2>
        <a:srgbClr val="000000"/>
      </a:dk2>
      <a:lt2>
        <a:srgbClr val="00007D"/>
      </a:lt2>
      <a:accent1>
        <a:srgbClr val="9999FF"/>
      </a:accent1>
      <a:accent2>
        <a:srgbClr val="9999CC"/>
      </a:accent2>
      <a:accent3>
        <a:srgbClr val="FFFFFF"/>
      </a:accent3>
      <a:accent4>
        <a:srgbClr val="000000"/>
      </a:accent4>
      <a:accent5>
        <a:srgbClr val="CACAFF"/>
      </a:accent5>
      <a:accent6>
        <a:srgbClr val="8A8AB9"/>
      </a:accent6>
      <a:hlink>
        <a:srgbClr val="666699"/>
      </a:hlink>
      <a:folHlink>
        <a:srgbClr val="CCCCE6"/>
      </a:folHlink>
    </a:clrScheme>
    <a:fontScheme name="Pixe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Pixel 1">
        <a:dk1>
          <a:srgbClr val="0066FF"/>
        </a:dk1>
        <a:lt1>
          <a:srgbClr val="FFFFFF"/>
        </a:lt1>
        <a:dk2>
          <a:srgbClr val="000066"/>
        </a:dk2>
        <a:lt2>
          <a:srgbClr val="FFFFFF"/>
        </a:lt2>
        <a:accent1>
          <a:srgbClr val="6699FF"/>
        </a:accent1>
        <a:accent2>
          <a:srgbClr val="3333FF"/>
        </a:accent2>
        <a:accent3>
          <a:srgbClr val="AAAAB8"/>
        </a:accent3>
        <a:accent4>
          <a:srgbClr val="DADADA"/>
        </a:accent4>
        <a:accent5>
          <a:srgbClr val="B8CAFF"/>
        </a:accent5>
        <a:accent6>
          <a:srgbClr val="2D2DE7"/>
        </a:accent6>
        <a:hlink>
          <a:srgbClr val="FFCC00"/>
        </a:hlink>
        <a:folHlink>
          <a:srgbClr val="00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2">
        <a:dk1>
          <a:srgbClr val="009999"/>
        </a:dk1>
        <a:lt1>
          <a:srgbClr val="FFFFFF"/>
        </a:lt1>
        <a:dk2>
          <a:srgbClr val="334B49"/>
        </a:dk2>
        <a:lt2>
          <a:srgbClr val="FFFFFF"/>
        </a:lt2>
        <a:accent1>
          <a:srgbClr val="33CCCC"/>
        </a:accent1>
        <a:accent2>
          <a:srgbClr val="008080"/>
        </a:accent2>
        <a:accent3>
          <a:srgbClr val="ADB1B1"/>
        </a:accent3>
        <a:accent4>
          <a:srgbClr val="DADADA"/>
        </a:accent4>
        <a:accent5>
          <a:srgbClr val="ADE2E2"/>
        </a:accent5>
        <a:accent6>
          <a:srgbClr val="007373"/>
        </a:accent6>
        <a:hlink>
          <a:srgbClr val="FFCC00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3">
        <a:dk1>
          <a:srgbClr val="006699"/>
        </a:dk1>
        <a:lt1>
          <a:srgbClr val="FFFFFF"/>
        </a:lt1>
        <a:dk2>
          <a:srgbClr val="333399"/>
        </a:dk2>
        <a:lt2>
          <a:srgbClr val="FFFFFF"/>
        </a:lt2>
        <a:accent1>
          <a:srgbClr val="0099CC"/>
        </a:accent1>
        <a:accent2>
          <a:srgbClr val="0386AF"/>
        </a:accent2>
        <a:accent3>
          <a:srgbClr val="ADADCA"/>
        </a:accent3>
        <a:accent4>
          <a:srgbClr val="DADADA"/>
        </a:accent4>
        <a:accent5>
          <a:srgbClr val="AACAE2"/>
        </a:accent5>
        <a:accent6>
          <a:srgbClr val="02799E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4">
        <a:dk1>
          <a:srgbClr val="008080"/>
        </a:dk1>
        <a:lt1>
          <a:srgbClr val="FFFFFF"/>
        </a:lt1>
        <a:dk2>
          <a:srgbClr val="2F978D"/>
        </a:dk2>
        <a:lt2>
          <a:srgbClr val="FFFFFF"/>
        </a:lt2>
        <a:accent1>
          <a:srgbClr val="0099FF"/>
        </a:accent1>
        <a:accent2>
          <a:srgbClr val="009999"/>
        </a:accent2>
        <a:accent3>
          <a:srgbClr val="ADC9C5"/>
        </a:accent3>
        <a:accent4>
          <a:srgbClr val="DADADA"/>
        </a:accent4>
        <a:accent5>
          <a:srgbClr val="AACAFF"/>
        </a:accent5>
        <a:accent6>
          <a:srgbClr val="008A8A"/>
        </a:accent6>
        <a:hlink>
          <a:srgbClr val="FFFFCC"/>
        </a:hlink>
        <a:folHlink>
          <a:srgbClr val="70CAC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5">
        <a:dk1>
          <a:srgbClr val="822504"/>
        </a:dk1>
        <a:lt1>
          <a:srgbClr val="FFFFFF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9E2A06"/>
        </a:accent2>
        <a:accent3>
          <a:srgbClr val="ADAAAA"/>
        </a:accent3>
        <a:accent4>
          <a:srgbClr val="DADADA"/>
        </a:accent4>
        <a:accent5>
          <a:srgbClr val="FFCAAA"/>
        </a:accent5>
        <a:accent6>
          <a:srgbClr val="8F2505"/>
        </a:accent6>
        <a:hlink>
          <a:srgbClr val="FF3300"/>
        </a:hlink>
        <a:folHlink>
          <a:srgbClr val="7C070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6">
        <a:dk1>
          <a:srgbClr val="336600"/>
        </a:dk1>
        <a:lt1>
          <a:srgbClr val="FFFFFF"/>
        </a:lt1>
        <a:dk2>
          <a:srgbClr val="4A7911"/>
        </a:dk2>
        <a:lt2>
          <a:srgbClr val="FFFFFF"/>
        </a:lt2>
        <a:accent1>
          <a:srgbClr val="666633"/>
        </a:accent1>
        <a:accent2>
          <a:srgbClr val="669900"/>
        </a:accent2>
        <a:accent3>
          <a:srgbClr val="B1BEAA"/>
        </a:accent3>
        <a:accent4>
          <a:srgbClr val="DADADA"/>
        </a:accent4>
        <a:accent5>
          <a:srgbClr val="B8B8AD"/>
        </a:accent5>
        <a:accent6>
          <a:srgbClr val="5C8A00"/>
        </a:accent6>
        <a:hlink>
          <a:srgbClr val="FFCC00"/>
        </a:hlink>
        <a:folHlink>
          <a:srgbClr val="99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7">
        <a:dk1>
          <a:srgbClr val="000000"/>
        </a:dk1>
        <a:lt1>
          <a:srgbClr val="FFFFFF"/>
        </a:lt1>
        <a:dk2>
          <a:srgbClr val="000000"/>
        </a:dk2>
        <a:lt2>
          <a:srgbClr val="CC3300"/>
        </a:lt2>
        <a:accent1>
          <a:srgbClr val="FFCC00"/>
        </a:accent1>
        <a:accent2>
          <a:srgbClr val="CC66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8">
        <a:dk1>
          <a:srgbClr val="003300"/>
        </a:dk1>
        <a:lt1>
          <a:srgbClr val="FFFFFF"/>
        </a:lt1>
        <a:dk2>
          <a:srgbClr val="000000"/>
        </a:dk2>
        <a:lt2>
          <a:srgbClr val="336600"/>
        </a:lt2>
        <a:accent1>
          <a:srgbClr val="CCCC00"/>
        </a:accent1>
        <a:accent2>
          <a:srgbClr val="669900"/>
        </a:accent2>
        <a:accent3>
          <a:srgbClr val="FFFFFF"/>
        </a:accent3>
        <a:accent4>
          <a:srgbClr val="002A00"/>
        </a:accent4>
        <a:accent5>
          <a:srgbClr val="E2E2AA"/>
        </a:accent5>
        <a:accent6>
          <a:srgbClr val="5C8A00"/>
        </a:accent6>
        <a:hlink>
          <a:srgbClr val="333300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9">
        <a:dk1>
          <a:srgbClr val="000000"/>
        </a:dk1>
        <a:lt1>
          <a:srgbClr val="FFFFFF"/>
        </a:lt1>
        <a:dk2>
          <a:srgbClr val="000000"/>
        </a:dk2>
        <a:lt2>
          <a:srgbClr val="440044"/>
        </a:lt2>
        <a:accent1>
          <a:srgbClr val="FFCCCC"/>
        </a:accent1>
        <a:accent2>
          <a:srgbClr val="790571"/>
        </a:accent2>
        <a:accent3>
          <a:srgbClr val="FFFFFF"/>
        </a:accent3>
        <a:accent4>
          <a:srgbClr val="000000"/>
        </a:accent4>
        <a:accent5>
          <a:srgbClr val="FFE2E2"/>
        </a:accent5>
        <a:accent6>
          <a:srgbClr val="6D0466"/>
        </a:accent6>
        <a:hlink>
          <a:srgbClr val="993366"/>
        </a:hlink>
        <a:folHlink>
          <a:srgbClr val="9F839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10">
        <a:dk1>
          <a:srgbClr val="000000"/>
        </a:dk1>
        <a:lt1>
          <a:srgbClr val="FFFFFF"/>
        </a:lt1>
        <a:dk2>
          <a:srgbClr val="000000"/>
        </a:dk2>
        <a:lt2>
          <a:srgbClr val="FF9900"/>
        </a:lt2>
        <a:accent1>
          <a:srgbClr val="FFCC99"/>
        </a:accent1>
        <a:accent2>
          <a:srgbClr val="FBA313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E39310"/>
        </a:accent6>
        <a:hlink>
          <a:srgbClr val="CC3300"/>
        </a:hlink>
        <a:folHlink>
          <a:srgbClr val="FCC66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11">
        <a:dk1>
          <a:srgbClr val="000000"/>
        </a:dk1>
        <a:lt1>
          <a:srgbClr val="FFFFFF"/>
        </a:lt1>
        <a:dk2>
          <a:srgbClr val="000000"/>
        </a:dk2>
        <a:lt2>
          <a:srgbClr val="779F92"/>
        </a:lt2>
        <a:accent1>
          <a:srgbClr val="33CCCC"/>
        </a:accent1>
        <a:accent2>
          <a:srgbClr val="9DC2D7"/>
        </a:accent2>
        <a:accent3>
          <a:srgbClr val="FFFFFF"/>
        </a:accent3>
        <a:accent4>
          <a:srgbClr val="000000"/>
        </a:accent4>
        <a:accent5>
          <a:srgbClr val="ADE2E2"/>
        </a:accent5>
        <a:accent6>
          <a:srgbClr val="8EB0C3"/>
        </a:accent6>
        <a:hlink>
          <a:srgbClr val="006666"/>
        </a:hlink>
        <a:folHlink>
          <a:srgbClr val="CCC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12">
        <a:dk1>
          <a:srgbClr val="000000"/>
        </a:dk1>
        <a:lt1>
          <a:srgbClr val="FFFFFF"/>
        </a:lt1>
        <a:dk2>
          <a:srgbClr val="000000"/>
        </a:dk2>
        <a:lt2>
          <a:srgbClr val="00007D"/>
        </a:lt2>
        <a:accent1>
          <a:srgbClr val="9999FF"/>
        </a:accent1>
        <a:accent2>
          <a:srgbClr val="9999CC"/>
        </a:accent2>
        <a:accent3>
          <a:srgbClr val="FFFFFF"/>
        </a:accent3>
        <a:accent4>
          <a:srgbClr val="000000"/>
        </a:accent4>
        <a:accent5>
          <a:srgbClr val="CACAFF"/>
        </a:accent5>
        <a:accent6>
          <a:srgbClr val="8A8AB9"/>
        </a:accent6>
        <a:hlink>
          <a:srgbClr val="666699"/>
        </a:hlink>
        <a:folHlink>
          <a:srgbClr val="CCCCE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Pixel</Template>
  <TotalTime>29802</TotalTime>
  <Words>2614</Words>
  <Application>Microsoft Office PowerPoint</Application>
  <PresentationFormat>On-screen Show (4:3)</PresentationFormat>
  <Paragraphs>526</Paragraphs>
  <Slides>33</Slides>
  <Notes>32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40" baseType="lpstr">
      <vt:lpstr>Arial</vt:lpstr>
      <vt:lpstr>Arial Black</vt:lpstr>
      <vt:lpstr>Calibri</vt:lpstr>
      <vt:lpstr>Consolas</vt:lpstr>
      <vt:lpstr>Times New Roman</vt:lpstr>
      <vt:lpstr>Wingdings</vt:lpstr>
      <vt:lpstr>Pixel</vt:lpstr>
      <vt:lpstr>OBJEKTNO-ORIJENTISANI DIZAJN SOFTVERA</vt:lpstr>
      <vt:lpstr>Nizovi</vt:lpstr>
      <vt:lpstr>Deklarisanje i kreiranje nizova</vt:lpstr>
      <vt:lpstr>Deklarisanje i kreiranje nizova</vt:lpstr>
      <vt:lpstr>Inicijalizacija i dužina nizova</vt:lpstr>
      <vt:lpstr>Primer – Pristupanje nepostojećem članu</vt:lpstr>
      <vt:lpstr>Malo o obradi izuzetaka</vt:lpstr>
      <vt:lpstr>Nepostojeći član – obrađen</vt:lpstr>
      <vt:lpstr>try – catch</vt:lpstr>
      <vt:lpstr>Generisanje slučajnih brojeva</vt:lpstr>
      <vt:lpstr>Generisanje slučajnih brojeva</vt:lpstr>
      <vt:lpstr>Generisanje slučajnih brojeva - Primer</vt:lpstr>
      <vt:lpstr>Primer – Mešanje i deljenje špila karata</vt:lpstr>
      <vt:lpstr>Klasa SpilKarata</vt:lpstr>
      <vt:lpstr>Klasa SpilKarata</vt:lpstr>
      <vt:lpstr>Klasa SpilKarataTest</vt:lpstr>
      <vt:lpstr>Unapređena for petlja</vt:lpstr>
      <vt:lpstr>Unapređena for petlja – Primer</vt:lpstr>
      <vt:lpstr>Prosleđivanje niza metodi</vt:lpstr>
      <vt:lpstr>Prosleđivanje niza metodi – Primer</vt:lpstr>
      <vt:lpstr>Prosleđivanje argumenata metodi</vt:lpstr>
      <vt:lpstr>Prosleđivanje argumenata metodi</vt:lpstr>
      <vt:lpstr>Višedimenzioni nizovi</vt:lpstr>
      <vt:lpstr>Višedimenzioni nizovi</vt:lpstr>
      <vt:lpstr>Klasa Arrays</vt:lpstr>
      <vt:lpstr>Metoda arraycopy</vt:lpstr>
      <vt:lpstr>Osnovno o kolekcijama. Klasa ArrayList</vt:lpstr>
      <vt:lpstr>Osnovno o pakovanju primitivnih tipova</vt:lpstr>
      <vt:lpstr>Neke metode i osobine klase ArrayList</vt:lpstr>
      <vt:lpstr>Klasa ArrayList – Primer</vt:lpstr>
      <vt:lpstr>PowerPoint Presentation</vt:lpstr>
      <vt:lpstr>Kapacitet ArrayList kolekcije</vt:lpstr>
      <vt:lpstr>Klasa ArrayList – Primer</vt:lpstr>
    </vt:vector>
  </TitlesOfParts>
  <Company>ETF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Programiranje kroz aplikacije</dc:title>
  <dc:creator>Slobodan Djukanović</dc:creator>
  <cp:lastModifiedBy>Slobodan</cp:lastModifiedBy>
  <cp:revision>1057</cp:revision>
  <cp:lastPrinted>2013-02-20T09:16:27Z</cp:lastPrinted>
  <dcterms:created xsi:type="dcterms:W3CDTF">2004-08-23T07:37:27Z</dcterms:created>
  <dcterms:modified xsi:type="dcterms:W3CDTF">2021-03-27T17:24:44Z</dcterms:modified>
</cp:coreProperties>
</file>

<file path=docProps/thumbnail.jpeg>
</file>