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46"/>
  </p:notesMasterIdLst>
  <p:handoutMasterIdLst>
    <p:handoutMasterId r:id="rId47"/>
  </p:handoutMasterIdLst>
  <p:sldIdLst>
    <p:sldId id="256" r:id="rId2"/>
    <p:sldId id="506" r:id="rId3"/>
    <p:sldId id="507" r:id="rId4"/>
    <p:sldId id="508" r:id="rId5"/>
    <p:sldId id="509" r:id="rId6"/>
    <p:sldId id="510" r:id="rId7"/>
    <p:sldId id="511" r:id="rId8"/>
    <p:sldId id="512" r:id="rId9"/>
    <p:sldId id="513" r:id="rId10"/>
    <p:sldId id="514" r:id="rId11"/>
    <p:sldId id="515" r:id="rId12"/>
    <p:sldId id="516" r:id="rId13"/>
    <p:sldId id="517" r:id="rId14"/>
    <p:sldId id="518" r:id="rId15"/>
    <p:sldId id="519" r:id="rId16"/>
    <p:sldId id="520" r:id="rId17"/>
    <p:sldId id="521" r:id="rId18"/>
    <p:sldId id="522" r:id="rId19"/>
    <p:sldId id="523" r:id="rId20"/>
    <p:sldId id="524" r:id="rId21"/>
    <p:sldId id="525" r:id="rId22"/>
    <p:sldId id="526" r:id="rId23"/>
    <p:sldId id="354" r:id="rId24"/>
    <p:sldId id="444" r:id="rId25"/>
    <p:sldId id="382" r:id="rId26"/>
    <p:sldId id="419" r:id="rId27"/>
    <p:sldId id="479" r:id="rId28"/>
    <p:sldId id="447" r:id="rId29"/>
    <p:sldId id="480" r:id="rId30"/>
    <p:sldId id="448" r:id="rId31"/>
    <p:sldId id="481" r:id="rId32"/>
    <p:sldId id="482" r:id="rId33"/>
    <p:sldId id="483" r:id="rId34"/>
    <p:sldId id="484" r:id="rId35"/>
    <p:sldId id="449" r:id="rId36"/>
    <p:sldId id="455" r:id="rId37"/>
    <p:sldId id="485" r:id="rId38"/>
    <p:sldId id="486" r:id="rId39"/>
    <p:sldId id="453" r:id="rId40"/>
    <p:sldId id="454" r:id="rId41"/>
    <p:sldId id="487" r:id="rId42"/>
    <p:sldId id="383" r:id="rId43"/>
    <p:sldId id="489" r:id="rId44"/>
    <p:sldId id="527" r:id="rId45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339933"/>
    <a:srgbClr val="CC6600"/>
    <a:srgbClr val="CCFFCC"/>
    <a:srgbClr val="FF3300"/>
    <a:srgbClr val="006400"/>
    <a:srgbClr val="0ABDF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>
            <a:lvl1pPr defTabSz="953467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4038" y="0"/>
            <a:ext cx="4308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>
            <a:lvl1pPr algn="r" defTabSz="953467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3025"/>
            <a:ext cx="4308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5" tIns="47713" rIns="95425" bIns="47713" numCol="1" anchor="b" anchorCtr="0" compatLnSpc="1">
            <a:prstTxWarp prst="textNoShape">
              <a:avLst/>
            </a:prstTxWarp>
          </a:bodyPr>
          <a:lstStyle>
            <a:lvl1pPr defTabSz="953467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4038" y="6423025"/>
            <a:ext cx="4308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5" tIns="47713" rIns="95425" bIns="47713" numCol="1" anchor="b" anchorCtr="0" compatLnSpc="1">
            <a:prstTxWarp prst="textNoShape">
              <a:avLst/>
            </a:prstTxWarp>
          </a:bodyPr>
          <a:lstStyle>
            <a:lvl1pPr algn="r" defTabSz="953467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AE09A965-A6FF-4560-BF34-E2437D8F6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510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38138"/>
          </a:xfrm>
          <a:prstGeom prst="rect">
            <a:avLst/>
          </a:prstGeom>
        </p:spPr>
        <p:txBody>
          <a:bodyPr vert="horz" lIns="93719" tIns="46861" rIns="93719" bIns="46861" rtlCol="0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2450" y="0"/>
            <a:ext cx="4308475" cy="338138"/>
          </a:xfrm>
          <a:prstGeom prst="rect">
            <a:avLst/>
          </a:prstGeom>
        </p:spPr>
        <p:txBody>
          <a:bodyPr vert="horz" lIns="93719" tIns="46861" rIns="93719" bIns="46861" rtlCol="0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162E1046-F48D-4814-8DFD-2AB30C0B0540}" type="datetimeFigureOut">
              <a:rPr lang="sr-Latn-CS"/>
              <a:pPr>
                <a:defRPr/>
              </a:pPr>
              <a:t>7.4.2017.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08000"/>
            <a:ext cx="3379787" cy="2533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19" tIns="46861" rIns="93719" bIns="46861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775" y="3213100"/>
            <a:ext cx="7954963" cy="3040063"/>
          </a:xfrm>
          <a:prstGeom prst="rect">
            <a:avLst/>
          </a:prstGeom>
        </p:spPr>
        <p:txBody>
          <a:bodyPr vert="horz" lIns="93719" tIns="46861" rIns="93719" bIns="4686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21438"/>
            <a:ext cx="4308475" cy="338137"/>
          </a:xfrm>
          <a:prstGeom prst="rect">
            <a:avLst/>
          </a:prstGeom>
        </p:spPr>
        <p:txBody>
          <a:bodyPr vert="horz" lIns="93719" tIns="46861" rIns="93719" bIns="46861" rtlCol="0" anchor="b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2450" y="6421438"/>
            <a:ext cx="4308475" cy="338137"/>
          </a:xfrm>
          <a:prstGeom prst="rect">
            <a:avLst/>
          </a:prstGeom>
        </p:spPr>
        <p:txBody>
          <a:bodyPr vert="horz" lIns="93719" tIns="46861" rIns="93719" bIns="46861" rtlCol="0" anchor="b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E3BDCB51-8AD8-4613-A560-3897804EE166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5349245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B8CE397-CDD0-46FF-80AB-504E3CD8654F}" type="slidenum">
              <a:rPr lang="sr-Latn-CS" smtClean="0"/>
              <a:pPr eaLnBrk="1" hangingPunct="1"/>
              <a:t>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786501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E2B81E1-0946-4CD3-9F80-885C4B7338DA}" type="slidenum">
              <a:rPr lang="sr-Latn-CS" smtClean="0"/>
              <a:pPr eaLnBrk="1" hangingPunct="1"/>
              <a:t>11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0181443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279E19-D836-4948-8583-381B6FE1E3F7}" type="slidenum">
              <a:rPr lang="sr-Latn-CS" smtClean="0"/>
              <a:pPr eaLnBrk="1" hangingPunct="1"/>
              <a:t>12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8597341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19E4428-1745-48EE-8DF7-AA6754241247}" type="slidenum">
              <a:rPr lang="sr-Latn-CS" smtClean="0"/>
              <a:pPr eaLnBrk="1" hangingPunct="1"/>
              <a:t>13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8049480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C1AFD23-73F2-454C-BAA7-E8324D8ACC3E}" type="slidenum">
              <a:rPr lang="sr-Latn-CS" smtClean="0"/>
              <a:pPr eaLnBrk="1" hangingPunct="1"/>
              <a:t>14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5319082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6249CE-9198-4F3C-9C23-53550E053142}" type="slidenum">
              <a:rPr lang="sr-Latn-CS" smtClean="0"/>
              <a:pPr eaLnBrk="1" hangingPunct="1"/>
              <a:t>15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4665531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0186A6A-B6E5-4409-B1F5-CB2C8AB3A424}" type="slidenum">
              <a:rPr lang="sr-Latn-CS" smtClean="0"/>
              <a:pPr eaLnBrk="1" hangingPunct="1"/>
              <a:t>16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0890927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7EDC679-B50C-4181-A125-8AA59E7AFEC9}" type="slidenum">
              <a:rPr lang="sr-Latn-CS" smtClean="0"/>
              <a:pPr eaLnBrk="1" hangingPunct="1"/>
              <a:t>17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6346520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5EEA431-EC0E-4010-9BA4-95FC0BAE5CD3}" type="slidenum">
              <a:rPr lang="sr-Latn-CS" smtClean="0"/>
              <a:pPr eaLnBrk="1" hangingPunct="1"/>
              <a:t>18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9488094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6DDE85E-2DD7-4E24-AA11-C58C273F8435}" type="slidenum">
              <a:rPr lang="sr-Latn-CS" smtClean="0"/>
              <a:pPr eaLnBrk="1" hangingPunct="1"/>
              <a:t>19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6020287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492A88-EE3D-4644-890E-0713206C0D41}" type="slidenum">
              <a:rPr lang="sr-Latn-CS" smtClean="0"/>
              <a:pPr eaLnBrk="1" hangingPunct="1"/>
              <a:t>20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045950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DB9CC6-3E9B-4AAC-88B2-0079A6ACFBB3}" type="slidenum">
              <a:rPr lang="sr-Latn-CS" smtClean="0"/>
              <a:pPr eaLnBrk="1" hangingPunct="1"/>
              <a:t>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7415039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4C704AD-79AF-43F5-A45D-DA45C162B8CD}" type="slidenum">
              <a:rPr lang="sr-Latn-CS" smtClean="0"/>
              <a:pPr eaLnBrk="1" hangingPunct="1"/>
              <a:t>21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8571694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4D0521F-C4AF-48C6-8F9D-AB0322415C5E}" type="slidenum">
              <a:rPr lang="sr-Latn-CS" smtClean="0"/>
              <a:pPr eaLnBrk="1" hangingPunct="1"/>
              <a:t>22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3753715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F5AD8E-C9A6-4ABB-BFBC-E4C5D47923D6}" type="slidenum">
              <a:rPr lang="sr-Latn-CS" smtClean="0"/>
              <a:pPr eaLnBrk="1" hangingPunct="1"/>
              <a:t>23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7789227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81AC207-F6DC-4758-A9B4-49684CBF1A6B}" type="slidenum">
              <a:rPr lang="sr-Latn-CS" smtClean="0"/>
              <a:pPr eaLnBrk="1" hangingPunct="1"/>
              <a:t>24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9643320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0B1C76B-7088-484F-9FD6-FA4EBBCE9B7E}" type="slidenum">
              <a:rPr lang="sr-Latn-CS" smtClean="0"/>
              <a:pPr eaLnBrk="1" hangingPunct="1"/>
              <a:t>25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2822389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5C5CE19-0B23-417A-B8DD-6A11AFCF3E3D}" type="slidenum">
              <a:rPr lang="sr-Latn-CS" smtClean="0"/>
              <a:pPr eaLnBrk="1" hangingPunct="1"/>
              <a:t>26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5491800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7AFB6A0-53A8-458A-9670-CC20A1588DC0}" type="slidenum">
              <a:rPr lang="sr-Latn-CS" smtClean="0"/>
              <a:pPr eaLnBrk="1" hangingPunct="1"/>
              <a:t>27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0382984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A3A3FA4-555D-4302-A37F-3F1B446DBD74}" type="slidenum">
              <a:rPr lang="sr-Latn-CS" smtClean="0"/>
              <a:pPr eaLnBrk="1" hangingPunct="1"/>
              <a:t>28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7759290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73574A1-D8E8-44D1-BB7B-B53C976C84A1}" type="slidenum">
              <a:rPr lang="sr-Latn-CS" smtClean="0"/>
              <a:pPr eaLnBrk="1" hangingPunct="1"/>
              <a:t>29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4934048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ACACB8F-11C7-4B26-AED2-C191554A4634}" type="slidenum">
              <a:rPr lang="sr-Latn-CS" smtClean="0"/>
              <a:pPr eaLnBrk="1" hangingPunct="1"/>
              <a:t>30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383886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A09F292-7D09-4586-8BD7-9F1EC9FE39E4}" type="slidenum">
              <a:rPr lang="sr-Latn-CS" smtClean="0"/>
              <a:pPr eaLnBrk="1" hangingPunct="1"/>
              <a:t>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9743026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3F41B12-2E4C-41BE-BB13-6D5B1A1C46DC}" type="slidenum">
              <a:rPr lang="sr-Latn-CS" smtClean="0"/>
              <a:pPr eaLnBrk="1" hangingPunct="1"/>
              <a:t>31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89464795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315696D-8457-4A51-91EF-E2152445793B}" type="slidenum">
              <a:rPr lang="sr-Latn-CS" smtClean="0"/>
              <a:pPr eaLnBrk="1" hangingPunct="1"/>
              <a:t>32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41020928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DE6F27-7304-420F-985C-3B5E56EFDB45}" type="slidenum">
              <a:rPr lang="sr-Latn-CS" smtClean="0"/>
              <a:pPr eaLnBrk="1" hangingPunct="1"/>
              <a:t>33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7222911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7921B9E-1674-4B89-836C-9B9DB116A470}" type="slidenum">
              <a:rPr lang="sr-Latn-CS" smtClean="0"/>
              <a:pPr eaLnBrk="1" hangingPunct="1"/>
              <a:t>34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4896158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DBDB826-4681-4072-824E-03E5D0C4AFAD}" type="slidenum">
              <a:rPr lang="sr-Latn-CS" smtClean="0"/>
              <a:pPr eaLnBrk="1" hangingPunct="1"/>
              <a:t>35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83641529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CFA987-5638-4A77-9BC5-8285E10BCCAD}" type="slidenum">
              <a:rPr lang="sr-Latn-CS" smtClean="0"/>
              <a:pPr eaLnBrk="1" hangingPunct="1"/>
              <a:t>36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93722987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F8B2309-4CA0-4BFD-9831-F4DF145475C5}" type="slidenum">
              <a:rPr lang="sr-Latn-CS" smtClean="0"/>
              <a:pPr eaLnBrk="1" hangingPunct="1"/>
              <a:t>37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3168862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42A5AF6-6F06-48EA-82FE-95911B591528}" type="slidenum">
              <a:rPr lang="sr-Latn-CS" smtClean="0"/>
              <a:pPr eaLnBrk="1" hangingPunct="1"/>
              <a:t>38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10483506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6E78A07-140F-4095-8B09-27691208E0F1}" type="slidenum">
              <a:rPr lang="sr-Latn-CS" smtClean="0"/>
              <a:pPr eaLnBrk="1" hangingPunct="1"/>
              <a:t>39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94590624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1860E76-3558-4630-89E5-A438C6443324}" type="slidenum">
              <a:rPr lang="sr-Latn-CS" smtClean="0"/>
              <a:pPr eaLnBrk="1" hangingPunct="1"/>
              <a:t>40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560338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4286547-42C7-4E27-9C51-04BF7794F619}" type="slidenum">
              <a:rPr lang="sr-Latn-CS" smtClean="0"/>
              <a:pPr eaLnBrk="1" hangingPunct="1"/>
              <a:t>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21072976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2778DDC-6F4A-4380-B51B-F7DFF42FF272}" type="slidenum">
              <a:rPr lang="sr-Latn-CS" smtClean="0"/>
              <a:pPr eaLnBrk="1" hangingPunct="1"/>
              <a:t>41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4645599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9D0ED80-97A8-41B5-AC19-AAD016DEB2AD}" type="slidenum">
              <a:rPr lang="sr-Latn-CS" smtClean="0"/>
              <a:pPr eaLnBrk="1" hangingPunct="1"/>
              <a:t>42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77744630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4C02FE0-FDE9-4FFB-874E-5FE132E00445}" type="slidenum">
              <a:rPr lang="sr-Latn-CS" smtClean="0"/>
              <a:pPr eaLnBrk="1" hangingPunct="1"/>
              <a:t>43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19807025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25F8A6A-688A-429E-9658-0954352424FC}" type="slidenum">
              <a:rPr lang="sr-Latn-CS" smtClean="0"/>
              <a:pPr eaLnBrk="1" hangingPunct="1"/>
              <a:t>44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319820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D9E8B4D-3FA5-44C0-AD95-C7F2E73D86FD}" type="slidenum">
              <a:rPr lang="sr-Latn-CS" smtClean="0"/>
              <a:pPr eaLnBrk="1" hangingPunct="1"/>
              <a:t>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538071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4E9A93A-BE86-49AB-A7EB-51830CAADBA1}" type="slidenum">
              <a:rPr lang="sr-Latn-CS" smtClean="0"/>
              <a:pPr eaLnBrk="1" hangingPunct="1"/>
              <a:t>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107534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783EF0C-FE5B-4D91-9968-623E33C15CCD}" type="slidenum">
              <a:rPr lang="sr-Latn-CS" smtClean="0"/>
              <a:pPr eaLnBrk="1" hangingPunct="1"/>
              <a:t>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8535484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EE22E5B-BCDD-426E-89B9-91E4EEFB50B3}" type="slidenum">
              <a:rPr lang="sr-Latn-CS" smtClean="0"/>
              <a:pPr eaLnBrk="1" hangingPunct="1"/>
              <a:t>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299429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B13D6C8-8B57-43D9-AB9F-376511E204AB}" type="slidenum">
              <a:rPr lang="sr-Latn-CS" smtClean="0"/>
              <a:pPr eaLnBrk="1" hangingPunct="1"/>
              <a:t>10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708764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5F5D3-845D-40B8-9EB0-9A852B72AD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20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0D038-BE01-460C-A8BE-ADD45DF372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254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71118-A6DF-49B5-BC5C-50B00389B7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820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2973A-1E4D-4BCC-9A0B-D190B893B0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215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5C374-CF65-4B3B-83A5-82459C69F0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479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AB876-087B-4691-9841-8259B7BB60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527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7D3B5-8454-45F5-BAD1-89456E3CC8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310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6D87-CF31-4F59-B6DE-C465D7FA43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190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12E5C-999E-480B-A771-E5024AF143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518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6B71C-5741-4839-9368-AB6CCE3D2E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53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05989-0F3F-4947-A602-70E15FE6D0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26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3A2B9599-0ABC-4B36-8563-C1771A7841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 wrap="none" anchor="ctr"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611560" y="92249"/>
            <a:ext cx="6336704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9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OBJEKTNO-ORIJENTISANI  DIZAJN SOFTVERA</a:t>
            </a:r>
            <a:endParaRPr lang="en-GB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5">
                  <a:lumMod val="9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2" r:id="rId1"/>
    <p:sldLayoutId id="2147484652" r:id="rId2"/>
    <p:sldLayoutId id="2147484653" r:id="rId3"/>
    <p:sldLayoutId id="2147484654" r:id="rId4"/>
    <p:sldLayoutId id="2147484655" r:id="rId5"/>
    <p:sldLayoutId id="2147484656" r:id="rId6"/>
    <p:sldLayoutId id="2147484657" r:id="rId7"/>
    <p:sldLayoutId id="2147484658" r:id="rId8"/>
    <p:sldLayoutId id="2147484659" r:id="rId9"/>
    <p:sldLayoutId id="2147484660" r:id="rId10"/>
    <p:sldLayoutId id="214748466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03463" y="2082800"/>
            <a:ext cx="6805612" cy="2209800"/>
          </a:xfrm>
        </p:spPr>
        <p:txBody>
          <a:bodyPr/>
          <a:lstStyle/>
          <a:p>
            <a:pPr algn="ctr" eaLnBrk="1" hangingPunct="1"/>
            <a:r>
              <a:rPr lang="en-US" sz="3800" b="1" smtClean="0">
                <a:solidFill>
                  <a:srgbClr val="FF0000"/>
                </a:solidFill>
              </a:rPr>
              <a:t>OBJEKTNO-ORIJENTISANI DIZAJN SOFTVERA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795838"/>
            <a:ext cx="7991475" cy="1296987"/>
          </a:xfrm>
        </p:spPr>
        <p:txBody>
          <a:bodyPr/>
          <a:lstStyle/>
          <a:p>
            <a:pPr eaLnBrk="1" hangingPunct="1">
              <a:spcBef>
                <a:spcPts val="300"/>
              </a:spcBef>
              <a:spcAft>
                <a:spcPts val="600"/>
              </a:spcAft>
            </a:pPr>
            <a:r>
              <a:rPr lang="en-US" sz="4000" smtClean="0"/>
              <a:t>Upravljanje izuzecima</a:t>
            </a:r>
          </a:p>
          <a:p>
            <a:pPr eaLnBrk="1" hangingPunct="1">
              <a:spcBef>
                <a:spcPts val="300"/>
              </a:spcBef>
            </a:pPr>
            <a:r>
              <a:rPr lang="en-US" sz="4000" smtClean="0"/>
              <a:t>Grafički korisnički interfejs - GUI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39261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Izuzetak prekida nit</a:t>
            </a:r>
            <a:endParaRPr lang="en-US" sz="3600" smtClean="0"/>
          </a:p>
        </p:txBody>
      </p:sp>
      <p:sp>
        <p:nvSpPr>
          <p:cNvPr id="12291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893175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Ukoliko se desi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InputMismatchException</a:t>
            </a:r>
            <a:r>
              <a:rPr lang="vi-VN" sz="1900"/>
              <a:t> izuzetak, naredba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nextInt</a:t>
            </a:r>
            <a:r>
              <a:rPr lang="vi-VN" sz="1900"/>
              <a:t> neće uspešno učitati podatak. Ukoliko bi pokušali da opet učitamo podatak (što radi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while</a:t>
            </a:r>
            <a:r>
              <a:rPr lang="vi-VN" sz="1900"/>
              <a:t> petlja u ovom primeru), desio bi se isti izuzetak.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1900"/>
              <a:t>P</a:t>
            </a:r>
            <a:r>
              <a:rPr lang="vi-VN" sz="1900"/>
              <a:t>ogrešan unos</a:t>
            </a:r>
            <a:r>
              <a:rPr lang="sr-Latn-RS" sz="1900"/>
              <a:t> se</a:t>
            </a:r>
            <a:r>
              <a:rPr lang="vi-VN" sz="1900"/>
              <a:t> na neki način</a:t>
            </a:r>
            <a:r>
              <a:rPr lang="sr-Latn-RS" sz="1900"/>
              <a:t> mora</a:t>
            </a:r>
            <a:r>
              <a:rPr lang="vi-VN" sz="1900"/>
              <a:t> „proterati“, što u našem slučaju vrši metoda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nextLine</a:t>
            </a:r>
            <a:r>
              <a:rPr lang="vi-VN" sz="1900"/>
              <a:t>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Metoda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nextLine</a:t>
            </a:r>
            <a:r>
              <a:rPr lang="vi-VN" sz="1900"/>
              <a:t> vraća liniju teksta, počev od tekuće pozicije čitanja.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Neuhvaćeni izuzetak je onaj koji nema odgovarajućih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/>
              <a:t> blokova.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U prvom primeru smo imali dva neobrađena izuzetka, kada se prekinulo izvršenje programa. Ovo nije uvek slučaj.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Java koristi višenitni model izvršenja programa – svaka nit se izvršava paralelno. Jedan program može imati više niti.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>
                <a:solidFill>
                  <a:srgbClr val="FF0000"/>
                </a:solidFill>
              </a:rPr>
              <a:t>Ako ima samo jednu nit, neuhvaćeni izuzetak prekida izvršenje programa. </a:t>
            </a:r>
            <a:endParaRPr lang="sr-Latn-RS" sz="1900">
              <a:solidFill>
                <a:srgbClr val="FF0000"/>
              </a:solidFill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>
                <a:solidFill>
                  <a:srgbClr val="FF0000"/>
                </a:solidFill>
              </a:rPr>
              <a:t>Ako program ima više niti, prekida se izvršenje samo one niti u kojoj se desio izuzetak.</a:t>
            </a:r>
            <a:r>
              <a:rPr lang="vi-VN" sz="1900"/>
              <a:t> Ipak, može se desiti da su niti međusobno povezane, pa prekid izvršenja jedne niti može nepovoljno uticati na ostale niti.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vi-VN" sz="1900"/>
          </a:p>
        </p:txBody>
      </p:sp>
      <p:sp>
        <p:nvSpPr>
          <p:cNvPr id="1229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F00066-8CE2-4510-8ABE-E74928F8ECDA}" type="slidenum">
              <a:rPr lang="en-GB" smtClean="0">
                <a:latin typeface="Arial Black" pitchFamily="34" charset="0"/>
              </a:rPr>
              <a:pPr eaLnBrk="1" hangingPunct="1"/>
              <a:t>10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8677275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Terminacioni model upravljanja izuzecima </a:t>
            </a:r>
            <a:endParaRPr lang="en-US" sz="3600" smtClean="0"/>
          </a:p>
        </p:txBody>
      </p:sp>
      <p:sp>
        <p:nvSpPr>
          <p:cNvPr id="1331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89317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Kada se desi izuzetak 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bloku, prekida se izvršenje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bloka (preostale naredbe tog bloka se neće izvršiti) i prelazi se na izvršenje prvog odgovarajućeg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bloka.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Nakon obrade izuzetka 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bloku, kontrola toka se ne vraća na naredbu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bloka koja je bacila izuzetak, jer su promenljive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bloka dealocirane, već se nastavlja nakon poslednjeg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bloka.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Ovo je poznato pod imenom </a:t>
            </a:r>
            <a:r>
              <a:rPr lang="vi-VN" sz="1900" b="1" dirty="0">
                <a:solidFill>
                  <a:srgbClr val="FF0000"/>
                </a:solidFill>
              </a:rPr>
              <a:t>terminacioni model upravljanja izuzecima</a:t>
            </a:r>
            <a:r>
              <a:rPr lang="vi-VN" sz="1900" dirty="0"/>
              <a:t> (eng. </a:t>
            </a:r>
            <a:r>
              <a:rPr lang="vi-VN" sz="1900" i="1" dirty="0"/>
              <a:t>termination model of exception handling</a:t>
            </a:r>
            <a:r>
              <a:rPr lang="vi-VN" sz="1900" dirty="0"/>
              <a:t>).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Nasuprot ovom modelu, neki </a:t>
            </a:r>
            <a:r>
              <a:rPr lang="vi-VN" sz="1900" dirty="0" smtClean="0"/>
              <a:t>jezici</a:t>
            </a:r>
            <a:r>
              <a:rPr lang="sr-Latn-ME" sz="1900" dirty="0" smtClean="0"/>
              <a:t> (Common Lisp i Dylan)</a:t>
            </a:r>
            <a:r>
              <a:rPr lang="vi-VN" sz="1900" dirty="0" smtClean="0"/>
              <a:t> </a:t>
            </a:r>
            <a:r>
              <a:rPr lang="vi-VN" sz="1900" dirty="0"/>
              <a:t>koriste </a:t>
            </a:r>
            <a:r>
              <a:rPr lang="vi-VN" sz="1900" b="1" dirty="0">
                <a:solidFill>
                  <a:srgbClr val="FF0000"/>
                </a:solidFill>
              </a:rPr>
              <a:t>nastavljački model upravljanja izuzecima</a:t>
            </a:r>
            <a:r>
              <a:rPr lang="vi-VN" sz="1900" dirty="0"/>
              <a:t> (eng. </a:t>
            </a:r>
            <a:r>
              <a:rPr lang="vi-VN" sz="1900" i="1" dirty="0"/>
              <a:t>resumption model of exception handling</a:t>
            </a:r>
            <a:r>
              <a:rPr lang="vi-VN" sz="1900" dirty="0"/>
              <a:t>) u kome se, nakon obrade izuzetka, kontrola </a:t>
            </a:r>
            <a:r>
              <a:rPr lang="sr-Latn-RS" sz="1900" dirty="0"/>
              <a:t>se </a:t>
            </a:r>
            <a:r>
              <a:rPr lang="vi-VN" sz="1900" dirty="0"/>
              <a:t>vraća 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blok nakon </a:t>
            </a:r>
            <a:r>
              <a:rPr lang="sr-Latn-RS" sz="1900" dirty="0"/>
              <a:t>tačke bacanja</a:t>
            </a:r>
            <a:r>
              <a:rPr lang="vi-VN" sz="1900" dirty="0" smtClean="0"/>
              <a:t>.</a:t>
            </a:r>
            <a:r>
              <a:rPr lang="sr-Latn-ME" sz="1900" dirty="0" smtClean="0"/>
              <a:t> Ipak, mnogo je češći terminacioni model.</a:t>
            </a:r>
            <a:endParaRPr lang="vi-VN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Ako se u okviru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bloka ne desi</a:t>
            </a:r>
            <a:r>
              <a:rPr lang="sr-Latn-RS" sz="1900" dirty="0"/>
              <a:t> </a:t>
            </a:r>
            <a:r>
              <a:rPr lang="vi-VN" sz="1900" dirty="0"/>
              <a:t>izuzetak,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blokovi se preskaču i nastavlja se sa prvom naredbom nakon poslednjeg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bloka. Ukoliko postoji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1900" dirty="0"/>
              <a:t> blok, o čemu će biti reči kasnije, on će se izvršiti. 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1900" dirty="0">
                <a:latin typeface="Consolas" pitchFamily="49" charset="0"/>
                <a:cs typeface="Consolas" pitchFamily="49" charset="0"/>
              </a:rPr>
              <a:t>t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ry</a:t>
            </a:r>
            <a:r>
              <a:rPr lang="vi-VN" sz="1900" dirty="0"/>
              <a:t> blok i odgovarajući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i/ili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1900" dirty="0"/>
              <a:t> blok čine </a:t>
            </a:r>
            <a:r>
              <a:rPr lang="vi-VN" sz="19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b="1" dirty="0">
                <a:solidFill>
                  <a:srgbClr val="FF0000"/>
                </a:solidFill>
              </a:rPr>
              <a:t> naredbu</a:t>
            </a:r>
            <a:r>
              <a:rPr lang="vi-VN" sz="1900" dirty="0"/>
              <a:t>.</a:t>
            </a:r>
          </a:p>
        </p:txBody>
      </p:sp>
      <p:sp>
        <p:nvSpPr>
          <p:cNvPr id="13316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CFE4AB-17D3-4D0C-ABFE-636549FF7595}" type="slidenum">
              <a:rPr lang="en-GB" smtClean="0">
                <a:latin typeface="Arial Black" pitchFamily="34" charset="0"/>
              </a:rPr>
              <a:pPr eaLnBrk="1" hangingPunct="1"/>
              <a:t>11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360045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Klauzula throws</a:t>
            </a:r>
            <a:endParaRPr lang="en-US" sz="3600" smtClean="0"/>
          </a:p>
        </p:txBody>
      </p:sp>
      <p:sp>
        <p:nvSpPr>
          <p:cNvPr id="1433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89317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Metoda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kolicnik</a:t>
            </a:r>
            <a:r>
              <a:rPr lang="vi-VN" sz="1900"/>
              <a:t> može da baci izuzetak tipa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ArithmeticException</a:t>
            </a:r>
            <a:r>
              <a:rPr lang="vi-VN" sz="1900"/>
              <a:t>.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Pomoću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900"/>
              <a:t> klauzule, koja se navodi nakon zagrada sa listom parametara </a:t>
            </a:r>
            <a:r>
              <a:rPr lang="vi-VN" sz="1900" smtClean="0"/>
              <a:t>metode</a:t>
            </a:r>
            <a:r>
              <a:rPr lang="en-US" sz="1900" smtClean="0"/>
              <a:t>,</a:t>
            </a:r>
            <a:r>
              <a:rPr lang="vi-VN" sz="1900" smtClean="0"/>
              <a:t> </a:t>
            </a:r>
            <a:r>
              <a:rPr lang="vi-VN" sz="1900"/>
              <a:t>a pre tela metode, specificira se tip izuzetka koji metoda može baciti </a:t>
            </a:r>
            <a:r>
              <a:rPr lang="vi-VN" sz="1900" smtClean="0"/>
              <a:t>i </a:t>
            </a:r>
            <a:r>
              <a:rPr lang="vi-VN" sz="1900"/>
              <a:t>o tome obaveštavaju klijentske metode.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Metoda može baciti više tipova izuzetaka, kad se tipovi odvajaju zarezima u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900"/>
              <a:t> klauzuli.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Izuzetak mogu baciti naredbe date metode ili druge metode pozvane iz date metode. Metoda može baciti izuzetak klasnih tipova navedenih u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900"/>
              <a:t> klauzuli ili njihovih potklasa. 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Kada se desi izuzetak u okviru metode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kolicnik</a:t>
            </a:r>
            <a:r>
              <a:rPr lang="vi-VN" sz="1900"/>
              <a:t>, prekida se izvršavanje metode i ona ne vraća rezultat. Lokalne promenljive metode se dealociraju. Ako u metodi postoje reference na objekte, koji nemaju drugih referenci, ti objekti postaju smeće.</a:t>
            </a:r>
          </a:p>
        </p:txBody>
      </p:sp>
      <p:sp>
        <p:nvSpPr>
          <p:cNvPr id="1434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FBDA06F-6D36-4F0C-B4F0-B496F9B749DA}" type="slidenum">
              <a:rPr lang="en-GB" smtClean="0">
                <a:latin typeface="Arial Black" pitchFamily="34" charset="0"/>
              </a:rPr>
              <a:pPr eaLnBrk="1" hangingPunct="1"/>
              <a:t>12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6192838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Klasna hijerarhija izuzetaka</a:t>
            </a:r>
            <a:endParaRPr lang="en-US" sz="3600" smtClean="0"/>
          </a:p>
        </p:txBody>
      </p:sp>
      <p:sp>
        <p:nvSpPr>
          <p:cNvPr id="1536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893175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Sve Javine klase izuzetaka direktno ili indirektno nasleđuju klasu </a:t>
            </a:r>
            <a:r>
              <a:rPr lang="vi-VN" sz="19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Exception</a:t>
            </a:r>
            <a:r>
              <a:rPr lang="vi-VN" sz="1900" dirty="0"/>
              <a:t>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Klasa </a:t>
            </a:r>
            <a:r>
              <a:rPr lang="vi-VN" sz="19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Throwable</a:t>
            </a:r>
            <a:r>
              <a:rPr lang="vi-VN" sz="1900" dirty="0"/>
              <a:t> je superklasa klase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Exception</a:t>
            </a:r>
            <a:r>
              <a:rPr lang="vi-VN" sz="1900" dirty="0"/>
              <a:t> i samo se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Throwable</a:t>
            </a:r>
            <a:r>
              <a:rPr lang="vi-VN" sz="1900" dirty="0"/>
              <a:t> objekti mogu koristiti u mehanizmu obrade </a:t>
            </a:r>
            <a:r>
              <a:rPr lang="vi-VN" sz="1900" dirty="0" smtClean="0"/>
              <a:t>izuzetaka</a:t>
            </a:r>
            <a:r>
              <a:rPr lang="sr-Latn-ME" sz="1900" dirty="0" smtClean="0"/>
              <a:t> (može ih baciti JVM</a:t>
            </a:r>
            <a:r>
              <a:rPr lang="en-GB" sz="1900" dirty="0" smtClean="0"/>
              <a:t> </a:t>
            </a:r>
            <a:r>
              <a:rPr lang="sr-Latn-ME" sz="1900" dirty="0" smtClean="0"/>
              <a:t>ili mogu biti bačeni pomoću</a:t>
            </a:r>
            <a:r>
              <a:rPr lang="en-GB" sz="1900" dirty="0" smtClean="0"/>
              <a:t> </a:t>
            </a:r>
            <a:r>
              <a:rPr lang="en-GB" sz="1900" dirty="0">
                <a:latin typeface="Consolas" pitchFamily="49" charset="0"/>
                <a:cs typeface="Consolas" pitchFamily="49" charset="0"/>
              </a:rPr>
              <a:t>throw</a:t>
            </a:r>
            <a:r>
              <a:rPr lang="en-GB" sz="1900" dirty="0" smtClean="0"/>
              <a:t> </a:t>
            </a:r>
            <a:r>
              <a:rPr lang="sr-Latn-ME" sz="1900" dirty="0" smtClean="0"/>
              <a:t>naredbe)</a:t>
            </a:r>
            <a:r>
              <a:rPr lang="vi-VN" sz="1900" dirty="0" smtClean="0"/>
              <a:t>.</a:t>
            </a:r>
            <a:endParaRPr lang="vi-VN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Klasa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Throwable</a:t>
            </a:r>
            <a:r>
              <a:rPr lang="vi-VN" sz="1900" dirty="0"/>
              <a:t> ima dve potklase: </a:t>
            </a:r>
            <a:r>
              <a:rPr lang="vi-VN" sz="19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Exception</a:t>
            </a:r>
            <a:r>
              <a:rPr lang="vi-VN" sz="1900" dirty="0"/>
              <a:t> i </a:t>
            </a:r>
            <a:r>
              <a:rPr lang="vi-VN" sz="19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Error</a:t>
            </a:r>
            <a:r>
              <a:rPr lang="vi-VN" sz="1900" dirty="0"/>
              <a:t>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Klasa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Exception</a:t>
            </a:r>
            <a:r>
              <a:rPr lang="vi-VN" sz="1900" dirty="0"/>
              <a:t> i njene potklase, na primer </a:t>
            </a:r>
            <a:r>
              <a:rPr lang="vi-VN" sz="19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RuntimeException</a:t>
            </a:r>
            <a:r>
              <a:rPr lang="vi-VN" sz="1900" dirty="0"/>
              <a:t> (paket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java.lang</a:t>
            </a:r>
            <a:r>
              <a:rPr lang="vi-VN" sz="1900" dirty="0"/>
              <a:t>) i </a:t>
            </a:r>
            <a:r>
              <a:rPr lang="vi-VN" sz="19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IOException</a:t>
            </a:r>
            <a:r>
              <a:rPr lang="vi-VN" sz="1900" dirty="0"/>
              <a:t> (paket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java.io</a:t>
            </a:r>
            <a:r>
              <a:rPr lang="vi-VN" sz="1900" dirty="0"/>
              <a:t>) predstavljaju izuzetne situacije koje se mogu desiti u Java programu i koje može obraditi aplikacija.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Klasa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Error</a:t>
            </a:r>
            <a:r>
              <a:rPr lang="vi-VN" sz="1900" dirty="0"/>
              <a:t> i njene potklase predstavljaju abnormalne situacije koje se dešavaju u JVM. Ove greške se dešavaju retko i obično uzrokuju „pucanje“ programa.</a:t>
            </a:r>
          </a:p>
        </p:txBody>
      </p:sp>
      <p:sp>
        <p:nvSpPr>
          <p:cNvPr id="1536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2FD6DD-272E-4B75-933B-01321D40CA3D}" type="slidenum">
              <a:rPr lang="en-GB" smtClean="0">
                <a:latin typeface="Arial Black" pitchFamily="34" charset="0"/>
              </a:rPr>
              <a:pPr eaLnBrk="1" hangingPunct="1"/>
              <a:t>13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6192838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Klasna hijerarhija izuzetaka</a:t>
            </a:r>
            <a:endParaRPr lang="en-US" sz="3600" smtClean="0"/>
          </a:p>
        </p:txBody>
      </p:sp>
      <p:sp>
        <p:nvSpPr>
          <p:cNvPr id="1638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AE3CE24-20FA-4A36-85B9-837BC7C1ABD5}" type="slidenum">
              <a:rPr lang="en-GB" smtClean="0">
                <a:latin typeface="Arial Black" pitchFamily="34" charset="0"/>
              </a:rPr>
              <a:pPr eaLnBrk="1" hangingPunct="1"/>
              <a:t>14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16388" name="Picture 4"/>
          <p:cNvSpPr>
            <a:spLocks noChangeAspect="1" noChangeArrowheads="1"/>
          </p:cNvSpPr>
          <p:nvPr/>
        </p:nvSpPr>
        <p:spPr bwMode="auto">
          <a:xfrm>
            <a:off x="1476375" y="1628775"/>
            <a:ext cx="6191250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89" name="Rectangle 1"/>
          <p:cNvSpPr>
            <a:spLocks noChangeArrowheads="1"/>
          </p:cNvSpPr>
          <p:nvPr/>
        </p:nvSpPr>
        <p:spPr bwMode="auto">
          <a:xfrm>
            <a:off x="1908175" y="5508625"/>
            <a:ext cx="5903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/>
              <a:t>Deo klasne hijerarhije koji počinje od klase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Throwable</a:t>
            </a:r>
            <a:endParaRPr lang="en-GB" sz="200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75" y="1629320"/>
            <a:ext cx="6191250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7056438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Provereni i neprovereni izuzeci</a:t>
            </a:r>
            <a:endParaRPr lang="en-US" sz="3600" smtClean="0"/>
          </a:p>
        </p:txBody>
      </p:sp>
      <p:sp>
        <p:nvSpPr>
          <p:cNvPr id="17411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196975"/>
            <a:ext cx="8893175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Izuze</a:t>
            </a:r>
            <a:r>
              <a:rPr lang="sr-Latn-RS" sz="1900" dirty="0"/>
              <a:t>ci se</a:t>
            </a:r>
            <a:r>
              <a:rPr lang="vi-VN" sz="1900" dirty="0"/>
              <a:t> del</a:t>
            </a:r>
            <a:r>
              <a:rPr lang="sr-Latn-RS" sz="1900" dirty="0"/>
              <a:t>e</a:t>
            </a:r>
            <a:r>
              <a:rPr lang="vi-VN" sz="1900" dirty="0"/>
              <a:t> na </a:t>
            </a:r>
            <a:r>
              <a:rPr lang="vi-VN" sz="1900" b="1" dirty="0">
                <a:solidFill>
                  <a:srgbClr val="FF0000"/>
                </a:solidFill>
              </a:rPr>
              <a:t>proverene</a:t>
            </a:r>
            <a:r>
              <a:rPr lang="vi-VN" sz="1900" dirty="0"/>
              <a:t> i </a:t>
            </a:r>
            <a:r>
              <a:rPr lang="vi-VN" sz="1900" b="1" dirty="0">
                <a:solidFill>
                  <a:srgbClr val="FF0000"/>
                </a:solidFill>
              </a:rPr>
              <a:t>neproverene</a:t>
            </a:r>
            <a:r>
              <a:rPr lang="vi-VN" sz="1900" dirty="0"/>
              <a:t>, i to određuje tip izuzetka.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Sve direktne ili indirektne potklase klase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RuntimeException</a:t>
            </a:r>
            <a:r>
              <a:rPr lang="vi-VN" sz="1900" dirty="0"/>
              <a:t> pripadaju neproverenim izuzecima.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1900" dirty="0"/>
              <a:t>Nep</a:t>
            </a:r>
            <a:r>
              <a:rPr lang="vi-VN" sz="1900" dirty="0"/>
              <a:t>rovereni izuzeci su obično uzrokovani greškama u programskom kodu. Primeri neproverenih izuzetaka su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ArithmeticException</a:t>
            </a:r>
            <a:r>
              <a:rPr lang="vi-VN" sz="1900" dirty="0"/>
              <a:t> i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ArrayIndexOutOfBoundsException</a:t>
            </a:r>
            <a:r>
              <a:rPr lang="vi-VN" sz="1900" dirty="0"/>
              <a:t>.</a:t>
            </a:r>
            <a:r>
              <a:rPr lang="sr-Latn-RS" sz="1900" dirty="0"/>
              <a:t> </a:t>
            </a:r>
            <a:r>
              <a:rPr lang="vi-VN" sz="1900" dirty="0"/>
              <a:t>Klase koje nasleđuju klasu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Error</a:t>
            </a:r>
            <a:r>
              <a:rPr lang="vi-VN" sz="1900" dirty="0"/>
              <a:t> pripadaju neproverenom tipu izuzetaka.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Provereni izuzeci su obično uzrokovani situacijama koje se ne tiču programskog koda, </a:t>
            </a:r>
            <a:r>
              <a:rPr lang="vi-VN" sz="1900" dirty="0" smtClean="0"/>
              <a:t>na </a:t>
            </a:r>
            <a:r>
              <a:rPr lang="vi-VN" sz="1900" dirty="0"/>
              <a:t>primer pokušaj otvaranja fajla koji ne postoji.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Sve klase koje nasleđuju klasu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Exception</a:t>
            </a:r>
            <a:r>
              <a:rPr lang="vi-VN" sz="1900" dirty="0"/>
              <a:t>, isključujući klasu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RuntimeException</a:t>
            </a:r>
            <a:r>
              <a:rPr lang="vi-VN" sz="1900" dirty="0"/>
              <a:t> pripadaju tipu proverenih izuzetaka.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Razlika između proverenih i neproverenih izuzetaka je važna, jer </a:t>
            </a:r>
            <a:r>
              <a:rPr lang="vi-VN" sz="1900" dirty="0"/>
              <a:t>kod proverenih izuzetaka Java </a:t>
            </a:r>
            <a:r>
              <a:rPr lang="vi-VN" sz="1900" dirty="0"/>
              <a:t>kompajler forsira </a:t>
            </a:r>
            <a:r>
              <a:rPr lang="vi-VN" sz="1900" b="1" dirty="0">
                <a:solidFill>
                  <a:srgbClr val="FF0000"/>
                </a:solidFill>
              </a:rPr>
              <a:t>uhvati-ili-deklariši zahtev</a:t>
            </a:r>
            <a:r>
              <a:rPr lang="vi-VN" sz="1900" dirty="0"/>
              <a:t> (eng. </a:t>
            </a:r>
            <a:r>
              <a:rPr lang="vi-VN" sz="1900" i="1" dirty="0"/>
              <a:t>catch-or-declare requirement</a:t>
            </a:r>
            <a:r>
              <a:rPr lang="vi-VN" sz="1900" dirty="0" smtClean="0"/>
              <a:t>).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Kompajler proverava svaki poziv metode i deklaraciju metode da utvrdi da li metoda baca proverene izuzetke. Ukoliko je to slučaj, metoda verifikuje da li je provereni izuzetak uhvaćen ili deklarisan u </a:t>
            </a:r>
            <a:r>
              <a:rPr lang="vi-VN" sz="19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throws</a:t>
            </a:r>
            <a:r>
              <a:rPr lang="vi-VN" sz="1900" dirty="0"/>
              <a:t> klauzuli.</a:t>
            </a:r>
          </a:p>
        </p:txBody>
      </p:sp>
      <p:sp>
        <p:nvSpPr>
          <p:cNvPr id="1741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604E316-DE25-4C97-8F24-59E25270B584}" type="slidenum">
              <a:rPr lang="en-GB" smtClean="0">
                <a:latin typeface="Arial Black" pitchFamily="34" charset="0"/>
              </a:rPr>
              <a:pPr eaLnBrk="1" hangingPunct="1"/>
              <a:t>15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3960813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Uhvati ili deklariši</a:t>
            </a:r>
            <a:endParaRPr lang="en-US" sz="3600" smtClean="0"/>
          </a:p>
        </p:txBody>
      </p:sp>
      <p:sp>
        <p:nvSpPr>
          <p:cNvPr id="1843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196975"/>
            <a:ext cx="8893175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Da bi zadovoljio uhvati deo uhvati-ili-deklariši zahteva, </a:t>
            </a:r>
            <a:r>
              <a:rPr lang="vi-VN" sz="1900" smtClean="0"/>
              <a:t>kôd </a:t>
            </a:r>
            <a:r>
              <a:rPr lang="vi-VN" sz="1900"/>
              <a:t>koji generiše izuzetak se mora naći u okviru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/>
              <a:t> bloka i mora se obezbediti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/>
              <a:t> blok za taj tip izuzetka (ili tip njegove superklase).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Da bi zadovoljio deklariši deo uhvati-ili-deklariši zahteva, metoda koja generiše izuzetak mora navesti, pomoću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900"/>
              <a:t> klauzule, tip proverenog izuzetka koji baca.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Ukoliko uhvati-ili-deklariši zahtev nije zadovoljen, doći će do greške. Doći će i do greške kompajliranja ukoliko metod pokuša da baci provereni izuzetak, ili poziva drugu metodu koja baca provereni izuzetak, a taj izuzetak nije naveden 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900"/>
              <a:t> klauzuli. Ako u potklasi redefinišemo metodu superklase, greška je navesti više tipova izuzetaka u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900"/>
              <a:t> klauzuli nego što ih ima metoda superklase. Sa druge strane,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900"/>
              <a:t> klauzula metode potklase može sadržati podskup tipova izuzetaka iz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900"/>
              <a:t> klauzule metode superklase.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Javin kompajler ne proverava da li je neproveren izuzetak uhvaćen ili deklarisan, i ovi izuzeci se ne navode 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900"/>
              <a:t> klauzuli. Ovi izuzeci se mogu preduprediti ispravnim programiranjem. Na primer, pre računanja količnika, možemo proveriti da li je imenilac nula, pa preduzeti korektivne radnje.</a:t>
            </a:r>
          </a:p>
        </p:txBody>
      </p:sp>
      <p:sp>
        <p:nvSpPr>
          <p:cNvPr id="18436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F664EA5-9190-4A07-B3BD-88BA11DEED5C}" type="slidenum">
              <a:rPr lang="en-GB" smtClean="0">
                <a:latin typeface="Arial Black" pitchFamily="34" charset="0"/>
              </a:rPr>
              <a:pPr eaLnBrk="1" hangingPunct="1"/>
              <a:t>16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8677275" cy="596900"/>
          </a:xfrm>
        </p:spPr>
        <p:txBody>
          <a:bodyPr/>
          <a:lstStyle/>
          <a:p>
            <a:pPr eaLnBrk="1" hangingPunct="1"/>
            <a:r>
              <a:rPr lang="sr-Latn-RS" sz="3400" smtClean="0"/>
              <a:t>Superklase i potklase u hvatanju izuzetaka</a:t>
            </a:r>
            <a:endParaRPr lang="en-US" sz="3400" smtClean="0"/>
          </a:p>
        </p:txBody>
      </p:sp>
      <p:sp>
        <p:nvSpPr>
          <p:cNvPr id="1945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196975"/>
            <a:ext cx="8893175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/>
              <a:t> blok koji hvata objekte izuzetaka superklasnog tipa, može hvatati i sve objekte potklasa date superklase. Na ovaj način se omogućuje polimorfno obrađivanje srodnih izuzetaka.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Ukoliko postoji više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/>
              <a:t> blokova čiji tip parametra odgovara tipu bačenog izuzetka, izvršava se samo prvi takav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/>
              <a:t> blok.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Greška je navesti dva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/>
              <a:t> bloka sa istim tipom parametra.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Sa druge strane, zbog nasleđivanja i veze tipa jeste, može postojati više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/>
              <a:t> blokova čiji tip odgovara tipu izuzetka. Na primer, možemo imati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/>
              <a:t> blokove koji hvataju izuzetke tipa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ArithmeticException</a:t>
            </a:r>
            <a:r>
              <a:rPr lang="vi-VN" sz="1900"/>
              <a:t>,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RuntimeException</a:t>
            </a:r>
            <a:r>
              <a:rPr lang="vi-VN" sz="1900"/>
              <a:t> i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Exception</a:t>
            </a:r>
            <a:r>
              <a:rPr lang="vi-VN" sz="1900"/>
              <a:t>, jedan za drugim. </a:t>
            </a:r>
            <a:r>
              <a:rPr lang="sr-Latn-RS" sz="1900"/>
              <a:t>K</a:t>
            </a:r>
            <a:r>
              <a:rPr lang="vi-VN" sz="1900"/>
              <a:t>lasa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ArithmeticException</a:t>
            </a:r>
            <a:r>
              <a:rPr lang="vi-VN" sz="1900"/>
              <a:t> </a:t>
            </a:r>
            <a:r>
              <a:rPr lang="sr-Latn-RS" sz="1900"/>
              <a:t>je </a:t>
            </a:r>
            <a:r>
              <a:rPr lang="vi-VN" sz="1900"/>
              <a:t>izvedena iz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RuntimeException</a:t>
            </a:r>
            <a:r>
              <a:rPr lang="vi-VN" sz="1900"/>
              <a:t>, a ova iz klase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Exception</a:t>
            </a:r>
            <a:r>
              <a:rPr lang="vi-VN" sz="1900"/>
              <a:t>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Ovde se mora voditi računa da se tip više klase u hijerarhiji nasleđivanja mora naći nakon nižih klasa. Na primer,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/>
              <a:t> blok koji hvata tip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Exception</a:t>
            </a:r>
            <a:r>
              <a:rPr lang="vi-VN" sz="1900"/>
              <a:t> se mora naći nakon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/>
              <a:t> blok koji hvata tip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RuntimeException</a:t>
            </a:r>
            <a:r>
              <a:rPr lang="vi-VN" sz="1900"/>
              <a:t>, a ovaj nakon catch blok koji hvata tip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ArithmeticException</a:t>
            </a:r>
            <a:r>
              <a:rPr lang="vi-VN" sz="1900"/>
              <a:t>. U suprotnom, dolazi do greške.</a:t>
            </a:r>
          </a:p>
        </p:txBody>
      </p:sp>
      <p:sp>
        <p:nvSpPr>
          <p:cNvPr id="1946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068D45A-D04F-41AA-A034-08CADE0266F6}" type="slidenum">
              <a:rPr lang="en-GB" smtClean="0">
                <a:latin typeface="Arial Black" pitchFamily="34" charset="0"/>
              </a:rPr>
              <a:pPr eaLnBrk="1" hangingPunct="1"/>
              <a:t>17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2592388" cy="596900"/>
          </a:xfrm>
        </p:spPr>
        <p:txBody>
          <a:bodyPr/>
          <a:lstStyle/>
          <a:p>
            <a:pPr eaLnBrk="1" hangingPunct="1"/>
            <a:r>
              <a:rPr lang="sr-Latn-RS" sz="3400" smtClean="0"/>
              <a:t>finally blok</a:t>
            </a:r>
            <a:endParaRPr lang="en-US" sz="3400" smtClean="0"/>
          </a:p>
        </p:txBody>
      </p:sp>
      <p:sp>
        <p:nvSpPr>
          <p:cNvPr id="2048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893175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/>
              <a:t> blok je opcioni deo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naredbe, i ukoliko postoji, nalazi se nakon poslednjeg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bloka. U slučaju da nema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blokova,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/>
              <a:t> blok se mora naći odmah nakon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bloka.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>
                <a:solidFill>
                  <a:srgbClr val="FF0000"/>
                </a:solidFill>
              </a:rPr>
              <a:t> blok se izvršava bez obzira da li je došlo do izuzetka ili ne. </a:t>
            </a:r>
            <a:endParaRPr lang="sr-Latn-RS" sz="200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/>
              <a:t> blok će se izvršiti ako se iz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bloka izašlo pomoću naredbi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return</a:t>
            </a:r>
            <a:r>
              <a:rPr lang="vi-VN" sz="2000"/>
              <a:t>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break</a:t>
            </a:r>
            <a:r>
              <a:rPr lang="vi-VN" sz="2000"/>
              <a:t> ili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continue</a:t>
            </a:r>
            <a:r>
              <a:rPr lang="vi-VN" sz="2000"/>
              <a:t>. </a:t>
            </a:r>
            <a:endParaRPr lang="sr-Latn-RS" sz="200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>
                <a:solidFill>
                  <a:srgbClr val="FF0000"/>
                </a:solidFill>
              </a:rPr>
              <a:t> blok se neće izvršiti ukoliko se prekine izvršavanje aplikacije, što se može uraditi pomoću metode </a:t>
            </a:r>
            <a:r>
              <a:rPr lang="vi-VN" sz="20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System.exit</a:t>
            </a:r>
            <a:r>
              <a:rPr lang="vi-VN" sz="2000">
                <a:solidFill>
                  <a:srgbClr val="FF0000"/>
                </a:solidFill>
              </a:rPr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/>
              <a:t> blok obično sadrži naredbe koje oslobađaju resurse sistema. Bez obzira da se li desio izuzetak ili ne, resurs koji je alociran 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bloku se može osloboditi 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/>
              <a:t> bloku.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naredbe mogu biti ugnježdene, tj. jedna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naredba se može naći unutar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bloka druge try naredbe.</a:t>
            </a:r>
            <a:endParaRPr lang="sr-Latn-RS" sz="2000"/>
          </a:p>
        </p:txBody>
      </p:sp>
      <p:sp>
        <p:nvSpPr>
          <p:cNvPr id="2048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3AC1B4-98E0-4380-A00E-FA5EF98CFC5D}" type="slidenum">
              <a:rPr lang="en-GB" smtClean="0">
                <a:latin typeface="Arial Black" pitchFamily="34" charset="0"/>
              </a:rPr>
              <a:pPr eaLnBrk="1" hangingPunct="1"/>
              <a:t>18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2592388" cy="596900"/>
          </a:xfrm>
        </p:spPr>
        <p:txBody>
          <a:bodyPr/>
          <a:lstStyle/>
          <a:p>
            <a:pPr eaLnBrk="1" hangingPunct="1"/>
            <a:r>
              <a:rPr lang="sr-Latn-RS" sz="3400" smtClean="0"/>
              <a:t>finally blok</a:t>
            </a:r>
            <a:endParaRPr lang="en-US" sz="3400" smtClean="0"/>
          </a:p>
        </p:txBody>
      </p:sp>
      <p:sp>
        <p:nvSpPr>
          <p:cNvPr id="21507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341438"/>
            <a:ext cx="889317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Ukoliko nijedan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 ne hvata izuzetak, kontrola toka prelazi na odgovarajući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/>
              <a:t> blok, a nakon toga se izuzetak prosleđuje sledećem spoljašnjem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bloku, koji se obično nalazi u pozivajućoj metodi.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 spoljašnje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naredbe može da uhvati i obradi izuzetak, ili se izuzetak može proslediti sledećem spoljašnjem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bloku.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/>
              <a:t> blok će se izvršiti i ako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 baci izuzetak, nakon čega se izuzetak prosleđuje sledećem spoljašnjem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bloku.</a:t>
            </a:r>
            <a:endParaRPr lang="sr-Latn-RS" sz="200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Izvršavanje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/>
              <a:t> blokova u raznim situacijama je ilustrovano sledećim programom.</a:t>
            </a:r>
          </a:p>
        </p:txBody>
      </p:sp>
      <p:sp>
        <p:nvSpPr>
          <p:cNvPr id="2150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25F38D4-7F83-427F-A5EF-65982874081B}" type="slidenum">
              <a:rPr lang="en-GB" smtClean="0">
                <a:latin typeface="Arial Black" pitchFamily="34" charset="0"/>
              </a:rPr>
              <a:pPr eaLnBrk="1" hangingPunct="1"/>
              <a:t>19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824412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Upravljanje izuzecima</a:t>
            </a:r>
          </a:p>
        </p:txBody>
      </p:sp>
      <p:sp>
        <p:nvSpPr>
          <p:cNvPr id="409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958" y="1412875"/>
            <a:ext cx="8856538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b="1">
                <a:solidFill>
                  <a:srgbClr val="FF0000"/>
                </a:solidFill>
              </a:rPr>
              <a:t>Izuzetak</a:t>
            </a:r>
            <a:r>
              <a:rPr lang="vi-VN" sz="2000"/>
              <a:t> je indikacija da se desio problem tokom izvršenja programa. </a:t>
            </a:r>
            <a:endParaRPr lang="en-US" sz="2000">
              <a:solidFill>
                <a:srgbClr val="CC6600"/>
              </a:solidFill>
            </a:endParaRP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b="1">
                <a:solidFill>
                  <a:srgbClr val="FF0000"/>
                </a:solidFill>
              </a:rPr>
              <a:t>Upravljanje izuzecima</a:t>
            </a:r>
            <a:r>
              <a:rPr lang="vi-VN" sz="2000"/>
              <a:t> (eng. </a:t>
            </a:r>
            <a:r>
              <a:rPr lang="vi-VN" sz="2000" i="1"/>
              <a:t>exception handling</a:t>
            </a:r>
            <a:r>
              <a:rPr lang="vi-VN" sz="2000"/>
              <a:t>) predstavlja </a:t>
            </a:r>
            <a:r>
              <a:rPr lang="en-US" sz="2000"/>
              <a:t>“</a:t>
            </a:r>
            <a:r>
              <a:rPr lang="vi-VN" sz="2000"/>
              <a:t>hvatanje</a:t>
            </a:r>
            <a:r>
              <a:rPr lang="en-US" sz="2000"/>
              <a:t>”</a:t>
            </a:r>
            <a:r>
              <a:rPr lang="vi-VN" sz="2000"/>
              <a:t> i obradu izuzetaka. Neki izuzeci se mogu </a:t>
            </a:r>
            <a:r>
              <a:rPr lang="vi-VN" sz="2000" smtClean="0"/>
              <a:t>obraditi </a:t>
            </a:r>
            <a:r>
              <a:rPr lang="vi-VN" sz="2000"/>
              <a:t>tako da program neometano nastavi sa radom, dok će drugi zahtevati prekid rada programa, kad obrada izuzetka treba da omogući postupan prekid rada.</a:t>
            </a:r>
            <a:endParaRPr lang="vi-VN" sz="2000">
              <a:solidFill>
                <a:srgbClr val="CC6600"/>
              </a:solidFill>
            </a:endParaRP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Upravljanje izuzecima se koristi u slučaju </a:t>
            </a:r>
            <a:r>
              <a:rPr lang="vi-VN" sz="2000" b="1">
                <a:solidFill>
                  <a:srgbClr val="FF0000"/>
                </a:solidFill>
              </a:rPr>
              <a:t>sinhronih grešaka</a:t>
            </a:r>
            <a:r>
              <a:rPr lang="vi-VN" sz="2000"/>
              <a:t>, koje se dešavaju prilikom izvršenja naredbi. Ove greške uključuju </a:t>
            </a:r>
            <a:r>
              <a:rPr lang="vi-VN" sz="2000">
                <a:solidFill>
                  <a:srgbClr val="00B0F0"/>
                </a:solidFill>
              </a:rPr>
              <a:t>pristupanje nepostojećem elementu niza</a:t>
            </a:r>
            <a:r>
              <a:rPr lang="vi-VN" sz="2000"/>
              <a:t>, </a:t>
            </a:r>
            <a:r>
              <a:rPr lang="vi-VN" sz="2000">
                <a:solidFill>
                  <a:srgbClr val="C00000"/>
                </a:solidFill>
              </a:rPr>
              <a:t>celobrojno deljenje sa nulom</a:t>
            </a:r>
            <a:r>
              <a:rPr lang="vi-VN" sz="2000"/>
              <a:t>, </a:t>
            </a:r>
            <a:r>
              <a:rPr lang="vi-VN" sz="2000">
                <a:solidFill>
                  <a:srgbClr val="00B050"/>
                </a:solidFill>
              </a:rPr>
              <a:t>prosleđivanje neregularnih argumenata metodi</a:t>
            </a:r>
            <a:r>
              <a:rPr lang="vi-VN" sz="2000"/>
              <a:t>, </a:t>
            </a:r>
            <a:r>
              <a:rPr lang="vi-VN" sz="2000">
                <a:solidFill>
                  <a:srgbClr val="CC6600"/>
                </a:solidFill>
              </a:rPr>
              <a:t>prekid izvršavanja niti</a:t>
            </a:r>
            <a:r>
              <a:rPr lang="vi-VN" sz="2000"/>
              <a:t>, </a:t>
            </a:r>
            <a:r>
              <a:rPr lang="vi-VN" sz="2000">
                <a:solidFill>
                  <a:srgbClr val="0070C0"/>
                </a:solidFill>
              </a:rPr>
              <a:t>neuspešn</a:t>
            </a:r>
            <a:r>
              <a:rPr lang="en-US" sz="2000">
                <a:solidFill>
                  <a:srgbClr val="0070C0"/>
                </a:solidFill>
              </a:rPr>
              <a:t>u</a:t>
            </a:r>
            <a:r>
              <a:rPr lang="vi-VN" sz="2000">
                <a:solidFill>
                  <a:srgbClr val="0070C0"/>
                </a:solidFill>
              </a:rPr>
              <a:t> alokacij</a:t>
            </a:r>
            <a:r>
              <a:rPr lang="en-US" sz="2000">
                <a:solidFill>
                  <a:srgbClr val="0070C0"/>
                </a:solidFill>
              </a:rPr>
              <a:t>u</a:t>
            </a:r>
            <a:r>
              <a:rPr lang="vi-VN" sz="2000">
                <a:solidFill>
                  <a:srgbClr val="0070C0"/>
                </a:solidFill>
              </a:rPr>
              <a:t> memorije</a:t>
            </a:r>
            <a:r>
              <a:rPr lang="vi-VN" sz="2000"/>
              <a:t>. </a:t>
            </a:r>
            <a:endParaRPr lang="en-US" sz="2000">
              <a:solidFill>
                <a:srgbClr val="CC6600"/>
              </a:solidFill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Obrada izuzetaka se ne primenjuje kod problema vezanih za </a:t>
            </a:r>
            <a:r>
              <a:rPr lang="vi-VN" sz="2000" b="1">
                <a:solidFill>
                  <a:srgbClr val="FF0000"/>
                </a:solidFill>
              </a:rPr>
              <a:t>asinhrone događaje</a:t>
            </a:r>
            <a:r>
              <a:rPr lang="vi-VN" sz="2000"/>
              <a:t>, koji se dešavaju paralelno sa izvršavanjem programa i nezavisni su od njega. Tu spadaju </a:t>
            </a:r>
            <a:r>
              <a:rPr lang="vi-VN" sz="2000">
                <a:solidFill>
                  <a:srgbClr val="00B0F0"/>
                </a:solidFill>
              </a:rPr>
              <a:t>ulazno-izlazne operacije diska</a:t>
            </a:r>
            <a:r>
              <a:rPr lang="vi-VN" sz="2000"/>
              <a:t>, </a:t>
            </a:r>
            <a:r>
              <a:rPr lang="vi-VN" sz="2000">
                <a:solidFill>
                  <a:srgbClr val="C00000"/>
                </a:solidFill>
              </a:rPr>
              <a:t>prijem poruke</a:t>
            </a:r>
            <a:r>
              <a:rPr lang="vi-VN" sz="2000"/>
              <a:t>, </a:t>
            </a:r>
            <a:r>
              <a:rPr lang="vi-VN" sz="2000">
                <a:solidFill>
                  <a:srgbClr val="00B050"/>
                </a:solidFill>
              </a:rPr>
              <a:t>klik miša</a:t>
            </a:r>
            <a:r>
              <a:rPr lang="vi-VN" sz="2000"/>
              <a:t> ili </a:t>
            </a:r>
            <a:r>
              <a:rPr lang="vi-VN" sz="2000">
                <a:solidFill>
                  <a:srgbClr val="CC6600"/>
                </a:solidFill>
              </a:rPr>
              <a:t>pritisak dugmeta tastature</a:t>
            </a:r>
            <a:r>
              <a:rPr lang="vi-VN" sz="2000"/>
              <a:t>. </a:t>
            </a:r>
          </a:p>
        </p:txBody>
      </p:sp>
      <p:sp>
        <p:nvSpPr>
          <p:cNvPr id="410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89A410D-AC9D-423B-A5BA-9BCA1628A78B}" type="slidenum">
              <a:rPr lang="en-GB" smtClean="0">
                <a:latin typeface="Arial Black" pitchFamily="34" charset="0"/>
              </a:rPr>
              <a:pPr eaLnBrk="1" hangingPunct="1"/>
              <a:t>2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460851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sa izuzecima</a:t>
            </a:r>
            <a:endParaRPr lang="en-US" sz="3600" smtClean="0"/>
          </a:p>
        </p:txBody>
      </p:sp>
      <p:sp>
        <p:nvSpPr>
          <p:cNvPr id="22531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BBADC9-FB67-40C2-BC6E-04BA4296A35F}" type="slidenum">
              <a:rPr lang="en-GB" smtClean="0">
                <a:latin typeface="Arial Black" pitchFamily="34" charset="0"/>
              </a:rPr>
              <a:pPr eaLnBrk="1" hangingPunct="1"/>
              <a:t>20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95250" y="869950"/>
            <a:ext cx="7775575" cy="590867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IzuzeciTest 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latin typeface="Consolas" pitchFamily="49" charset="0"/>
                <a:cs typeface="Times New Roman" pitchFamily="18" charset="0"/>
              </a:rPr>
              <a:t> 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args) 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latin typeface="Consolas" pitchFamily="49" charset="0"/>
                <a:cs typeface="Times New Roman" pitchFamily="18" charset="0"/>
              </a:rPr>
              <a:t> 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try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r>
              <a:rPr lang="sr-Latn-RS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bacaIzuzetak();</a:t>
            </a:r>
            <a:r>
              <a:rPr lang="sr-Latn-RS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catch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(Exception e){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System.out.println(</a:t>
            </a:r>
            <a:r>
              <a:rPr lang="en-GB" sz="14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"Izuzetak obrađen u metodi main"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latin typeface="Consolas" pitchFamily="49" charset="0"/>
                <a:cs typeface="Times New Roman" pitchFamily="18" charset="0"/>
              </a:rPr>
              <a:t> 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neBacaIzuzetak();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bacaIzuzetak()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throws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Exception{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try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System.out.println(</a:t>
            </a:r>
            <a:r>
              <a:rPr lang="en-GB" sz="14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"try blok metode bacaIzuzetak"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throw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Exception(</a:t>
            </a:r>
            <a:r>
              <a:rPr lang="en-GB" sz="14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"### Naš izuzetak ###"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catch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(Exception e){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System.out.printf(</a:t>
            </a:r>
            <a:r>
              <a:rPr lang="en-GB" sz="14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"Izuzetak \"%s\" uhvaćen u metodi bacaIzuzetak\n"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	e.getMessage());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throw</a:t>
            </a:r>
            <a:r>
              <a:rPr lang="en-GB" sz="140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 e;</a:t>
            </a:r>
            <a:endParaRPr lang="en-GB" sz="140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finally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System.out.println(</a:t>
            </a:r>
            <a:r>
              <a:rPr lang="en-GB" sz="14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"finally blok metode bacaIzuzetak"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500563" y="5470525"/>
            <a:ext cx="2735262" cy="354013"/>
          </a:xfrm>
          <a:prstGeom prst="rect">
            <a:avLst/>
          </a:prstGeom>
          <a:solidFill>
            <a:schemeClr val="bg1"/>
          </a:solidFill>
          <a:ln w="9525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700">
                <a:solidFill>
                  <a:srgbClr val="3333CC"/>
                </a:solidFill>
                <a:latin typeface="+mn-lt"/>
              </a:rPr>
              <a:t>Ponovno bacanje izuzetka</a:t>
            </a:r>
            <a:endParaRPr lang="en-US" sz="1700" dirty="0">
              <a:solidFill>
                <a:srgbClr val="3333CC"/>
              </a:solidFill>
              <a:latin typeface="+mn-lt"/>
            </a:endParaRPr>
          </a:p>
        </p:txBody>
      </p:sp>
      <p:cxnSp>
        <p:nvCxnSpPr>
          <p:cNvPr id="22534" name="Straight Arrow Connector 5"/>
          <p:cNvCxnSpPr>
            <a:cxnSpLocks noChangeShapeType="1"/>
          </p:cNvCxnSpPr>
          <p:nvPr/>
        </p:nvCxnSpPr>
        <p:spPr bwMode="auto">
          <a:xfrm flipH="1" flipV="1">
            <a:off x="1692275" y="5521325"/>
            <a:ext cx="2808288" cy="88900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60851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sa izuzecima</a:t>
            </a:r>
            <a:endParaRPr lang="en-US" sz="3600" smtClean="0"/>
          </a:p>
        </p:txBody>
      </p:sp>
      <p:sp>
        <p:nvSpPr>
          <p:cNvPr id="2355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91DFFC5-7F05-4150-AED5-3BCB243B962F}" type="slidenum">
              <a:rPr lang="en-GB" smtClean="0">
                <a:latin typeface="Arial Black" pitchFamily="34" charset="0"/>
              </a:rPr>
              <a:pPr eaLnBrk="1" hangingPunct="1"/>
              <a:t>21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23556" name="Rectangle 1"/>
          <p:cNvSpPr>
            <a:spLocks noChangeArrowheads="1"/>
          </p:cNvSpPr>
          <p:nvPr/>
        </p:nvSpPr>
        <p:spPr bwMode="auto">
          <a:xfrm>
            <a:off x="323850" y="1222375"/>
            <a:ext cx="6551613" cy="332422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neBacaIzuzetak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try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Metoda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neBacaIzuzetak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catch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(Exception e){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(e);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finally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"finally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blok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metode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neBacaIzuzetak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Kraj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metode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neBacaIzuzetak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3557" name="Rectangle 1"/>
          <p:cNvSpPr>
            <a:spLocks noChangeArrowheads="1"/>
          </p:cNvSpPr>
          <p:nvPr/>
        </p:nvSpPr>
        <p:spPr bwMode="auto">
          <a:xfrm>
            <a:off x="323850" y="4743450"/>
            <a:ext cx="7102475" cy="1816100"/>
          </a:xfrm>
          <a:prstGeom prst="rect">
            <a:avLst/>
          </a:prstGeom>
          <a:solidFill>
            <a:schemeClr val="bg1"/>
          </a:solidFill>
          <a:ln w="9525">
            <a:solidFill>
              <a:srgbClr val="33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vi-VN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try blok metode bacaIzuzetak</a:t>
            </a:r>
          </a:p>
          <a:p>
            <a:r>
              <a:rPr lang="vi-VN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Izuzetak "### Naš izuzetak ###" uhvaćen u metodi bacaIzuzetak</a:t>
            </a:r>
          </a:p>
          <a:p>
            <a:r>
              <a:rPr lang="vi-VN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finally blok metode bacaIzuzetak</a:t>
            </a:r>
          </a:p>
          <a:p>
            <a:r>
              <a:rPr lang="vi-VN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Izuzetak obrađen u metodi main</a:t>
            </a:r>
          </a:p>
          <a:p>
            <a:r>
              <a:rPr lang="vi-VN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Metoda neBacaIzuzetak</a:t>
            </a:r>
          </a:p>
          <a:p>
            <a:r>
              <a:rPr lang="vi-VN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finally blok metode neBacaIzuzetak</a:t>
            </a:r>
          </a:p>
          <a:p>
            <a:r>
              <a:rPr lang="vi-VN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Kraj metode neBacaIzuzetak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753350" y="4713288"/>
            <a:ext cx="755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Ispis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3559" name="Straight Arrow Connector 6"/>
          <p:cNvCxnSpPr>
            <a:cxnSpLocks noChangeShapeType="1"/>
          </p:cNvCxnSpPr>
          <p:nvPr/>
        </p:nvCxnSpPr>
        <p:spPr bwMode="auto">
          <a:xfrm flipH="1">
            <a:off x="7510463" y="5005388"/>
            <a:ext cx="293687" cy="293687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784860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Bacanje i ponovno bacanje izuzetaka</a:t>
            </a:r>
            <a:endParaRPr lang="en-US" sz="3600" smtClean="0"/>
          </a:p>
        </p:txBody>
      </p:sp>
      <p:sp>
        <p:nvSpPr>
          <p:cNvPr id="24579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ACBEFDC-43EF-4980-9331-5C0C09A48097}" type="slidenum">
              <a:rPr lang="en-GB" smtClean="0">
                <a:latin typeface="Arial Black" pitchFamily="34" charset="0"/>
              </a:rPr>
              <a:pPr eaLnBrk="1" hangingPunct="1"/>
              <a:t>22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24580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196975"/>
            <a:ext cx="8893175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bloku metode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bacaIzuzetak</a:t>
            </a:r>
            <a:r>
              <a:rPr lang="vi-VN" sz="1900" dirty="0"/>
              <a:t> se izuzetak baca pomoću </a:t>
            </a:r>
            <a:r>
              <a:rPr lang="vi-VN" sz="19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throw</a:t>
            </a:r>
            <a:r>
              <a:rPr lang="vi-VN" sz="1900" dirty="0"/>
              <a:t> naredbe.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Argument naredbe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throw</a:t>
            </a:r>
            <a:r>
              <a:rPr lang="vi-VN" sz="1900" dirty="0"/>
              <a:t> je objekat bilo koje klase izvedene iz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Throwable</a:t>
            </a:r>
            <a:r>
              <a:rPr lang="vi-VN" sz="1900" dirty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Kad se utvrdi da se dati izuzetak ne može u potpunosti obraditi u odgovarajućem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bloku, taj se izuzetak može </a:t>
            </a:r>
            <a:r>
              <a:rPr lang="vi-VN" sz="1900" b="1" dirty="0">
                <a:solidFill>
                  <a:srgbClr val="FF0000"/>
                </a:solidFill>
              </a:rPr>
              <a:t>ponovo baciti</a:t>
            </a:r>
            <a:r>
              <a:rPr lang="vi-VN" sz="1900" dirty="0"/>
              <a:t>, što je slučaj 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bloku metode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bacaIzuzetak</a:t>
            </a:r>
            <a:r>
              <a:rPr lang="vi-VN" sz="1900" dirty="0"/>
              <a:t>.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Na ovaj način se obrada izuzetka prepušta prvoj spoljašnjoj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naredbi, a to je u našem slučaju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naredba iz metode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main</a:t>
            </a:r>
            <a:r>
              <a:rPr lang="vi-VN" sz="1900" dirty="0"/>
              <a:t>. Za ponovno bacanje izuzetaka se takođe koristi ključna reč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throw</a:t>
            </a:r>
            <a:r>
              <a:rPr lang="vi-VN" sz="1900" dirty="0"/>
              <a:t>, pri čemu je njen argument neobrađeni objekat izuzetka.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Izuzetak bačen u okviru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bloka se ne može obraditi u okviru date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naredbe, već se mora proslediti spoljašnjoj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naredbi.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>
                <a:solidFill>
                  <a:srgbClr val="FF0000"/>
                </a:solidFill>
              </a:rPr>
              <a:t>Izuzeci se ne mogu ponovo baciti iz </a:t>
            </a:r>
            <a:r>
              <a:rPr lang="vi-VN" sz="19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1900" dirty="0">
                <a:solidFill>
                  <a:srgbClr val="FF0000"/>
                </a:solidFill>
              </a:rPr>
              <a:t> bloka</a:t>
            </a:r>
            <a:r>
              <a:rPr lang="vi-VN" sz="1900" dirty="0"/>
              <a:t>, jer parametar izuzetka iz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bloka više ne postoji. Ipak,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1900" dirty="0"/>
              <a:t> blok može baciti izuzetak. U tom slučaju bi se spoljašnjoj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naredbi prosledio izuzetak bačen 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1900" dirty="0"/>
              <a:t> bloku, a ne eventualno neobrađeni izuzetak iz odgovarajuće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naredbe.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1900" dirty="0"/>
              <a:t>M</a:t>
            </a:r>
            <a:r>
              <a:rPr lang="vi-VN" sz="1900" dirty="0"/>
              <a:t>etod</a:t>
            </a:r>
            <a:r>
              <a:rPr lang="sr-Latn-RS" sz="1900" dirty="0"/>
              <a:t>a</a:t>
            </a:r>
            <a:r>
              <a:rPr lang="vi-VN" sz="1900" dirty="0"/>
              <a:t>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getMessage()</a:t>
            </a:r>
            <a:r>
              <a:rPr lang="vi-VN" sz="1900" dirty="0"/>
              <a:t> </a:t>
            </a:r>
            <a:r>
              <a:rPr lang="sr-Latn-RS" sz="1900" dirty="0"/>
              <a:t>vraća </a:t>
            </a:r>
            <a:r>
              <a:rPr lang="vi-VN" sz="1900" dirty="0"/>
              <a:t>poruk</a:t>
            </a:r>
            <a:r>
              <a:rPr lang="sr-Latn-RS" sz="1900" dirty="0"/>
              <a:t>u</a:t>
            </a:r>
            <a:r>
              <a:rPr lang="vi-VN" sz="1900" dirty="0"/>
              <a:t> vezan</a:t>
            </a:r>
            <a:r>
              <a:rPr lang="sr-Latn-RS" sz="1900" dirty="0"/>
              <a:t>u</a:t>
            </a:r>
            <a:r>
              <a:rPr lang="vi-VN" sz="1900" dirty="0"/>
              <a:t> za objekat izuzetka</a:t>
            </a:r>
            <a:r>
              <a:rPr lang="sr-Latn-RS" sz="19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28638"/>
            <a:ext cx="8785225" cy="596900"/>
          </a:xfrm>
        </p:spPr>
        <p:txBody>
          <a:bodyPr/>
          <a:lstStyle/>
          <a:p>
            <a:pPr eaLnBrk="1" hangingPunct="1"/>
            <a:r>
              <a:rPr lang="en-US" sz="3500" smtClean="0"/>
              <a:t>Heavyweight i lightweight GUI komponente</a:t>
            </a:r>
          </a:p>
        </p:txBody>
      </p:sp>
      <p:sp>
        <p:nvSpPr>
          <p:cNvPr id="2560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341586"/>
            <a:ext cx="8713663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Java poseduje dva tipa grafičko-korisničkog </a:t>
            </a:r>
            <a:r>
              <a:rPr lang="vi-VN" sz="2000" smtClean="0"/>
              <a:t>interfejsa</a:t>
            </a:r>
            <a:r>
              <a:rPr lang="en-US" sz="2000" smtClean="0"/>
              <a:t> (GUI)</a:t>
            </a:r>
            <a:r>
              <a:rPr lang="vi-VN" sz="2000" smtClean="0"/>
              <a:t>: </a:t>
            </a:r>
            <a:r>
              <a:rPr lang="vi-VN" sz="2000" b="1">
                <a:solidFill>
                  <a:srgbClr val="FF0000"/>
                </a:solidFill>
              </a:rPr>
              <a:t>heavyweight</a:t>
            </a:r>
            <a:r>
              <a:rPr lang="vi-VN" sz="2000"/>
              <a:t> i </a:t>
            </a:r>
            <a:r>
              <a:rPr lang="vi-VN" sz="2000" b="1">
                <a:solidFill>
                  <a:srgbClr val="FF0000"/>
                </a:solidFill>
              </a:rPr>
              <a:t>lightweight</a:t>
            </a:r>
            <a:r>
              <a:rPr lang="vi-VN" sz="2000"/>
              <a:t>. 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H</a:t>
            </a:r>
            <a:r>
              <a:rPr lang="vi-VN" sz="2000"/>
              <a:t>eavyweight je realizovan pomoću Abstract Window Toolkit -a (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java.awt</a:t>
            </a:r>
            <a:r>
              <a:rPr lang="vi-VN" sz="2000"/>
              <a:t> paket) i omogućava da se izgled grafičkih komponenti prilagodi izgledu GUI-a operativnog sistema. To znači da naš</a:t>
            </a:r>
            <a:r>
              <a:rPr lang="en-US" sz="2000"/>
              <a:t>a</a:t>
            </a:r>
            <a:r>
              <a:rPr lang="vi-VN" sz="2000"/>
              <a:t> aplikacij</a:t>
            </a:r>
            <a:r>
              <a:rPr lang="en-US" sz="2000"/>
              <a:t>a</a:t>
            </a:r>
            <a:r>
              <a:rPr lang="vi-VN" sz="2000"/>
              <a:t>, koja se izvršava na Windows i Linux operativnim sistemima</a:t>
            </a:r>
            <a:r>
              <a:rPr lang="en-US" sz="2000"/>
              <a:t>,</a:t>
            </a:r>
            <a:r>
              <a:rPr lang="vi-VN" sz="2000"/>
              <a:t> nema isti izgled. 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Za razliku od heavyweight GUI-a, koji koristi gotove komponente realizovane operativnim sistemom, lightweight GUI je čisti proizvod J</a:t>
            </a:r>
            <a:r>
              <a:rPr lang="sr-Latn-RS" sz="2000"/>
              <a:t>ave</a:t>
            </a:r>
            <a:r>
              <a:rPr lang="vi-VN" sz="2000"/>
              <a:t>. Svaka grafička komponenta je </a:t>
            </a:r>
            <a:r>
              <a:rPr lang="en-US" sz="2000"/>
              <a:t>u potpunosti </a:t>
            </a:r>
            <a:r>
              <a:rPr lang="vi-VN" sz="2000"/>
              <a:t>kreirana </a:t>
            </a:r>
            <a:r>
              <a:rPr lang="en-US" sz="2000"/>
              <a:t>u</a:t>
            </a:r>
            <a:r>
              <a:rPr lang="vi-VN" sz="2000"/>
              <a:t> J</a:t>
            </a:r>
            <a:r>
              <a:rPr lang="en-US" sz="2000"/>
              <a:t>avi</a:t>
            </a:r>
            <a:r>
              <a:rPr lang="vi-VN" sz="2000"/>
              <a:t>, što omogućava isti izgled aplikacije na bilo kom </a:t>
            </a:r>
            <a:r>
              <a:rPr lang="sr-Latn-RS" sz="2000"/>
              <a:t>operativnom </a:t>
            </a:r>
            <a:r>
              <a:rPr lang="vi-VN" sz="2000"/>
              <a:t>sistemu. 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Ovaj GUI je implementiran preko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javax.swing</a:t>
            </a:r>
            <a:r>
              <a:rPr lang="vi-VN" sz="2000"/>
              <a:t> paketa i dostupan je od verzije Java SE 1.2.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U daljem tekstu mi ćemo se fokusirati na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javax.swing</a:t>
            </a:r>
            <a:r>
              <a:rPr lang="vi-VN" sz="2000"/>
              <a:t> paket i objasniti  upotreb</a:t>
            </a:r>
            <a:r>
              <a:rPr lang="en-US" sz="2000"/>
              <a:t>u</a:t>
            </a:r>
            <a:r>
              <a:rPr lang="vi-VN" sz="2000"/>
              <a:t> njegovih osnovnih klasa.</a:t>
            </a:r>
            <a:endParaRPr lang="en-US" sz="2000"/>
          </a:p>
        </p:txBody>
      </p:sp>
      <p:sp>
        <p:nvSpPr>
          <p:cNvPr id="2560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F4D0CA4-7272-4A36-BBC9-39B4749DF7D0}" type="slidenum">
              <a:rPr lang="en-GB" smtClean="0">
                <a:latin typeface="Arial Black" pitchFamily="34" charset="0"/>
              </a:rPr>
              <a:pPr eaLnBrk="1" hangingPunct="1"/>
              <a:t>23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46405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Klasa JOptionPane</a:t>
            </a:r>
          </a:p>
        </p:txBody>
      </p:sp>
      <p:sp>
        <p:nvSpPr>
          <p:cNvPr id="26627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98450" y="1484313"/>
            <a:ext cx="8594725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Pre nego krenemo sa osnovnim</a:t>
            </a:r>
            <a:r>
              <a:rPr lang="en-US" sz="2000"/>
              <a:t> GUI</a:t>
            </a:r>
            <a:r>
              <a:rPr lang="vi-VN" sz="2000"/>
              <a:t> </a:t>
            </a:r>
            <a:r>
              <a:rPr lang="en-US" sz="2000"/>
              <a:t>komponentama</a:t>
            </a:r>
            <a:r>
              <a:rPr lang="vi-VN" sz="2000"/>
              <a:t>, pokažimo kako </a:t>
            </a:r>
            <a:r>
              <a:rPr lang="sr-Latn-RS" sz="2000"/>
              <a:t>se </a:t>
            </a:r>
            <a:r>
              <a:rPr lang="vi-VN" sz="2000"/>
              <a:t>mo</a:t>
            </a:r>
            <a:r>
              <a:rPr lang="sr-Latn-RS" sz="2000"/>
              <a:t>gu</a:t>
            </a:r>
            <a:r>
              <a:rPr lang="vi-VN" sz="2000"/>
              <a:t> koristiti ugrađene forme </a:t>
            </a:r>
            <a:r>
              <a:rPr lang="sr-Latn-RS" sz="2000"/>
              <a:t>(dijalog prozori) </a:t>
            </a:r>
            <a:r>
              <a:rPr lang="vi-VN" sz="2000"/>
              <a:t>za interakciju sa korisnikom.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Dijalog prozor 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swing</a:t>
            </a:r>
            <a:r>
              <a:rPr lang="vi-VN" sz="2000"/>
              <a:t> paketu realizovan je preko statičke klase </a:t>
            </a:r>
            <a:r>
              <a:rPr lang="vi-VN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JOptionPane</a:t>
            </a:r>
            <a:r>
              <a:rPr lang="vi-VN" sz="2000"/>
              <a:t>. Ova klasa poseduje metode čijim pozivom možemo prikazati različite tipove dijalog prozora. 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N</a:t>
            </a:r>
            <a:r>
              <a:rPr lang="vi-VN" sz="2000"/>
              <a:t>a primer, metodom </a:t>
            </a:r>
            <a:r>
              <a:rPr lang="vi-VN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showConfirmDialog()</a:t>
            </a:r>
            <a:r>
              <a:rPr lang="vi-VN" sz="2000"/>
              <a:t> možemo prikazati dijalog prozor za potvrdu neke akcije sa tri opcije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YES</a:t>
            </a:r>
            <a:r>
              <a:rPr lang="vi-VN" sz="2000"/>
              <a:t>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NO</a:t>
            </a:r>
            <a:r>
              <a:rPr lang="vi-VN" sz="2000"/>
              <a:t> 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CANCEL</a:t>
            </a:r>
            <a:r>
              <a:rPr lang="en-US" sz="2000"/>
              <a:t>, dok metodom </a:t>
            </a:r>
            <a:r>
              <a:rPr lang="en-GB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showInputDialog</a:t>
            </a:r>
            <a:r>
              <a:rPr lang="en-U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()</a:t>
            </a:r>
            <a:r>
              <a:rPr lang="vi-VN" sz="2000"/>
              <a:t> </a:t>
            </a:r>
            <a:r>
              <a:rPr lang="en-US" sz="2000"/>
              <a:t>možemo dobiti dijalog prozor za unos teksta.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Na narednom slajdu je prikazan način korišćenja ova dva dijalog prozora.</a:t>
            </a:r>
            <a:endParaRPr lang="vi-VN" sz="2000"/>
          </a:p>
        </p:txBody>
      </p:sp>
      <p:sp>
        <p:nvSpPr>
          <p:cNvPr id="2662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C93292-A868-48A3-BAA1-B016813E2848}" type="slidenum">
              <a:rPr lang="en-GB" smtClean="0">
                <a:latin typeface="Arial Black" pitchFamily="34" charset="0"/>
              </a:rPr>
              <a:pPr eaLnBrk="1" hangingPunct="1"/>
              <a:t>24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7921625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showInputDialog i showConfirmDialog</a:t>
            </a:r>
          </a:p>
        </p:txBody>
      </p:sp>
      <p:sp>
        <p:nvSpPr>
          <p:cNvPr id="27651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0941878-0AE6-4D08-B6C1-5E6ADD70FBE0}" type="slidenum">
              <a:rPr lang="en-GB" smtClean="0">
                <a:latin typeface="Arial Black" pitchFamily="34" charset="0"/>
              </a:rPr>
              <a:pPr eaLnBrk="1" hangingPunct="1"/>
              <a:t>25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27652" name="Rectangle 1"/>
          <p:cNvSpPr>
            <a:spLocks noChangeArrowheads="1"/>
          </p:cNvSpPr>
          <p:nvPr/>
        </p:nvSpPr>
        <p:spPr bwMode="auto">
          <a:xfrm>
            <a:off x="106363" y="1190625"/>
            <a:ext cx="8281987" cy="5478463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javax.swing.</a:t>
            </a:r>
            <a:r>
              <a:rPr lang="en-GB" sz="14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JOptionPane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latin typeface="Consolas" pitchFamily="49" charset="0"/>
                <a:cs typeface="Times New Roman" pitchFamily="18" charset="0"/>
              </a:rPr>
              <a:t> 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Test 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latin typeface="Consolas" pitchFamily="49" charset="0"/>
                <a:cs typeface="Times New Roman" pitchFamily="18" charset="0"/>
              </a:rPr>
              <a:t> 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args) 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double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broj;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dugme;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 unos;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unos = JOptionPane.</a:t>
            </a:r>
            <a:r>
              <a:rPr lang="en-GB" sz="14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showInputDialog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null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4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"Uneti realan broj"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0.0);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broj = Double.parseDouble(unos);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dugme = JOptionPane.</a:t>
            </a:r>
            <a:r>
              <a:rPr lang="en-GB" sz="14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showConfirmDialog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null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 </a:t>
            </a:r>
            <a:r>
              <a:rPr lang="en-GB" sz="14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"Duplo je "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+ 2*broj, </a:t>
            </a:r>
            <a:r>
              <a:rPr lang="en-GB" sz="14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"Naslov"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JOptionPane.</a:t>
            </a:r>
            <a:r>
              <a:rPr lang="en-GB" sz="14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YES_NO_CANCEL_OPTION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JOptionPane.</a:t>
            </a:r>
            <a:r>
              <a:rPr lang="en-GB" sz="14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INFORMATION_MESSAGE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switch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(dugme){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sr-Latn-RS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case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JOptionPane.</a:t>
            </a:r>
            <a:r>
              <a:rPr lang="en-GB" sz="14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YES_OPTION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: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sr-Latn-RS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 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</a:t>
            </a:r>
            <a:r>
              <a:rPr lang="en-GB" sz="14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out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.print(</a:t>
            </a:r>
            <a:r>
              <a:rPr lang="en-GB" sz="14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"Kliknuli ste YES dugme"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break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sr-Latn-RS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case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JOptionPane.</a:t>
            </a:r>
            <a:r>
              <a:rPr lang="en-GB" sz="14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NO_OPTION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: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sr-Latn-RS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 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</a:t>
            </a:r>
            <a:r>
              <a:rPr lang="en-GB" sz="14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out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.print(</a:t>
            </a:r>
            <a:r>
              <a:rPr lang="en-GB" sz="14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"Kliknuli ste NO dugme"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 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break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sr-Latn-RS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case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JOptionPane.</a:t>
            </a:r>
            <a:r>
              <a:rPr lang="en-GB" sz="14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CANCEL_OPTION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: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sr-Latn-RS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 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</a:t>
            </a:r>
            <a:r>
              <a:rPr lang="en-GB" sz="14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out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.print(</a:t>
            </a:r>
            <a:r>
              <a:rPr lang="en-GB" sz="14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"Kliknuli ste CANCEL dugme"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latin typeface="Consolas" pitchFamily="49" charset="0"/>
                <a:cs typeface="Times New Roman" pitchFamily="18" charset="0"/>
              </a:rPr>
              <a:t> 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 algn="just"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341438"/>
            <a:ext cx="292417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113" y="4581525"/>
            <a:ext cx="26479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7655" name="Straight Arrow Connector 6"/>
          <p:cNvCxnSpPr>
            <a:cxnSpLocks noChangeShapeType="1"/>
          </p:cNvCxnSpPr>
          <p:nvPr/>
        </p:nvCxnSpPr>
        <p:spPr bwMode="auto">
          <a:xfrm flipH="1">
            <a:off x="3492500" y="1981200"/>
            <a:ext cx="2592388" cy="1179513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6" name="Straight Arrow Connector 9"/>
          <p:cNvCxnSpPr>
            <a:cxnSpLocks noChangeShapeType="1"/>
          </p:cNvCxnSpPr>
          <p:nvPr/>
        </p:nvCxnSpPr>
        <p:spPr bwMode="auto">
          <a:xfrm flipH="1" flipV="1">
            <a:off x="4224338" y="3802063"/>
            <a:ext cx="2147887" cy="1223962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164012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Komentari primera</a:t>
            </a:r>
          </a:p>
        </p:txBody>
      </p:sp>
      <p:sp>
        <p:nvSpPr>
          <p:cNvPr id="2867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EEC5259-CFBF-4F42-8F03-3AA9945E27DB}" type="slidenum">
              <a:rPr lang="en-GB" smtClean="0">
                <a:latin typeface="Arial Black" pitchFamily="34" charset="0"/>
              </a:rPr>
              <a:pPr eaLnBrk="1" hangingPunct="1"/>
              <a:t>26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28676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268413"/>
            <a:ext cx="8521700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U prethodnom primeru, prvi argument metoda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showConfirmDialog()</a:t>
            </a:r>
            <a:r>
              <a:rPr lang="vi-VN" sz="2000"/>
              <a:t> </a:t>
            </a:r>
            <a:r>
              <a:rPr lang="en-US" sz="2000"/>
              <a:t>i </a:t>
            </a:r>
            <a:r>
              <a:rPr lang="en-GB" sz="2000">
                <a:latin typeface="Consolas" pitchFamily="49" charset="0"/>
                <a:cs typeface="Consolas" pitchFamily="49" charset="0"/>
              </a:rPr>
              <a:t>showInputDialog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()</a:t>
            </a:r>
            <a:r>
              <a:rPr lang="vi-VN" sz="2000"/>
              <a:t> </a:t>
            </a:r>
            <a:r>
              <a:rPr lang="en-US" sz="2000"/>
              <a:t>određuje komponentu u odnosu na koju će biti prikazan dijalog prozor (parent ili roditeljska komponenta).</a:t>
            </a:r>
            <a:r>
              <a:rPr lang="sr-Latn-RS" sz="2000"/>
              <a:t> </a:t>
            </a:r>
            <a:r>
              <a:rPr lang="en-US" sz="2000"/>
              <a:t>Kada je prvi argument 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null</a:t>
            </a:r>
            <a:r>
              <a:rPr lang="en-US" sz="2000"/>
              <a:t>, dijalog prozor će biti prikazan na sredini ekrana.</a:t>
            </a:r>
          </a:p>
          <a:p>
            <a:pPr eaLnBrk="1" hangingPunct="1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Drugi argument obe metode je tekst poruke.</a:t>
            </a:r>
          </a:p>
          <a:p>
            <a:pPr eaLnBrk="1" hangingPunct="1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Treći argument metode </a:t>
            </a:r>
            <a:r>
              <a:rPr lang="en-GB" sz="2000">
                <a:latin typeface="Consolas" pitchFamily="49" charset="0"/>
                <a:cs typeface="Consolas" pitchFamily="49" charset="0"/>
              </a:rPr>
              <a:t>showInputDialog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()</a:t>
            </a:r>
            <a:r>
              <a:rPr lang="en-US" sz="2000"/>
              <a:t> je podrazumevani tekst koji će biti prikazan u polju za unos.</a:t>
            </a:r>
          </a:p>
          <a:p>
            <a:pPr eaLnBrk="1" hangingPunct="1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Treći argument metode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showConfirmDialog()</a:t>
            </a:r>
            <a:r>
              <a:rPr lang="en-US" sz="2000"/>
              <a:t> je naslov prozora.</a:t>
            </a:r>
          </a:p>
          <a:p>
            <a:pPr eaLnBrk="1" hangingPunct="1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Četvrti argument metode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showConfirmDialog()</a:t>
            </a:r>
            <a:r>
              <a:rPr lang="en-US" sz="2000"/>
              <a:t> je ceo broj koji određuje opcije dostupne na prozoru</a:t>
            </a:r>
            <a:r>
              <a:rPr lang="en-GB" sz="2000"/>
              <a:t>: </a:t>
            </a:r>
            <a:r>
              <a:rPr lang="en-GB" sz="2000">
                <a:latin typeface="Consolas" pitchFamily="49" charset="0"/>
                <a:cs typeface="Consolas" pitchFamily="49" charset="0"/>
              </a:rPr>
              <a:t>YES_NO_OPTION</a:t>
            </a:r>
            <a:r>
              <a:rPr lang="en-GB" sz="2000"/>
              <a:t>, </a:t>
            </a:r>
            <a:r>
              <a:rPr lang="en-GB" sz="2000">
                <a:latin typeface="Consolas" pitchFamily="49" charset="0"/>
                <a:cs typeface="Consolas" pitchFamily="49" charset="0"/>
              </a:rPr>
              <a:t>YES_NO_CANCEL_OPTION</a:t>
            </a:r>
            <a:r>
              <a:rPr lang="en-GB" sz="2000"/>
              <a:t> </a:t>
            </a:r>
            <a:r>
              <a:rPr lang="en-US" sz="2000"/>
              <a:t>ili</a:t>
            </a:r>
            <a:r>
              <a:rPr lang="en-GB" sz="2000"/>
              <a:t> </a:t>
            </a:r>
            <a:r>
              <a:rPr lang="en-GB" sz="2000">
                <a:latin typeface="Consolas" pitchFamily="49" charset="0"/>
                <a:cs typeface="Consolas" pitchFamily="49" charset="0"/>
              </a:rPr>
              <a:t>OK_CANCEL_OPTION</a:t>
            </a:r>
            <a:r>
              <a:rPr lang="en-US" sz="2000"/>
              <a:t>.</a:t>
            </a:r>
          </a:p>
          <a:p>
            <a:pPr eaLnBrk="1" hangingPunct="1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Peti argument metode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showConfirmDialog()</a:t>
            </a:r>
            <a:r>
              <a:rPr lang="en-US" sz="2000"/>
              <a:t> je ceo broj </a:t>
            </a:r>
            <a:r>
              <a:rPr lang="sr-Latn-RS" sz="2000"/>
              <a:t>koji </a:t>
            </a:r>
            <a:r>
              <a:rPr lang="vi-VN" sz="2000"/>
              <a:t>određuje ikonic</a:t>
            </a:r>
            <a:r>
              <a:rPr lang="en-US" sz="2000"/>
              <a:t>u</a:t>
            </a:r>
            <a:r>
              <a:rPr lang="vi-VN" sz="2000"/>
              <a:t> na prozoru i može </a:t>
            </a:r>
            <a:r>
              <a:rPr lang="en-US" sz="2000"/>
              <a:t>biti</a:t>
            </a:r>
            <a:r>
              <a:rPr lang="vi-VN" sz="2000"/>
              <a:t>: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ERROR_MESSAGE</a:t>
            </a:r>
            <a:r>
              <a:rPr lang="vi-VN" sz="2000"/>
              <a:t>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INFORMATION_MESSAGE</a:t>
            </a:r>
            <a:r>
              <a:rPr lang="vi-VN" sz="2000"/>
              <a:t>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WARNING_MESSAGE</a:t>
            </a:r>
            <a:r>
              <a:rPr lang="vi-VN" sz="2000"/>
              <a:t>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QUESTION_MESSAGE</a:t>
            </a:r>
            <a:r>
              <a:rPr lang="vi-VN" sz="2000"/>
              <a:t> 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PLAIN_MESSAGE</a:t>
            </a:r>
            <a:r>
              <a:rPr lang="en-US" sz="2000"/>
              <a:t> (bez ikonice)</a:t>
            </a:r>
            <a:r>
              <a:rPr lang="vi-VN" sz="2000"/>
              <a:t>.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164012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Komentari primera</a:t>
            </a:r>
          </a:p>
        </p:txBody>
      </p:sp>
      <p:sp>
        <p:nvSpPr>
          <p:cNvPr id="29699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7D3F3DF-AF93-4133-8817-9617326A0A69}" type="slidenum">
              <a:rPr lang="en-GB" smtClean="0">
                <a:latin typeface="Arial Black" pitchFamily="34" charset="0"/>
              </a:rPr>
              <a:pPr eaLnBrk="1" hangingPunct="1"/>
              <a:t>27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6148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268413"/>
            <a:ext cx="8521700" cy="4968875"/>
          </a:xfrm>
          <a:prstGeom prst="rect">
            <a:avLst/>
          </a:prstGeom>
          <a:noFill/>
          <a:ln>
            <a:noFill/>
          </a:ln>
          <a:extLst/>
        </p:spPr>
        <p:txBody>
          <a:bodyPr lIns="72000" rIns="72000"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GB" sz="2000" smtClean="0">
                <a:latin typeface="Consolas" pitchFamily="49" charset="0"/>
                <a:cs typeface="Consolas" pitchFamily="49" charset="0"/>
              </a:rPr>
              <a:t>showInputDialog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()</a:t>
            </a:r>
            <a:r>
              <a:rPr lang="vi-VN" sz="2000"/>
              <a:t> </a:t>
            </a:r>
            <a:r>
              <a:rPr lang="sr-Latn-RS" sz="2000" smtClean="0"/>
              <a:t>dozvoljava unos samo stringova, pa vraća podatak tipa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String</a:t>
            </a:r>
            <a:r>
              <a:rPr lang="sr-Latn-RS" sz="2000" smtClean="0"/>
              <a:t>. 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Ako uneti podatak želimo tumačiti kao broj, moramo ga pretvoriti u odgovarajući numerički tip.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U našem slučaju, vrednost unetog realnog broja se dobija sa: </a:t>
            </a:r>
          </a:p>
          <a:p>
            <a:pPr marL="269875" indent="0" eaLnBrk="1" hangingPunct="1">
              <a:spcAft>
                <a:spcPts val="1200"/>
              </a:spcAft>
              <a:buClr>
                <a:schemeClr val="tx1"/>
              </a:buClr>
              <a:buSzPct val="75000"/>
              <a:defRPr/>
            </a:pPr>
            <a:r>
              <a:rPr lang="en-GB" sz="20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broj </a:t>
            </a:r>
            <a:r>
              <a:rPr lang="en-GB" sz="20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= Double.</a:t>
            </a:r>
            <a:r>
              <a:rPr lang="en-GB" sz="2000">
                <a:latin typeface="Consolas"/>
                <a:ea typeface="Times New Roman"/>
                <a:cs typeface="Times New Roman"/>
              </a:rPr>
              <a:t>parseDouble</a:t>
            </a:r>
            <a:r>
              <a:rPr lang="en-GB" sz="20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(unos</a:t>
            </a:r>
            <a:r>
              <a:rPr lang="en-GB" sz="20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sr-Latn-RS" sz="2000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Statička metoda </a:t>
            </a:r>
            <a:r>
              <a:rPr lang="sr-Latn-RS" sz="2000" b="1">
                <a:solidFill>
                  <a:srgbClr val="FF0000"/>
                </a:solidFill>
                <a:latin typeface="Consolas"/>
                <a:ea typeface="Times New Roman"/>
                <a:cs typeface="Times New Roman"/>
              </a:rPr>
              <a:t>parseDouble</a:t>
            </a:r>
            <a:r>
              <a:rPr lang="sr-Latn-RS" sz="2000" smtClean="0"/>
              <a:t> klase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Double</a:t>
            </a:r>
            <a:r>
              <a:rPr lang="sr-Latn-RS" sz="2000" smtClean="0"/>
              <a:t> vraća realan broj predstavljen stringom argumentom.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Slično, postoji statička </a:t>
            </a:r>
            <a:r>
              <a:rPr lang="sr-Latn-RS" sz="2000"/>
              <a:t>metoda </a:t>
            </a:r>
            <a:r>
              <a:rPr lang="sr-Latn-RS" sz="2000" b="1" smtClean="0">
                <a:solidFill>
                  <a:srgbClr val="FF0000"/>
                </a:solidFill>
                <a:latin typeface="Consolas"/>
                <a:ea typeface="Times New Roman"/>
                <a:cs typeface="Times New Roman"/>
              </a:rPr>
              <a:t>parseInt</a:t>
            </a:r>
            <a:r>
              <a:rPr lang="sr-Latn-RS" sz="2000" smtClean="0"/>
              <a:t> </a:t>
            </a:r>
            <a:r>
              <a:rPr lang="sr-Latn-RS" sz="2000"/>
              <a:t>klase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Integer</a:t>
            </a:r>
            <a:r>
              <a:rPr lang="sr-Latn-RS" sz="2000" smtClean="0"/>
              <a:t>, koja vraća ceo </a:t>
            </a:r>
            <a:r>
              <a:rPr lang="sr-Latn-RS" sz="2000"/>
              <a:t>broj predstavljen stringom argumentom</a:t>
            </a:r>
            <a:r>
              <a:rPr lang="sr-Latn-RS" sz="2000" smtClean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U slučaju pogrešnog unosa (npr. string umesto realnog broja), ili pritiska dugmeta </a:t>
            </a:r>
            <a:r>
              <a:rPr lang="sr-Latn-RS" sz="2000" i="1"/>
              <a:t>Cancel</a:t>
            </a:r>
            <a:r>
              <a:rPr lang="sr-Latn-RS" sz="2000" smtClean="0"/>
              <a:t>, baca se izuzetak.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/>
              <a:t>Podaci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YES_NO_CANCEL_OPTION</a:t>
            </a:r>
            <a:r>
              <a:rPr lang="sr-Latn-RS" sz="2000" smtClean="0"/>
              <a:t>,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INFORMATION_MESSAGE</a:t>
            </a:r>
            <a:r>
              <a:rPr lang="sr-Latn-RS" sz="2000"/>
              <a:t> </a:t>
            </a:r>
            <a:r>
              <a:rPr lang="sr-Latn-RS" sz="2000" smtClean="0"/>
              <a:t>... klase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JOptionPane</a:t>
            </a:r>
            <a:r>
              <a:rPr lang="sr-Latn-RS" sz="2000" smtClean="0"/>
              <a:t> su </a:t>
            </a:r>
            <a:r>
              <a:rPr lang="sr-Latn-RS" sz="2000"/>
              <a:t>deklarisani kao </a:t>
            </a:r>
            <a:r>
              <a:rPr lang="en-GB" sz="2000">
                <a:latin typeface="Consolas" pitchFamily="49" charset="0"/>
                <a:cs typeface="Consolas" pitchFamily="49" charset="0"/>
              </a:rPr>
              <a:t>public static final int</a:t>
            </a:r>
            <a:r>
              <a:rPr lang="sr-Latn-RS" sz="2000" smtClean="0"/>
              <a:t>.</a:t>
            </a:r>
            <a:endParaRPr lang="sr-Latn-R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8353425" cy="596900"/>
          </a:xfrm>
        </p:spPr>
        <p:txBody>
          <a:bodyPr/>
          <a:lstStyle/>
          <a:p>
            <a:pPr eaLnBrk="1" hangingPunct="1"/>
            <a:r>
              <a:rPr lang="vi-VN" sz="3600" smtClean="0"/>
              <a:t>Hijerarhija nasleđivanja u swing paketu</a:t>
            </a:r>
            <a:endParaRPr lang="en-US" sz="3600" smtClean="0"/>
          </a:p>
        </p:txBody>
      </p:sp>
      <p:sp>
        <p:nvSpPr>
          <p:cNvPr id="30723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110898-786E-413A-ACC1-B15827285DEB}" type="slidenum">
              <a:rPr lang="en-GB" smtClean="0">
                <a:latin typeface="Arial Black" pitchFamily="34" charset="0"/>
              </a:rPr>
              <a:pPr eaLnBrk="1" hangingPunct="1"/>
              <a:t>28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30724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388" y="1341438"/>
            <a:ext cx="8856662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Hijerarhija</a:t>
            </a:r>
            <a:r>
              <a:rPr lang="vi-VN" sz="2000"/>
              <a:t> klasa iz kojih GUI komponente nasleđuju svoje osnovne atribute i metode</a:t>
            </a:r>
            <a:r>
              <a:rPr lang="en-US" sz="2000"/>
              <a:t> je dat ispod.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Klasa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Component</a:t>
            </a:r>
            <a:r>
              <a:rPr lang="vi-VN" sz="2000"/>
              <a:t> poseduje veliki broj osobina i metoda koje direktno, ili indirektno, nasleđuju ostale grafičke komponente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javax.swing</a:t>
            </a:r>
            <a:r>
              <a:rPr lang="vi-VN" sz="2000"/>
              <a:t> ili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java.awt</a:t>
            </a:r>
            <a:r>
              <a:rPr lang="vi-VN" sz="2000"/>
              <a:t> paketa.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Iz klase</a:t>
            </a:r>
            <a:r>
              <a:rPr lang="en-US" sz="2000"/>
              <a:t> 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Component</a:t>
            </a:r>
            <a:r>
              <a:rPr lang="vi-VN" sz="2000"/>
              <a:t> je izvedena klasa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Container</a:t>
            </a:r>
            <a:r>
              <a:rPr lang="vi-VN" sz="2000"/>
              <a:t> koja omogućava jednostavnu organizaciju i prikaz svih GUI komponenti. Bilo koji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Container</a:t>
            </a:r>
            <a:r>
              <a:rPr lang="vi-VN" sz="2000"/>
              <a:t> objekat može poslužiti za organizaciju drugih </a:t>
            </a:r>
            <a:r>
              <a:rPr lang="en-US" sz="2000"/>
              <a:t>GUI </a:t>
            </a:r>
            <a:r>
              <a:rPr lang="vi-VN" sz="2000"/>
              <a:t>komponenti</a:t>
            </a:r>
            <a:r>
              <a:rPr lang="en-US" sz="2000"/>
              <a:t>.</a:t>
            </a:r>
            <a:endParaRPr lang="vi-VN" sz="2000"/>
          </a:p>
        </p:txBody>
      </p:sp>
      <p:sp>
        <p:nvSpPr>
          <p:cNvPr id="3072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pic>
        <p:nvPicPr>
          <p:cNvPr id="30726" name="Picture 6" descr="Drawing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286250"/>
            <a:ext cx="495935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8353425" cy="596900"/>
          </a:xfrm>
        </p:spPr>
        <p:txBody>
          <a:bodyPr/>
          <a:lstStyle/>
          <a:p>
            <a:pPr eaLnBrk="1" hangingPunct="1"/>
            <a:r>
              <a:rPr lang="vi-VN" sz="3600" smtClean="0"/>
              <a:t>Hijerarhija nasleđivanja u swing paketu</a:t>
            </a:r>
            <a:endParaRPr lang="en-US" sz="3600" smtClean="0"/>
          </a:p>
        </p:txBody>
      </p:sp>
      <p:sp>
        <p:nvSpPr>
          <p:cNvPr id="3174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041971-B6B2-4CDB-A8AE-CE99043899B2}" type="slidenum">
              <a:rPr lang="en-GB" smtClean="0">
                <a:latin typeface="Arial Black" pitchFamily="34" charset="0"/>
              </a:rPr>
              <a:pPr eaLnBrk="1" hangingPunct="1"/>
              <a:t>29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31748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388" y="1341438"/>
            <a:ext cx="8856662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536575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Svaki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Container</a:t>
            </a:r>
            <a:r>
              <a:rPr lang="vi-VN" sz="2000"/>
              <a:t> </a:t>
            </a:r>
            <a:r>
              <a:rPr lang="sr-Latn-RS" sz="2000"/>
              <a:t>objekat </a:t>
            </a:r>
            <a:r>
              <a:rPr lang="vi-VN" sz="2000"/>
              <a:t>mo</a:t>
            </a:r>
            <a:r>
              <a:rPr lang="en-US" sz="2000"/>
              <a:t>že</a:t>
            </a:r>
            <a:r>
              <a:rPr lang="vi-VN" sz="2000"/>
              <a:t> </a:t>
            </a:r>
            <a:r>
              <a:rPr lang="en-US" sz="2000"/>
              <a:t>sadržati</a:t>
            </a:r>
            <a:r>
              <a:rPr lang="vi-VN" sz="2000"/>
              <a:t> drug</a:t>
            </a:r>
            <a:r>
              <a:rPr lang="en-US" sz="2000"/>
              <a:t>e</a:t>
            </a:r>
            <a:r>
              <a:rPr lang="vi-VN" sz="2000"/>
              <a:t>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Container</a:t>
            </a:r>
            <a:r>
              <a:rPr lang="en-US" sz="2000"/>
              <a:t> objekte</a:t>
            </a:r>
            <a:r>
              <a:rPr lang="vi-VN" sz="2000"/>
              <a:t>.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Iz klase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Container</a:t>
            </a:r>
            <a:r>
              <a:rPr lang="vi-VN" sz="2000"/>
              <a:t> izvedena je klasa </a:t>
            </a:r>
            <a:r>
              <a:rPr lang="vi-VN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J</a:t>
            </a:r>
            <a:r>
              <a:rPr lang="en-U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</a:t>
            </a:r>
            <a:r>
              <a:rPr lang="vi-VN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omponent</a:t>
            </a:r>
            <a:r>
              <a:rPr lang="en-US" sz="2000"/>
              <a:t>,</a:t>
            </a:r>
            <a:r>
              <a:rPr lang="vi-VN" sz="2000"/>
              <a:t> na</a:t>
            </a:r>
            <a:r>
              <a:rPr lang="en-US" sz="2000"/>
              <a:t>t</a:t>
            </a:r>
            <a:r>
              <a:rPr lang="vi-VN" sz="2000"/>
              <a:t>klas</a:t>
            </a:r>
            <a:r>
              <a:rPr lang="sr-Latn-RS" sz="2000"/>
              <a:t>a</a:t>
            </a:r>
            <a:r>
              <a:rPr lang="vi-VN" sz="2000"/>
              <a:t> svih klasa </a:t>
            </a:r>
            <a:r>
              <a:rPr lang="sr-Latn-RS" sz="2000"/>
              <a:t>koje predstavljaju</a:t>
            </a:r>
            <a:r>
              <a:rPr lang="vi-VN" sz="2000"/>
              <a:t> vizuelne komponente GUI-a, sadržane 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javax.swing</a:t>
            </a:r>
            <a:r>
              <a:rPr lang="vi-VN" sz="2000"/>
              <a:t> paketu. Kako je klasa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JComponent</a:t>
            </a:r>
            <a:r>
              <a:rPr lang="vi-VN" sz="2000"/>
              <a:t>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Container</a:t>
            </a:r>
            <a:r>
              <a:rPr lang="vi-VN" sz="2000"/>
              <a:t>, sve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swing</a:t>
            </a:r>
            <a:r>
              <a:rPr lang="vi-VN" sz="2000"/>
              <a:t> komponente su takođe </a:t>
            </a:r>
            <a:r>
              <a:rPr lang="en-US" sz="2000"/>
              <a:t>objekti tipa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Container</a:t>
            </a:r>
            <a:r>
              <a:rPr lang="vi-VN" sz="2000"/>
              <a:t>.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Klas</a:t>
            </a:r>
            <a:r>
              <a:rPr lang="en-US" sz="2000"/>
              <a:t>a</a:t>
            </a:r>
            <a:r>
              <a:rPr lang="vi-VN" sz="2000"/>
              <a:t>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JComponent</a:t>
            </a:r>
            <a:r>
              <a:rPr lang="vi-VN" sz="2000"/>
              <a:t> omoguć</a:t>
            </a:r>
            <a:r>
              <a:rPr lang="en-US" sz="2000"/>
              <a:t>uje</a:t>
            </a:r>
            <a:r>
              <a:rPr lang="vi-VN" sz="2000"/>
              <a:t> nekoliko ključnih stvari GUI komponenti:</a:t>
            </a:r>
            <a:endParaRPr lang="en-US" sz="2000"/>
          </a:p>
          <a:p>
            <a:pPr lvl="1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en-US"/>
              <a:t>j</a:t>
            </a:r>
            <a:r>
              <a:rPr lang="vi-VN"/>
              <a:t>ednostavn</a:t>
            </a:r>
            <a:r>
              <a:rPr lang="en-US"/>
              <a:t>u </a:t>
            </a:r>
            <a:r>
              <a:rPr lang="vi-VN"/>
              <a:t>manipulacij</a:t>
            </a:r>
            <a:r>
              <a:rPr lang="en-US"/>
              <a:t>u</a:t>
            </a:r>
            <a:r>
              <a:rPr lang="vi-VN"/>
              <a:t> izgledom komponenti;</a:t>
            </a:r>
          </a:p>
          <a:p>
            <a:pPr lvl="1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en-US"/>
              <a:t>u</a:t>
            </a:r>
            <a:r>
              <a:rPr lang="vi-VN"/>
              <a:t>pravljanje događajima i razrešenje poziva;</a:t>
            </a:r>
            <a:endParaRPr lang="sr-Latn-RS"/>
          </a:p>
          <a:p>
            <a:pPr lvl="1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en-US"/>
              <a:t>p</a:t>
            </a:r>
            <a:r>
              <a:rPr lang="vi-VN"/>
              <a:t>ovezivanje prečica sa tastature sa akcijama komponenti;</a:t>
            </a:r>
          </a:p>
          <a:p>
            <a:pPr lvl="1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en-US"/>
              <a:t>k</a:t>
            </a:r>
            <a:r>
              <a:rPr lang="vi-VN"/>
              <a:t>ratak opis funkcije svake komponente kada se kursorom pređe preko iste;</a:t>
            </a:r>
          </a:p>
          <a:p>
            <a:pPr lvl="1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en-US"/>
              <a:t>p</a:t>
            </a:r>
            <a:r>
              <a:rPr lang="vi-VN"/>
              <a:t>odrška različitim tehnologijama, kao npr. čitačima za osobe sa oštećenim vidom;</a:t>
            </a:r>
          </a:p>
          <a:p>
            <a:pPr lvl="1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en-US"/>
              <a:t>p</a:t>
            </a:r>
            <a:r>
              <a:rPr lang="vi-VN"/>
              <a:t>odršku za korisnički interfejs za lokalizaciju, koji omogućava prikaz komponenti na različitim jezicima i niz drugih funkcionalnosti.</a:t>
            </a:r>
          </a:p>
        </p:txBody>
      </p:sp>
      <p:sp>
        <p:nvSpPr>
          <p:cNvPr id="3174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734536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bez upravljanja izuzecima</a:t>
            </a:r>
            <a:endParaRPr lang="en-US" sz="3600" smtClean="0"/>
          </a:p>
        </p:txBody>
      </p:sp>
      <p:sp>
        <p:nvSpPr>
          <p:cNvPr id="5123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645DAA3-E57B-4358-B4B5-070846F7BCA4}" type="slidenum">
              <a:rPr lang="en-GB" smtClean="0">
                <a:latin typeface="Arial Black" pitchFamily="34" charset="0"/>
              </a:rPr>
              <a:pPr eaLnBrk="1" hangingPunct="1"/>
              <a:t>3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5124" name="Rectangle 1"/>
          <p:cNvSpPr>
            <a:spLocks noChangeArrowheads="1"/>
          </p:cNvSpPr>
          <p:nvPr/>
        </p:nvSpPr>
        <p:spPr bwMode="auto">
          <a:xfrm>
            <a:off x="468313" y="1620838"/>
            <a:ext cx="7446962" cy="440055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java.util.Scanner;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latin typeface="Consolas" pitchFamily="49" charset="0"/>
                <a:cs typeface="Times New Roman" pitchFamily="18" charset="0"/>
              </a:rPr>
              <a:t> 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PrimerBezObradeIzuzetaka 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latin typeface="Consolas" pitchFamily="49" charset="0"/>
                <a:cs typeface="Times New Roman" pitchFamily="18" charset="0"/>
              </a:rPr>
              <a:t> 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args) 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Scanner unos =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Scanner(System.in);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System.out.print(</a:t>
            </a:r>
            <a:r>
              <a:rPr lang="en-GB" sz="14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"Uneti imenilac i brojilac razlomka: "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imenilac = unos.nextInt();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brojilac = unos.nextInt();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rezultat = kolicnik(imenilac, brojilac);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System.out.printf(</a:t>
            </a:r>
            <a:r>
              <a:rPr lang="en-GB" sz="14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"%d / %d = %d\n "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brojilac, imenilac, rezultat);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latin typeface="Consolas" pitchFamily="49" charset="0"/>
                <a:cs typeface="Times New Roman" pitchFamily="18" charset="0"/>
              </a:rPr>
              <a:t> 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kolicnik(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im,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br){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return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br / im;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latin typeface="Consolas" pitchFamily="49" charset="0"/>
                <a:cs typeface="Times New Roman" pitchFamily="18" charset="0"/>
              </a:rPr>
              <a:t> 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2592387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Prva forma</a:t>
            </a:r>
          </a:p>
        </p:txBody>
      </p:sp>
      <p:sp>
        <p:nvSpPr>
          <p:cNvPr id="32771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3217CF9-D10C-4EB0-B59F-760231101A09}" type="slidenum">
              <a:rPr lang="en-GB" smtClean="0">
                <a:latin typeface="Arial Black" pitchFamily="34" charset="0"/>
              </a:rPr>
              <a:pPr eaLnBrk="1" hangingPunct="1"/>
              <a:t>30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3277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388" y="1341438"/>
            <a:ext cx="8666162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U nastavku ćemo dati primer vrlo jednostavne forme koja na sebi sadrži tekst i sliku.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Pokazaćemo kako se kreira prozor i kako se prozoru dodaju GUI komponente.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U ovom primeru se nećemo baviti događajima.</a:t>
            </a:r>
            <a:endParaRPr lang="vi-VN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2881312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Prva forma</a:t>
            </a:r>
          </a:p>
        </p:txBody>
      </p:sp>
      <p:sp>
        <p:nvSpPr>
          <p:cNvPr id="3379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9AE61D-6740-4E54-A2DF-4EC3253485CF}" type="slidenum">
              <a:rPr lang="en-GB" smtClean="0">
                <a:latin typeface="Arial Black" pitchFamily="34" charset="0"/>
              </a:rPr>
              <a:pPr eaLnBrk="1" hangingPunct="1"/>
              <a:t>31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33796" name="Rectangle 1"/>
          <p:cNvSpPr>
            <a:spLocks noChangeArrowheads="1"/>
          </p:cNvSpPr>
          <p:nvPr/>
        </p:nvSpPr>
        <p:spPr bwMode="auto">
          <a:xfrm>
            <a:off x="74613" y="1139825"/>
            <a:ext cx="7273925" cy="564832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java.awt.FlowLayout;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javax.swing.ImageIcon;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javax.swing.JFrame;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javax.swing.JLabel;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javax.swing.SwingConstants;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latin typeface="Consolas" pitchFamily="49" charset="0"/>
                <a:cs typeface="Times New Roman" pitchFamily="18" charset="0"/>
              </a:rPr>
              <a:t> 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Forma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extends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JFrame</a:t>
            </a:r>
            <a:endParaRPr lang="en-GB" sz="13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private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JLabel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lab1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lab2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Forma()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super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"Naša prva forma"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setSize(2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5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0, 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15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0);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setDefaultCloseOperation(</a:t>
            </a:r>
            <a:r>
              <a:rPr lang="en-GB" sz="1300" i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EXIT_ON_CLOSE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setLayout(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FlowLayout());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lab1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JLabel(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"Običan tekst"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add(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lab1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ImageIcon ikonica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ImageIcon(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"ETF.jpg"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lab2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JLabel(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"Tekst sa slikom"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lab2</a:t>
            </a: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.setIcon(ikonica);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lab2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.setVerticalTextPosition(SwingConstants.</a:t>
            </a:r>
            <a:r>
              <a:rPr lang="en-GB" sz="1300" i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BOTTOM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lab2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.setHorizontalTextPosition(SwingConstants.</a:t>
            </a:r>
            <a:r>
              <a:rPr lang="en-GB" sz="1300" i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CENTER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		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add(</a:t>
            </a:r>
            <a:r>
              <a:rPr lang="en-GB" sz="1300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lab2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US" sz="130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U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 algn="just"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3797" name="Rectangle 1"/>
          <p:cNvSpPr>
            <a:spLocks noChangeArrowheads="1"/>
          </p:cNvSpPr>
          <p:nvPr/>
        </p:nvSpPr>
        <p:spPr bwMode="auto">
          <a:xfrm>
            <a:off x="4427538" y="1325563"/>
            <a:ext cx="4348162" cy="2032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Test 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args) 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latin typeface="Consolas" pitchFamily="49" charset="0"/>
                <a:cs typeface="Times New Roman" pitchFamily="18" charset="0"/>
              </a:rPr>
              <a:t> 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Forma forma1 =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Forma();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forma1.setVisible(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true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latin typeface="Consolas" pitchFamily="49" charset="0"/>
                <a:cs typeface="Times New Roman" pitchFamily="18" charset="0"/>
              </a:rPr>
              <a:t> 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3379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588" y="3644900"/>
            <a:ext cx="2690812" cy="161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5184775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Prva forma - Komentari</a:t>
            </a:r>
          </a:p>
        </p:txBody>
      </p:sp>
      <p:sp>
        <p:nvSpPr>
          <p:cNvPr id="34819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03AAE23-C2F2-473C-8E08-43DC556D376E}" type="slidenum">
              <a:rPr lang="en-GB" smtClean="0">
                <a:latin typeface="Arial Black" pitchFamily="34" charset="0"/>
              </a:rPr>
              <a:pPr eaLnBrk="1" hangingPunct="1"/>
              <a:t>32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7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388" y="1341438"/>
            <a:ext cx="8666162" cy="5256212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smtClean="0"/>
              <a:t>F</a:t>
            </a:r>
            <a:r>
              <a:rPr lang="vi-VN" sz="2000" smtClean="0"/>
              <a:t>orma predstavlja prozor (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Container</a:t>
            </a:r>
            <a:r>
              <a:rPr lang="vi-VN" sz="2000" smtClean="0"/>
              <a:t>) na koji se pozicioniraju ostale </a:t>
            </a:r>
            <a:r>
              <a:rPr lang="en-US" sz="2000" smtClean="0"/>
              <a:t>GUI</a:t>
            </a:r>
            <a:r>
              <a:rPr lang="vi-VN" sz="2000" smtClean="0"/>
              <a:t> komponente, kao što su: </a:t>
            </a:r>
            <a:endParaRPr lang="en-US" sz="2000" smtClean="0"/>
          </a:p>
          <a:p>
            <a:pPr marL="846137" lvl="1" indent="-342900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vi-VN" smtClean="0"/>
              <a:t>polje za prikaz teksta – labela, </a:t>
            </a:r>
            <a:endParaRPr lang="en-US" smtClean="0"/>
          </a:p>
          <a:p>
            <a:pPr marL="846137" lvl="1" indent="-342900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vi-VN" smtClean="0"/>
              <a:t>polje za unos teksta – te</a:t>
            </a:r>
            <a:r>
              <a:rPr lang="en-US" smtClean="0"/>
              <a:t>ks</a:t>
            </a:r>
            <a:r>
              <a:rPr lang="vi-VN" smtClean="0"/>
              <a:t>t polje, </a:t>
            </a:r>
            <a:endParaRPr lang="en-US" smtClean="0"/>
          </a:p>
          <a:p>
            <a:pPr marL="846137" lvl="1" indent="-342900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vi-VN" smtClean="0"/>
              <a:t>radio dugme, </a:t>
            </a:r>
            <a:endParaRPr lang="en-US" smtClean="0"/>
          </a:p>
          <a:p>
            <a:pPr marL="846137" lvl="1" indent="-342900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mtClean="0"/>
              <a:t>ček</a:t>
            </a:r>
            <a:r>
              <a:rPr lang="en-US" smtClean="0"/>
              <a:t> </a:t>
            </a:r>
            <a:r>
              <a:rPr lang="vi-VN" smtClean="0"/>
              <a:t>dugme, </a:t>
            </a:r>
            <a:endParaRPr lang="en-US" smtClean="0"/>
          </a:p>
          <a:p>
            <a:pPr marL="846137" lvl="1" indent="-342900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vi-VN" smtClean="0"/>
              <a:t>akciono dugme, </a:t>
            </a:r>
            <a:endParaRPr lang="en-US" smtClean="0"/>
          </a:p>
          <a:p>
            <a:pPr marL="846137" lvl="1" indent="-342900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ME" smtClean="0"/>
              <a:t>p</a:t>
            </a:r>
            <a:r>
              <a:rPr lang="en-US" smtClean="0"/>
              <a:t>adaju</a:t>
            </a:r>
            <a:r>
              <a:rPr lang="sr-Latn-ME" smtClean="0"/>
              <a:t>ći meni</a:t>
            </a:r>
            <a:r>
              <a:rPr lang="vi-VN" smtClean="0"/>
              <a:t> itd. </a:t>
            </a:r>
            <a:endParaRPr lang="en-US" smtClean="0"/>
          </a:p>
          <a:p>
            <a:pPr marL="239713" lvl="1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U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javax.swing</a:t>
            </a:r>
            <a:r>
              <a:rPr lang="vi-VN" sz="2000" smtClean="0"/>
              <a:t> paketu, forma je realizovana klasom </a:t>
            </a:r>
            <a:r>
              <a:rPr lang="vi-VN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JFrame</a:t>
            </a:r>
            <a:r>
              <a:rPr lang="vi-VN" sz="2000" smtClean="0"/>
              <a:t>. </a:t>
            </a:r>
            <a:endParaRPr lang="en-US" sz="2000" smtClean="0"/>
          </a:p>
          <a:p>
            <a:pPr marL="239713" lvl="1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K</a:t>
            </a:r>
            <a:r>
              <a:rPr lang="vi-VN" sz="2000" smtClean="0"/>
              <a:t>ako je neophodno da forma poseduje i druge komponente, za njen prikaz </a:t>
            </a:r>
            <a:r>
              <a:rPr lang="sr-Latn-RS" sz="2000" smtClean="0"/>
              <a:t>se </a:t>
            </a:r>
            <a:r>
              <a:rPr lang="vi-VN" sz="2000" smtClean="0"/>
              <a:t>kreira nova klasa koja nasleđuje sve osobine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JFrame</a:t>
            </a:r>
            <a:r>
              <a:rPr lang="vi-VN" sz="2000" smtClean="0"/>
              <a:t>-a. </a:t>
            </a:r>
            <a:endParaRPr lang="en-US" sz="2000" smtClean="0"/>
          </a:p>
          <a:p>
            <a:pPr marL="239713" lvl="1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Izvedena klasa treba da poseduje metode i podatke članove koji će definisati izgled i ponašanje ostalih </a:t>
            </a:r>
            <a:r>
              <a:rPr lang="sr-Latn-RS" sz="2000" smtClean="0"/>
              <a:t>GUI</a:t>
            </a:r>
            <a:r>
              <a:rPr lang="vi-VN" sz="2000" smtClean="0"/>
              <a:t> komponenti </a:t>
            </a:r>
            <a:r>
              <a:rPr lang="sr-Latn-RS" sz="2000" smtClean="0"/>
              <a:t>na</a:t>
            </a:r>
            <a:r>
              <a:rPr lang="vi-VN" sz="2000" smtClean="0"/>
              <a:t> form</a:t>
            </a:r>
            <a:r>
              <a:rPr lang="sr-Latn-RS" sz="2000" smtClean="0"/>
              <a:t>i</a:t>
            </a:r>
            <a:r>
              <a:rPr lang="vi-VN" sz="2000" smtClean="0"/>
              <a:t>. </a:t>
            </a:r>
            <a:endParaRPr lang="en-US" sz="2000" smtClean="0"/>
          </a:p>
          <a:p>
            <a:pPr marL="239713" lvl="1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smtClean="0"/>
              <a:t>U na</a:t>
            </a:r>
            <a:r>
              <a:rPr lang="sr-Latn-RS" sz="2000" smtClean="0"/>
              <a:t>šem primeru, </a:t>
            </a:r>
            <a:r>
              <a:rPr lang="vi-VN" sz="2000" smtClean="0"/>
              <a:t>form</a:t>
            </a:r>
            <a:r>
              <a:rPr lang="sr-Latn-RS" sz="2000" smtClean="0"/>
              <a:t>a</a:t>
            </a:r>
            <a:r>
              <a:rPr lang="vi-VN" sz="2000" smtClean="0"/>
              <a:t> </a:t>
            </a:r>
            <a:r>
              <a:rPr lang="sr-Latn-RS" sz="2000" smtClean="0"/>
              <a:t>sadrži</a:t>
            </a:r>
            <a:r>
              <a:rPr lang="vi-VN" sz="2000" smtClean="0"/>
              <a:t> dve labele</a:t>
            </a:r>
            <a:r>
              <a:rPr lang="sr-Latn-RS" sz="2000" smtClean="0"/>
              <a:t> (polja za prikaz teksta)</a:t>
            </a:r>
            <a:r>
              <a:rPr lang="vi-VN" sz="2000" smtClean="0"/>
              <a:t>.</a:t>
            </a:r>
            <a:endParaRPr lang="sr-Latn-RS" sz="2000" smtClean="0"/>
          </a:p>
          <a:p>
            <a:pPr marL="239713" lvl="1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Labela </a:t>
            </a:r>
            <a:r>
              <a:rPr lang="sr-Latn-RS" sz="2000" smtClean="0"/>
              <a:t>je </a:t>
            </a:r>
            <a:r>
              <a:rPr lang="vi-VN" sz="2000" smtClean="0"/>
              <a:t>u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javax.swing</a:t>
            </a:r>
            <a:r>
              <a:rPr lang="vi-VN" sz="2000" smtClean="0"/>
              <a:t> paketu realizovana klasom </a:t>
            </a:r>
            <a:r>
              <a:rPr lang="vi-VN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J</a:t>
            </a:r>
            <a:r>
              <a:rPr lang="sr-Latn-RS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</a:t>
            </a:r>
            <a:r>
              <a:rPr lang="vi-VN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abel</a:t>
            </a:r>
            <a:r>
              <a:rPr lang="sr-Latn-RS" sz="2000" smtClean="0"/>
              <a:t>.</a:t>
            </a:r>
            <a:endParaRPr lang="vi-VN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5761037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Prva forma - Komentari</a:t>
            </a:r>
          </a:p>
        </p:txBody>
      </p:sp>
      <p:sp>
        <p:nvSpPr>
          <p:cNvPr id="35843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D5CE7BC-44BC-4E8D-8718-0861D0FC72F0}" type="slidenum">
              <a:rPr lang="en-GB" smtClean="0">
                <a:latin typeface="Arial Black" pitchFamily="34" charset="0"/>
              </a:rPr>
              <a:pPr eaLnBrk="1" hangingPunct="1"/>
              <a:t>33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35844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388" y="1196975"/>
            <a:ext cx="8666162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Naredba </a:t>
            </a:r>
            <a:r>
              <a:rPr lang="vi-VN" sz="2000">
                <a:solidFill>
                  <a:srgbClr val="339933"/>
                </a:solidFill>
                <a:latin typeface="Consolas" pitchFamily="49" charset="0"/>
                <a:cs typeface="Consolas" pitchFamily="49" charset="0"/>
              </a:rPr>
              <a:t>super("Naša prva forma")</a:t>
            </a:r>
            <a:r>
              <a:rPr lang="en-US" sz="2000"/>
              <a:t> poziva konstruktora superklase 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JFrame</a:t>
            </a:r>
            <a:r>
              <a:rPr lang="en-US" sz="2000"/>
              <a:t>, kome prosleđujemo string – naslov forme.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Naredba </a:t>
            </a:r>
            <a:r>
              <a:rPr lang="vi-VN" sz="2000">
                <a:solidFill>
                  <a:srgbClr val="339933"/>
                </a:solidFill>
                <a:latin typeface="Consolas" pitchFamily="49" charset="0"/>
                <a:cs typeface="Consolas" pitchFamily="49" charset="0"/>
              </a:rPr>
              <a:t>setSize(250, 150)</a:t>
            </a:r>
            <a:r>
              <a:rPr lang="en-US" sz="2000"/>
              <a:t> definiše veličinu forme (u pikselima). Prvi broj je širina, drugi visina forme.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Naredba </a:t>
            </a:r>
            <a:r>
              <a:rPr lang="vi-VN" sz="2000">
                <a:solidFill>
                  <a:srgbClr val="339933"/>
                </a:solidFill>
                <a:latin typeface="Consolas" pitchFamily="49" charset="0"/>
                <a:cs typeface="Consolas" pitchFamily="49" charset="0"/>
              </a:rPr>
              <a:t>setDefaultCloseOperation(EXIT_ON_CLOSE)</a:t>
            </a:r>
            <a:r>
              <a:rPr lang="en-US" sz="2000"/>
              <a:t> definiše operaciju koja se dešava pritiskom dugmeta </a:t>
            </a:r>
            <a:r>
              <a:rPr lang="en-US" sz="2000" b="1"/>
              <a:t>X </a:t>
            </a:r>
            <a:r>
              <a:rPr lang="en-US" sz="2000"/>
              <a:t>u naslovnoj liniji prozora forme. Podrazumevana operacije je skrivanje forme, a ne zatvaranje.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Naredba </a:t>
            </a:r>
            <a:r>
              <a:rPr lang="vi-VN" sz="2000">
                <a:solidFill>
                  <a:srgbClr val="339933"/>
                </a:solidFill>
                <a:latin typeface="Consolas" pitchFamily="49" charset="0"/>
                <a:cs typeface="Consolas" pitchFamily="49" charset="0"/>
              </a:rPr>
              <a:t>setLayout(new FlowLayout())</a:t>
            </a:r>
            <a:r>
              <a:rPr lang="en-US" sz="2000"/>
              <a:t> definiše način pozicioniranja komponenti na formi</a:t>
            </a:r>
            <a:r>
              <a:rPr lang="vi-VN" sz="2000"/>
              <a:t>.</a:t>
            </a:r>
            <a:r>
              <a:rPr lang="en-US" sz="2000"/>
              <a:t> </a:t>
            </a:r>
            <a:r>
              <a:rPr lang="en-U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FlowLayout</a:t>
            </a:r>
            <a:r>
              <a:rPr lang="en-US" sz="2000"/>
              <a:t> mena</a:t>
            </a:r>
            <a:r>
              <a:rPr lang="sr-Latn-RS" sz="2000"/>
              <a:t>dž</a:t>
            </a:r>
            <a:r>
              <a:rPr lang="en-US" sz="2000"/>
              <a:t>er omogućava dodavanje komponenti na 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Container</a:t>
            </a:r>
            <a:r>
              <a:rPr lang="en-US" sz="2000"/>
              <a:t> po principu </a:t>
            </a:r>
            <a:r>
              <a:rPr lang="en-US" sz="2000" i="1"/>
              <a:t>sa leva na desno</a:t>
            </a:r>
            <a:r>
              <a:rPr lang="en-US" sz="2000"/>
              <a:t> (ako nije drugačije specificirano). Kada je red popunjen, naredna komponenta se pozicionira u novi red.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J</a:t>
            </a:r>
            <a:r>
              <a:rPr lang="sr-Latn-RS" sz="2000"/>
              <a:t>ava</a:t>
            </a:r>
            <a:r>
              <a:rPr lang="vi-VN" sz="2000"/>
              <a:t> poseduje mehanizam za automatsko pozicioniranje komponenti koji je realizovan pomoću tzv. </a:t>
            </a:r>
            <a:r>
              <a:rPr lang="vi-VN" sz="2000" b="1">
                <a:solidFill>
                  <a:srgbClr val="FF0000"/>
                </a:solidFill>
              </a:rPr>
              <a:t>layout m</a:t>
            </a:r>
            <a:r>
              <a:rPr lang="en-US" sz="2000" b="1">
                <a:solidFill>
                  <a:srgbClr val="FF0000"/>
                </a:solidFill>
              </a:rPr>
              <a:t>e</a:t>
            </a:r>
            <a:r>
              <a:rPr lang="vi-VN" sz="2000" b="1">
                <a:solidFill>
                  <a:srgbClr val="FF0000"/>
                </a:solidFill>
              </a:rPr>
              <a:t>na</a:t>
            </a:r>
            <a:r>
              <a:rPr lang="en-US" sz="2000" b="1">
                <a:solidFill>
                  <a:srgbClr val="FF0000"/>
                </a:solidFill>
              </a:rPr>
              <a:t>džera</a:t>
            </a:r>
            <a:r>
              <a:rPr lang="vi-VN" sz="2000"/>
              <a:t>. Svaki od ovih m</a:t>
            </a:r>
            <a:r>
              <a:rPr lang="en-US" sz="2000"/>
              <a:t>enadžera je</a:t>
            </a:r>
            <a:r>
              <a:rPr lang="vi-VN" sz="2000"/>
              <a:t> implementiran posebnom klasom i o njima će biti više reči </a:t>
            </a:r>
            <a:r>
              <a:rPr lang="en-US" sz="2000"/>
              <a:t>kasnije</a:t>
            </a:r>
            <a:r>
              <a:rPr lang="vi-VN" sz="200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5761037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Prva forma - Komentari</a:t>
            </a:r>
          </a:p>
        </p:txBody>
      </p:sp>
      <p:sp>
        <p:nvSpPr>
          <p:cNvPr id="3686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F80F9DB-5C44-474C-AA7D-E6BBF614AAC8}" type="slidenum">
              <a:rPr lang="en-GB" smtClean="0">
                <a:latin typeface="Arial Black" pitchFamily="34" charset="0"/>
              </a:rPr>
              <a:pPr eaLnBrk="1" hangingPunct="1"/>
              <a:t>34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7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388" y="1412875"/>
            <a:ext cx="8666162" cy="460851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Nova labela se kreira kao svaki drugi objekat, pomoću ključne reči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new</a:t>
            </a:r>
            <a:r>
              <a:rPr lang="sr-Latn-RS" sz="2000" smtClean="0"/>
              <a:t>, pri čemu se konstruktoru prosleđuje tekst koji sadrži labela.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Labela se dodaje na formu pomoću metode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add</a:t>
            </a:r>
            <a:r>
              <a:rPr lang="sr-Latn-RS" sz="2000" smtClean="0"/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Labela može sadržati i ikonicu, koja je objekat tipa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ImageIcon</a:t>
            </a:r>
            <a:r>
              <a:rPr lang="sr-Latn-RS" sz="2000" smtClean="0"/>
              <a:t>. 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Ikonica se dodaje pomoću metode </a:t>
            </a:r>
            <a:r>
              <a:rPr lang="sr-Latn-RS" sz="20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setIcon</a:t>
            </a:r>
            <a:r>
              <a:rPr lang="sr-Latn-RS" sz="2000" smtClean="0"/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Poziciju teksta smo definisali pomoću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SwingConstants</a:t>
            </a:r>
            <a:r>
              <a:rPr lang="sr-Latn-RS" sz="2000" smtClean="0"/>
              <a:t> konstanti.</a:t>
            </a:r>
            <a:endParaRPr lang="sr-Latn-RS" sz="200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/>
              <a:t>Interfejs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SwingConstants</a:t>
            </a:r>
            <a:r>
              <a:rPr lang="sr-Latn-RS" sz="2000"/>
              <a:t> </a:t>
            </a:r>
            <a:r>
              <a:rPr lang="sr-Latn-RS" sz="2000" smtClean="0"/>
              <a:t>predstavlja kolekciju konstanti koje se generalno koriste za pozicioniranje i orijentaciju komponenti.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U testnoj klasi, kreiramo novu instancu klase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Forma</a:t>
            </a:r>
            <a:r>
              <a:rPr lang="sr-Latn-RS" sz="2000" smtClean="0"/>
              <a:t>, i da bi je prikazali, moramo da pozovemo metodu </a:t>
            </a:r>
            <a:r>
              <a:rPr lang="en-GB" sz="20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setVisible</a:t>
            </a:r>
            <a:r>
              <a:rPr lang="sr-Latn-RS" sz="2000" b="1" smtClean="0"/>
              <a:t> </a:t>
            </a:r>
            <a:r>
              <a:rPr lang="sr-Latn-RS" sz="2000" smtClean="0"/>
              <a:t>na sledeći način:</a:t>
            </a:r>
          </a:p>
          <a:p>
            <a:pPr marL="27305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GB" sz="2000">
                <a:latin typeface="Consolas" pitchFamily="49" charset="0"/>
                <a:cs typeface="Consolas" pitchFamily="49" charset="0"/>
              </a:rPr>
              <a:t>forma1.setVisible(true</a:t>
            </a:r>
            <a:r>
              <a:rPr lang="en-GB" sz="2000" smtClean="0">
                <a:latin typeface="Consolas" pitchFamily="49" charset="0"/>
                <a:cs typeface="Consolas" pitchFamily="49" charset="0"/>
              </a:rPr>
              <a:t>)</a:t>
            </a:r>
            <a:endParaRPr lang="vi-VN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8569325" cy="596900"/>
          </a:xfrm>
        </p:spPr>
        <p:txBody>
          <a:bodyPr/>
          <a:lstStyle/>
          <a:p>
            <a:pPr eaLnBrk="1" hangingPunct="1"/>
            <a:r>
              <a:rPr lang="en-US" sz="3500" smtClean="0"/>
              <a:t>Osnovne GUI komponente u swing paketu</a:t>
            </a:r>
          </a:p>
        </p:txBody>
      </p:sp>
      <p:sp>
        <p:nvSpPr>
          <p:cNvPr id="37891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2C9889A-4ECD-4E63-8833-366D7B0675F9}" type="slidenum">
              <a:rPr lang="en-GB" smtClean="0">
                <a:latin typeface="Arial Black" pitchFamily="34" charset="0"/>
              </a:rPr>
              <a:pPr eaLnBrk="1" hangingPunct="1"/>
              <a:t>35</a:t>
            </a:fld>
            <a:endParaRPr lang="en-GB" smtClean="0">
              <a:latin typeface="Arial Black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25488" y="1773238"/>
          <a:ext cx="7704137" cy="3763962"/>
        </p:xfrm>
        <a:graphic>
          <a:graphicData uri="http://schemas.openxmlformats.org/drawingml/2006/table">
            <a:tbl>
              <a:tblPr firstRow="1" firstCol="1" bandRow="1"/>
              <a:tblGrid>
                <a:gridCol w="2137211"/>
                <a:gridCol w="5566926"/>
              </a:tblGrid>
              <a:tr h="29056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sr-Latn-RS" sz="1600" b="1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Naziv klase</a:t>
                      </a:r>
                      <a:endParaRPr kumimoji="0" lang="en-GB" sz="1600" b="1" i="0" u="none" strike="noStrike" kern="1200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6775" marR="56775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Opis</a:t>
                      </a:r>
                    </a:p>
                  </a:txBody>
                  <a:tcPr marL="56775" marR="56775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575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900"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JFrame</a:t>
                      </a:r>
                      <a:endParaRPr lang="en-GB" sz="1900"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sr-Latn-R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Forma</a:t>
                      </a:r>
                      <a:endParaRPr kumimoji="0" lang="en-GB" sz="1900" b="0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9436" marR="29436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791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900"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JPanel</a:t>
                      </a:r>
                      <a:endParaRPr lang="en-GB" sz="1900"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onsolas" pitchFamily="49" charset="0"/>
                        </a:rPr>
                        <a:t>Komponenta koja služi za organizovanje drugih komponenti i za crtanje po formi.</a:t>
                      </a:r>
                      <a:endParaRPr kumimoji="0" lang="en-GB" sz="1900" b="0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9436" marR="29436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69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900"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JLabel</a:t>
                      </a:r>
                      <a:endParaRPr lang="en-GB" sz="1900"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sr-Latn-R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Labela – prikaz teksta.</a:t>
                      </a:r>
                      <a:endParaRPr kumimoji="0" lang="en-GB" sz="1900" b="0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9436" marR="29436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900"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JTextField</a:t>
                      </a:r>
                      <a:endParaRPr lang="en-GB" sz="1900"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900"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Polje za unos teksta</a:t>
                      </a:r>
                      <a:endParaRPr lang="en-GB" sz="19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70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900"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JPasswordField</a:t>
                      </a:r>
                      <a:endParaRPr lang="en-GB" sz="1900"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900"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Polje za unos lozinke</a:t>
                      </a:r>
                      <a:endParaRPr lang="en-GB" sz="19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900"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JButton</a:t>
                      </a:r>
                      <a:endParaRPr lang="en-GB" sz="1900"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900"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Akciono dugme</a:t>
                      </a:r>
                      <a:endParaRPr lang="en-GB" sz="19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5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900"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JCheckBox</a:t>
                      </a:r>
                      <a:endParaRPr lang="en-GB" sz="1900"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900" smtClean="0"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Ček </a:t>
                      </a:r>
                      <a:r>
                        <a:rPr lang="sr-Latn-ME" sz="1900"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dugme</a:t>
                      </a:r>
                      <a:endParaRPr lang="en-GB" sz="19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900"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JRadioButton</a:t>
                      </a:r>
                      <a:endParaRPr lang="en-GB" sz="1900"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900"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Radio dugme</a:t>
                      </a:r>
                      <a:endParaRPr lang="en-GB" sz="19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900" smtClean="0">
                          <a:effectLst/>
                          <a:latin typeface="Consolas" pitchFamily="49" charset="0"/>
                          <a:ea typeface="Calibri"/>
                          <a:cs typeface="Consolas" pitchFamily="49" charset="0"/>
                        </a:rPr>
                        <a:t>JComboBox</a:t>
                      </a:r>
                      <a:endParaRPr lang="en-GB" sz="1900">
                        <a:effectLst/>
                        <a:latin typeface="Consolas" pitchFamily="49" charset="0"/>
                        <a:ea typeface="Calibri"/>
                        <a:cs typeface="Consolas" pitchFamily="49" charset="0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ME" sz="1900" smtClean="0"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Padajući </a:t>
                      </a:r>
                      <a:r>
                        <a:rPr lang="sr-Latn-ME" sz="1900"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meni </a:t>
                      </a:r>
                      <a:r>
                        <a:rPr lang="sr-Latn-ME" sz="1900" smtClean="0"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sa </a:t>
                      </a:r>
                      <a:r>
                        <a:rPr lang="sr-Latn-ME" sz="1900"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više stavki od </a:t>
                      </a:r>
                      <a:r>
                        <a:rPr lang="sr-Latn-ME" sz="1900" smtClean="0"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kojih </a:t>
                      </a:r>
                      <a:r>
                        <a:rPr lang="sr-Latn-ME" sz="1900">
                          <a:effectLst/>
                          <a:latin typeface="Calibri" pitchFamily="34" charset="0"/>
                          <a:ea typeface="Calibri"/>
                          <a:cs typeface="Times New Roman"/>
                        </a:rPr>
                        <a:t>korisnik bira jednu.</a:t>
                      </a:r>
                      <a:endParaRPr lang="en-GB" sz="190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46100"/>
            <a:ext cx="633730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Primer sa obradom događaja</a:t>
            </a:r>
          </a:p>
        </p:txBody>
      </p:sp>
      <p:sp>
        <p:nvSpPr>
          <p:cNvPr id="3891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D6FC21-0B5A-4053-B3DF-207165945E8B}" type="slidenum">
              <a:rPr lang="en-GB" smtClean="0">
                <a:latin typeface="Arial Black" pitchFamily="34" charset="0"/>
              </a:rPr>
              <a:pPr eaLnBrk="1" hangingPunct="1"/>
              <a:t>36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6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388" y="1341438"/>
            <a:ext cx="8666162" cy="5040312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Na ovom primeru ćemo objasniti koncept </a:t>
            </a:r>
            <a:r>
              <a:rPr lang="sr-Latn-RS" sz="2000" b="1" smtClean="0">
                <a:solidFill>
                  <a:srgbClr val="FF0000"/>
                </a:solidFill>
              </a:rPr>
              <a:t>upravljanja događajima</a:t>
            </a:r>
            <a:r>
              <a:rPr lang="sr-Latn-RS" sz="2000" smtClean="0"/>
              <a:t> ili </a:t>
            </a:r>
            <a:r>
              <a:rPr lang="sr-Latn-RS" sz="2000" b="1" smtClean="0">
                <a:solidFill>
                  <a:srgbClr val="FF0000"/>
                </a:solidFill>
              </a:rPr>
              <a:t>obrade događaja</a:t>
            </a:r>
            <a:r>
              <a:rPr lang="sr-Latn-RS" sz="2000" smtClean="0"/>
              <a:t> (eng. </a:t>
            </a:r>
            <a:r>
              <a:rPr lang="sr-Latn-ME" sz="2000" i="1" smtClean="0"/>
              <a:t>e</a:t>
            </a:r>
            <a:r>
              <a:rPr lang="sr-Latn-RS" sz="2000" i="1" smtClean="0"/>
              <a:t>vent handling</a:t>
            </a:r>
            <a:r>
              <a:rPr lang="sr-Latn-RS" sz="2000" smtClean="0"/>
              <a:t>).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U J</a:t>
            </a:r>
            <a:r>
              <a:rPr lang="sr-Latn-RS" sz="2000" smtClean="0"/>
              <a:t>avi</a:t>
            </a:r>
            <a:r>
              <a:rPr lang="vi-VN" sz="2000" smtClean="0"/>
              <a:t>, događaj predstavlja situaciju koja nastaje prilikom korisnikove interakcije sa grafičkim interfejsom</a:t>
            </a:r>
            <a:r>
              <a:rPr lang="sr-Latn-RS" sz="2000" smtClean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GUI-i su </a:t>
            </a:r>
            <a:r>
              <a:rPr lang="sr-Latn-RS" sz="2000" b="1" smtClean="0">
                <a:solidFill>
                  <a:srgbClr val="FF0000"/>
                </a:solidFill>
              </a:rPr>
              <a:t>vođeni događajima</a:t>
            </a:r>
            <a:r>
              <a:rPr lang="sr-Latn-RS" sz="2000" smtClean="0"/>
              <a:t> (eng. </a:t>
            </a:r>
            <a:r>
              <a:rPr lang="sr-Latn-RS" sz="2000" i="1" smtClean="0"/>
              <a:t>event driven</a:t>
            </a:r>
            <a:r>
              <a:rPr lang="sr-Latn-RS" sz="2000" smtClean="0"/>
              <a:t>). Kada korisnik interaguje sa GUI komponentom (klik na dugme, pritisak na Enter kad je kursor u tekst polju, odabir stavke sa menija), </a:t>
            </a:r>
            <a:r>
              <a:rPr lang="sr-Latn-RS" sz="2000" i="1" smtClean="0">
                <a:solidFill>
                  <a:srgbClr val="0070C0"/>
                </a:solidFill>
              </a:rPr>
              <a:t>kreira se događaj koji inicira neku programsku radnju</a:t>
            </a:r>
            <a:r>
              <a:rPr lang="sr-Latn-RS" sz="2000" smtClean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U ovom primeru, forma će sadržati:</a:t>
            </a:r>
          </a:p>
          <a:p>
            <a:pPr marL="800100" lvl="1" indent="-342900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mtClean="0"/>
              <a:t>jednu labelu, </a:t>
            </a:r>
          </a:p>
          <a:p>
            <a:pPr marL="800100" lvl="1" indent="-342900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mtClean="0"/>
              <a:t>jedno polje za unos teksta i </a:t>
            </a:r>
          </a:p>
          <a:p>
            <a:pPr marL="800100" lvl="1" indent="-342900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mtClean="0"/>
              <a:t>jedno akciono dugme. </a:t>
            </a:r>
          </a:p>
          <a:p>
            <a:pPr marL="239713" lvl="1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Pritiskom na dugme, tekst unet u tekst polje će se iskopirati u labelu. Takođe, pritiskom tipke Enter dok je kursor u tekst polju, taj tekst će se iskopirati u labelu.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6337300" cy="596900"/>
          </a:xfrm>
        </p:spPr>
        <p:txBody>
          <a:bodyPr/>
          <a:lstStyle/>
          <a:p>
            <a:pPr eaLnBrk="1" hangingPunct="1"/>
            <a:r>
              <a:rPr lang="vi-VN" sz="3600" smtClean="0"/>
              <a:t>Primer sa obradom događaja</a:t>
            </a:r>
            <a:endParaRPr lang="en-US" sz="3600" smtClean="0"/>
          </a:p>
        </p:txBody>
      </p:sp>
      <p:sp>
        <p:nvSpPr>
          <p:cNvPr id="39939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EB29BAD-8785-438A-8886-D010A00ECCF3}" type="slidenum">
              <a:rPr lang="en-GB" smtClean="0">
                <a:latin typeface="Arial Black" pitchFamily="34" charset="0"/>
              </a:rPr>
              <a:pPr eaLnBrk="1" hangingPunct="1"/>
              <a:t>37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12292" name="Rectangle 1"/>
          <p:cNvSpPr>
            <a:spLocks noChangeArrowheads="1"/>
          </p:cNvSpPr>
          <p:nvPr/>
        </p:nvSpPr>
        <p:spPr bwMode="auto">
          <a:xfrm>
            <a:off x="41275" y="1060450"/>
            <a:ext cx="7273925" cy="57785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import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java.awt.FlowLayout;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import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java.awt.event.ActionListener;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import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java.awt.event.ActionEvent;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import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javax.swing.JFrame;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import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javax.swing.JLabel;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import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javax.swing.JButton;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import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javax.swing.JTextField;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class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FormaDugmeText 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extends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JFrame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{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private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JLabel </a:t>
            </a:r>
            <a:r>
              <a:rPr lang="en-GB" sz="13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labela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private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JButton </a:t>
            </a:r>
            <a:r>
              <a:rPr lang="en-GB" sz="13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dugme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private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JTextField </a:t>
            </a:r>
            <a:r>
              <a:rPr lang="en-GB" sz="13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tekst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FormaDugmeText()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{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super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35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"Forma sa dugmetom i tekstom"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setSize(250, 200);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setDefaultCloseOperation(</a:t>
            </a:r>
            <a:r>
              <a:rPr lang="en-GB" sz="1350" i="1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EXIT_ON_CLOSE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setLayout(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new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FlowLayout());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3600" algn="l"/>
                <a:tab pos="484187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3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labela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= 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new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JLabel(</a:t>
            </a:r>
            <a:r>
              <a:rPr lang="en-GB" sz="135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"Ovde upisujemo tekst"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r>
              <a:rPr lang="sr-Latn-RS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 	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add(</a:t>
            </a:r>
            <a:r>
              <a:rPr lang="en-GB" sz="13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labela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3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tekst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= 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new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JTextField(</a:t>
            </a:r>
            <a:r>
              <a:rPr lang="en-GB" sz="135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"Upiši nešto ovde"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,15);</a:t>
            </a:r>
            <a:r>
              <a:rPr lang="sr-Latn-RS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add(</a:t>
            </a:r>
            <a:r>
              <a:rPr lang="en-GB" sz="13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tekst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3600" algn="l"/>
                <a:tab pos="484187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3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dugme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= 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new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JButton(</a:t>
            </a:r>
            <a:r>
              <a:rPr lang="en-GB" sz="135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"Dugme"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r>
              <a:rPr lang="sr-Latn-RS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 	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add(</a:t>
            </a:r>
            <a:r>
              <a:rPr lang="en-GB" sz="13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dugme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ObradjivacDogadjaja </a:t>
            </a:r>
            <a:r>
              <a:rPr lang="sr-Latn-ME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obrDog = 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new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ObradjivacDogadjaja();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3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dugme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.addActionListener(obrDog);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3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tekst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.addActionListener(obrDog);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}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 private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class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ObradjivacDogadjaja 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implements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ActionListener</a:t>
            </a:r>
            <a:endParaRPr lang="en-GB" sz="13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</a:rPr>
              <a:t>}</a:t>
            </a:r>
            <a:endParaRPr lang="en-GB" sz="135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293" name="Rectangle 1"/>
          <p:cNvSpPr>
            <a:spLocks noChangeArrowheads="1"/>
          </p:cNvSpPr>
          <p:nvPr/>
        </p:nvSpPr>
        <p:spPr bwMode="auto">
          <a:xfrm>
            <a:off x="4140200" y="1187450"/>
            <a:ext cx="4895850" cy="2170113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lIns="36000" rIns="36000">
            <a:spAutoFit/>
          </a:bodyPr>
          <a:lstStyle/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private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class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ObradjivacDogadjaja 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implements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ActionListener {</a:t>
            </a:r>
            <a:endParaRPr lang="en-GB" sz="135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endParaRPr lang="en-GB" sz="135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void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actionPerformed(</a:t>
            </a:r>
            <a:r>
              <a:rPr lang="en-GB" sz="1350" b="1">
                <a:solidFill>
                  <a:srgbClr val="FF0000"/>
                </a:solidFill>
                <a:latin typeface="Consolas"/>
                <a:ea typeface="Times New Roman"/>
                <a:cs typeface="Times New Roman"/>
              </a:rPr>
              <a:t>ActionEvent e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){</a:t>
            </a:r>
            <a:endParaRPr lang="en-GB" sz="135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if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(e.</a:t>
            </a:r>
            <a:r>
              <a:rPr lang="en-GB" sz="1350" b="1">
                <a:solidFill>
                  <a:srgbClr val="FF0000"/>
                </a:solidFill>
                <a:latin typeface="Consolas"/>
                <a:ea typeface="Times New Roman"/>
                <a:cs typeface="Times New Roman"/>
              </a:rPr>
              <a:t>getSource()</a:t>
            </a:r>
            <a:r>
              <a:rPr lang="sr-Latn-ME" sz="1350" b="1">
                <a:solidFill>
                  <a:srgbClr val="FF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==</a:t>
            </a:r>
            <a:r>
              <a:rPr lang="sr-Latn-ME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3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dugme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</a:t>
            </a:r>
            <a:endParaRPr lang="en-GB" sz="135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	</a:t>
            </a:r>
            <a:r>
              <a:rPr lang="en-GB" sz="13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labela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.setText(</a:t>
            </a:r>
            <a:r>
              <a:rPr lang="en-GB" sz="13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tekst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.getText() + </a:t>
            </a:r>
            <a:r>
              <a:rPr lang="en-GB" sz="135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 (D)"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en-GB" sz="135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else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3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if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(e.getSource()</a:t>
            </a:r>
            <a:r>
              <a:rPr lang="sr-Latn-ME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==</a:t>
            </a:r>
            <a:r>
              <a:rPr lang="sr-Latn-ME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3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tekst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</a:t>
            </a:r>
            <a:endParaRPr lang="en-GB" sz="135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	</a:t>
            </a:r>
            <a:r>
              <a:rPr lang="en-GB" sz="13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labela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.setText(</a:t>
            </a:r>
            <a:r>
              <a:rPr lang="en-GB" sz="13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tekst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.getText() + </a:t>
            </a:r>
            <a:r>
              <a:rPr lang="en-GB" sz="135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 (T)"</a:t>
            </a: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en-GB" sz="135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}</a:t>
            </a:r>
            <a:endParaRPr lang="en-GB" sz="135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3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}</a:t>
            </a:r>
            <a:endParaRPr lang="en-GB" sz="135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</p:txBody>
      </p:sp>
      <p:grpSp>
        <p:nvGrpSpPr>
          <p:cNvPr id="39942" name="Group 9"/>
          <p:cNvGrpSpPr>
            <a:grpSpLocks/>
          </p:cNvGrpSpPr>
          <p:nvPr/>
        </p:nvGrpSpPr>
        <p:grpSpPr bwMode="auto">
          <a:xfrm>
            <a:off x="6019800" y="3357563"/>
            <a:ext cx="503238" cy="3095625"/>
            <a:chOff x="6084168" y="3356992"/>
            <a:chExt cx="504056" cy="3096344"/>
          </a:xfrm>
        </p:grpSpPr>
        <p:cxnSp>
          <p:nvCxnSpPr>
            <p:cNvPr id="39943" name="Straight Connector 6"/>
            <p:cNvCxnSpPr>
              <a:cxnSpLocks noChangeShapeType="1"/>
            </p:cNvCxnSpPr>
            <p:nvPr/>
          </p:nvCxnSpPr>
          <p:spPr bwMode="auto">
            <a:xfrm>
              <a:off x="6588224" y="3356992"/>
              <a:ext cx="0" cy="3096344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44" name="Straight Arrow Connector 8"/>
            <p:cNvCxnSpPr>
              <a:cxnSpLocks noChangeShapeType="1"/>
            </p:cNvCxnSpPr>
            <p:nvPr/>
          </p:nvCxnSpPr>
          <p:spPr bwMode="auto">
            <a:xfrm flipH="1">
              <a:off x="6084168" y="6453336"/>
              <a:ext cx="504056" cy="0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46100"/>
            <a:ext cx="6337300" cy="596900"/>
          </a:xfrm>
        </p:spPr>
        <p:txBody>
          <a:bodyPr/>
          <a:lstStyle/>
          <a:p>
            <a:pPr eaLnBrk="1" hangingPunct="1"/>
            <a:r>
              <a:rPr lang="vi-VN" sz="3600" smtClean="0"/>
              <a:t>Primer sa obradom događaja</a:t>
            </a:r>
            <a:endParaRPr lang="en-US" sz="3600" smtClean="0"/>
          </a:p>
        </p:txBody>
      </p:sp>
      <p:sp>
        <p:nvSpPr>
          <p:cNvPr id="40963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23CB70-5FD8-4B33-BEE4-CCCBCDD81E28}" type="slidenum">
              <a:rPr lang="en-GB" smtClean="0">
                <a:latin typeface="Arial Black" pitchFamily="34" charset="0"/>
              </a:rPr>
              <a:pPr eaLnBrk="1" hangingPunct="1"/>
              <a:t>38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40964" name="Rectangle 1"/>
          <p:cNvSpPr>
            <a:spLocks noChangeArrowheads="1"/>
          </p:cNvSpPr>
          <p:nvPr/>
        </p:nvSpPr>
        <p:spPr bwMode="auto">
          <a:xfrm>
            <a:off x="473075" y="1400175"/>
            <a:ext cx="5322888" cy="2030413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Test 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args) {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latin typeface="Consolas" pitchFamily="49" charset="0"/>
                <a:cs typeface="Times New Roman" pitchFamily="18" charset="0"/>
              </a:rPr>
              <a:t> 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FormaDugmeText forma1 = 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FormaDugmeText();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forma1.setVisible(</a:t>
            </a:r>
            <a:r>
              <a:rPr lang="en-GB" sz="14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true</a:t>
            </a: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latin typeface="Consolas" pitchFamily="49" charset="0"/>
                <a:cs typeface="Times New Roman" pitchFamily="18" charset="0"/>
              </a:rPr>
              <a:t> 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40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4096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3935413"/>
            <a:ext cx="3028950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700" y="3935413"/>
            <a:ext cx="3028950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35610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Komentari primera</a:t>
            </a:r>
          </a:p>
        </p:txBody>
      </p:sp>
      <p:sp>
        <p:nvSpPr>
          <p:cNvPr id="4198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72B6234-DE52-455A-8152-044D7E815141}" type="slidenum">
              <a:rPr lang="en-GB" smtClean="0">
                <a:latin typeface="Arial Black" pitchFamily="34" charset="0"/>
              </a:rPr>
              <a:pPr eaLnBrk="1" hangingPunct="1"/>
              <a:t>39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41988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388" y="1196975"/>
            <a:ext cx="8666162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Klasa </a:t>
            </a:r>
            <a:r>
              <a:rPr lang="en-U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JTextField</a:t>
            </a:r>
            <a:r>
              <a:rPr lang="en-US" sz="2000"/>
              <a:t> nasleđuje klasu </a:t>
            </a:r>
            <a:r>
              <a:rPr lang="en-U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JTextComponent</a:t>
            </a:r>
            <a:r>
              <a:rPr lang="en-US" sz="2000"/>
              <a:t> i dozvoljava unos teksta, za razliku od labele koja omogućuje samo prikaz teksta.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Događaj se „okida“ kada se kursor nalazi u tekst polju.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Konstruktor </a:t>
            </a:r>
            <a:r>
              <a:rPr lang="en-GB" sz="2000">
                <a:solidFill>
                  <a:srgbClr val="0070C0"/>
                </a:solidFill>
                <a:latin typeface="Consolas" pitchFamily="49" charset="0"/>
                <a:cs typeface="Times New Roman" pitchFamily="18" charset="0"/>
              </a:rPr>
              <a:t>JTextField("Upiši nešto ovde",15)</a:t>
            </a:r>
            <a:r>
              <a:rPr lang="en-US" sz="2000"/>
              <a:t> omogućuje unos početnog teksta i širine tekst polja (broj kolona) u karakterima.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Klasa </a:t>
            </a:r>
            <a:r>
              <a:rPr lang="en-U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JButton</a:t>
            </a:r>
            <a:r>
              <a:rPr lang="en-US" sz="2000"/>
              <a:t> služi za kreiranje komandnih (akcionih) dugmadi. Klik na dugme okida događaj.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Klasa 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JButton</a:t>
            </a:r>
            <a:r>
              <a:rPr lang="en-US" sz="2000"/>
              <a:t>, kao i klase drugih dugmadi (opcion</a:t>
            </a:r>
            <a:r>
              <a:rPr lang="sr-Latn-ME" sz="2000"/>
              <a:t>a</a:t>
            </a:r>
            <a:r>
              <a:rPr lang="en-US" sz="2000"/>
              <a:t> dugmad, radio dugmad, toggle dugmad) nasleđuju klasu </a:t>
            </a:r>
            <a:r>
              <a:rPr lang="en-US" sz="20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AbstractButton</a:t>
            </a:r>
            <a:r>
              <a:rPr lang="en-US" sz="2000"/>
              <a:t> (paket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javax.swing</a:t>
            </a:r>
            <a:r>
              <a:rPr lang="en-US" sz="2000"/>
              <a:t>) koja deklariše zajedničke osobine svih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Swing</a:t>
            </a:r>
            <a:r>
              <a:rPr lang="en-US" sz="2000"/>
              <a:t> dugmadi.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Konstruktor </a:t>
            </a:r>
            <a:r>
              <a:rPr lang="en-GB" sz="2000">
                <a:solidFill>
                  <a:srgbClr val="0070C0"/>
                </a:solidFill>
                <a:latin typeface="Consolas" pitchFamily="49" charset="0"/>
                <a:cs typeface="Times New Roman" pitchFamily="18" charset="0"/>
              </a:rPr>
              <a:t>JButton("Dugme")</a:t>
            </a:r>
            <a:r>
              <a:rPr lang="en-US" sz="2000"/>
              <a:t> kreira dugme sa tekstualnim natpisom. 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Preklopljeni konstruktori klase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JButton</a:t>
            </a:r>
            <a:r>
              <a:rPr lang="en-US" sz="2000"/>
              <a:t> dozvoljavaju i dodavanje ikonice, koja se može naknadno dodati pomoću metode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setIcon</a:t>
            </a:r>
            <a:r>
              <a:rPr lang="en-US" sz="20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698500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bez upravljanja izuzecima</a:t>
            </a:r>
            <a:endParaRPr lang="en-US" sz="3600" smtClean="0"/>
          </a:p>
        </p:txBody>
      </p:sp>
      <p:sp>
        <p:nvSpPr>
          <p:cNvPr id="614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801C670-9A1A-4DB6-8DB5-4132B074A069}" type="slidenum">
              <a:rPr lang="en-GB" smtClean="0">
                <a:latin typeface="Arial Black" pitchFamily="34" charset="0"/>
              </a:rPr>
              <a:pPr eaLnBrk="1" hangingPunct="1"/>
              <a:t>4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6148" name="Rectangle 1"/>
          <p:cNvSpPr>
            <a:spLocks noChangeArrowheads="1"/>
          </p:cNvSpPr>
          <p:nvPr/>
        </p:nvSpPr>
        <p:spPr bwMode="auto">
          <a:xfrm>
            <a:off x="468313" y="1484313"/>
            <a:ext cx="4535487" cy="830262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it-IT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Uneti imenilac i brojilac razlomka: 5</a:t>
            </a:r>
          </a:p>
          <a:p>
            <a:r>
              <a:rPr lang="it-IT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8</a:t>
            </a:r>
          </a:p>
          <a:p>
            <a:r>
              <a:rPr lang="it-IT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8 / 5 = 1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5288" y="1114425"/>
            <a:ext cx="2087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b="1">
                <a:solidFill>
                  <a:srgbClr val="3333CC"/>
                </a:solidFill>
                <a:latin typeface="+mn-lt"/>
              </a:rPr>
              <a:t>Prvo izvr</a:t>
            </a:r>
            <a:r>
              <a:rPr lang="sr-Latn-RS" b="1">
                <a:solidFill>
                  <a:srgbClr val="3333CC"/>
                </a:solidFill>
                <a:latin typeface="+mn-lt"/>
              </a:rPr>
              <a:t>šavanje</a:t>
            </a:r>
            <a:endParaRPr lang="en-US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150" name="Rectangle 1"/>
          <p:cNvSpPr>
            <a:spLocks noChangeArrowheads="1"/>
          </p:cNvSpPr>
          <p:nvPr/>
        </p:nvSpPr>
        <p:spPr bwMode="auto">
          <a:xfrm>
            <a:off x="468313" y="2708275"/>
            <a:ext cx="8424862" cy="1247775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rIns="72000">
            <a:spAutoFit/>
          </a:bodyPr>
          <a:lstStyle/>
          <a:p>
            <a:r>
              <a:rPr lang="it-IT" sz="15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Uneti imenilac i brojilac razlomka: 0</a:t>
            </a:r>
          </a:p>
          <a:p>
            <a:r>
              <a:rPr lang="it-IT" sz="15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5</a:t>
            </a:r>
          </a:p>
          <a:p>
            <a:r>
              <a:rPr lang="it-IT" sz="15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Exception in thread "main" java.lang.</a:t>
            </a:r>
            <a:r>
              <a:rPr lang="it-IT" sz="15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ArithmeticException</a:t>
            </a:r>
            <a:r>
              <a:rPr lang="it-IT" sz="15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: / by zero</a:t>
            </a:r>
          </a:p>
          <a:p>
            <a:r>
              <a:rPr lang="it-IT" sz="15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	at PrimerBezObradeIzuzetaka.kolicnik(PrimerBezObradeIzuzetaka.java:17)</a:t>
            </a:r>
          </a:p>
          <a:p>
            <a:r>
              <a:rPr lang="it-IT" sz="15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	at PrimerBezObradeIzuzetaka.main(PrimerBezObradeIzuzetaka.java:11)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03225" y="2344738"/>
            <a:ext cx="233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b="1">
                <a:solidFill>
                  <a:srgbClr val="3333CC"/>
                </a:solidFill>
                <a:latin typeface="+mn-lt"/>
              </a:rPr>
              <a:t>Drugo</a:t>
            </a:r>
            <a:r>
              <a:rPr lang="en-US" b="1">
                <a:solidFill>
                  <a:srgbClr val="3333CC"/>
                </a:solidFill>
                <a:latin typeface="+mn-lt"/>
              </a:rPr>
              <a:t> izvr</a:t>
            </a:r>
            <a:r>
              <a:rPr lang="sr-Latn-RS" b="1">
                <a:solidFill>
                  <a:srgbClr val="3333CC"/>
                </a:solidFill>
                <a:latin typeface="+mn-lt"/>
              </a:rPr>
              <a:t>šavanje</a:t>
            </a:r>
            <a:endParaRPr lang="en-US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152" name="Rectangle 1"/>
          <p:cNvSpPr>
            <a:spLocks noChangeArrowheads="1"/>
          </p:cNvSpPr>
          <p:nvPr/>
        </p:nvSpPr>
        <p:spPr bwMode="auto">
          <a:xfrm>
            <a:off x="461963" y="4370388"/>
            <a:ext cx="8142287" cy="1938337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it-IT" sz="15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Uneti imenilac i brojilac razlomka: 5</a:t>
            </a:r>
          </a:p>
          <a:p>
            <a:r>
              <a:rPr lang="it-IT" sz="15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priganica</a:t>
            </a:r>
          </a:p>
          <a:p>
            <a:r>
              <a:rPr lang="it-IT" sz="15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Exception in thread "main" java.util.</a:t>
            </a:r>
            <a:r>
              <a:rPr lang="it-IT" sz="15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InputMismatchException</a:t>
            </a:r>
          </a:p>
          <a:p>
            <a:r>
              <a:rPr lang="it-IT" sz="15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	at java.util.Scanner.throwFor(Unknown Source)</a:t>
            </a:r>
          </a:p>
          <a:p>
            <a:r>
              <a:rPr lang="it-IT" sz="15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	at java.util.Scanner.next(Unknown Source)</a:t>
            </a:r>
          </a:p>
          <a:p>
            <a:r>
              <a:rPr lang="it-IT" sz="15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	at java.util.Scanner.nextInt(Unknown Source)</a:t>
            </a:r>
          </a:p>
          <a:p>
            <a:r>
              <a:rPr lang="it-IT" sz="15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	at java.util.Scanner.nextInt(Unknown Source)</a:t>
            </a:r>
          </a:p>
          <a:p>
            <a:r>
              <a:rPr lang="it-IT" sz="15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	at PrimerBezObradeIzuzetaka.main(PrimerBezObradeIzuzetaka.java:10)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95288" y="3981450"/>
            <a:ext cx="20875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b="1">
                <a:solidFill>
                  <a:srgbClr val="3333CC"/>
                </a:solidFill>
                <a:latin typeface="+mn-lt"/>
              </a:rPr>
              <a:t>Treće</a:t>
            </a:r>
            <a:r>
              <a:rPr lang="en-US" b="1">
                <a:solidFill>
                  <a:srgbClr val="3333CC"/>
                </a:solidFill>
                <a:latin typeface="+mn-lt"/>
              </a:rPr>
              <a:t> izvr</a:t>
            </a:r>
            <a:r>
              <a:rPr lang="sr-Latn-RS" b="1">
                <a:solidFill>
                  <a:srgbClr val="3333CC"/>
                </a:solidFill>
                <a:latin typeface="+mn-lt"/>
              </a:rPr>
              <a:t>šavanje</a:t>
            </a:r>
            <a:endParaRPr lang="en-US" b="1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7129462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Upravljanje događajima u Javi</a:t>
            </a:r>
          </a:p>
        </p:txBody>
      </p:sp>
      <p:sp>
        <p:nvSpPr>
          <p:cNvPr id="43011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43F0F0-47A9-464B-B691-65B08F7A5BD4}" type="slidenum">
              <a:rPr lang="en-GB" smtClean="0">
                <a:latin typeface="Arial Black" pitchFamily="34" charset="0"/>
              </a:rPr>
              <a:pPr eaLnBrk="1" hangingPunct="1"/>
              <a:t>40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18436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50813" y="1268413"/>
            <a:ext cx="8666162" cy="51847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D</a:t>
            </a:r>
            <a:r>
              <a:rPr lang="vi-VN" sz="2000" smtClean="0"/>
              <a:t>ogađajima </a:t>
            </a:r>
            <a:r>
              <a:rPr lang="sr-Latn-RS" sz="2000" smtClean="0"/>
              <a:t>se upravlja </a:t>
            </a:r>
            <a:r>
              <a:rPr lang="vi-VN" sz="2000" smtClean="0"/>
              <a:t>u J</a:t>
            </a:r>
            <a:r>
              <a:rPr lang="sr-Latn-ME" sz="2000" smtClean="0"/>
              <a:t>avi</a:t>
            </a:r>
            <a:r>
              <a:rPr lang="vi-VN" sz="2000" smtClean="0"/>
              <a:t> pomoću sledeć</a:t>
            </a:r>
            <a:r>
              <a:rPr lang="sr-Latn-RS" sz="2000" smtClean="0"/>
              <a:t>a</a:t>
            </a:r>
            <a:r>
              <a:rPr lang="vi-VN" sz="2000" smtClean="0"/>
              <a:t> </a:t>
            </a:r>
            <a:r>
              <a:rPr lang="sr-Latn-RS" sz="2000" smtClean="0"/>
              <a:t>3 </a:t>
            </a:r>
            <a:r>
              <a:rPr lang="vi-VN" sz="2000" smtClean="0"/>
              <a:t>koraka:</a:t>
            </a:r>
            <a:endParaRPr lang="sr-Latn-RS" sz="2000" smtClean="0"/>
          </a:p>
          <a:p>
            <a:pPr marL="534988" indent="-276225" eaLnBrk="1" hangingPunct="1">
              <a:spcAft>
                <a:spcPts val="600"/>
              </a:spcAft>
              <a:buClr>
                <a:schemeClr val="tx1"/>
              </a:buClr>
              <a:buSzPct val="100000"/>
              <a:buFont typeface="+mj-lt"/>
              <a:buAutoNum type="arabicPeriod"/>
              <a:defRPr/>
            </a:pPr>
            <a:r>
              <a:rPr lang="sr-Latn-RS" sz="2000" smtClean="0"/>
              <a:t>K</a:t>
            </a:r>
            <a:r>
              <a:rPr lang="vi-VN" sz="2000" smtClean="0"/>
              <a:t>reira</a:t>
            </a:r>
            <a:r>
              <a:rPr lang="sr-Latn-RS" sz="2000" smtClean="0"/>
              <a:t>ti</a:t>
            </a:r>
            <a:r>
              <a:rPr lang="vi-VN" sz="2000" smtClean="0"/>
              <a:t> klas</a:t>
            </a:r>
            <a:r>
              <a:rPr lang="sr-Latn-RS" sz="2000" smtClean="0"/>
              <a:t>u koja će predstavljati </a:t>
            </a:r>
            <a:r>
              <a:rPr lang="sr-Latn-RS" sz="2000" b="1" smtClean="0">
                <a:solidFill>
                  <a:srgbClr val="FF0000"/>
                </a:solidFill>
              </a:rPr>
              <a:t>obrađivač događaja</a:t>
            </a:r>
            <a:r>
              <a:rPr lang="sr-Latn-RS" sz="2000" smtClean="0"/>
              <a:t> (eng. </a:t>
            </a:r>
            <a:r>
              <a:rPr lang="sr-Latn-RS" sz="2000" i="1" smtClean="0"/>
              <a:t>event handler</a:t>
            </a:r>
            <a:r>
              <a:rPr lang="sr-Latn-RS" sz="2000" smtClean="0"/>
              <a:t>). Ova klasa mora da </a:t>
            </a:r>
            <a:r>
              <a:rPr lang="vi-VN" sz="2000" smtClean="0"/>
              <a:t>implementira odgovarajući</a:t>
            </a:r>
            <a:r>
              <a:rPr lang="sr-Latn-RS" sz="2000" smtClean="0"/>
              <a:t> </a:t>
            </a:r>
            <a:r>
              <a:rPr lang="sr-Latn-RS" sz="2000" b="1" smtClean="0">
                <a:solidFill>
                  <a:srgbClr val="FF0000"/>
                </a:solidFill>
              </a:rPr>
              <a:t>interfejs</a:t>
            </a:r>
            <a:r>
              <a:rPr lang="vi-VN" sz="2000" b="1" smtClean="0">
                <a:solidFill>
                  <a:srgbClr val="FF0000"/>
                </a:solidFill>
              </a:rPr>
              <a:t> osluškivač</a:t>
            </a:r>
            <a:r>
              <a:rPr lang="sr-Latn-RS" sz="2000" b="1" smtClean="0">
                <a:solidFill>
                  <a:srgbClr val="FF0000"/>
                </a:solidFill>
              </a:rPr>
              <a:t>a događaja</a:t>
            </a:r>
            <a:r>
              <a:rPr lang="sr-Latn-RS" sz="2000" smtClean="0"/>
              <a:t> (eng. </a:t>
            </a:r>
            <a:r>
              <a:rPr lang="sr-Latn-RS" sz="2000" i="1" smtClean="0"/>
              <a:t>event-listener interface</a:t>
            </a:r>
            <a:r>
              <a:rPr lang="sr-Latn-RS" sz="2000" smtClean="0"/>
              <a:t>). </a:t>
            </a:r>
            <a:endParaRPr lang="vi-VN" sz="2000" smtClean="0"/>
          </a:p>
          <a:p>
            <a:pPr marL="534988" indent="-276225" eaLnBrk="1" hangingPunct="1">
              <a:spcAft>
                <a:spcPts val="600"/>
              </a:spcAft>
              <a:buClr>
                <a:schemeClr val="tx1"/>
              </a:buClr>
              <a:buSzPct val="100000"/>
              <a:buFont typeface="+mj-lt"/>
              <a:buAutoNum type="arabicPeriod"/>
              <a:defRPr/>
            </a:pPr>
            <a:r>
              <a:rPr lang="sr-Latn-RS" sz="2000" smtClean="0"/>
              <a:t>K</a:t>
            </a:r>
            <a:r>
              <a:rPr lang="vi-VN" sz="2000" smtClean="0"/>
              <a:t>reira</a:t>
            </a:r>
            <a:r>
              <a:rPr lang="sr-Latn-RS" sz="2000" smtClean="0"/>
              <a:t>ti</a:t>
            </a:r>
            <a:r>
              <a:rPr lang="vi-VN" sz="2000" smtClean="0"/>
              <a:t> instanc</a:t>
            </a:r>
            <a:r>
              <a:rPr lang="sr-Latn-RS" sz="2000" smtClean="0"/>
              <a:t>u</a:t>
            </a:r>
            <a:r>
              <a:rPr lang="vi-VN" sz="2000" smtClean="0"/>
              <a:t> klase</a:t>
            </a:r>
            <a:r>
              <a:rPr lang="sr-Latn-RS" sz="2000" smtClean="0"/>
              <a:t> obrađivača događaja. Ovaj objekat će se zvati </a:t>
            </a:r>
            <a:r>
              <a:rPr lang="sr-Latn-RS" sz="2000" b="1" smtClean="0">
                <a:solidFill>
                  <a:srgbClr val="FF0000"/>
                </a:solidFill>
              </a:rPr>
              <a:t>osluškivač događaja</a:t>
            </a:r>
            <a:r>
              <a:rPr lang="sr-Latn-RS" sz="2000" smtClean="0"/>
              <a:t>.</a:t>
            </a:r>
            <a:endParaRPr lang="vi-VN" sz="2000" smtClean="0"/>
          </a:p>
          <a:p>
            <a:pPr marL="534988" indent="-276225" eaLnBrk="1" hangingPunct="1">
              <a:spcAft>
                <a:spcPts val="1200"/>
              </a:spcAft>
              <a:buClr>
                <a:schemeClr val="tx1"/>
              </a:buClr>
              <a:buSzPct val="100000"/>
              <a:buFont typeface="+mj-lt"/>
              <a:buAutoNum type="arabicPeriod"/>
              <a:defRPr/>
            </a:pPr>
            <a:r>
              <a:rPr lang="sr-Latn-RS" sz="2000" smtClean="0"/>
              <a:t>R</a:t>
            </a:r>
            <a:r>
              <a:rPr lang="vi-VN" sz="2000" smtClean="0"/>
              <a:t>egistr</a:t>
            </a:r>
            <a:r>
              <a:rPr lang="sr-Latn-RS" sz="2000" smtClean="0"/>
              <a:t>ovati</a:t>
            </a:r>
            <a:r>
              <a:rPr lang="vi-VN" sz="2000" smtClean="0"/>
              <a:t> </a:t>
            </a:r>
            <a:r>
              <a:rPr lang="sr-Latn-RS" sz="2000" smtClean="0"/>
              <a:t>osluškivač događaja kod GUI</a:t>
            </a:r>
            <a:r>
              <a:rPr lang="vi-VN" sz="2000" smtClean="0"/>
              <a:t> komponent</a:t>
            </a:r>
            <a:r>
              <a:rPr lang="sr-Latn-RS" sz="2000" smtClean="0"/>
              <a:t>e</a:t>
            </a:r>
            <a:r>
              <a:rPr lang="vi-VN" sz="2000" smtClean="0"/>
              <a:t>.</a:t>
            </a:r>
            <a:r>
              <a:rPr lang="sr-Latn-RS" sz="2000" smtClean="0"/>
              <a:t> Nakon registracije, on osluškuje događaje. Kad se desi događaj, osluškivač će biti obavešten o tome.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Kad korisnik odreaguje (npr. pritisne Enter, a fokus je na tekst polju), sistem kreira objekat događaja (</a:t>
            </a:r>
            <a:r>
              <a:rPr lang="sr-Latn-RS" sz="2000" smtClean="0">
                <a:solidFill>
                  <a:srgbClr val="3333CC"/>
                </a:solidFill>
              </a:rPr>
              <a:t>svaki događaj je predstavljen klasom</a:t>
            </a:r>
            <a:r>
              <a:rPr lang="sr-Latn-RS" sz="2000" smtClean="0"/>
              <a:t>) koji se dalje prosleđuje osluškivaču na obradu.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>
                <a:solidFill>
                  <a:srgbClr val="FF0000"/>
                </a:solidFill>
              </a:rPr>
              <a:t>Izvor događaja</a:t>
            </a:r>
            <a:r>
              <a:rPr lang="sr-Latn-RS" sz="2000" smtClean="0"/>
              <a:t> je GUI komponenta.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>
                <a:solidFill>
                  <a:srgbClr val="FF0000"/>
                </a:solidFill>
              </a:rPr>
              <a:t>Objekat događaja</a:t>
            </a:r>
            <a:r>
              <a:rPr lang="sr-Latn-RS" sz="2000" smtClean="0"/>
              <a:t> je objekat koji kreira JVM i on sadrži referencu na izvor događaja, i ostale informacije potrebne za obradu događaja.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7993062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Implementiranje interfejsa osluškivača</a:t>
            </a:r>
          </a:p>
        </p:txBody>
      </p:sp>
      <p:sp>
        <p:nvSpPr>
          <p:cNvPr id="4403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EA201AF-F62C-4DE9-9A97-189B13BFABBA}" type="slidenum">
              <a:rPr lang="en-GB" smtClean="0">
                <a:latin typeface="Arial Black" pitchFamily="34" charset="0"/>
              </a:rPr>
              <a:pPr eaLnBrk="1" hangingPunct="1"/>
              <a:t>41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44036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50813" y="1450975"/>
            <a:ext cx="8666162" cy="464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U našem primeru, klik na akciono dugme i pritisak na Enter kad je kursor u tekst polju kreira isti tip događaja, koji je objekat klase </a:t>
            </a:r>
            <a:r>
              <a:rPr lang="en-U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ActionEvent</a:t>
            </a:r>
            <a:r>
              <a:rPr lang="en-US" sz="2000"/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Događaji tipa 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ActionEvent</a:t>
            </a:r>
            <a:r>
              <a:rPr lang="en-US" sz="2000"/>
              <a:t> se mogu obraditi osluškivačima koji implementiraju interfejs </a:t>
            </a:r>
            <a:r>
              <a:rPr lang="en-GB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ActionListener</a:t>
            </a:r>
            <a:r>
              <a:rPr lang="en-US" sz="2000"/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Interfejs </a:t>
            </a:r>
            <a:r>
              <a:rPr lang="en-GB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ActionListener</a:t>
            </a:r>
            <a:r>
              <a:rPr lang="en-US" sz="2000"/>
              <a:t> ima samo jednu metodu </a:t>
            </a:r>
            <a:r>
              <a:rPr lang="en-GB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actionPerformed</a:t>
            </a:r>
            <a:r>
              <a:rPr lang="en-US" sz="2000"/>
              <a:t>, koja za parametar ima objekat klase 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ActionEvent</a:t>
            </a:r>
            <a:r>
              <a:rPr lang="en-US" sz="2000"/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>
                <a:solidFill>
                  <a:srgbClr val="3333CC"/>
                </a:solidFill>
              </a:rPr>
              <a:t>Dakle, klasa osluškivača mora da realizuje metodu </a:t>
            </a:r>
            <a:r>
              <a:rPr lang="en-US" sz="2000">
                <a:solidFill>
                  <a:srgbClr val="3333CC"/>
                </a:solidFill>
                <a:latin typeface="Consolas" pitchFamily="49" charset="0"/>
                <a:cs typeface="Consolas" pitchFamily="49" charset="0"/>
              </a:rPr>
              <a:t>actionPerformed</a:t>
            </a:r>
            <a:r>
              <a:rPr lang="en-US" sz="2000">
                <a:solidFill>
                  <a:srgbClr val="3333CC"/>
                </a:solidFill>
              </a:rPr>
              <a:t> da bi mogla da osluškuje događaje tipa </a:t>
            </a:r>
            <a:r>
              <a:rPr lang="en-US" sz="2000">
                <a:solidFill>
                  <a:srgbClr val="3333CC"/>
                </a:solidFill>
                <a:latin typeface="Consolas" pitchFamily="49" charset="0"/>
                <a:cs typeface="Consolas" pitchFamily="49" charset="0"/>
              </a:rPr>
              <a:t>ActionEvent</a:t>
            </a:r>
            <a:r>
              <a:rPr lang="en-US" sz="2000">
                <a:solidFill>
                  <a:srgbClr val="3333CC"/>
                </a:solidFill>
              </a:rPr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Osluškivač događaja koristi objekat događaja da odreaguje na njega.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Ovakav model obrade događaja se naziva </a:t>
            </a:r>
            <a:r>
              <a:rPr lang="en-US" sz="2000" b="1">
                <a:solidFill>
                  <a:srgbClr val="FF0000"/>
                </a:solidFill>
              </a:rPr>
              <a:t>delegacioni model događaja</a:t>
            </a:r>
            <a:r>
              <a:rPr lang="en-US" sz="2000"/>
              <a:t> (eng. </a:t>
            </a:r>
            <a:r>
              <a:rPr lang="en-US" sz="2000" i="1"/>
              <a:t>delegation event model</a:t>
            </a:r>
            <a:r>
              <a:rPr lang="en-US" sz="2000"/>
              <a:t>), jer se objekat </a:t>
            </a:r>
            <a:r>
              <a:rPr lang="sr-Latn-RS" sz="2000"/>
              <a:t>događaja </a:t>
            </a:r>
            <a:r>
              <a:rPr lang="en-US" sz="2000"/>
              <a:t>procesira delegiranjem određenom objektu aplikacije, tj. osluškivaču.</a:t>
            </a:r>
            <a:endParaRPr lang="vi-VN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5545137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Registrovanje osluškivača</a:t>
            </a:r>
          </a:p>
        </p:txBody>
      </p:sp>
      <p:sp>
        <p:nvSpPr>
          <p:cNvPr id="1945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341438"/>
            <a:ext cx="8521700" cy="38163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Naredbama</a:t>
            </a: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sr-Latn-RS" sz="2000" smtClean="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2000" smtClean="0">
                <a:latin typeface="Consolas"/>
                <a:ea typeface="Times New Roman"/>
                <a:cs typeface="Times New Roman"/>
              </a:rPr>
              <a:t>dugme.</a:t>
            </a:r>
            <a:r>
              <a:rPr lang="en-GB" sz="2000" b="1" smtClean="0">
                <a:solidFill>
                  <a:srgbClr val="FF0000"/>
                </a:solidFill>
                <a:latin typeface="Consolas"/>
                <a:ea typeface="Times New Roman"/>
                <a:cs typeface="Times New Roman"/>
              </a:rPr>
              <a:t>addActionListener</a:t>
            </a:r>
            <a:r>
              <a:rPr lang="en-GB" sz="2000" smtClean="0">
                <a:latin typeface="Consolas"/>
                <a:ea typeface="Times New Roman"/>
                <a:cs typeface="Times New Roman"/>
              </a:rPr>
              <a:t>(obrDog);</a:t>
            </a:r>
            <a:endParaRPr lang="en-GB" sz="2000" smtClean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2000" smtClean="0">
                <a:latin typeface="Consolas"/>
                <a:ea typeface="Times New Roman"/>
                <a:cs typeface="Times New Roman"/>
              </a:rPr>
              <a:t>		tekst.</a:t>
            </a:r>
            <a:r>
              <a:rPr lang="en-GB" sz="2000" b="1" smtClean="0">
                <a:solidFill>
                  <a:srgbClr val="FF0000"/>
                </a:solidFill>
                <a:latin typeface="Consolas"/>
                <a:ea typeface="Times New Roman"/>
                <a:cs typeface="Times New Roman"/>
              </a:rPr>
              <a:t>addActionListener</a:t>
            </a:r>
            <a:r>
              <a:rPr lang="en-GB" sz="2000" smtClean="0">
                <a:latin typeface="Consolas"/>
                <a:ea typeface="Times New Roman"/>
                <a:cs typeface="Times New Roman"/>
              </a:rPr>
              <a:t>(obrDog);</a:t>
            </a:r>
            <a:endParaRPr lang="sr-Latn-RS" sz="2000" smtClean="0">
              <a:latin typeface="Consolas"/>
              <a:ea typeface="Times New Roman"/>
              <a:cs typeface="Times New Roman"/>
            </a:endParaRPr>
          </a:p>
          <a:p>
            <a:pPr>
              <a:spcAft>
                <a:spcPts val="120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sr-Latn-RS" sz="2000" smtClean="0"/>
              <a:t>	se registruju osluškivači događaja dugmeta i tekst polja.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sr-Latn-RS" sz="2000" smtClean="0"/>
              <a:t>Kod događaja drugog tipa, metoda za registraciju osluškivača neće biti </a:t>
            </a:r>
            <a:r>
              <a:rPr lang="en-GB" sz="2000" smtClean="0">
                <a:latin typeface="Consolas"/>
                <a:ea typeface="Times New Roman"/>
                <a:cs typeface="Times New Roman"/>
              </a:rPr>
              <a:t>addActionListener</a:t>
            </a:r>
            <a:r>
              <a:rPr lang="sr-Latn-RS" sz="2000" smtClean="0"/>
              <a:t>, već neka druga, zavisna od tipa događaja.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sr-Latn-RS" sz="2000" smtClean="0"/>
              <a:t>Unutar metode osluškivača, pomoću metode </a:t>
            </a:r>
            <a:r>
              <a:rPr lang="sr-Latn-RS" sz="2000" b="1" smtClean="0">
                <a:solidFill>
                  <a:srgbClr val="FF0000"/>
                </a:solidFill>
                <a:latin typeface="Consolas"/>
                <a:ea typeface="Times New Roman"/>
                <a:cs typeface="Times New Roman"/>
              </a:rPr>
              <a:t>getSource()</a:t>
            </a:r>
            <a:r>
              <a:rPr lang="sr-Latn-RS" sz="2000" smtClean="0"/>
              <a:t> možemo dobiti referencu na izvor događaja na sledeći način</a:t>
            </a:r>
          </a:p>
          <a:p>
            <a:pPr marL="0" indent="0" eaLnBrk="1" hangingPunct="1">
              <a:spcAft>
                <a:spcPts val="600"/>
              </a:spcAft>
              <a:buClr>
                <a:schemeClr val="tx1"/>
              </a:buClr>
              <a:buSzPct val="75000"/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sr-Latn-RS" sz="2000" smtClean="0">
                <a:latin typeface="Consolas"/>
                <a:ea typeface="Times New Roman"/>
                <a:cs typeface="Times New Roman"/>
              </a:rPr>
              <a:t>	</a:t>
            </a:r>
            <a:r>
              <a:rPr lang="en-GB" sz="2000" smtClean="0">
                <a:latin typeface="Consolas"/>
                <a:ea typeface="Times New Roman"/>
                <a:cs typeface="Times New Roman"/>
              </a:rPr>
              <a:t>e.getSource()</a:t>
            </a:r>
            <a:endParaRPr lang="sr-Latn-RS" sz="2000" smtClean="0">
              <a:latin typeface="Consolas"/>
              <a:ea typeface="Times New Roman"/>
              <a:cs typeface="Times New Roman"/>
            </a:endParaRPr>
          </a:p>
          <a:p>
            <a:pPr marL="0" indent="0" eaLnBrk="1" hangingPunct="1">
              <a:spcAft>
                <a:spcPts val="600"/>
              </a:spcAft>
              <a:buClr>
                <a:schemeClr val="tx1"/>
              </a:buClr>
              <a:buSzPct val="75000"/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sr-Latn-RS" sz="2000" smtClean="0"/>
              <a:t>	gde je </a:t>
            </a:r>
            <a:r>
              <a:rPr lang="sr-Latn-RS" sz="2000" smtClean="0">
                <a:latin typeface="Consolas"/>
                <a:ea typeface="Times New Roman"/>
                <a:cs typeface="Times New Roman"/>
              </a:rPr>
              <a:t>e</a:t>
            </a:r>
            <a:r>
              <a:rPr lang="sr-Latn-RS" sz="2000" smtClean="0"/>
              <a:t> objekat događaja.</a:t>
            </a:r>
            <a:endParaRPr lang="vi-VN" sz="2000" smtClean="0"/>
          </a:p>
        </p:txBody>
      </p:sp>
      <p:sp>
        <p:nvSpPr>
          <p:cNvPr id="4506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4D04A69-F1B1-46D1-964A-10B51904B50D}" type="slidenum">
              <a:rPr lang="en-GB" smtClean="0">
                <a:latin typeface="Arial Black" pitchFamily="34" charset="0"/>
              </a:rPr>
              <a:pPr eaLnBrk="1" hangingPunct="1"/>
              <a:t>42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3889375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Ugnježdene klase</a:t>
            </a:r>
          </a:p>
        </p:txBody>
      </p:sp>
      <p:sp>
        <p:nvSpPr>
          <p:cNvPr id="4608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341438"/>
            <a:ext cx="8785225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622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Klasu osluškivača </a:t>
            </a:r>
            <a:r>
              <a:rPr lang="en-GB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ObradjivacDogadjaja</a:t>
            </a:r>
            <a:r>
              <a:rPr lang="en-US" sz="2000"/>
              <a:t> smo deklarisali (ugnezdili) unutar klase </a:t>
            </a:r>
            <a:r>
              <a:rPr lang="en-GB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FormaDugmeText</a:t>
            </a:r>
            <a:r>
              <a:rPr lang="en-US" sz="200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Opseg ugnježdene klase je ograničen opsegom spoljašnje klase (još se naziva i </a:t>
            </a:r>
            <a:r>
              <a:rPr lang="en-US" sz="2000">
                <a:solidFill>
                  <a:srgbClr val="FF0000"/>
                </a:solidFill>
              </a:rPr>
              <a:t>top-level klasa</a:t>
            </a:r>
            <a:r>
              <a:rPr lang="en-US" sz="2000"/>
              <a:t>). 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Ako je klasa</a:t>
            </a:r>
            <a:r>
              <a:rPr lang="en-GB" sz="2000"/>
              <a:t>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Druga</a:t>
            </a:r>
            <a:r>
              <a:rPr lang="en-GB" sz="2000"/>
              <a:t> </a:t>
            </a:r>
            <a:r>
              <a:rPr lang="en-US" sz="2000"/>
              <a:t>ugnježdena unutar klase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Prva</a:t>
            </a:r>
            <a:r>
              <a:rPr lang="en-GB" sz="2000"/>
              <a:t>, </a:t>
            </a:r>
            <a:r>
              <a:rPr lang="en-US" sz="2000"/>
              <a:t>onda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Druga</a:t>
            </a:r>
            <a:r>
              <a:rPr lang="en-US" sz="2000"/>
              <a:t> ne postoji nezavisno od klase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Prva</a:t>
            </a:r>
            <a:r>
              <a:rPr lang="en-GB" sz="2000"/>
              <a:t>.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Ugnježdena klasa može pristupiti svim članovima spoljašnje klase, uključujući i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private</a:t>
            </a:r>
            <a:r>
              <a:rPr lang="en-US" sz="2000"/>
              <a:t> članove.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Moguće je deklarisati ugnježdenu klasu unutar bloka</a:t>
            </a:r>
            <a:r>
              <a:rPr lang="en-GB" sz="2000"/>
              <a:t>.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Razlozi za korišćenje ugnježdenih klasa</a:t>
            </a:r>
            <a:r>
              <a:rPr lang="en-GB" sz="2000"/>
              <a:t>:</a:t>
            </a:r>
          </a:p>
          <a:p>
            <a:pPr lvl="1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en-US"/>
              <a:t>Omogućavaju logično grupisanje klasa koje se koriste samo na jednom mestu.</a:t>
            </a:r>
          </a:p>
          <a:p>
            <a:pPr lvl="1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en-US"/>
              <a:t>Promovišu enkapsulaciju.</a:t>
            </a:r>
          </a:p>
          <a:p>
            <a:pPr lvl="1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en-US"/>
              <a:t>Doprinose čitljivosti i održavanju programskog koda.</a:t>
            </a:r>
          </a:p>
        </p:txBody>
      </p:sp>
      <p:sp>
        <p:nvSpPr>
          <p:cNvPr id="4608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BFD4717-428D-4CC7-A5EE-3CAB26D037D2}" type="slidenum">
              <a:rPr lang="en-GB" smtClean="0">
                <a:latin typeface="Arial Black" pitchFamily="34" charset="0"/>
              </a:rPr>
              <a:pPr eaLnBrk="1" hangingPunct="1"/>
              <a:t>43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828040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Statičke i nestatičke ugnježdene klase</a:t>
            </a:r>
          </a:p>
        </p:txBody>
      </p:sp>
      <p:sp>
        <p:nvSpPr>
          <p:cNvPr id="47107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341438"/>
            <a:ext cx="864235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Ugnježdene klase mogu biti </a:t>
            </a:r>
            <a:r>
              <a:rPr lang="en-US" sz="2000">
                <a:solidFill>
                  <a:srgbClr val="FF0000"/>
                </a:solidFill>
              </a:rPr>
              <a:t>statičke</a:t>
            </a:r>
            <a:r>
              <a:rPr lang="en-US" sz="2000"/>
              <a:t> i </a:t>
            </a:r>
            <a:r>
              <a:rPr lang="en-US" sz="2000">
                <a:solidFill>
                  <a:srgbClr val="FF0000"/>
                </a:solidFill>
              </a:rPr>
              <a:t>nestatičke</a:t>
            </a:r>
            <a:r>
              <a:rPr lang="en-US" sz="200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S</a:t>
            </a:r>
            <a:r>
              <a:rPr lang="en-GB" sz="2000"/>
              <a:t>tati</a:t>
            </a:r>
            <a:r>
              <a:rPr lang="en-US" sz="2000"/>
              <a:t>čka</a:t>
            </a:r>
            <a:r>
              <a:rPr lang="en-GB" sz="2000"/>
              <a:t> </a:t>
            </a:r>
            <a:r>
              <a:rPr lang="en-US" sz="2000"/>
              <a:t>ugnježdena klasa je deklarisana ključnom rečju </a:t>
            </a:r>
            <a:r>
              <a:rPr lang="en-US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US" sz="2000"/>
              <a:t>. Pošto je statička, nestatičkim članovima</a:t>
            </a:r>
            <a:r>
              <a:rPr lang="en-GB" sz="2000"/>
              <a:t> </a:t>
            </a:r>
            <a:r>
              <a:rPr lang="en-US" sz="2000"/>
              <a:t>spolja</a:t>
            </a:r>
            <a:r>
              <a:rPr lang="sr-Latn-RS" sz="2000"/>
              <a:t>š</a:t>
            </a:r>
            <a:r>
              <a:rPr lang="en-US" sz="2000"/>
              <a:t>nje klase ne može pristupiti direktno, već preko objekta</a:t>
            </a:r>
            <a:r>
              <a:rPr lang="en-GB" sz="2000"/>
              <a:t>. </a:t>
            </a:r>
            <a:r>
              <a:rPr lang="en-US" sz="2000"/>
              <a:t>Zbog ovog ograničenja, statičke ugnježdene klase se ne koriste često. Java 2D grafički API koristi statičke ugnježdene klase.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Nestatične ugnježdene klase, poznate i kao </a:t>
            </a:r>
            <a:r>
              <a:rPr lang="en-US" sz="2000" b="1">
                <a:solidFill>
                  <a:srgbClr val="FF0000"/>
                </a:solidFill>
              </a:rPr>
              <a:t>unutrašnje klase</a:t>
            </a:r>
            <a:r>
              <a:rPr lang="en-US" sz="2000"/>
              <a:t>, se mnogo češće koriste od statičkih.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>
                <a:solidFill>
                  <a:srgbClr val="0070C0"/>
                </a:solidFill>
              </a:rPr>
              <a:t>Unutrašnje klase se vrlo često koriste kod upravljanja događajima</a:t>
            </a:r>
            <a:r>
              <a:rPr lang="en-US" sz="2000"/>
              <a:t>. Klasa </a:t>
            </a:r>
            <a:r>
              <a:rPr lang="en-GB" sz="20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ObradjivacDogadjaja</a:t>
            </a:r>
            <a:r>
              <a:rPr lang="en-US" sz="2000"/>
              <a:t> je unutrašnja klasa.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Da bi objekat unutrašnje klase bio kreiran, prvo se mora kreirati objekat spoljašnje klase, jer objekat unutrašnje klase implicitno sadrži referencu na objekat spoljašnje klase.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Statička ugnježdena klasa ne zahteva da se prvo kreira objekat spoljašnje klase i ne sadrži referencu na objekat spoljašnje klase.</a:t>
            </a:r>
          </a:p>
        </p:txBody>
      </p:sp>
      <p:sp>
        <p:nvSpPr>
          <p:cNvPr id="4710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D586A9-E6B6-4660-9860-660D7FA8AB96}" type="slidenum">
              <a:rPr lang="en-GB" smtClean="0">
                <a:latin typeface="Arial Black" pitchFamily="34" charset="0"/>
              </a:rPr>
              <a:pPr eaLnBrk="1" hangingPunct="1"/>
              <a:t>44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7705725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Komentari primera – drugo izvršenje</a:t>
            </a:r>
            <a:endParaRPr lang="en-US" sz="3600" smtClean="0"/>
          </a:p>
        </p:txBody>
      </p:sp>
      <p:sp>
        <p:nvSpPr>
          <p:cNvPr id="7171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893175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Kad</a:t>
            </a:r>
            <a:r>
              <a:rPr lang="vi-VN" sz="2000"/>
              <a:t> un</a:t>
            </a:r>
            <a:r>
              <a:rPr lang="sr-Latn-RS" sz="2000"/>
              <a:t>e</a:t>
            </a:r>
            <a:r>
              <a:rPr lang="vi-VN" sz="2000"/>
              <a:t>s</a:t>
            </a:r>
            <a:r>
              <a:rPr lang="sr-Latn-RS" sz="2000"/>
              <a:t>e</a:t>
            </a:r>
            <a:r>
              <a:rPr lang="vi-VN" sz="2000"/>
              <a:t>mo imeni</a:t>
            </a:r>
            <a:r>
              <a:rPr lang="sr-Latn-RS" sz="2000"/>
              <a:t>lac =</a:t>
            </a:r>
            <a:r>
              <a:rPr lang="vi-VN" sz="2000"/>
              <a:t> </a:t>
            </a:r>
            <a:r>
              <a:rPr lang="sr-Latn-RS" sz="2000"/>
              <a:t>0,</a:t>
            </a:r>
            <a:r>
              <a:rPr lang="vi-VN" sz="2000"/>
              <a:t> dolazi do izuzetka tipa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ArithmeticException</a:t>
            </a:r>
            <a:r>
              <a:rPr lang="vi-VN" sz="2000"/>
              <a:t>. Java ne dozvoljava deljenje sa nulom u celobrojnoj aritmetici, pa dolazi do izuzetka u metodi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kolicnik</a:t>
            </a:r>
            <a:r>
              <a:rPr lang="vi-VN" sz="2000"/>
              <a:t>. </a:t>
            </a:r>
            <a:endParaRPr lang="sr-Latn-R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Kaže se još da Java „</a:t>
            </a:r>
            <a:r>
              <a:rPr lang="vi-VN" sz="2000" b="1">
                <a:solidFill>
                  <a:srgbClr val="FF0000"/>
                </a:solidFill>
              </a:rPr>
              <a:t>baca</a:t>
            </a:r>
            <a:r>
              <a:rPr lang="vi-VN" sz="2000"/>
              <a:t>“ izuzetak. </a:t>
            </a:r>
            <a:endParaRPr lang="sr-Latn-R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Java dozvoljava deljenje sa nulom u aritmetici sa pomičnim zarezom, pri čemu se dobija rezultat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Infinity</a:t>
            </a:r>
            <a:r>
              <a:rPr lang="vi-VN" sz="2000"/>
              <a:t> ili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–Infinity</a:t>
            </a:r>
            <a:r>
              <a:rPr lang="vi-VN" sz="2000"/>
              <a:t>. Takođe, dozvoljeno je i deljenje tipa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0.0/0.0</a:t>
            </a:r>
            <a:r>
              <a:rPr lang="vi-VN" sz="2000"/>
              <a:t>, kada se dobija vrednost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NaN</a:t>
            </a:r>
            <a:r>
              <a:rPr lang="vi-VN" sz="2000"/>
              <a:t> (Not-a-Number).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Kada dođe do izuzetka, ispisuje se odgovarajuća poruka koja sadrži ime izuzetka koje ukazuje na tip problema koji se desio i stanje steka u trenutku pojave izuzetka. Stanje steka sadrži niz poziva metoda, pri čemu se u zadnjoj metodi u tom pozivu (onoj sa vrha steka) desio izuzetak. </a:t>
            </a:r>
            <a:endParaRPr lang="sr-Latn-R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Vrh steka ukazuje na </a:t>
            </a:r>
            <a:r>
              <a:rPr lang="vi-VN" sz="2000" b="1">
                <a:solidFill>
                  <a:srgbClr val="FF0000"/>
                </a:solidFill>
              </a:rPr>
              <a:t>tačku bacanja</a:t>
            </a:r>
            <a:r>
              <a:rPr lang="vi-VN" sz="2000"/>
              <a:t> (eng. </a:t>
            </a:r>
            <a:r>
              <a:rPr lang="vi-VN" sz="2000" i="1"/>
              <a:t>throw point</a:t>
            </a:r>
            <a:r>
              <a:rPr lang="vi-VN" sz="2000"/>
              <a:t>), koji je određen imenom fajla, metodom i linijom koda koja je uz</a:t>
            </a:r>
            <a:r>
              <a:rPr lang="en-US" sz="2000"/>
              <a:t>ro</a:t>
            </a:r>
            <a:r>
              <a:rPr lang="vi-VN" sz="2000"/>
              <a:t>kovala izuzetak. Ovo može </a:t>
            </a:r>
            <a:r>
              <a:rPr lang="sr-Latn-RS" sz="2000"/>
              <a:t>značajno </a:t>
            </a:r>
            <a:r>
              <a:rPr lang="vi-VN" sz="2000"/>
              <a:t>pomoći u ispravljanju grešaka. </a:t>
            </a:r>
          </a:p>
        </p:txBody>
      </p:sp>
      <p:sp>
        <p:nvSpPr>
          <p:cNvPr id="717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A9115D7-C19E-4869-BBF0-99D67D6F00A0}" type="slidenum">
              <a:rPr lang="en-GB" smtClean="0">
                <a:latin typeface="Arial Black" pitchFamily="34" charset="0"/>
              </a:rPr>
              <a:pPr eaLnBrk="1" hangingPunct="1"/>
              <a:t>5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7705725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Komentari primera – treće izvršenje</a:t>
            </a:r>
            <a:endParaRPr lang="en-US" sz="3600" smtClean="0"/>
          </a:p>
        </p:txBody>
      </p:sp>
      <p:sp>
        <p:nvSpPr>
          <p:cNvPr id="819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640763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U trećem izvršenju programa, umesto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/>
              <a:t> vrednosti unosimo string, pa dolazi do greške tipa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InputMismatchException</a:t>
            </a:r>
            <a:r>
              <a:rPr lang="vi-VN" sz="2000"/>
              <a:t>. </a:t>
            </a:r>
            <a:endParaRPr lang="sr-Latn-RS" sz="200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U ovom slučaju, u prvoj liniji ispisa steka (poslednja pozvana metoda) vidimo da umesto imena fajla i broja linije stoji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Unkown Source</a:t>
            </a:r>
            <a:r>
              <a:rPr lang="vi-VN" sz="2000"/>
              <a:t>, što ukazuje da JVM nije bila u mogućnosti da utvrdi ime fajla i broj linije koja je uzrokovala izuzetak, što je tipično za klase Java API-a. 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U slučaju ova dva tipa izuzetka, prekida se izvršavanje programa. </a:t>
            </a:r>
            <a:endParaRPr lang="sr-Latn-RS" sz="200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Ponekad program može nastaviti sa izvršavanjem iako dođe do izuzetka i odštampa se stanje steka. Na primer, GUI (Graphical User Interface) aplikacije će nastaviti sa izvršavanjem. </a:t>
            </a:r>
          </a:p>
        </p:txBody>
      </p:sp>
      <p:sp>
        <p:nvSpPr>
          <p:cNvPr id="8196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5E0899-96AB-474D-8259-A0ED5383188B}" type="slidenum">
              <a:rPr lang="en-GB" smtClean="0">
                <a:latin typeface="Arial Black" pitchFamily="34" charset="0"/>
              </a:rPr>
              <a:pPr eaLnBrk="1" hangingPunct="1"/>
              <a:t>6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734536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sa upravljanjem izuzecima</a:t>
            </a:r>
            <a:endParaRPr lang="en-US" sz="3600" smtClean="0"/>
          </a:p>
        </p:txBody>
      </p:sp>
      <p:sp>
        <p:nvSpPr>
          <p:cNvPr id="9219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12081F8-CEC8-4DF1-9F92-A29A8C6331E4}" type="slidenum">
              <a:rPr lang="en-GB" smtClean="0">
                <a:latin typeface="Arial Black" pitchFamily="34" charset="0"/>
              </a:rPr>
              <a:pPr eaLnBrk="1" hangingPunct="1"/>
              <a:t>7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9220" name="Rectangle 1"/>
          <p:cNvSpPr>
            <a:spLocks noChangeArrowheads="1"/>
          </p:cNvSpPr>
          <p:nvPr/>
        </p:nvSpPr>
        <p:spPr bwMode="auto">
          <a:xfrm>
            <a:off x="42863" y="849313"/>
            <a:ext cx="7921625" cy="596423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java.util.</a:t>
            </a:r>
            <a:r>
              <a:rPr lang="en-GB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InputMismatchException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java.util.Scanner;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3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PrimerSaObradomIzuzetaka 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3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args) 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Scanner unos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Scanner(System.in);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3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boolean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losUnos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true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while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(losUnos){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System.out.print(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"Uneti imenilac i brojilac razlomka: 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try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imenilac = unos.nextInt();</a:t>
            </a:r>
            <a:r>
              <a:rPr lang="sr-Latn-RS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brojilac = unos.nextInt();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rezultat = kolicnik(imenilac, brojilac);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System.out.printf(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"%d / %d = %d"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brojilac, imenilac, rezultat);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losUnos =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false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catch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(ArithmeticException e){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System.out.printf(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"\nIzuzetak: %s\nImenilac je 0.\n\n"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e);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catch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(InputMismatchException e){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System.out.printf(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"\nIzuzetak: %s\n Morate uneti cele brojeve\n\n"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e);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unos.nextLine();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System.out.print(</a:t>
            </a:r>
            <a:r>
              <a:rPr lang="en-GB" sz="13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"\nI sad ćemo lagano izaći iz programa :-)"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kolicnik (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im, 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br) </a:t>
            </a:r>
            <a:r>
              <a:rPr lang="en-GB" sz="1300" b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throws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ArithmeticException {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return</a:t>
            </a: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br / im;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sr-Latn-RS" sz="130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3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59325" y="1006475"/>
            <a:ext cx="3916363" cy="982663"/>
          </a:xfrm>
          <a:prstGeom prst="rect">
            <a:avLst/>
          </a:prstGeom>
          <a:solidFill>
            <a:schemeClr val="bg1"/>
          </a:solidFill>
          <a:ln w="9525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700">
                <a:solidFill>
                  <a:srgbClr val="3333CC"/>
                </a:solidFill>
                <a:latin typeface="+mn-lt"/>
              </a:rPr>
              <a:t>Deklaracija izuzetaka koji se obrađuju.</a:t>
            </a:r>
          </a:p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700">
                <a:solidFill>
                  <a:srgbClr val="3333CC"/>
                </a:solidFill>
                <a:latin typeface="+mn-lt"/>
              </a:rPr>
              <a:t>Klasu </a:t>
            </a:r>
            <a:r>
              <a:rPr lang="en-US" sz="1700">
                <a:solidFill>
                  <a:srgbClr val="FF0000"/>
                </a:solidFill>
                <a:latin typeface="+mn-lt"/>
              </a:rPr>
              <a:t>ArthmeticException</a:t>
            </a:r>
            <a:r>
              <a:rPr lang="en-US" sz="1700">
                <a:solidFill>
                  <a:srgbClr val="3333CC"/>
                </a:solidFill>
                <a:latin typeface="+mn-lt"/>
              </a:rPr>
              <a:t> ne moramo uvoditi jer se nalazi u paketu </a:t>
            </a:r>
            <a:r>
              <a:rPr lang="en-US" sz="1700">
                <a:solidFill>
                  <a:srgbClr val="FF0000"/>
                </a:solidFill>
                <a:latin typeface="+mn-lt"/>
              </a:rPr>
              <a:t>java.lang</a:t>
            </a:r>
            <a:r>
              <a:rPr lang="sr-Latn-RS" sz="1700">
                <a:solidFill>
                  <a:srgbClr val="3333CC"/>
                </a:solidFill>
                <a:latin typeface="+mn-lt"/>
              </a:rPr>
              <a:t>.</a:t>
            </a:r>
            <a:endParaRPr lang="en-US" sz="1700" dirty="0">
              <a:solidFill>
                <a:srgbClr val="3333CC"/>
              </a:solidFill>
              <a:latin typeface="+mn-lt"/>
            </a:endParaRPr>
          </a:p>
        </p:txBody>
      </p:sp>
      <p:cxnSp>
        <p:nvCxnSpPr>
          <p:cNvPr id="9222" name="Straight Arrow Connector 5"/>
          <p:cNvCxnSpPr>
            <a:cxnSpLocks noChangeShapeType="1"/>
            <a:stCxn id="5" idx="1"/>
          </p:cNvCxnSpPr>
          <p:nvPr/>
        </p:nvCxnSpPr>
        <p:spPr bwMode="auto">
          <a:xfrm flipH="1" flipV="1">
            <a:off x="3824288" y="1019175"/>
            <a:ext cx="935037" cy="479425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5BEDD1F-48D3-4BD6-9AAA-370F73E4AA60}" type="slidenum">
              <a:rPr lang="en-GB" smtClean="0">
                <a:latin typeface="Arial Black" pitchFamily="34" charset="0"/>
              </a:rPr>
              <a:pPr eaLnBrk="1" hangingPunct="1"/>
              <a:t>8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539750" y="2205038"/>
            <a:ext cx="6119813" cy="3292475"/>
          </a:xfrm>
          <a:prstGeom prst="rect">
            <a:avLst/>
          </a:prstGeom>
          <a:solidFill>
            <a:schemeClr val="bg1"/>
          </a:solidFill>
          <a:ln w="9525">
            <a:solidFill>
              <a:srgbClr val="33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Uneti imenilac i brojilac razlomka: 0 5</a:t>
            </a:r>
          </a:p>
          <a:p>
            <a:endParaRPr lang="en-GB" sz="1600">
              <a:solidFill>
                <a:srgbClr val="339933"/>
              </a:solidFill>
              <a:latin typeface="Consolas" pitchFamily="49" charset="0"/>
              <a:cs typeface="Times New Roman" pitchFamily="18" charset="0"/>
            </a:endParaRP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Izuzetak: java.lang.</a:t>
            </a:r>
            <a:r>
              <a:rPr lang="en-GB" sz="160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ArithmeticException</a:t>
            </a:r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: / by zero</a:t>
            </a:r>
          </a:p>
          <a:p>
            <a:r>
              <a:rPr lang="en-GB" sz="1600">
                <a:solidFill>
                  <a:srgbClr val="3333CC"/>
                </a:solidFill>
                <a:latin typeface="Consolas" pitchFamily="49" charset="0"/>
                <a:cs typeface="Times New Roman" pitchFamily="18" charset="0"/>
              </a:rPr>
              <a:t>Imenilac je 0.</a:t>
            </a:r>
          </a:p>
          <a:p>
            <a:endParaRPr lang="en-GB" sz="1600">
              <a:solidFill>
                <a:srgbClr val="339933"/>
              </a:solidFill>
              <a:latin typeface="Consolas" pitchFamily="49" charset="0"/>
              <a:cs typeface="Times New Roman" pitchFamily="18" charset="0"/>
            </a:endParaRP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Uneti imenilac i brojilac razlomka: 3 smokva</a:t>
            </a:r>
          </a:p>
          <a:p>
            <a:endParaRPr lang="en-GB" sz="1600">
              <a:solidFill>
                <a:srgbClr val="339933"/>
              </a:solidFill>
              <a:latin typeface="Consolas" pitchFamily="49" charset="0"/>
              <a:cs typeface="Times New Roman" pitchFamily="18" charset="0"/>
            </a:endParaRP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Izuzetak: java.util.</a:t>
            </a:r>
            <a:r>
              <a:rPr lang="en-GB" sz="160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InputMismatchException</a:t>
            </a:r>
          </a:p>
          <a:p>
            <a:r>
              <a:rPr lang="en-GB" sz="1600">
                <a:solidFill>
                  <a:srgbClr val="3333CC"/>
                </a:solidFill>
                <a:latin typeface="Consolas" pitchFamily="49" charset="0"/>
                <a:cs typeface="Times New Roman" pitchFamily="18" charset="0"/>
              </a:rPr>
              <a:t>Morate uneti cele brojeve</a:t>
            </a:r>
          </a:p>
          <a:p>
            <a:endParaRPr lang="en-GB" sz="1600">
              <a:solidFill>
                <a:srgbClr val="339933"/>
              </a:solidFill>
              <a:latin typeface="Consolas" pitchFamily="49" charset="0"/>
              <a:cs typeface="Times New Roman" pitchFamily="18" charset="0"/>
            </a:endParaRP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Uneti imenilac i brojilac razlomka: 5 6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6 / 5 = 1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 sad ćemo lagano izaći iz programa :-)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426325" y="3622675"/>
            <a:ext cx="755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Ispis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0245" name="Straight Arrow Connector 6"/>
          <p:cNvCxnSpPr>
            <a:cxnSpLocks noChangeShapeType="1"/>
            <a:endCxn id="10243" idx="3"/>
          </p:cNvCxnSpPr>
          <p:nvPr/>
        </p:nvCxnSpPr>
        <p:spPr bwMode="auto">
          <a:xfrm flipH="1">
            <a:off x="6659563" y="3819525"/>
            <a:ext cx="766762" cy="31750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712946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sa upravljanjem izuzecima</a:t>
            </a:r>
            <a:endParaRPr lang="en-US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03225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try i catch blokovi</a:t>
            </a:r>
            <a:endParaRPr lang="en-US" sz="3600" smtClean="0"/>
          </a:p>
        </p:txBody>
      </p:sp>
      <p:sp>
        <p:nvSpPr>
          <p:cNvPr id="11267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71220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U </a:t>
            </a:r>
            <a:r>
              <a:rPr lang="vi-VN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blok se stavljaju naredbe koje mogu baciti izuzetak, kao i one koje se neće izvršiti ako dođe do izuzetka.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Nakon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bloka, dolazi bar jedan </a:t>
            </a:r>
            <a:r>
              <a:rPr lang="vi-VN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 ili </a:t>
            </a:r>
            <a:r>
              <a:rPr lang="vi-VN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/>
              <a:t> blok. </a:t>
            </a:r>
            <a:endParaRPr lang="sr-Latn-R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Svaki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 ima tačno jedan parametar izuzetka, koji se navodi u zagradi odmah nakon ključne reči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, i koji određuje tip izuzetka koji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 može da obradi.</a:t>
            </a:r>
            <a:endParaRPr lang="sr-Latn-R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Kada se desi izuzetak u okviru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bloka izvršava se prvi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 čiji tip parametra odgovara tipu bačenog izuzetka. Tip parametra odgovara tipu izuzetka ako pripada klasi ili superklasi izuzetka. </a:t>
            </a:r>
            <a:endParaRPr lang="sr-Latn-R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Unutar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bloka koristimo ime parametra izuzetka da interagujemo sa objektom izuzetka.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Između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bloka i njegovih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blokova se ne sme naći nijedna izvršna naredba. Ako se nađe, to je sintaksna greška.</a:t>
            </a:r>
          </a:p>
        </p:txBody>
      </p:sp>
      <p:sp>
        <p:nvSpPr>
          <p:cNvPr id="1126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4C24CAF-45CF-4D8F-88E6-BA3DE6DC5717}" type="slidenum">
              <a:rPr lang="en-GB" smtClean="0">
                <a:latin typeface="Arial Black" pitchFamily="34" charset="0"/>
              </a:rPr>
              <a:pPr eaLnBrk="1" hangingPunct="1"/>
              <a:t>9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31114</TotalTime>
  <Words>4562</Words>
  <Application>Microsoft Office PowerPoint</Application>
  <PresentationFormat>On-screen Show (4:3)</PresentationFormat>
  <Paragraphs>581</Paragraphs>
  <Slides>44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Arial</vt:lpstr>
      <vt:lpstr>Arial Black</vt:lpstr>
      <vt:lpstr>Calibri</vt:lpstr>
      <vt:lpstr>Consolas</vt:lpstr>
      <vt:lpstr>Times New Roman</vt:lpstr>
      <vt:lpstr>Wingdings</vt:lpstr>
      <vt:lpstr>Pixel</vt:lpstr>
      <vt:lpstr>OBJEKTNO-ORIJENTISANI DIZAJN SOFTVERA</vt:lpstr>
      <vt:lpstr>Upravljanje izuzecima</vt:lpstr>
      <vt:lpstr>Primer bez upravljanja izuzecima</vt:lpstr>
      <vt:lpstr>Primer bez upravljanja izuzecima</vt:lpstr>
      <vt:lpstr>Komentari primera – drugo izvršenje</vt:lpstr>
      <vt:lpstr>Komentari primera – treće izvršenje</vt:lpstr>
      <vt:lpstr>Primer sa upravljanjem izuzecima</vt:lpstr>
      <vt:lpstr>Primer sa upravljanjem izuzecima</vt:lpstr>
      <vt:lpstr>try i catch blokovi</vt:lpstr>
      <vt:lpstr>Izuzetak prekida nit</vt:lpstr>
      <vt:lpstr>Terminacioni model upravljanja izuzecima </vt:lpstr>
      <vt:lpstr>Klauzula throws</vt:lpstr>
      <vt:lpstr>Klasna hijerarhija izuzetaka</vt:lpstr>
      <vt:lpstr>Klasna hijerarhija izuzetaka</vt:lpstr>
      <vt:lpstr>Provereni i neprovereni izuzeci</vt:lpstr>
      <vt:lpstr>Uhvati ili deklariši</vt:lpstr>
      <vt:lpstr>Superklase i potklase u hvatanju izuzetaka</vt:lpstr>
      <vt:lpstr>finally blok</vt:lpstr>
      <vt:lpstr>finally blok</vt:lpstr>
      <vt:lpstr>Primer sa izuzecima</vt:lpstr>
      <vt:lpstr>Primer sa izuzecima</vt:lpstr>
      <vt:lpstr>Bacanje i ponovno bacanje izuzetaka</vt:lpstr>
      <vt:lpstr>Heavyweight i lightweight GUI komponente</vt:lpstr>
      <vt:lpstr>Klasa JOptionPane</vt:lpstr>
      <vt:lpstr>showInputDialog i showConfirmDialog</vt:lpstr>
      <vt:lpstr>Komentari primera</vt:lpstr>
      <vt:lpstr>Komentari primera</vt:lpstr>
      <vt:lpstr>Hijerarhija nasleđivanja u swing paketu</vt:lpstr>
      <vt:lpstr>Hijerarhija nasleđivanja u swing paketu</vt:lpstr>
      <vt:lpstr>Prva forma</vt:lpstr>
      <vt:lpstr>Prva forma</vt:lpstr>
      <vt:lpstr>Prva forma - Komentari</vt:lpstr>
      <vt:lpstr>Prva forma - Komentari</vt:lpstr>
      <vt:lpstr>Prva forma - Komentari</vt:lpstr>
      <vt:lpstr>Osnovne GUI komponente u swing paketu</vt:lpstr>
      <vt:lpstr>Primer sa obradom događaja</vt:lpstr>
      <vt:lpstr>Primer sa obradom događaja</vt:lpstr>
      <vt:lpstr>Primer sa obradom događaja</vt:lpstr>
      <vt:lpstr>Komentari primera</vt:lpstr>
      <vt:lpstr>Upravljanje događajima u Javi</vt:lpstr>
      <vt:lpstr>Implementiranje interfejsa osluškivača</vt:lpstr>
      <vt:lpstr>Registrovanje osluškivača</vt:lpstr>
      <vt:lpstr>Ugnježdene klase</vt:lpstr>
      <vt:lpstr>Statičke i nestatičke ugnježdene klase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1342</cp:revision>
  <cp:lastPrinted>2014-04-03T14:13:34Z</cp:lastPrinted>
  <dcterms:created xsi:type="dcterms:W3CDTF">2004-08-23T07:37:27Z</dcterms:created>
  <dcterms:modified xsi:type="dcterms:W3CDTF">2017-04-07T07:33:54Z</dcterms:modified>
</cp:coreProperties>
</file>