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66"/>
  </p:notesMasterIdLst>
  <p:handoutMasterIdLst>
    <p:handoutMasterId r:id="rId67"/>
  </p:handoutMasterIdLst>
  <p:sldIdLst>
    <p:sldId id="256" r:id="rId2"/>
    <p:sldId id="586" r:id="rId3"/>
    <p:sldId id="587" r:id="rId4"/>
    <p:sldId id="588" r:id="rId5"/>
    <p:sldId id="589" r:id="rId6"/>
    <p:sldId id="590" r:id="rId7"/>
    <p:sldId id="591" r:id="rId8"/>
    <p:sldId id="592" r:id="rId9"/>
    <p:sldId id="593" r:id="rId10"/>
    <p:sldId id="594" r:id="rId11"/>
    <p:sldId id="595" r:id="rId12"/>
    <p:sldId id="596" r:id="rId13"/>
    <p:sldId id="597" r:id="rId14"/>
    <p:sldId id="598" r:id="rId15"/>
    <p:sldId id="599" r:id="rId16"/>
    <p:sldId id="600" r:id="rId17"/>
    <p:sldId id="601" r:id="rId18"/>
    <p:sldId id="602" r:id="rId19"/>
    <p:sldId id="603" r:id="rId20"/>
    <p:sldId id="604" r:id="rId21"/>
    <p:sldId id="545" r:id="rId22"/>
    <p:sldId id="546" r:id="rId23"/>
    <p:sldId id="547" r:id="rId24"/>
    <p:sldId id="548" r:id="rId25"/>
    <p:sldId id="549" r:id="rId26"/>
    <p:sldId id="550" r:id="rId27"/>
    <p:sldId id="551" r:id="rId28"/>
    <p:sldId id="552" r:id="rId29"/>
    <p:sldId id="553" r:id="rId30"/>
    <p:sldId id="554" r:id="rId31"/>
    <p:sldId id="542" r:id="rId32"/>
    <p:sldId id="543" r:id="rId33"/>
    <p:sldId id="544" r:id="rId34"/>
    <p:sldId id="555" r:id="rId35"/>
    <p:sldId id="556" r:id="rId36"/>
    <p:sldId id="557" r:id="rId37"/>
    <p:sldId id="558" r:id="rId38"/>
    <p:sldId id="559" r:id="rId39"/>
    <p:sldId id="560" r:id="rId40"/>
    <p:sldId id="561" r:id="rId41"/>
    <p:sldId id="562" r:id="rId42"/>
    <p:sldId id="563" r:id="rId43"/>
    <p:sldId id="564" r:id="rId44"/>
    <p:sldId id="565" r:id="rId45"/>
    <p:sldId id="566" r:id="rId46"/>
    <p:sldId id="567" r:id="rId47"/>
    <p:sldId id="568" r:id="rId48"/>
    <p:sldId id="569" r:id="rId49"/>
    <p:sldId id="570" r:id="rId50"/>
    <p:sldId id="571" r:id="rId51"/>
    <p:sldId id="572" r:id="rId52"/>
    <p:sldId id="579" r:id="rId53"/>
    <p:sldId id="573" r:id="rId54"/>
    <p:sldId id="574" r:id="rId55"/>
    <p:sldId id="575" r:id="rId56"/>
    <p:sldId id="576" r:id="rId57"/>
    <p:sldId id="577" r:id="rId58"/>
    <p:sldId id="578" r:id="rId59"/>
    <p:sldId id="580" r:id="rId60"/>
    <p:sldId id="581" r:id="rId61"/>
    <p:sldId id="582" r:id="rId62"/>
    <p:sldId id="583" r:id="rId63"/>
    <p:sldId id="584" r:id="rId64"/>
    <p:sldId id="585" r:id="rId65"/>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3300"/>
    <a:srgbClr val="3333CC"/>
    <a:srgbClr val="CC6600"/>
    <a:srgbClr val="CCFFCC"/>
    <a:srgbClr val="006400"/>
    <a:srgbClr val="0ABDF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129" d="100"/>
          <a:sy n="129" d="100"/>
        </p:scale>
        <p:origin x="102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algn="r" defTabSz="989484">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algn="r" defTabSz="989484">
              <a:defRPr sz="1300">
                <a:latin typeface="Times New Roman" pitchFamily="18" charset="0"/>
              </a:defRPr>
            </a:lvl1pPr>
          </a:lstStyle>
          <a:p>
            <a:pPr>
              <a:defRPr/>
            </a:pPr>
            <a:fld id="{5CE09BC5-194A-45C6-9A8D-FD71B8DDAD84}" type="slidenum">
              <a:rPr lang="en-US"/>
              <a:pPr>
                <a:defRPr/>
              </a:pPr>
              <a:t>‹#›</a:t>
            </a:fld>
            <a:endParaRPr lang="en-US"/>
          </a:p>
        </p:txBody>
      </p:sp>
    </p:spTree>
    <p:extLst>
      <p:ext uri="{BB962C8B-B14F-4D97-AF65-F5344CB8AC3E}">
        <p14:creationId xmlns:p14="http://schemas.microsoft.com/office/powerpoint/2010/main" val="4077522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59" tIns="48631" rIns="97259" bIns="48631"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59" tIns="48631" rIns="97259" bIns="48631" rtlCol="0"/>
          <a:lstStyle>
            <a:lvl1pPr algn="r">
              <a:defRPr sz="1300">
                <a:latin typeface="Arial" charset="0"/>
              </a:defRPr>
            </a:lvl1pPr>
          </a:lstStyle>
          <a:p>
            <a:pPr>
              <a:defRPr/>
            </a:pPr>
            <a:fld id="{796B92EA-B2FF-4685-BD97-E75FA1EB01F8}" type="datetimeFigureOut">
              <a:rPr lang="sr-Latn-CS"/>
              <a:pPr>
                <a:defRPr/>
              </a:pPr>
              <a:t>8.9.2017.</a:t>
            </a:fld>
            <a:endParaRPr lang="sr-Latn-CS"/>
          </a:p>
        </p:txBody>
      </p:sp>
      <p:sp>
        <p:nvSpPr>
          <p:cNvPr id="4" name="Slide Image Placeholder 3"/>
          <p:cNvSpPr>
            <a:spLocks noGrp="1" noRot="1" noChangeAspect="1"/>
          </p:cNvSpPr>
          <p:nvPr>
            <p:ph type="sldImg" idx="2"/>
          </p:nvPr>
        </p:nvSpPr>
        <p:spPr>
          <a:xfrm>
            <a:off x="3344863" y="533400"/>
            <a:ext cx="3544887" cy="2660650"/>
          </a:xfrm>
          <a:prstGeom prst="rect">
            <a:avLst/>
          </a:prstGeom>
          <a:noFill/>
          <a:ln w="12700">
            <a:solidFill>
              <a:prstClr val="black"/>
            </a:solidFill>
          </a:ln>
        </p:spPr>
        <p:txBody>
          <a:bodyPr vert="horz" lIns="97259" tIns="48631" rIns="97259" bIns="48631"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59" tIns="48631" rIns="97259" bIns="486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59" tIns="48631" rIns="97259" bIns="48631"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59" tIns="48631" rIns="97259" bIns="48631" rtlCol="0" anchor="b"/>
          <a:lstStyle>
            <a:lvl1pPr algn="r">
              <a:defRPr sz="1300">
                <a:latin typeface="Arial" charset="0"/>
              </a:defRPr>
            </a:lvl1pPr>
          </a:lstStyle>
          <a:p>
            <a:pPr>
              <a:defRPr/>
            </a:pPr>
            <a:fld id="{0E4AB9B7-B215-4F58-A2D9-FD67CBD91459}" type="slidenum">
              <a:rPr lang="sr-Latn-CS"/>
              <a:pPr>
                <a:defRPr/>
              </a:pPr>
              <a:t>‹#›</a:t>
            </a:fld>
            <a:endParaRPr lang="sr-Latn-CS"/>
          </a:p>
        </p:txBody>
      </p:sp>
    </p:spTree>
    <p:extLst>
      <p:ext uri="{BB962C8B-B14F-4D97-AF65-F5344CB8AC3E}">
        <p14:creationId xmlns:p14="http://schemas.microsoft.com/office/powerpoint/2010/main" val="682242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010712-C12D-45DD-87E4-29C9402DDCBB}" type="slidenum">
              <a:rPr lang="sr-Latn-CS" smtClean="0"/>
              <a:pPr eaLnBrk="1" hangingPunct="1"/>
              <a:t>2</a:t>
            </a:fld>
            <a:endParaRPr lang="sr-Latn-CS" smtClean="0"/>
          </a:p>
        </p:txBody>
      </p:sp>
    </p:spTree>
    <p:extLst>
      <p:ext uri="{BB962C8B-B14F-4D97-AF65-F5344CB8AC3E}">
        <p14:creationId xmlns:p14="http://schemas.microsoft.com/office/powerpoint/2010/main" val="402158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11</a:t>
            </a:fld>
            <a:endParaRPr lang="sr-Latn-CS" smtClean="0"/>
          </a:p>
        </p:txBody>
      </p:sp>
    </p:spTree>
    <p:extLst>
      <p:ext uri="{BB962C8B-B14F-4D97-AF65-F5344CB8AC3E}">
        <p14:creationId xmlns:p14="http://schemas.microsoft.com/office/powerpoint/2010/main" val="1760734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CBF174-B4A4-4997-A246-CB4BBACCBE84}" type="slidenum">
              <a:rPr lang="sr-Latn-CS" smtClean="0"/>
              <a:pPr eaLnBrk="1" hangingPunct="1"/>
              <a:t>12</a:t>
            </a:fld>
            <a:endParaRPr lang="sr-Latn-CS" smtClean="0"/>
          </a:p>
        </p:txBody>
      </p:sp>
    </p:spTree>
    <p:extLst>
      <p:ext uri="{BB962C8B-B14F-4D97-AF65-F5344CB8AC3E}">
        <p14:creationId xmlns:p14="http://schemas.microsoft.com/office/powerpoint/2010/main" val="3974045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819E78-897F-4247-B0B2-15A2A82EBC25}" type="slidenum">
              <a:rPr lang="sr-Latn-CS" smtClean="0"/>
              <a:pPr eaLnBrk="1" hangingPunct="1"/>
              <a:t>13</a:t>
            </a:fld>
            <a:endParaRPr lang="sr-Latn-CS" smtClean="0"/>
          </a:p>
        </p:txBody>
      </p:sp>
    </p:spTree>
    <p:extLst>
      <p:ext uri="{BB962C8B-B14F-4D97-AF65-F5344CB8AC3E}">
        <p14:creationId xmlns:p14="http://schemas.microsoft.com/office/powerpoint/2010/main" val="1721071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14</a:t>
            </a:fld>
            <a:endParaRPr lang="sr-Latn-CS" smtClean="0"/>
          </a:p>
        </p:txBody>
      </p:sp>
    </p:spTree>
    <p:extLst>
      <p:ext uri="{BB962C8B-B14F-4D97-AF65-F5344CB8AC3E}">
        <p14:creationId xmlns:p14="http://schemas.microsoft.com/office/powerpoint/2010/main" val="668854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58F4FFA-2B75-441B-8C7B-5C73E19CF88D}" type="slidenum">
              <a:rPr lang="sr-Latn-CS" smtClean="0"/>
              <a:pPr eaLnBrk="1" hangingPunct="1"/>
              <a:t>15</a:t>
            </a:fld>
            <a:endParaRPr lang="sr-Latn-CS" smtClean="0"/>
          </a:p>
        </p:txBody>
      </p:sp>
    </p:spTree>
    <p:extLst>
      <p:ext uri="{BB962C8B-B14F-4D97-AF65-F5344CB8AC3E}">
        <p14:creationId xmlns:p14="http://schemas.microsoft.com/office/powerpoint/2010/main" val="1553079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16</a:t>
            </a:fld>
            <a:endParaRPr lang="sr-Latn-CS" smtClean="0"/>
          </a:p>
        </p:txBody>
      </p:sp>
    </p:spTree>
    <p:extLst>
      <p:ext uri="{BB962C8B-B14F-4D97-AF65-F5344CB8AC3E}">
        <p14:creationId xmlns:p14="http://schemas.microsoft.com/office/powerpoint/2010/main" val="2338156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72620-6261-46BC-A613-687BC2370C77}" type="slidenum">
              <a:rPr lang="sr-Latn-CS" smtClean="0"/>
              <a:pPr eaLnBrk="1" hangingPunct="1"/>
              <a:t>17</a:t>
            </a:fld>
            <a:endParaRPr lang="sr-Latn-CS" smtClean="0"/>
          </a:p>
        </p:txBody>
      </p:sp>
    </p:spTree>
    <p:extLst>
      <p:ext uri="{BB962C8B-B14F-4D97-AF65-F5344CB8AC3E}">
        <p14:creationId xmlns:p14="http://schemas.microsoft.com/office/powerpoint/2010/main" val="2658189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D068A3-FFB7-4A43-B04A-68BB99C9008C}" type="slidenum">
              <a:rPr lang="sr-Latn-CS" smtClean="0"/>
              <a:pPr eaLnBrk="1" hangingPunct="1"/>
              <a:t>18</a:t>
            </a:fld>
            <a:endParaRPr lang="sr-Latn-CS" smtClean="0"/>
          </a:p>
        </p:txBody>
      </p:sp>
    </p:spTree>
    <p:extLst>
      <p:ext uri="{BB962C8B-B14F-4D97-AF65-F5344CB8AC3E}">
        <p14:creationId xmlns:p14="http://schemas.microsoft.com/office/powerpoint/2010/main" val="292540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D54B9C-FAA9-4DD3-AF03-B7D2A931604E}" type="slidenum">
              <a:rPr lang="sr-Latn-CS" smtClean="0"/>
              <a:pPr eaLnBrk="1" hangingPunct="1"/>
              <a:t>19</a:t>
            </a:fld>
            <a:endParaRPr lang="sr-Latn-CS" smtClean="0"/>
          </a:p>
        </p:txBody>
      </p:sp>
    </p:spTree>
    <p:extLst>
      <p:ext uri="{BB962C8B-B14F-4D97-AF65-F5344CB8AC3E}">
        <p14:creationId xmlns:p14="http://schemas.microsoft.com/office/powerpoint/2010/main" val="1397981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A742823-0FFE-41C0-BF2C-5BC545ED6C36}" type="slidenum">
              <a:rPr lang="sr-Latn-CS" smtClean="0"/>
              <a:pPr eaLnBrk="1" hangingPunct="1"/>
              <a:t>20</a:t>
            </a:fld>
            <a:endParaRPr lang="sr-Latn-CS" smtClean="0"/>
          </a:p>
        </p:txBody>
      </p:sp>
    </p:spTree>
    <p:extLst>
      <p:ext uri="{BB962C8B-B14F-4D97-AF65-F5344CB8AC3E}">
        <p14:creationId xmlns:p14="http://schemas.microsoft.com/office/powerpoint/2010/main" val="77144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218AE08-5B18-4BF2-8D9B-0C5F17D2CB3A}" type="slidenum">
              <a:rPr lang="sr-Latn-CS" smtClean="0"/>
              <a:pPr eaLnBrk="1" hangingPunct="1"/>
              <a:t>3</a:t>
            </a:fld>
            <a:endParaRPr lang="sr-Latn-CS" smtClean="0"/>
          </a:p>
        </p:txBody>
      </p:sp>
    </p:spTree>
    <p:extLst>
      <p:ext uri="{BB962C8B-B14F-4D97-AF65-F5344CB8AC3E}">
        <p14:creationId xmlns:p14="http://schemas.microsoft.com/office/powerpoint/2010/main" val="18418546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7A9DE-ADA1-4ADB-9325-64C4C576A02D}" type="slidenum">
              <a:rPr lang="sr-Latn-CS" smtClean="0"/>
              <a:pPr eaLnBrk="1" hangingPunct="1"/>
              <a:t>21</a:t>
            </a:fld>
            <a:endParaRPr lang="sr-Latn-CS" smtClean="0"/>
          </a:p>
        </p:txBody>
      </p:sp>
    </p:spTree>
    <p:extLst>
      <p:ext uri="{BB962C8B-B14F-4D97-AF65-F5344CB8AC3E}">
        <p14:creationId xmlns:p14="http://schemas.microsoft.com/office/powerpoint/2010/main" val="2547370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C559C0B-785B-4374-8765-AF49F5421C5F}" type="slidenum">
              <a:rPr lang="sr-Latn-CS" smtClean="0"/>
              <a:pPr eaLnBrk="1" hangingPunct="1"/>
              <a:t>22</a:t>
            </a:fld>
            <a:endParaRPr lang="sr-Latn-CS" smtClean="0"/>
          </a:p>
        </p:txBody>
      </p:sp>
    </p:spTree>
    <p:extLst>
      <p:ext uri="{BB962C8B-B14F-4D97-AF65-F5344CB8AC3E}">
        <p14:creationId xmlns:p14="http://schemas.microsoft.com/office/powerpoint/2010/main" val="2591437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473ABC-0E19-4147-A63C-D0DC19C077D0}" type="slidenum">
              <a:rPr lang="sr-Latn-CS" smtClean="0"/>
              <a:pPr eaLnBrk="1" hangingPunct="1"/>
              <a:t>23</a:t>
            </a:fld>
            <a:endParaRPr lang="sr-Latn-CS" smtClean="0"/>
          </a:p>
        </p:txBody>
      </p:sp>
    </p:spTree>
    <p:extLst>
      <p:ext uri="{BB962C8B-B14F-4D97-AF65-F5344CB8AC3E}">
        <p14:creationId xmlns:p14="http://schemas.microsoft.com/office/powerpoint/2010/main" val="837428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B09F0D-3F43-46DA-9973-FAA7A3C2D612}" type="slidenum">
              <a:rPr lang="sr-Latn-CS" smtClean="0"/>
              <a:pPr eaLnBrk="1" hangingPunct="1"/>
              <a:t>24</a:t>
            </a:fld>
            <a:endParaRPr lang="sr-Latn-CS" smtClean="0"/>
          </a:p>
        </p:txBody>
      </p:sp>
    </p:spTree>
    <p:extLst>
      <p:ext uri="{BB962C8B-B14F-4D97-AF65-F5344CB8AC3E}">
        <p14:creationId xmlns:p14="http://schemas.microsoft.com/office/powerpoint/2010/main" val="2453716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42D0F3-4025-4BBF-9FD9-1F4AA6B03FF4}" type="slidenum">
              <a:rPr lang="sr-Latn-CS" smtClean="0"/>
              <a:pPr eaLnBrk="1" hangingPunct="1"/>
              <a:t>25</a:t>
            </a:fld>
            <a:endParaRPr lang="sr-Latn-CS" smtClean="0"/>
          </a:p>
        </p:txBody>
      </p:sp>
    </p:spTree>
    <p:extLst>
      <p:ext uri="{BB962C8B-B14F-4D97-AF65-F5344CB8AC3E}">
        <p14:creationId xmlns:p14="http://schemas.microsoft.com/office/powerpoint/2010/main" val="221117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8F6143-5F53-4675-9BB7-2408509903B4}" type="slidenum">
              <a:rPr lang="sr-Latn-CS" smtClean="0"/>
              <a:pPr eaLnBrk="1" hangingPunct="1"/>
              <a:t>26</a:t>
            </a:fld>
            <a:endParaRPr lang="sr-Latn-CS" smtClean="0"/>
          </a:p>
        </p:txBody>
      </p:sp>
    </p:spTree>
    <p:extLst>
      <p:ext uri="{BB962C8B-B14F-4D97-AF65-F5344CB8AC3E}">
        <p14:creationId xmlns:p14="http://schemas.microsoft.com/office/powerpoint/2010/main" val="1586477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201EB3-47F7-43D0-83CB-A47CAC4549ED}" type="slidenum">
              <a:rPr lang="sr-Latn-CS" smtClean="0"/>
              <a:pPr eaLnBrk="1" hangingPunct="1"/>
              <a:t>27</a:t>
            </a:fld>
            <a:endParaRPr lang="sr-Latn-CS" smtClean="0"/>
          </a:p>
        </p:txBody>
      </p:sp>
    </p:spTree>
    <p:extLst>
      <p:ext uri="{BB962C8B-B14F-4D97-AF65-F5344CB8AC3E}">
        <p14:creationId xmlns:p14="http://schemas.microsoft.com/office/powerpoint/2010/main" val="19748580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73E8C2-8FCB-4382-834C-7A7F1A04F29F}" type="slidenum">
              <a:rPr lang="sr-Latn-CS" smtClean="0"/>
              <a:pPr eaLnBrk="1" hangingPunct="1"/>
              <a:t>28</a:t>
            </a:fld>
            <a:endParaRPr lang="sr-Latn-CS" smtClean="0"/>
          </a:p>
        </p:txBody>
      </p:sp>
    </p:spTree>
    <p:extLst>
      <p:ext uri="{BB962C8B-B14F-4D97-AF65-F5344CB8AC3E}">
        <p14:creationId xmlns:p14="http://schemas.microsoft.com/office/powerpoint/2010/main" val="2033567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A210BAF-7691-4E2D-9481-1988BD9F92CA}" type="slidenum">
              <a:rPr lang="sr-Latn-CS" smtClean="0"/>
              <a:pPr eaLnBrk="1" hangingPunct="1"/>
              <a:t>29</a:t>
            </a:fld>
            <a:endParaRPr lang="sr-Latn-CS" smtClean="0"/>
          </a:p>
        </p:txBody>
      </p:sp>
    </p:spTree>
    <p:extLst>
      <p:ext uri="{BB962C8B-B14F-4D97-AF65-F5344CB8AC3E}">
        <p14:creationId xmlns:p14="http://schemas.microsoft.com/office/powerpoint/2010/main" val="1470387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F4A77AC-D791-4322-AEA2-698403ACBDC9}" type="slidenum">
              <a:rPr lang="sr-Latn-CS" smtClean="0"/>
              <a:pPr eaLnBrk="1" hangingPunct="1"/>
              <a:t>30</a:t>
            </a:fld>
            <a:endParaRPr lang="sr-Latn-CS" smtClean="0"/>
          </a:p>
        </p:txBody>
      </p:sp>
    </p:spTree>
    <p:extLst>
      <p:ext uri="{BB962C8B-B14F-4D97-AF65-F5344CB8AC3E}">
        <p14:creationId xmlns:p14="http://schemas.microsoft.com/office/powerpoint/2010/main" val="2100147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41FDFC2-D9CB-436B-83AA-00532396F9BC}" type="slidenum">
              <a:rPr lang="sr-Latn-CS" smtClean="0"/>
              <a:pPr eaLnBrk="1" hangingPunct="1"/>
              <a:t>4</a:t>
            </a:fld>
            <a:endParaRPr lang="sr-Latn-CS" smtClean="0"/>
          </a:p>
        </p:txBody>
      </p:sp>
    </p:spTree>
    <p:extLst>
      <p:ext uri="{BB962C8B-B14F-4D97-AF65-F5344CB8AC3E}">
        <p14:creationId xmlns:p14="http://schemas.microsoft.com/office/powerpoint/2010/main" val="10954941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EC937C-23B7-4696-8A47-FE9B00064F1A}" type="slidenum">
              <a:rPr lang="sr-Latn-CS" smtClean="0"/>
              <a:pPr eaLnBrk="1" hangingPunct="1"/>
              <a:t>31</a:t>
            </a:fld>
            <a:endParaRPr lang="sr-Latn-CS" smtClean="0"/>
          </a:p>
        </p:txBody>
      </p:sp>
    </p:spTree>
    <p:extLst>
      <p:ext uri="{BB962C8B-B14F-4D97-AF65-F5344CB8AC3E}">
        <p14:creationId xmlns:p14="http://schemas.microsoft.com/office/powerpoint/2010/main" val="31909517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0BA70C2-A585-4D03-B041-E82DA030CF9C}" type="slidenum">
              <a:rPr lang="sr-Latn-CS" smtClean="0"/>
              <a:pPr eaLnBrk="1" hangingPunct="1"/>
              <a:t>32</a:t>
            </a:fld>
            <a:endParaRPr lang="sr-Latn-CS" smtClean="0"/>
          </a:p>
        </p:txBody>
      </p:sp>
    </p:spTree>
    <p:extLst>
      <p:ext uri="{BB962C8B-B14F-4D97-AF65-F5344CB8AC3E}">
        <p14:creationId xmlns:p14="http://schemas.microsoft.com/office/powerpoint/2010/main" val="34056847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04FF9A-4643-4659-89E2-9E6E5160CBD9}" type="slidenum">
              <a:rPr lang="sr-Latn-CS" smtClean="0"/>
              <a:pPr eaLnBrk="1" hangingPunct="1"/>
              <a:t>33</a:t>
            </a:fld>
            <a:endParaRPr lang="sr-Latn-CS" smtClean="0"/>
          </a:p>
        </p:txBody>
      </p:sp>
    </p:spTree>
    <p:extLst>
      <p:ext uri="{BB962C8B-B14F-4D97-AF65-F5344CB8AC3E}">
        <p14:creationId xmlns:p14="http://schemas.microsoft.com/office/powerpoint/2010/main" val="7238798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CC6BB6-E69B-4295-9BA6-64D8F6F57265}" type="slidenum">
              <a:rPr lang="sr-Latn-CS" smtClean="0"/>
              <a:pPr eaLnBrk="1" hangingPunct="1"/>
              <a:t>34</a:t>
            </a:fld>
            <a:endParaRPr lang="sr-Latn-CS" smtClean="0"/>
          </a:p>
        </p:txBody>
      </p:sp>
    </p:spTree>
    <p:extLst>
      <p:ext uri="{BB962C8B-B14F-4D97-AF65-F5344CB8AC3E}">
        <p14:creationId xmlns:p14="http://schemas.microsoft.com/office/powerpoint/2010/main" val="34002935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B0EDFEB-82E8-4F0E-A3F6-7F759EABACF8}" type="slidenum">
              <a:rPr lang="sr-Latn-CS" smtClean="0"/>
              <a:pPr eaLnBrk="1" hangingPunct="1"/>
              <a:t>35</a:t>
            </a:fld>
            <a:endParaRPr lang="sr-Latn-CS" smtClean="0"/>
          </a:p>
        </p:txBody>
      </p:sp>
    </p:spTree>
    <p:extLst>
      <p:ext uri="{BB962C8B-B14F-4D97-AF65-F5344CB8AC3E}">
        <p14:creationId xmlns:p14="http://schemas.microsoft.com/office/powerpoint/2010/main" val="9139599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693B8C-44E2-4838-9856-1CBCF105E5C3}" type="slidenum">
              <a:rPr lang="sr-Latn-CS" smtClean="0"/>
              <a:pPr eaLnBrk="1" hangingPunct="1"/>
              <a:t>36</a:t>
            </a:fld>
            <a:endParaRPr lang="sr-Latn-CS" smtClean="0"/>
          </a:p>
        </p:txBody>
      </p:sp>
    </p:spTree>
    <p:extLst>
      <p:ext uri="{BB962C8B-B14F-4D97-AF65-F5344CB8AC3E}">
        <p14:creationId xmlns:p14="http://schemas.microsoft.com/office/powerpoint/2010/main" val="15847581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6B1640-C9D4-4B41-B646-086B28F8F1ED}" type="slidenum">
              <a:rPr lang="sr-Latn-CS" smtClean="0"/>
              <a:pPr eaLnBrk="1" hangingPunct="1"/>
              <a:t>37</a:t>
            </a:fld>
            <a:endParaRPr lang="sr-Latn-CS" smtClean="0"/>
          </a:p>
        </p:txBody>
      </p:sp>
    </p:spTree>
    <p:extLst>
      <p:ext uri="{BB962C8B-B14F-4D97-AF65-F5344CB8AC3E}">
        <p14:creationId xmlns:p14="http://schemas.microsoft.com/office/powerpoint/2010/main" val="27668586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8509AC-8A0D-4779-A3B2-2A7178720D20}" type="slidenum">
              <a:rPr lang="sr-Latn-CS" smtClean="0"/>
              <a:pPr eaLnBrk="1" hangingPunct="1"/>
              <a:t>38</a:t>
            </a:fld>
            <a:endParaRPr lang="sr-Latn-CS" smtClean="0"/>
          </a:p>
        </p:txBody>
      </p:sp>
    </p:spTree>
    <p:extLst>
      <p:ext uri="{BB962C8B-B14F-4D97-AF65-F5344CB8AC3E}">
        <p14:creationId xmlns:p14="http://schemas.microsoft.com/office/powerpoint/2010/main" val="22531442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405343D-85D6-4478-9718-4640B5155B90}" type="slidenum">
              <a:rPr lang="sr-Latn-CS" smtClean="0"/>
              <a:pPr eaLnBrk="1" hangingPunct="1"/>
              <a:t>39</a:t>
            </a:fld>
            <a:endParaRPr lang="sr-Latn-CS" smtClean="0"/>
          </a:p>
        </p:txBody>
      </p:sp>
    </p:spTree>
    <p:extLst>
      <p:ext uri="{BB962C8B-B14F-4D97-AF65-F5344CB8AC3E}">
        <p14:creationId xmlns:p14="http://schemas.microsoft.com/office/powerpoint/2010/main" val="22427724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889D47-13A9-45C1-B882-6BE340E01613}" type="slidenum">
              <a:rPr lang="sr-Latn-CS" smtClean="0"/>
              <a:pPr eaLnBrk="1" hangingPunct="1"/>
              <a:t>40</a:t>
            </a:fld>
            <a:endParaRPr lang="sr-Latn-CS" smtClean="0"/>
          </a:p>
        </p:txBody>
      </p:sp>
    </p:spTree>
    <p:extLst>
      <p:ext uri="{BB962C8B-B14F-4D97-AF65-F5344CB8AC3E}">
        <p14:creationId xmlns:p14="http://schemas.microsoft.com/office/powerpoint/2010/main" val="327561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5</a:t>
            </a:fld>
            <a:endParaRPr lang="sr-Latn-CS" smtClean="0"/>
          </a:p>
        </p:txBody>
      </p:sp>
    </p:spTree>
    <p:extLst>
      <p:ext uri="{BB962C8B-B14F-4D97-AF65-F5344CB8AC3E}">
        <p14:creationId xmlns:p14="http://schemas.microsoft.com/office/powerpoint/2010/main" val="9767456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D55F00-EE8B-4C42-A879-A6B922B21302}" type="slidenum">
              <a:rPr lang="sr-Latn-CS" smtClean="0"/>
              <a:pPr eaLnBrk="1" hangingPunct="1"/>
              <a:t>41</a:t>
            </a:fld>
            <a:endParaRPr lang="sr-Latn-CS" smtClean="0"/>
          </a:p>
        </p:txBody>
      </p:sp>
    </p:spTree>
    <p:extLst>
      <p:ext uri="{BB962C8B-B14F-4D97-AF65-F5344CB8AC3E}">
        <p14:creationId xmlns:p14="http://schemas.microsoft.com/office/powerpoint/2010/main" val="5462610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1C431E-C5A8-4500-87F5-8E44987A984F}" type="slidenum">
              <a:rPr lang="sr-Latn-CS" smtClean="0"/>
              <a:pPr eaLnBrk="1" hangingPunct="1"/>
              <a:t>42</a:t>
            </a:fld>
            <a:endParaRPr lang="sr-Latn-CS" smtClean="0"/>
          </a:p>
        </p:txBody>
      </p:sp>
    </p:spTree>
    <p:extLst>
      <p:ext uri="{BB962C8B-B14F-4D97-AF65-F5344CB8AC3E}">
        <p14:creationId xmlns:p14="http://schemas.microsoft.com/office/powerpoint/2010/main" val="6312406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6E7BB6-6320-41C8-A349-C1FC02F76F22}" type="slidenum">
              <a:rPr lang="sr-Latn-CS" smtClean="0"/>
              <a:pPr eaLnBrk="1" hangingPunct="1"/>
              <a:t>43</a:t>
            </a:fld>
            <a:endParaRPr lang="sr-Latn-CS" smtClean="0"/>
          </a:p>
        </p:txBody>
      </p:sp>
    </p:spTree>
    <p:extLst>
      <p:ext uri="{BB962C8B-B14F-4D97-AF65-F5344CB8AC3E}">
        <p14:creationId xmlns:p14="http://schemas.microsoft.com/office/powerpoint/2010/main" val="8554331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321A443-3DB4-4EF6-A301-BAFF1FC19C52}" type="slidenum">
              <a:rPr lang="sr-Latn-CS" smtClean="0"/>
              <a:pPr eaLnBrk="1" hangingPunct="1"/>
              <a:t>44</a:t>
            </a:fld>
            <a:endParaRPr lang="sr-Latn-CS" smtClean="0"/>
          </a:p>
        </p:txBody>
      </p:sp>
    </p:spTree>
    <p:extLst>
      <p:ext uri="{BB962C8B-B14F-4D97-AF65-F5344CB8AC3E}">
        <p14:creationId xmlns:p14="http://schemas.microsoft.com/office/powerpoint/2010/main" val="27317250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07A0B7-B629-4477-80A6-C06F9F0D874D}" type="slidenum">
              <a:rPr lang="sr-Latn-CS" smtClean="0"/>
              <a:pPr eaLnBrk="1" hangingPunct="1"/>
              <a:t>45</a:t>
            </a:fld>
            <a:endParaRPr lang="sr-Latn-CS" smtClean="0"/>
          </a:p>
        </p:txBody>
      </p:sp>
    </p:spTree>
    <p:extLst>
      <p:ext uri="{BB962C8B-B14F-4D97-AF65-F5344CB8AC3E}">
        <p14:creationId xmlns:p14="http://schemas.microsoft.com/office/powerpoint/2010/main" val="28530287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A3BDA7-9FAF-4D42-AF44-163D19EB725B}" type="slidenum">
              <a:rPr lang="sr-Latn-CS" smtClean="0"/>
              <a:pPr eaLnBrk="1" hangingPunct="1"/>
              <a:t>46</a:t>
            </a:fld>
            <a:endParaRPr lang="sr-Latn-CS" smtClean="0"/>
          </a:p>
        </p:txBody>
      </p:sp>
    </p:spTree>
    <p:extLst>
      <p:ext uri="{BB962C8B-B14F-4D97-AF65-F5344CB8AC3E}">
        <p14:creationId xmlns:p14="http://schemas.microsoft.com/office/powerpoint/2010/main" val="28287674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02D433-CA89-4105-8B25-A0291701AAED}" type="slidenum">
              <a:rPr lang="sr-Latn-CS" smtClean="0"/>
              <a:pPr eaLnBrk="1" hangingPunct="1"/>
              <a:t>47</a:t>
            </a:fld>
            <a:endParaRPr lang="sr-Latn-CS" smtClean="0"/>
          </a:p>
        </p:txBody>
      </p:sp>
    </p:spTree>
    <p:extLst>
      <p:ext uri="{BB962C8B-B14F-4D97-AF65-F5344CB8AC3E}">
        <p14:creationId xmlns:p14="http://schemas.microsoft.com/office/powerpoint/2010/main" val="1339581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C1BBB3-0CED-49D4-9B02-B44FA4545382}" type="slidenum">
              <a:rPr lang="sr-Latn-CS" smtClean="0"/>
              <a:pPr eaLnBrk="1" hangingPunct="1"/>
              <a:t>48</a:t>
            </a:fld>
            <a:endParaRPr lang="sr-Latn-CS" smtClean="0"/>
          </a:p>
        </p:txBody>
      </p:sp>
    </p:spTree>
    <p:extLst>
      <p:ext uri="{BB962C8B-B14F-4D97-AF65-F5344CB8AC3E}">
        <p14:creationId xmlns:p14="http://schemas.microsoft.com/office/powerpoint/2010/main" val="24876678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D7CDD0-0826-495F-A323-F1232BC6B887}" type="slidenum">
              <a:rPr lang="sr-Latn-CS" smtClean="0"/>
              <a:pPr eaLnBrk="1" hangingPunct="1"/>
              <a:t>49</a:t>
            </a:fld>
            <a:endParaRPr lang="sr-Latn-CS" smtClean="0"/>
          </a:p>
        </p:txBody>
      </p:sp>
    </p:spTree>
    <p:extLst>
      <p:ext uri="{BB962C8B-B14F-4D97-AF65-F5344CB8AC3E}">
        <p14:creationId xmlns:p14="http://schemas.microsoft.com/office/powerpoint/2010/main" val="40514882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E3DD3A-BD20-400D-AD61-A84466DAA12A}" type="slidenum">
              <a:rPr lang="sr-Latn-CS" smtClean="0"/>
              <a:pPr eaLnBrk="1" hangingPunct="1"/>
              <a:t>50</a:t>
            </a:fld>
            <a:endParaRPr lang="sr-Latn-CS" smtClean="0"/>
          </a:p>
        </p:txBody>
      </p:sp>
    </p:spTree>
    <p:extLst>
      <p:ext uri="{BB962C8B-B14F-4D97-AF65-F5344CB8AC3E}">
        <p14:creationId xmlns:p14="http://schemas.microsoft.com/office/powerpoint/2010/main" val="761807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B288D9-A789-4550-8E48-386C9D189533}" type="slidenum">
              <a:rPr lang="sr-Latn-CS" smtClean="0"/>
              <a:pPr eaLnBrk="1" hangingPunct="1"/>
              <a:t>6</a:t>
            </a:fld>
            <a:endParaRPr lang="sr-Latn-CS" smtClean="0"/>
          </a:p>
        </p:txBody>
      </p:sp>
    </p:spTree>
    <p:extLst>
      <p:ext uri="{BB962C8B-B14F-4D97-AF65-F5344CB8AC3E}">
        <p14:creationId xmlns:p14="http://schemas.microsoft.com/office/powerpoint/2010/main" val="11817468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8C25C9-AFAC-4F4F-B7B8-DDA07261CA35}" type="slidenum">
              <a:rPr lang="sr-Latn-CS" smtClean="0"/>
              <a:pPr eaLnBrk="1" hangingPunct="1"/>
              <a:t>51</a:t>
            </a:fld>
            <a:endParaRPr lang="sr-Latn-CS" smtClean="0"/>
          </a:p>
        </p:txBody>
      </p:sp>
    </p:spTree>
    <p:extLst>
      <p:ext uri="{BB962C8B-B14F-4D97-AF65-F5344CB8AC3E}">
        <p14:creationId xmlns:p14="http://schemas.microsoft.com/office/powerpoint/2010/main" val="2413660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7B1D036-AAFD-4C88-A51E-440253D6149F}" type="slidenum">
              <a:rPr lang="sr-Latn-CS" smtClean="0"/>
              <a:pPr eaLnBrk="1" hangingPunct="1"/>
              <a:t>52</a:t>
            </a:fld>
            <a:endParaRPr lang="sr-Latn-CS" smtClean="0"/>
          </a:p>
        </p:txBody>
      </p:sp>
    </p:spTree>
    <p:extLst>
      <p:ext uri="{BB962C8B-B14F-4D97-AF65-F5344CB8AC3E}">
        <p14:creationId xmlns:p14="http://schemas.microsoft.com/office/powerpoint/2010/main" val="384645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D6BEEA5-4AD0-46BA-A461-74E173392ADA}" type="slidenum">
              <a:rPr lang="sr-Latn-CS" smtClean="0"/>
              <a:pPr eaLnBrk="1" hangingPunct="1"/>
              <a:t>53</a:t>
            </a:fld>
            <a:endParaRPr lang="sr-Latn-CS" smtClean="0"/>
          </a:p>
        </p:txBody>
      </p:sp>
    </p:spTree>
    <p:extLst>
      <p:ext uri="{BB962C8B-B14F-4D97-AF65-F5344CB8AC3E}">
        <p14:creationId xmlns:p14="http://schemas.microsoft.com/office/powerpoint/2010/main" val="22371483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F2787B-1585-4717-9549-0953AC26D7AD}" type="slidenum">
              <a:rPr lang="sr-Latn-CS" smtClean="0"/>
              <a:pPr eaLnBrk="1" hangingPunct="1"/>
              <a:t>54</a:t>
            </a:fld>
            <a:endParaRPr lang="sr-Latn-CS" smtClean="0"/>
          </a:p>
        </p:txBody>
      </p:sp>
    </p:spTree>
    <p:extLst>
      <p:ext uri="{BB962C8B-B14F-4D97-AF65-F5344CB8AC3E}">
        <p14:creationId xmlns:p14="http://schemas.microsoft.com/office/powerpoint/2010/main" val="12916849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335CCC-67C3-44A5-894C-C41E6DFBD173}" type="slidenum">
              <a:rPr lang="sr-Latn-CS" smtClean="0"/>
              <a:pPr eaLnBrk="1" hangingPunct="1"/>
              <a:t>55</a:t>
            </a:fld>
            <a:endParaRPr lang="sr-Latn-CS" smtClean="0"/>
          </a:p>
        </p:txBody>
      </p:sp>
    </p:spTree>
    <p:extLst>
      <p:ext uri="{BB962C8B-B14F-4D97-AF65-F5344CB8AC3E}">
        <p14:creationId xmlns:p14="http://schemas.microsoft.com/office/powerpoint/2010/main" val="27590563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070FB2F-90D1-43E7-A0E5-574E3E201B4C}" type="slidenum">
              <a:rPr lang="sr-Latn-CS" smtClean="0"/>
              <a:pPr eaLnBrk="1" hangingPunct="1"/>
              <a:t>56</a:t>
            </a:fld>
            <a:endParaRPr lang="sr-Latn-CS" smtClean="0"/>
          </a:p>
        </p:txBody>
      </p:sp>
    </p:spTree>
    <p:extLst>
      <p:ext uri="{BB962C8B-B14F-4D97-AF65-F5344CB8AC3E}">
        <p14:creationId xmlns:p14="http://schemas.microsoft.com/office/powerpoint/2010/main" val="22036674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7BBFA1-06B2-4477-8443-BD35D07ADE22}" type="slidenum">
              <a:rPr lang="sr-Latn-CS" smtClean="0"/>
              <a:pPr eaLnBrk="1" hangingPunct="1"/>
              <a:t>57</a:t>
            </a:fld>
            <a:endParaRPr lang="sr-Latn-CS" smtClean="0"/>
          </a:p>
        </p:txBody>
      </p:sp>
    </p:spTree>
    <p:extLst>
      <p:ext uri="{BB962C8B-B14F-4D97-AF65-F5344CB8AC3E}">
        <p14:creationId xmlns:p14="http://schemas.microsoft.com/office/powerpoint/2010/main" val="9290282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6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6F0BB7-54F8-4C5C-937C-35B160CCEC40}" type="slidenum">
              <a:rPr lang="sr-Latn-CS" smtClean="0"/>
              <a:pPr eaLnBrk="1" hangingPunct="1"/>
              <a:t>58</a:t>
            </a:fld>
            <a:endParaRPr lang="sr-Latn-CS" smtClean="0"/>
          </a:p>
        </p:txBody>
      </p:sp>
    </p:spTree>
    <p:extLst>
      <p:ext uri="{BB962C8B-B14F-4D97-AF65-F5344CB8AC3E}">
        <p14:creationId xmlns:p14="http://schemas.microsoft.com/office/powerpoint/2010/main" val="389237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8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D400645-50FC-4BED-BE0B-019B43936BFA}" type="slidenum">
              <a:rPr lang="sr-Latn-CS" smtClean="0"/>
              <a:pPr eaLnBrk="1" hangingPunct="1"/>
              <a:t>59</a:t>
            </a:fld>
            <a:endParaRPr lang="sr-Latn-CS" smtClean="0"/>
          </a:p>
        </p:txBody>
      </p:sp>
    </p:spTree>
    <p:extLst>
      <p:ext uri="{BB962C8B-B14F-4D97-AF65-F5344CB8AC3E}">
        <p14:creationId xmlns:p14="http://schemas.microsoft.com/office/powerpoint/2010/main" val="40604561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533377-CD91-4C0F-87FC-552194561FDB}" type="slidenum">
              <a:rPr lang="sr-Latn-CS" smtClean="0"/>
              <a:pPr eaLnBrk="1" hangingPunct="1"/>
              <a:t>60</a:t>
            </a:fld>
            <a:endParaRPr lang="sr-Latn-CS" smtClean="0"/>
          </a:p>
        </p:txBody>
      </p:sp>
    </p:spTree>
    <p:extLst>
      <p:ext uri="{BB962C8B-B14F-4D97-AF65-F5344CB8AC3E}">
        <p14:creationId xmlns:p14="http://schemas.microsoft.com/office/powerpoint/2010/main" val="2383065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BC8483-A38F-479F-B0A0-CDD8FF3DE04A}" type="slidenum">
              <a:rPr lang="sr-Latn-CS" smtClean="0"/>
              <a:pPr eaLnBrk="1" hangingPunct="1"/>
              <a:t>7</a:t>
            </a:fld>
            <a:endParaRPr lang="sr-Latn-CS" smtClean="0"/>
          </a:p>
        </p:txBody>
      </p:sp>
    </p:spTree>
    <p:extLst>
      <p:ext uri="{BB962C8B-B14F-4D97-AF65-F5344CB8AC3E}">
        <p14:creationId xmlns:p14="http://schemas.microsoft.com/office/powerpoint/2010/main" val="29353188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30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1987C0-A6DC-4B5C-AD15-6E8298A9FAA8}" type="slidenum">
              <a:rPr lang="sr-Latn-CS" smtClean="0"/>
              <a:pPr eaLnBrk="1" hangingPunct="1"/>
              <a:t>61</a:t>
            </a:fld>
            <a:endParaRPr lang="sr-Latn-CS" smtClean="0"/>
          </a:p>
        </p:txBody>
      </p:sp>
    </p:spTree>
    <p:extLst>
      <p:ext uri="{BB962C8B-B14F-4D97-AF65-F5344CB8AC3E}">
        <p14:creationId xmlns:p14="http://schemas.microsoft.com/office/powerpoint/2010/main" val="195612504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310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D5FE63-C7FF-451E-869A-088D833B3402}" type="slidenum">
              <a:rPr lang="sr-Latn-CS" smtClean="0"/>
              <a:pPr eaLnBrk="1" hangingPunct="1"/>
              <a:t>62</a:t>
            </a:fld>
            <a:endParaRPr lang="sr-Latn-CS" smtClean="0"/>
          </a:p>
        </p:txBody>
      </p:sp>
    </p:spTree>
    <p:extLst>
      <p:ext uri="{BB962C8B-B14F-4D97-AF65-F5344CB8AC3E}">
        <p14:creationId xmlns:p14="http://schemas.microsoft.com/office/powerpoint/2010/main" val="32930051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32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C4772E-E327-46BC-99E8-BE574C1F66EB}" type="slidenum">
              <a:rPr lang="sr-Latn-CS" smtClean="0"/>
              <a:pPr eaLnBrk="1" hangingPunct="1"/>
              <a:t>63</a:t>
            </a:fld>
            <a:endParaRPr lang="sr-Latn-CS" smtClean="0"/>
          </a:p>
        </p:txBody>
      </p:sp>
    </p:spTree>
    <p:extLst>
      <p:ext uri="{BB962C8B-B14F-4D97-AF65-F5344CB8AC3E}">
        <p14:creationId xmlns:p14="http://schemas.microsoft.com/office/powerpoint/2010/main" val="17709505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CD3587-7C27-4148-A70A-FDCFF1C697BA}" type="slidenum">
              <a:rPr lang="sr-Latn-CS" smtClean="0"/>
              <a:pPr eaLnBrk="1" hangingPunct="1"/>
              <a:t>64</a:t>
            </a:fld>
            <a:endParaRPr lang="sr-Latn-CS" smtClean="0"/>
          </a:p>
        </p:txBody>
      </p:sp>
    </p:spTree>
    <p:extLst>
      <p:ext uri="{BB962C8B-B14F-4D97-AF65-F5344CB8AC3E}">
        <p14:creationId xmlns:p14="http://schemas.microsoft.com/office/powerpoint/2010/main" val="2756185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F28E41D-9D78-4B54-942D-B2BF762FE789}" type="slidenum">
              <a:rPr lang="sr-Latn-CS" smtClean="0"/>
              <a:pPr eaLnBrk="1" hangingPunct="1"/>
              <a:t>8</a:t>
            </a:fld>
            <a:endParaRPr lang="sr-Latn-CS" smtClean="0"/>
          </a:p>
        </p:txBody>
      </p:sp>
    </p:spTree>
    <p:extLst>
      <p:ext uri="{BB962C8B-B14F-4D97-AF65-F5344CB8AC3E}">
        <p14:creationId xmlns:p14="http://schemas.microsoft.com/office/powerpoint/2010/main" val="407904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9</a:t>
            </a:fld>
            <a:endParaRPr lang="sr-Latn-CS" smtClean="0"/>
          </a:p>
        </p:txBody>
      </p:sp>
    </p:spTree>
    <p:extLst>
      <p:ext uri="{BB962C8B-B14F-4D97-AF65-F5344CB8AC3E}">
        <p14:creationId xmlns:p14="http://schemas.microsoft.com/office/powerpoint/2010/main" val="2749090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854C47-DDCA-434B-8C35-D7DA147BE278}" type="slidenum">
              <a:rPr lang="sr-Latn-CS" smtClean="0"/>
              <a:pPr eaLnBrk="1" hangingPunct="1"/>
              <a:t>10</a:t>
            </a:fld>
            <a:endParaRPr lang="sr-Latn-CS" smtClean="0"/>
          </a:p>
        </p:txBody>
      </p:sp>
    </p:spTree>
    <p:extLst>
      <p:ext uri="{BB962C8B-B14F-4D97-AF65-F5344CB8AC3E}">
        <p14:creationId xmlns:p14="http://schemas.microsoft.com/office/powerpoint/2010/main" val="2712039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7B9C814-1931-475C-A07F-EAAF5C276645}" type="slidenum">
              <a:rPr lang="en-GB"/>
              <a:pPr>
                <a:defRPr/>
              </a:pPr>
              <a:t>‹#›</a:t>
            </a:fld>
            <a:endParaRPr lang="en-GB"/>
          </a:p>
        </p:txBody>
      </p:sp>
    </p:spTree>
    <p:extLst>
      <p:ext uri="{BB962C8B-B14F-4D97-AF65-F5344CB8AC3E}">
        <p14:creationId xmlns:p14="http://schemas.microsoft.com/office/powerpoint/2010/main" val="740023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DB10E803-4191-4080-93CA-9B4A914C7CFF}"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23747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873E3FF-A56D-4D12-AC3C-CBDE51B3E6FD}"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4040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E97266B-417F-485E-88CA-742FC856C58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44095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04BC9BF-B11F-4FD6-8F6C-C8804779DED2}"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73172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FCE053A6-3B97-4C35-907A-B0592D46E359}"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0622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E6FFD10-7F04-4F9A-8232-2878E51565B2}"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82926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4F1AC529-6F88-4E95-81FB-5E08956EFC5F}"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4382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D7CC00EA-4976-4BAF-A958-87696BBD8C54}"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31333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715AF53C-3C39-4EDC-B414-42398D6999EF}"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226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FA6823D-E24F-4DA7-ACA0-3B7C3B654B3D}"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70611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1BCD7F6E-4831-4824-9CC2-F3C49B2151B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938" r:id="rId1"/>
    <p:sldLayoutId id="2147484928" r:id="rId2"/>
    <p:sldLayoutId id="2147484929" r:id="rId3"/>
    <p:sldLayoutId id="2147484930" r:id="rId4"/>
    <p:sldLayoutId id="2147484931" r:id="rId5"/>
    <p:sldLayoutId id="2147484932" r:id="rId6"/>
    <p:sldLayoutId id="2147484933" r:id="rId7"/>
    <p:sldLayoutId id="2147484934" r:id="rId8"/>
    <p:sldLayoutId id="2147484935" r:id="rId9"/>
    <p:sldLayoutId id="2147484936" r:id="rId10"/>
    <p:sldLayoutId id="2147484937"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4652963"/>
            <a:ext cx="7632700" cy="1439862"/>
          </a:xfrm>
        </p:spPr>
        <p:txBody>
          <a:bodyPr/>
          <a:lstStyle/>
          <a:p>
            <a:pPr eaLnBrk="1" hangingPunct="1">
              <a:spcBef>
                <a:spcPts val="300"/>
              </a:spcBef>
            </a:pPr>
            <a:r>
              <a:rPr lang="en-US" sz="4000" smtClean="0"/>
              <a:t>Rad sa kolekcijama - Nastavak</a:t>
            </a:r>
          </a:p>
          <a:p>
            <a:pPr eaLnBrk="1" hangingPunct="1">
              <a:spcBef>
                <a:spcPts val="300"/>
              </a:spcBef>
            </a:pPr>
            <a:r>
              <a:rPr lang="en-US" sz="4000" smtClean="0"/>
              <a:t>V</a:t>
            </a:r>
            <a:r>
              <a:rPr lang="sr-Latn-RS" sz="4000" smtClean="0"/>
              <a:t>išenitno programiranje</a:t>
            </a:r>
            <a:endParaRPr lang="en-U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528638"/>
            <a:ext cx="5832475" cy="596900"/>
          </a:xfrm>
        </p:spPr>
        <p:txBody>
          <a:bodyPr/>
          <a:lstStyle/>
          <a:p>
            <a:pPr eaLnBrk="1" hangingPunct="1"/>
            <a:r>
              <a:rPr lang="sr-Latn-RS" sz="3600" smtClean="0"/>
              <a:t>Primer sa Set-ovima</a:t>
            </a:r>
            <a:endParaRPr lang="en-US" sz="3600" smtClean="0"/>
          </a:p>
        </p:txBody>
      </p:sp>
      <p:sp>
        <p:nvSpPr>
          <p:cNvPr id="1229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AF976A-B604-4931-8D5D-E1322C681F5F}" type="slidenum">
              <a:rPr lang="en-GB" smtClean="0">
                <a:latin typeface="Arial Black" pitchFamily="34" charset="0"/>
              </a:rPr>
              <a:pPr eaLnBrk="1" hangingPunct="1"/>
              <a:t>10</a:t>
            </a:fld>
            <a:endParaRPr lang="en-GB" smtClean="0">
              <a:latin typeface="Arial Black" pitchFamily="34" charset="0"/>
            </a:endParaRPr>
          </a:p>
        </p:txBody>
      </p:sp>
      <p:sp>
        <p:nvSpPr>
          <p:cNvPr id="12292" name="Rectangle 1"/>
          <p:cNvSpPr>
            <a:spLocks noChangeArrowheads="1"/>
          </p:cNvSpPr>
          <p:nvPr/>
        </p:nvSpPr>
        <p:spPr bwMode="auto">
          <a:xfrm>
            <a:off x="250825" y="1125538"/>
            <a:ext cx="7345363" cy="429260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java.util.Set;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java.util.Arrays;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java.util.List;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java.util.HashSet;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java.util.TreeSet;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RadSaSet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String nizImena[] = {</a:t>
            </a:r>
            <a:r>
              <a:rPr lang="en-GB" sz="1300">
                <a:solidFill>
                  <a:srgbClr val="2A00FF"/>
                </a:solidFill>
                <a:latin typeface="Consolas" pitchFamily="49" charset="0"/>
                <a:cs typeface="Times New Roman" pitchFamily="18" charset="0"/>
              </a:rPr>
              <a:t>"Ana"</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"Marko"</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"Vesna"</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"Ana"</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"Dalibor"</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"Igor"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"Ilija"</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"Marko"</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"Vesna"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List&lt; String &gt; listaImena = Arrays.asList(nizImena);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Set&lt; String &gt; setImena1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HashSet&lt; String &gt;(listaImena);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Set&lt; String &gt; setImena2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TreeSet&lt; String &gt;(listaImena);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"Lista:\n%s"</a:t>
            </a:r>
            <a:r>
              <a:rPr lang="en-GB" sz="1300">
                <a:solidFill>
                  <a:srgbClr val="000000"/>
                </a:solidFill>
                <a:latin typeface="Consolas" pitchFamily="49" charset="0"/>
                <a:cs typeface="Times New Roman" pitchFamily="18" charset="0"/>
              </a:rPr>
              <a:t>, listaImena);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"\nHashSet:\n%s"</a:t>
            </a:r>
            <a:r>
              <a:rPr lang="en-GB" sz="1300">
                <a:solidFill>
                  <a:srgbClr val="000000"/>
                </a:solidFill>
                <a:latin typeface="Consolas" pitchFamily="49" charset="0"/>
                <a:cs typeface="Times New Roman" pitchFamily="18" charset="0"/>
              </a:rPr>
              <a:t>, setImena1);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"\nTreeSet:\n%s"</a:t>
            </a:r>
            <a:r>
              <a:rPr lang="en-GB" sz="1300">
                <a:solidFill>
                  <a:srgbClr val="000000"/>
                </a:solidFill>
                <a:latin typeface="Consolas" pitchFamily="49" charset="0"/>
                <a:cs typeface="Times New Roman" pitchFamily="18" charset="0"/>
              </a:rPr>
              <a:t>, setImena2);</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12293" name="Rectangle 1"/>
          <p:cNvSpPr>
            <a:spLocks noChangeArrowheads="1"/>
          </p:cNvSpPr>
          <p:nvPr/>
        </p:nvSpPr>
        <p:spPr bwMode="auto">
          <a:xfrm>
            <a:off x="250825" y="5540375"/>
            <a:ext cx="5400675" cy="1201738"/>
          </a:xfrm>
          <a:prstGeom prst="rect">
            <a:avLst/>
          </a:prstGeom>
          <a:solidFill>
            <a:schemeClr val="bg1"/>
          </a:solidFill>
          <a:ln w="9525">
            <a:solidFill>
              <a:srgbClr val="339933"/>
            </a:solidFill>
            <a:miter lim="800000"/>
            <a:headEnd/>
            <a:tailEnd/>
          </a:ln>
        </p:spPr>
        <p:txBody>
          <a:bodyPr>
            <a:spAutoFit/>
          </a:bodyPr>
          <a:lstStyle/>
          <a:p>
            <a:r>
              <a:rPr lang="en-GB" sz="1200">
                <a:solidFill>
                  <a:srgbClr val="339933"/>
                </a:solidFill>
                <a:latin typeface="Consolas" pitchFamily="49" charset="0"/>
                <a:cs typeface="Times New Roman" pitchFamily="18" charset="0"/>
              </a:rPr>
              <a:t>Lista:</a:t>
            </a:r>
          </a:p>
          <a:p>
            <a:r>
              <a:rPr lang="en-GB" sz="1200">
                <a:solidFill>
                  <a:srgbClr val="339933"/>
                </a:solidFill>
                <a:latin typeface="Consolas" pitchFamily="49" charset="0"/>
                <a:cs typeface="Times New Roman" pitchFamily="18" charset="0"/>
              </a:rPr>
              <a:t>[Ana, Marko, Vesna, Ana, Dalibor, Igor, Ilija, Marko, Vesna]</a:t>
            </a:r>
          </a:p>
          <a:p>
            <a:r>
              <a:rPr lang="en-GB" sz="1200">
                <a:solidFill>
                  <a:srgbClr val="FF0000"/>
                </a:solidFill>
                <a:latin typeface="Consolas" pitchFamily="49" charset="0"/>
                <a:cs typeface="Times New Roman" pitchFamily="18" charset="0"/>
              </a:rPr>
              <a:t>HashSet:</a:t>
            </a:r>
          </a:p>
          <a:p>
            <a:r>
              <a:rPr lang="en-GB" sz="1200">
                <a:solidFill>
                  <a:srgbClr val="339933"/>
                </a:solidFill>
                <a:latin typeface="Consolas" pitchFamily="49" charset="0"/>
                <a:cs typeface="Times New Roman" pitchFamily="18" charset="0"/>
              </a:rPr>
              <a:t>[Ilija, Vesna, Igor, Marko, Ana, Dalibor]</a:t>
            </a:r>
          </a:p>
          <a:p>
            <a:r>
              <a:rPr lang="en-GB" sz="1200">
                <a:solidFill>
                  <a:srgbClr val="FF0000"/>
                </a:solidFill>
                <a:latin typeface="Consolas" pitchFamily="49" charset="0"/>
                <a:cs typeface="Times New Roman" pitchFamily="18" charset="0"/>
              </a:rPr>
              <a:t>TreeSet:</a:t>
            </a:r>
          </a:p>
          <a:p>
            <a:r>
              <a:rPr lang="en-GB" sz="1200">
                <a:solidFill>
                  <a:srgbClr val="339933"/>
                </a:solidFill>
                <a:latin typeface="Consolas" pitchFamily="49" charset="0"/>
                <a:cs typeface="Times New Roman" pitchFamily="18" charset="0"/>
              </a:rPr>
              <a:t>[Ana, Dalibor, Igor, Ilija, Marko, Vesna]</a:t>
            </a:r>
          </a:p>
        </p:txBody>
      </p:sp>
      <p:sp>
        <p:nvSpPr>
          <p:cNvPr id="7" name="Rectangle 6"/>
          <p:cNvSpPr>
            <a:spLocks noChangeArrowheads="1"/>
          </p:cNvSpPr>
          <p:nvPr/>
        </p:nvSpPr>
        <p:spPr bwMode="auto">
          <a:xfrm>
            <a:off x="5724525" y="5988050"/>
            <a:ext cx="614363"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Ispis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8638"/>
            <a:ext cx="2089150" cy="596900"/>
          </a:xfrm>
        </p:spPr>
        <p:txBody>
          <a:bodyPr/>
          <a:lstStyle/>
          <a:p>
            <a:pPr eaLnBrk="1" hangingPunct="1"/>
            <a:r>
              <a:rPr lang="en-US" sz="3600" smtClean="0"/>
              <a:t>Mape</a:t>
            </a:r>
          </a:p>
        </p:txBody>
      </p:sp>
      <p:sp>
        <p:nvSpPr>
          <p:cNvPr id="13315" name="Rectangle 3" descr="Rectangle: Click to edit Master text styles&#10;Second level&#10;Third level&#10;Fourth level&#10;Fifth level"/>
          <p:cNvSpPr txBox="1">
            <a:spLocks noChangeArrowheads="1"/>
          </p:cNvSpPr>
          <p:nvPr/>
        </p:nvSpPr>
        <p:spPr bwMode="auto">
          <a:xfrm>
            <a:off x="107950" y="1195388"/>
            <a:ext cx="8856663" cy="475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a:t>Za razliku od skupova, koji sadrže samo vrednosti, </a:t>
            </a:r>
            <a:r>
              <a:rPr lang="sr-Latn-RS" sz="2000" b="1">
                <a:solidFill>
                  <a:srgbClr val="FF0000"/>
                </a:solidFill>
              </a:rPr>
              <a:t>m</a:t>
            </a:r>
            <a:r>
              <a:rPr lang="en-US" sz="2000" b="1">
                <a:solidFill>
                  <a:srgbClr val="FF0000"/>
                </a:solidFill>
              </a:rPr>
              <a:t>ap</a:t>
            </a:r>
            <a:r>
              <a:rPr lang="sr-Latn-RS" sz="2000" b="1">
                <a:solidFill>
                  <a:srgbClr val="FF0000"/>
                </a:solidFill>
              </a:rPr>
              <a:t>e</a:t>
            </a:r>
            <a:r>
              <a:rPr lang="sr-Latn-RS" sz="2000"/>
              <a:t> (eng. </a:t>
            </a:r>
            <a:r>
              <a:rPr lang="en-US" sz="2000" i="1"/>
              <a:t>map</a:t>
            </a:r>
            <a:r>
              <a:rPr lang="sr-Latn-RS" sz="2000"/>
              <a:t>)</a:t>
            </a:r>
            <a:r>
              <a:rPr lang="en-US" sz="2000"/>
              <a:t> rad</a:t>
            </a:r>
            <a:r>
              <a:rPr lang="sr-Latn-RS" sz="2000"/>
              <a:t>e</a:t>
            </a:r>
            <a:r>
              <a:rPr lang="en-US" sz="2000"/>
              <a:t> sa </a:t>
            </a:r>
            <a:r>
              <a:rPr lang="sr-Latn-RS" sz="2000"/>
              <a:t>vrednostima i ključevima (eng. </a:t>
            </a:r>
            <a:r>
              <a:rPr lang="sr-Latn-RS" sz="2000" i="1"/>
              <a:t>key</a:t>
            </a:r>
            <a:r>
              <a:rPr lang="sr-Latn-RS" sz="2000"/>
              <a:t>).</a:t>
            </a:r>
          </a:p>
          <a:p>
            <a:pPr eaLnBrk="1" hangingPunct="1">
              <a:spcAft>
                <a:spcPts val="600"/>
              </a:spcAft>
              <a:buClr>
                <a:schemeClr val="tx1"/>
              </a:buClr>
              <a:buSzPct val="75000"/>
              <a:buFont typeface="Wingdings" pitchFamily="2" charset="2"/>
              <a:buChar char="n"/>
            </a:pPr>
            <a:r>
              <a:rPr lang="sr-Latn-RS" sz="2000">
                <a:solidFill>
                  <a:srgbClr val="339933"/>
                </a:solidFill>
              </a:rPr>
              <a:t>Mapa dodeljuje ključeve vrednostima</a:t>
            </a:r>
            <a:r>
              <a:rPr lang="sr-Latn-RS" sz="2000"/>
              <a:t>.</a:t>
            </a:r>
          </a:p>
          <a:p>
            <a:pPr eaLnBrk="1" hangingPunct="1">
              <a:spcAft>
                <a:spcPts val="600"/>
              </a:spcAft>
              <a:buClr>
                <a:schemeClr val="tx1"/>
              </a:buClr>
              <a:buSzPct val="75000"/>
              <a:buFont typeface="Wingdings" pitchFamily="2" charset="2"/>
              <a:buChar char="n"/>
            </a:pPr>
            <a:r>
              <a:rPr lang="sr-Latn-RS" sz="2000"/>
              <a:t>Ključevi u mapi su jedinstveni, dok odgovarajuće vrednosti ne moraju biti. </a:t>
            </a:r>
          </a:p>
          <a:p>
            <a:pPr eaLnBrk="1" hangingPunct="1">
              <a:spcAft>
                <a:spcPts val="600"/>
              </a:spcAft>
              <a:buClr>
                <a:schemeClr val="tx1"/>
              </a:buClr>
              <a:buSzPct val="75000"/>
              <a:buFont typeface="Wingdings" pitchFamily="2" charset="2"/>
              <a:buChar char="n"/>
            </a:pPr>
            <a:r>
              <a:rPr lang="sr-Latn-RS" sz="2000">
                <a:solidFill>
                  <a:srgbClr val="00B050"/>
                </a:solidFill>
              </a:rPr>
              <a:t>Mape se dosta koriste u Android aplikacijama.</a:t>
            </a:r>
          </a:p>
          <a:p>
            <a:pPr eaLnBrk="1" hangingPunct="1">
              <a:spcAft>
                <a:spcPts val="600"/>
              </a:spcAft>
              <a:buClr>
                <a:schemeClr val="tx1"/>
              </a:buClr>
              <a:buSzPct val="75000"/>
              <a:buFont typeface="Wingdings" pitchFamily="2" charset="2"/>
              <a:buChar char="n"/>
            </a:pPr>
            <a:r>
              <a:rPr lang="sr-Latn-RS" sz="2000"/>
              <a:t>Neke od klasa koje implementiraju interfejs </a:t>
            </a:r>
            <a:r>
              <a:rPr lang="sr-Latn-RS" sz="2000" b="1">
                <a:solidFill>
                  <a:srgbClr val="FF0000"/>
                </a:solidFill>
                <a:latin typeface="Consolas" pitchFamily="49" charset="0"/>
                <a:cs typeface="Times New Roman" pitchFamily="18" charset="0"/>
              </a:rPr>
              <a:t>Map</a:t>
            </a:r>
            <a:r>
              <a:rPr lang="sr-Latn-RS" sz="2000"/>
              <a:t> su </a:t>
            </a:r>
            <a:r>
              <a:rPr lang="sr-Latn-RS" sz="2000" b="1">
                <a:solidFill>
                  <a:srgbClr val="FF0000"/>
                </a:solidFill>
                <a:latin typeface="Consolas" pitchFamily="49" charset="0"/>
                <a:cs typeface="Times New Roman" pitchFamily="18" charset="0"/>
              </a:rPr>
              <a:t>HashTable</a:t>
            </a:r>
            <a:r>
              <a:rPr lang="sr-Latn-RS" sz="2000"/>
              <a:t>, </a:t>
            </a:r>
            <a:r>
              <a:rPr lang="sr-Latn-RS" sz="2000" b="1">
                <a:solidFill>
                  <a:srgbClr val="FF0000"/>
                </a:solidFill>
                <a:latin typeface="Consolas" pitchFamily="49" charset="0"/>
                <a:cs typeface="Times New Roman" pitchFamily="18" charset="0"/>
              </a:rPr>
              <a:t>HashMap</a:t>
            </a:r>
            <a:r>
              <a:rPr lang="sr-Latn-RS" sz="2000"/>
              <a:t> i </a:t>
            </a:r>
            <a:r>
              <a:rPr lang="sr-Latn-RS" sz="2000" b="1">
                <a:solidFill>
                  <a:srgbClr val="FF0000"/>
                </a:solidFill>
                <a:latin typeface="Consolas" pitchFamily="49" charset="0"/>
                <a:cs typeface="Times New Roman" pitchFamily="18" charset="0"/>
              </a:rPr>
              <a:t>TreeMap</a:t>
            </a:r>
            <a:r>
              <a:rPr lang="sr-Latn-RS" sz="2000"/>
              <a:t>. </a:t>
            </a:r>
          </a:p>
          <a:p>
            <a:pPr eaLnBrk="1" hangingPunct="1">
              <a:spcAft>
                <a:spcPts val="600"/>
              </a:spcAft>
              <a:buClr>
                <a:schemeClr val="tx1"/>
              </a:buClr>
              <a:buSzPct val="75000"/>
              <a:buFont typeface="Wingdings" pitchFamily="2" charset="2"/>
              <a:buChar char="n"/>
            </a:pPr>
            <a:r>
              <a:rPr lang="sr-Latn-RS" sz="2000">
                <a:solidFill>
                  <a:srgbClr val="000000"/>
                </a:solidFill>
                <a:latin typeface="Consolas" pitchFamily="49" charset="0"/>
                <a:cs typeface="Times New Roman" pitchFamily="18" charset="0"/>
              </a:rPr>
              <a:t>HashTable</a:t>
            </a:r>
            <a:r>
              <a:rPr lang="sr-Latn-RS" sz="2000"/>
              <a:t> i </a:t>
            </a:r>
            <a:r>
              <a:rPr lang="sr-Latn-RS" sz="2000">
                <a:solidFill>
                  <a:srgbClr val="000000"/>
                </a:solidFill>
                <a:latin typeface="Consolas" pitchFamily="49" charset="0"/>
                <a:cs typeface="Times New Roman" pitchFamily="18" charset="0"/>
              </a:rPr>
              <a:t>HashMap</a:t>
            </a:r>
            <a:r>
              <a:rPr lang="sr-Latn-RS" sz="2000"/>
              <a:t> smeštaju elemente u hash tabelama, dok ih </a:t>
            </a:r>
            <a:r>
              <a:rPr lang="sr-Latn-RS" sz="2000">
                <a:solidFill>
                  <a:srgbClr val="000000"/>
                </a:solidFill>
                <a:latin typeface="Consolas" pitchFamily="49" charset="0"/>
                <a:cs typeface="Times New Roman" pitchFamily="18" charset="0"/>
              </a:rPr>
              <a:t>TreeMap</a:t>
            </a:r>
            <a:r>
              <a:rPr lang="sr-Latn-RS" sz="2000"/>
              <a:t> smešta u stablu.</a:t>
            </a:r>
          </a:p>
          <a:p>
            <a:pPr eaLnBrk="1" hangingPunct="1">
              <a:spcAft>
                <a:spcPts val="600"/>
              </a:spcAft>
              <a:buClr>
                <a:schemeClr val="tx1"/>
              </a:buClr>
              <a:buSzPct val="75000"/>
              <a:buFont typeface="Wingdings" pitchFamily="2" charset="2"/>
              <a:buChar char="n"/>
            </a:pPr>
            <a:r>
              <a:rPr lang="sr-Latn-RS" sz="2000"/>
              <a:t>Interfejs </a:t>
            </a:r>
            <a:r>
              <a:rPr lang="sr-Latn-RS" sz="2000" b="1">
                <a:solidFill>
                  <a:srgbClr val="FF0000"/>
                </a:solidFill>
                <a:latin typeface="Consolas" pitchFamily="49" charset="0"/>
                <a:cs typeface="Times New Roman" pitchFamily="18" charset="0"/>
              </a:rPr>
              <a:t>SortedMap</a:t>
            </a:r>
            <a:r>
              <a:rPr lang="sr-Latn-RS" sz="2000"/>
              <a:t> nasleđuje </a:t>
            </a:r>
            <a:r>
              <a:rPr lang="sr-Latn-RS" sz="2000">
                <a:solidFill>
                  <a:srgbClr val="000000"/>
                </a:solidFill>
                <a:latin typeface="Consolas" pitchFamily="49" charset="0"/>
                <a:cs typeface="Times New Roman" pitchFamily="18" charset="0"/>
              </a:rPr>
              <a:t>Map</a:t>
            </a:r>
            <a:r>
              <a:rPr lang="sr-Latn-RS" sz="2000"/>
              <a:t>, i klase koje implementiraju </a:t>
            </a:r>
            <a:r>
              <a:rPr lang="sr-Latn-RS" sz="2000">
                <a:solidFill>
                  <a:srgbClr val="000000"/>
                </a:solidFill>
                <a:latin typeface="Consolas" pitchFamily="49" charset="0"/>
                <a:cs typeface="Times New Roman" pitchFamily="18" charset="0"/>
              </a:rPr>
              <a:t>SortedMap</a:t>
            </a:r>
            <a:r>
              <a:rPr lang="sr-Latn-RS" sz="2000"/>
              <a:t> imaju sortirane ključeve. Klasa </a:t>
            </a:r>
            <a:r>
              <a:rPr lang="sr-Latn-RS" sz="2000">
                <a:solidFill>
                  <a:srgbClr val="000000"/>
                </a:solidFill>
                <a:latin typeface="Consolas" pitchFamily="49" charset="0"/>
                <a:cs typeface="Times New Roman" pitchFamily="18" charset="0"/>
              </a:rPr>
              <a:t>TreeMap</a:t>
            </a:r>
            <a:r>
              <a:rPr lang="sr-Latn-RS" sz="2000"/>
              <a:t> implementira </a:t>
            </a:r>
            <a:r>
              <a:rPr lang="sr-Latn-RS" sz="2000">
                <a:solidFill>
                  <a:srgbClr val="000000"/>
                </a:solidFill>
                <a:latin typeface="Consolas" pitchFamily="49" charset="0"/>
                <a:cs typeface="Times New Roman" pitchFamily="18" charset="0"/>
              </a:rPr>
              <a:t>SortedMap</a:t>
            </a:r>
            <a:r>
              <a:rPr lang="sr-Latn-RS" sz="2000"/>
              <a:t>.</a:t>
            </a:r>
          </a:p>
          <a:p>
            <a:pPr eaLnBrk="1" hangingPunct="1">
              <a:spcAft>
                <a:spcPts val="600"/>
              </a:spcAft>
              <a:buClr>
                <a:schemeClr val="tx1"/>
              </a:buClr>
              <a:buSzPct val="75000"/>
              <a:buFont typeface="Wingdings" pitchFamily="2" charset="2"/>
              <a:buChar char="n"/>
            </a:pPr>
            <a:r>
              <a:rPr lang="sr-Latn-RS" sz="2000"/>
              <a:t>U nastavku dajemo primer korišćenja klase </a:t>
            </a:r>
            <a:r>
              <a:rPr lang="sr-Latn-RS" sz="2000">
                <a:solidFill>
                  <a:srgbClr val="000000"/>
                </a:solidFill>
                <a:latin typeface="Consolas" pitchFamily="49" charset="0"/>
                <a:cs typeface="Times New Roman" pitchFamily="18" charset="0"/>
              </a:rPr>
              <a:t>TreeMap</a:t>
            </a:r>
            <a:r>
              <a:rPr lang="sr-Latn-RS" sz="2000"/>
              <a:t> za brojanje pojava svake reči u datom tekstualnom fajlu.</a:t>
            </a:r>
            <a:endParaRPr lang="en-US" sz="200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11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393700"/>
            <a:ext cx="4176712" cy="596900"/>
          </a:xfrm>
        </p:spPr>
        <p:txBody>
          <a:bodyPr/>
          <a:lstStyle/>
          <a:p>
            <a:pPr eaLnBrk="1" hangingPunct="1"/>
            <a:r>
              <a:rPr lang="sr-Latn-RS" sz="3600" smtClean="0"/>
              <a:t>Primer sa TreeMap</a:t>
            </a:r>
            <a:endParaRPr lang="en-US" sz="3600" smtClean="0"/>
          </a:p>
        </p:txBody>
      </p:sp>
      <p:sp>
        <p:nvSpPr>
          <p:cNvPr id="1433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2C398E-0CEF-4367-B079-13D5CA006702}" type="slidenum">
              <a:rPr lang="en-GB" smtClean="0">
                <a:latin typeface="Arial Black" pitchFamily="34" charset="0"/>
              </a:rPr>
              <a:pPr eaLnBrk="1" hangingPunct="1"/>
              <a:t>12</a:t>
            </a:fld>
            <a:endParaRPr lang="en-GB" smtClean="0">
              <a:latin typeface="Arial Black" pitchFamily="34" charset="0"/>
            </a:endParaRPr>
          </a:p>
        </p:txBody>
      </p:sp>
      <p:sp>
        <p:nvSpPr>
          <p:cNvPr id="14340" name="Rectangle 1"/>
          <p:cNvSpPr>
            <a:spLocks noChangeArrowheads="1"/>
          </p:cNvSpPr>
          <p:nvPr/>
        </p:nvSpPr>
        <p:spPr bwMode="auto">
          <a:xfrm>
            <a:off x="53975" y="981075"/>
            <a:ext cx="6985000" cy="58467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java.io.IOException;</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java.nio.charset.StandardCharsets;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java.nio.file.</a:t>
            </a:r>
            <a:r>
              <a:rPr lang="sr-Latn-RS" sz="1300">
                <a:solidFill>
                  <a:srgbClr val="000000"/>
                </a:solidFill>
                <a:latin typeface="Consolas" pitchFamily="49" charset="0"/>
                <a:cs typeface="Times New Roman" pitchFamily="18" charset="0"/>
              </a:rPr>
              <a: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a:t>
            </a:r>
            <a:r>
              <a:rPr lang="sr-Latn-RS" sz="1300">
                <a:solidFill>
                  <a:srgbClr val="000000"/>
                </a:solidFill>
                <a:latin typeface="Consolas" pitchFamily="49" charset="0"/>
                <a:cs typeface="Times New Roman" pitchFamily="18" charset="0"/>
              </a:rPr>
              <a: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RadSaMap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List&lt; String &gt; listaLinija = </a:t>
            </a:r>
            <a:r>
              <a:rPr lang="en-GB" sz="1300" b="1">
                <a:solidFill>
                  <a:srgbClr val="7F0055"/>
                </a:solidFill>
                <a:latin typeface="Consolas" pitchFamily="49" charset="0"/>
                <a:cs typeface="Times New Roman" pitchFamily="18" charset="0"/>
              </a:rPr>
              <a:t>null</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try</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Path putanja = </a:t>
            </a:r>
            <a:r>
              <a:rPr lang="en-GB" sz="1300" b="1">
                <a:solidFill>
                  <a:srgbClr val="FF0000"/>
                </a:solidFill>
                <a:latin typeface="Consolas" pitchFamily="49" charset="0"/>
                <a:cs typeface="Times New Roman" pitchFamily="18" charset="0"/>
              </a:rPr>
              <a:t>Paths.get</a:t>
            </a:r>
            <a:r>
              <a:rPr lang="en-GB" sz="1300">
                <a:solidFill>
                  <a:srgbClr val="000000"/>
                </a:solidFill>
                <a:latin typeface="Consolas" pitchFamily="49" charset="0"/>
                <a:cs typeface="Times New Roman" pitchFamily="18" charset="0"/>
              </a:rPr>
              <a:t>(</a:t>
            </a:r>
            <a:r>
              <a:rPr lang="en-GB" sz="1300">
                <a:solidFill>
                  <a:srgbClr val="2A00FF"/>
                </a:solidFill>
                <a:latin typeface="Consolas" pitchFamily="49" charset="0"/>
                <a:cs typeface="Times New Roman" pitchFamily="18" charset="0"/>
              </a:rPr>
              <a:t>"C:\\Temp\\Proba.txt"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listaLinija = </a:t>
            </a:r>
            <a:r>
              <a:rPr lang="en-GB" sz="1300" b="1">
                <a:solidFill>
                  <a:srgbClr val="FF0000"/>
                </a:solidFill>
                <a:latin typeface="Consolas" pitchFamily="49" charset="0"/>
                <a:cs typeface="Times New Roman" pitchFamily="18" charset="0"/>
              </a:rPr>
              <a:t>Files.readAllLines</a:t>
            </a:r>
            <a:r>
              <a:rPr lang="en-GB" sz="1300">
                <a:solidFill>
                  <a:srgbClr val="000000"/>
                </a:solidFill>
                <a:latin typeface="Consolas" pitchFamily="49" charset="0"/>
                <a:cs typeface="Times New Roman" pitchFamily="18" charset="0"/>
              </a:rPr>
              <a:t>(putanja, StandardCharsets.</a:t>
            </a:r>
            <a:r>
              <a:rPr lang="en-GB" sz="1300" i="1">
                <a:solidFill>
                  <a:srgbClr val="0000C0"/>
                </a:solidFill>
                <a:latin typeface="Consolas" pitchFamily="49" charset="0"/>
                <a:cs typeface="Times New Roman" pitchFamily="18" charset="0"/>
              </a:rPr>
              <a:t>UTF_8</a:t>
            </a:r>
            <a:r>
              <a:rPr lang="en-GB" sz="1300">
                <a:solidFill>
                  <a:srgbClr val="000000"/>
                </a:solidFill>
                <a:latin typeface="Consolas" pitchFamily="49" charset="0"/>
                <a:cs typeface="Times New Roman" pitchFamily="18" charset="0"/>
              </a:rPr>
              <a:t>);</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catch</a:t>
            </a:r>
            <a:r>
              <a:rPr lang="en-GB" sz="1300">
                <a:solidFill>
                  <a:srgbClr val="000000"/>
                </a:solidFill>
                <a:latin typeface="Consolas" pitchFamily="49" charset="0"/>
                <a:cs typeface="Times New Roman" pitchFamily="18" charset="0"/>
              </a:rPr>
              <a:t> (IOException 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System.err.println( </a:t>
            </a:r>
            <a:r>
              <a:rPr lang="en-GB" sz="1300">
                <a:solidFill>
                  <a:srgbClr val="2A00FF"/>
                </a:solidFill>
                <a:latin typeface="Consolas" pitchFamily="49" charset="0"/>
                <a:cs typeface="Times New Roman" pitchFamily="18" charset="0"/>
              </a:rPr>
              <a:t>"Greška prilikom čitanja fajla."</a:t>
            </a: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b="1">
                <a:solidFill>
                  <a:srgbClr val="FF0000"/>
                </a:solidFill>
                <a:latin typeface="Consolas" pitchFamily="49" charset="0"/>
                <a:cs typeface="Times New Roman" pitchFamily="18" charset="0"/>
              </a:rPr>
              <a:t>exit(1)</a:t>
            </a:r>
            <a:r>
              <a:rPr lang="en-GB" sz="1300">
                <a:solidFill>
                  <a:srgbClr val="000000"/>
                </a:solidFill>
                <a:latin typeface="Consolas" pitchFamily="49" charset="0"/>
                <a:cs typeface="Times New Roman" pitchFamily="18" charset="0"/>
              </a:rPr>
              <a:t>;</a:t>
            </a:r>
            <a:r>
              <a:rPr lang="sr-Latn-RS" sz="1300">
                <a:latin typeface="Calibri" pitchFamily="34" charset="0"/>
                <a:cs typeface="Times New Roman" pitchFamily="18" charset="0"/>
              </a:rPr>
              <a:t> </a:t>
            </a:r>
            <a:r>
              <a:rPr lang="en-GB" sz="1300">
                <a:solidFill>
                  <a:srgbClr val="000000"/>
                </a:solidFill>
                <a:latin typeface="Consolas" pitchFamily="49" charset="0"/>
                <a:cs typeface="Times New Roman" pitchFamily="18" charset="0"/>
              </a:rPr>
              <a:t>}</a:t>
            </a:r>
            <a:endParaRPr lang="sr-Latn-RS" sz="1300">
              <a:latin typeface="Calibri" pitchFamily="34" charset="0"/>
              <a:cs typeface="Times New Roman" pitchFamily="18" charset="0"/>
            </a:endParaRPr>
          </a:p>
          <a:p>
            <a:pPr>
              <a:tabLst>
                <a:tab pos="215900" algn="l"/>
                <a:tab pos="431800" algn="l"/>
                <a:tab pos="647700" algn="l"/>
                <a:tab pos="863600" algn="l"/>
              </a:tabLst>
            </a:pP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Map&lt; String, Integer &gt; mapa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TreeMap&lt; String, Integer &gt;();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for</a:t>
            </a:r>
            <a:r>
              <a:rPr lang="en-GB" sz="1300">
                <a:solidFill>
                  <a:srgbClr val="000000"/>
                </a:solidFill>
                <a:latin typeface="Consolas" pitchFamily="49" charset="0"/>
                <a:cs typeface="Times New Roman" pitchFamily="18" charset="0"/>
              </a:rPr>
              <a:t>(String linija: listaLinija){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linija = linija.toLowerCase();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String reci[] = linija.split(</a:t>
            </a:r>
            <a:r>
              <a:rPr lang="en-GB" sz="1300">
                <a:solidFill>
                  <a:srgbClr val="2A00FF"/>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for</a:t>
            </a:r>
            <a:r>
              <a:rPr lang="en-GB" sz="1300">
                <a:solidFill>
                  <a:srgbClr val="000000"/>
                </a:solidFill>
                <a:latin typeface="Consolas" pitchFamily="49" charset="0"/>
                <a:cs typeface="Times New Roman" pitchFamily="18" charset="0"/>
              </a:rPr>
              <a:t>(String rec: reci){</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if</a:t>
            </a:r>
            <a:r>
              <a:rPr lang="en-GB" sz="1300">
                <a:solidFill>
                  <a:srgbClr val="000000"/>
                </a:solidFill>
                <a:latin typeface="Consolas" pitchFamily="49" charset="0"/>
                <a:cs typeface="Times New Roman" pitchFamily="18" charset="0"/>
              </a:rPr>
              <a:t>(rec.length() &gt; 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if</a:t>
            </a:r>
            <a:r>
              <a:rPr lang="en-GB" sz="1300">
                <a:solidFill>
                  <a:srgbClr val="000000"/>
                </a:solidFill>
                <a:latin typeface="Consolas" pitchFamily="49" charset="0"/>
                <a:cs typeface="Times New Roman" pitchFamily="18" charset="0"/>
              </a:rPr>
              <a:t>(mapa.</a:t>
            </a:r>
            <a:r>
              <a:rPr lang="en-GB" sz="1300" b="1">
                <a:solidFill>
                  <a:srgbClr val="FF0000"/>
                </a:solidFill>
                <a:latin typeface="Consolas" pitchFamily="49" charset="0"/>
                <a:cs typeface="Times New Roman" pitchFamily="18" charset="0"/>
              </a:rPr>
              <a:t>containsKey</a:t>
            </a:r>
            <a:r>
              <a:rPr lang="en-GB" sz="1300">
                <a:solidFill>
                  <a:srgbClr val="000000"/>
                </a:solidFill>
                <a:latin typeface="Consolas" pitchFamily="49" charset="0"/>
                <a:cs typeface="Times New Roman" pitchFamily="18" charset="0"/>
              </a:rPr>
              <a:t>(rec))</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mapa.</a:t>
            </a:r>
            <a:r>
              <a:rPr lang="en-GB" sz="1300" b="1">
                <a:solidFill>
                  <a:srgbClr val="FF0000"/>
                </a:solidFill>
                <a:latin typeface="Consolas" pitchFamily="49" charset="0"/>
                <a:cs typeface="Times New Roman" pitchFamily="18" charset="0"/>
              </a:rPr>
              <a:t>put</a:t>
            </a:r>
            <a:r>
              <a:rPr lang="en-GB" sz="1300">
                <a:solidFill>
                  <a:srgbClr val="000000"/>
                </a:solidFill>
                <a:latin typeface="Consolas" pitchFamily="49" charset="0"/>
                <a:cs typeface="Times New Roman" pitchFamily="18" charset="0"/>
              </a:rPr>
              <a:t>(rec, mapa.</a:t>
            </a:r>
            <a:r>
              <a:rPr lang="en-GB" sz="1300" b="1">
                <a:solidFill>
                  <a:srgbClr val="FF0000"/>
                </a:solidFill>
                <a:latin typeface="Consolas" pitchFamily="49" charset="0"/>
                <a:cs typeface="Times New Roman" pitchFamily="18" charset="0"/>
              </a:rPr>
              <a:t>get</a:t>
            </a:r>
            <a:r>
              <a:rPr lang="en-GB" sz="1300">
                <a:solidFill>
                  <a:srgbClr val="000000"/>
                </a:solidFill>
                <a:latin typeface="Consolas" pitchFamily="49" charset="0"/>
                <a:cs typeface="Times New Roman" pitchFamily="18" charset="0"/>
              </a:rPr>
              <a:t>(rec) + 1);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else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mapa.put(rec, 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p:txBody>
      </p:sp>
      <p:sp>
        <p:nvSpPr>
          <p:cNvPr id="14341" name="Rectangle 1"/>
          <p:cNvSpPr>
            <a:spLocks noChangeArrowheads="1"/>
          </p:cNvSpPr>
          <p:nvPr/>
        </p:nvSpPr>
        <p:spPr bwMode="auto">
          <a:xfrm>
            <a:off x="4191000" y="1216025"/>
            <a:ext cx="4921250" cy="1492250"/>
          </a:xfrm>
          <a:prstGeom prst="rect">
            <a:avLst/>
          </a:prstGeom>
          <a:solidFill>
            <a:srgbClr val="CCFFFF"/>
          </a:solidFill>
          <a:ln w="9525">
            <a:solidFill>
              <a:srgbClr val="000000"/>
            </a:solidFill>
            <a:prstDash val="dash"/>
            <a:miter lim="800000"/>
            <a:headEnd/>
            <a:tailEnd/>
          </a:ln>
        </p:spPr>
        <p:txBody>
          <a:bodyPr lIns="36000" rIns="36000">
            <a:spAutoFit/>
          </a:bodyPr>
          <a:lstStyle/>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Set&lt; String &gt; kljucevi = mapa.</a:t>
            </a:r>
            <a:r>
              <a:rPr lang="en-GB" sz="1300" b="1">
                <a:solidFill>
                  <a:srgbClr val="FF0000"/>
                </a:solidFill>
                <a:latin typeface="Consolas" pitchFamily="49" charset="0"/>
                <a:cs typeface="Times New Roman" pitchFamily="18" charset="0"/>
              </a:rPr>
              <a:t>keySet()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int</a:t>
            </a:r>
            <a:r>
              <a:rPr lang="en-GB" sz="1300">
                <a:solidFill>
                  <a:srgbClr val="000000"/>
                </a:solidFill>
                <a:latin typeface="Consolas" pitchFamily="49" charset="0"/>
                <a:cs typeface="Times New Roman" pitchFamily="18" charset="0"/>
              </a:rPr>
              <a:t> k = 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for</a:t>
            </a:r>
            <a:r>
              <a:rPr lang="en-GB" sz="1300">
                <a:solidFill>
                  <a:srgbClr val="000000"/>
                </a:solidFill>
                <a:latin typeface="Consolas" pitchFamily="49" charset="0"/>
                <a:cs typeface="Times New Roman" pitchFamily="18" charset="0"/>
              </a:rPr>
              <a:t>(String rec: kljucevi)</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"%-12s%3s%s"</a:t>
            </a:r>
            <a:r>
              <a:rPr lang="en-GB" sz="1300">
                <a:solidFill>
                  <a:srgbClr val="000000"/>
                </a:solidFill>
                <a:latin typeface="Consolas" pitchFamily="49" charset="0"/>
                <a:cs typeface="Times New Roman" pitchFamily="18" charset="0"/>
              </a:rPr>
              <a:t>, rec,</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mapa.get(rec),</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(k++</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r>
              <a:rPr lang="sr-Latn-RS" sz="1300">
                <a:solidFill>
                  <a:srgbClr val="000000"/>
                </a:solidFill>
                <a:latin typeface="Consolas" pitchFamily="49" charset="0"/>
                <a:cs typeface="Times New Roman" pitchFamily="18" charset="0"/>
              </a:rPr>
              <a:t> 5</a:t>
            </a:r>
            <a:r>
              <a:rPr lang="en-GB" sz="1300">
                <a:solidFill>
                  <a:srgbClr val="000000"/>
                </a:solidFill>
                <a:latin typeface="Consolas" pitchFamily="49" charset="0"/>
                <a:cs typeface="Times New Roman" pitchFamily="18" charset="0"/>
              </a:rPr>
              <a:t>==0)?</a:t>
            </a:r>
            <a:r>
              <a:rPr lang="sr-Latn-RS"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"\n"</a:t>
            </a:r>
            <a:r>
              <a:rPr lang="sr-Latn-RS" sz="1300">
                <a:solidFill>
                  <a:srgbClr val="2A00FF"/>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r>
              <a:rPr lang="sr-Latn-RS"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 |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grpSp>
        <p:nvGrpSpPr>
          <p:cNvPr id="14342" name="Group 9"/>
          <p:cNvGrpSpPr>
            <a:grpSpLocks/>
          </p:cNvGrpSpPr>
          <p:nvPr/>
        </p:nvGrpSpPr>
        <p:grpSpPr bwMode="auto">
          <a:xfrm>
            <a:off x="1116013" y="2708275"/>
            <a:ext cx="6175375" cy="4033838"/>
            <a:chOff x="6084168" y="3356992"/>
            <a:chExt cx="504056" cy="3096344"/>
          </a:xfrm>
        </p:grpSpPr>
        <p:cxnSp>
          <p:nvCxnSpPr>
            <p:cNvPr id="14343" name="Straight Connector 6"/>
            <p:cNvCxnSpPr>
              <a:cxnSpLocks noChangeShapeType="1"/>
            </p:cNvCxnSpPr>
            <p:nvPr/>
          </p:nvCxnSpPr>
          <p:spPr bwMode="auto">
            <a:xfrm>
              <a:off x="6588224" y="3356992"/>
              <a:ext cx="0" cy="3096344"/>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14344" name="Straight Arrow Connector 8"/>
            <p:cNvCxnSpPr>
              <a:cxnSpLocks noChangeShapeType="1"/>
            </p:cNvCxnSpPr>
            <p:nvPr/>
          </p:nvCxnSpPr>
          <p:spPr bwMode="auto">
            <a:xfrm flipH="1">
              <a:off x="6084168" y="6453336"/>
              <a:ext cx="504056" cy="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288" y="476250"/>
            <a:ext cx="4176712" cy="596900"/>
          </a:xfrm>
        </p:spPr>
        <p:txBody>
          <a:bodyPr/>
          <a:lstStyle/>
          <a:p>
            <a:pPr eaLnBrk="1" hangingPunct="1"/>
            <a:r>
              <a:rPr lang="sr-Latn-RS" sz="3600" smtClean="0"/>
              <a:t>Primer sa TreeMap</a:t>
            </a:r>
            <a:endParaRPr lang="en-US" sz="3600" smtClean="0"/>
          </a:p>
        </p:txBody>
      </p:sp>
      <p:sp>
        <p:nvSpPr>
          <p:cNvPr id="1536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915829-F2E8-42DD-8F9F-4B98D98A3EF7}" type="slidenum">
              <a:rPr lang="en-GB" smtClean="0">
                <a:latin typeface="Arial Black" pitchFamily="34" charset="0"/>
              </a:rPr>
              <a:pPr eaLnBrk="1" hangingPunct="1"/>
              <a:t>13</a:t>
            </a:fld>
            <a:endParaRPr lang="en-GB" smtClean="0">
              <a:latin typeface="Arial Black" pitchFamily="34" charset="0"/>
            </a:endParaRPr>
          </a:p>
        </p:txBody>
      </p:sp>
      <p:sp>
        <p:nvSpPr>
          <p:cNvPr id="13" name="Rectangle 12"/>
          <p:cNvSpPr>
            <a:spLocks noChangeArrowheads="1"/>
          </p:cNvSpPr>
          <p:nvPr/>
        </p:nvSpPr>
        <p:spPr bwMode="auto">
          <a:xfrm>
            <a:off x="7740650" y="5157788"/>
            <a:ext cx="614363"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Ispis</a:t>
            </a:r>
          </a:p>
        </p:txBody>
      </p:sp>
      <p:pic>
        <p:nvPicPr>
          <p:cNvPr id="1536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063" y="1125538"/>
            <a:ext cx="6732587" cy="288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6" name="Rectangle 1"/>
          <p:cNvSpPr>
            <a:spLocks noChangeArrowheads="1"/>
          </p:cNvSpPr>
          <p:nvPr/>
        </p:nvSpPr>
        <p:spPr bwMode="auto">
          <a:xfrm>
            <a:off x="1476375" y="4068763"/>
            <a:ext cx="6264275" cy="2724150"/>
          </a:xfrm>
          <a:prstGeom prst="rect">
            <a:avLst/>
          </a:prstGeom>
          <a:solidFill>
            <a:schemeClr val="bg1"/>
          </a:solidFill>
          <a:ln w="9525">
            <a:solidFill>
              <a:srgbClr val="339933"/>
            </a:solidFill>
            <a:miter lim="800000"/>
            <a:headEnd/>
            <a:tailEnd/>
          </a:ln>
        </p:spPr>
        <p:txBody>
          <a:bodyPr>
            <a:spAutoFit/>
          </a:bodyPr>
          <a:lstStyle/>
          <a:p>
            <a:pPr>
              <a:lnSpc>
                <a:spcPct val="95000"/>
              </a:lnSpc>
            </a:pPr>
            <a:r>
              <a:rPr lang="en-GB" sz="1000">
                <a:solidFill>
                  <a:srgbClr val="339933"/>
                </a:solidFill>
                <a:latin typeface="Consolas" pitchFamily="49" charset="0"/>
                <a:cs typeface="Times New Roman" pitchFamily="18" charset="0"/>
              </a:rPr>
              <a:t>a             9 | also          6 | always        2 | and           5 | are           3</a:t>
            </a:r>
          </a:p>
          <a:p>
            <a:pPr>
              <a:lnSpc>
                <a:spcPct val="95000"/>
              </a:lnSpc>
            </a:pPr>
            <a:r>
              <a:rPr lang="en-GB" sz="1000">
                <a:solidFill>
                  <a:srgbClr val="339933"/>
                </a:solidFill>
                <a:latin typeface="Consolas" pitchFamily="49" charset="0"/>
                <a:cs typeface="Times New Roman" pitchFamily="18" charset="0"/>
              </a:rPr>
              <a:t>available     2 | blocks        3 | both          2 | building      3 | by            6</a:t>
            </a:r>
          </a:p>
          <a:p>
            <a:pPr>
              <a:lnSpc>
                <a:spcPct val="95000"/>
              </a:lnSpc>
            </a:pPr>
            <a:r>
              <a:rPr lang="en-GB" sz="1000">
                <a:solidFill>
                  <a:srgbClr val="339933"/>
                </a:solidFill>
                <a:latin typeface="Consolas" pitchFamily="49" charset="0"/>
                <a:cs typeface="Times New Roman" pitchFamily="18" charset="0"/>
              </a:rPr>
              <a:t>can          11 | change       10 | charts        3 | choice        3 | choose        3</a:t>
            </a:r>
          </a:p>
          <a:p>
            <a:pPr>
              <a:lnSpc>
                <a:spcPct val="95000"/>
              </a:lnSpc>
            </a:pPr>
            <a:r>
              <a:rPr lang="en-GB" sz="1000">
                <a:solidFill>
                  <a:srgbClr val="339933"/>
                </a:solidFill>
                <a:latin typeface="Consolas" pitchFamily="49" charset="0"/>
                <a:cs typeface="Times New Roman" pitchFamily="18" charset="0"/>
              </a:rPr>
              <a:t>choosing      3 | command       2 | commands      2 | contained     2 | controls      6</a:t>
            </a:r>
          </a:p>
          <a:p>
            <a:pPr>
              <a:lnSpc>
                <a:spcPct val="95000"/>
              </a:lnSpc>
            </a:pPr>
            <a:r>
              <a:rPr lang="en-GB" sz="1000">
                <a:solidFill>
                  <a:srgbClr val="339933"/>
                </a:solidFill>
                <a:latin typeface="Consolas" pitchFamily="49" charset="0"/>
                <a:cs typeface="Times New Roman" pitchFamily="18" charset="0"/>
              </a:rPr>
              <a:t>coordinate    6 | cover         3 | create        3 | current      10 | designed      3</a:t>
            </a:r>
          </a:p>
          <a:p>
            <a:pPr>
              <a:lnSpc>
                <a:spcPct val="95000"/>
              </a:lnSpc>
            </a:pPr>
            <a:r>
              <a:rPr lang="en-GB" sz="1000">
                <a:solidFill>
                  <a:srgbClr val="339933"/>
                </a:solidFill>
                <a:latin typeface="Consolas" pitchFamily="49" charset="0"/>
                <a:cs typeface="Times New Roman" pitchFamily="18" charset="0"/>
              </a:rPr>
              <a:t>diagrams      3 | directly      6 | document     17 | easily        3 | elements      3</a:t>
            </a:r>
          </a:p>
          <a:p>
            <a:pPr>
              <a:lnSpc>
                <a:spcPct val="95000"/>
              </a:lnSpc>
            </a:pPr>
            <a:r>
              <a:rPr lang="en-GB" sz="1000">
                <a:solidFill>
                  <a:srgbClr val="339933"/>
                </a:solidFill>
                <a:latin typeface="Consolas" pitchFamily="49" charset="0"/>
                <a:cs typeface="Times New Roman" pitchFamily="18" charset="0"/>
              </a:rPr>
              <a:t>footers       3 | for           3 | format        6 | formatting    3 | from          6</a:t>
            </a:r>
          </a:p>
          <a:p>
            <a:pPr>
              <a:lnSpc>
                <a:spcPct val="95000"/>
              </a:lnSpc>
            </a:pPr>
            <a:r>
              <a:rPr lang="en-GB" sz="1000">
                <a:solidFill>
                  <a:srgbClr val="339933"/>
                </a:solidFill>
                <a:latin typeface="Consolas" pitchFamily="49" charset="0"/>
                <a:cs typeface="Times New Roman" pitchFamily="18" charset="0"/>
              </a:rPr>
              <a:t>galleries     6 | gallery       9 | headers       3 | home          6 | in            7</a:t>
            </a:r>
          </a:p>
          <a:p>
            <a:pPr>
              <a:lnSpc>
                <a:spcPct val="95000"/>
              </a:lnSpc>
            </a:pPr>
            <a:r>
              <a:rPr lang="en-GB" sz="1000">
                <a:solidFill>
                  <a:srgbClr val="339933"/>
                </a:solidFill>
                <a:latin typeface="Consolas" pitchFamily="49" charset="0"/>
                <a:cs typeface="Times New Roman" pitchFamily="18" charset="0"/>
              </a:rPr>
              <a:t>include       3 | insert        6 | items         3 | layout        3 | lists         3</a:t>
            </a:r>
          </a:p>
          <a:p>
            <a:pPr>
              <a:lnSpc>
                <a:spcPct val="95000"/>
              </a:lnSpc>
            </a:pPr>
            <a:r>
              <a:rPr lang="en-GB" sz="1000">
                <a:solidFill>
                  <a:srgbClr val="339933"/>
                </a:solidFill>
                <a:latin typeface="Consolas" pitchFamily="49" charset="0"/>
                <a:cs typeface="Times New Roman" pitchFamily="18" charset="0"/>
              </a:rPr>
              <a:t>look         17 | looks         2 | most          3 | new           3 | of           14</a:t>
            </a:r>
          </a:p>
          <a:p>
            <a:pPr>
              <a:lnSpc>
                <a:spcPct val="95000"/>
              </a:lnSpc>
            </a:pPr>
            <a:r>
              <a:rPr lang="en-GB" sz="1000">
                <a:solidFill>
                  <a:srgbClr val="339933"/>
                </a:solidFill>
                <a:latin typeface="Consolas" pitchFamily="49" charset="0"/>
                <a:cs typeface="Times New Roman" pitchFamily="18" charset="0"/>
              </a:rPr>
              <a:t>offer         3 | on           12 | or            6 | original      2 | other         6</a:t>
            </a:r>
          </a:p>
          <a:p>
            <a:pPr>
              <a:lnSpc>
                <a:spcPct val="95000"/>
              </a:lnSpc>
            </a:pPr>
            <a:r>
              <a:rPr lang="en-GB" sz="1000">
                <a:solidFill>
                  <a:srgbClr val="339933"/>
                </a:solidFill>
                <a:latin typeface="Consolas" pitchFamily="49" charset="0"/>
                <a:cs typeface="Times New Roman" pitchFamily="18" charset="0"/>
              </a:rPr>
              <a:t>overall       6 | page          3 | pages         3 | pictures      3 | provide       2</a:t>
            </a:r>
          </a:p>
          <a:p>
            <a:pPr>
              <a:lnSpc>
                <a:spcPct val="95000"/>
              </a:lnSpc>
            </a:pPr>
            <a:r>
              <a:rPr lang="en-GB" sz="1000">
                <a:solidFill>
                  <a:srgbClr val="339933"/>
                </a:solidFill>
                <a:latin typeface="Consolas" pitchFamily="49" charset="0"/>
                <a:cs typeface="Times New Roman" pitchFamily="18" charset="0"/>
              </a:rPr>
              <a:t>quick         9 | reset         2 | restore       2 | selected      6 | set           2</a:t>
            </a:r>
          </a:p>
          <a:p>
            <a:pPr>
              <a:lnSpc>
                <a:spcPct val="95000"/>
              </a:lnSpc>
            </a:pPr>
            <a:r>
              <a:rPr lang="en-GB" sz="1000">
                <a:solidFill>
                  <a:srgbClr val="339933"/>
                </a:solidFill>
                <a:latin typeface="Consolas" pitchFamily="49" charset="0"/>
                <a:cs typeface="Times New Roman" pitchFamily="18" charset="0"/>
              </a:rPr>
              <a:t>so            2 | specify       3 | style         4 | styles        5 | tab          12</a:t>
            </a:r>
          </a:p>
          <a:p>
            <a:pPr>
              <a:lnSpc>
                <a:spcPct val="95000"/>
              </a:lnSpc>
            </a:pPr>
            <a:r>
              <a:rPr lang="en-GB" sz="1000">
                <a:solidFill>
                  <a:srgbClr val="339933"/>
                </a:solidFill>
                <a:latin typeface="Consolas" pitchFamily="49" charset="0"/>
                <a:cs typeface="Times New Roman" pitchFamily="18" charset="0"/>
              </a:rPr>
              <a:t>tables        3 | template      2 | text         12 | that          8 | the          56</a:t>
            </a:r>
          </a:p>
          <a:p>
            <a:pPr>
              <a:lnSpc>
                <a:spcPct val="95000"/>
              </a:lnSpc>
            </a:pPr>
            <a:r>
              <a:rPr lang="en-GB" sz="1000">
                <a:solidFill>
                  <a:srgbClr val="339933"/>
                </a:solidFill>
                <a:latin typeface="Consolas" pitchFamily="49" charset="0"/>
                <a:cs typeface="Times New Roman" pitchFamily="18" charset="0"/>
              </a:rPr>
              <a:t>theme         6 | themes        2 | these         3 | they          3 | to           13</a:t>
            </a:r>
          </a:p>
          <a:p>
            <a:pPr>
              <a:lnSpc>
                <a:spcPct val="95000"/>
              </a:lnSpc>
            </a:pPr>
            <a:r>
              <a:rPr lang="en-GB" sz="1000">
                <a:solidFill>
                  <a:srgbClr val="339933"/>
                </a:solidFill>
                <a:latin typeface="Consolas" pitchFamily="49" charset="0"/>
                <a:cs typeface="Times New Roman" pitchFamily="18" charset="0"/>
              </a:rPr>
              <a:t>use           5 | using         9 | when          3 | with          6 | you          17</a:t>
            </a:r>
          </a:p>
          <a:p>
            <a:pPr>
              <a:lnSpc>
                <a:spcPct val="95000"/>
              </a:lnSpc>
            </a:pPr>
            <a:r>
              <a:rPr lang="en-GB" sz="1000">
                <a:solidFill>
                  <a:srgbClr val="339933"/>
                </a:solidFill>
                <a:latin typeface="Consolas" pitchFamily="49" charset="0"/>
                <a:cs typeface="Times New Roman" pitchFamily="18" charset="0"/>
              </a:rPr>
              <a:t>your         13 | </a:t>
            </a:r>
          </a:p>
        </p:txBody>
      </p:sp>
      <p:sp>
        <p:nvSpPr>
          <p:cNvPr id="15" name="Rectangle 14"/>
          <p:cNvSpPr>
            <a:spLocks noChangeArrowheads="1"/>
          </p:cNvSpPr>
          <p:nvPr/>
        </p:nvSpPr>
        <p:spPr bwMode="auto">
          <a:xfrm>
            <a:off x="7994650" y="2397125"/>
            <a:ext cx="614363"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Fajl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16387" name="Rectangle 3" descr="Rectangle: Click to edit Master text styles&#10;Second level&#10;Third level&#10;Fourth level&#10;Fifth level"/>
          <p:cNvSpPr txBox="1">
            <a:spLocks noChangeArrowheads="1"/>
          </p:cNvSpPr>
          <p:nvPr/>
        </p:nvSpPr>
        <p:spPr bwMode="auto">
          <a:xfrm>
            <a:off x="107950" y="1125538"/>
            <a:ext cx="8856663"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Metoda </a:t>
            </a:r>
            <a:r>
              <a:rPr lang="sr-Latn-RS" sz="2000" b="1">
                <a:solidFill>
                  <a:srgbClr val="FF0000"/>
                </a:solidFill>
                <a:latin typeface="Consolas" pitchFamily="49" charset="0"/>
                <a:cs typeface="Times New Roman" pitchFamily="18" charset="0"/>
              </a:rPr>
              <a:t>readAllLines</a:t>
            </a:r>
            <a:r>
              <a:rPr lang="sr-Latn-RS" sz="2000"/>
              <a:t> (klasa </a:t>
            </a:r>
            <a:r>
              <a:rPr lang="sr-Latn-RS" sz="2000" b="1">
                <a:solidFill>
                  <a:srgbClr val="FF0000"/>
                </a:solidFill>
                <a:latin typeface="Consolas" pitchFamily="49" charset="0"/>
                <a:cs typeface="Times New Roman" pitchFamily="18" charset="0"/>
              </a:rPr>
              <a:t>Files</a:t>
            </a:r>
            <a:r>
              <a:rPr lang="sr-Latn-RS" sz="2000"/>
              <a:t> iz paketa </a:t>
            </a:r>
            <a:r>
              <a:rPr lang="sr-Latn-RS" sz="2000">
                <a:solidFill>
                  <a:srgbClr val="000000"/>
                </a:solidFill>
                <a:latin typeface="Consolas" pitchFamily="49" charset="0"/>
                <a:cs typeface="Times New Roman" pitchFamily="18" charset="0"/>
              </a:rPr>
              <a:t>java.nio.file.Files</a:t>
            </a:r>
            <a:r>
              <a:rPr lang="sr-Latn-RS" sz="2000"/>
              <a:t>) čita sve linije fajla i vraća listu stringova, pri čemu jedna linija predstavlja jedan string.</a:t>
            </a:r>
          </a:p>
          <a:p>
            <a:pPr eaLnBrk="1" hangingPunct="1">
              <a:spcBef>
                <a:spcPts val="600"/>
              </a:spcBef>
              <a:spcAft>
                <a:spcPts val="600"/>
              </a:spcAft>
              <a:buClr>
                <a:schemeClr val="tx1"/>
              </a:buClr>
              <a:buSzPct val="75000"/>
              <a:buFont typeface="Wingdings" pitchFamily="2" charset="2"/>
              <a:buChar char="n"/>
            </a:pPr>
            <a:r>
              <a:rPr lang="sr-Latn-RS" sz="2000"/>
              <a:t>Metoda </a:t>
            </a:r>
            <a:r>
              <a:rPr lang="sr-Latn-RS" sz="2000">
                <a:solidFill>
                  <a:srgbClr val="000000"/>
                </a:solidFill>
                <a:latin typeface="Consolas" pitchFamily="49" charset="0"/>
                <a:cs typeface="Times New Roman" pitchFamily="18" charset="0"/>
              </a:rPr>
              <a:t>readAllLines</a:t>
            </a:r>
            <a:r>
              <a:rPr lang="sr-Latn-RS" sz="2000"/>
              <a:t> zatvara fajl nakon čitanja linija. U suprotnom, metoda baca </a:t>
            </a:r>
            <a:r>
              <a:rPr lang="sr-Latn-RS" sz="2000">
                <a:solidFill>
                  <a:srgbClr val="000000"/>
                </a:solidFill>
                <a:latin typeface="Consolas" pitchFamily="49" charset="0"/>
                <a:cs typeface="Times New Roman" pitchFamily="18" charset="0"/>
              </a:rPr>
              <a:t>IOException</a:t>
            </a:r>
            <a:r>
              <a:rPr lang="sr-Latn-RS" sz="2000"/>
              <a:t>.</a:t>
            </a:r>
          </a:p>
          <a:p>
            <a:pPr eaLnBrk="1" hangingPunct="1">
              <a:spcBef>
                <a:spcPts val="600"/>
              </a:spcBef>
              <a:spcAft>
                <a:spcPts val="600"/>
              </a:spcAft>
              <a:buClr>
                <a:schemeClr val="tx1"/>
              </a:buClr>
              <a:buSzPct val="75000"/>
              <a:buFont typeface="Wingdings" pitchFamily="2" charset="2"/>
              <a:buChar char="n"/>
            </a:pPr>
            <a:r>
              <a:rPr lang="sr-Latn-RS" sz="2000"/>
              <a:t>Argumenti metode </a:t>
            </a:r>
            <a:r>
              <a:rPr lang="sr-Latn-RS" sz="2000">
                <a:solidFill>
                  <a:srgbClr val="000000"/>
                </a:solidFill>
                <a:latin typeface="Consolas" pitchFamily="49" charset="0"/>
                <a:cs typeface="Times New Roman" pitchFamily="18" charset="0"/>
              </a:rPr>
              <a:t>readAllLines</a:t>
            </a:r>
            <a:r>
              <a:rPr lang="sr-Latn-RS" sz="2000"/>
              <a:t> su:</a:t>
            </a:r>
          </a:p>
          <a:p>
            <a:pPr lvl="1" eaLnBrk="1" hangingPunct="1">
              <a:spcBef>
                <a:spcPts val="600"/>
              </a:spcBef>
              <a:buClr>
                <a:schemeClr val="tx1"/>
              </a:buClr>
              <a:buSzPct val="75000"/>
              <a:buFont typeface="Wingdings" pitchFamily="2" charset="2"/>
              <a:buChar char="Ø"/>
            </a:pPr>
            <a:r>
              <a:rPr lang="sr-Latn-RS"/>
              <a:t>putanja do fajla, koja uključuje i ime fajla (objekat klase </a:t>
            </a:r>
            <a:r>
              <a:rPr lang="sr-Latn-RS" b="1">
                <a:solidFill>
                  <a:srgbClr val="FF0000"/>
                </a:solidFill>
                <a:latin typeface="Consolas" pitchFamily="49" charset="0"/>
                <a:cs typeface="Times New Roman" pitchFamily="18" charset="0"/>
              </a:rPr>
              <a:t>Path</a:t>
            </a:r>
            <a:r>
              <a:rPr lang="sr-Latn-RS"/>
              <a:t> iz paketa </a:t>
            </a:r>
            <a:r>
              <a:rPr lang="sr-Latn-RS">
                <a:solidFill>
                  <a:srgbClr val="000000"/>
                </a:solidFill>
                <a:latin typeface="Consolas" pitchFamily="49" charset="0"/>
                <a:cs typeface="Times New Roman" pitchFamily="18" charset="0"/>
              </a:rPr>
              <a:t>ava.nio.file.Path</a:t>
            </a:r>
            <a:r>
              <a:rPr lang="sr-Latn-RS"/>
              <a:t>), i </a:t>
            </a:r>
          </a:p>
          <a:p>
            <a:pPr lvl="1" eaLnBrk="1" hangingPunct="1">
              <a:spcAft>
                <a:spcPts val="600"/>
              </a:spcAft>
              <a:buClr>
                <a:schemeClr val="tx1"/>
              </a:buClr>
              <a:buSzPct val="75000"/>
              <a:buFont typeface="Wingdings" pitchFamily="2" charset="2"/>
              <a:buChar char="Ø"/>
            </a:pPr>
            <a:r>
              <a:rPr lang="sr-Latn-RS"/>
              <a:t>skup karaktera na osnovu kojeg se kodiraju karakteri nakon čitanja (klasa </a:t>
            </a:r>
            <a:r>
              <a:rPr lang="sr-Latn-RS" b="1">
                <a:solidFill>
                  <a:srgbClr val="FF0000"/>
                </a:solidFill>
                <a:latin typeface="Consolas" pitchFamily="49" charset="0"/>
                <a:cs typeface="Times New Roman" pitchFamily="18" charset="0"/>
              </a:rPr>
              <a:t>StandardCharsets</a:t>
            </a:r>
            <a:r>
              <a:rPr lang="sr-Latn-RS"/>
              <a:t> iz </a:t>
            </a:r>
            <a:r>
              <a:rPr lang="sr-Latn-RS" sz="2000">
                <a:solidFill>
                  <a:srgbClr val="000000"/>
                </a:solidFill>
                <a:latin typeface="Consolas" pitchFamily="49" charset="0"/>
                <a:cs typeface="Times New Roman" pitchFamily="18" charset="0"/>
              </a:rPr>
              <a:t>java.nio.charset.StandardCharsets</a:t>
            </a:r>
            <a:r>
              <a:rPr lang="sr-Latn-RS"/>
              <a:t>).</a:t>
            </a:r>
          </a:p>
          <a:p>
            <a:pPr eaLnBrk="1" hangingPunct="1">
              <a:spcBef>
                <a:spcPts val="600"/>
              </a:spcBef>
              <a:spcAft>
                <a:spcPts val="600"/>
              </a:spcAft>
              <a:buClr>
                <a:schemeClr val="tx1"/>
              </a:buClr>
              <a:buSzPct val="75000"/>
              <a:buFont typeface="Wingdings" pitchFamily="2" charset="2"/>
              <a:buChar char="n"/>
            </a:pPr>
            <a:r>
              <a:rPr lang="sr-Latn-RS" sz="2000"/>
              <a:t>Pošto metoda </a:t>
            </a:r>
            <a:r>
              <a:rPr lang="sr-Latn-RS" sz="2000">
                <a:solidFill>
                  <a:srgbClr val="000000"/>
                </a:solidFill>
                <a:latin typeface="Consolas" pitchFamily="49" charset="0"/>
                <a:cs typeface="Times New Roman" pitchFamily="18" charset="0"/>
              </a:rPr>
              <a:t>readAllLines</a:t>
            </a:r>
            <a:r>
              <a:rPr lang="sr-Latn-RS" sz="2000"/>
              <a:t> baca </a:t>
            </a:r>
            <a:r>
              <a:rPr lang="sr-Latn-RS" sz="2000">
                <a:solidFill>
                  <a:srgbClr val="000000"/>
                </a:solidFill>
                <a:latin typeface="Consolas" pitchFamily="49" charset="0"/>
                <a:cs typeface="Times New Roman" pitchFamily="18" charset="0"/>
              </a:rPr>
              <a:t>IOExcetion</a:t>
            </a:r>
            <a:r>
              <a:rPr lang="sr-Latn-RS" sz="2000"/>
              <a:t>, koji je provereni izuzetak,  moramo obraditi taj izuzetak (</a:t>
            </a:r>
            <a:r>
              <a:rPr lang="sr-Latn-RS" sz="2000">
                <a:solidFill>
                  <a:srgbClr val="000000"/>
                </a:solidFill>
                <a:latin typeface="Consolas" pitchFamily="49" charset="0"/>
                <a:cs typeface="Times New Roman" pitchFamily="18" charset="0"/>
              </a:rPr>
              <a:t>try</a:t>
            </a:r>
            <a:r>
              <a:rPr lang="sr-Latn-RS" sz="2000"/>
              <a:t> naredba) u metodi </a:t>
            </a:r>
            <a:r>
              <a:rPr lang="sr-Latn-RS" sz="2000">
                <a:solidFill>
                  <a:srgbClr val="000000"/>
                </a:solidFill>
                <a:latin typeface="Consolas" pitchFamily="49" charset="0"/>
                <a:cs typeface="Times New Roman" pitchFamily="18" charset="0"/>
              </a:rPr>
              <a:t>main</a:t>
            </a:r>
            <a:r>
              <a:rPr lang="sr-Latn-RS" sz="2000"/>
              <a:t> ili deklarisati metodu </a:t>
            </a:r>
            <a:r>
              <a:rPr lang="sr-Latn-RS" sz="2000">
                <a:solidFill>
                  <a:srgbClr val="000000"/>
                </a:solidFill>
                <a:latin typeface="Consolas" pitchFamily="49" charset="0"/>
                <a:cs typeface="Times New Roman" pitchFamily="18" charset="0"/>
              </a:rPr>
              <a:t>main</a:t>
            </a:r>
            <a:r>
              <a:rPr lang="sr-Latn-RS" sz="2000"/>
              <a:t> tako da baca izuzetak.</a:t>
            </a:r>
          </a:p>
          <a:p>
            <a:pPr eaLnBrk="1" hangingPunct="1">
              <a:spcBef>
                <a:spcPts val="600"/>
              </a:spcBef>
              <a:spcAft>
                <a:spcPts val="600"/>
              </a:spcAft>
              <a:buClr>
                <a:schemeClr val="tx1"/>
              </a:buClr>
              <a:buSzPct val="75000"/>
              <a:buFont typeface="Wingdings" pitchFamily="2" charset="2"/>
              <a:buChar char="n"/>
            </a:pPr>
            <a:r>
              <a:rPr lang="sr-Latn-RS" sz="2000"/>
              <a:t>Metoda </a:t>
            </a:r>
            <a:r>
              <a:rPr lang="en-GB" sz="2000" b="1">
                <a:solidFill>
                  <a:srgbClr val="FF0000"/>
                </a:solidFill>
                <a:latin typeface="Consolas" pitchFamily="49" charset="0"/>
                <a:cs typeface="Times New Roman" pitchFamily="18" charset="0"/>
              </a:rPr>
              <a:t>exit(1)</a:t>
            </a:r>
            <a:r>
              <a:rPr lang="sr-Latn-RS" sz="2000"/>
              <a:t> prekida trenutno izvršavanje JVM-a. Celobrojni argument je status kod, čija nenulta vrednost označava neregularan prekid.</a:t>
            </a:r>
            <a:endParaRPr lang="en-US" sz="200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14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25603" name="Rectangle 3" descr="Rectangle: Click to edit Master text styles&#10;Second level&#10;Third level&#10;Fourth level&#10;Fifth level"/>
          <p:cNvSpPr txBox="1">
            <a:spLocks noChangeArrowheads="1"/>
          </p:cNvSpPr>
          <p:nvPr/>
        </p:nvSpPr>
        <p:spPr bwMode="auto">
          <a:xfrm>
            <a:off x="107950" y="1125538"/>
            <a:ext cx="8856663"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t>Metoda koja vrši upis linija u fajl je </a:t>
            </a:r>
            <a:r>
              <a:rPr lang="sr-Latn-RS" sz="2000" b="1" smtClean="0">
                <a:solidFill>
                  <a:srgbClr val="FF0000"/>
                </a:solidFill>
                <a:latin typeface="Consolas" pitchFamily="49" charset="0"/>
                <a:cs typeface="Times New Roman" pitchFamily="18" charset="0"/>
              </a:rPr>
              <a:t>write</a:t>
            </a:r>
            <a:r>
              <a:rPr lang="sr-Latn-RS" sz="2000" smtClean="0"/>
              <a:t> (klasa </a:t>
            </a:r>
            <a:r>
              <a:rPr lang="sr-Latn-RS" sz="2000" b="1" smtClean="0">
                <a:solidFill>
                  <a:srgbClr val="FF0000"/>
                </a:solidFill>
                <a:latin typeface="Consolas" pitchFamily="49" charset="0"/>
                <a:cs typeface="Times New Roman" pitchFamily="18" charset="0"/>
              </a:rPr>
              <a:t>Files</a:t>
            </a:r>
            <a:r>
              <a:rPr lang="sr-Latn-RS" sz="2000" smtClean="0"/>
              <a:t> iz paketa </a:t>
            </a:r>
            <a:r>
              <a:rPr lang="sr-Latn-RS" sz="2000" smtClean="0">
                <a:solidFill>
                  <a:srgbClr val="000000"/>
                </a:solidFill>
                <a:latin typeface="Consolas" pitchFamily="49" charset="0"/>
                <a:cs typeface="Times New Roman" pitchFamily="18" charset="0"/>
              </a:rPr>
              <a:t>java.nio.file.Files</a:t>
            </a:r>
            <a:r>
              <a:rPr lang="sr-Latn-RS" sz="2000" smtClean="0"/>
              <a:t>) i ona se koristi na sledeći način:</a:t>
            </a:r>
          </a:p>
          <a:p>
            <a:pPr marL="265113" indent="0" eaLnBrk="1" hangingPunct="1">
              <a:spcAft>
                <a:spcPts val="600"/>
              </a:spcAft>
              <a:buClr>
                <a:schemeClr val="tx1"/>
              </a:buClr>
              <a:buSzPct val="75000"/>
              <a:defRPr/>
            </a:pPr>
            <a:r>
              <a:rPr lang="en-GB" sz="2000" smtClean="0">
                <a:solidFill>
                  <a:srgbClr val="000000"/>
                </a:solidFill>
                <a:latin typeface="Consolas" pitchFamily="49" charset="0"/>
                <a:cs typeface="Times New Roman" pitchFamily="18" charset="0"/>
              </a:rPr>
              <a:t>Files.write(putanja, lista</a:t>
            </a:r>
            <a:r>
              <a:rPr lang="sr-Latn-RS" sz="2000" smtClean="0">
                <a:solidFill>
                  <a:srgbClr val="000000"/>
                </a:solidFill>
                <a:latin typeface="Consolas" pitchFamily="49" charset="0"/>
                <a:cs typeface="Times New Roman" pitchFamily="18" charset="0"/>
              </a:rPr>
              <a:t>Linija</a:t>
            </a:r>
            <a:r>
              <a:rPr lang="en-GB" sz="2000" smtClean="0">
                <a:solidFill>
                  <a:srgbClr val="000000"/>
                </a:solidFill>
                <a:latin typeface="Consolas" pitchFamily="49" charset="0"/>
                <a:cs typeface="Times New Roman" pitchFamily="18" charset="0"/>
              </a:rPr>
              <a:t>, StandardCharsets.UTF_8);</a:t>
            </a:r>
            <a:endParaRPr lang="sr-Latn-RS" sz="2000" smtClean="0">
              <a:solidFill>
                <a:srgbClr val="000000"/>
              </a:solidFill>
              <a:latin typeface="Consolas" pitchFamily="49" charset="0"/>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smtClean="0"/>
              <a:t>Lista linija se navodi kao drugi argument.</a:t>
            </a:r>
          </a:p>
          <a:p>
            <a:pPr eaLnBrk="1" hangingPunct="1">
              <a:spcBef>
                <a:spcPts val="600"/>
              </a:spcBef>
              <a:spcAft>
                <a:spcPts val="600"/>
              </a:spcAft>
              <a:buClr>
                <a:schemeClr val="tx1"/>
              </a:buClr>
              <a:buSzPct val="75000"/>
              <a:buFont typeface="Wingdings" pitchFamily="2" charset="2"/>
              <a:buChar char="n"/>
              <a:defRPr/>
            </a:pPr>
            <a:r>
              <a:rPr lang="sr-Latn-RS" sz="2000" smtClean="0"/>
              <a:t>Naredba</a:t>
            </a:r>
          </a:p>
          <a:p>
            <a:pPr marL="265113" indent="0" eaLnBrk="1" hangingPunct="1">
              <a:spcBef>
                <a:spcPts val="600"/>
              </a:spcBef>
              <a:spcAft>
                <a:spcPts val="600"/>
              </a:spcAft>
              <a:buClr>
                <a:schemeClr val="tx1"/>
              </a:buClr>
              <a:buSzPct val="75000"/>
              <a:tabLst>
                <a:tab pos="265113" algn="l"/>
              </a:tabLst>
              <a:defRPr/>
            </a:pPr>
            <a:r>
              <a:rPr lang="en-GB" smtClean="0">
                <a:solidFill>
                  <a:srgbClr val="000000"/>
                </a:solidFill>
                <a:latin typeface="Consolas"/>
                <a:ea typeface="Times New Roman"/>
                <a:cs typeface="Times New Roman"/>
              </a:rPr>
              <a:t>Map&lt; String, Integer &gt; mapa = </a:t>
            </a:r>
            <a:r>
              <a:rPr lang="en-GB">
                <a:solidFill>
                  <a:srgbClr val="000000"/>
                </a:solidFill>
                <a:latin typeface="Consolas"/>
                <a:ea typeface="Times New Roman"/>
                <a:cs typeface="Times New Roman"/>
              </a:rPr>
              <a:t>new</a:t>
            </a:r>
            <a:r>
              <a:rPr lang="en-GB" smtClean="0">
                <a:solidFill>
                  <a:srgbClr val="000000"/>
                </a:solidFill>
                <a:latin typeface="Consolas"/>
                <a:ea typeface="Times New Roman"/>
                <a:cs typeface="Times New Roman"/>
              </a:rPr>
              <a:t> TreeMap&lt; String, Integer &gt;();</a:t>
            </a:r>
            <a:endParaRPr lang="sr-Latn-RS" smtClean="0">
              <a:solidFill>
                <a:srgbClr val="000000"/>
              </a:solidFill>
              <a:latin typeface="Consolas"/>
              <a:ea typeface="Times New Roman"/>
              <a:cs typeface="Times New Roman"/>
            </a:endParaRPr>
          </a:p>
          <a:p>
            <a:pPr marL="265113" indent="0" eaLnBrk="1" hangingPunct="1">
              <a:spcBef>
                <a:spcPts val="600"/>
              </a:spcBef>
              <a:spcAft>
                <a:spcPts val="600"/>
              </a:spcAft>
              <a:buClr>
                <a:schemeClr val="tx1"/>
              </a:buClr>
              <a:buSzPct val="75000"/>
              <a:defRPr/>
            </a:pPr>
            <a:r>
              <a:rPr lang="sr-Latn-RS" sz="2000" smtClean="0"/>
              <a:t>kreira novu praznu </a:t>
            </a:r>
            <a:r>
              <a:rPr lang="sr-Latn-RS" sz="2000" smtClean="0">
                <a:solidFill>
                  <a:srgbClr val="000000"/>
                </a:solidFill>
                <a:latin typeface="Consolas" pitchFamily="49" charset="0"/>
                <a:cs typeface="Times New Roman" pitchFamily="18" charset="0"/>
              </a:rPr>
              <a:t>TreeMap</a:t>
            </a:r>
            <a:r>
              <a:rPr lang="sr-Latn-RS" sz="2000" smtClean="0"/>
              <a:t>-u, pri čemu će se prilikom ubacivanja elemenata koristiti prirodan redosled (npr. rastući za brojeve).</a:t>
            </a:r>
            <a:endParaRPr lang="en-US" sz="2000" smtClean="0"/>
          </a:p>
          <a:p>
            <a:pPr eaLnBrk="1" hangingPunct="1">
              <a:spcBef>
                <a:spcPts val="600"/>
              </a:spcBef>
              <a:spcAft>
                <a:spcPts val="600"/>
              </a:spcAft>
              <a:buClr>
                <a:schemeClr val="tx1"/>
              </a:buClr>
              <a:buSzPct val="75000"/>
              <a:buFont typeface="Wingdings" pitchFamily="2" charset="2"/>
              <a:buChar char="n"/>
              <a:defRPr/>
            </a:pPr>
            <a:r>
              <a:rPr lang="en-US" sz="2000" smtClean="0"/>
              <a:t>Spolja</a:t>
            </a:r>
            <a:r>
              <a:rPr lang="sr-Latn-RS" sz="2000" smtClean="0"/>
              <a:t>šnja </a:t>
            </a:r>
            <a:r>
              <a:rPr lang="sr-Latn-RS" sz="2000">
                <a:solidFill>
                  <a:srgbClr val="000000"/>
                </a:solidFill>
                <a:latin typeface="Consolas" pitchFamily="49" charset="0"/>
                <a:cs typeface="Times New Roman" pitchFamily="18" charset="0"/>
              </a:rPr>
              <a:t>for</a:t>
            </a:r>
            <a:r>
              <a:rPr lang="sr-Latn-RS" sz="2000" smtClean="0"/>
              <a:t> petlja prolazi kroz sve stringove liste </a:t>
            </a:r>
            <a:r>
              <a:rPr lang="en-GB" sz="2000" smtClean="0">
                <a:solidFill>
                  <a:srgbClr val="000000"/>
                </a:solidFill>
                <a:latin typeface="Consolas" pitchFamily="49" charset="0"/>
                <a:cs typeface="Times New Roman" pitchFamily="18" charset="0"/>
              </a:rPr>
              <a:t>listaLinija</a:t>
            </a:r>
            <a:r>
              <a:rPr lang="sr-Latn-RS" sz="2000" smtClean="0"/>
              <a:t>, pri čemu jedan string predstavlja jedan red fajla. Nakon prebacivanja svih slova u mala, vršimo „razbijanje“ stringa </a:t>
            </a:r>
            <a:r>
              <a:rPr lang="sr-Latn-RS" sz="2000">
                <a:solidFill>
                  <a:srgbClr val="000000"/>
                </a:solidFill>
                <a:latin typeface="Consolas" pitchFamily="49" charset="0"/>
                <a:cs typeface="Times New Roman" pitchFamily="18" charset="0"/>
              </a:rPr>
              <a:t>linija</a:t>
            </a:r>
            <a:r>
              <a:rPr lang="sr-Latn-RS" sz="2000" smtClean="0"/>
              <a:t> na podstringove naredbom</a:t>
            </a:r>
          </a:p>
          <a:p>
            <a:pPr marL="265113" indent="0" eaLnBrk="1" hangingPunct="1">
              <a:spcBef>
                <a:spcPts val="600"/>
              </a:spcBef>
              <a:spcAft>
                <a:spcPts val="600"/>
              </a:spcAft>
              <a:buClr>
                <a:schemeClr val="tx1"/>
              </a:buClr>
              <a:buSzPct val="75000"/>
              <a:defRPr/>
            </a:pPr>
            <a:r>
              <a:rPr lang="en-GB" sz="2000">
                <a:solidFill>
                  <a:srgbClr val="000000"/>
                </a:solidFill>
                <a:latin typeface="Consolas" pitchFamily="49" charset="0"/>
                <a:cs typeface="Times New Roman" pitchFamily="18" charset="0"/>
              </a:rPr>
              <a:t>String reci[] = linija.split("[ ,.;!?]");</a:t>
            </a:r>
            <a:endParaRPr lang="sr-Latn-RS" sz="2000"/>
          </a:p>
          <a:p>
            <a:pPr marL="265113" indent="0" eaLnBrk="1" hangingPunct="1">
              <a:spcBef>
                <a:spcPts val="600"/>
              </a:spcBef>
              <a:spcAft>
                <a:spcPts val="600"/>
              </a:spcAft>
              <a:buClr>
                <a:schemeClr val="tx1"/>
              </a:buClr>
              <a:buSzPct val="75000"/>
              <a:defRPr/>
            </a:pPr>
            <a:r>
              <a:rPr lang="sr-Latn-RS" sz="2000" smtClean="0"/>
              <a:t>gde su u zagradi dati karakteri delimiteri. Ako želimo da imamo više delimitera, navodimo ih u uglastoj zagradi </a:t>
            </a:r>
            <a:r>
              <a:rPr lang="en-GB" sz="2000" smtClean="0">
                <a:solidFill>
                  <a:srgbClr val="000000"/>
                </a:solidFill>
                <a:latin typeface="Consolas" pitchFamily="49" charset="0"/>
                <a:cs typeface="Times New Roman" pitchFamily="18" charset="0"/>
              </a:rPr>
              <a:t>[]</a:t>
            </a:r>
            <a:r>
              <a:rPr lang="sr-Latn-RS" sz="2000" smtClean="0"/>
              <a:t>.</a:t>
            </a:r>
            <a:endParaRPr lang="en-US" sz="2000" smtClean="0"/>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AC035E-A7F1-4037-B6D4-BF0C5DF41746}" type="slidenum">
              <a:rPr lang="en-GB" smtClean="0">
                <a:latin typeface="Arial Black" pitchFamily="34" charset="0"/>
              </a:rPr>
              <a:pPr eaLnBrk="1" hangingPunct="1"/>
              <a:t>15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18435" name="Rectangle 3" descr="Rectangle: Click to edit Master text styles&#10;Second level&#10;Third level&#10;Fourth level&#10;Fifth level"/>
          <p:cNvSpPr txBox="1">
            <a:spLocks noChangeArrowheads="1"/>
          </p:cNvSpPr>
          <p:nvPr/>
        </p:nvSpPr>
        <p:spPr bwMode="auto">
          <a:xfrm>
            <a:off x="107950" y="1341438"/>
            <a:ext cx="8856663"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Metoda </a:t>
            </a:r>
            <a:r>
              <a:rPr lang="en-GB" sz="2000" b="1">
                <a:solidFill>
                  <a:srgbClr val="FF0000"/>
                </a:solidFill>
                <a:latin typeface="Consolas" pitchFamily="49" charset="0"/>
                <a:cs typeface="Times New Roman" pitchFamily="18" charset="0"/>
              </a:rPr>
              <a:t>containsKey</a:t>
            </a:r>
            <a:r>
              <a:rPr lang="sr-Latn-RS" sz="2000"/>
              <a:t> vraća </a:t>
            </a:r>
            <a:r>
              <a:rPr lang="sr-Latn-RS" sz="2000">
                <a:solidFill>
                  <a:srgbClr val="000000"/>
                </a:solidFill>
                <a:latin typeface="Consolas" pitchFamily="49" charset="0"/>
                <a:cs typeface="Times New Roman" pitchFamily="18" charset="0"/>
              </a:rPr>
              <a:t>true</a:t>
            </a:r>
            <a:r>
              <a:rPr lang="sr-Latn-RS" sz="2000"/>
              <a:t> ako tekuća reč (ključ) postoji u mapi.</a:t>
            </a:r>
          </a:p>
          <a:p>
            <a:pPr eaLnBrk="1" hangingPunct="1">
              <a:spcBef>
                <a:spcPts val="600"/>
              </a:spcBef>
              <a:spcAft>
                <a:spcPts val="600"/>
              </a:spcAft>
              <a:buClr>
                <a:schemeClr val="tx1"/>
              </a:buClr>
              <a:buSzPct val="75000"/>
              <a:buFont typeface="Wingdings" pitchFamily="2" charset="2"/>
              <a:buChar char="n"/>
            </a:pPr>
            <a:r>
              <a:rPr lang="sr-Latn-RS" sz="2000"/>
              <a:t>Metoda </a:t>
            </a:r>
            <a:r>
              <a:rPr lang="sr-Latn-RS" sz="2000" b="1">
                <a:solidFill>
                  <a:srgbClr val="FF0000"/>
                </a:solidFill>
                <a:latin typeface="Consolas" pitchFamily="49" charset="0"/>
                <a:cs typeface="Times New Roman" pitchFamily="18" charset="0"/>
              </a:rPr>
              <a:t>put</a:t>
            </a:r>
            <a:r>
              <a:rPr lang="sr-Latn-RS" sz="2000"/>
              <a:t> dodeljuje vrednost datom specifiranom ključu. Ukoliko dati ključ već ima vrednost, metoda </a:t>
            </a:r>
            <a:r>
              <a:rPr lang="sr-Latn-RS" sz="2000">
                <a:solidFill>
                  <a:srgbClr val="000000"/>
                </a:solidFill>
                <a:latin typeface="Consolas" pitchFamily="49" charset="0"/>
                <a:cs typeface="Times New Roman" pitchFamily="18" charset="0"/>
              </a:rPr>
              <a:t>put</a:t>
            </a:r>
            <a:r>
              <a:rPr lang="sr-Latn-RS" sz="2000"/>
              <a:t> menja staru vrednost novom.</a:t>
            </a:r>
          </a:p>
          <a:p>
            <a:pPr eaLnBrk="1" hangingPunct="1">
              <a:spcBef>
                <a:spcPts val="600"/>
              </a:spcBef>
              <a:spcAft>
                <a:spcPts val="600"/>
              </a:spcAft>
              <a:buClr>
                <a:schemeClr val="tx1"/>
              </a:buClr>
              <a:buSzPct val="75000"/>
              <a:buFont typeface="Wingdings" pitchFamily="2" charset="2"/>
              <a:buChar char="n"/>
            </a:pPr>
            <a:r>
              <a:rPr lang="sr-Latn-RS" sz="2000"/>
              <a:t>Metoda </a:t>
            </a:r>
            <a:r>
              <a:rPr lang="sr-Latn-RS" sz="2000" b="1">
                <a:solidFill>
                  <a:srgbClr val="FF0000"/>
                </a:solidFill>
                <a:latin typeface="Consolas" pitchFamily="49" charset="0"/>
                <a:cs typeface="Times New Roman" pitchFamily="18" charset="0"/>
              </a:rPr>
              <a:t>get</a:t>
            </a:r>
            <a:r>
              <a:rPr lang="sr-Latn-RS" sz="2000"/>
              <a:t> vraća vrednost koja odgovara ključu, parametru metode, ili vrednost</a:t>
            </a:r>
            <a:r>
              <a:rPr lang="en-GB" sz="2000"/>
              <a:t> </a:t>
            </a:r>
            <a:r>
              <a:rPr lang="en-GB" sz="2000">
                <a:solidFill>
                  <a:srgbClr val="000000"/>
                </a:solidFill>
                <a:latin typeface="Consolas" pitchFamily="49" charset="0"/>
                <a:cs typeface="Times New Roman" pitchFamily="18" charset="0"/>
              </a:rPr>
              <a:t>null</a:t>
            </a:r>
            <a:r>
              <a:rPr lang="en-GB" sz="2000"/>
              <a:t> </a:t>
            </a:r>
            <a:r>
              <a:rPr lang="sr-Latn-RS" sz="2000"/>
              <a:t>ako ključ ne postoji u mapi</a:t>
            </a:r>
            <a:r>
              <a:rPr lang="en-GB" sz="2000"/>
              <a:t>.</a:t>
            </a:r>
            <a:endParaRPr lang="en-US" sz="2000"/>
          </a:p>
          <a:p>
            <a:pPr eaLnBrk="1" hangingPunct="1">
              <a:spcBef>
                <a:spcPts val="600"/>
              </a:spcBef>
              <a:spcAft>
                <a:spcPts val="600"/>
              </a:spcAft>
              <a:buClr>
                <a:schemeClr val="tx1"/>
              </a:buClr>
              <a:buSzPct val="75000"/>
              <a:buFont typeface="Wingdings" pitchFamily="2" charset="2"/>
              <a:buChar char="n"/>
            </a:pPr>
            <a:r>
              <a:rPr lang="en-US" sz="2000"/>
              <a:t>Metoda </a:t>
            </a:r>
            <a:r>
              <a:rPr lang="en-US" sz="2000" b="1">
                <a:solidFill>
                  <a:srgbClr val="FF0000"/>
                </a:solidFill>
                <a:latin typeface="Consolas" pitchFamily="49" charset="0"/>
                <a:cs typeface="Times New Roman" pitchFamily="18" charset="0"/>
              </a:rPr>
              <a:t>keySet</a:t>
            </a:r>
            <a:r>
              <a:rPr lang="en-US" sz="2000"/>
              <a:t> </a:t>
            </a:r>
            <a:r>
              <a:rPr lang="en-GB" sz="2000"/>
              <a:t>vr</a:t>
            </a:r>
            <a:r>
              <a:rPr lang="sr-Latn-RS" sz="2000"/>
              <a:t>aća</a:t>
            </a:r>
            <a:r>
              <a:rPr lang="en-GB" sz="2000"/>
              <a:t> </a:t>
            </a:r>
            <a:r>
              <a:rPr lang="en-GB" sz="2000">
                <a:solidFill>
                  <a:srgbClr val="000000"/>
                </a:solidFill>
                <a:latin typeface="Consolas" pitchFamily="49" charset="0"/>
                <a:cs typeface="Times New Roman" pitchFamily="18" charset="0"/>
              </a:rPr>
              <a:t>Set</a:t>
            </a:r>
            <a:r>
              <a:rPr lang="en-GB" sz="2000"/>
              <a:t> </a:t>
            </a:r>
            <a:r>
              <a:rPr lang="sr-Latn-RS" sz="2000"/>
              <a:t>izgled ključeva sadržanih u mapi. Dobijena </a:t>
            </a:r>
            <a:r>
              <a:rPr lang="sr-Latn-RS" sz="2000">
                <a:solidFill>
                  <a:srgbClr val="000000"/>
                </a:solidFill>
                <a:latin typeface="Consolas" pitchFamily="49" charset="0"/>
                <a:cs typeface="Times New Roman" pitchFamily="18" charset="0"/>
              </a:rPr>
              <a:t>Set</a:t>
            </a:r>
            <a:r>
              <a:rPr lang="sr-Latn-RS" sz="2000"/>
              <a:t> kolekcija je podržana mapom, tako da se promene na mapi odražavaju na kolekciju i obrnuto.</a:t>
            </a:r>
            <a:endParaRPr lang="en-US" sz="200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16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528638"/>
            <a:ext cx="4321175" cy="596900"/>
          </a:xfrm>
        </p:spPr>
        <p:txBody>
          <a:bodyPr/>
          <a:lstStyle/>
          <a:p>
            <a:pPr eaLnBrk="1" hangingPunct="1"/>
            <a:r>
              <a:rPr lang="sr-Latn-RS" sz="3600" smtClean="0"/>
              <a:t>Prolazak kroz mapu</a:t>
            </a:r>
            <a:endParaRPr lang="en-US" sz="3600" smtClean="0"/>
          </a:p>
        </p:txBody>
      </p:sp>
      <p:sp>
        <p:nvSpPr>
          <p:cNvPr id="25603" name="Rectangle 3" descr="Rectangle: Click to edit Master text styles&#10;Second level&#10;Third level&#10;Fourth level&#10;Fifth level"/>
          <p:cNvSpPr txBox="1">
            <a:spLocks noChangeArrowheads="1"/>
          </p:cNvSpPr>
          <p:nvPr/>
        </p:nvSpPr>
        <p:spPr bwMode="auto">
          <a:xfrm>
            <a:off x="179388" y="1341438"/>
            <a:ext cx="8640762"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dirty="0" smtClean="0"/>
              <a:t>Alternativni način prolaska kroz mapu je pomoću </a:t>
            </a:r>
            <a:r>
              <a:rPr lang="sr-Latn-RS" sz="2000" b="1" dirty="0">
                <a:solidFill>
                  <a:srgbClr val="FF0000"/>
                </a:solidFill>
                <a:latin typeface="Consolas" pitchFamily="49" charset="0"/>
                <a:cs typeface="Times New Roman" pitchFamily="18" charset="0"/>
              </a:rPr>
              <a:t>Map.Entry</a:t>
            </a:r>
            <a:r>
              <a:rPr lang="sr-Latn-RS" sz="2000" dirty="0" smtClean="0"/>
              <a:t> interfejsa.</a:t>
            </a:r>
          </a:p>
          <a:p>
            <a:pPr eaLnBrk="1" hangingPunct="1">
              <a:spcBef>
                <a:spcPts val="600"/>
              </a:spcBef>
              <a:spcAft>
                <a:spcPts val="600"/>
              </a:spcAft>
              <a:buClr>
                <a:schemeClr val="tx1"/>
              </a:buClr>
              <a:buSzPct val="75000"/>
              <a:buFont typeface="Wingdings" pitchFamily="2" charset="2"/>
              <a:buChar char="n"/>
              <a:defRPr/>
            </a:pPr>
            <a:r>
              <a:rPr lang="sr-Latn-RS" sz="2000" dirty="0" smtClean="0"/>
              <a:t>Štampanje svih elemenata mape se moglo odraditi na sledeći način: </a:t>
            </a:r>
          </a:p>
          <a:p>
            <a:pPr marL="265113" indent="0" eaLnBrk="1" hangingPunct="1">
              <a:spcBef>
                <a:spcPts val="600"/>
              </a:spcBef>
              <a:spcAft>
                <a:spcPts val="0"/>
              </a:spcAft>
              <a:buClr>
                <a:schemeClr val="tx1"/>
              </a:buClr>
              <a:buSzPct val="75000"/>
              <a:defRPr/>
            </a:pPr>
            <a:r>
              <a:rPr lang="en-GB" sz="1700" dirty="0">
                <a:solidFill>
                  <a:srgbClr val="000000"/>
                </a:solidFill>
                <a:latin typeface="Consolas" pitchFamily="49" charset="0"/>
                <a:cs typeface="Times New Roman" pitchFamily="18" charset="0"/>
              </a:rPr>
              <a:t>Set&lt;</a:t>
            </a:r>
            <a:r>
              <a:rPr lang="en-GB" sz="1700" b="1" dirty="0" err="1">
                <a:solidFill>
                  <a:srgbClr val="FF0000"/>
                </a:solidFill>
                <a:latin typeface="Consolas" pitchFamily="49" charset="0"/>
                <a:cs typeface="Times New Roman" pitchFamily="18" charset="0"/>
              </a:rPr>
              <a:t>Map.Entry</a:t>
            </a:r>
            <a:r>
              <a:rPr lang="en-GB" sz="1700" b="1" dirty="0">
                <a:solidFill>
                  <a:srgbClr val="FF0000"/>
                </a:solidFill>
                <a:latin typeface="Consolas" pitchFamily="49" charset="0"/>
                <a:cs typeface="Times New Roman" pitchFamily="18" charset="0"/>
              </a:rPr>
              <a:t>&lt;String, Integer&gt;</a:t>
            </a:r>
            <a:r>
              <a:rPr lang="en-GB" sz="1700" dirty="0">
                <a:solidFill>
                  <a:srgbClr val="000000"/>
                </a:solidFill>
                <a:latin typeface="Consolas" pitchFamily="49" charset="0"/>
                <a:cs typeface="Times New Roman" pitchFamily="18" charset="0"/>
              </a:rPr>
              <a:t>&gt; set = </a:t>
            </a:r>
            <a:r>
              <a:rPr lang="en-GB" sz="1700" dirty="0" err="1">
                <a:solidFill>
                  <a:srgbClr val="000000"/>
                </a:solidFill>
                <a:latin typeface="Consolas" pitchFamily="49" charset="0"/>
                <a:cs typeface="Times New Roman" pitchFamily="18" charset="0"/>
              </a:rPr>
              <a:t>mapa.</a:t>
            </a:r>
            <a:r>
              <a:rPr lang="en-GB" sz="1700" b="1" dirty="0" err="1">
                <a:solidFill>
                  <a:srgbClr val="FF0000"/>
                </a:solidFill>
                <a:latin typeface="Consolas" pitchFamily="49" charset="0"/>
                <a:cs typeface="Times New Roman" pitchFamily="18" charset="0"/>
              </a:rPr>
              <a:t>entrySet</a:t>
            </a:r>
            <a:r>
              <a:rPr lang="en-GB" sz="1700" dirty="0">
                <a:solidFill>
                  <a:srgbClr val="000000"/>
                </a:solidFill>
                <a:latin typeface="Consolas" pitchFamily="49" charset="0"/>
                <a:cs typeface="Times New Roman" pitchFamily="18" charset="0"/>
              </a:rPr>
              <a:t>();</a:t>
            </a:r>
          </a:p>
          <a:p>
            <a:pPr marL="265113" indent="0" eaLnBrk="1" hangingPunct="1">
              <a:spcBef>
                <a:spcPts val="0"/>
              </a:spcBef>
              <a:spcAft>
                <a:spcPts val="0"/>
              </a:spcAft>
              <a:buClr>
                <a:schemeClr val="tx1"/>
              </a:buClr>
              <a:buSzPct val="75000"/>
              <a:defRPr/>
            </a:pPr>
            <a:r>
              <a:rPr lang="en-GB" sz="1700" dirty="0" err="1" smtClean="0">
                <a:solidFill>
                  <a:srgbClr val="000000"/>
                </a:solidFill>
                <a:latin typeface="Consolas" pitchFamily="49" charset="0"/>
                <a:cs typeface="Times New Roman" pitchFamily="18" charset="0"/>
              </a:rPr>
              <a:t>int</a:t>
            </a:r>
            <a:r>
              <a:rPr lang="en-GB" sz="1700" dirty="0" smtClean="0">
                <a:solidFill>
                  <a:srgbClr val="000000"/>
                </a:solidFill>
                <a:latin typeface="Consolas" pitchFamily="49" charset="0"/>
                <a:cs typeface="Times New Roman" pitchFamily="18" charset="0"/>
              </a:rPr>
              <a:t> </a:t>
            </a:r>
            <a:r>
              <a:rPr lang="en-GB" sz="1700" dirty="0">
                <a:solidFill>
                  <a:srgbClr val="000000"/>
                </a:solidFill>
                <a:latin typeface="Consolas" pitchFamily="49" charset="0"/>
                <a:cs typeface="Times New Roman" pitchFamily="18" charset="0"/>
              </a:rPr>
              <a:t>k = </a:t>
            </a:r>
            <a:r>
              <a:rPr lang="en-GB" sz="1700" dirty="0" smtClean="0">
                <a:solidFill>
                  <a:srgbClr val="000000"/>
                </a:solidFill>
                <a:latin typeface="Consolas" pitchFamily="49" charset="0"/>
                <a:cs typeface="Times New Roman" pitchFamily="18" charset="0"/>
              </a:rPr>
              <a:t>1;</a:t>
            </a:r>
            <a:endParaRPr lang="sr-Latn-RS" sz="1700" dirty="0" smtClean="0">
              <a:solidFill>
                <a:srgbClr val="000000"/>
              </a:solidFill>
              <a:latin typeface="Consolas" pitchFamily="49" charset="0"/>
              <a:cs typeface="Times New Roman" pitchFamily="18" charset="0"/>
            </a:endParaRPr>
          </a:p>
          <a:p>
            <a:pPr marL="265113" indent="0" eaLnBrk="1" hangingPunct="1">
              <a:spcBef>
                <a:spcPts val="0"/>
              </a:spcBef>
              <a:spcAft>
                <a:spcPts val="0"/>
              </a:spcAft>
              <a:buClr>
                <a:schemeClr val="tx1"/>
              </a:buClr>
              <a:buSzPct val="75000"/>
              <a:defRPr/>
            </a:pPr>
            <a:r>
              <a:rPr lang="en-GB" sz="1700" dirty="0" smtClean="0">
                <a:solidFill>
                  <a:srgbClr val="000000"/>
                </a:solidFill>
                <a:latin typeface="Consolas" pitchFamily="49" charset="0"/>
                <a:cs typeface="Times New Roman" pitchFamily="18" charset="0"/>
              </a:rPr>
              <a:t>for(</a:t>
            </a:r>
            <a:r>
              <a:rPr lang="en-GB" sz="1700" dirty="0" err="1" smtClean="0">
                <a:solidFill>
                  <a:srgbClr val="000000"/>
                </a:solidFill>
                <a:latin typeface="Consolas" pitchFamily="49" charset="0"/>
                <a:cs typeface="Times New Roman" pitchFamily="18" charset="0"/>
              </a:rPr>
              <a:t>Map.Entry</a:t>
            </a:r>
            <a:r>
              <a:rPr lang="en-GB" sz="1700" dirty="0" smtClean="0">
                <a:solidFill>
                  <a:srgbClr val="000000"/>
                </a:solidFill>
                <a:latin typeface="Consolas" pitchFamily="49" charset="0"/>
                <a:cs typeface="Times New Roman" pitchFamily="18" charset="0"/>
              </a:rPr>
              <a:t>&lt;String</a:t>
            </a:r>
            <a:r>
              <a:rPr lang="en-GB" sz="1700" dirty="0">
                <a:solidFill>
                  <a:srgbClr val="000000"/>
                </a:solidFill>
                <a:latin typeface="Consolas" pitchFamily="49" charset="0"/>
                <a:cs typeface="Times New Roman" pitchFamily="18" charset="0"/>
              </a:rPr>
              <a:t>, Integer&gt; element: set)</a:t>
            </a:r>
          </a:p>
          <a:p>
            <a:pPr marL="265113" indent="0" eaLnBrk="1" hangingPunct="1">
              <a:spcBef>
                <a:spcPts val="0"/>
              </a:spcBef>
              <a:spcAft>
                <a:spcPts val="0"/>
              </a:spcAft>
              <a:buClr>
                <a:schemeClr val="tx1"/>
              </a:buClr>
              <a:buSzPct val="75000"/>
              <a:defRPr/>
            </a:pPr>
            <a:r>
              <a:rPr lang="en-GB" sz="1700" dirty="0" err="1" smtClean="0">
                <a:solidFill>
                  <a:srgbClr val="000000"/>
                </a:solidFill>
                <a:latin typeface="Consolas" pitchFamily="49" charset="0"/>
                <a:cs typeface="Times New Roman" pitchFamily="18" charset="0"/>
              </a:rPr>
              <a:t>System.out.printf</a:t>
            </a:r>
            <a:r>
              <a:rPr lang="en-GB" sz="1700" dirty="0">
                <a:solidFill>
                  <a:srgbClr val="000000"/>
                </a:solidFill>
                <a:latin typeface="Consolas" pitchFamily="49" charset="0"/>
                <a:cs typeface="Times New Roman" pitchFamily="18" charset="0"/>
              </a:rPr>
              <a:t>("%-12s%3d%s", </a:t>
            </a:r>
            <a:r>
              <a:rPr lang="en-GB" sz="1700" dirty="0" err="1">
                <a:solidFill>
                  <a:srgbClr val="000000"/>
                </a:solidFill>
                <a:latin typeface="Consolas" pitchFamily="49" charset="0"/>
                <a:cs typeface="Times New Roman" pitchFamily="18" charset="0"/>
              </a:rPr>
              <a:t>element.</a:t>
            </a:r>
            <a:r>
              <a:rPr lang="en-GB" sz="1700" b="1" dirty="0" err="1">
                <a:solidFill>
                  <a:srgbClr val="FF0000"/>
                </a:solidFill>
                <a:latin typeface="Consolas" pitchFamily="49" charset="0"/>
                <a:cs typeface="Times New Roman" pitchFamily="18" charset="0"/>
              </a:rPr>
              <a:t>getKey</a:t>
            </a:r>
            <a:r>
              <a:rPr lang="en-GB" sz="1700" dirty="0" smtClean="0">
                <a:solidFill>
                  <a:srgbClr val="000000"/>
                </a:solidFill>
                <a:latin typeface="Consolas" pitchFamily="49" charset="0"/>
                <a:cs typeface="Times New Roman" pitchFamily="18" charset="0"/>
              </a:rPr>
              <a:t>(),</a:t>
            </a:r>
            <a:endParaRPr lang="sr-Latn-RS" sz="1700" dirty="0" smtClean="0">
              <a:solidFill>
                <a:srgbClr val="000000"/>
              </a:solidFill>
              <a:latin typeface="Consolas" pitchFamily="49" charset="0"/>
              <a:cs typeface="Times New Roman" pitchFamily="18" charset="0"/>
            </a:endParaRPr>
          </a:p>
          <a:p>
            <a:pPr marL="265113" indent="0" eaLnBrk="1" hangingPunct="1">
              <a:spcBef>
                <a:spcPts val="0"/>
              </a:spcBef>
              <a:spcAft>
                <a:spcPts val="0"/>
              </a:spcAft>
              <a:buClr>
                <a:schemeClr val="tx1"/>
              </a:buClr>
              <a:buSzPct val="75000"/>
              <a:defRPr/>
            </a:pPr>
            <a:r>
              <a:rPr lang="sr-Latn-RS" sz="1700" dirty="0" smtClean="0">
                <a:solidFill>
                  <a:srgbClr val="000000"/>
                </a:solidFill>
                <a:latin typeface="Consolas" pitchFamily="49" charset="0"/>
                <a:cs typeface="Times New Roman" pitchFamily="18" charset="0"/>
              </a:rPr>
              <a:t>		    </a:t>
            </a:r>
            <a:r>
              <a:rPr lang="en-GB" sz="1700" dirty="0" err="1" smtClean="0">
                <a:solidFill>
                  <a:srgbClr val="000000"/>
                </a:solidFill>
                <a:latin typeface="Consolas" pitchFamily="49" charset="0"/>
                <a:cs typeface="Times New Roman" pitchFamily="18" charset="0"/>
              </a:rPr>
              <a:t>element.</a:t>
            </a:r>
            <a:r>
              <a:rPr lang="en-GB" sz="1700" b="1" dirty="0" err="1">
                <a:solidFill>
                  <a:srgbClr val="FF0000"/>
                </a:solidFill>
                <a:latin typeface="Consolas" pitchFamily="49" charset="0"/>
                <a:cs typeface="Times New Roman" pitchFamily="18" charset="0"/>
              </a:rPr>
              <a:t>getValue</a:t>
            </a:r>
            <a:r>
              <a:rPr lang="en-GB" sz="1700" dirty="0" smtClean="0">
                <a:solidFill>
                  <a:srgbClr val="000000"/>
                </a:solidFill>
                <a:latin typeface="Consolas" pitchFamily="49" charset="0"/>
                <a:cs typeface="Times New Roman" pitchFamily="18" charset="0"/>
              </a:rPr>
              <a:t>(),</a:t>
            </a:r>
            <a:r>
              <a:rPr lang="sr-Latn-RS" sz="1700" dirty="0" smtClean="0">
                <a:solidFill>
                  <a:srgbClr val="000000"/>
                </a:solidFill>
                <a:latin typeface="Consolas" pitchFamily="49" charset="0"/>
                <a:cs typeface="Times New Roman" pitchFamily="18" charset="0"/>
              </a:rPr>
              <a:t> </a:t>
            </a:r>
            <a:r>
              <a:rPr lang="en-GB" sz="1700" dirty="0" smtClean="0">
                <a:solidFill>
                  <a:srgbClr val="000000"/>
                </a:solidFill>
                <a:latin typeface="Consolas" pitchFamily="49" charset="0"/>
                <a:cs typeface="Times New Roman" pitchFamily="18" charset="0"/>
              </a:rPr>
              <a:t>(</a:t>
            </a:r>
            <a:r>
              <a:rPr lang="en-GB" sz="1700" dirty="0">
                <a:solidFill>
                  <a:srgbClr val="000000"/>
                </a:solidFill>
                <a:latin typeface="Consolas" pitchFamily="49" charset="0"/>
                <a:cs typeface="Times New Roman" pitchFamily="18" charset="0"/>
              </a:rPr>
              <a:t>k++ % </a:t>
            </a:r>
            <a:r>
              <a:rPr lang="sr-Latn-RS" sz="1700" dirty="0" smtClean="0">
                <a:solidFill>
                  <a:srgbClr val="000000"/>
                </a:solidFill>
                <a:latin typeface="Consolas" pitchFamily="49" charset="0"/>
                <a:cs typeface="Times New Roman" pitchFamily="18" charset="0"/>
              </a:rPr>
              <a:t>5</a:t>
            </a:r>
            <a:r>
              <a:rPr lang="en-GB" sz="1700" dirty="0" smtClean="0">
                <a:solidFill>
                  <a:srgbClr val="000000"/>
                </a:solidFill>
                <a:latin typeface="Consolas" pitchFamily="49" charset="0"/>
                <a:cs typeface="Times New Roman" pitchFamily="18" charset="0"/>
              </a:rPr>
              <a:t> </a:t>
            </a:r>
            <a:r>
              <a:rPr lang="en-GB" sz="1700" dirty="0">
                <a:solidFill>
                  <a:srgbClr val="000000"/>
                </a:solidFill>
                <a:latin typeface="Consolas" pitchFamily="49" charset="0"/>
                <a:cs typeface="Times New Roman" pitchFamily="18" charset="0"/>
              </a:rPr>
              <a:t>== 0) ? "\n" : " | </a:t>
            </a:r>
            <a:r>
              <a:rPr lang="en-GB" sz="1700" dirty="0" smtClean="0">
                <a:solidFill>
                  <a:srgbClr val="000000"/>
                </a:solidFill>
                <a:latin typeface="Consolas" pitchFamily="49" charset="0"/>
                <a:cs typeface="Times New Roman" pitchFamily="18" charset="0"/>
              </a:rPr>
              <a:t>");</a:t>
            </a:r>
            <a:endParaRPr lang="sr-Latn-RS" sz="2000" dirty="0" smtClean="0"/>
          </a:p>
          <a:p>
            <a:pPr eaLnBrk="1" hangingPunct="1">
              <a:spcBef>
                <a:spcPts val="1800"/>
              </a:spcBef>
              <a:spcAft>
                <a:spcPts val="600"/>
              </a:spcAft>
              <a:buClr>
                <a:schemeClr val="tx1"/>
              </a:buClr>
              <a:buSzPct val="75000"/>
              <a:buFont typeface="Wingdings" pitchFamily="2" charset="2"/>
              <a:buChar char="n"/>
              <a:defRPr/>
            </a:pPr>
            <a:r>
              <a:rPr lang="sr-Latn-RS" sz="2000" dirty="0">
                <a:solidFill>
                  <a:srgbClr val="000000"/>
                </a:solidFill>
                <a:latin typeface="Consolas" pitchFamily="49" charset="0"/>
                <a:cs typeface="Times New Roman" pitchFamily="18" charset="0"/>
              </a:rPr>
              <a:t>M</a:t>
            </a:r>
            <a:r>
              <a:rPr lang="en-GB" sz="2000" dirty="0" err="1">
                <a:solidFill>
                  <a:srgbClr val="000000"/>
                </a:solidFill>
                <a:latin typeface="Consolas" pitchFamily="49" charset="0"/>
                <a:cs typeface="Times New Roman" pitchFamily="18" charset="0"/>
              </a:rPr>
              <a:t>ap</a:t>
            </a:r>
            <a:r>
              <a:rPr lang="sr-Latn-RS" sz="2000" dirty="0">
                <a:solidFill>
                  <a:srgbClr val="000000"/>
                </a:solidFill>
                <a:latin typeface="Consolas" pitchFamily="49" charset="0"/>
                <a:cs typeface="Times New Roman" pitchFamily="18" charset="0"/>
              </a:rPr>
              <a:t>.</a:t>
            </a:r>
            <a:r>
              <a:rPr lang="en-GB" sz="2000" dirty="0">
                <a:solidFill>
                  <a:srgbClr val="000000"/>
                </a:solidFill>
                <a:latin typeface="Consolas" pitchFamily="49" charset="0"/>
                <a:cs typeface="Times New Roman" pitchFamily="18" charset="0"/>
              </a:rPr>
              <a:t>entry</a:t>
            </a:r>
            <a:r>
              <a:rPr lang="en-GB" sz="2000" dirty="0" smtClean="0"/>
              <a:t> </a:t>
            </a:r>
            <a:r>
              <a:rPr lang="sr-Latn-RS" sz="2000" dirty="0" smtClean="0"/>
              <a:t>predstavlja par ključ-vrednost</a:t>
            </a:r>
            <a:r>
              <a:rPr lang="en-GB" sz="2000" dirty="0" smtClean="0"/>
              <a:t>. </a:t>
            </a:r>
            <a:endParaRPr lang="sr-Latn-RS" sz="2000" dirty="0" smtClean="0"/>
          </a:p>
          <a:p>
            <a:pPr eaLnBrk="1" hangingPunct="1">
              <a:spcBef>
                <a:spcPts val="1200"/>
              </a:spcBef>
              <a:spcAft>
                <a:spcPts val="600"/>
              </a:spcAft>
              <a:buClr>
                <a:schemeClr val="tx1"/>
              </a:buClr>
              <a:buSzPct val="75000"/>
              <a:buFont typeface="Wingdings" pitchFamily="2" charset="2"/>
              <a:buChar char="n"/>
              <a:defRPr/>
            </a:pPr>
            <a:r>
              <a:rPr lang="sr-Latn-RS" sz="2000" dirty="0"/>
              <a:t>Metoda </a:t>
            </a:r>
            <a:r>
              <a:rPr lang="sr-Latn-RS" sz="2000" b="1" dirty="0">
                <a:solidFill>
                  <a:srgbClr val="FF0000"/>
                </a:solidFill>
                <a:latin typeface="Consolas" pitchFamily="49" charset="0"/>
                <a:cs typeface="Times New Roman" pitchFamily="18" charset="0"/>
              </a:rPr>
              <a:t>entrySet</a:t>
            </a:r>
            <a:r>
              <a:rPr lang="sr-Latn-RS" sz="2000" dirty="0"/>
              <a:t> </a:t>
            </a:r>
            <a:r>
              <a:rPr lang="sr-Latn-RS" sz="2000" dirty="0" smtClean="0"/>
              <a:t>vraća kolekcioni izgled (</a:t>
            </a:r>
            <a:r>
              <a:rPr lang="sr-Latn-RS" sz="2000" i="1" dirty="0">
                <a:solidFill>
                  <a:srgbClr val="000000"/>
                </a:solidFill>
                <a:latin typeface="Consolas" pitchFamily="49" charset="0"/>
                <a:cs typeface="Times New Roman" pitchFamily="18" charset="0"/>
              </a:rPr>
              <a:t>Set</a:t>
            </a:r>
            <a:r>
              <a:rPr lang="sr-Latn-RS" sz="2000" i="1" dirty="0" smtClean="0"/>
              <a:t> view</a:t>
            </a:r>
            <a:r>
              <a:rPr lang="sr-Latn-RS" sz="2000" dirty="0" smtClean="0"/>
              <a:t>) mape (preslikavanja sadržanih u mapi).</a:t>
            </a:r>
          </a:p>
          <a:p>
            <a:pPr eaLnBrk="1" hangingPunct="1">
              <a:spcBef>
                <a:spcPts val="1200"/>
              </a:spcBef>
              <a:spcAft>
                <a:spcPts val="600"/>
              </a:spcAft>
              <a:buClr>
                <a:schemeClr val="tx1"/>
              </a:buClr>
              <a:buSzPct val="75000"/>
              <a:buFont typeface="Wingdings" pitchFamily="2" charset="2"/>
              <a:buChar char="n"/>
              <a:defRPr/>
            </a:pPr>
            <a:r>
              <a:rPr lang="sr-Latn-RS" sz="2000" dirty="0" smtClean="0"/>
              <a:t>Metode </a:t>
            </a:r>
            <a:r>
              <a:rPr lang="sr-Latn-RS" sz="2000" b="1" dirty="0">
                <a:solidFill>
                  <a:srgbClr val="FF0000"/>
                </a:solidFill>
                <a:latin typeface="Consolas" pitchFamily="49" charset="0"/>
                <a:cs typeface="Times New Roman" pitchFamily="18" charset="0"/>
              </a:rPr>
              <a:t>getKey()</a:t>
            </a:r>
            <a:r>
              <a:rPr lang="sr-Latn-RS" sz="2000" dirty="0" smtClean="0"/>
              <a:t> i </a:t>
            </a:r>
            <a:r>
              <a:rPr lang="sr-Latn-RS" sz="2000" b="1" dirty="0">
                <a:solidFill>
                  <a:srgbClr val="FF0000"/>
                </a:solidFill>
                <a:latin typeface="Consolas" pitchFamily="49" charset="0"/>
                <a:cs typeface="Times New Roman" pitchFamily="18" charset="0"/>
              </a:rPr>
              <a:t>getValue()</a:t>
            </a:r>
            <a:r>
              <a:rPr lang="sr-Latn-RS" sz="2000" dirty="0" smtClean="0"/>
              <a:t> vraćaju ključ i vrednost koji odgovaraju tekućem elementu mape.</a:t>
            </a:r>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676876-73D8-4A8B-9461-0F5832CB8A05}"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2808287" cy="596900"/>
          </a:xfrm>
        </p:spPr>
        <p:txBody>
          <a:bodyPr/>
          <a:lstStyle/>
          <a:p>
            <a:pPr eaLnBrk="1" hangingPunct="1"/>
            <a:r>
              <a:rPr lang="sr-Latn-RS" sz="3600" smtClean="0"/>
              <a:t>Procesi i niti</a:t>
            </a:r>
            <a:endParaRPr lang="en-US" sz="3600" smtClean="0"/>
          </a:p>
        </p:txBody>
      </p:sp>
      <p:sp>
        <p:nvSpPr>
          <p:cNvPr id="20483" name="Rectangle 3" descr="Rectangle: Click to edit Master text styles&#10;Second level&#10;Third level&#10;Fourth level&#10;Fifth level"/>
          <p:cNvSpPr txBox="1">
            <a:spLocks noChangeArrowheads="1"/>
          </p:cNvSpPr>
          <p:nvPr/>
        </p:nvSpPr>
        <p:spPr bwMode="auto">
          <a:xfrm>
            <a:off x="179388" y="1412875"/>
            <a:ext cx="8353425"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U</a:t>
            </a:r>
            <a:r>
              <a:rPr lang="en-GB" sz="2000"/>
              <a:t> </a:t>
            </a:r>
            <a:r>
              <a:rPr lang="sr-Latn-RS" sz="2000" b="1">
                <a:solidFill>
                  <a:srgbClr val="FF0000"/>
                </a:solidFill>
              </a:rPr>
              <a:t>k</a:t>
            </a:r>
            <a:r>
              <a:rPr lang="en-GB" sz="2000" b="1">
                <a:solidFill>
                  <a:srgbClr val="FF0000"/>
                </a:solidFill>
              </a:rPr>
              <a:t>on</a:t>
            </a:r>
            <a:r>
              <a:rPr lang="sr-Latn-RS" sz="2000" b="1">
                <a:solidFill>
                  <a:srgbClr val="FF0000"/>
                </a:solidFill>
              </a:rPr>
              <a:t>k</a:t>
            </a:r>
            <a:r>
              <a:rPr lang="en-GB" sz="2000" b="1">
                <a:solidFill>
                  <a:srgbClr val="FF0000"/>
                </a:solidFill>
              </a:rPr>
              <a:t>urent</a:t>
            </a:r>
            <a:r>
              <a:rPr lang="sr-Latn-RS" sz="2000" b="1">
                <a:solidFill>
                  <a:srgbClr val="FF0000"/>
                </a:solidFill>
              </a:rPr>
              <a:t>nom</a:t>
            </a:r>
            <a:r>
              <a:rPr lang="en-GB" sz="2000" b="1">
                <a:solidFill>
                  <a:srgbClr val="FF0000"/>
                </a:solidFill>
              </a:rPr>
              <a:t> programi</a:t>
            </a:r>
            <a:r>
              <a:rPr lang="sr-Latn-RS" sz="2000" b="1">
                <a:solidFill>
                  <a:srgbClr val="FF0000"/>
                </a:solidFill>
              </a:rPr>
              <a:t>ranju</a:t>
            </a:r>
            <a:r>
              <a:rPr lang="en-GB" sz="2000"/>
              <a:t>, </a:t>
            </a:r>
            <a:r>
              <a:rPr lang="sr-Latn-RS" sz="2000"/>
              <a:t>postoje dve osnovne jedinice izvršavanja: </a:t>
            </a:r>
            <a:r>
              <a:rPr lang="en-GB" sz="2000" b="1">
                <a:solidFill>
                  <a:srgbClr val="FF0000"/>
                </a:solidFill>
              </a:rPr>
              <a:t>proces</a:t>
            </a:r>
            <a:r>
              <a:rPr lang="sr-Latn-RS" sz="2000" b="1">
                <a:solidFill>
                  <a:srgbClr val="FF0000"/>
                </a:solidFill>
              </a:rPr>
              <a:t>i</a:t>
            </a:r>
            <a:r>
              <a:rPr lang="en-GB" sz="2000"/>
              <a:t> </a:t>
            </a:r>
            <a:r>
              <a:rPr lang="sr-Latn-RS" sz="2000"/>
              <a:t>i</a:t>
            </a:r>
            <a:r>
              <a:rPr lang="en-GB" sz="2000"/>
              <a:t> </a:t>
            </a:r>
            <a:r>
              <a:rPr lang="sr-Latn-RS" sz="2000" b="1">
                <a:solidFill>
                  <a:srgbClr val="FF0000"/>
                </a:solidFill>
              </a:rPr>
              <a:t>niti</a:t>
            </a:r>
            <a:r>
              <a:rPr lang="sr-Latn-RS" sz="2000"/>
              <a:t> (eng. </a:t>
            </a:r>
            <a:r>
              <a:rPr lang="sr-Latn-RS" sz="2000" i="1"/>
              <a:t>threads</a:t>
            </a:r>
            <a:r>
              <a:rPr lang="sr-Latn-RS" sz="2000"/>
              <a:t>). U</a:t>
            </a:r>
            <a:r>
              <a:rPr lang="en-GB" sz="2000"/>
              <a:t> Java </a:t>
            </a:r>
            <a:r>
              <a:rPr lang="sr-Latn-RS" sz="2000"/>
              <a:t>programiranju</a:t>
            </a:r>
            <a:r>
              <a:rPr lang="en-GB" sz="2000"/>
              <a:t>,</a:t>
            </a:r>
            <a:r>
              <a:rPr lang="sr-Latn-RS" sz="2000"/>
              <a:t> uglavnom se bavimo nitima.</a:t>
            </a:r>
            <a:endParaRPr lang="en-GB" sz="2000"/>
          </a:p>
          <a:p>
            <a:pPr eaLnBrk="1" hangingPunct="1">
              <a:spcBef>
                <a:spcPts val="600"/>
              </a:spcBef>
              <a:spcAft>
                <a:spcPts val="600"/>
              </a:spcAft>
              <a:buClr>
                <a:schemeClr val="tx1"/>
              </a:buClr>
              <a:buSzPct val="75000"/>
              <a:buFont typeface="Wingdings" pitchFamily="2" charset="2"/>
              <a:buChar char="n"/>
            </a:pPr>
            <a:r>
              <a:rPr lang="sr-Latn-RS" sz="2000"/>
              <a:t>Prilikom rada računara, može postojati mnogo aktivnih procesa i niti. Ovo važi i za procesore sa jednim jezgrom, kad u datom trenutku može da se izvršava samo jedna nit. </a:t>
            </a:r>
          </a:p>
          <a:p>
            <a:pPr eaLnBrk="1" hangingPunct="1">
              <a:spcBef>
                <a:spcPts val="600"/>
              </a:spcBef>
              <a:spcAft>
                <a:spcPts val="600"/>
              </a:spcAft>
              <a:buClr>
                <a:schemeClr val="tx1"/>
              </a:buClr>
              <a:buSzPct val="75000"/>
              <a:buFont typeface="Wingdings" pitchFamily="2" charset="2"/>
              <a:buChar char="n"/>
            </a:pPr>
            <a:r>
              <a:rPr lang="sr-Latn-RS" sz="2000"/>
              <a:t>Procesorsko vreme kod procesora sa jednim jezgrom se deli između procesa i niti koristeći vremensku podelu (eng. </a:t>
            </a:r>
            <a:r>
              <a:rPr lang="en-GB" sz="2000" i="1"/>
              <a:t>time slicing</a:t>
            </a:r>
            <a:r>
              <a:rPr lang="sr-Latn-RS" sz="2000" i="1"/>
              <a:t>)</a:t>
            </a:r>
            <a:r>
              <a:rPr lang="en-GB" sz="2000"/>
              <a:t> </a:t>
            </a:r>
            <a:r>
              <a:rPr lang="sr-Latn-RS" sz="2000"/>
              <a:t>ili vremensko multipleksiranje (eng. </a:t>
            </a:r>
            <a:r>
              <a:rPr lang="sr-Latn-RS" sz="2000" i="1"/>
              <a:t>time-division multiplexing</a:t>
            </a:r>
            <a:r>
              <a:rPr lang="sr-Latn-RS" sz="2000"/>
              <a:t>)</a:t>
            </a:r>
            <a:r>
              <a:rPr lang="en-GB" sz="2000"/>
              <a:t>.</a:t>
            </a:r>
          </a:p>
          <a:p>
            <a:pPr eaLnBrk="1" hangingPunct="1">
              <a:spcBef>
                <a:spcPts val="600"/>
              </a:spcBef>
              <a:spcAft>
                <a:spcPts val="600"/>
              </a:spcAft>
              <a:buClr>
                <a:schemeClr val="tx1"/>
              </a:buClr>
              <a:buSzPct val="75000"/>
              <a:buFont typeface="Wingdings" pitchFamily="2" charset="2"/>
              <a:buChar char="n"/>
            </a:pPr>
            <a:r>
              <a:rPr lang="sr-Latn-RS" sz="2000"/>
              <a:t>Postojanje više procesora u računaru, ili procesora sa više jezgara, značajno povećava kapacitet sistema u smislu konkurentnog izvršavanja procesa i niti</a:t>
            </a:r>
            <a:r>
              <a:rPr lang="en-GB" sz="2000"/>
              <a:t>.</a:t>
            </a:r>
            <a:endParaRPr lang="sr-Latn-RS" sz="2000"/>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F4B080-9B78-4720-88A4-EA9DCE12954A}"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528638"/>
            <a:ext cx="5905500" cy="596900"/>
          </a:xfrm>
        </p:spPr>
        <p:txBody>
          <a:bodyPr/>
          <a:lstStyle/>
          <a:p>
            <a:pPr eaLnBrk="1" hangingPunct="1"/>
            <a:r>
              <a:rPr lang="sr-Latn-RS" sz="3600" smtClean="0"/>
              <a:t>Nit kao jedinica izvršavanja</a:t>
            </a:r>
            <a:endParaRPr lang="en-US" sz="3600" smtClean="0"/>
          </a:p>
        </p:txBody>
      </p:sp>
      <p:sp>
        <p:nvSpPr>
          <p:cNvPr id="21507" name="Rectangle 3" descr="Rectangle: Click to edit Master text styles&#10;Second level&#10;Third level&#10;Fourth level&#10;Fifth level"/>
          <p:cNvSpPr txBox="1">
            <a:spLocks noChangeArrowheads="1"/>
          </p:cNvSpPr>
          <p:nvPr/>
        </p:nvSpPr>
        <p:spPr bwMode="auto">
          <a:xfrm>
            <a:off x="179388" y="1339850"/>
            <a:ext cx="8640762"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en-GB" sz="2000"/>
              <a:t>Proces predstavlja instancu programa koji se izvršava. </a:t>
            </a:r>
            <a:endParaRPr lang="sr-Latn-RS" sz="2000"/>
          </a:p>
          <a:p>
            <a:pPr eaLnBrk="1" hangingPunct="1">
              <a:spcBef>
                <a:spcPts val="600"/>
              </a:spcBef>
              <a:spcAft>
                <a:spcPts val="600"/>
              </a:spcAft>
              <a:buClr>
                <a:schemeClr val="tx1"/>
              </a:buClr>
              <a:buSzPct val="75000"/>
              <a:buFont typeface="Wingdings" pitchFamily="2" charset="2"/>
              <a:buChar char="n"/>
            </a:pPr>
            <a:r>
              <a:rPr lang="sr-Latn-RS" sz="2000"/>
              <a:t>Svaki proces ima dodeljen memorijski prostor, kao i ostale resurse potrebne za izvršavanje. Procesi međusobne ne dele resurse.</a:t>
            </a:r>
            <a:endParaRPr lang="en-GB" sz="2000"/>
          </a:p>
          <a:p>
            <a:pPr eaLnBrk="1" hangingPunct="1">
              <a:spcBef>
                <a:spcPts val="600"/>
              </a:spcBef>
              <a:spcAft>
                <a:spcPts val="600"/>
              </a:spcAft>
              <a:buClr>
                <a:schemeClr val="tx1"/>
              </a:buClr>
              <a:buSzPct val="75000"/>
              <a:buFont typeface="Wingdings" pitchFamily="2" charset="2"/>
              <a:buChar char="n"/>
            </a:pPr>
            <a:r>
              <a:rPr lang="sr-Latn-RS" sz="2000"/>
              <a:t>Iako se koriste kao sinonim za aplikaciju, jedan proces ne mora da predstavlja jednu aplikaciju. Jedna aplikacija može biti sastavljena iz nekoliko procesa koji međusobno komuniciraju</a:t>
            </a:r>
            <a:r>
              <a:rPr lang="en-GB" sz="2000"/>
              <a:t>.</a:t>
            </a:r>
          </a:p>
          <a:p>
            <a:pPr eaLnBrk="1" hangingPunct="1">
              <a:spcBef>
                <a:spcPts val="600"/>
              </a:spcBef>
              <a:spcAft>
                <a:spcPts val="600"/>
              </a:spcAft>
              <a:buClr>
                <a:schemeClr val="tx1"/>
              </a:buClr>
              <a:buSzPct val="75000"/>
              <a:buFont typeface="Wingdings" pitchFamily="2" charset="2"/>
              <a:buChar char="n"/>
            </a:pPr>
            <a:r>
              <a:rPr lang="sr-Latn-RS" sz="2000"/>
              <a:t>Većina</a:t>
            </a:r>
            <a:r>
              <a:rPr lang="en-GB" sz="2000"/>
              <a:t> implementa</a:t>
            </a:r>
            <a:r>
              <a:rPr lang="sr-Latn-RS" sz="2000"/>
              <a:t>cija</a:t>
            </a:r>
            <a:r>
              <a:rPr lang="en-GB" sz="2000"/>
              <a:t> </a:t>
            </a:r>
            <a:r>
              <a:rPr lang="sr-Latn-RS" sz="2000"/>
              <a:t>JVM-a radi kao jedan proces.</a:t>
            </a:r>
          </a:p>
          <a:p>
            <a:pPr eaLnBrk="1" hangingPunct="1">
              <a:spcBef>
                <a:spcPts val="600"/>
              </a:spcBef>
              <a:spcAft>
                <a:spcPts val="600"/>
              </a:spcAft>
              <a:buClr>
                <a:schemeClr val="tx1"/>
              </a:buClr>
              <a:buSzPct val="75000"/>
              <a:buFont typeface="Wingdings" pitchFamily="2" charset="2"/>
              <a:buChar char="n"/>
            </a:pPr>
            <a:r>
              <a:rPr lang="sr-Latn-RS" sz="2000">
                <a:solidFill>
                  <a:srgbClr val="339933"/>
                </a:solidFill>
              </a:rPr>
              <a:t>Nit predstavlja</a:t>
            </a:r>
            <a:r>
              <a:rPr lang="en-GB" sz="2000">
                <a:solidFill>
                  <a:srgbClr val="339933"/>
                </a:solidFill>
              </a:rPr>
              <a:t> </a:t>
            </a:r>
            <a:r>
              <a:rPr lang="sr-Latn-RS" sz="2000">
                <a:solidFill>
                  <a:srgbClr val="339933"/>
                </a:solidFill>
              </a:rPr>
              <a:t>najmanju sekvencu programskih instrukcija kojom operativni sistem može nezavisno upravljati.</a:t>
            </a:r>
          </a:p>
          <a:p>
            <a:pPr eaLnBrk="1" hangingPunct="1">
              <a:spcBef>
                <a:spcPts val="600"/>
              </a:spcBef>
              <a:spcAft>
                <a:spcPts val="600"/>
              </a:spcAft>
              <a:buClr>
                <a:schemeClr val="tx1"/>
              </a:buClr>
              <a:buSzPct val="75000"/>
              <a:buFont typeface="Wingdings" pitchFamily="2" charset="2"/>
              <a:buChar char="n"/>
            </a:pPr>
            <a:r>
              <a:rPr lang="sr-Latn-RS" sz="2000"/>
              <a:t>Niti postoje unutar procesa. </a:t>
            </a:r>
            <a:r>
              <a:rPr lang="sr-Latn-RS" sz="2000">
                <a:solidFill>
                  <a:srgbClr val="339933"/>
                </a:solidFill>
              </a:rPr>
              <a:t>Svaki proces ima bar jednu nit</a:t>
            </a:r>
            <a:r>
              <a:rPr lang="sr-Latn-RS" sz="2000"/>
              <a:t> i niti mogu da sarađuju unutar procesa.</a:t>
            </a:r>
          </a:p>
          <a:p>
            <a:pPr eaLnBrk="1" hangingPunct="1">
              <a:spcBef>
                <a:spcPts val="600"/>
              </a:spcBef>
              <a:spcAft>
                <a:spcPts val="600"/>
              </a:spcAft>
              <a:buClr>
                <a:schemeClr val="tx1"/>
              </a:buClr>
              <a:buSzPct val="75000"/>
              <a:buFont typeface="Wingdings" pitchFamily="2" charset="2"/>
              <a:buChar char="n"/>
            </a:pPr>
            <a:r>
              <a:rPr lang="sr-Latn-RS" sz="2000"/>
              <a:t>Komunikacija između niti je u programskom smislu „jeftina“, kao i prelazak sa jedne niti na drugu.</a:t>
            </a:r>
          </a:p>
        </p:txBody>
      </p:sp>
      <p:sp>
        <p:nvSpPr>
          <p:cNvPr id="2150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678F89C-13EE-40DD-A250-AAA6B6A67B19}" type="slidenum">
              <a:rPr lang="en-GB" smtClean="0">
                <a:latin typeface="Arial Black" pitchFamily="34" charset="0"/>
              </a:rPr>
              <a:pPr eaLnBrk="1" hangingPunct="1"/>
              <a:t>19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3744912" cy="596900"/>
          </a:xfrm>
        </p:spPr>
        <p:txBody>
          <a:bodyPr/>
          <a:lstStyle/>
          <a:p>
            <a:pPr eaLnBrk="1" hangingPunct="1"/>
            <a:r>
              <a:rPr lang="sr-Latn-RS" sz="3500" smtClean="0"/>
              <a:t>Klasa Collections</a:t>
            </a:r>
            <a:endParaRPr lang="en-US" sz="3500" smtClean="0"/>
          </a:p>
        </p:txBody>
      </p:sp>
      <p:sp>
        <p:nvSpPr>
          <p:cNvPr id="409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385BCD-74B0-437F-AB5D-15C7DF043723}" type="slidenum">
              <a:rPr lang="en-GB" smtClean="0">
                <a:latin typeface="Arial Black" pitchFamily="34" charset="0"/>
              </a:rPr>
              <a:pPr eaLnBrk="1" hangingPunct="1"/>
              <a:t>2</a:t>
            </a:fld>
            <a:endParaRPr lang="en-GB" smtClean="0">
              <a:latin typeface="Arial Black" pitchFamily="34" charset="0"/>
            </a:endParaRPr>
          </a:p>
        </p:txBody>
      </p:sp>
      <p:graphicFrame>
        <p:nvGraphicFramePr>
          <p:cNvPr id="6" name="Table 5"/>
          <p:cNvGraphicFramePr>
            <a:graphicFrameLocks noGrp="1"/>
          </p:cNvGraphicFramePr>
          <p:nvPr/>
        </p:nvGraphicFramePr>
        <p:xfrm>
          <a:off x="735013" y="2473325"/>
          <a:ext cx="7437437" cy="3563940"/>
        </p:xfrm>
        <a:graphic>
          <a:graphicData uri="http://schemas.openxmlformats.org/drawingml/2006/table">
            <a:tbl>
              <a:tblPr firstRow="1" firstCol="1" bandRow="1"/>
              <a:tblGrid>
                <a:gridCol w="1870651"/>
                <a:gridCol w="5566786"/>
              </a:tblGrid>
              <a:tr h="290514">
                <a:tc>
                  <a:txBody>
                    <a:bodyPr/>
                    <a:lstStyle/>
                    <a:p>
                      <a:pPr marL="0" algn="ctr" defTabSz="914400" rtl="0" eaLnBrk="1" latinLnBrk="0" hangingPunct="1">
                        <a:spcAft>
                          <a:spcPts val="0"/>
                        </a:spcAft>
                      </a:pPr>
                      <a:r>
                        <a:rPr kumimoji="0" lang="sr-Latn-RS" sz="1600" b="1" i="0" u="none" strike="noStrike" kern="1200" cap="none" normalizeH="0" baseline="0" smtClean="0">
                          <a:ln>
                            <a:noFill/>
                          </a:ln>
                          <a:solidFill>
                            <a:srgbClr val="FFFFFF"/>
                          </a:solidFill>
                          <a:effectLst/>
                          <a:latin typeface="Calibri" pitchFamily="34" charset="0"/>
                          <a:ea typeface="+mn-ea"/>
                          <a:cs typeface="Times New Roman" pitchFamily="18" charset="0"/>
                        </a:rPr>
                        <a:t>Metoda</a:t>
                      </a:r>
                      <a:endPar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endParaRPr>
                    </a:p>
                  </a:txBody>
                  <a:tcPr marL="56774" marR="56774"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Opis</a:t>
                      </a:r>
                    </a:p>
                  </a:txBody>
                  <a:tcPr marL="56774" marR="56774"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sort</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Times New Roman" pitchFamily="18" charset="0"/>
                        </a:rPr>
                        <a:t>Sortiranje elemenata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binarySearch</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Consolas" pitchFamily="49" charset="0"/>
                        </a:rPr>
                        <a:t>Traženje elementa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reverse</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Consolas" pitchFamily="49" charset="0"/>
                        </a:rPr>
                        <a:t>Obrtanje redosleda elemenata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shuffle</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Slučajno</a:t>
                      </a:r>
                      <a:r>
                        <a:rPr lang="sr-Latn-ME" sz="1900" baseline="0" smtClean="0">
                          <a:effectLst/>
                          <a:latin typeface="Calibri" pitchFamily="34" charset="0"/>
                          <a:ea typeface="Calibri"/>
                          <a:cs typeface="Times New Roman"/>
                        </a:rPr>
                        <a:t> raspoređivanje elemenata (mešanje) liste.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fill</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Upisivanje</a:t>
                      </a:r>
                      <a:r>
                        <a:rPr lang="sr-Latn-ME" sz="1900" baseline="0" smtClean="0">
                          <a:effectLst/>
                          <a:latin typeface="Calibri" pitchFamily="34" charset="0"/>
                          <a:ea typeface="Calibri"/>
                          <a:cs typeface="Times New Roman"/>
                        </a:rPr>
                        <a:t> određene reference u svaki element liste.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copy</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Kopiranje</a:t>
                      </a:r>
                      <a:r>
                        <a:rPr lang="sr-Latn-ME" sz="1900" baseline="0" smtClean="0">
                          <a:effectLst/>
                          <a:latin typeface="Calibri" pitchFamily="34" charset="0"/>
                          <a:ea typeface="Calibri"/>
                          <a:cs typeface="Times New Roman"/>
                        </a:rPr>
                        <a:t> reference iz jedne liste u drugu.</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min</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Vraća minimalan element kolekcije.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max</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sr-Latn-ME" sz="1900" smtClean="0">
                          <a:effectLst/>
                          <a:latin typeface="Calibri" pitchFamily="34" charset="0"/>
                          <a:ea typeface="Calibri"/>
                          <a:cs typeface="Times New Roman"/>
                        </a:rPr>
                        <a:t>Vraća maksimalan element kolekcije.</a:t>
                      </a:r>
                      <a:endParaRPr lang="en-GB" sz="1900" smtClean="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addAll</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a:lnSpc>
                          <a:spcPct val="115000"/>
                        </a:lnSpc>
                        <a:spcAft>
                          <a:spcPts val="0"/>
                        </a:spcAft>
                      </a:pPr>
                      <a:r>
                        <a:rPr lang="sr-Latn-ME" sz="1900" smtClean="0">
                          <a:effectLst/>
                          <a:latin typeface="Calibri" pitchFamily="34" charset="0"/>
                          <a:ea typeface="Calibri"/>
                          <a:cs typeface="Times New Roman"/>
                        </a:rPr>
                        <a:t>Nadovezivanje</a:t>
                      </a:r>
                      <a:r>
                        <a:rPr lang="sr-Latn-ME" sz="1900" baseline="0" smtClean="0">
                          <a:effectLst/>
                          <a:latin typeface="Calibri" pitchFamily="34" charset="0"/>
                          <a:ea typeface="Calibri"/>
                          <a:cs typeface="Times New Roman"/>
                        </a:rPr>
                        <a:t> elemenata niza na kolekciju.</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tr>
            </a:tbl>
          </a:graphicData>
        </a:graphic>
      </p:graphicFrame>
      <p:sp>
        <p:nvSpPr>
          <p:cNvPr id="4126" name="Rectangle 3" descr="Rectangle: Click to edit Master text styles&#10;Second level&#10;Third level&#10;Fourth level&#10;Fifth level"/>
          <p:cNvSpPr txBox="1">
            <a:spLocks noChangeArrowheads="1"/>
          </p:cNvSpPr>
          <p:nvPr/>
        </p:nvSpPr>
        <p:spPr bwMode="auto">
          <a:xfrm>
            <a:off x="250825" y="1268413"/>
            <a:ext cx="8713788"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a:t>Klasa </a:t>
            </a:r>
            <a:r>
              <a:rPr lang="sr-Latn-RS" sz="2000" b="1">
                <a:solidFill>
                  <a:srgbClr val="FF0000"/>
                </a:solidFill>
                <a:latin typeface="Consolas" pitchFamily="49" charset="0"/>
                <a:cs typeface="Times New Roman" pitchFamily="18" charset="0"/>
              </a:rPr>
              <a:t>Collections</a:t>
            </a:r>
            <a:r>
              <a:rPr lang="sr-Latn-RS" sz="2000"/>
              <a:t> obezbeđuje nekoliko efikasnih algoritama za manipulaciju elementima kolekcije. Ovi algoritmi su implementirani kao statičke metode. Najčešće korišćene metode su date u tabeli ispod.</a:t>
            </a:r>
            <a:endParaRPr lang="sr-Latn-ME" sz="2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528638"/>
            <a:ext cx="5976937" cy="596900"/>
          </a:xfrm>
        </p:spPr>
        <p:txBody>
          <a:bodyPr/>
          <a:lstStyle/>
          <a:p>
            <a:pPr eaLnBrk="1" hangingPunct="1"/>
            <a:r>
              <a:rPr lang="sr-Latn-RS" sz="3600" smtClean="0"/>
              <a:t>Nit kao jedinica izvršavanja</a:t>
            </a:r>
            <a:endParaRPr lang="en-US" sz="3600" smtClean="0"/>
          </a:p>
        </p:txBody>
      </p:sp>
      <p:sp>
        <p:nvSpPr>
          <p:cNvPr id="22531" name="Rectangle 3" descr="Rectangle: Click to edit Master text styles&#10;Second level&#10;Third level&#10;Fourth level&#10;Fifth level"/>
          <p:cNvSpPr txBox="1">
            <a:spLocks noChangeArrowheads="1"/>
          </p:cNvSpPr>
          <p:nvPr/>
        </p:nvSpPr>
        <p:spPr bwMode="auto">
          <a:xfrm>
            <a:off x="179388" y="1341438"/>
            <a:ext cx="8640762"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Niti dele resurse procesa, uključujući memoriju i otvorene fajlove. Konkretno, niti procesa dele </a:t>
            </a:r>
            <a:r>
              <a:rPr lang="sr-Latn-RS" sz="2000">
                <a:solidFill>
                  <a:srgbClr val="FF0000"/>
                </a:solidFill>
              </a:rPr>
              <a:t>instrukcije procesa</a:t>
            </a:r>
            <a:r>
              <a:rPr lang="sr-Latn-RS" sz="2000"/>
              <a:t> i </a:t>
            </a:r>
            <a:r>
              <a:rPr lang="sr-Latn-RS" sz="2000">
                <a:solidFill>
                  <a:srgbClr val="FF0000"/>
                </a:solidFill>
              </a:rPr>
              <a:t>kontekst procesa</a:t>
            </a:r>
            <a:r>
              <a:rPr lang="sr-Latn-RS" sz="2000"/>
              <a:t> </a:t>
            </a:r>
            <a:r>
              <a:rPr lang="en-GB" sz="2000"/>
              <a:t>(</a:t>
            </a:r>
            <a:r>
              <a:rPr lang="sr-Latn-RS" sz="2000"/>
              <a:t>vrednosti promenljivih u svakom trenutku</a:t>
            </a:r>
            <a:r>
              <a:rPr lang="en-GB" sz="2000"/>
              <a:t>).</a:t>
            </a:r>
            <a:endParaRPr lang="sr-Latn-RS" sz="2000"/>
          </a:p>
          <a:p>
            <a:pPr eaLnBrk="1" hangingPunct="1">
              <a:spcBef>
                <a:spcPts val="600"/>
              </a:spcBef>
              <a:spcAft>
                <a:spcPts val="600"/>
              </a:spcAft>
              <a:buClr>
                <a:schemeClr val="tx1"/>
              </a:buClr>
              <a:buSzPct val="75000"/>
              <a:buFont typeface="Wingdings" pitchFamily="2" charset="2"/>
              <a:buChar char="n"/>
            </a:pPr>
            <a:r>
              <a:rPr lang="sr-Latn-RS" sz="2000"/>
              <a:t>Niti se još nazivaju i </a:t>
            </a:r>
            <a:r>
              <a:rPr lang="en-GB" sz="2000">
                <a:solidFill>
                  <a:srgbClr val="FF0000"/>
                </a:solidFill>
              </a:rPr>
              <a:t>lightweight proces</a:t>
            </a:r>
            <a:r>
              <a:rPr lang="sr-Latn-RS" sz="2000">
                <a:solidFill>
                  <a:srgbClr val="FF0000"/>
                </a:solidFill>
              </a:rPr>
              <a:t>i</a:t>
            </a:r>
            <a:r>
              <a:rPr lang="en-GB" sz="2000"/>
              <a:t>. </a:t>
            </a:r>
            <a:r>
              <a:rPr lang="sr-Latn-RS" sz="2000"/>
              <a:t>Kreiranje nove niti zahteva manje resursa nego kreiranje novog procesa.</a:t>
            </a:r>
            <a:endParaRPr lang="en-GB" sz="2000"/>
          </a:p>
          <a:p>
            <a:pPr eaLnBrk="1" hangingPunct="1">
              <a:spcBef>
                <a:spcPts val="600"/>
              </a:spcBef>
              <a:spcAft>
                <a:spcPts val="600"/>
              </a:spcAft>
              <a:buClr>
                <a:schemeClr val="tx1"/>
              </a:buClr>
              <a:buSzPct val="75000"/>
              <a:buFont typeface="Wingdings" pitchFamily="2" charset="2"/>
              <a:buChar char="n"/>
            </a:pPr>
            <a:r>
              <a:rPr lang="sr-Latn-RS" sz="2000"/>
              <a:t>Višenitno programiranje omogućava pisanje efikasnih programa koji smanjuju prazan hod (eng. </a:t>
            </a:r>
            <a:r>
              <a:rPr lang="sr-Latn-RS" sz="2000" i="1"/>
              <a:t>idle time</a:t>
            </a:r>
            <a:r>
              <a:rPr lang="sr-Latn-RS" sz="2000"/>
              <a:t>) procesora na minimum.</a:t>
            </a:r>
          </a:p>
          <a:p>
            <a:pPr eaLnBrk="1" hangingPunct="1">
              <a:spcBef>
                <a:spcPts val="600"/>
              </a:spcBef>
              <a:spcAft>
                <a:spcPts val="600"/>
              </a:spcAft>
              <a:buClr>
                <a:schemeClr val="tx1"/>
              </a:buClr>
              <a:buSzPct val="75000"/>
              <a:buFont typeface="Wingdings" pitchFamily="2" charset="2"/>
              <a:buChar char="n"/>
            </a:pPr>
            <a:r>
              <a:rPr lang="sr-Latn-RS" sz="2000"/>
              <a:t>Za razliku od mnogih drugih programskih jezika (npr. C i C++), u Javu je ugrađena podrška za višenitno programiranje.</a:t>
            </a:r>
          </a:p>
          <a:p>
            <a:pPr eaLnBrk="1" hangingPunct="1">
              <a:spcBef>
                <a:spcPts val="600"/>
              </a:spcBef>
              <a:spcAft>
                <a:spcPts val="600"/>
              </a:spcAft>
              <a:buClr>
                <a:schemeClr val="tx1"/>
              </a:buClr>
              <a:buSzPct val="75000"/>
              <a:buFont typeface="Wingdings" pitchFamily="2" charset="2"/>
              <a:buChar char="n"/>
            </a:pPr>
            <a:r>
              <a:rPr lang="sr-Latn-RS" sz="2000"/>
              <a:t>Kad se pokrene Java aplikacija, jedna programska nit počinje da se izvršava. Ova nit se naziva glavna nit (eng.</a:t>
            </a:r>
            <a:r>
              <a:rPr lang="en-GB" sz="2000"/>
              <a:t> </a:t>
            </a:r>
            <a:r>
              <a:rPr lang="en-GB" sz="2000" i="1"/>
              <a:t>main thread</a:t>
            </a:r>
            <a:r>
              <a:rPr lang="sr-Latn-RS" sz="2000"/>
              <a:t>)</a:t>
            </a:r>
            <a:r>
              <a:rPr lang="en-GB" sz="2000"/>
              <a:t>. </a:t>
            </a:r>
            <a:r>
              <a:rPr lang="sr-Latn-RS" sz="2000"/>
              <a:t>Pored ove niti, JVM može kreirati niti za obavljanje rutinskih operacija kao što je uklanjanje smeća.</a:t>
            </a:r>
          </a:p>
          <a:p>
            <a:pPr eaLnBrk="1" hangingPunct="1">
              <a:spcBef>
                <a:spcPts val="600"/>
              </a:spcBef>
              <a:spcAft>
                <a:spcPts val="600"/>
              </a:spcAft>
              <a:buClr>
                <a:schemeClr val="tx1"/>
              </a:buClr>
              <a:buSzPct val="75000"/>
              <a:buFont typeface="Wingdings" pitchFamily="2" charset="2"/>
              <a:buChar char="n"/>
            </a:pPr>
            <a:r>
              <a:rPr lang="sr-Latn-RS" sz="2000"/>
              <a:t>Glavna nit može da pokrene druge niti, što će biti ilustrovano u nastavku.</a:t>
            </a:r>
          </a:p>
        </p:txBody>
      </p:sp>
      <p:sp>
        <p:nvSpPr>
          <p:cNvPr id="2253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DB621D-D6E0-4E4D-AB6F-69C8530FB46C}" type="slidenum">
              <a:rPr lang="en-GB" smtClean="0">
                <a:latin typeface="Arial Black" pitchFamily="34" charset="0"/>
              </a:rPr>
              <a:pPr eaLnBrk="1" hangingPunct="1"/>
              <a:t>20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2376487" cy="596900"/>
          </a:xfrm>
        </p:spPr>
        <p:txBody>
          <a:bodyPr/>
          <a:lstStyle/>
          <a:p>
            <a:pPr eaLnBrk="1" hangingPunct="1"/>
            <a:r>
              <a:rPr lang="en-US" sz="3600" smtClean="0"/>
              <a:t>Stanja niti</a:t>
            </a:r>
          </a:p>
        </p:txBody>
      </p:sp>
      <p:sp>
        <p:nvSpPr>
          <p:cNvPr id="41987" name="Rectangle 3" descr="Rectangle: Click to edit Master text styles&#10;Second level&#10;Third level&#10;Fourth level&#10;Fifth level"/>
          <p:cNvSpPr txBox="1">
            <a:spLocks noChangeArrowheads="1"/>
          </p:cNvSpPr>
          <p:nvPr/>
        </p:nvSpPr>
        <p:spPr bwMode="auto">
          <a:xfrm>
            <a:off x="179388" y="1341438"/>
            <a:ext cx="8640762"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en-US" sz="2000" smtClean="0"/>
              <a:t>Tokom </a:t>
            </a:r>
            <a:r>
              <a:rPr lang="sr-Latn-RS" sz="2000" smtClean="0"/>
              <a:t>svog životnog ciklusa, nit se može naći u nekoliko stanja.</a:t>
            </a:r>
          </a:p>
          <a:p>
            <a:pPr eaLnBrk="1" hangingPunct="1">
              <a:spcBef>
                <a:spcPts val="600"/>
              </a:spcBef>
              <a:spcAft>
                <a:spcPts val="600"/>
              </a:spcAft>
              <a:buClr>
                <a:schemeClr val="tx1"/>
              </a:buClr>
              <a:buSzPct val="75000"/>
              <a:buFont typeface="Wingdings" pitchFamily="2" charset="2"/>
              <a:buChar char="n"/>
              <a:defRPr/>
            </a:pPr>
            <a:r>
              <a:rPr lang="sr-Latn-RS" sz="2000" smtClean="0"/>
              <a:t>Odmah po kreiranju, nit se nalazi u </a:t>
            </a:r>
            <a:r>
              <a:rPr lang="sr-Latn-RS" sz="2000" i="1" smtClean="0">
                <a:solidFill>
                  <a:srgbClr val="FF0000"/>
                </a:solidFill>
              </a:rPr>
              <a:t>new</a:t>
            </a:r>
            <a:r>
              <a:rPr lang="sr-Latn-RS" sz="2000" smtClean="0"/>
              <a:t> stanju, sve dok program ne pokrene izvršenje niti.</a:t>
            </a:r>
            <a:endParaRPr lang="en-GB" sz="2000" smtClean="0"/>
          </a:p>
          <a:p>
            <a:pPr eaLnBrk="1" hangingPunct="1">
              <a:spcBef>
                <a:spcPts val="600"/>
              </a:spcBef>
              <a:spcAft>
                <a:spcPts val="600"/>
              </a:spcAft>
              <a:buClr>
                <a:schemeClr val="tx1"/>
              </a:buClr>
              <a:buSzPct val="75000"/>
              <a:buFont typeface="Wingdings" pitchFamily="2" charset="2"/>
              <a:buChar char="n"/>
              <a:defRPr/>
            </a:pPr>
            <a:r>
              <a:rPr lang="sr-Latn-RS" sz="2000" smtClean="0"/>
              <a:t>Kad se nit pokrene, ona prelazi u </a:t>
            </a:r>
            <a:r>
              <a:rPr lang="sr-Latn-RS" sz="2000" i="1" smtClean="0">
                <a:solidFill>
                  <a:srgbClr val="FF0000"/>
                </a:solidFill>
              </a:rPr>
              <a:t>runnable</a:t>
            </a:r>
            <a:r>
              <a:rPr lang="sr-Latn-RS" sz="2000" smtClean="0"/>
              <a:t> stanje. U ovom stanju, nit izvršava svoj zadatak.</a:t>
            </a:r>
          </a:p>
          <a:p>
            <a:pPr eaLnBrk="1" hangingPunct="1">
              <a:spcBef>
                <a:spcPts val="600"/>
              </a:spcBef>
              <a:spcAft>
                <a:spcPts val="600"/>
              </a:spcAft>
              <a:buClr>
                <a:schemeClr val="tx1"/>
              </a:buClr>
              <a:buSzPct val="75000"/>
              <a:buFont typeface="Wingdings" pitchFamily="2" charset="2"/>
              <a:buChar char="n"/>
              <a:defRPr/>
            </a:pPr>
            <a:r>
              <a:rPr lang="sr-Latn-RS" sz="2000" smtClean="0"/>
              <a:t>Iz </a:t>
            </a:r>
            <a:r>
              <a:rPr lang="sr-Latn-RS" sz="2000" i="1" smtClean="0"/>
              <a:t>runnable</a:t>
            </a:r>
            <a:r>
              <a:rPr lang="sr-Latn-RS" sz="2000" smtClean="0"/>
              <a:t> stanja, nit može preći u </a:t>
            </a:r>
            <a:r>
              <a:rPr lang="sr-Latn-RS" sz="2000" i="1" smtClean="0">
                <a:solidFill>
                  <a:srgbClr val="FF0000"/>
                </a:solidFill>
                <a:latin typeface="+mj-lt"/>
                <a:cs typeface="Times New Roman" pitchFamily="18" charset="0"/>
              </a:rPr>
              <a:t>waiting</a:t>
            </a:r>
            <a:r>
              <a:rPr lang="sr-Latn-RS" sz="2000" smtClean="0"/>
              <a:t> stanje, dok čeka druge niti da završe svoj posao. Iz </a:t>
            </a:r>
            <a:r>
              <a:rPr lang="sr-Latn-RS" sz="2000" i="1" smtClean="0"/>
              <a:t>waiting</a:t>
            </a:r>
            <a:r>
              <a:rPr lang="sr-Latn-RS" sz="2000" smtClean="0"/>
              <a:t> stanja, nit se vraća u </a:t>
            </a:r>
            <a:r>
              <a:rPr lang="sr-Latn-RS" sz="2000" i="1" smtClean="0"/>
              <a:t>runnable</a:t>
            </a:r>
            <a:r>
              <a:rPr lang="sr-Latn-RS" sz="2000" smtClean="0"/>
              <a:t> stanje samo kad druga nit obavesti predmetnu nit da nastavi izvršavanje.</a:t>
            </a:r>
          </a:p>
          <a:p>
            <a:pPr eaLnBrk="1" hangingPunct="1">
              <a:spcBef>
                <a:spcPts val="600"/>
              </a:spcBef>
              <a:spcAft>
                <a:spcPts val="600"/>
              </a:spcAft>
              <a:buClr>
                <a:schemeClr val="tx1"/>
              </a:buClr>
              <a:buSzPct val="75000"/>
              <a:buFont typeface="Wingdings" pitchFamily="2" charset="2"/>
              <a:buChar char="n"/>
              <a:defRPr/>
            </a:pPr>
            <a:r>
              <a:rPr lang="sr-Latn-RS" sz="2000" smtClean="0"/>
              <a:t>Iz </a:t>
            </a:r>
            <a:r>
              <a:rPr lang="sr-Latn-RS" sz="2000" i="1" smtClean="0"/>
              <a:t>runnable</a:t>
            </a:r>
            <a:r>
              <a:rPr lang="sr-Latn-RS" sz="2000" smtClean="0"/>
              <a:t> stanja, nit može preći u </a:t>
            </a:r>
            <a:r>
              <a:rPr lang="en-US" sz="2000" i="1" smtClean="0">
                <a:solidFill>
                  <a:srgbClr val="FF0000"/>
                </a:solidFill>
                <a:latin typeface="+mj-lt"/>
                <a:cs typeface="Times New Roman" pitchFamily="18" charset="0"/>
              </a:rPr>
              <a:t>timed </a:t>
            </a:r>
            <a:r>
              <a:rPr lang="sr-Latn-RS" sz="2000" i="1" smtClean="0">
                <a:solidFill>
                  <a:srgbClr val="FF0000"/>
                </a:solidFill>
                <a:latin typeface="+mj-lt"/>
                <a:cs typeface="Times New Roman" pitchFamily="18" charset="0"/>
              </a:rPr>
              <a:t>waiting</a:t>
            </a:r>
            <a:r>
              <a:rPr lang="sr-Latn-RS" sz="2000" smtClean="0"/>
              <a:t> stanje</a:t>
            </a:r>
            <a:r>
              <a:rPr lang="en-US" sz="2000" smtClean="0"/>
              <a:t> odre</a:t>
            </a:r>
            <a:r>
              <a:rPr lang="sr-Latn-RS" sz="2000" smtClean="0"/>
              <a:t>đeni vremenski interval. Iz ovog stanja, nit se vraća u </a:t>
            </a:r>
            <a:r>
              <a:rPr lang="sr-Latn-RS" sz="2000" i="1" smtClean="0"/>
              <a:t>runnable</a:t>
            </a:r>
            <a:r>
              <a:rPr lang="sr-Latn-RS" sz="2000" smtClean="0"/>
              <a:t> stanje kada istekne zadati vremenski interval ili kada se desi očekivani događaj. Za prelazak u timed waiting stanje, može poslužiti metoda </a:t>
            </a:r>
            <a:r>
              <a:rPr lang="sr-Latn-RS" sz="2000" b="1" smtClean="0">
                <a:solidFill>
                  <a:srgbClr val="FF0000"/>
                </a:solidFill>
                <a:latin typeface="Consolas" pitchFamily="49" charset="0"/>
                <a:cs typeface="Times New Roman" pitchFamily="18" charset="0"/>
              </a:rPr>
              <a:t>sleep</a:t>
            </a:r>
            <a:r>
              <a:rPr lang="sr-Latn-RS" sz="2000" smtClean="0"/>
              <a:t>.</a:t>
            </a:r>
          </a:p>
          <a:p>
            <a:pPr eaLnBrk="1" hangingPunct="1">
              <a:spcBef>
                <a:spcPts val="600"/>
              </a:spcBef>
              <a:spcAft>
                <a:spcPts val="600"/>
              </a:spcAft>
              <a:buClr>
                <a:schemeClr val="tx1"/>
              </a:buClr>
              <a:buSzPct val="75000"/>
              <a:buFont typeface="Wingdings" pitchFamily="2" charset="2"/>
              <a:buChar char="n"/>
              <a:defRPr/>
            </a:pPr>
            <a:r>
              <a:rPr lang="sr-Latn-RS" sz="2000" smtClean="0"/>
              <a:t>U </a:t>
            </a:r>
            <a:r>
              <a:rPr lang="sr-Latn-RS" sz="2000" i="1" smtClean="0"/>
              <a:t>waiting</a:t>
            </a:r>
            <a:r>
              <a:rPr lang="sr-Latn-RS" sz="2000" smtClean="0"/>
              <a:t> i </a:t>
            </a:r>
            <a:r>
              <a:rPr lang="sr-Latn-RS" sz="2000" i="1" smtClean="0"/>
              <a:t>timed waiting</a:t>
            </a:r>
            <a:r>
              <a:rPr lang="sr-Latn-RS" sz="2000" smtClean="0"/>
              <a:t> stanju, niti ne mogu koristiti procesor, čak i ako je on dostupan.</a:t>
            </a:r>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C2393B-FC48-431C-AFBA-2F0EC52338FC}" type="slidenum">
              <a:rPr lang="en-GB" smtClean="0">
                <a:latin typeface="Arial Black" pitchFamily="34" charset="0"/>
              </a:rPr>
              <a:pPr eaLnBrk="1" hangingPunct="1"/>
              <a:t>21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528638"/>
            <a:ext cx="2376487" cy="596900"/>
          </a:xfrm>
        </p:spPr>
        <p:txBody>
          <a:bodyPr/>
          <a:lstStyle/>
          <a:p>
            <a:pPr eaLnBrk="1" hangingPunct="1"/>
            <a:r>
              <a:rPr lang="en-US" sz="3600" smtClean="0"/>
              <a:t>Stanja niti</a:t>
            </a:r>
          </a:p>
        </p:txBody>
      </p:sp>
      <p:sp>
        <p:nvSpPr>
          <p:cNvPr id="41987" name="Rectangle 3" descr="Rectangle: Click to edit Master text styles&#10;Second level&#10;Third level&#10;Fourth level&#10;Fifth level"/>
          <p:cNvSpPr txBox="1">
            <a:spLocks noChangeArrowheads="1"/>
          </p:cNvSpPr>
          <p:nvPr/>
        </p:nvSpPr>
        <p:spPr bwMode="auto">
          <a:xfrm>
            <a:off x="179388" y="1268413"/>
            <a:ext cx="8640762"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defRPr/>
            </a:pPr>
            <a:r>
              <a:rPr lang="sr-Latn-RS" sz="2000" smtClean="0"/>
              <a:t>Iz </a:t>
            </a:r>
            <a:r>
              <a:rPr lang="sr-Latn-RS" sz="2000" i="1" smtClean="0"/>
              <a:t>runnable</a:t>
            </a:r>
            <a:r>
              <a:rPr lang="sr-Latn-RS" sz="2000" smtClean="0"/>
              <a:t> stanja, nit može preći u </a:t>
            </a:r>
            <a:r>
              <a:rPr lang="sr-Latn-RS" sz="2000" i="1" smtClean="0">
                <a:solidFill>
                  <a:srgbClr val="FF0000"/>
                </a:solidFill>
                <a:latin typeface="+mj-lt"/>
                <a:cs typeface="Times New Roman" pitchFamily="18" charset="0"/>
              </a:rPr>
              <a:t>blocked</a:t>
            </a:r>
            <a:r>
              <a:rPr lang="sr-Latn-RS" sz="2000" smtClean="0"/>
              <a:t> stanje kada pokušava da izvrši zadatak koji se trenutno ne može izvršiti. </a:t>
            </a:r>
          </a:p>
          <a:p>
            <a:pPr eaLnBrk="1" hangingPunct="1">
              <a:spcBef>
                <a:spcPts val="0"/>
              </a:spcBef>
              <a:spcAft>
                <a:spcPts val="600"/>
              </a:spcAft>
              <a:buClr>
                <a:schemeClr val="tx1"/>
              </a:buClr>
              <a:buSzPct val="75000"/>
              <a:buFont typeface="Wingdings" pitchFamily="2" charset="2"/>
              <a:buChar char="n"/>
              <a:defRPr/>
            </a:pPr>
            <a:r>
              <a:rPr lang="sr-Latn-RS" sz="2000" smtClean="0"/>
              <a:t>Na primer, ukoliko nit A pokušava da pristupi resursu kojeg koristi nit B, nit A je blokirana i mora da čeka dok nit B ne završi posao sa resursom. Ovo je tzv. sinhronizacija niti, o čemu će biti </a:t>
            </a:r>
            <a:r>
              <a:rPr lang="sr-Latn-RS" sz="2000"/>
              <a:t>nešto više reči </a:t>
            </a:r>
            <a:r>
              <a:rPr lang="sr-Latn-RS" sz="2000" smtClean="0"/>
              <a:t>kasnije.</a:t>
            </a:r>
          </a:p>
          <a:p>
            <a:pPr eaLnBrk="1" hangingPunct="1">
              <a:spcBef>
                <a:spcPts val="0"/>
              </a:spcBef>
              <a:spcAft>
                <a:spcPts val="600"/>
              </a:spcAft>
              <a:buClr>
                <a:schemeClr val="tx1"/>
              </a:buClr>
              <a:buSzPct val="75000"/>
              <a:buFont typeface="Wingdings" pitchFamily="2" charset="2"/>
              <a:buChar char="n"/>
              <a:defRPr/>
            </a:pPr>
            <a:r>
              <a:rPr lang="sr-Latn-RS" sz="2000" smtClean="0"/>
              <a:t>Drugi primer je pokušaj niti da otvori fajl. Kada nit izda naredbu za otvaranje fajla, operativni sistem blokira tu nit dok ne otvori fajl.</a:t>
            </a:r>
          </a:p>
          <a:p>
            <a:pPr eaLnBrk="1" hangingPunct="1">
              <a:spcBef>
                <a:spcPts val="0"/>
              </a:spcBef>
              <a:spcAft>
                <a:spcPts val="600"/>
              </a:spcAft>
              <a:buClr>
                <a:schemeClr val="tx1"/>
              </a:buClr>
              <a:buSzPct val="75000"/>
              <a:buFont typeface="Wingdings" pitchFamily="2" charset="2"/>
              <a:buChar char="n"/>
              <a:defRPr/>
            </a:pPr>
            <a:r>
              <a:rPr lang="sr-Latn-RS" sz="2000" smtClean="0"/>
              <a:t>U </a:t>
            </a:r>
            <a:r>
              <a:rPr lang="sr-Latn-RS" sz="2000" i="1" smtClean="0"/>
              <a:t>blocked</a:t>
            </a:r>
            <a:r>
              <a:rPr lang="sr-Latn-RS" sz="2000" smtClean="0"/>
              <a:t> stanju, nit ne može koristiti procesor, čak i ako je on dostupan.</a:t>
            </a:r>
          </a:p>
          <a:p>
            <a:pPr eaLnBrk="1" hangingPunct="1">
              <a:spcBef>
                <a:spcPts val="0"/>
              </a:spcBef>
              <a:spcAft>
                <a:spcPts val="600"/>
              </a:spcAft>
              <a:buClr>
                <a:schemeClr val="tx1"/>
              </a:buClr>
              <a:buSzPct val="75000"/>
              <a:buFont typeface="Wingdings" pitchFamily="2" charset="2"/>
              <a:buChar char="n"/>
              <a:defRPr/>
            </a:pPr>
            <a:r>
              <a:rPr lang="sr-Latn-RS" sz="2000" smtClean="0"/>
              <a:t>Konačno, iz </a:t>
            </a:r>
            <a:r>
              <a:rPr lang="sr-Latn-RS" sz="2000" i="1" smtClean="0"/>
              <a:t>runnable</a:t>
            </a:r>
            <a:r>
              <a:rPr lang="sr-Latn-RS" sz="2000" smtClean="0"/>
              <a:t> stanja, nit može preći u </a:t>
            </a:r>
            <a:r>
              <a:rPr lang="sr-Latn-RS" sz="2000" i="1" smtClean="0">
                <a:solidFill>
                  <a:srgbClr val="FF0000"/>
                </a:solidFill>
                <a:latin typeface="+mj-lt"/>
                <a:cs typeface="Times New Roman" pitchFamily="18" charset="0"/>
              </a:rPr>
              <a:t>terminated</a:t>
            </a:r>
            <a:r>
              <a:rPr lang="sr-Latn-RS" sz="2000" smtClean="0"/>
              <a:t> stanje</a:t>
            </a:r>
            <a:r>
              <a:rPr lang="en-US" sz="2000" smtClean="0"/>
              <a:t> </a:t>
            </a:r>
            <a:r>
              <a:rPr lang="sr-Latn-RS" sz="2000" smtClean="0"/>
              <a:t>kada uspešno završi svoj zadatak ili ako dođe do neke greške izvršavanja.</a:t>
            </a:r>
          </a:p>
          <a:p>
            <a:pPr eaLnBrk="1" hangingPunct="1">
              <a:spcBef>
                <a:spcPts val="0"/>
              </a:spcBef>
              <a:spcAft>
                <a:spcPts val="600"/>
              </a:spcAft>
              <a:buClr>
                <a:schemeClr val="tx1"/>
              </a:buClr>
              <a:buSzPct val="75000"/>
              <a:buFont typeface="Wingdings" pitchFamily="2" charset="2"/>
              <a:buChar char="n"/>
              <a:defRPr/>
            </a:pPr>
            <a:r>
              <a:rPr lang="sr-Latn-RS" sz="2000" smtClean="0"/>
              <a:t>Na nivou operativnog sistema, </a:t>
            </a:r>
            <a:r>
              <a:rPr lang="sr-Latn-RS" sz="2000" i="1" smtClean="0"/>
              <a:t>runnable</a:t>
            </a:r>
            <a:r>
              <a:rPr lang="sr-Latn-RS" sz="2000" smtClean="0"/>
              <a:t> stanje se sastoji iz dva stanja – </a:t>
            </a:r>
            <a:r>
              <a:rPr lang="sr-Latn-RS" sz="2000" i="1" smtClean="0">
                <a:solidFill>
                  <a:srgbClr val="FF0000"/>
                </a:solidFill>
              </a:rPr>
              <a:t>ready</a:t>
            </a:r>
            <a:r>
              <a:rPr lang="sr-Latn-RS" sz="2000" smtClean="0"/>
              <a:t> i </a:t>
            </a:r>
            <a:r>
              <a:rPr lang="sr-Latn-RS" sz="2000" i="1">
                <a:solidFill>
                  <a:srgbClr val="FF0000"/>
                </a:solidFill>
              </a:rPr>
              <a:t>running</a:t>
            </a:r>
            <a:r>
              <a:rPr lang="sr-Latn-RS" sz="2000" smtClean="0"/>
              <a:t> stanje. Stanje </a:t>
            </a:r>
            <a:r>
              <a:rPr lang="sr-Latn-RS" sz="2000" i="1" smtClean="0"/>
              <a:t>running</a:t>
            </a:r>
            <a:r>
              <a:rPr lang="sr-Latn-RS" sz="2000" smtClean="0"/>
              <a:t> je izvršno stanje, a </a:t>
            </a:r>
            <a:r>
              <a:rPr lang="sr-Latn-RS" sz="2000" i="1" smtClean="0"/>
              <a:t>ready</a:t>
            </a:r>
            <a:r>
              <a:rPr lang="sr-Latn-RS" sz="2000" smtClean="0"/>
              <a:t> je stanje čekanja procesora da izvrši datu nit.</a:t>
            </a:r>
          </a:p>
          <a:p>
            <a:pPr eaLnBrk="1" hangingPunct="1">
              <a:spcBef>
                <a:spcPts val="0"/>
              </a:spcBef>
              <a:spcAft>
                <a:spcPts val="600"/>
              </a:spcAft>
              <a:buClr>
                <a:schemeClr val="tx1"/>
              </a:buClr>
              <a:buSzPct val="75000"/>
              <a:buFont typeface="Wingdings" pitchFamily="2" charset="2"/>
              <a:buChar char="n"/>
              <a:defRPr/>
            </a:pPr>
            <a:r>
              <a:rPr lang="sr-Latn-RS" sz="2000" smtClean="0"/>
              <a:t>Operativni sistem krije ova dva stanja od JVM, tako da JVM vidi samo </a:t>
            </a:r>
            <a:r>
              <a:rPr lang="sr-Latn-RS" sz="2000" i="1" smtClean="0"/>
              <a:t>runnable</a:t>
            </a:r>
            <a:r>
              <a:rPr lang="sr-Latn-RS" sz="2000" smtClean="0"/>
              <a:t> stanje.</a:t>
            </a:r>
          </a:p>
        </p:txBody>
      </p:sp>
      <p:sp>
        <p:nvSpPr>
          <p:cNvPr id="2458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EC1D32-1339-4E48-ADA6-A5413063CCD8}" type="slidenum">
              <a:rPr lang="en-GB" smtClean="0">
                <a:latin typeface="Arial Black" pitchFamily="34" charset="0"/>
              </a:rPr>
              <a:pPr eaLnBrk="1" hangingPunct="1"/>
              <a:t>22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2736850" cy="596900"/>
          </a:xfrm>
        </p:spPr>
        <p:txBody>
          <a:bodyPr/>
          <a:lstStyle/>
          <a:p>
            <a:pPr eaLnBrk="1" hangingPunct="1"/>
            <a:r>
              <a:rPr lang="en-US" sz="3600" smtClean="0"/>
              <a:t>Prioritet niti</a:t>
            </a:r>
          </a:p>
        </p:txBody>
      </p:sp>
      <p:sp>
        <p:nvSpPr>
          <p:cNvPr id="25603" name="Rectangle 3" descr="Rectangle: Click to edit Master text styles&#10;Second level&#10;Third level&#10;Fourth level&#10;Fifth level"/>
          <p:cNvSpPr txBox="1">
            <a:spLocks noChangeArrowheads="1"/>
          </p:cNvSpPr>
          <p:nvPr/>
        </p:nvSpPr>
        <p:spPr bwMode="auto">
          <a:xfrm>
            <a:off x="179388" y="1412875"/>
            <a:ext cx="8713787"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en-US" sz="2000"/>
              <a:t>Niti u Javi imaju prioritet, na osnovu kojeg operativni sistem odre</a:t>
            </a:r>
            <a:r>
              <a:rPr lang="sr-Latn-RS" sz="2000"/>
              <a:t>đuje redosled izvršenja niti.</a:t>
            </a:r>
          </a:p>
          <a:p>
            <a:pPr eaLnBrk="1" hangingPunct="1">
              <a:spcBef>
                <a:spcPts val="600"/>
              </a:spcBef>
              <a:spcAft>
                <a:spcPts val="600"/>
              </a:spcAft>
              <a:buClr>
                <a:schemeClr val="tx1"/>
              </a:buClr>
              <a:buSzPct val="75000"/>
              <a:buFont typeface="Wingdings" pitchFamily="2" charset="2"/>
              <a:buChar char="n"/>
            </a:pPr>
            <a:r>
              <a:rPr lang="sr-Latn-RS" sz="2000"/>
              <a:t>Minimalan prioritet je 1 i definisan je statičkom konstantom </a:t>
            </a:r>
            <a:r>
              <a:rPr lang="sr-Latn-RS" sz="2000">
                <a:solidFill>
                  <a:srgbClr val="000000"/>
                </a:solidFill>
                <a:latin typeface="Consolas" pitchFamily="49" charset="0"/>
                <a:cs typeface="Times New Roman" pitchFamily="18" charset="0"/>
              </a:rPr>
              <a:t>MIN_PRIORITY</a:t>
            </a:r>
            <a:r>
              <a:rPr lang="sr-Latn-RS" sz="2000"/>
              <a:t> klase </a:t>
            </a:r>
            <a:r>
              <a:rPr lang="sr-Latn-RS" sz="2000" b="1">
                <a:solidFill>
                  <a:srgbClr val="FF0000"/>
                </a:solidFill>
                <a:latin typeface="Consolas" pitchFamily="49" charset="0"/>
                <a:cs typeface="Times New Roman" pitchFamily="18" charset="0"/>
              </a:rPr>
              <a:t>Thread</a:t>
            </a:r>
            <a:r>
              <a:rPr lang="sr-Latn-RS" sz="2000"/>
              <a:t>.</a:t>
            </a:r>
          </a:p>
          <a:p>
            <a:pPr eaLnBrk="1" hangingPunct="1">
              <a:spcBef>
                <a:spcPts val="600"/>
              </a:spcBef>
              <a:spcAft>
                <a:spcPts val="600"/>
              </a:spcAft>
              <a:buClr>
                <a:schemeClr val="tx1"/>
              </a:buClr>
              <a:buSzPct val="75000"/>
              <a:buFont typeface="Wingdings" pitchFamily="2" charset="2"/>
              <a:buChar char="n"/>
            </a:pPr>
            <a:r>
              <a:rPr lang="sr-Latn-RS" sz="2000"/>
              <a:t>Maksimalan prioritet je 10 i definisan je konstantom </a:t>
            </a:r>
            <a:r>
              <a:rPr lang="sr-Latn-RS" sz="2000">
                <a:solidFill>
                  <a:srgbClr val="000000"/>
                </a:solidFill>
                <a:latin typeface="Consolas" pitchFamily="49" charset="0"/>
                <a:cs typeface="Times New Roman" pitchFamily="18" charset="0"/>
              </a:rPr>
              <a:t>MAX_PRIORITY</a:t>
            </a:r>
            <a:r>
              <a:rPr lang="sr-Latn-RS" sz="2000"/>
              <a:t>.</a:t>
            </a:r>
          </a:p>
          <a:p>
            <a:pPr eaLnBrk="1" hangingPunct="1">
              <a:spcBef>
                <a:spcPts val="600"/>
              </a:spcBef>
              <a:spcAft>
                <a:spcPts val="600"/>
              </a:spcAft>
              <a:buClr>
                <a:schemeClr val="tx1"/>
              </a:buClr>
              <a:buSzPct val="75000"/>
              <a:buFont typeface="Wingdings" pitchFamily="2" charset="2"/>
              <a:buChar char="n"/>
            </a:pPr>
            <a:r>
              <a:rPr lang="sr-Latn-RS" sz="2000"/>
              <a:t>Normalan prioritet je 5 i definisan je konstantom </a:t>
            </a:r>
            <a:r>
              <a:rPr lang="sr-Latn-RS" sz="2000">
                <a:solidFill>
                  <a:srgbClr val="000000"/>
                </a:solidFill>
                <a:latin typeface="Consolas" pitchFamily="49" charset="0"/>
                <a:cs typeface="Times New Roman" pitchFamily="18" charset="0"/>
              </a:rPr>
              <a:t>NORM_PRIORITY</a:t>
            </a:r>
            <a:r>
              <a:rPr lang="sr-Latn-RS" sz="2000"/>
              <a:t>, i to je podrazumevani prioritet koji se daje nitima.</a:t>
            </a:r>
          </a:p>
          <a:p>
            <a:pPr eaLnBrk="1" hangingPunct="1">
              <a:spcBef>
                <a:spcPts val="600"/>
              </a:spcBef>
              <a:spcAft>
                <a:spcPts val="600"/>
              </a:spcAft>
              <a:buClr>
                <a:schemeClr val="tx1"/>
              </a:buClr>
              <a:buSzPct val="75000"/>
              <a:buFont typeface="Wingdings" pitchFamily="2" charset="2"/>
              <a:buChar char="n"/>
            </a:pPr>
            <a:r>
              <a:rPr lang="sr-Latn-RS" sz="2000"/>
              <a:t>Svaka nit nasleđuje prioritet niti koja ju je nasledila.</a:t>
            </a:r>
          </a:p>
          <a:p>
            <a:pPr eaLnBrk="1" hangingPunct="1">
              <a:spcBef>
                <a:spcPts val="600"/>
              </a:spcBef>
              <a:spcAft>
                <a:spcPts val="600"/>
              </a:spcAft>
              <a:buClr>
                <a:schemeClr val="tx1"/>
              </a:buClr>
              <a:buSzPct val="75000"/>
              <a:buFont typeface="Wingdings" pitchFamily="2" charset="2"/>
              <a:buChar char="n"/>
            </a:pPr>
            <a:r>
              <a:rPr lang="sr-Latn-RS" sz="2000"/>
              <a:t>Iako se niti višeg prioriteta tretiraju kao važnije i trebale bi se izvršiti pre niti nižeg prioriteta, prioritet niti ne može garantovati redosled izvršenja niti.</a:t>
            </a:r>
          </a:p>
          <a:p>
            <a:pPr eaLnBrk="1" hangingPunct="1">
              <a:spcBef>
                <a:spcPts val="600"/>
              </a:spcBef>
              <a:spcAft>
                <a:spcPts val="600"/>
              </a:spcAft>
              <a:buClr>
                <a:schemeClr val="tx1"/>
              </a:buClr>
              <a:buSzPct val="75000"/>
              <a:buFont typeface="Wingdings" pitchFamily="2" charset="2"/>
              <a:buChar char="n"/>
            </a:pPr>
            <a:r>
              <a:rPr lang="sr-Latn-RS" sz="2000"/>
              <a:t>Većina modernih operativnih sistema podržava vremensko multipleksiranje, po kome niti istog prioriteta mogu da dele procesor.</a:t>
            </a:r>
          </a:p>
          <a:p>
            <a:pPr eaLnBrk="1" hangingPunct="1">
              <a:spcBef>
                <a:spcPts val="600"/>
              </a:spcBef>
              <a:spcAft>
                <a:spcPts val="600"/>
              </a:spcAft>
              <a:buClr>
                <a:schemeClr val="tx1"/>
              </a:buClr>
              <a:buSzPct val="75000"/>
              <a:buFont typeface="Wingdings" pitchFamily="2" charset="2"/>
              <a:buChar char="n"/>
            </a:pPr>
            <a:endParaRPr lang="sr-Latn-RS" sz="2000"/>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00835A-77F7-4787-9069-47212B49F6B7}" type="slidenum">
              <a:rPr lang="en-GB" smtClean="0">
                <a:latin typeface="Arial Black" pitchFamily="34" charset="0"/>
              </a:rPr>
              <a:pPr eaLnBrk="1" hangingPunct="1"/>
              <a:t>23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8208962" cy="596900"/>
          </a:xfrm>
        </p:spPr>
        <p:txBody>
          <a:bodyPr/>
          <a:lstStyle/>
          <a:p>
            <a:pPr eaLnBrk="1" hangingPunct="1"/>
            <a:r>
              <a:rPr lang="sr-Latn-RS" sz="3600" smtClean="0"/>
              <a:t>V</a:t>
            </a:r>
            <a:r>
              <a:rPr lang="en-US" sz="3600" smtClean="0"/>
              <a:t>remensko multipleksiranj</a:t>
            </a:r>
            <a:r>
              <a:rPr lang="sr-Latn-RS" sz="3600" smtClean="0"/>
              <a:t>e i planer niti</a:t>
            </a:r>
            <a:endParaRPr lang="en-US" sz="3600" smtClean="0"/>
          </a:p>
        </p:txBody>
      </p:sp>
      <p:sp>
        <p:nvSpPr>
          <p:cNvPr id="26627" name="Rectangle 3" descr="Rectangle: Click to edit Master text styles&#10;Second level&#10;Third level&#10;Fourth level&#10;Fifth level"/>
          <p:cNvSpPr txBox="1">
            <a:spLocks noChangeArrowheads="1"/>
          </p:cNvSpPr>
          <p:nvPr/>
        </p:nvSpPr>
        <p:spPr bwMode="auto">
          <a:xfrm>
            <a:off x="250825" y="1412875"/>
            <a:ext cx="8497888"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Bez vremenskog multipleksiranja, svaka nit iz skupa niti istog prioriteta se izvršava do kraja, dok druge moraju da čekaju.</a:t>
            </a:r>
          </a:p>
          <a:p>
            <a:pPr eaLnBrk="1" hangingPunct="1">
              <a:spcBef>
                <a:spcPts val="600"/>
              </a:spcBef>
              <a:spcAft>
                <a:spcPts val="600"/>
              </a:spcAft>
              <a:buClr>
                <a:schemeClr val="tx1"/>
              </a:buClr>
              <a:buSzPct val="75000"/>
              <a:buFont typeface="Wingdings" pitchFamily="2" charset="2"/>
              <a:buChar char="n"/>
            </a:pPr>
            <a:r>
              <a:rPr lang="sr-Latn-RS" sz="2000"/>
              <a:t>Sa vremenskim multipleksiranjem, vrši se podela procesorskog vremena nitima istog prioriteta. Svakoj niti se dodeljuje mali deo procesorskog vremena, poznat kao </a:t>
            </a:r>
            <a:r>
              <a:rPr lang="sr-Latn-RS" sz="2000" b="1">
                <a:solidFill>
                  <a:srgbClr val="FF0000"/>
                </a:solidFill>
              </a:rPr>
              <a:t>kvantum</a:t>
            </a:r>
            <a:r>
              <a:rPr lang="sr-Latn-RS" sz="2000"/>
              <a:t>, unutar kojeg nit izvršava svoj zadatak. Kad istekne kvantum, nit se vraća u ready stanje i operativni sistem dodeljuje drugu nit procesoru.</a:t>
            </a:r>
          </a:p>
          <a:p>
            <a:pPr eaLnBrk="1" hangingPunct="1">
              <a:spcBef>
                <a:spcPts val="600"/>
              </a:spcBef>
              <a:spcAft>
                <a:spcPts val="600"/>
              </a:spcAft>
              <a:buClr>
                <a:schemeClr val="tx1"/>
              </a:buClr>
              <a:buSzPct val="75000"/>
              <a:buFont typeface="Wingdings" pitchFamily="2" charset="2"/>
              <a:buChar char="n"/>
            </a:pPr>
            <a:r>
              <a:rPr lang="sr-Latn-RS" sz="2000"/>
              <a:t>Operativni sistemi imaju tzv. </a:t>
            </a:r>
            <a:r>
              <a:rPr lang="sr-Latn-RS" sz="2000" b="1">
                <a:solidFill>
                  <a:srgbClr val="FF0000"/>
                </a:solidFill>
              </a:rPr>
              <a:t>planer niti</a:t>
            </a:r>
            <a:r>
              <a:rPr lang="sr-Latn-RS" sz="2000"/>
              <a:t> (eng. </a:t>
            </a:r>
            <a:r>
              <a:rPr lang="sr-Latn-RS" sz="2000" i="1"/>
              <a:t>thread scheduler</a:t>
            </a:r>
            <a:r>
              <a:rPr lang="sr-Latn-RS" sz="2000"/>
              <a:t>) koji određuje koja se nit izvršava sledeća.</a:t>
            </a:r>
          </a:p>
          <a:p>
            <a:pPr eaLnBrk="1" hangingPunct="1">
              <a:spcBef>
                <a:spcPts val="600"/>
              </a:spcBef>
              <a:spcAft>
                <a:spcPts val="600"/>
              </a:spcAft>
              <a:buClr>
                <a:schemeClr val="tx1"/>
              </a:buClr>
              <a:buSzPct val="75000"/>
              <a:buFont typeface="Wingdings" pitchFamily="2" charset="2"/>
              <a:buChar char="n"/>
            </a:pPr>
            <a:r>
              <a:rPr lang="sr-Latn-RS" sz="2000">
                <a:solidFill>
                  <a:srgbClr val="339933"/>
                </a:solidFill>
              </a:rPr>
              <a:t>Planiranje niti, dakle, zavisi od platforme, tj. ponašanje višenitnog programa može varirati u zavisnosti od platforme.</a:t>
            </a:r>
          </a:p>
          <a:p>
            <a:pPr eaLnBrk="1" hangingPunct="1">
              <a:spcBef>
                <a:spcPts val="600"/>
              </a:spcBef>
              <a:spcAft>
                <a:spcPts val="600"/>
              </a:spcAft>
              <a:buClr>
                <a:schemeClr val="tx1"/>
              </a:buClr>
              <a:buSzPct val="75000"/>
              <a:buFont typeface="Wingdings" pitchFamily="2" charset="2"/>
              <a:buChar char="n"/>
            </a:pPr>
            <a:r>
              <a:rPr lang="sr-Latn-RS" sz="2000"/>
              <a:t>Jedna implementacija planera niti prvo izvršava niti najvećeg prioriteta. </a:t>
            </a:r>
          </a:p>
        </p:txBody>
      </p:sp>
      <p:sp>
        <p:nvSpPr>
          <p:cNvPr id="2662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9CBCB7-13E2-4021-AEE3-25880ACFC911}" type="slidenum">
              <a:rPr lang="en-GB" smtClean="0">
                <a:latin typeface="Arial Black" pitchFamily="34" charset="0"/>
              </a:rPr>
              <a:pPr eaLnBrk="1" hangingPunct="1"/>
              <a:t>24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2376487" cy="596900"/>
          </a:xfrm>
        </p:spPr>
        <p:txBody>
          <a:bodyPr/>
          <a:lstStyle/>
          <a:p>
            <a:pPr eaLnBrk="1" hangingPunct="1"/>
            <a:r>
              <a:rPr lang="sr-Latn-RS" sz="3600" smtClean="0"/>
              <a:t>Planer niti</a:t>
            </a:r>
            <a:endParaRPr lang="en-US" sz="3600" smtClean="0"/>
          </a:p>
        </p:txBody>
      </p:sp>
      <p:sp>
        <p:nvSpPr>
          <p:cNvPr id="27651" name="Rectangle 3" descr="Rectangle: Click to edit Master text styles&#10;Second level&#10;Third level&#10;Fourth level&#10;Fifth level"/>
          <p:cNvSpPr txBox="1">
            <a:spLocks noChangeArrowheads="1"/>
          </p:cNvSpPr>
          <p:nvPr/>
        </p:nvSpPr>
        <p:spPr bwMode="auto">
          <a:xfrm>
            <a:off x="250825" y="1268413"/>
            <a:ext cx="8497888"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a:t>Pretpostavimo da imamo procesor sa jednim jezgrom. Ukoliko ima više niti najvišeg prioriteta, one će se izvršavati u krug (eng. </a:t>
            </a:r>
            <a:r>
              <a:rPr lang="sr-Latn-RS" sz="2000" i="1"/>
              <a:t>round-robin</a:t>
            </a:r>
            <a:r>
              <a:rPr lang="sr-Latn-RS" sz="2000"/>
              <a:t>), dok ne ostane jedna kojoj će se posvetiti ceo procesor.</a:t>
            </a:r>
          </a:p>
          <a:p>
            <a:pPr eaLnBrk="1" hangingPunct="1">
              <a:spcBef>
                <a:spcPts val="600"/>
              </a:spcBef>
              <a:spcAft>
                <a:spcPts val="600"/>
              </a:spcAft>
              <a:buClr>
                <a:schemeClr val="tx1"/>
              </a:buClr>
              <a:buSzPct val="75000"/>
              <a:buFont typeface="Wingdings" pitchFamily="2" charset="2"/>
              <a:buChar char="n"/>
            </a:pPr>
            <a:r>
              <a:rPr lang="sr-Latn-RS" sz="2000"/>
              <a:t>U slučaju da se u međuvremenu ne pojavi nova nit sa najvećim prioritetom, prelazi se na izvršavanje niti sa sledećim manjim prioritetom.</a:t>
            </a:r>
          </a:p>
          <a:p>
            <a:pPr eaLnBrk="1" hangingPunct="1">
              <a:spcBef>
                <a:spcPts val="600"/>
              </a:spcBef>
              <a:spcAft>
                <a:spcPts val="600"/>
              </a:spcAft>
              <a:buClr>
                <a:schemeClr val="tx1"/>
              </a:buClr>
              <a:buSzPct val="75000"/>
              <a:buFont typeface="Wingdings" pitchFamily="2" charset="2"/>
              <a:buChar char="n"/>
            </a:pPr>
            <a:r>
              <a:rPr lang="sr-Latn-RS" sz="2000"/>
              <a:t>Tek kad se završi sa izvršavanjem svih niti tog prioriteta, prelazi se na niti sledećeg manjeg prioriteta itd.</a:t>
            </a:r>
          </a:p>
          <a:p>
            <a:pPr eaLnBrk="1" hangingPunct="1">
              <a:spcBef>
                <a:spcPts val="600"/>
              </a:spcBef>
              <a:spcAft>
                <a:spcPts val="600"/>
              </a:spcAft>
              <a:buClr>
                <a:schemeClr val="tx1"/>
              </a:buClr>
              <a:buSzPct val="75000"/>
              <a:buFont typeface="Wingdings" pitchFamily="2" charset="2"/>
              <a:buChar char="n"/>
            </a:pPr>
            <a:r>
              <a:rPr lang="sr-Latn-RS" sz="2000"/>
              <a:t>Kada nit višeg prioriteta uđe u </a:t>
            </a:r>
            <a:r>
              <a:rPr lang="sr-Latn-RS" sz="2000" i="1"/>
              <a:t>ready</a:t>
            </a:r>
            <a:r>
              <a:rPr lang="sr-Latn-RS" sz="2000"/>
              <a:t> stanje, operativni sistem generalno sprečava (predupređuje) izvršenje trenutne niti u </a:t>
            </a:r>
            <a:r>
              <a:rPr lang="sr-Latn-RS" sz="2000" i="1"/>
              <a:t>running</a:t>
            </a:r>
            <a:r>
              <a:rPr lang="sr-Latn-RS" sz="2000"/>
              <a:t> stanju, što je poznato i kao </a:t>
            </a:r>
            <a:r>
              <a:rPr lang="sr-Latn-RS" sz="2000">
                <a:solidFill>
                  <a:srgbClr val="FF0000"/>
                </a:solidFill>
              </a:rPr>
              <a:t>predupredno planiranje</a:t>
            </a:r>
            <a:r>
              <a:rPr lang="sr-Latn-RS" sz="2000"/>
              <a:t> (eng. </a:t>
            </a:r>
            <a:r>
              <a:rPr lang="sr-Latn-RS" sz="2000" i="1"/>
              <a:t>preemptive scheduling</a:t>
            </a:r>
            <a:r>
              <a:rPr lang="sr-Latn-RS" sz="2000"/>
              <a:t>).</a:t>
            </a:r>
          </a:p>
          <a:p>
            <a:pPr eaLnBrk="1" hangingPunct="1">
              <a:spcBef>
                <a:spcPts val="600"/>
              </a:spcBef>
              <a:spcAft>
                <a:spcPts val="600"/>
              </a:spcAft>
              <a:buClr>
                <a:schemeClr val="tx1"/>
              </a:buClr>
              <a:buSzPct val="75000"/>
              <a:buFont typeface="Wingdings" pitchFamily="2" charset="2"/>
              <a:buChar char="n"/>
            </a:pPr>
            <a:r>
              <a:rPr lang="sr-Latn-RS" sz="2000"/>
              <a:t>Zavisno od operativnog sistema, niti višeg prioriteta mogu odložiti, verovatno neodređeni period, izvršenje niti nižeg prioriteta.</a:t>
            </a:r>
          </a:p>
          <a:p>
            <a:pPr eaLnBrk="1" hangingPunct="1">
              <a:spcBef>
                <a:spcPts val="600"/>
              </a:spcBef>
              <a:spcAft>
                <a:spcPts val="600"/>
              </a:spcAft>
              <a:buClr>
                <a:schemeClr val="tx1"/>
              </a:buClr>
              <a:buSzPct val="75000"/>
              <a:buFont typeface="Wingdings" pitchFamily="2" charset="2"/>
              <a:buChar char="n"/>
            </a:pPr>
            <a:r>
              <a:rPr lang="sr-Latn-RS" sz="2000">
                <a:solidFill>
                  <a:srgbClr val="339933"/>
                </a:solidFill>
              </a:rPr>
              <a:t>Ukoliko želimo da naš program bude prenosiv, treba koristiti podrazumevane prioiritete, tj. ne treba menjati prioritete nitima.</a:t>
            </a:r>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D01CDB-A182-4D8B-99B0-4DC0DDB17A44}" type="slidenum">
              <a:rPr lang="en-GB" smtClean="0">
                <a:latin typeface="Arial Black" pitchFamily="34" charset="0"/>
              </a:rPr>
              <a:pPr eaLnBrk="1" hangingPunct="1"/>
              <a:t>25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528638"/>
            <a:ext cx="3240087" cy="596900"/>
          </a:xfrm>
        </p:spPr>
        <p:txBody>
          <a:bodyPr/>
          <a:lstStyle/>
          <a:p>
            <a:pPr eaLnBrk="1" hangingPunct="1"/>
            <a:r>
              <a:rPr lang="sr-Latn-RS" sz="3600" smtClean="0"/>
              <a:t>Thread objekti</a:t>
            </a:r>
            <a:endParaRPr lang="en-US" sz="3600" smtClean="0"/>
          </a:p>
        </p:txBody>
      </p:sp>
      <p:sp>
        <p:nvSpPr>
          <p:cNvPr id="41987" name="Rectangle 3" descr="Rectangle: Click to edit Master text styles&#10;Second level&#10;Third level&#10;Fourth level&#10;Fifth level"/>
          <p:cNvSpPr txBox="1">
            <a:spLocks noChangeArrowheads="1"/>
          </p:cNvSpPr>
          <p:nvPr/>
        </p:nvSpPr>
        <p:spPr bwMode="auto">
          <a:xfrm>
            <a:off x="250825" y="1341438"/>
            <a:ext cx="8497888"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t>Svakoj niti je dodeljena instanca klase </a:t>
            </a:r>
            <a:r>
              <a:rPr lang="en-GB" sz="2000" b="1">
                <a:solidFill>
                  <a:srgbClr val="FF0000"/>
                </a:solidFill>
                <a:latin typeface="Consolas" pitchFamily="49" charset="0"/>
                <a:cs typeface="Times New Roman" pitchFamily="18" charset="0"/>
              </a:rPr>
              <a:t>Thread</a:t>
            </a:r>
            <a:r>
              <a:rPr lang="en-GB" sz="2000"/>
              <a:t>. </a:t>
            </a:r>
            <a:endParaRPr lang="sr-Latn-RS" sz="2000" smtClean="0"/>
          </a:p>
          <a:p>
            <a:pPr eaLnBrk="1" hangingPunct="1">
              <a:spcBef>
                <a:spcPts val="600"/>
              </a:spcBef>
              <a:spcAft>
                <a:spcPts val="600"/>
              </a:spcAft>
              <a:buClr>
                <a:schemeClr val="tx1"/>
              </a:buClr>
              <a:buSzPct val="75000"/>
              <a:buFont typeface="Wingdings" pitchFamily="2" charset="2"/>
              <a:buChar char="n"/>
              <a:defRPr/>
            </a:pPr>
            <a:r>
              <a:rPr lang="sr-Latn-RS" sz="2000">
                <a:latin typeface="Consolas" pitchFamily="49" charset="0"/>
                <a:cs typeface="Times New Roman" pitchFamily="18" charset="0"/>
              </a:rPr>
              <a:t>Thread</a:t>
            </a:r>
            <a:r>
              <a:rPr lang="sr-Latn-RS" sz="2000" smtClean="0"/>
              <a:t> objekti se mogu koristiti na dva načina za k</a:t>
            </a:r>
            <a:r>
              <a:rPr lang="en-GB" sz="2000" smtClean="0"/>
              <a:t>re</a:t>
            </a:r>
            <a:r>
              <a:rPr lang="sr-Latn-RS" sz="2000" smtClean="0"/>
              <a:t>iranje</a:t>
            </a:r>
            <a:r>
              <a:rPr lang="en-GB" sz="2000" smtClean="0"/>
              <a:t> </a:t>
            </a:r>
            <a:r>
              <a:rPr lang="sr-Latn-RS" sz="2000" smtClean="0"/>
              <a:t>konkurentne</a:t>
            </a:r>
            <a:r>
              <a:rPr lang="en-GB" sz="2000" smtClean="0"/>
              <a:t> </a:t>
            </a:r>
            <a:r>
              <a:rPr lang="sr-Latn-RS" sz="2000" smtClean="0"/>
              <a:t>aplikacije:</a:t>
            </a:r>
            <a:endParaRPr lang="en-GB" sz="2000"/>
          </a:p>
          <a:p>
            <a:pPr marL="712788" indent="-266700" eaLnBrk="1" hangingPunct="1">
              <a:spcBef>
                <a:spcPts val="600"/>
              </a:spcBef>
              <a:spcAft>
                <a:spcPts val="600"/>
              </a:spcAft>
              <a:buClr>
                <a:schemeClr val="tx1"/>
              </a:buClr>
              <a:buSzPct val="75000"/>
              <a:buFont typeface="Wingdings" pitchFamily="2" charset="2"/>
              <a:buChar char="Ø"/>
              <a:defRPr/>
            </a:pPr>
            <a:r>
              <a:rPr lang="sr-Latn-RS" smtClean="0"/>
              <a:t>Direktno kreiranje i upravljanje nitima. U tom smislu, </a:t>
            </a:r>
            <a:r>
              <a:rPr lang="sr-Latn-RS" smtClean="0">
                <a:latin typeface="Consolas" pitchFamily="49" charset="0"/>
                <a:cs typeface="Consolas" pitchFamily="49" charset="0"/>
              </a:rPr>
              <a:t>Thread</a:t>
            </a:r>
            <a:r>
              <a:rPr lang="sr-Latn-RS" smtClean="0"/>
              <a:t> instanca se kreira svaki put kad aplikacija treba da pokrene neku nit (asinhronu radnju)</a:t>
            </a:r>
            <a:r>
              <a:rPr lang="en-GB" smtClean="0"/>
              <a:t>.</a:t>
            </a:r>
            <a:endParaRPr lang="en-GB"/>
          </a:p>
          <a:p>
            <a:pPr marL="712788" indent="-266700" eaLnBrk="1" hangingPunct="1">
              <a:spcBef>
                <a:spcPts val="600"/>
              </a:spcBef>
              <a:spcAft>
                <a:spcPts val="600"/>
              </a:spcAft>
              <a:buClr>
                <a:schemeClr val="tx1"/>
              </a:buClr>
              <a:buSzPct val="75000"/>
              <a:buFont typeface="Wingdings" pitchFamily="2" charset="2"/>
              <a:buChar char="Ø"/>
              <a:defRPr/>
            </a:pPr>
            <a:r>
              <a:rPr lang="sr-Latn-RS" smtClean="0"/>
              <a:t>Razdvojiti upravljanje nitima od ostatka aplikacije, što se vrši prosleđivanjem niti </a:t>
            </a:r>
            <a:r>
              <a:rPr lang="sr-Latn-RS" b="1" smtClean="0">
                <a:solidFill>
                  <a:srgbClr val="FF0000"/>
                </a:solidFill>
              </a:rPr>
              <a:t>izvršiocu</a:t>
            </a:r>
            <a:r>
              <a:rPr lang="sr-Latn-RS" smtClean="0"/>
              <a:t> (eng. </a:t>
            </a:r>
            <a:r>
              <a:rPr lang="en-GB" i="1" smtClean="0"/>
              <a:t>executor</a:t>
            </a:r>
            <a:r>
              <a:rPr lang="sr-Latn-RS" smtClean="0"/>
              <a:t>)</a:t>
            </a:r>
            <a:r>
              <a:rPr lang="en-GB" smtClean="0"/>
              <a:t>.</a:t>
            </a:r>
            <a:endParaRPr lang="sr-Latn-RS" smtClean="0"/>
          </a:p>
          <a:p>
            <a:pPr eaLnBrk="1" hangingPunct="1">
              <a:spcBef>
                <a:spcPts val="600"/>
              </a:spcBef>
              <a:spcAft>
                <a:spcPts val="600"/>
              </a:spcAft>
              <a:buClr>
                <a:schemeClr val="tx1"/>
              </a:buClr>
              <a:buSzPct val="75000"/>
              <a:buFont typeface="Wingdings" pitchFamily="2" charset="2"/>
              <a:buChar char="n"/>
              <a:defRPr/>
            </a:pPr>
            <a:r>
              <a:rPr lang="sr-Latn-RS" sz="2000" smtClean="0"/>
              <a:t>Postoje dva načina da se kreira </a:t>
            </a:r>
            <a:r>
              <a:rPr lang="sr-Latn-RS" sz="2000">
                <a:solidFill>
                  <a:srgbClr val="000000"/>
                </a:solidFill>
                <a:latin typeface="Consolas" pitchFamily="49" charset="0"/>
                <a:cs typeface="Times New Roman" pitchFamily="18" charset="0"/>
              </a:rPr>
              <a:t>Thread</a:t>
            </a:r>
            <a:r>
              <a:rPr lang="sr-Latn-RS" sz="2000" smtClean="0"/>
              <a:t> instanca:</a:t>
            </a:r>
          </a:p>
          <a:p>
            <a:pPr marL="712788" indent="-266700" eaLnBrk="1" hangingPunct="1">
              <a:spcBef>
                <a:spcPts val="600"/>
              </a:spcBef>
              <a:spcAft>
                <a:spcPts val="600"/>
              </a:spcAft>
              <a:buClr>
                <a:schemeClr val="tx1"/>
              </a:buClr>
              <a:buSzPct val="75000"/>
              <a:buFont typeface="Wingdings" pitchFamily="2" charset="2"/>
              <a:buChar char="Ø"/>
              <a:defRPr/>
            </a:pPr>
            <a:r>
              <a:rPr lang="sr-Latn-RS" smtClean="0"/>
              <a:t>Implementiranjem </a:t>
            </a:r>
            <a:r>
              <a:rPr lang="sr-Latn-RS" sz="2000" b="1">
                <a:solidFill>
                  <a:srgbClr val="FF0000"/>
                </a:solidFill>
                <a:latin typeface="Consolas" pitchFamily="49" charset="0"/>
                <a:cs typeface="Times New Roman" pitchFamily="18" charset="0"/>
              </a:rPr>
              <a:t>Runnable</a:t>
            </a:r>
            <a:r>
              <a:rPr lang="sr-Latn-RS" smtClean="0"/>
              <a:t> interfejsa, koji sadrži jednu metodu, </a:t>
            </a:r>
            <a:r>
              <a:rPr lang="en-GB" sz="2000" b="1">
                <a:solidFill>
                  <a:srgbClr val="FF0000"/>
                </a:solidFill>
                <a:latin typeface="Consolas" pitchFamily="49" charset="0"/>
                <a:cs typeface="Times New Roman" pitchFamily="18" charset="0"/>
              </a:rPr>
              <a:t>run</a:t>
            </a:r>
            <a:r>
              <a:rPr lang="en-GB"/>
              <a:t>, </a:t>
            </a:r>
            <a:r>
              <a:rPr lang="sr-Latn-RS" smtClean="0"/>
              <a:t>u kojoj se nalazi radnja koju nit izvršava. </a:t>
            </a:r>
            <a:r>
              <a:rPr lang="en-GB" sz="2000">
                <a:latin typeface="Consolas" pitchFamily="49" charset="0"/>
                <a:cs typeface="Times New Roman" pitchFamily="18" charset="0"/>
              </a:rPr>
              <a:t>Runnable</a:t>
            </a:r>
            <a:r>
              <a:rPr lang="en-GB" smtClean="0"/>
              <a:t> obje</a:t>
            </a:r>
            <a:r>
              <a:rPr lang="sr-Latn-RS" smtClean="0"/>
              <a:t>ka</a:t>
            </a:r>
            <a:r>
              <a:rPr lang="en-GB" smtClean="0"/>
              <a:t>t </a:t>
            </a:r>
            <a:r>
              <a:rPr lang="sr-Latn-RS" smtClean="0"/>
              <a:t>se prosleđuje </a:t>
            </a:r>
            <a:r>
              <a:rPr lang="en-GB" sz="2000">
                <a:latin typeface="Consolas" pitchFamily="49" charset="0"/>
                <a:cs typeface="Times New Roman" pitchFamily="18" charset="0"/>
              </a:rPr>
              <a:t>Thread</a:t>
            </a:r>
            <a:r>
              <a:rPr lang="en-GB" smtClean="0"/>
              <a:t> </a:t>
            </a:r>
            <a:r>
              <a:rPr lang="sr-Latn-RS" smtClean="0"/>
              <a:t>k</a:t>
            </a:r>
            <a:r>
              <a:rPr lang="en-GB" smtClean="0"/>
              <a:t>onstru</a:t>
            </a:r>
            <a:r>
              <a:rPr lang="sr-Latn-RS" smtClean="0"/>
              <a:t>k</a:t>
            </a:r>
            <a:r>
              <a:rPr lang="en-GB" smtClean="0"/>
              <a:t>tor</a:t>
            </a:r>
            <a:r>
              <a:rPr lang="sr-Latn-RS" smtClean="0"/>
              <a:t>u.</a:t>
            </a:r>
            <a:endParaRPr lang="en-GB"/>
          </a:p>
          <a:p>
            <a:pPr marL="712788" indent="-266700" eaLnBrk="1" hangingPunct="1">
              <a:spcBef>
                <a:spcPts val="600"/>
              </a:spcBef>
              <a:spcAft>
                <a:spcPts val="600"/>
              </a:spcAft>
              <a:buClr>
                <a:schemeClr val="tx1"/>
              </a:buClr>
              <a:buSzPct val="75000"/>
              <a:buFont typeface="Wingdings" pitchFamily="2" charset="2"/>
              <a:buChar char="Ø"/>
              <a:defRPr/>
            </a:pPr>
            <a:r>
              <a:rPr lang="sr-Latn-RS" smtClean="0"/>
              <a:t>Nasleđivanjem klase </a:t>
            </a:r>
            <a:r>
              <a:rPr lang="sr-Latn-RS" sz="2000">
                <a:latin typeface="Consolas" pitchFamily="49" charset="0"/>
                <a:cs typeface="Times New Roman" pitchFamily="18" charset="0"/>
              </a:rPr>
              <a:t>Thread</a:t>
            </a:r>
            <a:r>
              <a:rPr lang="en-GB" smtClean="0"/>
              <a:t>.</a:t>
            </a:r>
            <a:r>
              <a:rPr lang="sr-Latn-RS" smtClean="0"/>
              <a:t> Ova klasa </a:t>
            </a:r>
            <a:r>
              <a:rPr lang="en-GB" smtClean="0"/>
              <a:t>implement</a:t>
            </a:r>
            <a:r>
              <a:rPr lang="sr-Latn-RS" smtClean="0"/>
              <a:t>ira interfejs</a:t>
            </a:r>
            <a:r>
              <a:rPr lang="en-GB" smtClean="0"/>
              <a:t> </a:t>
            </a:r>
            <a:r>
              <a:rPr lang="en-GB" sz="2000">
                <a:latin typeface="Consolas" pitchFamily="49" charset="0"/>
                <a:cs typeface="Times New Roman" pitchFamily="18" charset="0"/>
              </a:rPr>
              <a:t>Runnable</a:t>
            </a:r>
            <a:r>
              <a:rPr lang="en-GB"/>
              <a:t>, </a:t>
            </a:r>
            <a:r>
              <a:rPr lang="sr-Latn-RS" smtClean="0"/>
              <a:t>i njena </a:t>
            </a:r>
            <a:r>
              <a:rPr lang="en-GB" sz="2000">
                <a:latin typeface="Consolas" pitchFamily="49" charset="0"/>
                <a:cs typeface="Times New Roman" pitchFamily="18" charset="0"/>
              </a:rPr>
              <a:t>run</a:t>
            </a:r>
            <a:r>
              <a:rPr lang="en-GB" smtClean="0"/>
              <a:t> metod</a:t>
            </a:r>
            <a:r>
              <a:rPr lang="sr-Latn-RS" smtClean="0"/>
              <a:t>a ne radi ništa</a:t>
            </a:r>
            <a:r>
              <a:rPr lang="en-GB" smtClean="0"/>
              <a:t>.</a:t>
            </a:r>
            <a:endParaRPr lang="sr-Latn-RS"/>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815623-3FC3-4456-AEE6-2FE3E4768515}" type="slidenum">
              <a:rPr lang="en-GB" smtClean="0">
                <a:latin typeface="Arial Black" pitchFamily="34" charset="0"/>
              </a:rPr>
              <a:pPr eaLnBrk="1" hangingPunct="1"/>
              <a:t>26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528638"/>
            <a:ext cx="3240087" cy="596900"/>
          </a:xfrm>
        </p:spPr>
        <p:txBody>
          <a:bodyPr/>
          <a:lstStyle/>
          <a:p>
            <a:pPr eaLnBrk="1" hangingPunct="1"/>
            <a:r>
              <a:rPr lang="sr-Latn-RS" sz="3600" smtClean="0"/>
              <a:t>Thread objekti</a:t>
            </a:r>
            <a:endParaRPr lang="en-US" sz="3600" smtClean="0"/>
          </a:p>
        </p:txBody>
      </p:sp>
      <p:sp>
        <p:nvSpPr>
          <p:cNvPr id="41987" name="Rectangle 3" descr="Rectangle: Click to edit Master text styles&#10;Second level&#10;Third level&#10;Fourth level&#10;Fifth level"/>
          <p:cNvSpPr txBox="1">
            <a:spLocks noChangeArrowheads="1"/>
          </p:cNvSpPr>
          <p:nvPr/>
        </p:nvSpPr>
        <p:spPr bwMode="auto">
          <a:xfrm>
            <a:off x="250825" y="1341438"/>
            <a:ext cx="8497888"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t>Prvi način kreiranja </a:t>
            </a:r>
            <a:r>
              <a:rPr lang="sr-Latn-RS" sz="2000">
                <a:latin typeface="Consolas" pitchFamily="49" charset="0"/>
                <a:cs typeface="Times New Roman" pitchFamily="18" charset="0"/>
              </a:rPr>
              <a:t>Thread</a:t>
            </a:r>
            <a:r>
              <a:rPr lang="sr-Latn-RS" sz="2000" smtClean="0"/>
              <a:t> objekta je opštiji jer </a:t>
            </a:r>
            <a:r>
              <a:rPr lang="en-GB" sz="2000">
                <a:latin typeface="Consolas" pitchFamily="49" charset="0"/>
                <a:cs typeface="Times New Roman" pitchFamily="18" charset="0"/>
              </a:rPr>
              <a:t>Runnable</a:t>
            </a:r>
            <a:r>
              <a:rPr lang="en-GB" sz="2000" smtClean="0"/>
              <a:t> obje</a:t>
            </a:r>
            <a:r>
              <a:rPr lang="sr-Latn-RS" sz="2000" smtClean="0"/>
              <a:t>ka</a:t>
            </a:r>
            <a:r>
              <a:rPr lang="en-GB" sz="2000" smtClean="0"/>
              <a:t>t </a:t>
            </a:r>
            <a:r>
              <a:rPr lang="sr-Latn-RS" sz="2000" smtClean="0"/>
              <a:t>može naslediti bilo koju klasu.</a:t>
            </a:r>
          </a:p>
          <a:p>
            <a:pPr eaLnBrk="1" hangingPunct="1">
              <a:spcBef>
                <a:spcPts val="600"/>
              </a:spcBef>
              <a:spcAft>
                <a:spcPts val="600"/>
              </a:spcAft>
              <a:buClr>
                <a:schemeClr val="tx1"/>
              </a:buClr>
              <a:buSzPct val="75000"/>
              <a:buFont typeface="Wingdings" pitchFamily="2" charset="2"/>
              <a:buChar char="n"/>
              <a:defRPr/>
            </a:pPr>
            <a:r>
              <a:rPr lang="sr-Latn-RS" sz="2000" smtClean="0"/>
              <a:t>Drugi način kreiranja je lakši za upotrebu u jednostavnim </a:t>
            </a:r>
            <a:r>
              <a:rPr lang="en-GB" sz="2000" smtClean="0"/>
              <a:t>apli</a:t>
            </a:r>
            <a:r>
              <a:rPr lang="sr-Latn-RS" sz="2000" smtClean="0"/>
              <a:t>k</a:t>
            </a:r>
            <a:r>
              <a:rPr lang="en-GB" sz="2000" smtClean="0"/>
              <a:t>a</a:t>
            </a:r>
            <a:r>
              <a:rPr lang="sr-Latn-RS" sz="2000" smtClean="0"/>
              <a:t>cijama</a:t>
            </a:r>
            <a:r>
              <a:rPr lang="en-GB" sz="2000" smtClean="0"/>
              <a:t>, </a:t>
            </a:r>
            <a:r>
              <a:rPr lang="sr-Latn-RS" sz="2000" smtClean="0"/>
              <a:t>ali je ograničen činjenicom da se mora naslediti klasa </a:t>
            </a:r>
            <a:r>
              <a:rPr lang="en-GB" sz="2000">
                <a:latin typeface="Consolas" pitchFamily="49" charset="0"/>
                <a:cs typeface="Times New Roman" pitchFamily="18" charset="0"/>
              </a:rPr>
              <a:t>Thread</a:t>
            </a:r>
            <a:r>
              <a:rPr lang="en-GB" sz="2000" smtClean="0"/>
              <a:t>.</a:t>
            </a:r>
            <a:endParaRPr lang="sr-Latn-RS" sz="2000" smtClean="0"/>
          </a:p>
          <a:p>
            <a:pPr eaLnBrk="1" hangingPunct="1">
              <a:spcBef>
                <a:spcPts val="600"/>
              </a:spcBef>
              <a:spcAft>
                <a:spcPts val="600"/>
              </a:spcAft>
              <a:buClr>
                <a:schemeClr val="tx1"/>
              </a:buClr>
              <a:buSzPct val="75000"/>
              <a:buFont typeface="Wingdings" pitchFamily="2" charset="2"/>
              <a:buChar char="n"/>
              <a:defRPr/>
            </a:pPr>
            <a:r>
              <a:rPr lang="sr-Latn-RS" sz="2000" smtClean="0"/>
              <a:t>Mi ćemo koristiti prvi način.</a:t>
            </a:r>
          </a:p>
          <a:p>
            <a:pPr eaLnBrk="1" hangingPunct="1">
              <a:spcBef>
                <a:spcPts val="600"/>
              </a:spcBef>
              <a:spcAft>
                <a:spcPts val="600"/>
              </a:spcAft>
              <a:buClr>
                <a:schemeClr val="tx1"/>
              </a:buClr>
              <a:buSzPct val="75000"/>
              <a:buFont typeface="Wingdings" pitchFamily="2" charset="2"/>
              <a:buChar char="n"/>
              <a:defRPr/>
            </a:pPr>
            <a:r>
              <a:rPr lang="sr-Latn-RS" sz="2000" smtClean="0"/>
              <a:t>Klasa</a:t>
            </a:r>
            <a:r>
              <a:rPr lang="en-GB" sz="2000" smtClean="0"/>
              <a:t> </a:t>
            </a:r>
            <a:r>
              <a:rPr lang="en-GB" sz="2000" smtClean="0">
                <a:latin typeface="Consolas" pitchFamily="49" charset="0"/>
                <a:cs typeface="Times New Roman" pitchFamily="18" charset="0"/>
              </a:rPr>
              <a:t>Thread</a:t>
            </a:r>
            <a:r>
              <a:rPr lang="sr-Latn-RS" sz="2000">
                <a:latin typeface="+mj-lt"/>
                <a:cs typeface="Times New Roman" pitchFamily="18" charset="0"/>
              </a:rPr>
              <a:t> </a:t>
            </a:r>
            <a:r>
              <a:rPr lang="sr-Latn-RS" sz="2000" smtClean="0">
                <a:latin typeface="+mj-lt"/>
                <a:cs typeface="Times New Roman" pitchFamily="18" charset="0"/>
              </a:rPr>
              <a:t>definiše jedan broj korisnih metoda za upravljanje nitima.</a:t>
            </a:r>
            <a:endParaRPr lang="en-US" sz="2000" smtClean="0">
              <a:latin typeface="+mj-lt"/>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en-US" sz="2000" smtClean="0"/>
              <a:t>U n</a:t>
            </a:r>
            <a:r>
              <a:rPr lang="sr-Latn-RS" sz="2000" smtClean="0"/>
              <a:t>astavku ćemo ilustrovati rad sa nitima. Prvo ćemo d</a:t>
            </a:r>
            <a:r>
              <a:rPr lang="nn-NO" sz="2000" smtClean="0"/>
              <a:t>irektno kreira</a:t>
            </a:r>
            <a:r>
              <a:rPr lang="sr-Latn-RS" sz="2000" smtClean="0"/>
              <a:t>ti</a:t>
            </a:r>
            <a:r>
              <a:rPr lang="nn-NO" sz="2000" smtClean="0"/>
              <a:t> </a:t>
            </a:r>
            <a:r>
              <a:rPr lang="sr-Latn-RS" sz="2000" smtClean="0"/>
              <a:t>n</a:t>
            </a:r>
            <a:r>
              <a:rPr lang="nn-NO" sz="2000" smtClean="0"/>
              <a:t>i</a:t>
            </a:r>
            <a:r>
              <a:rPr lang="sr-Latn-RS" sz="2000" smtClean="0"/>
              <a:t>ti i upravljati njima, a posle ćemo upravljanje prepustiti izvršiocu.</a:t>
            </a:r>
          </a:p>
        </p:txBody>
      </p:sp>
      <p:sp>
        <p:nvSpPr>
          <p:cNvPr id="2970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19B757-F414-4B54-91CA-C457F3B0F3A2}" type="slidenum">
              <a:rPr lang="en-GB" smtClean="0">
                <a:latin typeface="Arial Black" pitchFamily="34" charset="0"/>
              </a:rPr>
              <a:pPr eaLnBrk="1" hangingPunct="1"/>
              <a:t>27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8208962" cy="596900"/>
          </a:xfrm>
        </p:spPr>
        <p:txBody>
          <a:bodyPr/>
          <a:lstStyle/>
          <a:p>
            <a:pPr eaLnBrk="1" hangingPunct="1"/>
            <a:r>
              <a:rPr lang="sr-Latn-RS" sz="3600" smtClean="0"/>
              <a:t>Primer sa direktnim upravljanjem nitima</a:t>
            </a:r>
            <a:endParaRPr lang="en-US" sz="3600" smtClean="0"/>
          </a:p>
        </p:txBody>
      </p:sp>
      <p:sp>
        <p:nvSpPr>
          <p:cNvPr id="307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4BB434-4993-483F-8FBA-2593C0EA8AAD}" type="slidenum">
              <a:rPr lang="en-GB" smtClean="0">
                <a:latin typeface="Arial Black" pitchFamily="34" charset="0"/>
              </a:rPr>
              <a:pPr eaLnBrk="1" hangingPunct="1"/>
              <a:t>28</a:t>
            </a:fld>
            <a:endParaRPr lang="en-GB" smtClean="0">
              <a:latin typeface="Arial Black" pitchFamily="34" charset="0"/>
            </a:endParaRPr>
          </a:p>
        </p:txBody>
      </p:sp>
      <p:sp>
        <p:nvSpPr>
          <p:cNvPr id="30724" name="Rectangle 1"/>
          <p:cNvSpPr>
            <a:spLocks noChangeArrowheads="1"/>
          </p:cNvSpPr>
          <p:nvPr/>
        </p:nvSpPr>
        <p:spPr bwMode="auto">
          <a:xfrm>
            <a:off x="322263" y="1887538"/>
            <a:ext cx="6194425" cy="429418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Radnja </a:t>
            </a:r>
            <a:r>
              <a:rPr lang="en-GB" sz="1300" b="1">
                <a:solidFill>
                  <a:srgbClr val="FF0000"/>
                </a:solidFill>
                <a:latin typeface="Consolas" pitchFamily="49" charset="0"/>
                <a:cs typeface="Times New Roman" pitchFamily="18" charset="0"/>
              </a:rPr>
              <a:t>implements Runnable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private</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final</a:t>
            </a:r>
            <a:r>
              <a:rPr lang="en-GB" sz="1300">
                <a:solidFill>
                  <a:srgbClr val="000000"/>
                </a:solidFill>
                <a:latin typeface="Consolas" pitchFamily="49" charset="0"/>
                <a:cs typeface="Times New Roman" pitchFamily="18" charset="0"/>
              </a:rPr>
              <a:t> String </a:t>
            </a:r>
            <a:r>
              <a:rPr lang="en-GB" sz="1300">
                <a:solidFill>
                  <a:srgbClr val="0000C0"/>
                </a:solidFill>
                <a:latin typeface="Consolas" pitchFamily="49" charset="0"/>
                <a:cs typeface="Times New Roman" pitchFamily="18" charset="0"/>
              </a:rPr>
              <a:t>imeRadnje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Radnja(String ime){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imeRadnje</a:t>
            </a:r>
            <a:r>
              <a:rPr lang="en-GB" sz="1300">
                <a:solidFill>
                  <a:srgbClr val="000000"/>
                </a:solidFill>
                <a:latin typeface="Consolas" pitchFamily="49" charset="0"/>
                <a:cs typeface="Times New Roman" pitchFamily="18" charset="0"/>
              </a:rPr>
              <a:t> = ime;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run()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"Radnja "</a:t>
            </a:r>
            <a:r>
              <a:rPr lang="en-GB" sz="1300">
                <a:solidFill>
                  <a:srgbClr val="000000"/>
                </a:solidFill>
                <a:latin typeface="Consolas" pitchFamily="49" charset="0"/>
                <a:cs typeface="Times New Roman" pitchFamily="18" charset="0"/>
              </a:rPr>
              <a:t> + </a:t>
            </a:r>
            <a:r>
              <a:rPr lang="en-GB" sz="1300">
                <a:solidFill>
                  <a:srgbClr val="0000C0"/>
                </a:solidFill>
                <a:latin typeface="Consolas" pitchFamily="49" charset="0"/>
                <a:cs typeface="Times New Roman" pitchFamily="18" charset="0"/>
              </a:rPr>
              <a:t>imeRadnje</a:t>
            </a:r>
            <a:r>
              <a:rPr lang="en-GB" sz="1300">
                <a:solidFill>
                  <a:srgbClr val="000000"/>
                </a:solidFill>
                <a:latin typeface="Consolas" pitchFamily="49" charset="0"/>
                <a:cs typeface="Times New Roman" pitchFamily="18" charset="0"/>
              </a:rPr>
              <a:t> + </a:t>
            </a:r>
            <a:r>
              <a:rPr lang="en-GB" sz="1300">
                <a:solidFill>
                  <a:srgbClr val="2A00FF"/>
                </a:solidFill>
                <a:latin typeface="Consolas" pitchFamily="49" charset="0"/>
                <a:cs typeface="Times New Roman" pitchFamily="18" charset="0"/>
              </a:rPr>
              <a:t>" započela."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try</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Thread.</a:t>
            </a:r>
            <a:r>
              <a:rPr lang="en-GB" sz="1300" b="1">
                <a:solidFill>
                  <a:srgbClr val="FF0000"/>
                </a:solidFill>
                <a:latin typeface="Consolas" pitchFamily="49" charset="0"/>
                <a:cs typeface="Times New Roman" pitchFamily="18" charset="0"/>
              </a:rPr>
              <a:t>sleep</a:t>
            </a:r>
            <a:r>
              <a:rPr lang="en-GB" sz="1300">
                <a:solidFill>
                  <a:srgbClr val="000000"/>
                </a:solidFill>
                <a:latin typeface="Consolas" pitchFamily="49" charset="0"/>
                <a:cs typeface="Times New Roman" pitchFamily="18" charset="0"/>
              </a:rPr>
              <a:t>(2000);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catch</a:t>
            </a:r>
            <a:r>
              <a:rPr lang="en-GB" sz="1300">
                <a:solidFill>
                  <a:srgbClr val="000000"/>
                </a:solidFill>
                <a:latin typeface="Consolas" pitchFamily="49" charset="0"/>
                <a:cs typeface="Times New Roman" pitchFamily="18" charset="0"/>
              </a:rPr>
              <a:t>(InterruptedException 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"Radnja "</a:t>
            </a:r>
            <a:r>
              <a:rPr lang="en-GB" sz="1300">
                <a:solidFill>
                  <a:srgbClr val="000000"/>
                </a:solidFill>
                <a:latin typeface="Consolas" pitchFamily="49" charset="0"/>
                <a:cs typeface="Times New Roman" pitchFamily="18" charset="0"/>
              </a:rPr>
              <a:t> + </a:t>
            </a:r>
            <a:r>
              <a:rPr lang="en-GB" sz="1300">
                <a:solidFill>
                  <a:srgbClr val="0000C0"/>
                </a:solidFill>
                <a:latin typeface="Consolas" pitchFamily="49" charset="0"/>
                <a:cs typeface="Times New Roman" pitchFamily="18" charset="0"/>
              </a:rPr>
              <a:t>imeRadnje</a:t>
            </a:r>
            <a:r>
              <a:rPr lang="en-GB" sz="1300">
                <a:solidFill>
                  <a:srgbClr val="000000"/>
                </a:solidFill>
                <a:latin typeface="Consolas" pitchFamily="49" charset="0"/>
                <a:cs typeface="Times New Roman" pitchFamily="18" charset="0"/>
              </a:rPr>
              <a:t> + </a:t>
            </a:r>
            <a:r>
              <a:rPr lang="en-GB" sz="1300">
                <a:solidFill>
                  <a:srgbClr val="2A00FF"/>
                </a:solidFill>
                <a:latin typeface="Consolas" pitchFamily="49" charset="0"/>
                <a:cs typeface="Times New Roman" pitchFamily="18" charset="0"/>
              </a:rPr>
              <a:t>" prekinuta!"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"Radnja "</a:t>
            </a:r>
            <a:r>
              <a:rPr lang="en-GB" sz="1300">
                <a:solidFill>
                  <a:srgbClr val="000000"/>
                </a:solidFill>
                <a:latin typeface="Consolas" pitchFamily="49" charset="0"/>
                <a:cs typeface="Times New Roman" pitchFamily="18" charset="0"/>
              </a:rPr>
              <a:t> + </a:t>
            </a:r>
            <a:r>
              <a:rPr lang="en-GB" sz="1300">
                <a:solidFill>
                  <a:srgbClr val="0000C0"/>
                </a:solidFill>
                <a:latin typeface="Consolas" pitchFamily="49" charset="0"/>
                <a:cs typeface="Times New Roman" pitchFamily="18" charset="0"/>
              </a:rPr>
              <a:t>imeRadnje</a:t>
            </a:r>
            <a:r>
              <a:rPr lang="en-GB" sz="1300">
                <a:solidFill>
                  <a:srgbClr val="000000"/>
                </a:solidFill>
                <a:latin typeface="Consolas" pitchFamily="49" charset="0"/>
                <a:cs typeface="Times New Roman" pitchFamily="18" charset="0"/>
              </a:rPr>
              <a:t> + </a:t>
            </a:r>
            <a:r>
              <a:rPr lang="en-GB" sz="1300">
                <a:solidFill>
                  <a:srgbClr val="2A00FF"/>
                </a:solidFill>
                <a:latin typeface="Consolas" pitchFamily="49" charset="0"/>
                <a:cs typeface="Times New Roman" pitchFamily="18" charset="0"/>
              </a:rPr>
              <a:t>" završila."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cxnSp>
        <p:nvCxnSpPr>
          <p:cNvPr id="30725" name="Straight Arrow Connector 6"/>
          <p:cNvCxnSpPr>
            <a:cxnSpLocks noChangeShapeType="1"/>
            <a:stCxn id="9" idx="1"/>
          </p:cNvCxnSpPr>
          <p:nvPr/>
        </p:nvCxnSpPr>
        <p:spPr bwMode="auto">
          <a:xfrm flipH="1">
            <a:off x="3563938" y="1552575"/>
            <a:ext cx="1008062" cy="39370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4572000" y="1260475"/>
            <a:ext cx="4176713" cy="584200"/>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Klasa koja implementira </a:t>
            </a:r>
            <a:r>
              <a:rPr lang="sr-Latn-RS" sz="1600">
                <a:solidFill>
                  <a:srgbClr val="3333CC"/>
                </a:solidFill>
                <a:latin typeface="Consolas" pitchFamily="49" charset="0"/>
                <a:cs typeface="Consolas" pitchFamily="49" charset="0"/>
              </a:rPr>
              <a:t>Runnable</a:t>
            </a:r>
            <a:r>
              <a:rPr lang="sr-Latn-RS" sz="1600">
                <a:solidFill>
                  <a:srgbClr val="3333CC"/>
                </a:solidFill>
                <a:latin typeface="+mn-lt"/>
              </a:rPr>
              <a:t> interfejs se prosleđuje </a:t>
            </a:r>
            <a:r>
              <a:rPr lang="sr-Latn-RS" sz="1600">
                <a:solidFill>
                  <a:srgbClr val="3333CC"/>
                </a:solidFill>
                <a:latin typeface="Consolas" pitchFamily="49" charset="0"/>
                <a:cs typeface="Consolas" pitchFamily="49" charset="0"/>
              </a:rPr>
              <a:t>Thread</a:t>
            </a:r>
            <a:r>
              <a:rPr lang="sr-Latn-RS" sz="1600">
                <a:solidFill>
                  <a:srgbClr val="3333CC"/>
                </a:solidFill>
                <a:latin typeface="+mn-lt"/>
              </a:rPr>
              <a:t> konstruktoru.</a:t>
            </a:r>
            <a:endParaRPr lang="en-US" sz="1600">
              <a:latin typeface="Consolas" pitchFamily="49" charset="0"/>
              <a:cs typeface="Consolas" pitchFamily="49" charset="0"/>
            </a:endParaRPr>
          </a:p>
        </p:txBody>
      </p:sp>
      <p:cxnSp>
        <p:nvCxnSpPr>
          <p:cNvPr id="30727" name="Straight Arrow Connector 6"/>
          <p:cNvCxnSpPr>
            <a:cxnSpLocks noChangeShapeType="1"/>
          </p:cNvCxnSpPr>
          <p:nvPr/>
        </p:nvCxnSpPr>
        <p:spPr bwMode="auto">
          <a:xfrm flipH="1">
            <a:off x="2051050" y="4327525"/>
            <a:ext cx="3070225"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4" name="Rectangle 13"/>
          <p:cNvSpPr>
            <a:spLocks noChangeArrowheads="1"/>
          </p:cNvSpPr>
          <p:nvPr/>
        </p:nvSpPr>
        <p:spPr bwMode="auto">
          <a:xfrm>
            <a:off x="5121275" y="4010025"/>
            <a:ext cx="3867150" cy="785813"/>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500" b="1">
                <a:solidFill>
                  <a:srgbClr val="FF0000"/>
                </a:solidFill>
                <a:latin typeface="+mn-lt"/>
              </a:rPr>
              <a:t>sleep</a:t>
            </a:r>
            <a:r>
              <a:rPr lang="sr-Latn-RS" sz="1500">
                <a:solidFill>
                  <a:srgbClr val="3333CC"/>
                </a:solidFill>
                <a:latin typeface="+mn-lt"/>
              </a:rPr>
              <a:t> prebacuje tekuću nit u timed waiting stanje određeni broj milisekundi. Može da baci izuzetak tipa </a:t>
            </a:r>
            <a:r>
              <a:rPr lang="en-GB" sz="1500">
                <a:solidFill>
                  <a:srgbClr val="FF0000"/>
                </a:solidFill>
                <a:latin typeface="Consolas"/>
                <a:ea typeface="Times New Roman"/>
                <a:cs typeface="Times New Roman"/>
              </a:rPr>
              <a:t>InterruptedException</a:t>
            </a:r>
            <a:r>
              <a:rPr lang="sr-Latn-RS" sz="1500">
                <a:solidFill>
                  <a:srgbClr val="3333CC"/>
                </a:solidFill>
                <a:latin typeface="+mn-lt"/>
              </a:rPr>
              <a:t>.</a:t>
            </a:r>
            <a:endParaRPr lang="en-US" sz="1500">
              <a:latin typeface="Consolas" pitchFamily="49" charset="0"/>
              <a:cs typeface="Consolas" pitchFamily="49" charset="0"/>
            </a:endParaRPr>
          </a:p>
        </p:txBody>
      </p:sp>
      <p:cxnSp>
        <p:nvCxnSpPr>
          <p:cNvPr id="30729" name="Straight Arrow Connector 6"/>
          <p:cNvCxnSpPr>
            <a:cxnSpLocks noChangeShapeType="1"/>
            <a:stCxn id="19" idx="1"/>
          </p:cNvCxnSpPr>
          <p:nvPr/>
        </p:nvCxnSpPr>
        <p:spPr bwMode="auto">
          <a:xfrm flipH="1">
            <a:off x="2051050" y="2928938"/>
            <a:ext cx="2305050" cy="57150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9" name="Rectangle 18"/>
          <p:cNvSpPr>
            <a:spLocks noChangeArrowheads="1"/>
          </p:cNvSpPr>
          <p:nvPr/>
        </p:nvSpPr>
        <p:spPr bwMode="auto">
          <a:xfrm>
            <a:off x="4356100" y="2636838"/>
            <a:ext cx="2922588" cy="584200"/>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Metoda </a:t>
            </a:r>
            <a:r>
              <a:rPr lang="sr-Latn-RS" sz="1600" b="1">
                <a:solidFill>
                  <a:srgbClr val="FF0000"/>
                </a:solidFill>
                <a:latin typeface="Consolas" pitchFamily="49" charset="0"/>
                <a:cs typeface="Consolas" pitchFamily="49" charset="0"/>
              </a:rPr>
              <a:t>run</a:t>
            </a:r>
            <a:r>
              <a:rPr lang="sr-Latn-RS" sz="1600">
                <a:solidFill>
                  <a:srgbClr val="3333CC"/>
                </a:solidFill>
                <a:latin typeface="+mn-lt"/>
              </a:rPr>
              <a:t> sadrži kod radnje koja će se izvršavati u niti.</a:t>
            </a:r>
            <a:endParaRPr lang="en-US" sz="160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8208962" cy="596900"/>
          </a:xfrm>
        </p:spPr>
        <p:txBody>
          <a:bodyPr/>
          <a:lstStyle/>
          <a:p>
            <a:pPr eaLnBrk="1" hangingPunct="1"/>
            <a:r>
              <a:rPr lang="sr-Latn-RS" sz="3600" smtClean="0"/>
              <a:t>Primer sa direktnim upravljanjem nitima</a:t>
            </a:r>
            <a:endParaRPr lang="en-US" sz="3600" smtClean="0"/>
          </a:p>
        </p:txBody>
      </p:sp>
      <p:sp>
        <p:nvSpPr>
          <p:cNvPr id="3174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592FB6-F3B0-4D9B-B988-B92B92200363}" type="slidenum">
              <a:rPr lang="en-GB" smtClean="0">
                <a:latin typeface="Arial Black" pitchFamily="34" charset="0"/>
              </a:rPr>
              <a:pPr eaLnBrk="1" hangingPunct="1"/>
              <a:t>29</a:t>
            </a:fld>
            <a:endParaRPr lang="en-GB" smtClean="0">
              <a:latin typeface="Arial Black" pitchFamily="34" charset="0"/>
            </a:endParaRPr>
          </a:p>
        </p:txBody>
      </p:sp>
      <p:sp>
        <p:nvSpPr>
          <p:cNvPr id="31748" name="Rectangle 1"/>
          <p:cNvSpPr>
            <a:spLocks noChangeArrowheads="1"/>
          </p:cNvSpPr>
          <p:nvPr/>
        </p:nvSpPr>
        <p:spPr bwMode="auto">
          <a:xfrm>
            <a:off x="395288" y="1439863"/>
            <a:ext cx="5040312" cy="429260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KreiranjeNitiDirektno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"Prvo kreiramo niti."</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Thread nit1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Thread(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"Prva"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Thread nit2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Thread(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"Druga"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Thread nit3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Thread(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"Treća"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Thread nit4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Thread(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"Četvrta"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"Zatim ih pokrenemo."</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nit1.</a:t>
            </a:r>
            <a:r>
              <a:rPr lang="en-GB" sz="1300" b="1">
                <a:solidFill>
                  <a:srgbClr val="FF0000"/>
                </a:solidFill>
                <a:latin typeface="Consolas" pitchFamily="49" charset="0"/>
                <a:cs typeface="Times New Roman" pitchFamily="18" charset="0"/>
              </a:rPr>
              <a:t>start()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nit2.start();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nit3.start();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nit4.start();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i="1">
                <a:solidFill>
                  <a:srgbClr val="0000C0"/>
                </a:solidFill>
                <a:latin typeface="Consolas" pitchFamily="49" charset="0"/>
                <a:cs typeface="Times New Roman" pitchFamily="18" charset="0"/>
              </a:rPr>
              <a:t>out</a:t>
            </a:r>
            <a:r>
              <a:rPr lang="en-GB" sz="1300">
                <a:solidFill>
                  <a:srgbClr val="000000"/>
                </a:solidFill>
                <a:latin typeface="Consolas" pitchFamily="49" charset="0"/>
                <a:cs typeface="Times New Roman" pitchFamily="18" charset="0"/>
              </a:rPr>
              <a:t>.println(</a:t>
            </a:r>
            <a:r>
              <a:rPr lang="en-GB" sz="1300">
                <a:solidFill>
                  <a:srgbClr val="2A00FF"/>
                </a:solidFill>
                <a:latin typeface="Consolas" pitchFamily="49" charset="0"/>
                <a:cs typeface="Times New Roman" pitchFamily="18" charset="0"/>
              </a:rPr>
              <a:t>"Zatim izađemo iz main."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31749" name="Rectangle 1"/>
          <p:cNvSpPr>
            <a:spLocks noChangeArrowheads="1"/>
          </p:cNvSpPr>
          <p:nvPr/>
        </p:nvSpPr>
        <p:spPr bwMode="auto">
          <a:xfrm>
            <a:off x="6011863" y="1535113"/>
            <a:ext cx="2520950" cy="2293937"/>
          </a:xfrm>
          <a:prstGeom prst="rect">
            <a:avLst/>
          </a:prstGeom>
          <a:solidFill>
            <a:schemeClr val="bg1"/>
          </a:solidFill>
          <a:ln w="9525">
            <a:solidFill>
              <a:srgbClr val="339933"/>
            </a:solidFill>
            <a:miter lim="800000"/>
            <a:headEnd/>
            <a:tailEnd/>
          </a:ln>
        </p:spPr>
        <p:txBody>
          <a:bodyPr>
            <a:spAutoFit/>
          </a:bodyPr>
          <a:lstStyle/>
          <a:p>
            <a:r>
              <a:rPr lang="vi-VN" sz="1300">
                <a:solidFill>
                  <a:srgbClr val="339933"/>
                </a:solidFill>
                <a:latin typeface="Consolas" pitchFamily="49" charset="0"/>
                <a:cs typeface="Times New Roman" pitchFamily="18" charset="0"/>
              </a:rPr>
              <a:t>Prvo kreiramo niti.</a:t>
            </a:r>
          </a:p>
          <a:p>
            <a:r>
              <a:rPr lang="vi-VN" sz="1300">
                <a:solidFill>
                  <a:srgbClr val="339933"/>
                </a:solidFill>
                <a:latin typeface="Consolas" pitchFamily="49" charset="0"/>
                <a:cs typeface="Times New Roman" pitchFamily="18" charset="0"/>
              </a:rPr>
              <a:t>Zatim ih pokrenemo.</a:t>
            </a:r>
          </a:p>
          <a:p>
            <a:r>
              <a:rPr lang="vi-VN" sz="1300">
                <a:solidFill>
                  <a:srgbClr val="339933"/>
                </a:solidFill>
                <a:latin typeface="Consolas" pitchFamily="49" charset="0"/>
                <a:cs typeface="Times New Roman" pitchFamily="18" charset="0"/>
              </a:rPr>
              <a:t>Radnja Prva započela.</a:t>
            </a:r>
          </a:p>
          <a:p>
            <a:r>
              <a:rPr lang="vi-VN" sz="1300">
                <a:solidFill>
                  <a:srgbClr val="FF0000"/>
                </a:solidFill>
                <a:latin typeface="Consolas" pitchFamily="49" charset="0"/>
                <a:cs typeface="Times New Roman" pitchFamily="18" charset="0"/>
              </a:rPr>
              <a:t>Zatim izađemo iz main.</a:t>
            </a:r>
          </a:p>
          <a:p>
            <a:r>
              <a:rPr lang="vi-VN" sz="1300">
                <a:solidFill>
                  <a:srgbClr val="339933"/>
                </a:solidFill>
                <a:latin typeface="Consolas" pitchFamily="49" charset="0"/>
                <a:cs typeface="Times New Roman" pitchFamily="18" charset="0"/>
              </a:rPr>
              <a:t>Radnja Druga započela.</a:t>
            </a:r>
          </a:p>
          <a:p>
            <a:r>
              <a:rPr lang="vi-VN" sz="1300">
                <a:solidFill>
                  <a:srgbClr val="339933"/>
                </a:solidFill>
                <a:latin typeface="Consolas" pitchFamily="49" charset="0"/>
                <a:cs typeface="Times New Roman" pitchFamily="18" charset="0"/>
              </a:rPr>
              <a:t>Radnja Četvrta započela.</a:t>
            </a:r>
          </a:p>
          <a:p>
            <a:r>
              <a:rPr lang="vi-VN" sz="1300">
                <a:solidFill>
                  <a:srgbClr val="339933"/>
                </a:solidFill>
                <a:latin typeface="Consolas" pitchFamily="49" charset="0"/>
                <a:cs typeface="Times New Roman" pitchFamily="18" charset="0"/>
              </a:rPr>
              <a:t>Radnja Treća započela.</a:t>
            </a:r>
          </a:p>
          <a:p>
            <a:r>
              <a:rPr lang="vi-VN" sz="1300">
                <a:solidFill>
                  <a:srgbClr val="339933"/>
                </a:solidFill>
                <a:latin typeface="Consolas" pitchFamily="49" charset="0"/>
                <a:cs typeface="Times New Roman" pitchFamily="18" charset="0"/>
              </a:rPr>
              <a:t>Radnja Treća završila.</a:t>
            </a:r>
          </a:p>
          <a:p>
            <a:r>
              <a:rPr lang="vi-VN" sz="1300">
                <a:solidFill>
                  <a:srgbClr val="339933"/>
                </a:solidFill>
                <a:latin typeface="Consolas" pitchFamily="49" charset="0"/>
                <a:cs typeface="Times New Roman" pitchFamily="18" charset="0"/>
              </a:rPr>
              <a:t>Radnja Druga završila.</a:t>
            </a:r>
          </a:p>
          <a:p>
            <a:r>
              <a:rPr lang="vi-VN" sz="1300">
                <a:solidFill>
                  <a:srgbClr val="339933"/>
                </a:solidFill>
                <a:latin typeface="Consolas" pitchFamily="49" charset="0"/>
                <a:cs typeface="Times New Roman" pitchFamily="18" charset="0"/>
              </a:rPr>
              <a:t>Radnja Četvrta završila.</a:t>
            </a:r>
          </a:p>
          <a:p>
            <a:r>
              <a:rPr lang="vi-VN" sz="1300">
                <a:solidFill>
                  <a:srgbClr val="339933"/>
                </a:solidFill>
                <a:latin typeface="Consolas" pitchFamily="49" charset="0"/>
                <a:cs typeface="Times New Roman" pitchFamily="18" charset="0"/>
              </a:rPr>
              <a:t>Radnja Prva završila.</a:t>
            </a:r>
          </a:p>
        </p:txBody>
      </p:sp>
      <p:sp>
        <p:nvSpPr>
          <p:cNvPr id="7" name="Rectangle 6"/>
          <p:cNvSpPr>
            <a:spLocks noChangeArrowheads="1"/>
          </p:cNvSpPr>
          <p:nvPr/>
        </p:nvSpPr>
        <p:spPr bwMode="auto">
          <a:xfrm>
            <a:off x="6681788" y="1196975"/>
            <a:ext cx="1223962"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cxnSp>
        <p:nvCxnSpPr>
          <p:cNvPr id="31751" name="Straight Arrow Connector 6"/>
          <p:cNvCxnSpPr>
            <a:cxnSpLocks noChangeShapeType="1"/>
          </p:cNvCxnSpPr>
          <p:nvPr/>
        </p:nvCxnSpPr>
        <p:spPr bwMode="auto">
          <a:xfrm flipH="1">
            <a:off x="2133600" y="4184650"/>
            <a:ext cx="57150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2843213" y="4014788"/>
            <a:ext cx="2592387" cy="338137"/>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Metoda </a:t>
            </a:r>
            <a:r>
              <a:rPr lang="sr-Latn-RS" sz="1600" b="1">
                <a:solidFill>
                  <a:srgbClr val="FF0000"/>
                </a:solidFill>
                <a:latin typeface="Consolas" pitchFamily="49" charset="0"/>
                <a:cs typeface="Consolas" pitchFamily="49" charset="0"/>
              </a:rPr>
              <a:t>start</a:t>
            </a:r>
            <a:r>
              <a:rPr lang="sr-Latn-RS" sz="1600">
                <a:solidFill>
                  <a:srgbClr val="3333CC"/>
                </a:solidFill>
                <a:latin typeface="+mn-lt"/>
              </a:rPr>
              <a:t> pokreće nit.</a:t>
            </a:r>
            <a:endParaRPr lang="en-US" sz="1600">
              <a:latin typeface="Consolas" pitchFamily="49" charset="0"/>
              <a:cs typeface="Consolas" pitchFamily="49" charset="0"/>
            </a:endParaRPr>
          </a:p>
        </p:txBody>
      </p:sp>
      <p:sp>
        <p:nvSpPr>
          <p:cNvPr id="31753" name="Rectangle 1"/>
          <p:cNvSpPr>
            <a:spLocks noChangeArrowheads="1"/>
          </p:cNvSpPr>
          <p:nvPr/>
        </p:nvSpPr>
        <p:spPr bwMode="auto">
          <a:xfrm>
            <a:off x="6011863" y="4149725"/>
            <a:ext cx="2520950" cy="2293938"/>
          </a:xfrm>
          <a:prstGeom prst="rect">
            <a:avLst/>
          </a:prstGeom>
          <a:solidFill>
            <a:schemeClr val="bg1"/>
          </a:solidFill>
          <a:ln w="9525">
            <a:solidFill>
              <a:srgbClr val="339933"/>
            </a:solidFill>
            <a:miter lim="800000"/>
            <a:headEnd/>
            <a:tailEnd/>
          </a:ln>
        </p:spPr>
        <p:txBody>
          <a:bodyPr>
            <a:spAutoFit/>
          </a:bodyPr>
          <a:lstStyle/>
          <a:p>
            <a:r>
              <a:rPr lang="vi-VN" sz="1300">
                <a:solidFill>
                  <a:srgbClr val="339933"/>
                </a:solidFill>
                <a:latin typeface="Consolas" pitchFamily="49" charset="0"/>
                <a:cs typeface="Times New Roman" pitchFamily="18" charset="0"/>
              </a:rPr>
              <a:t>Prvo kreiramo niti.</a:t>
            </a:r>
          </a:p>
          <a:p>
            <a:r>
              <a:rPr lang="vi-VN" sz="1300">
                <a:solidFill>
                  <a:srgbClr val="339933"/>
                </a:solidFill>
                <a:latin typeface="Consolas" pitchFamily="49" charset="0"/>
                <a:cs typeface="Times New Roman" pitchFamily="18" charset="0"/>
              </a:rPr>
              <a:t>Zatim ih pokrenemo.</a:t>
            </a:r>
          </a:p>
          <a:p>
            <a:r>
              <a:rPr lang="vi-VN" sz="1300">
                <a:solidFill>
                  <a:srgbClr val="339933"/>
                </a:solidFill>
                <a:latin typeface="Consolas" pitchFamily="49" charset="0"/>
                <a:cs typeface="Times New Roman" pitchFamily="18" charset="0"/>
              </a:rPr>
              <a:t>Radnja Druga započela.</a:t>
            </a:r>
          </a:p>
          <a:p>
            <a:r>
              <a:rPr lang="vi-VN" sz="1300">
                <a:solidFill>
                  <a:srgbClr val="339933"/>
                </a:solidFill>
                <a:latin typeface="Consolas" pitchFamily="49" charset="0"/>
                <a:cs typeface="Times New Roman" pitchFamily="18" charset="0"/>
              </a:rPr>
              <a:t>Radnja Prva započela.</a:t>
            </a:r>
          </a:p>
          <a:p>
            <a:r>
              <a:rPr lang="vi-VN" sz="1300">
                <a:solidFill>
                  <a:srgbClr val="339933"/>
                </a:solidFill>
                <a:latin typeface="Consolas" pitchFamily="49" charset="0"/>
                <a:cs typeface="Times New Roman" pitchFamily="18" charset="0"/>
              </a:rPr>
              <a:t>Radnja Treća započela.</a:t>
            </a:r>
          </a:p>
          <a:p>
            <a:r>
              <a:rPr lang="vi-VN" sz="1300">
                <a:solidFill>
                  <a:srgbClr val="FF0000"/>
                </a:solidFill>
                <a:latin typeface="Consolas" pitchFamily="49" charset="0"/>
                <a:cs typeface="Times New Roman" pitchFamily="18" charset="0"/>
              </a:rPr>
              <a:t>Zatim izađemo iz main.</a:t>
            </a:r>
          </a:p>
          <a:p>
            <a:r>
              <a:rPr lang="vi-VN" sz="1300">
                <a:solidFill>
                  <a:srgbClr val="339933"/>
                </a:solidFill>
                <a:latin typeface="Consolas" pitchFamily="49" charset="0"/>
                <a:cs typeface="Times New Roman" pitchFamily="18" charset="0"/>
              </a:rPr>
              <a:t>Radnja Četvrta započela.</a:t>
            </a:r>
          </a:p>
          <a:p>
            <a:r>
              <a:rPr lang="vi-VN" sz="1300">
                <a:solidFill>
                  <a:srgbClr val="339933"/>
                </a:solidFill>
                <a:latin typeface="Consolas" pitchFamily="49" charset="0"/>
                <a:cs typeface="Times New Roman" pitchFamily="18" charset="0"/>
              </a:rPr>
              <a:t>Radnja Treća završila.</a:t>
            </a:r>
          </a:p>
          <a:p>
            <a:r>
              <a:rPr lang="vi-VN" sz="1300">
                <a:solidFill>
                  <a:srgbClr val="339933"/>
                </a:solidFill>
                <a:latin typeface="Consolas" pitchFamily="49" charset="0"/>
                <a:cs typeface="Times New Roman" pitchFamily="18" charset="0"/>
              </a:rPr>
              <a:t>Radnja Četvrta završila.</a:t>
            </a:r>
          </a:p>
          <a:p>
            <a:r>
              <a:rPr lang="vi-VN" sz="1300">
                <a:solidFill>
                  <a:srgbClr val="339933"/>
                </a:solidFill>
                <a:latin typeface="Consolas" pitchFamily="49" charset="0"/>
                <a:cs typeface="Times New Roman" pitchFamily="18" charset="0"/>
              </a:rPr>
              <a:t>Radnja Druga završila.</a:t>
            </a:r>
          </a:p>
          <a:p>
            <a:r>
              <a:rPr lang="vi-VN" sz="1300">
                <a:solidFill>
                  <a:srgbClr val="339933"/>
                </a:solidFill>
                <a:latin typeface="Consolas" pitchFamily="49" charset="0"/>
                <a:cs typeface="Times New Roman" pitchFamily="18" charset="0"/>
              </a:rPr>
              <a:t>Radnja Prva završila.</a:t>
            </a:r>
          </a:p>
        </p:txBody>
      </p:sp>
      <p:sp>
        <p:nvSpPr>
          <p:cNvPr id="11" name="Rectangle 10"/>
          <p:cNvSpPr>
            <a:spLocks noChangeArrowheads="1"/>
          </p:cNvSpPr>
          <p:nvPr/>
        </p:nvSpPr>
        <p:spPr bwMode="auto">
          <a:xfrm>
            <a:off x="6659563" y="3811588"/>
            <a:ext cx="122555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476250"/>
            <a:ext cx="6192837" cy="596900"/>
          </a:xfrm>
        </p:spPr>
        <p:txBody>
          <a:bodyPr/>
          <a:lstStyle/>
          <a:p>
            <a:pPr eaLnBrk="1" hangingPunct="1"/>
            <a:r>
              <a:rPr lang="en-US" sz="3600" smtClean="0"/>
              <a:t>Primer sa klasom</a:t>
            </a:r>
            <a:r>
              <a:rPr lang="sr-Latn-RS" sz="3600" smtClean="0"/>
              <a:t> Collections</a:t>
            </a:r>
            <a:endParaRPr lang="en-US" sz="3600" smtClean="0"/>
          </a:p>
        </p:txBody>
      </p:sp>
      <p:sp>
        <p:nvSpPr>
          <p:cNvPr id="51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5471A93-CBCA-4BD7-B5B0-E109C23CDD95}" type="slidenum">
              <a:rPr lang="en-GB" smtClean="0">
                <a:latin typeface="Arial Black" pitchFamily="34" charset="0"/>
              </a:rPr>
              <a:pPr eaLnBrk="1" hangingPunct="1"/>
              <a:t>3</a:t>
            </a:fld>
            <a:endParaRPr lang="en-GB" smtClean="0">
              <a:latin typeface="Arial Black" pitchFamily="34" charset="0"/>
            </a:endParaRPr>
          </a:p>
        </p:txBody>
      </p:sp>
      <p:sp>
        <p:nvSpPr>
          <p:cNvPr id="5124" name="Rectangle 1"/>
          <p:cNvSpPr>
            <a:spLocks noChangeArrowheads="1"/>
          </p:cNvSpPr>
          <p:nvPr/>
        </p:nvSpPr>
        <p:spPr bwMode="auto">
          <a:xfrm>
            <a:off x="250825" y="1036638"/>
            <a:ext cx="6985000" cy="56324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java.util.Collections;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java.util.ArrayList;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java.util.List;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java.util.Arrays;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CollectionsTest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Integer niz[] = {3, 4, 11, 9, 7, 4, 17, 1};</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List&lt; Integer &gt; lista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ArrayList&lt; Integer &gt;(Arrays.asList(niz));</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"Početna lista:\n%s"</a:t>
            </a:r>
            <a:r>
              <a:rPr lang="en-GB" sz="1300">
                <a:solidFill>
                  <a:srgbClr val="000000"/>
                </a:solidFill>
                <a:latin typeface="Consolas" pitchFamily="49" charset="0"/>
                <a:cs typeface="Times New Roman" pitchFamily="18" charset="0"/>
              </a:rPr>
              <a:t>,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"\nMinimum liste %d, a maksimum %d."</a:t>
            </a: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Collections.min(lista), Collections.max(lista));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Collections.sort(lista);</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"\nLista nakon </a:t>
            </a:r>
            <a:r>
              <a:rPr lang="sr-Latn-RS" sz="1300">
                <a:solidFill>
                  <a:srgbClr val="2A00FF"/>
                </a:solidFill>
                <a:latin typeface="Consolas" pitchFamily="49" charset="0"/>
                <a:cs typeface="Times New Roman" pitchFamily="18" charset="0"/>
              </a:rPr>
              <a:t>rast. </a:t>
            </a:r>
            <a:r>
              <a:rPr lang="en-GB" sz="1300">
                <a:solidFill>
                  <a:srgbClr val="2A00FF"/>
                </a:solidFill>
                <a:latin typeface="Consolas" pitchFamily="49" charset="0"/>
                <a:cs typeface="Times New Roman" pitchFamily="18" charset="0"/>
              </a:rPr>
              <a:t>sortiranja:\n%s"</a:t>
            </a:r>
            <a:r>
              <a:rPr lang="en-GB" sz="1300">
                <a:solidFill>
                  <a:srgbClr val="000000"/>
                </a:solidFill>
                <a:latin typeface="Consolas" pitchFamily="49" charset="0"/>
                <a:cs typeface="Times New Roman" pitchFamily="18" charset="0"/>
              </a:rPr>
              <a:t>,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Collections.sort(lista, </a:t>
            </a:r>
            <a:r>
              <a:rPr lang="en-GB" sz="1300" b="1">
                <a:solidFill>
                  <a:srgbClr val="FF0000"/>
                </a:solidFill>
                <a:latin typeface="Consolas" pitchFamily="49" charset="0"/>
                <a:cs typeface="Times New Roman" pitchFamily="18" charset="0"/>
              </a:rPr>
              <a:t>Collections.reverseOrder()</a:t>
            </a:r>
            <a:r>
              <a:rPr lang="en-GB" sz="130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"\nLista nakon </a:t>
            </a:r>
            <a:r>
              <a:rPr lang="sr-Latn-RS" sz="1300">
                <a:solidFill>
                  <a:srgbClr val="2A00FF"/>
                </a:solidFill>
                <a:latin typeface="Consolas" pitchFamily="49" charset="0"/>
                <a:cs typeface="Times New Roman" pitchFamily="18" charset="0"/>
              </a:rPr>
              <a:t>opad. </a:t>
            </a:r>
            <a:r>
              <a:rPr lang="en-GB" sz="1300">
                <a:solidFill>
                  <a:srgbClr val="2A00FF"/>
                </a:solidFill>
                <a:latin typeface="Consolas" pitchFamily="49" charset="0"/>
                <a:cs typeface="Times New Roman" pitchFamily="18" charset="0"/>
              </a:rPr>
              <a:t>sortiranja:\n%s"</a:t>
            </a:r>
            <a:r>
              <a:rPr lang="en-GB" sz="1300">
                <a:solidFill>
                  <a:srgbClr val="000000"/>
                </a:solidFill>
                <a:latin typeface="Consolas" pitchFamily="49" charset="0"/>
                <a:cs typeface="Times New Roman" pitchFamily="18" charset="0"/>
              </a:rPr>
              <a:t>,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Collections.shuffle(lista);</a:t>
            </a: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"\nLista nakon mešanja:\n%s"</a:t>
            </a:r>
            <a:r>
              <a:rPr lang="en-GB" sz="1300">
                <a:solidFill>
                  <a:srgbClr val="000000"/>
                </a:solidFill>
                <a:latin typeface="Consolas" pitchFamily="49" charset="0"/>
                <a:cs typeface="Times New Roman" pitchFamily="18" charset="0"/>
              </a:rPr>
              <a:t>, lista);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Collections.addAll(lista, 5, 13);</a:t>
            </a: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"\nLista nakon dodavanja:\n%s"</a:t>
            </a:r>
            <a:r>
              <a:rPr lang="en-GB" sz="1300">
                <a:solidFill>
                  <a:srgbClr val="000000"/>
                </a:solidFill>
                <a:latin typeface="Consolas" pitchFamily="49" charset="0"/>
                <a:cs typeface="Times New Roman" pitchFamily="18" charset="0"/>
              </a:rPr>
              <a:t>,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Collections.fill(lista, 7);</a:t>
            </a: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System.out.printf(</a:t>
            </a:r>
            <a:r>
              <a:rPr lang="en-GB" sz="1300">
                <a:solidFill>
                  <a:srgbClr val="2A00FF"/>
                </a:solidFill>
                <a:latin typeface="Consolas" pitchFamily="49" charset="0"/>
                <a:cs typeface="Times New Roman" pitchFamily="18" charset="0"/>
              </a:rPr>
              <a:t>"\nLista nakon zamene svih elemenata\n%s"</a:t>
            </a:r>
            <a:r>
              <a:rPr lang="en-GB" sz="1300">
                <a:solidFill>
                  <a:srgbClr val="000000"/>
                </a:solidFill>
                <a:latin typeface="Consolas" pitchFamily="49" charset="0"/>
                <a:cs typeface="Times New Roman" pitchFamily="18" charset="0"/>
              </a:rPr>
              <a:t>,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32771" name="Rectangle 3" descr="Rectangle: Click to edit Master text styles&#10;Second level&#10;Third level&#10;Fourth level&#10;Fifth level"/>
          <p:cNvSpPr txBox="1">
            <a:spLocks noChangeArrowheads="1"/>
          </p:cNvSpPr>
          <p:nvPr/>
        </p:nvSpPr>
        <p:spPr bwMode="auto">
          <a:xfrm>
            <a:off x="107950" y="1270000"/>
            <a:ext cx="8928100"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Pri kreiranju </a:t>
            </a:r>
            <a:r>
              <a:rPr lang="sr-Latn-RS" sz="2000">
                <a:solidFill>
                  <a:srgbClr val="000000"/>
                </a:solidFill>
                <a:latin typeface="Consolas" pitchFamily="49" charset="0"/>
                <a:cs typeface="Times New Roman" pitchFamily="18" charset="0"/>
              </a:rPr>
              <a:t>Thread</a:t>
            </a:r>
            <a:r>
              <a:rPr lang="sr-Latn-RS" sz="2000"/>
              <a:t> objekta, konstruktoru se prosleđuje </a:t>
            </a:r>
            <a:r>
              <a:rPr lang="sr-Latn-RS" sz="2000">
                <a:solidFill>
                  <a:srgbClr val="000000"/>
                </a:solidFill>
                <a:latin typeface="Consolas" pitchFamily="49" charset="0"/>
                <a:cs typeface="Times New Roman" pitchFamily="18" charset="0"/>
              </a:rPr>
              <a:t>Runnable</a:t>
            </a:r>
            <a:r>
              <a:rPr lang="sr-Latn-RS" sz="2000"/>
              <a:t> instanca.</a:t>
            </a:r>
          </a:p>
          <a:p>
            <a:pPr eaLnBrk="1" hangingPunct="1">
              <a:spcBef>
                <a:spcPts val="600"/>
              </a:spcBef>
              <a:buClr>
                <a:schemeClr val="tx1"/>
              </a:buClr>
              <a:buSzPct val="75000"/>
              <a:buFont typeface="Wingdings" pitchFamily="2" charset="2"/>
              <a:buChar char="n"/>
            </a:pPr>
            <a:r>
              <a:rPr lang="sr-Latn-RS" sz="2000"/>
              <a:t>Pokretanje niti se vrši metodom </a:t>
            </a:r>
            <a:r>
              <a:rPr lang="sr-Latn-RS" sz="2000" b="1">
                <a:solidFill>
                  <a:srgbClr val="FF0000"/>
                </a:solidFill>
                <a:latin typeface="Consolas" pitchFamily="49" charset="0"/>
                <a:cs typeface="Times New Roman" pitchFamily="18" charset="0"/>
              </a:rPr>
              <a:t>start</a:t>
            </a:r>
            <a:r>
              <a:rPr lang="sr-Latn-RS" sz="2000"/>
              <a:t>, </a:t>
            </a:r>
            <a:r>
              <a:rPr lang="en-US" sz="2000"/>
              <a:t>koja poziva me</a:t>
            </a:r>
            <a:r>
              <a:rPr lang="sr-Latn-RS" sz="2000"/>
              <a:t>todu </a:t>
            </a:r>
            <a:r>
              <a:rPr lang="sr-Latn-RS" sz="2000" b="1">
                <a:solidFill>
                  <a:srgbClr val="FF0000"/>
                </a:solidFill>
                <a:latin typeface="Consolas" pitchFamily="49" charset="0"/>
                <a:cs typeface="Times New Roman" pitchFamily="18" charset="0"/>
              </a:rPr>
              <a:t>run </a:t>
            </a:r>
            <a:r>
              <a:rPr lang="sr-Latn-RS" sz="2000">
                <a:solidFill>
                  <a:srgbClr val="000000"/>
                </a:solidFill>
                <a:latin typeface="Consolas" pitchFamily="49" charset="0"/>
                <a:cs typeface="Times New Roman" pitchFamily="18" charset="0"/>
              </a:rPr>
              <a:t>Runnable</a:t>
            </a:r>
            <a:r>
              <a:rPr lang="sr-Latn-RS" sz="2000"/>
              <a:t> instanci. </a:t>
            </a:r>
          </a:p>
          <a:p>
            <a:pPr eaLnBrk="1" hangingPunct="1">
              <a:spcBef>
                <a:spcPts val="600"/>
              </a:spcBef>
              <a:buClr>
                <a:schemeClr val="tx1"/>
              </a:buClr>
              <a:buSzPct val="75000"/>
              <a:buFont typeface="Wingdings" pitchFamily="2" charset="2"/>
              <a:buChar char="n"/>
            </a:pPr>
            <a:r>
              <a:rPr lang="sr-Latn-RS" sz="2000"/>
              <a:t>U metodi </a:t>
            </a:r>
            <a:r>
              <a:rPr lang="sr-Latn-RS" sz="2000">
                <a:solidFill>
                  <a:srgbClr val="000000"/>
                </a:solidFill>
                <a:latin typeface="Consolas" pitchFamily="49" charset="0"/>
                <a:cs typeface="Times New Roman" pitchFamily="18" charset="0"/>
              </a:rPr>
              <a:t>run</a:t>
            </a:r>
            <a:r>
              <a:rPr lang="sr-Latn-RS" sz="2000"/>
              <a:t>, pomoću metode </a:t>
            </a:r>
            <a:r>
              <a:rPr lang="sr-Latn-RS" sz="2000">
                <a:solidFill>
                  <a:srgbClr val="000000"/>
                </a:solidFill>
                <a:latin typeface="Consolas" pitchFamily="49" charset="0"/>
                <a:cs typeface="Times New Roman" pitchFamily="18" charset="0"/>
              </a:rPr>
              <a:t>sleep</a:t>
            </a:r>
            <a:r>
              <a:rPr lang="sr-Latn-RS" sz="2000"/>
              <a:t> se nit stavlja u </a:t>
            </a:r>
            <a:r>
              <a:rPr lang="vi-VN" sz="2000" i="1"/>
              <a:t>timed waiting</a:t>
            </a:r>
            <a:r>
              <a:rPr lang="vi-VN" sz="2000"/>
              <a:t> stanje određeni broj milisekundi</a:t>
            </a:r>
            <a:r>
              <a:rPr lang="sr-Latn-RS" sz="2000"/>
              <a:t>, koji se prosleđuje kao argument metode. Nakon</a:t>
            </a:r>
            <a:r>
              <a:rPr lang="vi-VN" sz="2000"/>
              <a:t> </a:t>
            </a:r>
            <a:r>
              <a:rPr lang="sr-Latn-RS" sz="2000"/>
              <a:t>isteka intervala, nit se vraća u </a:t>
            </a:r>
            <a:r>
              <a:rPr lang="sr-Latn-RS" sz="2000" i="1"/>
              <a:t>runnable</a:t>
            </a:r>
            <a:r>
              <a:rPr lang="sr-Latn-RS" sz="2000"/>
              <a:t> stanje. </a:t>
            </a:r>
          </a:p>
          <a:p>
            <a:pPr eaLnBrk="1" hangingPunct="1">
              <a:spcBef>
                <a:spcPts val="600"/>
              </a:spcBef>
              <a:buClr>
                <a:schemeClr val="tx1"/>
              </a:buClr>
              <a:buSzPct val="75000"/>
              <a:buFont typeface="Wingdings" pitchFamily="2" charset="2"/>
              <a:buChar char="n"/>
            </a:pPr>
            <a:r>
              <a:rPr lang="sr-Latn-RS" sz="2000"/>
              <a:t>Kod u </a:t>
            </a:r>
            <a:r>
              <a:rPr lang="sr-Latn-RS" sz="2000">
                <a:solidFill>
                  <a:srgbClr val="000000"/>
                </a:solidFill>
                <a:latin typeface="Consolas" pitchFamily="49" charset="0"/>
                <a:cs typeface="Times New Roman" pitchFamily="18" charset="0"/>
              </a:rPr>
              <a:t>main</a:t>
            </a:r>
            <a:r>
              <a:rPr lang="sr-Latn-RS" sz="2000"/>
              <a:t> metodi se izvršava u </a:t>
            </a:r>
            <a:r>
              <a:rPr lang="sr-Latn-RS" sz="2000">
                <a:solidFill>
                  <a:srgbClr val="FF0000"/>
                </a:solidFill>
                <a:latin typeface="Consolas" pitchFamily="49" charset="0"/>
                <a:cs typeface="Consolas" pitchFamily="49" charset="0"/>
              </a:rPr>
              <a:t>main</a:t>
            </a:r>
            <a:r>
              <a:rPr lang="sr-Latn-RS" sz="2000">
                <a:solidFill>
                  <a:srgbClr val="FF0000"/>
                </a:solidFill>
              </a:rPr>
              <a:t> niti</a:t>
            </a:r>
            <a:r>
              <a:rPr lang="sr-Latn-RS" sz="2000"/>
              <a:t> kreiranoj od strane JVM-a.</a:t>
            </a:r>
          </a:p>
          <a:p>
            <a:pPr eaLnBrk="1" hangingPunct="1">
              <a:spcBef>
                <a:spcPts val="600"/>
              </a:spcBef>
              <a:buClr>
                <a:schemeClr val="tx1"/>
              </a:buClr>
              <a:buSzPct val="75000"/>
              <a:buFont typeface="Wingdings" pitchFamily="2" charset="2"/>
              <a:buChar char="n"/>
            </a:pPr>
            <a:r>
              <a:rPr lang="sr-Latn-RS" sz="2000"/>
              <a:t>Kad se završi metoda </a:t>
            </a:r>
            <a:r>
              <a:rPr lang="sr-Latn-RS" sz="2000">
                <a:solidFill>
                  <a:srgbClr val="000000"/>
                </a:solidFill>
                <a:latin typeface="Consolas" pitchFamily="49" charset="0"/>
                <a:cs typeface="Times New Roman" pitchFamily="18" charset="0"/>
              </a:rPr>
              <a:t>main</a:t>
            </a:r>
            <a:r>
              <a:rPr lang="sr-Latn-RS" sz="2000"/>
              <a:t>, program i dalje radi jer ima niti koje su aktivne (žive), tj. koje nisu ušle u </a:t>
            </a:r>
            <a:r>
              <a:rPr lang="sr-Latn-RS" sz="2000" i="1"/>
              <a:t>terminated</a:t>
            </a:r>
            <a:r>
              <a:rPr lang="sr-Latn-RS" sz="2000"/>
              <a:t> stanje. Program nastavlja da radi sve dok se ne završi i poslednja nit.</a:t>
            </a:r>
          </a:p>
          <a:p>
            <a:pPr eaLnBrk="1" hangingPunct="1">
              <a:spcBef>
                <a:spcPts val="600"/>
              </a:spcBef>
              <a:buClr>
                <a:schemeClr val="tx1"/>
              </a:buClr>
              <a:buSzPct val="75000"/>
              <a:buFont typeface="Wingdings" pitchFamily="2" charset="2"/>
              <a:buChar char="n"/>
            </a:pPr>
            <a:r>
              <a:rPr lang="sr-Latn-RS" sz="2000"/>
              <a:t>Na osnovu dva izvršenja programa, vidimo da se </a:t>
            </a:r>
            <a:r>
              <a:rPr lang="sr-Latn-RS" sz="2000">
                <a:solidFill>
                  <a:srgbClr val="339933"/>
                </a:solidFill>
              </a:rPr>
              <a:t>ne može predvideti redosled izvršenja niti</a:t>
            </a:r>
            <a:r>
              <a:rPr lang="sr-Latn-RS" sz="2000"/>
              <a:t>, što zavisi od operativnog sistema i njegovog planiranja niti.</a:t>
            </a:r>
          </a:p>
          <a:p>
            <a:pPr eaLnBrk="1" hangingPunct="1">
              <a:spcBef>
                <a:spcPts val="600"/>
              </a:spcBef>
              <a:buClr>
                <a:schemeClr val="tx1"/>
              </a:buClr>
              <a:buSzPct val="75000"/>
              <a:buFont typeface="Wingdings" pitchFamily="2" charset="2"/>
              <a:buChar char="n"/>
            </a:pPr>
            <a:r>
              <a:rPr lang="sr-Latn-RS" sz="2000">
                <a:solidFill>
                  <a:srgbClr val="339933"/>
                </a:solidFill>
              </a:rPr>
              <a:t>Čak i redosled pokretanja niti ne mora da odgovara redosledu početka izvršavanja niti!</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56B5950-C44D-4D98-B833-3B909C2122A2}" type="slidenum">
              <a:rPr lang="en-GB" smtClean="0">
                <a:latin typeface="Arial Black" pitchFamily="34" charset="0"/>
              </a:rPr>
              <a:pPr eaLnBrk="1" hangingPunct="1"/>
              <a:t>30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69FBE6-EE36-4000-9375-7015AC5ABFA3}" type="slidenum">
              <a:rPr lang="en-GB" smtClean="0">
                <a:latin typeface="Arial Black" pitchFamily="34" charset="0"/>
              </a:rPr>
              <a:pPr eaLnBrk="1" hangingPunct="1"/>
              <a:t>31</a:t>
            </a:fld>
            <a:endParaRPr lang="en-GB" smtClean="0">
              <a:latin typeface="Arial Black" pitchFamily="34" charset="0"/>
            </a:endParaRPr>
          </a:p>
        </p:txBody>
      </p:sp>
      <p:sp>
        <p:nvSpPr>
          <p:cNvPr id="33795" name="Rectangle 1"/>
          <p:cNvSpPr>
            <a:spLocks noChangeArrowheads="1"/>
          </p:cNvSpPr>
          <p:nvPr/>
        </p:nvSpPr>
        <p:spPr bwMode="auto">
          <a:xfrm>
            <a:off x="179388" y="1196975"/>
            <a:ext cx="5545137" cy="5494338"/>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java.util.concurrent.ExecutorService;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KreiranjeNitiExecutor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"Prvo kreiramo radnje."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radnja1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"Prva"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radnja2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"Druga"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radnja3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"Treća"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radnja4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"Četvrta"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"Zatim pokrenemo Executor."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ExecutorService exec = Executors.newCachedThreadPool</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a:t>
            </a:r>
            <a:r>
              <a:rPr lang="en-GB" sz="1300" b="1">
                <a:solidFill>
                  <a:srgbClr val="FF0000"/>
                </a:solidFill>
                <a:latin typeface="Consolas" pitchFamily="49" charset="0"/>
                <a:cs typeface="Times New Roman" pitchFamily="18" charset="0"/>
              </a:rPr>
              <a:t>execute</a:t>
            </a:r>
            <a:r>
              <a:rPr lang="en-GB" sz="1300">
                <a:solidFill>
                  <a:srgbClr val="000000"/>
                </a:solidFill>
                <a:latin typeface="Consolas" pitchFamily="49" charset="0"/>
                <a:cs typeface="Times New Roman" pitchFamily="18" charset="0"/>
              </a:rPr>
              <a:t>(radnja1);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exec.execute(radnja2);</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exec.execute(radnja3);</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exec.execute(radnja4);</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i="1">
                <a:solidFill>
                  <a:srgbClr val="0000C0"/>
                </a:solidFill>
                <a:latin typeface="Consolas" pitchFamily="49" charset="0"/>
                <a:cs typeface="Times New Roman" pitchFamily="18" charset="0"/>
              </a:rPr>
              <a:t>out</a:t>
            </a:r>
            <a:r>
              <a:rPr lang="en-GB" sz="1300">
                <a:solidFill>
                  <a:srgbClr val="000000"/>
                </a:solidFill>
                <a:latin typeface="Consolas" pitchFamily="49" charset="0"/>
                <a:cs typeface="Times New Roman" pitchFamily="18" charset="0"/>
              </a:rPr>
              <a:t>.println(</a:t>
            </a:r>
            <a:r>
              <a:rPr lang="en-GB" sz="1300">
                <a:solidFill>
                  <a:srgbClr val="2A00FF"/>
                </a:solidFill>
                <a:latin typeface="Consolas" pitchFamily="49" charset="0"/>
                <a:cs typeface="Times New Roman" pitchFamily="18" charset="0"/>
              </a:rPr>
              <a:t>"Zatim gasimo Executor."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a:t>
            </a:r>
            <a:r>
              <a:rPr lang="en-GB" sz="1300" b="1">
                <a:solidFill>
                  <a:srgbClr val="FF0000"/>
                </a:solidFill>
                <a:latin typeface="Consolas" pitchFamily="49" charset="0"/>
                <a:cs typeface="Times New Roman" pitchFamily="18" charset="0"/>
              </a:rPr>
              <a:t>shutdown()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i="1">
                <a:solidFill>
                  <a:srgbClr val="0000C0"/>
                </a:solidFill>
                <a:latin typeface="Consolas" pitchFamily="49" charset="0"/>
                <a:cs typeface="Times New Roman" pitchFamily="18" charset="0"/>
              </a:rPr>
              <a:t>out</a:t>
            </a:r>
            <a:r>
              <a:rPr lang="en-GB" sz="1300">
                <a:solidFill>
                  <a:srgbClr val="000000"/>
                </a:solidFill>
                <a:latin typeface="Consolas" pitchFamily="49" charset="0"/>
                <a:cs typeface="Times New Roman" pitchFamily="18" charset="0"/>
              </a:rPr>
              <a:t>.println(</a:t>
            </a:r>
            <a:r>
              <a:rPr lang="en-GB" sz="1300">
                <a:solidFill>
                  <a:srgbClr val="2A00FF"/>
                </a:solidFill>
                <a:latin typeface="Consolas" pitchFamily="49" charset="0"/>
                <a:cs typeface="Times New Roman" pitchFamily="18" charset="0"/>
              </a:rPr>
              <a:t>"Zatim izađemo iz main."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33796" name="Rectangle 1"/>
          <p:cNvSpPr>
            <a:spLocks noChangeArrowheads="1"/>
          </p:cNvSpPr>
          <p:nvPr/>
        </p:nvSpPr>
        <p:spPr bwMode="auto">
          <a:xfrm>
            <a:off x="6102350" y="1455738"/>
            <a:ext cx="2357438" cy="230822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Prvo kreiramo radnje.</a:t>
            </a:r>
          </a:p>
          <a:p>
            <a:r>
              <a:rPr lang="vi-VN" sz="1200">
                <a:solidFill>
                  <a:srgbClr val="339933"/>
                </a:solidFill>
                <a:latin typeface="Consolas" pitchFamily="49" charset="0"/>
                <a:cs typeface="Times New Roman" pitchFamily="18" charset="0"/>
              </a:rPr>
              <a:t>Zatim pokrenemo Executor.</a:t>
            </a:r>
          </a:p>
          <a:p>
            <a:r>
              <a:rPr lang="vi-VN" sz="1200">
                <a:solidFill>
                  <a:srgbClr val="339933"/>
                </a:solidFill>
                <a:latin typeface="Consolas" pitchFamily="49" charset="0"/>
                <a:cs typeface="Times New Roman" pitchFamily="18" charset="0"/>
              </a:rPr>
              <a:t>Radnja Prva započela.</a:t>
            </a:r>
          </a:p>
          <a:p>
            <a:r>
              <a:rPr lang="vi-VN" sz="1200">
                <a:solidFill>
                  <a:srgbClr val="339933"/>
                </a:solidFill>
                <a:latin typeface="Consolas" pitchFamily="49" charset="0"/>
                <a:cs typeface="Times New Roman" pitchFamily="18" charset="0"/>
              </a:rPr>
              <a:t>Radnja Druga započela.</a:t>
            </a:r>
          </a:p>
          <a:p>
            <a:r>
              <a:rPr lang="vi-VN" sz="1200">
                <a:solidFill>
                  <a:srgbClr val="339933"/>
                </a:solidFill>
                <a:latin typeface="Consolas" pitchFamily="49" charset="0"/>
                <a:cs typeface="Times New Roman" pitchFamily="18" charset="0"/>
              </a:rPr>
              <a:t>Radnja Treća započela.</a:t>
            </a:r>
          </a:p>
          <a:p>
            <a:r>
              <a:rPr lang="vi-VN" sz="1200">
                <a:solidFill>
                  <a:srgbClr val="FF0000"/>
                </a:solidFill>
                <a:latin typeface="Consolas" pitchFamily="49" charset="0"/>
                <a:cs typeface="Times New Roman" pitchFamily="18" charset="0"/>
              </a:rPr>
              <a:t>Zatim gasimo Executor.</a:t>
            </a:r>
          </a:p>
          <a:p>
            <a:r>
              <a:rPr lang="vi-VN" sz="1200">
                <a:solidFill>
                  <a:srgbClr val="339933"/>
                </a:solidFill>
                <a:latin typeface="Consolas" pitchFamily="49" charset="0"/>
                <a:cs typeface="Times New Roman" pitchFamily="18" charset="0"/>
              </a:rPr>
              <a:t>Radnja Četvrta započela.</a:t>
            </a:r>
          </a:p>
          <a:p>
            <a:r>
              <a:rPr lang="vi-VN" sz="1200">
                <a:solidFill>
                  <a:srgbClr val="FF0000"/>
                </a:solidFill>
                <a:latin typeface="Consolas" pitchFamily="49" charset="0"/>
                <a:cs typeface="Times New Roman" pitchFamily="18" charset="0"/>
              </a:rPr>
              <a:t>Zatim izađemo iz main.</a:t>
            </a:r>
          </a:p>
          <a:p>
            <a:r>
              <a:rPr lang="vi-VN" sz="1200">
                <a:solidFill>
                  <a:srgbClr val="339933"/>
                </a:solidFill>
                <a:latin typeface="Consolas" pitchFamily="49" charset="0"/>
                <a:cs typeface="Times New Roman" pitchFamily="18" charset="0"/>
              </a:rPr>
              <a:t>Radnja Treća završila.</a:t>
            </a:r>
          </a:p>
          <a:p>
            <a:r>
              <a:rPr lang="vi-VN" sz="1200">
                <a:solidFill>
                  <a:srgbClr val="339933"/>
                </a:solidFill>
                <a:latin typeface="Consolas" pitchFamily="49" charset="0"/>
                <a:cs typeface="Times New Roman" pitchFamily="18" charset="0"/>
              </a:rPr>
              <a:t>Radnja Prva završila.</a:t>
            </a:r>
          </a:p>
          <a:p>
            <a:r>
              <a:rPr lang="vi-VN" sz="1200">
                <a:solidFill>
                  <a:srgbClr val="339933"/>
                </a:solidFill>
                <a:latin typeface="Consolas" pitchFamily="49" charset="0"/>
                <a:cs typeface="Times New Roman" pitchFamily="18" charset="0"/>
              </a:rPr>
              <a:t>Radnja Druga završila.</a:t>
            </a:r>
          </a:p>
          <a:p>
            <a:r>
              <a:rPr lang="vi-VN" sz="1200">
                <a:solidFill>
                  <a:srgbClr val="339933"/>
                </a:solidFill>
                <a:latin typeface="Consolas" pitchFamily="49" charset="0"/>
                <a:cs typeface="Times New Roman" pitchFamily="18" charset="0"/>
              </a:rPr>
              <a:t>Radnja Četvrta završila.</a:t>
            </a:r>
            <a:endParaRPr lang="sr-Latn-RS" sz="120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6681788" y="1125538"/>
            <a:ext cx="1223962"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cxnSp>
        <p:nvCxnSpPr>
          <p:cNvPr id="33798" name="Straight Arrow Connector 6"/>
          <p:cNvCxnSpPr>
            <a:cxnSpLocks noChangeShapeType="1"/>
          </p:cNvCxnSpPr>
          <p:nvPr/>
        </p:nvCxnSpPr>
        <p:spPr bwMode="auto">
          <a:xfrm flipH="1">
            <a:off x="1547813" y="4384675"/>
            <a:ext cx="1368425"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2916238" y="4232275"/>
            <a:ext cx="2730500" cy="338138"/>
          </a:xfrm>
          <a:prstGeom prst="rect">
            <a:avLst/>
          </a:prstGeom>
          <a:solidFill>
            <a:schemeClr val="bg1"/>
          </a:solidFill>
          <a:ln w="9525">
            <a:noFill/>
            <a:miter lim="800000"/>
            <a:headEnd/>
            <a:tailEnd/>
          </a:ln>
          <a:effectLst/>
        </p:spPr>
        <p:txBody>
          <a:bodyPr lIns="72000" rIns="36000"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Metoda </a:t>
            </a:r>
            <a:r>
              <a:rPr lang="sr-Latn-RS" sz="1600" b="1">
                <a:solidFill>
                  <a:srgbClr val="FF0000"/>
                </a:solidFill>
                <a:latin typeface="Consolas" pitchFamily="49" charset="0"/>
                <a:cs typeface="Consolas" pitchFamily="49" charset="0"/>
              </a:rPr>
              <a:t>execute</a:t>
            </a:r>
            <a:r>
              <a:rPr lang="sr-Latn-RS" sz="1600">
                <a:solidFill>
                  <a:srgbClr val="3333CC"/>
                </a:solidFill>
                <a:latin typeface="+mn-lt"/>
              </a:rPr>
              <a:t> pokreće nit.</a:t>
            </a:r>
            <a:endParaRPr lang="en-US" sz="1600">
              <a:latin typeface="Consolas" pitchFamily="49" charset="0"/>
              <a:cs typeface="Consolas" pitchFamily="49" charset="0"/>
            </a:endParaRPr>
          </a:p>
        </p:txBody>
      </p:sp>
      <p:sp>
        <p:nvSpPr>
          <p:cNvPr id="33800" name="Rectangle 1"/>
          <p:cNvSpPr>
            <a:spLocks noChangeArrowheads="1"/>
          </p:cNvSpPr>
          <p:nvPr/>
        </p:nvSpPr>
        <p:spPr bwMode="auto">
          <a:xfrm>
            <a:off x="6094413" y="4149725"/>
            <a:ext cx="2359025" cy="230822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Prvo kreiramo radnje.</a:t>
            </a:r>
          </a:p>
          <a:p>
            <a:r>
              <a:rPr lang="vi-VN" sz="1200">
                <a:solidFill>
                  <a:srgbClr val="339933"/>
                </a:solidFill>
                <a:latin typeface="Consolas" pitchFamily="49" charset="0"/>
                <a:cs typeface="Times New Roman" pitchFamily="18" charset="0"/>
              </a:rPr>
              <a:t>Zatim pokrenemo Executor.</a:t>
            </a:r>
          </a:p>
          <a:p>
            <a:r>
              <a:rPr lang="vi-VN" sz="1200">
                <a:solidFill>
                  <a:srgbClr val="339933"/>
                </a:solidFill>
                <a:latin typeface="Consolas" pitchFamily="49" charset="0"/>
                <a:cs typeface="Times New Roman" pitchFamily="18" charset="0"/>
              </a:rPr>
              <a:t>Radnja Prva započela.</a:t>
            </a:r>
          </a:p>
          <a:p>
            <a:r>
              <a:rPr lang="vi-VN" sz="1200">
                <a:solidFill>
                  <a:srgbClr val="339933"/>
                </a:solidFill>
                <a:latin typeface="Consolas" pitchFamily="49" charset="0"/>
                <a:cs typeface="Times New Roman" pitchFamily="18" charset="0"/>
              </a:rPr>
              <a:t>Radnja Druga započela.</a:t>
            </a:r>
          </a:p>
          <a:p>
            <a:r>
              <a:rPr lang="vi-VN" sz="1200">
                <a:solidFill>
                  <a:srgbClr val="FF0000"/>
                </a:solidFill>
                <a:latin typeface="Consolas" pitchFamily="49" charset="0"/>
                <a:cs typeface="Times New Roman" pitchFamily="18" charset="0"/>
              </a:rPr>
              <a:t>Zatim gasimo Executor.</a:t>
            </a:r>
          </a:p>
          <a:p>
            <a:r>
              <a:rPr lang="vi-VN" sz="1200">
                <a:solidFill>
                  <a:srgbClr val="339933"/>
                </a:solidFill>
                <a:latin typeface="Consolas" pitchFamily="49" charset="0"/>
                <a:cs typeface="Times New Roman" pitchFamily="18" charset="0"/>
              </a:rPr>
              <a:t>Radnja Četvrta započela.</a:t>
            </a:r>
          </a:p>
          <a:p>
            <a:r>
              <a:rPr lang="vi-VN" sz="1200">
                <a:solidFill>
                  <a:srgbClr val="339933"/>
                </a:solidFill>
                <a:latin typeface="Consolas" pitchFamily="49" charset="0"/>
                <a:cs typeface="Times New Roman" pitchFamily="18" charset="0"/>
              </a:rPr>
              <a:t>Radnja Treća započela.</a:t>
            </a:r>
          </a:p>
          <a:p>
            <a:r>
              <a:rPr lang="vi-VN" sz="1200">
                <a:solidFill>
                  <a:srgbClr val="FF0000"/>
                </a:solidFill>
                <a:latin typeface="Consolas" pitchFamily="49" charset="0"/>
                <a:cs typeface="Times New Roman" pitchFamily="18" charset="0"/>
              </a:rPr>
              <a:t>Zatim izađemo iz main.</a:t>
            </a:r>
          </a:p>
          <a:p>
            <a:r>
              <a:rPr lang="vi-VN" sz="1200">
                <a:solidFill>
                  <a:srgbClr val="339933"/>
                </a:solidFill>
                <a:latin typeface="Consolas" pitchFamily="49" charset="0"/>
                <a:cs typeface="Times New Roman" pitchFamily="18" charset="0"/>
              </a:rPr>
              <a:t>Radnja Prva završila.</a:t>
            </a:r>
          </a:p>
          <a:p>
            <a:r>
              <a:rPr lang="vi-VN" sz="1200">
                <a:solidFill>
                  <a:srgbClr val="339933"/>
                </a:solidFill>
                <a:latin typeface="Consolas" pitchFamily="49" charset="0"/>
                <a:cs typeface="Times New Roman" pitchFamily="18" charset="0"/>
              </a:rPr>
              <a:t>Radnja Druga završila.</a:t>
            </a:r>
          </a:p>
          <a:p>
            <a:r>
              <a:rPr lang="vi-VN" sz="1200">
                <a:solidFill>
                  <a:srgbClr val="339933"/>
                </a:solidFill>
                <a:latin typeface="Consolas" pitchFamily="49" charset="0"/>
                <a:cs typeface="Times New Roman" pitchFamily="18" charset="0"/>
              </a:rPr>
              <a:t>Radnja Treća završila.</a:t>
            </a:r>
          </a:p>
          <a:p>
            <a:r>
              <a:rPr lang="vi-VN" sz="1200">
                <a:solidFill>
                  <a:srgbClr val="339933"/>
                </a:solidFill>
                <a:latin typeface="Consolas" pitchFamily="49" charset="0"/>
                <a:cs typeface="Times New Roman" pitchFamily="18" charset="0"/>
              </a:rPr>
              <a:t>Radnja Četvrta završila.</a:t>
            </a:r>
          </a:p>
        </p:txBody>
      </p:sp>
      <p:sp>
        <p:nvSpPr>
          <p:cNvPr id="11" name="Rectangle 10"/>
          <p:cNvSpPr>
            <a:spLocks noChangeArrowheads="1"/>
          </p:cNvSpPr>
          <p:nvPr/>
        </p:nvSpPr>
        <p:spPr bwMode="auto">
          <a:xfrm>
            <a:off x="6659563" y="3811588"/>
            <a:ext cx="122555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
        <p:nvSpPr>
          <p:cNvPr id="33802" name="Rectangle 2"/>
          <p:cNvSpPr>
            <a:spLocks noGrp="1" noChangeArrowheads="1"/>
          </p:cNvSpPr>
          <p:nvPr>
            <p:ph type="title"/>
          </p:nvPr>
        </p:nvSpPr>
        <p:spPr>
          <a:xfrm>
            <a:off x="395288" y="528638"/>
            <a:ext cx="8497887" cy="596900"/>
          </a:xfrm>
        </p:spPr>
        <p:txBody>
          <a:bodyPr lIns="36000" rIns="36000"/>
          <a:lstStyle/>
          <a:p>
            <a:pPr eaLnBrk="1" hangingPunct="1"/>
            <a:r>
              <a:rPr lang="sr-Latn-RS" sz="3600" smtClean="0"/>
              <a:t>Primer sa upravljanjem </a:t>
            </a:r>
            <a:r>
              <a:rPr lang="en-US" sz="3600" smtClean="0"/>
              <a:t>pomo</a:t>
            </a:r>
            <a:r>
              <a:rPr lang="sr-Latn-RS" sz="3600" smtClean="0"/>
              <a:t>ću izvršioca</a:t>
            </a:r>
            <a:endParaRPr lang="en-US" sz="36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8064500" cy="596900"/>
          </a:xfrm>
        </p:spPr>
        <p:txBody>
          <a:bodyPr/>
          <a:lstStyle/>
          <a:p>
            <a:pPr eaLnBrk="1" hangingPunct="1"/>
            <a:r>
              <a:rPr lang="en-US" sz="3600" smtClean="0"/>
              <a:t>Komentari primera</a:t>
            </a:r>
            <a:r>
              <a:rPr lang="sr-Latn-RS" sz="3600" smtClean="0"/>
              <a:t> – Metoda execute</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270000"/>
            <a:ext cx="8928100" cy="47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b="1" smtClean="0">
                <a:solidFill>
                  <a:srgbClr val="FF0000"/>
                </a:solidFill>
                <a:latin typeface="Consolas" pitchFamily="49" charset="0"/>
                <a:cs typeface="Times New Roman" pitchFamily="18" charset="0"/>
              </a:rPr>
              <a:t>Executor</a:t>
            </a:r>
            <a:r>
              <a:rPr lang="sr-Latn-RS" sz="2000" smtClean="0">
                <a:solidFill>
                  <a:srgbClr val="000000"/>
                </a:solidFill>
                <a:latin typeface="+mj-lt"/>
                <a:cs typeface="Times New Roman" pitchFamily="18" charset="0"/>
              </a:rPr>
              <a:t> </a:t>
            </a:r>
            <a:r>
              <a:rPr lang="sr-Latn-RS" sz="2000" smtClean="0"/>
              <a:t>objekat kreira i upravlja grupom niti poznatom i kao </a:t>
            </a:r>
            <a:r>
              <a:rPr lang="sr-Latn-RS" sz="2000" b="1" smtClean="0">
                <a:solidFill>
                  <a:srgbClr val="FF0000"/>
                </a:solidFill>
              </a:rPr>
              <a:t>thread pool</a:t>
            </a:r>
            <a:r>
              <a:rPr lang="sr-Latn-RS" sz="2000" smtClean="0"/>
              <a:t>.</a:t>
            </a:r>
          </a:p>
          <a:p>
            <a:pPr eaLnBrk="1" hangingPunct="1">
              <a:spcBef>
                <a:spcPts val="600"/>
              </a:spcBef>
              <a:spcAft>
                <a:spcPts val="600"/>
              </a:spcAft>
              <a:buClr>
                <a:schemeClr val="tx1"/>
              </a:buClr>
              <a:buSzPct val="75000"/>
              <a:buFont typeface="Wingdings" pitchFamily="2" charset="2"/>
              <a:buChar char="n"/>
              <a:defRPr/>
            </a:pPr>
            <a:r>
              <a:rPr lang="sr-Latn-RS" sz="2000" smtClean="0">
                <a:solidFill>
                  <a:srgbClr val="00B050"/>
                </a:solidFill>
              </a:rPr>
              <a:t>Upravljanje nitima pomoću izvršioca se preporučuje</a:t>
            </a:r>
            <a:r>
              <a:rPr lang="sr-Latn-RS" sz="2000" smtClean="0"/>
              <a:t> u odnosu na direktno upravljanje nitima jer </a:t>
            </a:r>
            <a:r>
              <a:rPr lang="sr-Latn-RS" sz="2000" smtClean="0">
                <a:solidFill>
                  <a:srgbClr val="000000"/>
                </a:solidFill>
                <a:latin typeface="Consolas" pitchFamily="49" charset="0"/>
                <a:cs typeface="Times New Roman" pitchFamily="18" charset="0"/>
              </a:rPr>
              <a:t>Executor</a:t>
            </a:r>
            <a:r>
              <a:rPr lang="sr-Latn-RS" sz="2000" smtClean="0">
                <a:solidFill>
                  <a:srgbClr val="000000"/>
                </a:solidFill>
                <a:cs typeface="Times New Roman" pitchFamily="18" charset="0"/>
              </a:rPr>
              <a:t> </a:t>
            </a:r>
            <a:r>
              <a:rPr lang="sr-Latn-RS" sz="2000" smtClean="0"/>
              <a:t>objekat može ponovo da koristi postojeće niti, čime</a:t>
            </a:r>
            <a:r>
              <a:rPr lang="en-US" sz="2000" smtClean="0"/>
              <a:t> elimini</a:t>
            </a:r>
            <a:r>
              <a:rPr lang="sr-Latn-RS" sz="2000" smtClean="0"/>
              <a:t>še potrebu za kreiranjem novih nepotrebnih niti. Na ovaj način se mogu poboljšati performanse izvršavanja aplikacije optimizovanjem broja niti tako da procesor, sa jedne strane, ima dovoljno niti da ne ulazi u prazan hod, a sa druge strane, da nema previše niti koje bi „zagušile“ sistem, tj. potrošile resurse aplikacije.</a:t>
            </a:r>
          </a:p>
          <a:p>
            <a:pPr eaLnBrk="1" hangingPunct="1">
              <a:spcBef>
                <a:spcPts val="600"/>
              </a:spcBef>
              <a:spcAft>
                <a:spcPts val="600"/>
              </a:spcAft>
              <a:buClr>
                <a:schemeClr val="tx1"/>
              </a:buClr>
              <a:buSzPct val="75000"/>
              <a:buFont typeface="Wingdings" pitchFamily="2" charset="2"/>
              <a:buChar char="n"/>
              <a:defRPr/>
            </a:pPr>
            <a:r>
              <a:rPr lang="sr-Latn-RS" sz="2000">
                <a:solidFill>
                  <a:srgbClr val="000000"/>
                </a:solidFill>
                <a:latin typeface="Consolas" pitchFamily="49" charset="0"/>
                <a:cs typeface="Times New Roman" pitchFamily="18" charset="0"/>
              </a:rPr>
              <a:t>Executor</a:t>
            </a:r>
            <a:r>
              <a:rPr lang="sr-Latn-RS" sz="2000" smtClean="0"/>
              <a:t> interfejs ima jednu metodu </a:t>
            </a:r>
            <a:r>
              <a:rPr lang="sr-Latn-RS" sz="2000" b="1" smtClean="0">
                <a:solidFill>
                  <a:srgbClr val="FF0000"/>
                </a:solidFill>
                <a:latin typeface="Consolas" pitchFamily="49" charset="0"/>
                <a:cs typeface="Times New Roman" pitchFamily="18" charset="0"/>
              </a:rPr>
              <a:t>execute</a:t>
            </a:r>
            <a:r>
              <a:rPr lang="sr-Latn-RS" sz="2000" smtClean="0"/>
              <a:t>, koja za argument prima </a:t>
            </a:r>
            <a:r>
              <a:rPr lang="sr-Latn-RS" sz="2000">
                <a:solidFill>
                  <a:srgbClr val="000000"/>
                </a:solidFill>
                <a:latin typeface="Consolas" pitchFamily="49" charset="0"/>
                <a:cs typeface="Times New Roman" pitchFamily="18" charset="0"/>
              </a:rPr>
              <a:t>Runnable</a:t>
            </a:r>
            <a:r>
              <a:rPr lang="sr-Latn-RS" sz="2000" smtClean="0"/>
              <a:t> objekat. </a:t>
            </a:r>
          </a:p>
          <a:p>
            <a:pPr eaLnBrk="1" hangingPunct="1">
              <a:spcBef>
                <a:spcPts val="600"/>
              </a:spcBef>
              <a:spcAft>
                <a:spcPts val="600"/>
              </a:spcAft>
              <a:buClr>
                <a:schemeClr val="tx1"/>
              </a:buClr>
              <a:buSzPct val="75000"/>
              <a:buFont typeface="Wingdings" pitchFamily="2" charset="2"/>
              <a:buChar char="n"/>
              <a:defRPr/>
            </a:pPr>
            <a:r>
              <a:rPr lang="sr-Latn-RS" sz="2000" smtClean="0"/>
              <a:t>Svaki </a:t>
            </a:r>
            <a:r>
              <a:rPr lang="sr-Latn-RS" sz="2000">
                <a:solidFill>
                  <a:srgbClr val="000000"/>
                </a:solidFill>
                <a:latin typeface="Consolas" pitchFamily="49" charset="0"/>
                <a:cs typeface="Times New Roman" pitchFamily="18" charset="0"/>
              </a:rPr>
              <a:t>Runnable</a:t>
            </a:r>
            <a:r>
              <a:rPr lang="sr-Latn-RS" sz="2000" smtClean="0"/>
              <a:t> objekat prosleđen metodi </a:t>
            </a:r>
            <a:r>
              <a:rPr lang="sr-Latn-RS" sz="2000">
                <a:solidFill>
                  <a:srgbClr val="000000"/>
                </a:solidFill>
                <a:latin typeface="Consolas" pitchFamily="49" charset="0"/>
                <a:cs typeface="Times New Roman" pitchFamily="18" charset="0"/>
              </a:rPr>
              <a:t>execute</a:t>
            </a:r>
            <a:r>
              <a:rPr lang="sr-Latn-RS" sz="2000" smtClean="0"/>
              <a:t>, </a:t>
            </a:r>
            <a:r>
              <a:rPr lang="sr-Latn-RS" sz="2000">
                <a:solidFill>
                  <a:srgbClr val="000000"/>
                </a:solidFill>
                <a:latin typeface="Consolas" pitchFamily="49" charset="0"/>
                <a:cs typeface="Times New Roman" pitchFamily="18" charset="0"/>
              </a:rPr>
              <a:t>Executor</a:t>
            </a:r>
            <a:r>
              <a:rPr lang="sr-Latn-RS" sz="2000" smtClean="0"/>
              <a:t> dodeljuje jednoj od dostupnih niti u </a:t>
            </a:r>
            <a:r>
              <a:rPr lang="sr-Latn-RS" sz="2000" i="1" smtClean="0"/>
              <a:t>thread pool</a:t>
            </a:r>
            <a:r>
              <a:rPr lang="sr-Latn-RS" sz="2000" smtClean="0"/>
              <a:t>-u. Ako nema trenutno dostupnih niti za </a:t>
            </a:r>
            <a:r>
              <a:rPr lang="sr-Latn-RS" sz="2000">
                <a:solidFill>
                  <a:srgbClr val="000000"/>
                </a:solidFill>
                <a:latin typeface="Consolas" pitchFamily="49" charset="0"/>
                <a:cs typeface="Times New Roman" pitchFamily="18" charset="0"/>
              </a:rPr>
              <a:t>Runnable</a:t>
            </a:r>
            <a:r>
              <a:rPr lang="sr-Latn-RS" sz="2000" smtClean="0"/>
              <a:t> objekat, </a:t>
            </a:r>
            <a:r>
              <a:rPr lang="sr-Latn-RS" sz="2000">
                <a:solidFill>
                  <a:srgbClr val="000000"/>
                </a:solidFill>
                <a:latin typeface="Consolas" pitchFamily="49" charset="0"/>
                <a:cs typeface="Times New Roman" pitchFamily="18" charset="0"/>
              </a:rPr>
              <a:t>Executor</a:t>
            </a:r>
            <a:r>
              <a:rPr lang="sr-Latn-RS" sz="2000" smtClean="0"/>
              <a:t> kreira novu nit ili čeka neku od postojećih zauzetih niti da postane dostupna.</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A11FBF-674B-4778-9687-2D243F8EE1D8}" type="slidenum">
              <a:rPr lang="en-GB" smtClean="0">
                <a:latin typeface="Arial Black" pitchFamily="34" charset="0"/>
              </a:rPr>
              <a:pPr eaLnBrk="1" hangingPunct="1"/>
              <a:t>32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7777162" cy="596900"/>
          </a:xfrm>
        </p:spPr>
        <p:txBody>
          <a:bodyPr/>
          <a:lstStyle/>
          <a:p>
            <a:pPr eaLnBrk="1" hangingPunct="1"/>
            <a:r>
              <a:rPr lang="en-US" sz="3600" smtClean="0"/>
              <a:t>Komentari primera</a:t>
            </a:r>
            <a:r>
              <a:rPr lang="sr-Latn-RS" sz="3600" smtClean="0"/>
              <a:t> - ExecutorService</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125538"/>
            <a:ext cx="8928100"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solidFill>
                  <a:srgbClr val="000000"/>
                </a:solidFill>
                <a:latin typeface="+mj-lt"/>
                <a:cs typeface="Times New Roman" pitchFamily="18" charset="0"/>
              </a:rPr>
              <a:t>Interfejs </a:t>
            </a:r>
            <a:r>
              <a:rPr lang="sr-Latn-RS" sz="2000" b="1" smtClean="0">
                <a:solidFill>
                  <a:srgbClr val="FF0000"/>
                </a:solidFill>
                <a:latin typeface="Consolas" pitchFamily="49" charset="0"/>
                <a:cs typeface="Times New Roman" pitchFamily="18" charset="0"/>
              </a:rPr>
              <a:t>ExecutorService</a:t>
            </a:r>
            <a:r>
              <a:rPr lang="sr-Latn-RS" sz="2000" smtClean="0">
                <a:solidFill>
                  <a:srgbClr val="000000"/>
                </a:solidFill>
                <a:latin typeface="+mj-lt"/>
                <a:cs typeface="Times New Roman" pitchFamily="18" charset="0"/>
              </a:rPr>
              <a:t> </a:t>
            </a:r>
            <a:r>
              <a:rPr lang="sr-Latn-RS" sz="2000" smtClean="0"/>
              <a:t>nasleđuje interfejs</a:t>
            </a:r>
            <a:r>
              <a:rPr lang="en-GB" sz="2000" smtClean="0"/>
              <a:t> </a:t>
            </a:r>
            <a:r>
              <a:rPr lang="en-GB" sz="2000">
                <a:solidFill>
                  <a:srgbClr val="000000"/>
                </a:solidFill>
                <a:latin typeface="Consolas" pitchFamily="49" charset="0"/>
                <a:cs typeface="Times New Roman" pitchFamily="18" charset="0"/>
              </a:rPr>
              <a:t>Executor</a:t>
            </a:r>
            <a:r>
              <a:rPr lang="en-GB" sz="2000"/>
              <a:t>, </a:t>
            </a:r>
            <a:r>
              <a:rPr lang="sr-Latn-RS" sz="2000" smtClean="0"/>
              <a:t>i dodaje korisne metode za upravljanje kako pojedinim nitima, tako i samim izvršiocem. Mi u našem primeru koristimo upravo ovaj interfejs.</a:t>
            </a:r>
          </a:p>
          <a:p>
            <a:pPr eaLnBrk="1" hangingPunct="1">
              <a:spcBef>
                <a:spcPts val="600"/>
              </a:spcBef>
              <a:spcAft>
                <a:spcPts val="600"/>
              </a:spcAft>
              <a:buClr>
                <a:schemeClr val="tx1"/>
              </a:buClr>
              <a:buSzPct val="75000"/>
              <a:buFont typeface="Wingdings" pitchFamily="2" charset="2"/>
              <a:buChar char="n"/>
              <a:defRPr/>
            </a:pPr>
            <a:r>
              <a:rPr lang="sr-Latn-RS" sz="2000" smtClean="0"/>
              <a:t>Klasa </a:t>
            </a:r>
            <a:r>
              <a:rPr lang="sr-Latn-RS" sz="2000" b="1">
                <a:solidFill>
                  <a:srgbClr val="FF0000"/>
                </a:solidFill>
                <a:latin typeface="Consolas" pitchFamily="49" charset="0"/>
                <a:cs typeface="Times New Roman" pitchFamily="18" charset="0"/>
              </a:rPr>
              <a:t>Executors</a:t>
            </a:r>
            <a:r>
              <a:rPr lang="sr-Latn-RS" sz="2000" smtClean="0"/>
              <a:t> (paket </a:t>
            </a:r>
            <a:r>
              <a:rPr lang="sr-Latn-RS" sz="2000">
                <a:solidFill>
                  <a:srgbClr val="000000"/>
                </a:solidFill>
                <a:latin typeface="Consolas" pitchFamily="49" charset="0"/>
                <a:cs typeface="Times New Roman" pitchFamily="18" charset="0"/>
              </a:rPr>
              <a:t>java.util.concurrent</a:t>
            </a:r>
            <a:r>
              <a:rPr lang="sr-Latn-RS" sz="2000" smtClean="0"/>
              <a:t>) pruža statičke metode za kreiranje objekata koji implementiraju </a:t>
            </a:r>
            <a:r>
              <a:rPr lang="sr-Latn-RS" sz="2000">
                <a:solidFill>
                  <a:srgbClr val="000000"/>
                </a:solidFill>
                <a:latin typeface="Consolas" pitchFamily="49" charset="0"/>
                <a:cs typeface="Times New Roman" pitchFamily="18" charset="0"/>
              </a:rPr>
              <a:t>ExecutorService</a:t>
            </a:r>
            <a:r>
              <a:rPr lang="sr-Latn-RS" sz="2000" smtClean="0"/>
              <a:t> interfejs, što se vidi iz našeg primera.</a:t>
            </a:r>
          </a:p>
          <a:p>
            <a:pPr eaLnBrk="1" hangingPunct="1">
              <a:spcBef>
                <a:spcPts val="600"/>
              </a:spcBef>
              <a:spcAft>
                <a:spcPts val="600"/>
              </a:spcAft>
              <a:buClr>
                <a:schemeClr val="tx1"/>
              </a:buClr>
              <a:buSzPct val="75000"/>
              <a:buFont typeface="Wingdings" pitchFamily="2" charset="2"/>
              <a:buChar char="n"/>
              <a:defRPr/>
            </a:pPr>
            <a:r>
              <a:rPr lang="sr-Latn-RS" sz="2000" smtClean="0"/>
              <a:t>Konkretno, pomoću metode </a:t>
            </a:r>
            <a:r>
              <a:rPr lang="sr-Latn-RS" sz="2000" b="1">
                <a:solidFill>
                  <a:srgbClr val="FF0000"/>
                </a:solidFill>
                <a:latin typeface="Consolas" pitchFamily="49" charset="0"/>
                <a:cs typeface="Times New Roman" pitchFamily="18" charset="0"/>
              </a:rPr>
              <a:t>newCachedThreadPool</a:t>
            </a:r>
            <a:r>
              <a:rPr lang="sr-Latn-RS" sz="2000" smtClean="0"/>
              <a:t> klase </a:t>
            </a:r>
            <a:r>
              <a:rPr lang="sr-Latn-RS" sz="2000">
                <a:solidFill>
                  <a:srgbClr val="000000"/>
                </a:solidFill>
                <a:latin typeface="Consolas" pitchFamily="49" charset="0"/>
                <a:cs typeface="Times New Roman" pitchFamily="18" charset="0"/>
              </a:rPr>
              <a:t>Executors</a:t>
            </a:r>
            <a:r>
              <a:rPr lang="sr-Latn-RS" sz="2000" smtClean="0"/>
              <a:t> kreiramo novi </a:t>
            </a:r>
            <a:r>
              <a:rPr lang="sr-Latn-RS" sz="2000">
                <a:solidFill>
                  <a:srgbClr val="000000"/>
                </a:solidFill>
                <a:latin typeface="Consolas" pitchFamily="49" charset="0"/>
                <a:cs typeface="Times New Roman" pitchFamily="18" charset="0"/>
              </a:rPr>
              <a:t>ExecutorService</a:t>
            </a:r>
            <a:r>
              <a:rPr lang="sr-Latn-RS" sz="2000" smtClean="0"/>
              <a:t> koji će kreirati nove niti po potrebi i upravljati njima.</a:t>
            </a:r>
          </a:p>
          <a:p>
            <a:pPr eaLnBrk="1" hangingPunct="1">
              <a:spcBef>
                <a:spcPts val="600"/>
              </a:spcBef>
              <a:spcAft>
                <a:spcPts val="600"/>
              </a:spcAft>
              <a:buClr>
                <a:schemeClr val="tx1"/>
              </a:buClr>
              <a:buSzPct val="75000"/>
              <a:buFont typeface="Wingdings" pitchFamily="2" charset="2"/>
              <a:buChar char="n"/>
              <a:defRPr/>
            </a:pPr>
            <a:r>
              <a:rPr lang="sr-Latn-RS" sz="2000" smtClean="0"/>
              <a:t>Metoda </a:t>
            </a:r>
            <a:r>
              <a:rPr lang="sr-Latn-RS" sz="2000">
                <a:solidFill>
                  <a:srgbClr val="000000"/>
                </a:solidFill>
                <a:latin typeface="Consolas" pitchFamily="49" charset="0"/>
                <a:cs typeface="Times New Roman" pitchFamily="18" charset="0"/>
              </a:rPr>
              <a:t>execute</a:t>
            </a:r>
            <a:r>
              <a:rPr lang="sr-Latn-RS" sz="2000" smtClean="0"/>
              <a:t> se završava odmah nakon poziva za određeni </a:t>
            </a:r>
            <a:r>
              <a:rPr lang="sr-Latn-RS" sz="2000">
                <a:solidFill>
                  <a:srgbClr val="000000"/>
                </a:solidFill>
                <a:latin typeface="Consolas" pitchFamily="49" charset="0"/>
                <a:cs typeface="Times New Roman" pitchFamily="18" charset="0"/>
              </a:rPr>
              <a:t>Runnable</a:t>
            </a:r>
            <a:r>
              <a:rPr lang="sr-Latn-RS" sz="2000" smtClean="0"/>
              <a:t> objekat, tj. </a:t>
            </a:r>
            <a:r>
              <a:rPr lang="sr-Latn-RS" sz="2000" smtClean="0">
                <a:solidFill>
                  <a:srgbClr val="339933"/>
                </a:solidFill>
              </a:rPr>
              <a:t>program ne čeka završetak započete radnje</a:t>
            </a:r>
            <a:r>
              <a:rPr lang="sr-Latn-RS" sz="2000" smtClean="0"/>
              <a:t>.</a:t>
            </a:r>
          </a:p>
          <a:p>
            <a:pPr eaLnBrk="1" hangingPunct="1">
              <a:spcBef>
                <a:spcPts val="600"/>
              </a:spcBef>
              <a:spcAft>
                <a:spcPts val="600"/>
              </a:spcAft>
              <a:buClr>
                <a:schemeClr val="tx1"/>
              </a:buClr>
              <a:buSzPct val="75000"/>
              <a:buFont typeface="Wingdings" pitchFamily="2" charset="2"/>
              <a:buChar char="n"/>
              <a:defRPr/>
            </a:pPr>
            <a:r>
              <a:rPr lang="sr-Latn-RS" sz="2000" smtClean="0"/>
              <a:t>Metoda </a:t>
            </a:r>
            <a:r>
              <a:rPr lang="sr-Latn-RS" sz="2000" b="1">
                <a:solidFill>
                  <a:srgbClr val="FF0000"/>
                </a:solidFill>
                <a:latin typeface="Consolas" pitchFamily="49" charset="0"/>
                <a:cs typeface="Times New Roman" pitchFamily="18" charset="0"/>
              </a:rPr>
              <a:t>shutdown</a:t>
            </a:r>
            <a:r>
              <a:rPr lang="sr-Latn-RS" sz="2000" smtClean="0"/>
              <a:t> obaveštava </a:t>
            </a:r>
            <a:r>
              <a:rPr lang="sr-Latn-RS" sz="2000" smtClean="0">
                <a:solidFill>
                  <a:srgbClr val="000000"/>
                </a:solidFill>
                <a:latin typeface="Consolas" pitchFamily="49" charset="0"/>
                <a:cs typeface="Times New Roman" pitchFamily="18" charset="0"/>
              </a:rPr>
              <a:t>ExecutorService</a:t>
            </a:r>
            <a:r>
              <a:rPr lang="sr-Latn-RS" sz="2000"/>
              <a:t> </a:t>
            </a:r>
            <a:r>
              <a:rPr lang="sr-Latn-RS" sz="2000" smtClean="0"/>
              <a:t>da prekine sa prihvatanjem novih radnji. Tek kad svi </a:t>
            </a:r>
            <a:r>
              <a:rPr lang="sr-Latn-RS" sz="2000">
                <a:solidFill>
                  <a:srgbClr val="000000"/>
                </a:solidFill>
                <a:latin typeface="Consolas" pitchFamily="49" charset="0"/>
                <a:cs typeface="Times New Roman" pitchFamily="18" charset="0"/>
              </a:rPr>
              <a:t>Runnable</a:t>
            </a:r>
            <a:r>
              <a:rPr lang="sr-Latn-RS" sz="2000" smtClean="0"/>
              <a:t> objekti odrade svoj posao, </a:t>
            </a:r>
            <a:r>
              <a:rPr lang="sr-Latn-RS" sz="2000">
                <a:solidFill>
                  <a:srgbClr val="000000"/>
                </a:solidFill>
                <a:latin typeface="Consolas" pitchFamily="49" charset="0"/>
                <a:cs typeface="Times New Roman" pitchFamily="18" charset="0"/>
              </a:rPr>
              <a:t>ExecutorService</a:t>
            </a:r>
            <a:r>
              <a:rPr lang="sr-Latn-RS" sz="2000" smtClean="0"/>
              <a:t> se isključuje.</a:t>
            </a:r>
          </a:p>
          <a:p>
            <a:pPr eaLnBrk="1" hangingPunct="1">
              <a:spcBef>
                <a:spcPts val="600"/>
              </a:spcBef>
              <a:spcAft>
                <a:spcPts val="600"/>
              </a:spcAft>
              <a:buClr>
                <a:schemeClr val="tx1"/>
              </a:buClr>
              <a:buSzPct val="75000"/>
              <a:buFont typeface="Wingdings" pitchFamily="2" charset="2"/>
              <a:buChar char="n"/>
              <a:defRPr/>
            </a:pPr>
            <a:r>
              <a:rPr lang="sr-Latn-RS" sz="2000" smtClean="0"/>
              <a:t>Primetimo i ovde neodređenost planiranja niti.</a:t>
            </a:r>
            <a:endParaRPr lang="sr-Latn-RS" sz="200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2F756D-E05B-4FD4-99E3-4E1B63690EC9}" type="slidenum">
              <a:rPr lang="en-GB" smtClean="0">
                <a:latin typeface="Arial Black" pitchFamily="34" charset="0"/>
              </a:rPr>
              <a:pPr eaLnBrk="1" hangingPunct="1"/>
              <a:t>33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3889375" cy="596900"/>
          </a:xfrm>
        </p:spPr>
        <p:txBody>
          <a:bodyPr/>
          <a:lstStyle/>
          <a:p>
            <a:pPr eaLnBrk="1" hangingPunct="1"/>
            <a:r>
              <a:rPr lang="sr-Latn-RS" sz="3600" smtClean="0"/>
              <a:t>Sinhronizacija niti</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125538"/>
            <a:ext cx="8928100"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solidFill>
                  <a:srgbClr val="000000"/>
                </a:solidFill>
                <a:latin typeface="+mj-lt"/>
                <a:cs typeface="Times New Roman" pitchFamily="18" charset="0"/>
              </a:rPr>
              <a:t>Niti iz prethodnog primera su se </a:t>
            </a:r>
            <a:r>
              <a:rPr lang="vi-VN" sz="2000" smtClean="0">
                <a:solidFill>
                  <a:srgbClr val="000000"/>
                </a:solidFill>
                <a:latin typeface="+mj-lt"/>
                <a:cs typeface="Times New Roman" pitchFamily="18" charset="0"/>
              </a:rPr>
              <a:t>izvršava</a:t>
            </a:r>
            <a:r>
              <a:rPr lang="sr-Latn-RS" sz="2000" smtClean="0">
                <a:solidFill>
                  <a:srgbClr val="000000"/>
                </a:solidFill>
                <a:latin typeface="+mj-lt"/>
                <a:cs typeface="Times New Roman" pitchFamily="18" charset="0"/>
              </a:rPr>
              <a:t>le</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nezavisno </a:t>
            </a:r>
            <a:r>
              <a:rPr lang="vi-VN" sz="2000" smtClean="0">
                <a:solidFill>
                  <a:srgbClr val="000000"/>
                </a:solidFill>
                <a:latin typeface="+mj-lt"/>
                <a:cs typeface="Times New Roman" pitchFamily="18" charset="0"/>
              </a:rPr>
              <a:t>jed</a:t>
            </a:r>
            <a:r>
              <a:rPr lang="sr-Latn-RS" sz="2000" smtClean="0">
                <a:solidFill>
                  <a:srgbClr val="000000"/>
                </a:solidFill>
                <a:latin typeface="+mj-lt"/>
                <a:cs typeface="Times New Roman" pitchFamily="18" charset="0"/>
              </a:rPr>
              <a:t>na</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od </a:t>
            </a:r>
            <a:r>
              <a:rPr lang="vi-VN" sz="2000" smtClean="0">
                <a:solidFill>
                  <a:srgbClr val="000000"/>
                </a:solidFill>
                <a:latin typeface="+mj-lt"/>
                <a:cs typeface="Times New Roman" pitchFamily="18" charset="0"/>
              </a:rPr>
              <a:t>drug</a:t>
            </a:r>
            <a:r>
              <a:rPr lang="sr-Latn-RS" sz="2000" smtClean="0">
                <a:solidFill>
                  <a:srgbClr val="000000"/>
                </a:solidFill>
                <a:latin typeface="+mj-lt"/>
                <a:cs typeface="Times New Roman" pitchFamily="18" charset="0"/>
              </a:rPr>
              <a:t>e</a:t>
            </a:r>
            <a:r>
              <a:rPr lang="vi-VN" sz="2000" smtClean="0">
                <a:solidFill>
                  <a:srgbClr val="000000"/>
                </a:solidFill>
                <a:latin typeface="+mj-lt"/>
                <a:cs typeface="Times New Roman" pitchFamily="18" charset="0"/>
              </a:rPr>
              <a:t>. Nijed</a:t>
            </a:r>
            <a:r>
              <a:rPr lang="sr-Latn-RS" sz="2000" smtClean="0">
                <a:solidFill>
                  <a:srgbClr val="000000"/>
                </a:solidFill>
                <a:latin typeface="+mj-lt"/>
                <a:cs typeface="Times New Roman" pitchFamily="18" charset="0"/>
              </a:rPr>
              <a:t>na</a:t>
            </a:r>
            <a:r>
              <a:rPr lang="vi-VN" sz="2000" smtClean="0">
                <a:solidFill>
                  <a:srgbClr val="000000"/>
                </a:solidFill>
                <a:latin typeface="+mj-lt"/>
                <a:cs typeface="Times New Roman" pitchFamily="18" charset="0"/>
              </a:rPr>
              <a:t> </a:t>
            </a:r>
            <a:r>
              <a:rPr lang="sr-Latn-RS" sz="2000" smtClean="0">
                <a:solidFill>
                  <a:srgbClr val="000000"/>
                </a:solidFill>
                <a:latin typeface="+mj-lt"/>
                <a:cs typeface="Times New Roman" pitchFamily="18" charset="0"/>
              </a:rPr>
              <a:t>nit</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nije </a:t>
            </a:r>
            <a:r>
              <a:rPr lang="vi-VN" sz="2000" smtClean="0">
                <a:solidFill>
                  <a:srgbClr val="000000"/>
                </a:solidFill>
                <a:latin typeface="+mj-lt"/>
                <a:cs typeface="Times New Roman" pitchFamily="18" charset="0"/>
              </a:rPr>
              <a:t>mora</a:t>
            </a:r>
            <a:r>
              <a:rPr lang="sr-Latn-RS" sz="2000" smtClean="0">
                <a:solidFill>
                  <a:srgbClr val="000000"/>
                </a:solidFill>
                <a:latin typeface="+mj-lt"/>
                <a:cs typeface="Times New Roman" pitchFamily="18" charset="0"/>
              </a:rPr>
              <a:t>la</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znati </a:t>
            </a:r>
            <a:r>
              <a:rPr lang="vi-VN" sz="2000" smtClean="0">
                <a:solidFill>
                  <a:srgbClr val="000000"/>
                </a:solidFill>
                <a:latin typeface="+mj-lt"/>
                <a:cs typeface="Times New Roman" pitchFamily="18" charset="0"/>
              </a:rPr>
              <a:t>št</a:t>
            </a:r>
            <a:r>
              <a:rPr lang="sr-Latn-RS" sz="2000" smtClean="0">
                <a:solidFill>
                  <a:srgbClr val="000000"/>
                </a:solidFill>
                <a:latin typeface="+mj-lt"/>
                <a:cs typeface="Times New Roman" pitchFamily="18" charset="0"/>
              </a:rPr>
              <a:t>a</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rade </a:t>
            </a:r>
            <a:r>
              <a:rPr lang="vi-VN" sz="2000" smtClean="0">
                <a:solidFill>
                  <a:srgbClr val="000000"/>
                </a:solidFill>
                <a:latin typeface="+mj-lt"/>
                <a:cs typeface="Times New Roman" pitchFamily="18" charset="0"/>
              </a:rPr>
              <a:t>ostal</a:t>
            </a:r>
            <a:r>
              <a:rPr lang="sr-Latn-RS" sz="2000" smtClean="0">
                <a:solidFill>
                  <a:srgbClr val="000000"/>
                </a:solidFill>
                <a:latin typeface="+mj-lt"/>
                <a:cs typeface="Times New Roman" pitchFamily="18" charset="0"/>
              </a:rPr>
              <a:t>e niti</a:t>
            </a:r>
            <a:r>
              <a:rPr lang="vi-VN" sz="2000" smtClean="0">
                <a:solidFill>
                  <a:srgbClr val="000000"/>
                </a:solidFill>
                <a:latin typeface="+mj-lt"/>
                <a:cs typeface="Times New Roman" pitchFamily="18" charset="0"/>
              </a:rPr>
              <a:t>. </a:t>
            </a:r>
            <a:endParaRPr lang="sr-Latn-RS" sz="2000" smtClean="0">
              <a:solidFill>
                <a:srgbClr val="000000"/>
              </a:solidFill>
              <a:latin typeface="+mj-lt"/>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smtClean="0">
                <a:solidFill>
                  <a:srgbClr val="000000"/>
                </a:solidFill>
                <a:latin typeface="+mj-lt"/>
                <a:cs typeface="Times New Roman" pitchFamily="18" charset="0"/>
              </a:rPr>
              <a:t>Niti p</a:t>
            </a:r>
            <a:r>
              <a:rPr lang="vi-VN" sz="2000" smtClean="0">
                <a:solidFill>
                  <a:srgbClr val="000000"/>
                </a:solidFill>
                <a:latin typeface="+mj-lt"/>
                <a:cs typeface="Times New Roman" pitchFamily="18" charset="0"/>
              </a:rPr>
              <a:t>onekad</a:t>
            </a:r>
            <a:r>
              <a:rPr lang="sr-Latn-RS" sz="2000" smtClean="0">
                <a:solidFill>
                  <a:srgbClr val="000000"/>
                </a:solidFill>
                <a:latin typeface="+mj-lt"/>
                <a:cs typeface="Times New Roman" pitchFamily="18" charset="0"/>
              </a:rPr>
              <a:t> treba da dele objekte</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U tom </a:t>
            </a:r>
            <a:r>
              <a:rPr lang="vi-VN" sz="2000" smtClean="0">
                <a:solidFill>
                  <a:srgbClr val="000000"/>
                </a:solidFill>
                <a:latin typeface="+mj-lt"/>
                <a:cs typeface="Times New Roman" pitchFamily="18" charset="0"/>
              </a:rPr>
              <a:t>slučaju</a:t>
            </a:r>
            <a:r>
              <a:rPr lang="sr-Latn-RS" sz="2000" smtClean="0">
                <a:solidFill>
                  <a:srgbClr val="000000"/>
                </a:solidFill>
                <a:latin typeface="+mj-lt"/>
                <a:cs typeface="Times New Roman" pitchFamily="18" charset="0"/>
              </a:rPr>
              <a:t>, jako je</a:t>
            </a:r>
            <a:r>
              <a:rPr lang="vi-VN" sz="2000" smtClean="0">
                <a:solidFill>
                  <a:srgbClr val="000000"/>
                </a:solidFill>
                <a:latin typeface="+mj-lt"/>
                <a:cs typeface="Times New Roman" pitchFamily="18" charset="0"/>
              </a:rPr>
              <a:t> važn</a:t>
            </a:r>
            <a:r>
              <a:rPr lang="sr-Latn-RS" sz="2000" smtClean="0">
                <a:solidFill>
                  <a:srgbClr val="000000"/>
                </a:solidFill>
                <a:latin typeface="+mj-lt"/>
                <a:cs typeface="Times New Roman" pitchFamily="18" charset="0"/>
              </a:rPr>
              <a:t>o</a:t>
            </a:r>
            <a:r>
              <a:rPr lang="vi-VN" sz="2000" smtClean="0">
                <a:solidFill>
                  <a:srgbClr val="000000"/>
                </a:solidFill>
                <a:latin typeface="+mj-lt"/>
                <a:cs typeface="Times New Roman" pitchFamily="18" charset="0"/>
              </a:rPr>
              <a:t> </a:t>
            </a:r>
            <a:r>
              <a:rPr lang="sr-Latn-RS" sz="2000" smtClean="0">
                <a:solidFill>
                  <a:srgbClr val="000000"/>
                </a:solidFill>
                <a:latin typeface="+mj-lt"/>
                <a:cs typeface="Times New Roman" pitchFamily="18" charset="0"/>
              </a:rPr>
              <a:t>obezbediti </a:t>
            </a:r>
            <a:r>
              <a:rPr lang="vi-VN" sz="2000" smtClean="0">
                <a:solidFill>
                  <a:srgbClr val="000000"/>
                </a:solidFill>
                <a:latin typeface="+mj-lt"/>
                <a:cs typeface="Times New Roman" pitchFamily="18" charset="0"/>
              </a:rPr>
              <a:t>da jedn</a:t>
            </a:r>
            <a:r>
              <a:rPr lang="sr-Latn-RS" sz="2000" smtClean="0">
                <a:solidFill>
                  <a:srgbClr val="000000"/>
                </a:solidFill>
                <a:latin typeface="+mj-lt"/>
                <a:cs typeface="Times New Roman" pitchFamily="18" charset="0"/>
              </a:rPr>
              <a:t>a</a:t>
            </a:r>
            <a:r>
              <a:rPr lang="vi-VN" sz="2000" smtClean="0">
                <a:solidFill>
                  <a:srgbClr val="000000"/>
                </a:solidFill>
                <a:latin typeface="+mj-lt"/>
                <a:cs typeface="Times New Roman" pitchFamily="18" charset="0"/>
              </a:rPr>
              <a:t> </a:t>
            </a:r>
            <a:r>
              <a:rPr lang="sr-Latn-RS" sz="2000" smtClean="0">
                <a:solidFill>
                  <a:srgbClr val="000000"/>
                </a:solidFill>
                <a:latin typeface="+mj-lt"/>
                <a:cs typeface="Times New Roman" pitchFamily="18" charset="0"/>
              </a:rPr>
              <a:t>nit ne </a:t>
            </a:r>
            <a:r>
              <a:rPr lang="vi-VN" sz="2000" smtClean="0">
                <a:solidFill>
                  <a:srgbClr val="000000"/>
                </a:solidFill>
                <a:latin typeface="+mj-lt"/>
                <a:cs typeface="Times New Roman" pitchFamily="18" charset="0"/>
              </a:rPr>
              <a:t>promeni </a:t>
            </a:r>
            <a:r>
              <a:rPr lang="sr-Latn-RS" sz="2000" smtClean="0">
                <a:solidFill>
                  <a:srgbClr val="000000"/>
                </a:solidFill>
                <a:latin typeface="+mj-lt"/>
                <a:cs typeface="Times New Roman" pitchFamily="18" charset="0"/>
              </a:rPr>
              <a:t>objekat</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u </a:t>
            </a:r>
            <a:r>
              <a:rPr lang="sr-Latn-RS" sz="2000" smtClean="0">
                <a:solidFill>
                  <a:srgbClr val="000000"/>
                </a:solidFill>
                <a:latin typeface="+mj-lt"/>
                <a:cs typeface="Times New Roman" pitchFamily="18" charset="0"/>
              </a:rPr>
              <a:t>trenutku kada ga druga niti koristi, što može dovesti do nepredviđenog ponašanja.</a:t>
            </a:r>
          </a:p>
          <a:p>
            <a:pPr eaLnBrk="1" hangingPunct="1">
              <a:spcBef>
                <a:spcPts val="600"/>
              </a:spcBef>
              <a:spcAft>
                <a:spcPts val="600"/>
              </a:spcAft>
              <a:buClr>
                <a:schemeClr val="tx1"/>
              </a:buClr>
              <a:buSzPct val="75000"/>
              <a:buFont typeface="Wingdings" pitchFamily="2" charset="2"/>
              <a:buChar char="n"/>
              <a:defRPr/>
            </a:pPr>
            <a:r>
              <a:rPr lang="vi-VN" sz="2000" smtClean="0">
                <a:solidFill>
                  <a:srgbClr val="000000"/>
                </a:solidFill>
                <a:latin typeface="+mj-lt"/>
                <a:cs typeface="Times New Roman" pitchFamily="18" charset="0"/>
              </a:rPr>
              <a:t>Klasič</a:t>
            </a:r>
            <a:r>
              <a:rPr lang="sr-Latn-RS" sz="2000" smtClean="0">
                <a:solidFill>
                  <a:srgbClr val="000000"/>
                </a:solidFill>
                <a:latin typeface="+mj-lt"/>
                <a:cs typeface="Times New Roman" pitchFamily="18" charset="0"/>
              </a:rPr>
              <a:t>an</a:t>
            </a:r>
            <a:r>
              <a:rPr lang="vi-VN" sz="2000" smtClean="0">
                <a:solidFill>
                  <a:srgbClr val="000000"/>
                </a:solidFill>
                <a:latin typeface="+mj-lt"/>
                <a:cs typeface="Times New Roman" pitchFamily="18" charset="0"/>
              </a:rPr>
              <a:t> primer </a:t>
            </a:r>
            <a:r>
              <a:rPr lang="vi-VN" sz="2000">
                <a:solidFill>
                  <a:srgbClr val="000000"/>
                </a:solidFill>
                <a:latin typeface="+mj-lt"/>
                <a:cs typeface="Times New Roman" pitchFamily="18" charset="0"/>
              </a:rPr>
              <a:t>je pristup </a:t>
            </a:r>
            <a:r>
              <a:rPr lang="sr-Latn-RS" sz="2000" smtClean="0">
                <a:solidFill>
                  <a:srgbClr val="000000"/>
                </a:solidFill>
                <a:latin typeface="+mj-lt"/>
                <a:cs typeface="Times New Roman" pitchFamily="18" charset="0"/>
              </a:rPr>
              <a:t>fajlu</a:t>
            </a:r>
            <a:r>
              <a:rPr lang="vi-VN" sz="2000" smtClean="0">
                <a:solidFill>
                  <a:srgbClr val="000000"/>
                </a:solidFill>
                <a:latin typeface="+mj-lt"/>
                <a:cs typeface="Times New Roman" pitchFamily="18" charset="0"/>
              </a:rPr>
              <a:t>. </a:t>
            </a:r>
            <a:r>
              <a:rPr lang="vi-VN" sz="2000">
                <a:solidFill>
                  <a:srgbClr val="000000"/>
                </a:solidFill>
                <a:latin typeface="+mj-lt"/>
                <a:cs typeface="Times New Roman" pitchFamily="18" charset="0"/>
              </a:rPr>
              <a:t>Ako </a:t>
            </a:r>
            <a:r>
              <a:rPr lang="sr-Latn-RS" sz="2000" smtClean="0">
                <a:solidFill>
                  <a:srgbClr val="000000"/>
                </a:solidFill>
                <a:latin typeface="+mj-lt"/>
                <a:cs typeface="Times New Roman" pitchFamily="18" charset="0"/>
              </a:rPr>
              <a:t>jedna nit upisuje u fajl dok ga druga čita, </a:t>
            </a:r>
            <a:r>
              <a:rPr lang="vi-VN" sz="2000" smtClean="0">
                <a:solidFill>
                  <a:srgbClr val="000000"/>
                </a:solidFill>
                <a:latin typeface="+mj-lt"/>
                <a:cs typeface="Times New Roman" pitchFamily="18" charset="0"/>
              </a:rPr>
              <a:t>vero</a:t>
            </a:r>
            <a:r>
              <a:rPr lang="sr-Latn-RS" sz="2000" smtClean="0">
                <a:solidFill>
                  <a:srgbClr val="000000"/>
                </a:solidFill>
                <a:latin typeface="+mj-lt"/>
                <a:cs typeface="Times New Roman" pitchFamily="18" charset="0"/>
              </a:rPr>
              <a:t>v</a:t>
            </a:r>
            <a:r>
              <a:rPr lang="vi-VN" sz="2000" smtClean="0">
                <a:solidFill>
                  <a:srgbClr val="000000"/>
                </a:solidFill>
                <a:latin typeface="+mj-lt"/>
                <a:cs typeface="Times New Roman" pitchFamily="18" charset="0"/>
              </a:rPr>
              <a:t>atno će </a:t>
            </a:r>
            <a:r>
              <a:rPr lang="sr-Latn-RS" sz="2000" smtClean="0">
                <a:solidFill>
                  <a:srgbClr val="000000"/>
                </a:solidFill>
                <a:latin typeface="+mj-lt"/>
                <a:cs typeface="Times New Roman" pitchFamily="18" charset="0"/>
              </a:rPr>
              <a:t>nit koja čita </a:t>
            </a:r>
            <a:r>
              <a:rPr lang="vi-VN" sz="2000" smtClean="0">
                <a:solidFill>
                  <a:srgbClr val="000000"/>
                </a:solidFill>
                <a:latin typeface="+mj-lt"/>
                <a:cs typeface="Times New Roman" pitchFamily="18" charset="0"/>
              </a:rPr>
              <a:t>dobiti </a:t>
            </a:r>
            <a:r>
              <a:rPr lang="vi-VN" sz="2000">
                <a:solidFill>
                  <a:srgbClr val="000000"/>
                </a:solidFill>
                <a:latin typeface="+mj-lt"/>
                <a:cs typeface="Times New Roman" pitchFamily="18" charset="0"/>
              </a:rPr>
              <a:t>nekonzistentne podatke</a:t>
            </a:r>
            <a:r>
              <a:rPr lang="vi-VN" sz="2000" smtClean="0">
                <a:solidFill>
                  <a:srgbClr val="000000"/>
                </a:solidFill>
                <a:latin typeface="+mj-lt"/>
                <a:cs typeface="Times New Roman" pitchFamily="18" charset="0"/>
              </a:rPr>
              <a:t>.</a:t>
            </a:r>
            <a:endParaRPr lang="sr-Latn-RS" sz="2000" smtClean="0">
              <a:solidFill>
                <a:srgbClr val="000000"/>
              </a:solidFill>
              <a:latin typeface="+mj-lt"/>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smtClean="0">
                <a:solidFill>
                  <a:srgbClr val="000000"/>
                </a:solidFill>
                <a:latin typeface="+mj-lt"/>
                <a:cs typeface="Times New Roman" pitchFamily="18" charset="0"/>
              </a:rPr>
              <a:t>Posmatrajmo klasu </a:t>
            </a:r>
            <a:r>
              <a:rPr lang="sr-Latn-RS" sz="2000">
                <a:solidFill>
                  <a:srgbClr val="FF0000"/>
                </a:solidFill>
                <a:latin typeface="Consolas" pitchFamily="49" charset="0"/>
                <a:cs typeface="Times New Roman" pitchFamily="18" charset="0"/>
              </a:rPr>
              <a:t>Niz</a:t>
            </a:r>
            <a:r>
              <a:rPr lang="sr-Latn-RS" sz="2000" smtClean="0">
                <a:solidFill>
                  <a:srgbClr val="000000"/>
                </a:solidFill>
                <a:latin typeface="+mj-lt"/>
                <a:cs typeface="Times New Roman" pitchFamily="18" charset="0"/>
              </a:rPr>
              <a:t>, koji predstavlja niz od 10 celih brojeva. Klasa, pored konstruktora, ima jednu metodu, </a:t>
            </a:r>
            <a:r>
              <a:rPr lang="en-GB" sz="2000">
                <a:solidFill>
                  <a:srgbClr val="FF0000"/>
                </a:solidFill>
                <a:latin typeface="Consolas" pitchFamily="49" charset="0"/>
                <a:cs typeface="Times New Roman" pitchFamily="18" charset="0"/>
              </a:rPr>
              <a:t>formirajIStampaj</a:t>
            </a:r>
            <a:r>
              <a:rPr lang="sr-Latn-RS" sz="2000" smtClean="0"/>
              <a:t>, koja upisuje vrednosti 1, 2, ..., 10 u elemente niza i štampa niz.</a:t>
            </a:r>
          </a:p>
          <a:p>
            <a:pPr eaLnBrk="1" hangingPunct="1">
              <a:spcBef>
                <a:spcPts val="600"/>
              </a:spcBef>
              <a:spcAft>
                <a:spcPts val="600"/>
              </a:spcAft>
              <a:buClr>
                <a:schemeClr val="tx1"/>
              </a:buClr>
              <a:buSzPct val="75000"/>
              <a:buFont typeface="Wingdings" pitchFamily="2" charset="2"/>
              <a:buChar char="n"/>
              <a:defRPr/>
            </a:pPr>
            <a:r>
              <a:rPr lang="sr-Latn-RS" sz="2000" smtClean="0"/>
              <a:t>Klasa </a:t>
            </a:r>
            <a:r>
              <a:rPr lang="sr-Latn-RS" sz="2000">
                <a:solidFill>
                  <a:srgbClr val="FF0000"/>
                </a:solidFill>
                <a:latin typeface="Consolas" pitchFamily="49" charset="0"/>
                <a:cs typeface="Times New Roman" pitchFamily="18" charset="0"/>
              </a:rPr>
              <a:t>RadnjaNiz</a:t>
            </a:r>
            <a:r>
              <a:rPr lang="sr-Latn-RS" sz="2000" smtClean="0"/>
              <a:t> implementira interfejs Runnable i za podatak ima jedan objekat klase </a:t>
            </a:r>
            <a:r>
              <a:rPr lang="sr-Latn-RS" sz="2000">
                <a:latin typeface="Consolas" pitchFamily="49" charset="0"/>
                <a:cs typeface="Times New Roman" pitchFamily="18" charset="0"/>
              </a:rPr>
              <a:t>Niz</a:t>
            </a:r>
            <a:r>
              <a:rPr lang="sr-Latn-RS" sz="2000" smtClean="0"/>
              <a:t>. U svojoj </a:t>
            </a:r>
            <a:r>
              <a:rPr lang="sr-Latn-RS" sz="2000">
                <a:latin typeface="Consolas" pitchFamily="49" charset="0"/>
                <a:cs typeface="Times New Roman" pitchFamily="18" charset="0"/>
              </a:rPr>
              <a:t>run</a:t>
            </a:r>
            <a:r>
              <a:rPr lang="sr-Latn-RS" sz="2000" smtClean="0"/>
              <a:t> metodi, ova klasa poziva metodu </a:t>
            </a:r>
            <a:r>
              <a:rPr lang="sr-Latn-RS" sz="2000">
                <a:latin typeface="Consolas" pitchFamily="49" charset="0"/>
                <a:cs typeface="Times New Roman" pitchFamily="18" charset="0"/>
              </a:rPr>
              <a:t>formirajIStampaj</a:t>
            </a:r>
            <a:r>
              <a:rPr lang="sr-Latn-RS" sz="2000" smtClean="0"/>
              <a:t> objekta podatka.</a:t>
            </a:r>
          </a:p>
          <a:p>
            <a:pPr eaLnBrk="1" hangingPunct="1">
              <a:spcBef>
                <a:spcPts val="600"/>
              </a:spcBef>
              <a:spcAft>
                <a:spcPts val="600"/>
              </a:spcAft>
              <a:buClr>
                <a:schemeClr val="tx1"/>
              </a:buClr>
              <a:buSzPct val="75000"/>
              <a:buFont typeface="Wingdings" pitchFamily="2" charset="2"/>
              <a:buChar char="n"/>
              <a:defRPr/>
            </a:pPr>
            <a:r>
              <a:rPr lang="sr-Latn-RS" sz="2000" smtClean="0"/>
              <a:t>Klasa </a:t>
            </a:r>
            <a:r>
              <a:rPr lang="en-GB" sz="2000">
                <a:solidFill>
                  <a:srgbClr val="FF0000"/>
                </a:solidFill>
                <a:latin typeface="Consolas" pitchFamily="49" charset="0"/>
                <a:cs typeface="Times New Roman" pitchFamily="18" charset="0"/>
              </a:rPr>
              <a:t>NitiBezSinhronizacije</a:t>
            </a:r>
            <a:r>
              <a:rPr lang="sr-Latn-RS" sz="2000" smtClean="0"/>
              <a:t> pokreće dve niti (pomoću izvršioca), koje vrše radnju nad istim objektom tipa </a:t>
            </a:r>
            <a:r>
              <a:rPr lang="sr-Latn-RS" sz="2000">
                <a:latin typeface="Consolas" pitchFamily="49" charset="0"/>
                <a:cs typeface="Times New Roman" pitchFamily="18" charset="0"/>
              </a:rPr>
              <a:t>Niz</a:t>
            </a:r>
            <a:r>
              <a:rPr lang="sr-Latn-RS" sz="2000" smtClean="0"/>
              <a:t>.</a:t>
            </a:r>
            <a:endParaRPr lang="sr-Latn-RS" sz="2000"/>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B9CC3A-73D5-4854-80EB-4EC629AA8901}" type="slidenum">
              <a:rPr lang="en-GB" smtClean="0">
                <a:latin typeface="Arial Black" pitchFamily="34" charset="0"/>
              </a:rPr>
              <a:pPr eaLnBrk="1" hangingPunct="1"/>
              <a:t>34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9A2D29-8834-4355-A23F-808E43AF973A}" type="slidenum">
              <a:rPr lang="en-GB" smtClean="0">
                <a:latin typeface="Arial Black" pitchFamily="34" charset="0"/>
              </a:rPr>
              <a:pPr eaLnBrk="1" hangingPunct="1"/>
              <a:t>35</a:t>
            </a:fld>
            <a:endParaRPr lang="en-GB" smtClean="0">
              <a:latin typeface="Arial Black" pitchFamily="34" charset="0"/>
            </a:endParaRPr>
          </a:p>
        </p:txBody>
      </p:sp>
      <p:sp>
        <p:nvSpPr>
          <p:cNvPr id="37891" name="Rectangle 1"/>
          <p:cNvSpPr>
            <a:spLocks noChangeArrowheads="1"/>
          </p:cNvSpPr>
          <p:nvPr/>
        </p:nvSpPr>
        <p:spPr bwMode="auto">
          <a:xfrm>
            <a:off x="344488" y="1522413"/>
            <a:ext cx="3940175" cy="4832350"/>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Niz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Niz()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[10];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i = 0; i &lt;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length</a:t>
            </a:r>
            <a:r>
              <a:rPr lang="en-GB" sz="1400">
                <a:solidFill>
                  <a:srgbClr val="000000"/>
                </a:solidFill>
                <a:latin typeface="Consolas" pitchFamily="49" charset="0"/>
                <a:cs typeface="Times New Roman" pitchFamily="18" charset="0"/>
              </a:rPr>
              <a:t>;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[i] = 0;</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formirajIStampaj(){</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i = 0; i &lt;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length</a:t>
            </a:r>
            <a:r>
              <a:rPr lang="en-GB" sz="1400">
                <a:solidFill>
                  <a:srgbClr val="000000"/>
                </a:solidFill>
                <a:latin typeface="Consolas" pitchFamily="49" charset="0"/>
                <a:cs typeface="Times New Roman" pitchFamily="18" charset="0"/>
              </a:rPr>
              <a:t>;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[i] =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i = 0; i &lt;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length</a:t>
            </a:r>
            <a:r>
              <a:rPr lang="en-GB" sz="1400">
                <a:solidFill>
                  <a:srgbClr val="000000"/>
                </a:solidFill>
                <a:latin typeface="Consolas" pitchFamily="49" charset="0"/>
                <a:cs typeface="Times New Roman" pitchFamily="18" charset="0"/>
              </a:rPr>
              <a:t>;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[i] + </a:t>
            </a:r>
            <a:r>
              <a:rPr lang="en-GB" sz="1400">
                <a:solidFill>
                  <a:srgbClr val="2A00FF"/>
                </a:solidFill>
                <a:latin typeface="Consolas" pitchFamily="49" charset="0"/>
                <a:cs typeface="Times New Roman" pitchFamily="18" charset="0"/>
              </a:rPr>
              <a:t>" "</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37892" name="Rectangle 2"/>
          <p:cNvSpPr>
            <a:spLocks noGrp="1" noChangeArrowheads="1"/>
          </p:cNvSpPr>
          <p:nvPr>
            <p:ph type="title"/>
          </p:nvPr>
        </p:nvSpPr>
        <p:spPr>
          <a:xfrm>
            <a:off x="395288" y="528638"/>
            <a:ext cx="7510462" cy="596900"/>
          </a:xfrm>
        </p:spPr>
        <p:txBody>
          <a:bodyPr lIns="36000" rIns="36000"/>
          <a:lstStyle/>
          <a:p>
            <a:pPr eaLnBrk="1" hangingPunct="1"/>
            <a:r>
              <a:rPr lang="sr-Latn-RS" sz="3600" smtClean="0"/>
              <a:t>Primer sa nesinhronizovanim nitima</a:t>
            </a:r>
            <a:endParaRPr lang="en-US" sz="3600" smtClean="0"/>
          </a:p>
        </p:txBody>
      </p:sp>
      <p:sp>
        <p:nvSpPr>
          <p:cNvPr id="37893" name="Rectangle 1"/>
          <p:cNvSpPr>
            <a:spLocks noChangeArrowheads="1"/>
          </p:cNvSpPr>
          <p:nvPr/>
        </p:nvSpPr>
        <p:spPr bwMode="auto">
          <a:xfrm>
            <a:off x="4716463" y="1531938"/>
            <a:ext cx="4103687" cy="2493962"/>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RadnjaNiz </a:t>
            </a:r>
            <a:r>
              <a:rPr lang="en-GB" sz="1300" b="1">
                <a:solidFill>
                  <a:srgbClr val="7F0055"/>
                </a:solidFill>
                <a:latin typeface="Consolas" pitchFamily="49" charset="0"/>
                <a:cs typeface="Times New Roman" pitchFamily="18" charset="0"/>
              </a:rPr>
              <a:t>implements</a:t>
            </a:r>
            <a:r>
              <a:rPr lang="en-GB" sz="1300">
                <a:solidFill>
                  <a:srgbClr val="000000"/>
                </a:solidFill>
                <a:latin typeface="Consolas" pitchFamily="49" charset="0"/>
                <a:cs typeface="Times New Roman" pitchFamily="18" charset="0"/>
              </a:rPr>
              <a:t> Runnable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Niz </a:t>
            </a:r>
            <a:r>
              <a:rPr lang="en-GB" sz="1300">
                <a:solidFill>
                  <a:srgbClr val="0000C0"/>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RadnjaNiz(Niz b){</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 = b;</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run(){</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a:t>
            </a:r>
            <a:r>
              <a:rPr lang="en-GB" sz="1200">
                <a:solidFill>
                  <a:srgbClr val="000000"/>
                </a:solidFill>
                <a:latin typeface="Consolas" pitchFamily="49" charset="0"/>
                <a:cs typeface="Times New Roman" pitchFamily="18" charset="0"/>
              </a:rPr>
              <a:t>formirajIStampaj</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E54911-E8A2-4A5B-85B7-C0CAE1FB92DE}" type="slidenum">
              <a:rPr lang="en-GB" smtClean="0">
                <a:latin typeface="Arial Black" pitchFamily="34" charset="0"/>
              </a:rPr>
              <a:pPr eaLnBrk="1" hangingPunct="1"/>
              <a:t>36</a:t>
            </a:fld>
            <a:endParaRPr lang="en-GB" smtClean="0">
              <a:latin typeface="Arial Black" pitchFamily="34" charset="0"/>
            </a:endParaRPr>
          </a:p>
        </p:txBody>
      </p:sp>
      <p:sp>
        <p:nvSpPr>
          <p:cNvPr id="38915" name="Rectangle 1"/>
          <p:cNvSpPr>
            <a:spLocks noChangeArrowheads="1"/>
          </p:cNvSpPr>
          <p:nvPr/>
        </p:nvSpPr>
        <p:spPr bwMode="auto">
          <a:xfrm>
            <a:off x="466725" y="1165225"/>
            <a:ext cx="5834063" cy="3692525"/>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java.util.concurrent.ExecutorService;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NitiBezSinhronizacije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Niz nizBrojeva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Niz();</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RadnjaNiz nit1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RadnjaNiz(nizBrojeva);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RadnjaNiz nit2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RadnjaNiz(nizBrojeva);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ExecutorService exec = Executors.newCachedThreadPool();</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exec.execute(nit1);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exec.execute(nit2);</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exec.shutdown();</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lgn="just">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38916" name="Rectangle 1"/>
          <p:cNvSpPr>
            <a:spLocks noChangeArrowheads="1"/>
          </p:cNvSpPr>
          <p:nvPr/>
        </p:nvSpPr>
        <p:spPr bwMode="auto">
          <a:xfrm>
            <a:off x="468313" y="5019675"/>
            <a:ext cx="3455987" cy="46037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0 0 1 1 2 2 3 3 4 4 5 5 6 7 8 9 </a:t>
            </a:r>
          </a:p>
          <a:p>
            <a:r>
              <a:rPr lang="vi-VN" sz="1200">
                <a:solidFill>
                  <a:srgbClr val="339933"/>
                </a:solidFill>
                <a:latin typeface="Consolas" pitchFamily="49" charset="0"/>
                <a:cs typeface="Times New Roman" pitchFamily="18" charset="0"/>
              </a:rPr>
              <a:t>6 7 8 9</a:t>
            </a:r>
          </a:p>
        </p:txBody>
      </p:sp>
      <p:sp>
        <p:nvSpPr>
          <p:cNvPr id="11" name="Rectangle 10"/>
          <p:cNvSpPr>
            <a:spLocks noChangeArrowheads="1"/>
          </p:cNvSpPr>
          <p:nvPr/>
        </p:nvSpPr>
        <p:spPr bwMode="auto">
          <a:xfrm>
            <a:off x="4067175" y="508000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sp>
        <p:nvSpPr>
          <p:cNvPr id="38918" name="Rectangle 2"/>
          <p:cNvSpPr>
            <a:spLocks noGrp="1" noChangeArrowheads="1"/>
          </p:cNvSpPr>
          <p:nvPr>
            <p:ph type="title"/>
          </p:nvPr>
        </p:nvSpPr>
        <p:spPr>
          <a:xfrm>
            <a:off x="395288" y="528638"/>
            <a:ext cx="7510462" cy="596900"/>
          </a:xfrm>
        </p:spPr>
        <p:txBody>
          <a:bodyPr lIns="36000" rIns="36000"/>
          <a:lstStyle/>
          <a:p>
            <a:pPr eaLnBrk="1" hangingPunct="1"/>
            <a:r>
              <a:rPr lang="sr-Latn-RS" sz="3600" smtClean="0"/>
              <a:t>Primer sa nesinhronizovanim nitima</a:t>
            </a:r>
            <a:endParaRPr lang="en-US" sz="3600" smtClean="0"/>
          </a:p>
        </p:txBody>
      </p:sp>
      <p:sp>
        <p:nvSpPr>
          <p:cNvPr id="38919" name="Rectangle 1"/>
          <p:cNvSpPr>
            <a:spLocks noChangeArrowheads="1"/>
          </p:cNvSpPr>
          <p:nvPr/>
        </p:nvSpPr>
        <p:spPr bwMode="auto">
          <a:xfrm>
            <a:off x="468313" y="5610225"/>
            <a:ext cx="3455987" cy="461963"/>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0 0 1 1 2 2 3 3 4 4 5 5 6 6 7 7 8 9 8 </a:t>
            </a:r>
          </a:p>
          <a:p>
            <a:r>
              <a:rPr lang="vi-VN" sz="1200">
                <a:solidFill>
                  <a:srgbClr val="339933"/>
                </a:solidFill>
                <a:latin typeface="Consolas" pitchFamily="49" charset="0"/>
                <a:cs typeface="Times New Roman" pitchFamily="18" charset="0"/>
              </a:rPr>
              <a:t>9 </a:t>
            </a:r>
          </a:p>
        </p:txBody>
      </p:sp>
      <p:sp>
        <p:nvSpPr>
          <p:cNvPr id="38920" name="Rectangle 1"/>
          <p:cNvSpPr>
            <a:spLocks noChangeArrowheads="1"/>
          </p:cNvSpPr>
          <p:nvPr/>
        </p:nvSpPr>
        <p:spPr bwMode="auto">
          <a:xfrm>
            <a:off x="468313" y="6205538"/>
            <a:ext cx="3455987" cy="461962"/>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0 1 2 3 4 5 6 7 8 9 </a:t>
            </a:r>
          </a:p>
          <a:p>
            <a:r>
              <a:rPr lang="vi-VN" sz="1200">
                <a:solidFill>
                  <a:srgbClr val="339933"/>
                </a:solidFill>
                <a:latin typeface="Consolas" pitchFamily="49" charset="0"/>
                <a:cs typeface="Times New Roman" pitchFamily="18" charset="0"/>
              </a:rPr>
              <a:t>0 1 2 3 4 5 6 7 8 9 </a:t>
            </a:r>
          </a:p>
        </p:txBody>
      </p:sp>
      <p:sp>
        <p:nvSpPr>
          <p:cNvPr id="12" name="Rectangle 11"/>
          <p:cNvSpPr>
            <a:spLocks noChangeArrowheads="1"/>
          </p:cNvSpPr>
          <p:nvPr/>
        </p:nvSpPr>
        <p:spPr bwMode="auto">
          <a:xfrm>
            <a:off x="4067175" y="567055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
        <p:nvSpPr>
          <p:cNvPr id="13" name="Rectangle 12"/>
          <p:cNvSpPr>
            <a:spLocks noChangeArrowheads="1"/>
          </p:cNvSpPr>
          <p:nvPr/>
        </p:nvSpPr>
        <p:spPr bwMode="auto">
          <a:xfrm>
            <a:off x="4067175" y="626745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3</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528638"/>
            <a:ext cx="7993062" cy="596900"/>
          </a:xfrm>
        </p:spPr>
        <p:txBody>
          <a:bodyPr/>
          <a:lstStyle/>
          <a:p>
            <a:pPr eaLnBrk="1" hangingPunct="1"/>
            <a:r>
              <a:rPr lang="sr-Latn-RS" sz="3600" smtClean="0"/>
              <a:t>Stanje utrkivanja. Atomske operacije</a:t>
            </a:r>
            <a:endParaRPr lang="en-US" sz="3600" smtClean="0"/>
          </a:p>
        </p:txBody>
      </p:sp>
      <p:sp>
        <p:nvSpPr>
          <p:cNvPr id="39939" name="Rectangle 3" descr="Rectangle: Click to edit Master text styles&#10;Second level&#10;Third level&#10;Fourth level&#10;Fifth level"/>
          <p:cNvSpPr txBox="1">
            <a:spLocks noChangeArrowheads="1"/>
          </p:cNvSpPr>
          <p:nvPr/>
        </p:nvSpPr>
        <p:spPr bwMode="auto">
          <a:xfrm>
            <a:off x="107950" y="1341438"/>
            <a:ext cx="871220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pPr>
            <a:r>
              <a:rPr lang="sr-Latn-RS" sz="2000"/>
              <a:t>Nakon tri izvršenja programa, dobijamo tri različita izlaza. Očekivani izlaz je dat u trećem izvršenju.</a:t>
            </a:r>
          </a:p>
          <a:p>
            <a:pPr eaLnBrk="1" hangingPunct="1">
              <a:spcAft>
                <a:spcPts val="900"/>
              </a:spcAft>
              <a:buClr>
                <a:schemeClr val="tx1"/>
              </a:buClr>
              <a:buSzPct val="75000"/>
              <a:buFont typeface="Wingdings" pitchFamily="2" charset="2"/>
              <a:buChar char="n"/>
            </a:pPr>
            <a:r>
              <a:rPr lang="sr-Latn-RS" sz="2000"/>
              <a:t>Operacija formiranja i štampanja niza ove dve niti se međusobno prepliću.</a:t>
            </a:r>
          </a:p>
          <a:p>
            <a:pPr eaLnBrk="1" hangingPunct="1">
              <a:spcAft>
                <a:spcPts val="900"/>
              </a:spcAft>
              <a:buClr>
                <a:schemeClr val="tx1"/>
              </a:buClr>
              <a:buSzPct val="75000"/>
              <a:buFont typeface="Wingdings" pitchFamily="2" charset="2"/>
              <a:buChar char="n"/>
            </a:pPr>
            <a:r>
              <a:rPr lang="sr-Latn-RS" sz="2000"/>
              <a:t>Ne postoji ništa što bi sprečilo ove dve niti da istovremeno rade sa istim objektom. Ovo je poznato kao </a:t>
            </a:r>
            <a:r>
              <a:rPr lang="sr-Latn-RS" sz="2000">
                <a:solidFill>
                  <a:srgbClr val="FF0000"/>
                </a:solidFill>
              </a:rPr>
              <a:t>stanje utrkivanja</a:t>
            </a:r>
            <a:r>
              <a:rPr lang="sr-Latn-RS" sz="2000"/>
              <a:t> (eng. </a:t>
            </a:r>
            <a:r>
              <a:rPr lang="sr-Latn-RS" sz="2000" i="1"/>
              <a:t>race condition</a:t>
            </a:r>
            <a:r>
              <a:rPr lang="sr-Latn-RS" sz="2000"/>
              <a:t>) jer se niti takmiče koja će da završi metodu. Niti su istog prioriteta.</a:t>
            </a:r>
          </a:p>
          <a:p>
            <a:pPr eaLnBrk="1" hangingPunct="1">
              <a:spcAft>
                <a:spcPts val="900"/>
              </a:spcAft>
              <a:buClr>
                <a:schemeClr val="tx1"/>
              </a:buClr>
              <a:buSzPct val="75000"/>
              <a:buFont typeface="Wingdings" pitchFamily="2" charset="2"/>
              <a:buChar char="n"/>
            </a:pPr>
            <a:r>
              <a:rPr lang="sr-Latn-RS" sz="2000"/>
              <a:t>Za objekat klase </a:t>
            </a:r>
            <a:r>
              <a:rPr lang="sr-Latn-RS" sz="2000">
                <a:latin typeface="Consolas" pitchFamily="49" charset="0"/>
                <a:cs typeface="Times New Roman" pitchFamily="18" charset="0"/>
              </a:rPr>
              <a:t>Niz</a:t>
            </a:r>
            <a:r>
              <a:rPr lang="sr-Latn-RS" sz="2000"/>
              <a:t> se kaže da nije </a:t>
            </a:r>
            <a:r>
              <a:rPr lang="sr-Latn-RS" sz="2000">
                <a:solidFill>
                  <a:srgbClr val="FF0000"/>
                </a:solidFill>
              </a:rPr>
              <a:t>nitno bezbedan</a:t>
            </a:r>
            <a:r>
              <a:rPr lang="sr-Latn-RS" sz="2000"/>
              <a:t> (eng. </a:t>
            </a:r>
            <a:r>
              <a:rPr lang="sr-Latn-RS" sz="2000" i="1"/>
              <a:t>thread safe</a:t>
            </a:r>
            <a:r>
              <a:rPr lang="sr-Latn-RS" sz="2000"/>
              <a:t>), jer dozvoljava proizvoljnom broju niti da konkurentno čitaju i menjaju isti objekat.</a:t>
            </a:r>
          </a:p>
          <a:p>
            <a:pPr eaLnBrk="1" hangingPunct="1">
              <a:spcAft>
                <a:spcPts val="900"/>
              </a:spcAft>
              <a:buClr>
                <a:schemeClr val="tx1"/>
              </a:buClr>
              <a:buSzPct val="75000"/>
              <a:buFont typeface="Wingdings" pitchFamily="2" charset="2"/>
              <a:buChar char="n"/>
            </a:pPr>
            <a:r>
              <a:rPr lang="sr-Latn-RS" sz="2000"/>
              <a:t>Da bi se otklonio ovaj problem, potrebno je serijalizovati pristup metodi </a:t>
            </a:r>
            <a:r>
              <a:rPr lang="sr-Latn-RS" sz="2000">
                <a:latin typeface="Consolas" pitchFamily="49" charset="0"/>
                <a:cs typeface="Times New Roman" pitchFamily="18" charset="0"/>
              </a:rPr>
              <a:t>formirajIStampaj</a:t>
            </a:r>
            <a:r>
              <a:rPr lang="sr-Latn-RS" sz="2000"/>
              <a:t>, tj. pristup objektu se u jednom trenutku mora ograničiti samo na jednu nit. </a:t>
            </a:r>
          </a:p>
          <a:p>
            <a:pPr eaLnBrk="1" hangingPunct="1">
              <a:spcAft>
                <a:spcPts val="900"/>
              </a:spcAft>
              <a:buClr>
                <a:schemeClr val="tx1"/>
              </a:buClr>
              <a:buSzPct val="75000"/>
              <a:buFont typeface="Wingdings" pitchFamily="2" charset="2"/>
              <a:buChar char="n"/>
            </a:pPr>
            <a:r>
              <a:rPr lang="sr-Latn-RS" sz="2000"/>
              <a:t>Drugim rečima, želimo da se operacije formiranja i štampanja niza ponašaju kao jedna operacija, tzv. </a:t>
            </a:r>
            <a:r>
              <a:rPr lang="sr-Latn-RS" sz="2000">
                <a:solidFill>
                  <a:srgbClr val="FF0000"/>
                </a:solidFill>
              </a:rPr>
              <a:t>atomska operacija</a:t>
            </a:r>
            <a:r>
              <a:rPr lang="sr-Latn-RS" sz="2000"/>
              <a:t> (eng. </a:t>
            </a:r>
            <a:r>
              <a:rPr lang="sr-Latn-RS" sz="2000" i="1"/>
              <a:t>atomic operation</a:t>
            </a:r>
            <a:r>
              <a:rPr lang="sr-Latn-RS" sz="2000"/>
              <a:t>).</a:t>
            </a:r>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ABEC97-B5B8-424B-BCE8-E44ABD3BC159}" type="slidenum">
              <a:rPr lang="en-GB" smtClean="0">
                <a:latin typeface="Arial Black" pitchFamily="34" charset="0"/>
              </a:rPr>
              <a:pPr eaLnBrk="1" hangingPunct="1"/>
              <a:t>37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5976937" cy="596900"/>
          </a:xfrm>
        </p:spPr>
        <p:txBody>
          <a:bodyPr/>
          <a:lstStyle/>
          <a:p>
            <a:pPr eaLnBrk="1" hangingPunct="1"/>
            <a:r>
              <a:rPr lang="sr-Latn-RS" sz="3600" smtClean="0"/>
              <a:t>Sinhronizacija niti. Monitor</a:t>
            </a:r>
            <a:endParaRPr lang="en-US" sz="3600" smtClean="0"/>
          </a:p>
        </p:txBody>
      </p:sp>
      <p:sp>
        <p:nvSpPr>
          <p:cNvPr id="40963" name="Rectangle 3" descr="Rectangle: Click to edit Master text styles&#10;Second level&#10;Third level&#10;Fourth level&#10;Fifth level"/>
          <p:cNvSpPr txBox="1">
            <a:spLocks noChangeArrowheads="1"/>
          </p:cNvSpPr>
          <p:nvPr/>
        </p:nvSpPr>
        <p:spPr bwMode="auto">
          <a:xfrm>
            <a:off x="107950" y="1196975"/>
            <a:ext cx="8928100"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Ukoliko bi procesor unutar kvantuma dodeljenog jednoj niti mogao odraditi ove dve operacije, čime bi se simulirala atomska operacija, ne bi bilo razloga za brigu. Međutim, čak u našem jednostavnom primeru sa nizom od 10 brojeva, vidimo da se dobijaju nepredviđeni izlazi.</a:t>
            </a:r>
          </a:p>
          <a:p>
            <a:pPr eaLnBrk="1" hangingPunct="1">
              <a:spcBef>
                <a:spcPts val="600"/>
              </a:spcBef>
              <a:buClr>
                <a:schemeClr val="tx1"/>
              </a:buClr>
              <a:buSzPct val="75000"/>
              <a:buFont typeface="Wingdings" pitchFamily="2" charset="2"/>
              <a:buChar char="n"/>
            </a:pPr>
            <a:r>
              <a:rPr lang="sr-Latn-RS" sz="2000"/>
              <a:t>Postupak kojim se obezbeđuje da isključivo jedna nit koristi dati objekat, sve dok ne završi sa njim, tj. da se operacije izvršene na objektu od strane te niti ponašaju kao atomska operacija, naziva se </a:t>
            </a:r>
            <a:r>
              <a:rPr lang="sr-Latn-RS" sz="2000" b="1">
                <a:solidFill>
                  <a:srgbClr val="FF0000"/>
                </a:solidFill>
              </a:rPr>
              <a:t>sinhronizacija niti</a:t>
            </a:r>
            <a:r>
              <a:rPr lang="sr-Latn-RS" sz="2000"/>
              <a:t>.</a:t>
            </a:r>
          </a:p>
          <a:p>
            <a:pPr eaLnBrk="1" hangingPunct="1">
              <a:spcBef>
                <a:spcPts val="600"/>
              </a:spcBef>
              <a:buClr>
                <a:schemeClr val="tx1"/>
              </a:buClr>
              <a:buSzPct val="75000"/>
              <a:buFont typeface="Wingdings" pitchFamily="2" charset="2"/>
              <a:buChar char="n"/>
            </a:pPr>
            <a:r>
              <a:rPr lang="sr-Latn-RS" sz="2000"/>
              <a:t>Za sinhronizaciju je ključan pojam </a:t>
            </a:r>
            <a:r>
              <a:rPr lang="sr-Latn-RS" sz="2000" b="1">
                <a:solidFill>
                  <a:srgbClr val="FF0000"/>
                </a:solidFill>
              </a:rPr>
              <a:t>monitora</a:t>
            </a:r>
            <a:r>
              <a:rPr lang="sr-Latn-RS" sz="2000"/>
              <a:t>. </a:t>
            </a:r>
          </a:p>
          <a:p>
            <a:pPr eaLnBrk="1" hangingPunct="1">
              <a:spcBef>
                <a:spcPts val="600"/>
              </a:spcBef>
              <a:buClr>
                <a:schemeClr val="tx1"/>
              </a:buClr>
              <a:buSzPct val="75000"/>
              <a:buFont typeface="Wingdings" pitchFamily="2" charset="2"/>
              <a:buChar char="n"/>
            </a:pPr>
            <a:r>
              <a:rPr lang="sr-Latn-RS" sz="2000"/>
              <a:t>U konkurentnom programiranju, </a:t>
            </a:r>
            <a:r>
              <a:rPr lang="en-GB" sz="2000"/>
              <a:t>monitor </a:t>
            </a:r>
            <a:r>
              <a:rPr lang="sr-Latn-RS" sz="2000"/>
              <a:t>predstavlja objekat ili modul koga bezbedno može koristiti više niti. Izvršavanje metoda monitora od strane niti je međusobno isključivo, tj. </a:t>
            </a:r>
            <a:r>
              <a:rPr lang="sr-Latn-RS" sz="2000">
                <a:solidFill>
                  <a:srgbClr val="339933"/>
                </a:solidFill>
              </a:rPr>
              <a:t>u datom trenutku, samo jedna nit može izvršavati metode monitora.</a:t>
            </a:r>
            <a:r>
              <a:rPr lang="sr-Latn-RS" sz="2000"/>
              <a:t> Kaže se još da samo jedna nit može biti u monitoru.</a:t>
            </a:r>
          </a:p>
          <a:p>
            <a:pPr eaLnBrk="1" hangingPunct="1">
              <a:spcBef>
                <a:spcPts val="600"/>
              </a:spcBef>
              <a:buClr>
                <a:schemeClr val="tx1"/>
              </a:buClr>
              <a:buSzPct val="75000"/>
              <a:buFont typeface="Wingdings" pitchFamily="2" charset="2"/>
              <a:buChar char="n"/>
            </a:pPr>
            <a:r>
              <a:rPr lang="sr-Latn-RS" sz="2000"/>
              <a:t>Kada nit uđe u monitor, ona ga „zaključa“. Ostale niti koje pokušavaju da uđu u zabravljeni monitor će biti blokirane (</a:t>
            </a:r>
            <a:r>
              <a:rPr lang="sr-Latn-RS" sz="2000" i="1"/>
              <a:t>blocked</a:t>
            </a:r>
            <a:r>
              <a:rPr lang="sr-Latn-RS" sz="2000"/>
              <a:t> stanje) sve dok prva nit ne izađe iz monitora.</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7042BE-30BF-41F8-953A-65F5441D4A0B}" type="slidenum">
              <a:rPr lang="en-GB" smtClean="0">
                <a:latin typeface="Arial Black" pitchFamily="34" charset="0"/>
              </a:rPr>
              <a:pPr eaLnBrk="1" hangingPunct="1"/>
              <a:t>38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5976937" cy="596900"/>
          </a:xfrm>
        </p:spPr>
        <p:txBody>
          <a:bodyPr/>
          <a:lstStyle/>
          <a:p>
            <a:pPr eaLnBrk="1" hangingPunct="1"/>
            <a:r>
              <a:rPr lang="sr-Latn-RS" sz="3600" smtClean="0"/>
              <a:t>Ključna reč synchronized</a:t>
            </a:r>
            <a:endParaRPr lang="en-US" sz="3600" smtClean="0"/>
          </a:p>
        </p:txBody>
      </p:sp>
      <p:sp>
        <p:nvSpPr>
          <p:cNvPr id="13315" name="Rectangle 3" descr="Rectangle: Click to edit Master text styles&#10;Second level&#10;Third level&#10;Fourth level&#10;Fifth level"/>
          <p:cNvSpPr txBox="1">
            <a:spLocks noChangeArrowheads="1"/>
          </p:cNvSpPr>
          <p:nvPr/>
        </p:nvSpPr>
        <p:spPr bwMode="auto">
          <a:xfrm>
            <a:off x="34925" y="1270000"/>
            <a:ext cx="89281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defRPr/>
            </a:pPr>
            <a:r>
              <a:rPr lang="sr-Latn-RS" sz="2000" smtClean="0"/>
              <a:t>Sinhronizovanje niti se postiže korišćenjem ključne reči </a:t>
            </a:r>
            <a:r>
              <a:rPr lang="sr-Latn-RS" sz="2000" b="1" smtClean="0">
                <a:solidFill>
                  <a:srgbClr val="FF0000"/>
                </a:solidFill>
                <a:latin typeface="Consolas" pitchFamily="49" charset="0"/>
                <a:cs typeface="Times New Roman" pitchFamily="18" charset="0"/>
              </a:rPr>
              <a:t>synchronized</a:t>
            </a:r>
            <a:r>
              <a:rPr lang="sr-Latn-RS" sz="2000" smtClean="0"/>
              <a:t>, koja se može koristiti na dva načina.</a:t>
            </a:r>
          </a:p>
          <a:p>
            <a:pPr eaLnBrk="1" hangingPunct="1">
              <a:spcBef>
                <a:spcPts val="600"/>
              </a:spcBef>
              <a:spcAft>
                <a:spcPts val="600"/>
              </a:spcAft>
              <a:buClr>
                <a:schemeClr val="tx1"/>
              </a:buClr>
              <a:buSzPct val="75000"/>
              <a:buFont typeface="Wingdings" pitchFamily="2" charset="2"/>
              <a:buChar char="n"/>
              <a:defRPr/>
            </a:pPr>
            <a:r>
              <a:rPr lang="sr-Latn-RS" sz="2000" smtClean="0"/>
              <a:t>Prvi način je da se </a:t>
            </a:r>
            <a:r>
              <a:rPr lang="sr-Latn-RS" sz="2000" smtClean="0">
                <a:latin typeface="Consolas" pitchFamily="49" charset="0"/>
                <a:cs typeface="Times New Roman" pitchFamily="18" charset="0"/>
              </a:rPr>
              <a:t>synchronized</a:t>
            </a:r>
            <a:r>
              <a:rPr lang="sr-Latn-RS" sz="2000" smtClean="0"/>
              <a:t> koristi za kreiranje </a:t>
            </a:r>
            <a:r>
              <a:rPr lang="sr-Latn-RS" sz="2000" smtClean="0">
                <a:solidFill>
                  <a:srgbClr val="FF0000"/>
                </a:solidFill>
              </a:rPr>
              <a:t>sinhronizovanog bloka</a:t>
            </a:r>
            <a:r>
              <a:rPr lang="sr-Latn-RS" sz="2000" smtClean="0"/>
              <a:t>:</a:t>
            </a:r>
          </a:p>
          <a:p>
            <a:pPr marL="265113" indent="0" eaLnBrk="1" hangingPunct="1">
              <a:spcAft>
                <a:spcPts val="0"/>
              </a:spcAft>
              <a:buClr>
                <a:schemeClr val="tx1"/>
              </a:buClr>
              <a:buSzPct val="75000"/>
              <a:defRPr/>
            </a:pPr>
            <a:r>
              <a:rPr lang="sr-Latn-RS" sz="2000">
                <a:solidFill>
                  <a:srgbClr val="339933"/>
                </a:solidFill>
                <a:latin typeface="Consolas" pitchFamily="49" charset="0"/>
                <a:cs typeface="Times New Roman" pitchFamily="18" charset="0"/>
              </a:rPr>
              <a:t>synchronized </a:t>
            </a:r>
            <a:r>
              <a:rPr lang="en-GB" sz="2000" smtClean="0">
                <a:solidFill>
                  <a:srgbClr val="339933"/>
                </a:solidFill>
                <a:latin typeface="Consolas"/>
                <a:ea typeface="Times New Roman"/>
                <a:cs typeface="Times New Roman"/>
              </a:rPr>
              <a:t>(</a:t>
            </a:r>
            <a:r>
              <a:rPr lang="sr-Latn-RS" sz="2000" i="1" smtClean="0">
                <a:solidFill>
                  <a:srgbClr val="339933"/>
                </a:solidFill>
                <a:latin typeface="Consolas"/>
                <a:ea typeface="Times New Roman"/>
                <a:cs typeface="Times New Roman"/>
              </a:rPr>
              <a:t>objekat</a:t>
            </a:r>
            <a:r>
              <a:rPr lang="en-GB" sz="2000" smtClean="0">
                <a:solidFill>
                  <a:srgbClr val="339933"/>
                </a:solidFill>
                <a:latin typeface="Consolas"/>
                <a:ea typeface="Times New Roman"/>
                <a:cs typeface="Times New Roman"/>
              </a:rPr>
              <a:t>){</a:t>
            </a:r>
            <a:endParaRPr lang="en-GB" sz="2000">
              <a:solidFill>
                <a:srgbClr val="339933"/>
              </a:solidFill>
              <a:latin typeface="Consolas"/>
              <a:ea typeface="Times New Roman"/>
              <a:cs typeface="Times New Roman"/>
            </a:endParaRPr>
          </a:p>
          <a:p>
            <a:pPr marL="627063" indent="0" eaLnBrk="1" hangingPunct="1">
              <a:spcBef>
                <a:spcPts val="300"/>
              </a:spcBef>
              <a:spcAft>
                <a:spcPts val="300"/>
              </a:spcAft>
              <a:buClr>
                <a:schemeClr val="tx1"/>
              </a:buClr>
              <a:buSzPct val="75000"/>
              <a:defRPr/>
            </a:pPr>
            <a:r>
              <a:rPr lang="sr-Latn-RS" sz="2000" smtClean="0">
                <a:solidFill>
                  <a:srgbClr val="339933"/>
                </a:solidFill>
                <a:latin typeface="Consolas"/>
                <a:ea typeface="Times New Roman"/>
                <a:cs typeface="Times New Roman"/>
              </a:rPr>
              <a:t>naredbe_koje_treba_sinhronizovati</a:t>
            </a:r>
            <a:endParaRPr lang="en-GB" sz="2000">
              <a:solidFill>
                <a:srgbClr val="339933"/>
              </a:solidFill>
              <a:latin typeface="Consolas"/>
              <a:ea typeface="Times New Roman"/>
              <a:cs typeface="Times New Roman"/>
            </a:endParaRPr>
          </a:p>
          <a:p>
            <a:pPr marL="265113" indent="0" eaLnBrk="1" hangingPunct="1">
              <a:spcAft>
                <a:spcPts val="0"/>
              </a:spcAft>
              <a:buClr>
                <a:schemeClr val="tx1"/>
              </a:buClr>
              <a:buSzPct val="75000"/>
              <a:defRPr/>
            </a:pPr>
            <a:r>
              <a:rPr lang="en-GB" sz="2000">
                <a:solidFill>
                  <a:srgbClr val="339933"/>
                </a:solidFill>
                <a:latin typeface="Consolas"/>
                <a:ea typeface="Times New Roman"/>
                <a:cs typeface="Times New Roman"/>
              </a:rPr>
              <a:t>}</a:t>
            </a:r>
            <a:endParaRPr lang="sr-Latn-RS" sz="2000">
              <a:solidFill>
                <a:srgbClr val="339933"/>
              </a:solidFill>
            </a:endParaRPr>
          </a:p>
          <a:p>
            <a:pPr marL="273050" indent="0" eaLnBrk="1" hangingPunct="1">
              <a:spcBef>
                <a:spcPts val="600"/>
              </a:spcBef>
              <a:buClr>
                <a:schemeClr val="tx1"/>
              </a:buClr>
              <a:buSzPct val="75000"/>
              <a:defRPr/>
            </a:pPr>
            <a:r>
              <a:rPr lang="sr-Latn-RS" sz="2000" smtClean="0"/>
              <a:t>gde </a:t>
            </a:r>
            <a:r>
              <a:rPr lang="sr-Latn-RS" sz="2000" smtClean="0">
                <a:latin typeface="Consolas" pitchFamily="49" charset="0"/>
                <a:cs typeface="Times New Roman" pitchFamily="18" charset="0"/>
              </a:rPr>
              <a:t>objekat</a:t>
            </a:r>
            <a:r>
              <a:rPr lang="sr-Latn-RS" sz="2000" smtClean="0"/>
              <a:t> predstavlja objekat koji treba da se sinhronizuje (čiji se monitor zaključava). Obično se za objekat koristi </a:t>
            </a:r>
            <a:r>
              <a:rPr lang="sr-Latn-RS" sz="2000" smtClean="0">
                <a:latin typeface="Consolas" pitchFamily="49" charset="0"/>
                <a:cs typeface="Times New Roman" pitchFamily="18" charset="0"/>
              </a:rPr>
              <a:t>this</a:t>
            </a:r>
            <a:r>
              <a:rPr lang="sr-Latn-RS" sz="2000" smtClean="0"/>
              <a:t> referenca.</a:t>
            </a:r>
          </a:p>
          <a:p>
            <a:pPr eaLnBrk="1" hangingPunct="1">
              <a:spcBef>
                <a:spcPts val="600"/>
              </a:spcBef>
              <a:spcAft>
                <a:spcPts val="600"/>
              </a:spcAft>
              <a:buClr>
                <a:schemeClr val="tx1"/>
              </a:buClr>
              <a:buSzPct val="75000"/>
              <a:buFont typeface="Wingdings" pitchFamily="2" charset="2"/>
              <a:buChar char="n"/>
              <a:defRPr/>
            </a:pPr>
            <a:r>
              <a:rPr lang="sr-Latn-RS" sz="2000" smtClean="0"/>
              <a:t>Si</a:t>
            </a:r>
            <a:r>
              <a:rPr lang="en-GB" sz="2000" smtClean="0"/>
              <a:t>nhroniz</a:t>
            </a:r>
            <a:r>
              <a:rPr lang="sr-Latn-RS" sz="2000" smtClean="0"/>
              <a:t>ovani</a:t>
            </a:r>
            <a:r>
              <a:rPr lang="en-GB" sz="2000" smtClean="0"/>
              <a:t> blok </a:t>
            </a:r>
            <a:r>
              <a:rPr lang="sr-Latn-RS" sz="2000" smtClean="0"/>
              <a:t>obezbeđuje da se metoda predmetnog objekta pozove tek kad tekuća nit uđe u monitor objekta. Ako nekoliko sinhronizovanih naredbi treba da se izvrši na objektu, samo jedna od njih će biti aktivna na objektu.</a:t>
            </a:r>
          </a:p>
          <a:p>
            <a:pPr eaLnBrk="1" hangingPunct="1">
              <a:spcBef>
                <a:spcPts val="600"/>
              </a:spcBef>
              <a:buClr>
                <a:schemeClr val="tx1"/>
              </a:buClr>
              <a:buSzPct val="75000"/>
              <a:buFont typeface="Wingdings" pitchFamily="2" charset="2"/>
              <a:buChar char="n"/>
              <a:defRPr/>
            </a:pPr>
            <a:r>
              <a:rPr lang="sr-Latn-RS" sz="2000" smtClean="0"/>
              <a:t>Kad se si</a:t>
            </a:r>
            <a:r>
              <a:rPr lang="en-GB" sz="2000" smtClean="0"/>
              <a:t>nhroniz</a:t>
            </a:r>
            <a:r>
              <a:rPr lang="sr-Latn-RS" sz="2000" smtClean="0"/>
              <a:t>ovani</a:t>
            </a:r>
            <a:r>
              <a:rPr lang="en-GB" sz="2000" smtClean="0"/>
              <a:t> blok </a:t>
            </a:r>
            <a:r>
              <a:rPr lang="sr-Latn-RS" sz="2000" smtClean="0"/>
              <a:t>završi, monitor se otključava i operativni sistem može da dozvoli jednoj od blokiranih niti da uđe u sinhronizovani blok.</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2455B2-5C77-415A-BE5B-4F244A1587C3}" type="slidenum">
              <a:rPr lang="en-GB" smtClean="0">
                <a:latin typeface="Arial Black" pitchFamily="34" charset="0"/>
              </a:rPr>
              <a:pPr eaLnBrk="1" hangingPunct="1"/>
              <a:t>39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476250"/>
            <a:ext cx="6192837" cy="596900"/>
          </a:xfrm>
        </p:spPr>
        <p:txBody>
          <a:bodyPr/>
          <a:lstStyle/>
          <a:p>
            <a:pPr eaLnBrk="1" hangingPunct="1"/>
            <a:r>
              <a:rPr lang="en-US" sz="3600" smtClean="0"/>
              <a:t>Primer sa klasom</a:t>
            </a:r>
            <a:r>
              <a:rPr lang="sr-Latn-RS" sz="3600" smtClean="0"/>
              <a:t> Collections</a:t>
            </a:r>
            <a:endParaRPr lang="en-US" sz="3600" smtClean="0"/>
          </a:p>
        </p:txBody>
      </p:sp>
      <p:sp>
        <p:nvSpPr>
          <p:cNvPr id="614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ED456C-A77E-4D35-9D1E-AFE64BF2E202}" type="slidenum">
              <a:rPr lang="en-GB" smtClean="0">
                <a:latin typeface="Arial Black" pitchFamily="34" charset="0"/>
              </a:rPr>
              <a:pPr eaLnBrk="1" hangingPunct="1"/>
              <a:t>4</a:t>
            </a:fld>
            <a:endParaRPr lang="en-GB" smtClean="0">
              <a:latin typeface="Arial Black" pitchFamily="34" charset="0"/>
            </a:endParaRPr>
          </a:p>
        </p:txBody>
      </p:sp>
      <p:sp>
        <p:nvSpPr>
          <p:cNvPr id="6148" name="Rectangle 1"/>
          <p:cNvSpPr>
            <a:spLocks noChangeArrowheads="1"/>
          </p:cNvSpPr>
          <p:nvPr/>
        </p:nvSpPr>
        <p:spPr bwMode="auto">
          <a:xfrm>
            <a:off x="2725738" y="1960563"/>
            <a:ext cx="3502025" cy="2692400"/>
          </a:xfrm>
          <a:prstGeom prst="rect">
            <a:avLst/>
          </a:prstGeom>
          <a:solidFill>
            <a:schemeClr val="bg1"/>
          </a:solidFill>
          <a:ln w="9525">
            <a:solidFill>
              <a:srgbClr val="339933"/>
            </a:solidFill>
            <a:miter lim="800000"/>
            <a:headEnd/>
            <a:tailEnd/>
          </a:ln>
        </p:spPr>
        <p:txBody>
          <a:bodyPr>
            <a:spAutoFit/>
          </a:bodyPr>
          <a:lstStyle/>
          <a:p>
            <a:r>
              <a:rPr lang="en-GB" sz="1300">
                <a:solidFill>
                  <a:srgbClr val="339933"/>
                </a:solidFill>
                <a:latin typeface="Consolas" pitchFamily="49" charset="0"/>
                <a:cs typeface="Times New Roman" pitchFamily="18" charset="0"/>
              </a:rPr>
              <a:t>Početna lista:</a:t>
            </a:r>
          </a:p>
          <a:p>
            <a:r>
              <a:rPr lang="en-GB" sz="1300">
                <a:solidFill>
                  <a:srgbClr val="339933"/>
                </a:solidFill>
                <a:latin typeface="Consolas" pitchFamily="49" charset="0"/>
                <a:cs typeface="Times New Roman" pitchFamily="18" charset="0"/>
              </a:rPr>
              <a:t>[3, 4, 11, 9, 7, 4, 17, 1]</a:t>
            </a:r>
          </a:p>
          <a:p>
            <a:r>
              <a:rPr lang="en-GB" sz="1300">
                <a:solidFill>
                  <a:srgbClr val="339933"/>
                </a:solidFill>
                <a:latin typeface="Consolas" pitchFamily="49" charset="0"/>
                <a:cs typeface="Times New Roman" pitchFamily="18" charset="0"/>
              </a:rPr>
              <a:t>Minimum liste 1, a maksimum 17.</a:t>
            </a:r>
          </a:p>
          <a:p>
            <a:r>
              <a:rPr lang="en-GB" sz="1300">
                <a:solidFill>
                  <a:srgbClr val="339933"/>
                </a:solidFill>
                <a:latin typeface="Consolas" pitchFamily="49" charset="0"/>
                <a:cs typeface="Times New Roman" pitchFamily="18" charset="0"/>
              </a:rPr>
              <a:t>Lista nakon rast. sortiranja:</a:t>
            </a:r>
          </a:p>
          <a:p>
            <a:r>
              <a:rPr lang="en-GB" sz="1300">
                <a:solidFill>
                  <a:srgbClr val="339933"/>
                </a:solidFill>
                <a:latin typeface="Consolas" pitchFamily="49" charset="0"/>
                <a:cs typeface="Times New Roman" pitchFamily="18" charset="0"/>
              </a:rPr>
              <a:t>[1, 3, 4, 4, 7, 9, 11, 17]</a:t>
            </a:r>
          </a:p>
          <a:p>
            <a:r>
              <a:rPr lang="en-GB" sz="1300">
                <a:solidFill>
                  <a:srgbClr val="339933"/>
                </a:solidFill>
                <a:latin typeface="Consolas" pitchFamily="49" charset="0"/>
                <a:cs typeface="Times New Roman" pitchFamily="18" charset="0"/>
              </a:rPr>
              <a:t>Lista nakon opad. sortiranja:</a:t>
            </a:r>
          </a:p>
          <a:p>
            <a:r>
              <a:rPr lang="en-GB" sz="1300">
                <a:solidFill>
                  <a:srgbClr val="339933"/>
                </a:solidFill>
                <a:latin typeface="Consolas" pitchFamily="49" charset="0"/>
                <a:cs typeface="Times New Roman" pitchFamily="18" charset="0"/>
              </a:rPr>
              <a:t>[17, 11, 9, 7, 4, 4, 3, 1]</a:t>
            </a:r>
          </a:p>
          <a:p>
            <a:r>
              <a:rPr lang="en-GB" sz="1300">
                <a:solidFill>
                  <a:srgbClr val="339933"/>
                </a:solidFill>
                <a:latin typeface="Consolas" pitchFamily="49" charset="0"/>
                <a:cs typeface="Times New Roman" pitchFamily="18" charset="0"/>
              </a:rPr>
              <a:t>Lista nakon mešanja:</a:t>
            </a:r>
          </a:p>
          <a:p>
            <a:r>
              <a:rPr lang="en-GB" sz="1300">
                <a:solidFill>
                  <a:srgbClr val="339933"/>
                </a:solidFill>
                <a:latin typeface="Consolas" pitchFamily="49" charset="0"/>
                <a:cs typeface="Times New Roman" pitchFamily="18" charset="0"/>
              </a:rPr>
              <a:t>[11, 4, 3, 7, 17, 9, 1, 4]</a:t>
            </a:r>
          </a:p>
          <a:p>
            <a:r>
              <a:rPr lang="en-GB" sz="1300">
                <a:solidFill>
                  <a:srgbClr val="339933"/>
                </a:solidFill>
                <a:latin typeface="Consolas" pitchFamily="49" charset="0"/>
                <a:cs typeface="Times New Roman" pitchFamily="18" charset="0"/>
              </a:rPr>
              <a:t>Lista nakon dodavanja:</a:t>
            </a:r>
          </a:p>
          <a:p>
            <a:r>
              <a:rPr lang="en-GB" sz="1300">
                <a:solidFill>
                  <a:srgbClr val="339933"/>
                </a:solidFill>
                <a:latin typeface="Consolas" pitchFamily="49" charset="0"/>
                <a:cs typeface="Times New Roman" pitchFamily="18" charset="0"/>
              </a:rPr>
              <a:t>[11, 4, 3, 7, 17, 9, 1, 4, 5, 13]</a:t>
            </a:r>
          </a:p>
          <a:p>
            <a:r>
              <a:rPr lang="en-GB" sz="1300">
                <a:solidFill>
                  <a:srgbClr val="339933"/>
                </a:solidFill>
                <a:latin typeface="Consolas" pitchFamily="49" charset="0"/>
                <a:cs typeface="Times New Roman" pitchFamily="18" charset="0"/>
              </a:rPr>
              <a:t>Lista nakon zamene svih elemenata</a:t>
            </a:r>
          </a:p>
          <a:p>
            <a:r>
              <a:rPr lang="en-GB" sz="1300">
                <a:solidFill>
                  <a:srgbClr val="339933"/>
                </a:solidFill>
                <a:latin typeface="Consolas" pitchFamily="49" charset="0"/>
                <a:cs typeface="Times New Roman" pitchFamily="18" charset="0"/>
              </a:rPr>
              <a:t>[7, 7, 7, 7, 7, 7, 7, 7, 7, 7]</a:t>
            </a:r>
          </a:p>
        </p:txBody>
      </p:sp>
      <p:sp>
        <p:nvSpPr>
          <p:cNvPr id="7" name="Rectangle 6"/>
          <p:cNvSpPr>
            <a:spLocks noChangeArrowheads="1"/>
          </p:cNvSpPr>
          <p:nvPr/>
        </p:nvSpPr>
        <p:spPr bwMode="auto">
          <a:xfrm>
            <a:off x="6300788" y="3090863"/>
            <a:ext cx="811212"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Ispis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528638"/>
            <a:ext cx="5976937" cy="596900"/>
          </a:xfrm>
        </p:spPr>
        <p:txBody>
          <a:bodyPr/>
          <a:lstStyle/>
          <a:p>
            <a:pPr eaLnBrk="1" hangingPunct="1"/>
            <a:r>
              <a:rPr lang="sr-Latn-RS" sz="3600" smtClean="0"/>
              <a:t>Ključna reč synchronized</a:t>
            </a:r>
            <a:endParaRPr lang="en-US" sz="3600" smtClean="0"/>
          </a:p>
        </p:txBody>
      </p:sp>
      <p:sp>
        <p:nvSpPr>
          <p:cNvPr id="43011" name="Rectangle 3" descr="Rectangle: Click to edit Master text styles&#10;Second level&#10;Third level&#10;Fourth level&#10;Fifth level"/>
          <p:cNvSpPr txBox="1">
            <a:spLocks noChangeArrowheads="1"/>
          </p:cNvSpPr>
          <p:nvPr/>
        </p:nvSpPr>
        <p:spPr bwMode="auto">
          <a:xfrm>
            <a:off x="34925" y="1270000"/>
            <a:ext cx="89281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Pored si</a:t>
            </a:r>
            <a:r>
              <a:rPr lang="en-GB" sz="2000"/>
              <a:t>nhroniz</a:t>
            </a:r>
            <a:r>
              <a:rPr lang="sr-Latn-RS" sz="2000"/>
              <a:t>ovanog</a:t>
            </a:r>
            <a:r>
              <a:rPr lang="en-GB" sz="2000"/>
              <a:t> blok</a:t>
            </a:r>
            <a:r>
              <a:rPr lang="sr-Latn-RS" sz="2000"/>
              <a:t>a, sinhronizovanje niti se može postići i pomoću </a:t>
            </a:r>
            <a:r>
              <a:rPr lang="sr-Latn-RS" sz="2000">
                <a:solidFill>
                  <a:srgbClr val="FF0000"/>
                </a:solidFill>
              </a:rPr>
              <a:t>si</a:t>
            </a:r>
            <a:r>
              <a:rPr lang="en-GB" sz="2000">
                <a:solidFill>
                  <a:srgbClr val="FF0000"/>
                </a:solidFill>
              </a:rPr>
              <a:t>nhroniz</a:t>
            </a:r>
            <a:r>
              <a:rPr lang="sr-Latn-RS" sz="2000">
                <a:solidFill>
                  <a:srgbClr val="FF0000"/>
                </a:solidFill>
              </a:rPr>
              <a:t>ovanih metoda</a:t>
            </a:r>
            <a:r>
              <a:rPr lang="sr-Latn-RS" sz="2000"/>
              <a:t>, što je ekvivalentno korišćenju si</a:t>
            </a:r>
            <a:r>
              <a:rPr lang="en-GB" sz="2000"/>
              <a:t>nhroniz</a:t>
            </a:r>
            <a:r>
              <a:rPr lang="sr-Latn-RS" sz="2000"/>
              <a:t>ovanog</a:t>
            </a:r>
            <a:r>
              <a:rPr lang="en-GB" sz="2000"/>
              <a:t> blok</a:t>
            </a:r>
            <a:r>
              <a:rPr lang="sr-Latn-RS" sz="2000"/>
              <a:t>a koji obuhvata telo metode, a this se koristi kao referenca na objekat.</a:t>
            </a:r>
          </a:p>
          <a:p>
            <a:pPr eaLnBrk="1" hangingPunct="1">
              <a:spcBef>
                <a:spcPts val="600"/>
              </a:spcBef>
              <a:spcAft>
                <a:spcPts val="600"/>
              </a:spcAft>
              <a:buClr>
                <a:schemeClr val="tx1"/>
              </a:buClr>
              <a:buSzPct val="75000"/>
              <a:buFont typeface="Wingdings" pitchFamily="2" charset="2"/>
              <a:buChar char="n"/>
            </a:pPr>
            <a:r>
              <a:rPr lang="sr-Latn-RS" sz="2000"/>
              <a:t>U deklaraciji sinhronizovane metode, ključna reč </a:t>
            </a:r>
            <a:r>
              <a:rPr lang="sr-Latn-RS" sz="2000">
                <a:latin typeface="Consolas" pitchFamily="49" charset="0"/>
                <a:cs typeface="Times New Roman" pitchFamily="18" charset="0"/>
              </a:rPr>
              <a:t>synchronized</a:t>
            </a:r>
            <a:r>
              <a:rPr lang="sr-Latn-RS" sz="2000"/>
              <a:t> se stavlja ispred tipa vraćene vrednosti metode.</a:t>
            </a:r>
          </a:p>
          <a:p>
            <a:pPr eaLnBrk="1" hangingPunct="1">
              <a:spcBef>
                <a:spcPts val="600"/>
              </a:spcBef>
              <a:spcAft>
                <a:spcPts val="600"/>
              </a:spcAft>
              <a:buClr>
                <a:schemeClr val="tx1"/>
              </a:buClr>
              <a:buSzPct val="75000"/>
              <a:buFont typeface="Wingdings" pitchFamily="2" charset="2"/>
              <a:buChar char="n"/>
            </a:pPr>
            <a:r>
              <a:rPr lang="sr-Latn-RS" sz="2000"/>
              <a:t>U našem primeru, sinhronizovanje niti se može postići na oba načina:</a:t>
            </a:r>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04AA56-2060-4B07-A8FA-9D793AF299ED}" type="slidenum">
              <a:rPr lang="en-GB" smtClean="0">
                <a:latin typeface="Arial Black" pitchFamily="34" charset="0"/>
              </a:rPr>
              <a:pPr eaLnBrk="1" hangingPunct="1"/>
              <a:t>40</a:t>
            </a:fld>
            <a:endParaRPr lang="en-GB" smtClean="0">
              <a:latin typeface="Arial Black" pitchFamily="34" charset="0"/>
            </a:endParaRPr>
          </a:p>
        </p:txBody>
      </p:sp>
      <p:sp>
        <p:nvSpPr>
          <p:cNvPr id="43013" name="Rectangle 1"/>
          <p:cNvSpPr>
            <a:spLocks noChangeArrowheads="1"/>
          </p:cNvSpPr>
          <p:nvPr/>
        </p:nvSpPr>
        <p:spPr bwMode="auto">
          <a:xfrm>
            <a:off x="4498975" y="4016375"/>
            <a:ext cx="4521200" cy="2030413"/>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sr-Latn-RS" sz="1400" b="1">
                <a:solidFill>
                  <a:srgbClr val="7F0055"/>
                </a:solidFill>
                <a:latin typeface="Consolas" pitchFamily="49" charset="0"/>
                <a:cs typeface="Times New Roman" pitchFamily="18" charset="0"/>
              </a:rPr>
              <a:t>p</a:t>
            </a:r>
            <a:r>
              <a:rPr lang="en-GB" sz="1400" b="1">
                <a:solidFill>
                  <a:srgbClr val="7F0055"/>
                </a:solidFill>
                <a:latin typeface="Consolas" pitchFamily="49" charset="0"/>
                <a:cs typeface="Times New Roman" pitchFamily="18" charset="0"/>
              </a:rPr>
              <a:t>ublic</a:t>
            </a:r>
            <a:r>
              <a:rPr lang="sr-Latn-RS" sz="1400" b="1">
                <a:solidFill>
                  <a:srgbClr val="7F0055"/>
                </a:solidFill>
                <a:latin typeface="Consolas" pitchFamily="49" charset="0"/>
                <a:cs typeface="Times New Roman" pitchFamily="18" charset="0"/>
              </a:rPr>
              <a:t> </a:t>
            </a:r>
            <a:r>
              <a:rPr lang="sr-Latn-RS" sz="1400" b="1">
                <a:solidFill>
                  <a:srgbClr val="FF0000"/>
                </a:solidFill>
                <a:latin typeface="Consolas" pitchFamily="49" charset="0"/>
                <a:cs typeface="Times New Roman" pitchFamily="18" charset="0"/>
              </a:rPr>
              <a:t>synchronized</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formirajIStampaj(){</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i = 0; i &lt;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length</a:t>
            </a:r>
            <a:r>
              <a:rPr lang="en-GB" sz="1400">
                <a:solidFill>
                  <a:srgbClr val="000000"/>
                </a:solidFill>
                <a:latin typeface="Consolas" pitchFamily="49" charset="0"/>
                <a:cs typeface="Times New Roman" pitchFamily="18" charset="0"/>
              </a:rPr>
              <a:t>;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[i] =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for</a:t>
            </a:r>
            <a:r>
              <a:rPr lang="en-GB" sz="1400">
                <a:solidFill>
                  <a:srgbClr val="000000"/>
                </a:solidFill>
                <a:latin typeface="Consolas" pitchFamily="49" charset="0"/>
                <a:cs typeface="Times New Roman" pitchFamily="18" charset="0"/>
              </a:rPr>
              <a:t>(</a:t>
            </a:r>
            <a:r>
              <a:rPr lang="en-GB" sz="1400" b="1">
                <a:solidFill>
                  <a:srgbClr val="7F0055"/>
                </a:solidFill>
                <a:latin typeface="Consolas" pitchFamily="49" charset="0"/>
                <a:cs typeface="Times New Roman" pitchFamily="18" charset="0"/>
              </a:rPr>
              <a:t>int</a:t>
            </a:r>
            <a:r>
              <a:rPr lang="en-GB" sz="1400">
                <a:solidFill>
                  <a:srgbClr val="000000"/>
                </a:solidFill>
                <a:latin typeface="Consolas" pitchFamily="49" charset="0"/>
                <a:cs typeface="Times New Roman" pitchFamily="18" charset="0"/>
              </a:rPr>
              <a:t> i = 0; i &lt; </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length</a:t>
            </a:r>
            <a:r>
              <a:rPr lang="en-GB" sz="1400">
                <a:solidFill>
                  <a:srgbClr val="000000"/>
                </a:solidFill>
                <a:latin typeface="Consolas" pitchFamily="49" charset="0"/>
                <a:cs typeface="Times New Roman" pitchFamily="18" charset="0"/>
              </a:rPr>
              <a:t>; i++)</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a:t>
            </a:r>
            <a:r>
              <a:rPr lang="en-GB" sz="1400">
                <a:solidFill>
                  <a:srgbClr val="0000C0"/>
                </a:solidFill>
                <a:latin typeface="Consolas" pitchFamily="49" charset="0"/>
                <a:cs typeface="Times New Roman" pitchFamily="18" charset="0"/>
              </a:rPr>
              <a:t>x</a:t>
            </a:r>
            <a:r>
              <a:rPr lang="en-GB" sz="1400">
                <a:solidFill>
                  <a:srgbClr val="000000"/>
                </a:solidFill>
                <a:latin typeface="Consolas" pitchFamily="49" charset="0"/>
                <a:cs typeface="Times New Roman" pitchFamily="18" charset="0"/>
              </a:rPr>
              <a:t>[i] + </a:t>
            </a:r>
            <a:r>
              <a:rPr lang="en-GB" sz="1400">
                <a:solidFill>
                  <a:srgbClr val="2A00FF"/>
                </a:solidFill>
                <a:latin typeface="Consolas" pitchFamily="49" charset="0"/>
                <a:cs typeface="Times New Roman" pitchFamily="18" charset="0"/>
              </a:rPr>
              <a:t>" "</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System.out.println();</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p:txBody>
      </p:sp>
      <p:sp>
        <p:nvSpPr>
          <p:cNvPr id="43014" name="Rectangle 1"/>
          <p:cNvSpPr>
            <a:spLocks noChangeArrowheads="1"/>
          </p:cNvSpPr>
          <p:nvPr/>
        </p:nvSpPr>
        <p:spPr bwMode="auto">
          <a:xfrm>
            <a:off x="180975" y="4040188"/>
            <a:ext cx="4103688" cy="1692275"/>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RadnjaNiz </a:t>
            </a:r>
            <a:r>
              <a:rPr lang="en-GB" sz="1300" b="1">
                <a:solidFill>
                  <a:srgbClr val="7F0055"/>
                </a:solidFill>
                <a:latin typeface="Consolas" pitchFamily="49" charset="0"/>
                <a:cs typeface="Times New Roman" pitchFamily="18" charset="0"/>
              </a:rPr>
              <a:t>implements</a:t>
            </a:r>
            <a:r>
              <a:rPr lang="en-GB" sz="1300">
                <a:solidFill>
                  <a:srgbClr val="000000"/>
                </a:solidFill>
                <a:latin typeface="Consolas" pitchFamily="49" charset="0"/>
                <a:cs typeface="Times New Roman" pitchFamily="18" charset="0"/>
              </a:rPr>
              <a:t> Runnable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r>
              <a:rPr lang="sr-Latn-RS"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run(){</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synchronized(a)</a:t>
            </a:r>
            <a:r>
              <a:rPr lang="en-GB" sz="1300">
                <a:solidFill>
                  <a:srgbClr val="000000"/>
                </a:solidFill>
                <a:latin typeface="Consolas" pitchFamily="49" charset="0"/>
                <a:cs typeface="Times New Roman" pitchFamily="18" charset="0"/>
              </a:rPr>
              <a:t>{</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a:solidFill>
                  <a:srgbClr val="0000C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a:t>
            </a:r>
            <a:r>
              <a:rPr lang="en-GB" sz="1200">
                <a:solidFill>
                  <a:srgbClr val="000000"/>
                </a:solidFill>
                <a:latin typeface="Consolas" pitchFamily="49" charset="0"/>
                <a:cs typeface="Times New Roman" pitchFamily="18" charset="0"/>
              </a:rPr>
              <a:t>formirajIStampaj</a:t>
            </a:r>
            <a:r>
              <a:rPr lang="en-GB" sz="1300">
                <a:solidFill>
                  <a:srgbClr val="000000"/>
                </a:solidFill>
                <a:latin typeface="Consolas" pitchFamily="49" charset="0"/>
                <a:cs typeface="Times New Roman" pitchFamily="18" charset="0"/>
              </a:rPr>
              <a:t>();</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7" name="Rectangle 6"/>
          <p:cNvSpPr>
            <a:spLocks noChangeArrowheads="1"/>
          </p:cNvSpPr>
          <p:nvPr/>
        </p:nvSpPr>
        <p:spPr bwMode="auto">
          <a:xfrm>
            <a:off x="1260475" y="3662363"/>
            <a:ext cx="194310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Sinhronizovani blok</a:t>
            </a:r>
          </a:p>
        </p:txBody>
      </p:sp>
      <p:sp>
        <p:nvSpPr>
          <p:cNvPr id="8" name="Rectangle 7"/>
          <p:cNvSpPr>
            <a:spLocks noChangeArrowheads="1"/>
          </p:cNvSpPr>
          <p:nvPr/>
        </p:nvSpPr>
        <p:spPr bwMode="auto">
          <a:xfrm>
            <a:off x="5535613" y="3678238"/>
            <a:ext cx="2447925" cy="3381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Sinhronizovana metoda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528638"/>
            <a:ext cx="5976937" cy="596900"/>
          </a:xfrm>
        </p:spPr>
        <p:txBody>
          <a:bodyPr/>
          <a:lstStyle/>
          <a:p>
            <a:pPr eaLnBrk="1" hangingPunct="1"/>
            <a:r>
              <a:rPr lang="sr-Latn-RS" sz="3600" smtClean="0"/>
              <a:t>K</a:t>
            </a:r>
            <a:r>
              <a:rPr lang="en-US" sz="3600" smtClean="0"/>
              <a:t>omunikacija izme</a:t>
            </a:r>
            <a:r>
              <a:rPr lang="sr-Latn-RS" sz="3600" smtClean="0"/>
              <a:t>đu niti</a:t>
            </a:r>
            <a:endParaRPr lang="en-US" sz="3600" smtClean="0"/>
          </a:p>
        </p:txBody>
      </p:sp>
      <p:sp>
        <p:nvSpPr>
          <p:cNvPr id="44035" name="Rectangle 3" descr="Rectangle: Click to edit Master text styles&#10;Second level&#10;Third level&#10;Fourth level&#10;Fifth level"/>
          <p:cNvSpPr txBox="1">
            <a:spLocks noChangeArrowheads="1"/>
          </p:cNvSpPr>
          <p:nvPr/>
        </p:nvSpPr>
        <p:spPr bwMode="auto">
          <a:xfrm>
            <a:off x="179388" y="1270000"/>
            <a:ext cx="8785225"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Ključna reč </a:t>
            </a:r>
            <a:r>
              <a:rPr lang="sr-Latn-RS" sz="2000">
                <a:latin typeface="Consolas" pitchFamily="49" charset="0"/>
                <a:cs typeface="Times New Roman" pitchFamily="18" charset="0"/>
              </a:rPr>
              <a:t>synchronized</a:t>
            </a:r>
            <a:r>
              <a:rPr lang="sr-Latn-RS" sz="2000"/>
              <a:t> omogućava da bezuslovno blokiramo druge niti da asinhrono pristupe određenim metodama/objektima. </a:t>
            </a:r>
            <a:r>
              <a:rPr lang="en-GB" sz="2000"/>
              <a:t>methods. </a:t>
            </a:r>
            <a:endParaRPr lang="sr-Latn-RS" sz="2000"/>
          </a:p>
          <a:p>
            <a:pPr eaLnBrk="1" hangingPunct="1">
              <a:spcBef>
                <a:spcPts val="600"/>
              </a:spcBef>
              <a:buClr>
                <a:schemeClr val="tx1"/>
              </a:buClr>
              <a:buSzPct val="75000"/>
              <a:buFont typeface="Wingdings" pitchFamily="2" charset="2"/>
              <a:buChar char="n"/>
            </a:pPr>
            <a:r>
              <a:rPr lang="sr-Latn-RS" sz="2000"/>
              <a:t>Metodama za komunikaciju između niti možemo postići finiji nivo kontrole izvršavanja niti.</a:t>
            </a:r>
          </a:p>
          <a:p>
            <a:pPr eaLnBrk="1" hangingPunct="1">
              <a:spcBef>
                <a:spcPts val="600"/>
              </a:spcBef>
              <a:spcAft>
                <a:spcPts val="600"/>
              </a:spcAft>
              <a:buClr>
                <a:schemeClr val="tx1"/>
              </a:buClr>
              <a:buSzPct val="75000"/>
              <a:buFont typeface="Wingdings" pitchFamily="2" charset="2"/>
              <a:buChar char="n"/>
            </a:pPr>
            <a:r>
              <a:rPr lang="sr-Latn-RS" sz="2000"/>
              <a:t>Komunikacija između niti je jako važna u odnosu niti tipa </a:t>
            </a:r>
            <a:r>
              <a:rPr lang="sr-Latn-RS" sz="2000">
                <a:solidFill>
                  <a:srgbClr val="FF0000"/>
                </a:solidFill>
              </a:rPr>
              <a:t>proizvođač-korisnik</a:t>
            </a:r>
            <a:r>
              <a:rPr lang="sr-Latn-RS" sz="2000"/>
              <a:t> (eng. </a:t>
            </a:r>
            <a:r>
              <a:rPr lang="sr-Latn-RS" sz="2000" i="1"/>
              <a:t>producer-consumer</a:t>
            </a:r>
            <a:r>
              <a:rPr lang="sr-Latn-RS" sz="2000"/>
              <a:t>). Proizvođač je nit koja generiše podatke, a korisnik je nit koja prima i/ili koristi podatke.</a:t>
            </a:r>
          </a:p>
          <a:p>
            <a:pPr eaLnBrk="1" hangingPunct="1">
              <a:spcBef>
                <a:spcPts val="600"/>
              </a:spcBef>
              <a:spcAft>
                <a:spcPts val="600"/>
              </a:spcAft>
              <a:buClr>
                <a:schemeClr val="tx1"/>
              </a:buClr>
              <a:buSzPct val="75000"/>
              <a:buFont typeface="Wingdings" pitchFamily="2" charset="2"/>
              <a:buChar char="n"/>
            </a:pPr>
            <a:r>
              <a:rPr lang="sr-Latn-RS" sz="2000"/>
              <a:t>Da bi izbegli </a:t>
            </a:r>
            <a:r>
              <a:rPr lang="sr-Latn-RS" sz="2000">
                <a:solidFill>
                  <a:srgbClr val="FF0000"/>
                </a:solidFill>
              </a:rPr>
              <a:t>prozivanje događaja</a:t>
            </a:r>
            <a:r>
              <a:rPr lang="sr-Latn-RS" sz="2000"/>
              <a:t> (eng. </a:t>
            </a:r>
            <a:r>
              <a:rPr lang="sr-Latn-RS" sz="2000" i="1"/>
              <a:t>event polling</a:t>
            </a:r>
            <a:r>
              <a:rPr lang="sr-Latn-RS" sz="2000"/>
              <a:t>), u kome korisnička nit mora da čeka da proizvođačku nit da generiše podatke i, sa druge strane, proizvođačka nit mora da čeka korisničku nit da završi posao sa generisanim podacima, Java implementira elegantan mehanizam komuniciranja između niti pomoću metoda </a:t>
            </a:r>
            <a:r>
              <a:rPr lang="sr-Latn-RS" sz="2000" b="1">
                <a:solidFill>
                  <a:srgbClr val="FF0000"/>
                </a:solidFill>
                <a:latin typeface="Consolas" pitchFamily="49" charset="0"/>
                <a:cs typeface="Times New Roman" pitchFamily="18" charset="0"/>
              </a:rPr>
              <a:t>wait</a:t>
            </a:r>
            <a:r>
              <a:rPr lang="sr-Latn-RS" sz="2000"/>
              <a:t>, </a:t>
            </a:r>
            <a:r>
              <a:rPr lang="sr-Latn-RS" sz="2000" b="1">
                <a:solidFill>
                  <a:srgbClr val="FF0000"/>
                </a:solidFill>
                <a:latin typeface="Consolas" pitchFamily="49" charset="0"/>
                <a:cs typeface="Times New Roman" pitchFamily="18" charset="0"/>
              </a:rPr>
              <a:t>notify</a:t>
            </a:r>
            <a:r>
              <a:rPr lang="sr-Latn-RS" sz="2000"/>
              <a:t> i </a:t>
            </a:r>
            <a:r>
              <a:rPr lang="sr-Latn-RS" sz="2000" b="1">
                <a:solidFill>
                  <a:srgbClr val="FF0000"/>
                </a:solidFill>
                <a:latin typeface="Consolas" pitchFamily="49" charset="0"/>
                <a:cs typeface="Times New Roman" pitchFamily="18" charset="0"/>
              </a:rPr>
              <a:t>notifyAll</a:t>
            </a:r>
            <a:r>
              <a:rPr lang="sr-Latn-RS" sz="2000"/>
              <a:t>. U pitanju su nasleđene </a:t>
            </a:r>
            <a:r>
              <a:rPr lang="sr-Latn-RS" sz="2000">
                <a:latin typeface="Consolas" pitchFamily="49" charset="0"/>
                <a:cs typeface="Times New Roman" pitchFamily="18" charset="0"/>
              </a:rPr>
              <a:t>final</a:t>
            </a:r>
            <a:r>
              <a:rPr lang="sr-Latn-RS" sz="2000"/>
              <a:t> metode iz klase </a:t>
            </a:r>
            <a:r>
              <a:rPr lang="sr-Latn-RS" sz="2000">
                <a:latin typeface="Consolas" pitchFamily="49" charset="0"/>
                <a:cs typeface="Times New Roman" pitchFamily="18" charset="0"/>
              </a:rPr>
              <a:t>Object</a:t>
            </a:r>
            <a:r>
              <a:rPr lang="sr-Latn-RS" sz="2000"/>
              <a:t>.</a:t>
            </a:r>
          </a:p>
          <a:p>
            <a:pPr eaLnBrk="1" hangingPunct="1">
              <a:spcBef>
                <a:spcPts val="600"/>
              </a:spcBef>
              <a:spcAft>
                <a:spcPts val="600"/>
              </a:spcAft>
              <a:buClr>
                <a:schemeClr val="tx1"/>
              </a:buClr>
              <a:buSzPct val="75000"/>
              <a:buFont typeface="Wingdings" pitchFamily="2" charset="2"/>
              <a:buChar char="n"/>
            </a:pPr>
            <a:r>
              <a:rPr lang="sr-Latn-RS" sz="2000"/>
              <a:t>Ove tri metode se mogu zvati samo u okviru </a:t>
            </a:r>
            <a:r>
              <a:rPr lang="sr-Latn-RS" sz="2000">
                <a:latin typeface="Consolas" pitchFamily="49" charset="0"/>
                <a:cs typeface="Times New Roman" pitchFamily="18" charset="0"/>
              </a:rPr>
              <a:t>synchronized</a:t>
            </a:r>
            <a:r>
              <a:rPr lang="sr-Latn-RS" sz="2000"/>
              <a:t> bloka ili metode.</a:t>
            </a:r>
          </a:p>
        </p:txBody>
      </p:sp>
      <p:sp>
        <p:nvSpPr>
          <p:cNvPr id="440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B9CC9-6D8E-46DE-AFAC-8042F652CD09}" type="slidenum">
              <a:rPr lang="en-GB" smtClean="0">
                <a:latin typeface="Arial Black" pitchFamily="34" charset="0"/>
              </a:rPr>
              <a:pPr eaLnBrk="1" hangingPunct="1"/>
              <a:t>41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95288" y="528638"/>
            <a:ext cx="4608512" cy="596900"/>
          </a:xfrm>
        </p:spPr>
        <p:txBody>
          <a:bodyPr/>
          <a:lstStyle/>
          <a:p>
            <a:pPr eaLnBrk="1" hangingPunct="1"/>
            <a:r>
              <a:rPr lang="sr-Latn-RS" sz="3600" smtClean="0"/>
              <a:t>wait, notify i notifyAll</a:t>
            </a:r>
            <a:endParaRPr lang="en-US" sz="3600" smtClean="0"/>
          </a:p>
        </p:txBody>
      </p:sp>
      <p:sp>
        <p:nvSpPr>
          <p:cNvPr id="23555" name="Rectangle 3" descr="Rectangle: Click to edit Master text styles&#10;Second level&#10;Third level&#10;Fourth level&#10;Fifth level"/>
          <p:cNvSpPr txBox="1">
            <a:spLocks noChangeArrowheads="1"/>
          </p:cNvSpPr>
          <p:nvPr/>
        </p:nvSpPr>
        <p:spPr bwMode="auto">
          <a:xfrm>
            <a:off x="179388" y="1270000"/>
            <a:ext cx="8785225"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defRPr/>
            </a:pPr>
            <a:r>
              <a:rPr lang="en-GB" sz="2000" smtClean="0">
                <a:latin typeface="Consolas" pitchFamily="49" charset="0"/>
                <a:cs typeface="Times New Roman" pitchFamily="18" charset="0"/>
              </a:rPr>
              <a:t>wait</a:t>
            </a:r>
            <a:r>
              <a:rPr lang="en-GB" sz="2000" smtClean="0"/>
              <a:t> </a:t>
            </a:r>
            <a:r>
              <a:rPr lang="sr-Latn-RS" sz="2000" smtClean="0"/>
              <a:t>stavlja tekuću nit u </a:t>
            </a:r>
            <a:r>
              <a:rPr lang="sr-Latn-RS" sz="2000" i="1" smtClean="0"/>
              <a:t>waiting</a:t>
            </a:r>
            <a:r>
              <a:rPr lang="sr-Latn-RS" sz="2000" smtClean="0"/>
              <a:t> stanje sve dok druga nit ne pozove </a:t>
            </a:r>
            <a:r>
              <a:rPr lang="en-GB" sz="2000" smtClean="0">
                <a:latin typeface="Consolas" pitchFamily="49" charset="0"/>
                <a:cs typeface="Times New Roman" pitchFamily="18" charset="0"/>
              </a:rPr>
              <a:t>notify</a:t>
            </a:r>
            <a:r>
              <a:rPr lang="sr-Latn-RS" sz="2000" smtClean="0"/>
              <a:t> ili </a:t>
            </a:r>
            <a:r>
              <a:rPr lang="en-GB" sz="2000" smtClean="0">
                <a:latin typeface="Consolas" pitchFamily="49" charset="0"/>
                <a:cs typeface="Times New Roman" pitchFamily="18" charset="0"/>
              </a:rPr>
              <a:t>notify</a:t>
            </a:r>
            <a:r>
              <a:rPr lang="sr-Latn-RS" sz="2000" smtClean="0">
                <a:latin typeface="Consolas" pitchFamily="49" charset="0"/>
                <a:cs typeface="Times New Roman" pitchFamily="18" charset="0"/>
              </a:rPr>
              <a:t>All</a:t>
            </a:r>
            <a:r>
              <a:rPr lang="sr-Latn-RS" sz="2000" smtClean="0"/>
              <a:t> metodu</a:t>
            </a:r>
            <a:r>
              <a:rPr lang="en-GB" sz="2000" smtClean="0"/>
              <a:t>.</a:t>
            </a:r>
            <a:r>
              <a:rPr lang="sr-Latn-RS" sz="2000" smtClean="0"/>
              <a:t> Na ovaj način, tekuća nit izlazi i monitora i odlazi na „spavanje“, sve dok neka druga nit ne uđe u isti monitor i ne probudi prvu nit sa </a:t>
            </a:r>
            <a:r>
              <a:rPr lang="en-GB" sz="2000" smtClean="0">
                <a:latin typeface="Consolas" pitchFamily="49" charset="0"/>
                <a:cs typeface="Times New Roman" pitchFamily="18" charset="0"/>
              </a:rPr>
              <a:t>notify</a:t>
            </a:r>
            <a:r>
              <a:rPr lang="sr-Latn-RS" sz="2000" smtClean="0"/>
              <a:t> ili </a:t>
            </a:r>
            <a:r>
              <a:rPr lang="en-GB" sz="2000" smtClean="0">
                <a:latin typeface="Consolas" pitchFamily="49" charset="0"/>
                <a:cs typeface="Times New Roman" pitchFamily="18" charset="0"/>
              </a:rPr>
              <a:t>notify</a:t>
            </a:r>
            <a:r>
              <a:rPr lang="sr-Latn-RS" sz="2000" smtClean="0">
                <a:latin typeface="Consolas" pitchFamily="49" charset="0"/>
                <a:cs typeface="Times New Roman" pitchFamily="18" charset="0"/>
              </a:rPr>
              <a:t>All</a:t>
            </a:r>
            <a:r>
              <a:rPr lang="sr-Latn-RS" sz="2000" smtClean="0"/>
              <a:t> metodom.</a:t>
            </a:r>
            <a:r>
              <a:rPr lang="en-US" sz="2000" smtClean="0"/>
              <a:t> Metoda </a:t>
            </a:r>
            <a:r>
              <a:rPr lang="en-US" sz="2000" smtClean="0">
                <a:latin typeface="Consolas" pitchFamily="49" charset="0"/>
                <a:cs typeface="Times New Roman" pitchFamily="18" charset="0"/>
              </a:rPr>
              <a:t>wai</a:t>
            </a:r>
            <a:r>
              <a:rPr lang="sr-Latn-RS" sz="2000" smtClean="0">
                <a:latin typeface="Consolas" pitchFamily="49" charset="0"/>
                <a:cs typeface="Times New Roman" pitchFamily="18" charset="0"/>
              </a:rPr>
              <a:t>t</a:t>
            </a:r>
            <a:r>
              <a:rPr lang="en-US" sz="2000" smtClean="0"/>
              <a:t> baca izuzetak tipa </a:t>
            </a:r>
            <a:r>
              <a:rPr lang="en-GB" sz="2000">
                <a:latin typeface="Consolas" pitchFamily="49" charset="0"/>
                <a:cs typeface="Times New Roman" pitchFamily="18" charset="0"/>
              </a:rPr>
              <a:t>InterruptedException</a:t>
            </a:r>
            <a:r>
              <a:rPr lang="en-US" sz="2000" smtClean="0"/>
              <a:t>.</a:t>
            </a:r>
            <a:endParaRPr lang="en-GB" sz="2000" smtClean="0"/>
          </a:p>
          <a:p>
            <a:pPr eaLnBrk="1" hangingPunct="1">
              <a:spcBef>
                <a:spcPts val="1200"/>
              </a:spcBef>
              <a:buClr>
                <a:schemeClr val="tx1"/>
              </a:buClr>
              <a:buSzPct val="75000"/>
              <a:buFont typeface="Wingdings" pitchFamily="2" charset="2"/>
              <a:buChar char="n"/>
              <a:defRPr/>
            </a:pPr>
            <a:r>
              <a:rPr lang="en-GB" sz="2000" smtClean="0">
                <a:latin typeface="Consolas" pitchFamily="49" charset="0"/>
                <a:cs typeface="Times New Roman" pitchFamily="18" charset="0"/>
              </a:rPr>
              <a:t>notify</a:t>
            </a:r>
            <a:r>
              <a:rPr lang="en-GB" sz="2000" smtClean="0"/>
              <a:t> </a:t>
            </a:r>
            <a:r>
              <a:rPr lang="sr-Latn-RS" sz="2000" smtClean="0"/>
              <a:t>„budi“ nit koja je pozvala </a:t>
            </a:r>
            <a:r>
              <a:rPr lang="en-GB" sz="2000" smtClean="0">
                <a:latin typeface="Consolas" pitchFamily="49" charset="0"/>
                <a:cs typeface="Times New Roman" pitchFamily="18" charset="0"/>
              </a:rPr>
              <a:t>wait</a:t>
            </a:r>
            <a:r>
              <a:rPr lang="en-GB" sz="2000" smtClean="0"/>
              <a:t> </a:t>
            </a:r>
            <a:r>
              <a:rPr lang="sr-Latn-RS" sz="2000" smtClean="0"/>
              <a:t>metodu za dati objekat</a:t>
            </a:r>
            <a:r>
              <a:rPr lang="en-GB" sz="2000" smtClean="0"/>
              <a:t>.</a:t>
            </a:r>
          </a:p>
          <a:p>
            <a:pPr eaLnBrk="1" hangingPunct="1">
              <a:spcBef>
                <a:spcPts val="1200"/>
              </a:spcBef>
              <a:buClr>
                <a:schemeClr val="tx1"/>
              </a:buClr>
              <a:buSzPct val="75000"/>
              <a:buFont typeface="Wingdings" pitchFamily="2" charset="2"/>
              <a:buChar char="n"/>
              <a:defRPr/>
            </a:pPr>
            <a:r>
              <a:rPr lang="en-GB" sz="2000" smtClean="0">
                <a:latin typeface="Consolas" pitchFamily="49" charset="0"/>
                <a:cs typeface="Times New Roman" pitchFamily="18" charset="0"/>
              </a:rPr>
              <a:t>notifyAll</a:t>
            </a:r>
            <a:r>
              <a:rPr lang="en-GB" sz="2000" smtClean="0"/>
              <a:t> </a:t>
            </a:r>
            <a:r>
              <a:rPr lang="sr-Latn-RS" sz="2000" smtClean="0"/>
              <a:t>budi sve niti koje čekaju da uđu u monitor datog objekta. Samo jednoj niti će biti dozvoljen ulaz.</a:t>
            </a:r>
          </a:p>
          <a:p>
            <a:pPr eaLnBrk="1" hangingPunct="1">
              <a:spcBef>
                <a:spcPts val="1200"/>
              </a:spcBef>
              <a:buClr>
                <a:schemeClr val="tx1"/>
              </a:buClr>
              <a:buSzPct val="75000"/>
              <a:buFont typeface="Wingdings" pitchFamily="2" charset="2"/>
              <a:buChar char="n"/>
              <a:defRPr/>
            </a:pPr>
            <a:r>
              <a:rPr lang="sr-Latn-RS" sz="2000" smtClean="0"/>
              <a:t>Metoda </a:t>
            </a:r>
            <a:r>
              <a:rPr lang="sr-Latn-RS" sz="2000" smtClean="0">
                <a:latin typeface="Consolas" pitchFamily="49" charset="0"/>
                <a:cs typeface="Times New Roman" pitchFamily="18" charset="0"/>
              </a:rPr>
              <a:t>wait</a:t>
            </a:r>
            <a:r>
              <a:rPr lang="sr-Latn-RS" sz="2000" smtClean="0"/>
              <a:t> je preklopljena:</a:t>
            </a:r>
          </a:p>
          <a:p>
            <a:pPr marL="533400" indent="-260350" eaLnBrk="1" hangingPunct="1">
              <a:spcBef>
                <a:spcPts val="600"/>
              </a:spcBef>
              <a:buClr>
                <a:schemeClr val="tx1"/>
              </a:buClr>
              <a:buSzPct val="75000"/>
              <a:buFont typeface="Wingdings" pitchFamily="2" charset="2"/>
              <a:buChar char="Ø"/>
              <a:defRPr/>
            </a:pPr>
            <a:r>
              <a:rPr lang="sr-Latn-RS" sz="2000" smtClean="0">
                <a:solidFill>
                  <a:srgbClr val="FF0000"/>
                </a:solidFill>
                <a:latin typeface="Consolas" pitchFamily="49" charset="0"/>
                <a:cs typeface="Times New Roman" pitchFamily="18" charset="0"/>
              </a:rPr>
              <a:t>wait(long interval)</a:t>
            </a:r>
            <a:r>
              <a:rPr lang="sr-Latn-RS" sz="2000" smtClean="0"/>
              <a:t> stavlja tekuću nit u </a:t>
            </a:r>
            <a:r>
              <a:rPr lang="sr-Latn-RS" sz="2000" i="1" smtClean="0"/>
              <a:t>waiting</a:t>
            </a:r>
            <a:r>
              <a:rPr lang="sr-Latn-RS" sz="2000" smtClean="0"/>
              <a:t> stanje sve dok druga nit ne pozove </a:t>
            </a:r>
            <a:r>
              <a:rPr lang="sr-Latn-RS" sz="2000" smtClean="0">
                <a:latin typeface="Consolas" pitchFamily="49" charset="0"/>
                <a:cs typeface="Times New Roman" pitchFamily="18" charset="0"/>
              </a:rPr>
              <a:t>notify</a:t>
            </a:r>
            <a:r>
              <a:rPr lang="sr-Latn-RS" sz="2000" smtClean="0"/>
              <a:t> ili </a:t>
            </a:r>
            <a:r>
              <a:rPr lang="sr-Latn-RS" sz="2000" smtClean="0">
                <a:latin typeface="Consolas" pitchFamily="49" charset="0"/>
                <a:cs typeface="Times New Roman" pitchFamily="18" charset="0"/>
              </a:rPr>
              <a:t>notifyAll</a:t>
            </a:r>
            <a:r>
              <a:rPr lang="sr-Latn-RS" sz="2000" smtClean="0"/>
              <a:t> metodu, ili dok ne istekne zadati interval, definisan u milisekundama.</a:t>
            </a:r>
          </a:p>
          <a:p>
            <a:pPr marL="533400" indent="-260350" eaLnBrk="1" hangingPunct="1">
              <a:spcBef>
                <a:spcPts val="600"/>
              </a:spcBef>
              <a:buClr>
                <a:schemeClr val="tx1"/>
              </a:buClr>
              <a:buSzPct val="75000"/>
              <a:buFont typeface="Wingdings" pitchFamily="2" charset="2"/>
              <a:buChar char="Ø"/>
              <a:defRPr/>
            </a:pPr>
            <a:r>
              <a:rPr lang="sr-Latn-RS" sz="2000" smtClean="0">
                <a:solidFill>
                  <a:srgbClr val="FF0000"/>
                </a:solidFill>
                <a:latin typeface="Consolas" pitchFamily="49" charset="0"/>
                <a:cs typeface="Times New Roman" pitchFamily="18" charset="0"/>
              </a:rPr>
              <a:t>wait(long interval, int nanosek)</a:t>
            </a:r>
            <a:r>
              <a:rPr lang="sr-Latn-RS" sz="2000" smtClean="0"/>
              <a:t> radi isto što i prethodna, pri čemu možemo fino podešavati interval u nanosekundama.</a:t>
            </a:r>
          </a:p>
        </p:txBody>
      </p:sp>
      <p:sp>
        <p:nvSpPr>
          <p:cNvPr id="450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B3C08-E0FB-48BF-9C78-1C2BC4692871}" type="slidenum">
              <a:rPr lang="en-GB" smtClean="0">
                <a:latin typeface="Arial Black" pitchFamily="34" charset="0"/>
              </a:rPr>
              <a:pPr eaLnBrk="1" hangingPunct="1"/>
              <a:t>42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95288" y="528638"/>
            <a:ext cx="7777162" cy="596900"/>
          </a:xfrm>
        </p:spPr>
        <p:txBody>
          <a:bodyPr/>
          <a:lstStyle/>
          <a:p>
            <a:pPr eaLnBrk="1" hangingPunct="1"/>
            <a:r>
              <a:rPr lang="en-US" sz="3600" smtClean="0"/>
              <a:t>Primer </a:t>
            </a:r>
            <a:r>
              <a:rPr lang="sr-Latn-RS" sz="3600" smtClean="0"/>
              <a:t>bez</a:t>
            </a:r>
            <a:r>
              <a:rPr lang="en-US" sz="3600" smtClean="0"/>
              <a:t> komuniciranj</a:t>
            </a:r>
            <a:r>
              <a:rPr lang="sr-Latn-RS" sz="3600" smtClean="0"/>
              <a:t>a</a:t>
            </a:r>
            <a:r>
              <a:rPr lang="en-US" sz="3600" smtClean="0"/>
              <a:t> izme</a:t>
            </a:r>
            <a:r>
              <a:rPr lang="sr-Latn-RS" sz="3600" smtClean="0"/>
              <a:t>đu niti</a:t>
            </a:r>
            <a:endParaRPr lang="en-US" sz="3600" smtClean="0"/>
          </a:p>
        </p:txBody>
      </p:sp>
      <p:sp>
        <p:nvSpPr>
          <p:cNvPr id="46083" name="Rectangle 3" descr="Rectangle: Click to edit Master text styles&#10;Second level&#10;Third level&#10;Fourth level&#10;Fifth level"/>
          <p:cNvSpPr txBox="1">
            <a:spLocks noChangeArrowheads="1"/>
          </p:cNvSpPr>
          <p:nvPr/>
        </p:nvSpPr>
        <p:spPr bwMode="auto">
          <a:xfrm>
            <a:off x="179388" y="1414463"/>
            <a:ext cx="8785225"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Dajemo primer u kome imamo jednu klasu koja menja objekat (klasa </a:t>
            </a:r>
            <a:r>
              <a:rPr lang="sr-Latn-RS" sz="2000">
                <a:solidFill>
                  <a:srgbClr val="FF0000"/>
                </a:solidFill>
                <a:latin typeface="Consolas" pitchFamily="49" charset="0"/>
                <a:cs typeface="Times New Roman" pitchFamily="18" charset="0"/>
              </a:rPr>
              <a:t>Proizvodjac</a:t>
            </a:r>
            <a:r>
              <a:rPr lang="sr-Latn-RS" sz="2000"/>
              <a:t>) i jednu koja koristi izmenjeni objekat (klasa </a:t>
            </a:r>
            <a:r>
              <a:rPr lang="sr-Latn-RS" sz="2000">
                <a:solidFill>
                  <a:srgbClr val="FF0000"/>
                </a:solidFill>
                <a:latin typeface="Consolas" pitchFamily="49" charset="0"/>
                <a:cs typeface="Times New Roman" pitchFamily="18" charset="0"/>
              </a:rPr>
              <a:t>Korisnik</a:t>
            </a:r>
            <a:r>
              <a:rPr lang="sr-Latn-RS" sz="2000"/>
              <a:t>). Objekat predstavlja instancu klase </a:t>
            </a:r>
            <a:r>
              <a:rPr lang="sr-Latn-RS" sz="2000">
                <a:solidFill>
                  <a:srgbClr val="FF0000"/>
                </a:solidFill>
                <a:latin typeface="Consolas" pitchFamily="49" charset="0"/>
                <a:cs typeface="Times New Roman" pitchFamily="18" charset="0"/>
              </a:rPr>
              <a:t>Objekat</a:t>
            </a:r>
            <a:r>
              <a:rPr lang="sr-Latn-RS" sz="2000"/>
              <a:t>.</a:t>
            </a:r>
            <a:endParaRPr lang="en-GB" sz="2000"/>
          </a:p>
          <a:p>
            <a:pPr eaLnBrk="1" hangingPunct="1">
              <a:spcBef>
                <a:spcPts val="1200"/>
              </a:spcBef>
              <a:buClr>
                <a:schemeClr val="tx1"/>
              </a:buClr>
              <a:buSzPct val="75000"/>
              <a:buFont typeface="Wingdings" pitchFamily="2" charset="2"/>
              <a:buChar char="n"/>
            </a:pPr>
            <a:r>
              <a:rPr lang="sr-Latn-RS" sz="2000"/>
              <a:t>Metoda </a:t>
            </a:r>
            <a:r>
              <a:rPr lang="sr-Latn-RS" sz="2000" b="1">
                <a:solidFill>
                  <a:srgbClr val="FF0000"/>
                </a:solidFill>
                <a:latin typeface="Consolas" pitchFamily="49" charset="0"/>
                <a:cs typeface="Times New Roman" pitchFamily="18" charset="0"/>
              </a:rPr>
              <a:t>put</a:t>
            </a:r>
            <a:r>
              <a:rPr lang="sr-Latn-RS" sz="2000"/>
              <a:t> klase </a:t>
            </a:r>
            <a:r>
              <a:rPr lang="sr-Latn-RS" sz="2000">
                <a:latin typeface="Consolas" pitchFamily="49" charset="0"/>
                <a:cs typeface="Times New Roman" pitchFamily="18" charset="0"/>
              </a:rPr>
              <a:t>Objekat</a:t>
            </a:r>
            <a:r>
              <a:rPr lang="sr-Latn-RS" sz="2000"/>
              <a:t> služi da </a:t>
            </a:r>
            <a:r>
              <a:rPr lang="sr-Latn-RS" sz="2000">
                <a:latin typeface="Consolas" pitchFamily="49" charset="0"/>
                <a:cs typeface="Times New Roman" pitchFamily="18" charset="0"/>
              </a:rPr>
              <a:t>Proizvodjac</a:t>
            </a:r>
            <a:r>
              <a:rPr lang="sr-Latn-RS" sz="2000"/>
              <a:t> instanca izmeni podatak tog objekta (</a:t>
            </a:r>
            <a:r>
              <a:rPr lang="sr-Latn-RS" sz="2000">
                <a:latin typeface="Consolas" pitchFamily="49" charset="0"/>
                <a:cs typeface="Times New Roman" pitchFamily="18" charset="0"/>
              </a:rPr>
              <a:t>String podatak</a:t>
            </a:r>
            <a:r>
              <a:rPr lang="sr-Latn-RS" sz="2000"/>
              <a:t>), dok metoda </a:t>
            </a:r>
            <a:r>
              <a:rPr lang="sr-Latn-RS" sz="2000" b="1">
                <a:solidFill>
                  <a:srgbClr val="FF0000"/>
                </a:solidFill>
                <a:latin typeface="Consolas" pitchFamily="49" charset="0"/>
                <a:cs typeface="Times New Roman" pitchFamily="18" charset="0"/>
              </a:rPr>
              <a:t>get</a:t>
            </a:r>
            <a:r>
              <a:rPr lang="sr-Latn-RS" sz="2000"/>
              <a:t> služi da </a:t>
            </a:r>
            <a:r>
              <a:rPr lang="sr-Latn-RS" sz="2000">
                <a:latin typeface="Consolas" pitchFamily="49" charset="0"/>
                <a:cs typeface="Times New Roman" pitchFamily="18" charset="0"/>
              </a:rPr>
              <a:t>Korisnik</a:t>
            </a:r>
            <a:r>
              <a:rPr lang="sr-Latn-RS" sz="2000"/>
              <a:t> instanca dobije taj podatak.</a:t>
            </a:r>
          </a:p>
          <a:p>
            <a:pPr eaLnBrk="1" hangingPunct="1">
              <a:spcBef>
                <a:spcPts val="1200"/>
              </a:spcBef>
              <a:buClr>
                <a:schemeClr val="tx1"/>
              </a:buClr>
              <a:buSzPct val="75000"/>
              <a:buFont typeface="Wingdings" pitchFamily="2" charset="2"/>
              <a:buChar char="n"/>
            </a:pPr>
            <a:r>
              <a:rPr lang="sr-Latn-RS" sz="2000">
                <a:latin typeface="Consolas" pitchFamily="49" charset="0"/>
                <a:cs typeface="Times New Roman" pitchFamily="18" charset="0"/>
              </a:rPr>
              <a:t>Proizvodjac</a:t>
            </a:r>
            <a:r>
              <a:rPr lang="sr-Latn-RS" sz="2000"/>
              <a:t> menja podatak tako što svaki put doda jedno slova </a:t>
            </a:r>
            <a:r>
              <a:rPr lang="sr-Latn-RS" sz="2000">
                <a:latin typeface="Consolas" pitchFamily="49" charset="0"/>
                <a:cs typeface="Times New Roman" pitchFamily="18" charset="0"/>
              </a:rPr>
              <a:t>A</a:t>
            </a:r>
            <a:r>
              <a:rPr lang="sr-Latn-RS" sz="2000"/>
              <a:t> na kraj predmetnog stringa.</a:t>
            </a:r>
          </a:p>
          <a:p>
            <a:pPr eaLnBrk="1" hangingPunct="1">
              <a:spcBef>
                <a:spcPts val="1200"/>
              </a:spcBef>
              <a:buClr>
                <a:schemeClr val="tx1"/>
              </a:buClr>
              <a:buSzPct val="75000"/>
              <a:buFont typeface="Wingdings" pitchFamily="2" charset="2"/>
              <a:buChar char="n"/>
            </a:pPr>
            <a:r>
              <a:rPr lang="sr-Latn-RS" sz="2000"/>
              <a:t>U primeru nije izvršena komunikacija između niti.</a:t>
            </a:r>
            <a:endParaRPr lang="en-GB" sz="2000"/>
          </a:p>
        </p:txBody>
      </p:sp>
      <p:sp>
        <p:nvSpPr>
          <p:cNvPr id="460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D37C42A-0AA1-49A0-96F3-70457CF5A449}" type="slidenum">
              <a:rPr lang="en-GB" smtClean="0">
                <a:latin typeface="Arial Black" pitchFamily="34" charset="0"/>
              </a:rPr>
              <a:pPr eaLnBrk="1" hangingPunct="1"/>
              <a:t>43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9F53CE-45B3-4D17-99BF-25DAC4B03A6A}" type="slidenum">
              <a:rPr lang="en-GB" smtClean="0">
                <a:latin typeface="Arial Black" pitchFamily="34" charset="0"/>
              </a:rPr>
              <a:pPr eaLnBrk="1" hangingPunct="1"/>
              <a:t>44</a:t>
            </a:fld>
            <a:endParaRPr lang="en-GB" smtClean="0">
              <a:latin typeface="Arial Black" pitchFamily="34" charset="0"/>
            </a:endParaRPr>
          </a:p>
        </p:txBody>
      </p:sp>
      <p:sp>
        <p:nvSpPr>
          <p:cNvPr id="47107" name="Rectangle 1"/>
          <p:cNvSpPr>
            <a:spLocks noChangeArrowheads="1"/>
          </p:cNvSpPr>
          <p:nvPr/>
        </p:nvSpPr>
        <p:spPr bwMode="auto">
          <a:xfrm>
            <a:off x="71438" y="1522413"/>
            <a:ext cx="4787900" cy="3492500"/>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Objekat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String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 = </a:t>
            </a:r>
            <a:r>
              <a:rPr lang="en-GB" sz="1300">
                <a:solidFill>
                  <a:srgbClr val="2A00FF"/>
                </a:solidFill>
                <a:latin typeface="Consolas" pitchFamily="49" charset="0"/>
                <a:cs typeface="Times New Roman" pitchFamily="18" charset="0"/>
              </a:rPr>
              <a: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int</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limit</a:t>
            </a:r>
            <a:r>
              <a:rPr lang="en-GB" sz="1300">
                <a:solidFill>
                  <a:srgbClr val="000000"/>
                </a:solidFill>
                <a:latin typeface="Consolas" pitchFamily="49" charset="0"/>
                <a:cs typeface="Times New Roman" pitchFamily="18" charset="0"/>
              </a:rPr>
              <a:t> = 10, </a:t>
            </a:r>
            <a:r>
              <a:rPr lang="en-GB" sz="1300">
                <a:solidFill>
                  <a:srgbClr val="0000C0"/>
                </a:solidFill>
                <a:latin typeface="Consolas" pitchFamily="49" charset="0"/>
                <a:cs typeface="Times New Roman" pitchFamily="18" charset="0"/>
              </a:rPr>
              <a:t>n</a:t>
            </a:r>
            <a:r>
              <a:rPr lang="en-GB" sz="1300">
                <a:solidFill>
                  <a:srgbClr val="000000"/>
                </a:solidFill>
                <a:latin typeface="Consolas" pitchFamily="49" charset="0"/>
                <a:cs typeface="Times New Roman" pitchFamily="18" charset="0"/>
              </a:rPr>
              <a:t> = 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synchronized</a:t>
            </a:r>
            <a:r>
              <a:rPr lang="en-GB" sz="1300">
                <a:solidFill>
                  <a:srgbClr val="000000"/>
                </a:solidFill>
                <a:latin typeface="Consolas" pitchFamily="49" charset="0"/>
                <a:cs typeface="Times New Roman" pitchFamily="18" charset="0"/>
              </a:rPr>
              <a:t> String get(){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"Uzeta vrednost "</a:t>
            </a:r>
            <a:r>
              <a:rPr lang="en-GB" sz="1300">
                <a:solidFill>
                  <a:srgbClr val="000000"/>
                </a:solidFill>
                <a:latin typeface="Consolas" pitchFamily="49" charset="0"/>
                <a:cs typeface="Times New Roman" pitchFamily="18" charset="0"/>
              </a:rPr>
              <a:t> + </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synchronized</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put(String str){</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 = str + </a:t>
            </a:r>
            <a:r>
              <a:rPr lang="en-GB" sz="1300">
                <a:solidFill>
                  <a:srgbClr val="2A00FF"/>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"Proizvedena vrednost "</a:t>
            </a:r>
            <a:r>
              <a:rPr lang="en-GB" sz="1300">
                <a:solidFill>
                  <a:srgbClr val="000000"/>
                </a:solidFill>
                <a:latin typeface="Consolas" pitchFamily="49" charset="0"/>
                <a:cs typeface="Times New Roman" pitchFamily="18" charset="0"/>
              </a:rPr>
              <a:t> +</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sr-Latn-RS"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47108"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7109" name="Rectangle 1"/>
          <p:cNvSpPr>
            <a:spLocks noChangeArrowheads="1"/>
          </p:cNvSpPr>
          <p:nvPr/>
        </p:nvSpPr>
        <p:spPr bwMode="auto">
          <a:xfrm>
            <a:off x="4957763" y="1531938"/>
            <a:ext cx="4103687" cy="3292475"/>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Proizvodjac </a:t>
            </a:r>
            <a:r>
              <a:rPr lang="en-GB" sz="1300" b="1">
                <a:solidFill>
                  <a:srgbClr val="7F0055"/>
                </a:solidFill>
                <a:latin typeface="Consolas" pitchFamily="49" charset="0"/>
                <a:cs typeface="Times New Roman" pitchFamily="18" charset="0"/>
              </a:rPr>
              <a:t>implements</a:t>
            </a:r>
            <a:r>
              <a:rPr lang="en-GB" sz="1300">
                <a:solidFill>
                  <a:srgbClr val="000000"/>
                </a:solidFill>
                <a:latin typeface="Consolas" pitchFamily="49" charset="0"/>
                <a:cs typeface="Times New Roman" pitchFamily="18" charset="0"/>
              </a:rPr>
              <a:t> Runnable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sr-Latn-RS" sz="13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Objekat </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Proizvodjac(Objekat obj){</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this</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 = obj;</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Thread(</a:t>
            </a:r>
            <a:r>
              <a:rPr lang="en-GB" sz="1300" b="1">
                <a:solidFill>
                  <a:srgbClr val="7F0055"/>
                </a:solidFill>
                <a:latin typeface="Consolas" pitchFamily="49" charset="0"/>
                <a:cs typeface="Times New Roman" pitchFamily="18" charset="0"/>
              </a:rPr>
              <a:t>this</a:t>
            </a:r>
            <a:r>
              <a:rPr lang="en-GB" sz="1300">
                <a:solidFill>
                  <a:srgbClr val="000000"/>
                </a:solidFill>
                <a:latin typeface="Consolas" pitchFamily="49" charset="0"/>
                <a:cs typeface="Times New Roman" pitchFamily="18" charset="0"/>
              </a:rPr>
              <a:t>, </a:t>
            </a:r>
            <a:r>
              <a:rPr lang="en-GB" sz="1300">
                <a:solidFill>
                  <a:srgbClr val="2A00FF"/>
                </a:solidFill>
                <a:latin typeface="Consolas" pitchFamily="49" charset="0"/>
                <a:cs typeface="Times New Roman" pitchFamily="18" charset="0"/>
              </a:rPr>
              <a:t>"Proizvođač"</a:t>
            </a:r>
            <a:r>
              <a:rPr lang="en-GB" sz="1300">
                <a:solidFill>
                  <a:srgbClr val="000000"/>
                </a:solidFill>
                <a:latin typeface="Consolas" pitchFamily="49" charset="0"/>
                <a:cs typeface="Times New Roman" pitchFamily="18" charset="0"/>
              </a:rPr>
              <a:t>).start();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run(){</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while</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n</a:t>
            </a:r>
            <a:r>
              <a:rPr lang="en-GB" sz="1300">
                <a:solidFill>
                  <a:srgbClr val="000000"/>
                </a:solidFill>
                <a:latin typeface="Consolas" pitchFamily="49" charset="0"/>
                <a:cs typeface="Times New Roman" pitchFamily="18" charset="0"/>
              </a:rPr>
              <a:t> &lt; </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limit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.put(</a:t>
            </a:r>
            <a:r>
              <a:rPr lang="en-GB" sz="1300">
                <a:solidFill>
                  <a:srgbClr val="0000C0"/>
                </a:solidFill>
                <a:latin typeface="Consolas" pitchFamily="49" charset="0"/>
                <a:cs typeface="Times New Roman" pitchFamily="18" charset="0"/>
              </a:rPr>
              <a:t>obj</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A20E04-861F-4E82-9F1C-91A696C0BE82}" type="slidenum">
              <a:rPr lang="en-GB" smtClean="0">
                <a:latin typeface="Arial Black" pitchFamily="34" charset="0"/>
              </a:rPr>
              <a:pPr eaLnBrk="1" hangingPunct="1"/>
              <a:t>45</a:t>
            </a:fld>
            <a:endParaRPr lang="en-GB" smtClean="0">
              <a:latin typeface="Arial Black" pitchFamily="34" charset="0"/>
            </a:endParaRPr>
          </a:p>
        </p:txBody>
      </p:sp>
      <p:sp>
        <p:nvSpPr>
          <p:cNvPr id="48131" name="Rectangle 1"/>
          <p:cNvSpPr>
            <a:spLocks noChangeArrowheads="1"/>
          </p:cNvSpPr>
          <p:nvPr/>
        </p:nvSpPr>
        <p:spPr bwMode="auto">
          <a:xfrm>
            <a:off x="104775" y="1341438"/>
            <a:ext cx="4500563" cy="3108325"/>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Korisnik </a:t>
            </a:r>
            <a:r>
              <a:rPr lang="en-GB" sz="1400" b="1">
                <a:solidFill>
                  <a:srgbClr val="7F0055"/>
                </a:solidFill>
                <a:latin typeface="Consolas" pitchFamily="49" charset="0"/>
                <a:cs typeface="Times New Roman" pitchFamily="18" charset="0"/>
              </a:rPr>
              <a:t>implements</a:t>
            </a:r>
            <a:r>
              <a:rPr lang="en-GB" sz="1400">
                <a:solidFill>
                  <a:srgbClr val="000000"/>
                </a:solidFill>
                <a:latin typeface="Consolas" pitchFamily="49" charset="0"/>
                <a:cs typeface="Times New Roman" pitchFamily="18" charset="0"/>
              </a:rPr>
              <a:t> Runnable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Objekat </a:t>
            </a:r>
            <a:r>
              <a:rPr lang="en-GB" sz="1400">
                <a:solidFill>
                  <a:srgbClr val="0000C0"/>
                </a:solidFill>
                <a:latin typeface="Consolas" pitchFamily="49" charset="0"/>
                <a:cs typeface="Times New Roman" pitchFamily="18" charset="0"/>
              </a:rPr>
              <a:t>obj</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Korisnik(Objekat obj){</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obj</a:t>
            </a:r>
            <a:r>
              <a:rPr lang="en-GB" sz="1400">
                <a:solidFill>
                  <a:srgbClr val="000000"/>
                </a:solidFill>
                <a:latin typeface="Consolas" pitchFamily="49" charset="0"/>
                <a:cs typeface="Times New Roman" pitchFamily="18" charset="0"/>
              </a:rPr>
              <a:t> = obj;</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Thread(</a:t>
            </a:r>
            <a:r>
              <a:rPr lang="en-GB" sz="1400" b="1">
                <a:solidFill>
                  <a:srgbClr val="7F0055"/>
                </a:solidFill>
                <a:latin typeface="Consolas" pitchFamily="49" charset="0"/>
                <a:cs typeface="Times New Roman" pitchFamily="18" charset="0"/>
              </a:rPr>
              <a:t>this</a:t>
            </a:r>
            <a:r>
              <a:rPr lang="en-GB" sz="1400">
                <a:solidFill>
                  <a:srgbClr val="000000"/>
                </a:solidFill>
                <a:latin typeface="Consolas" pitchFamily="49" charset="0"/>
                <a:cs typeface="Times New Roman" pitchFamily="18" charset="0"/>
              </a:rPr>
              <a:t>, </a:t>
            </a:r>
            <a:r>
              <a:rPr lang="en-GB" sz="1400">
                <a:solidFill>
                  <a:srgbClr val="2A00FF"/>
                </a:solidFill>
                <a:latin typeface="Consolas" pitchFamily="49" charset="0"/>
                <a:cs typeface="Times New Roman" pitchFamily="18" charset="0"/>
              </a:rPr>
              <a:t>"Korisnik"</a:t>
            </a:r>
            <a:r>
              <a:rPr lang="en-GB" sz="1400">
                <a:solidFill>
                  <a:srgbClr val="000000"/>
                </a:solidFill>
                <a:latin typeface="Consolas" pitchFamily="49" charset="0"/>
                <a:cs typeface="Times New Roman" pitchFamily="18" charset="0"/>
              </a:rPr>
              <a:t>).start();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run(){</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while</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obj</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n</a:t>
            </a:r>
            <a:r>
              <a:rPr lang="en-GB" sz="1400">
                <a:solidFill>
                  <a:srgbClr val="000000"/>
                </a:solidFill>
                <a:latin typeface="Consolas" pitchFamily="49" charset="0"/>
                <a:cs typeface="Times New Roman" pitchFamily="18" charset="0"/>
              </a:rPr>
              <a:t> &lt; </a:t>
            </a:r>
            <a:r>
              <a:rPr lang="en-GB" sz="1400">
                <a:solidFill>
                  <a:srgbClr val="0000C0"/>
                </a:solidFill>
                <a:latin typeface="Consolas" pitchFamily="49" charset="0"/>
                <a:cs typeface="Times New Roman" pitchFamily="18" charset="0"/>
              </a:rPr>
              <a:t>obj</a:t>
            </a:r>
            <a:r>
              <a:rPr lang="en-GB" sz="1400">
                <a:solidFill>
                  <a:srgbClr val="000000"/>
                </a:solidFill>
                <a:latin typeface="Consolas" pitchFamily="49" charset="0"/>
                <a:cs typeface="Times New Roman" pitchFamily="18" charset="0"/>
              </a:rPr>
              <a:t>.</a:t>
            </a:r>
            <a:r>
              <a:rPr lang="en-GB" sz="1400">
                <a:solidFill>
                  <a:srgbClr val="0000C0"/>
                </a:solidFill>
                <a:latin typeface="Consolas" pitchFamily="49" charset="0"/>
                <a:cs typeface="Times New Roman" pitchFamily="18" charset="0"/>
              </a:rPr>
              <a:t>limit</a:t>
            </a:r>
            <a:r>
              <a:rPr lang="en-GB" sz="1400">
                <a:solidFill>
                  <a:srgbClr val="000000"/>
                </a:solidFill>
                <a:latin typeface="Consolas" pitchFamily="49" charset="0"/>
                <a:cs typeface="Times New Roman" pitchFamily="18" charset="0"/>
              </a:rPr>
              <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a:solidFill>
                  <a:srgbClr val="0000C0"/>
                </a:solidFill>
                <a:latin typeface="Consolas" pitchFamily="49" charset="0"/>
                <a:cs typeface="Times New Roman" pitchFamily="18" charset="0"/>
              </a:rPr>
              <a:t>obj</a:t>
            </a:r>
            <a:r>
              <a:rPr lang="en-GB" sz="1400">
                <a:solidFill>
                  <a:srgbClr val="000000"/>
                </a:solidFill>
                <a:latin typeface="Consolas" pitchFamily="49" charset="0"/>
                <a:cs typeface="Times New Roman" pitchFamily="18" charset="0"/>
              </a:rPr>
              <a:t>.get();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48132"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8133" name="Rectangle 1"/>
          <p:cNvSpPr>
            <a:spLocks noChangeArrowheads="1"/>
          </p:cNvSpPr>
          <p:nvPr/>
        </p:nvSpPr>
        <p:spPr bwMode="auto">
          <a:xfrm>
            <a:off x="4762500" y="1350963"/>
            <a:ext cx="4248150" cy="2246312"/>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class</a:t>
            </a:r>
            <a:r>
              <a:rPr lang="en-GB" sz="1400">
                <a:solidFill>
                  <a:srgbClr val="000000"/>
                </a:solidFill>
                <a:latin typeface="Consolas" pitchFamily="49" charset="0"/>
                <a:cs typeface="Times New Roman" pitchFamily="18" charset="0"/>
              </a:rPr>
              <a:t> KomunikacijaNiti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public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static</a:t>
            </a: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void</a:t>
            </a:r>
            <a:r>
              <a:rPr lang="en-GB" sz="1400">
                <a:solidFill>
                  <a:srgbClr val="000000"/>
                </a:solidFill>
                <a:latin typeface="Consolas" pitchFamily="49" charset="0"/>
                <a:cs typeface="Times New Roman" pitchFamily="18" charset="0"/>
              </a:rPr>
              <a:t> main(String args[]){</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400">
                <a:solidFill>
                  <a:srgbClr val="000000"/>
                </a:solidFill>
                <a:latin typeface="Consolas" pitchFamily="49" charset="0"/>
                <a:cs typeface="Times New Roman" pitchFamily="18" charset="0"/>
              </a:rPr>
              <a:t>		</a:t>
            </a:r>
            <a:r>
              <a:rPr lang="en-GB" sz="1400">
                <a:solidFill>
                  <a:srgbClr val="000000"/>
                </a:solidFill>
                <a:latin typeface="Consolas" pitchFamily="49" charset="0"/>
                <a:cs typeface="Times New Roman" pitchFamily="18" charset="0"/>
              </a:rPr>
              <a:t>Objekat obj =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Objekat();</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Proizvodjac(obj);</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r>
              <a:rPr lang="en-GB" sz="1400" b="1">
                <a:solidFill>
                  <a:srgbClr val="7F0055"/>
                </a:solidFill>
                <a:latin typeface="Consolas" pitchFamily="49" charset="0"/>
                <a:cs typeface="Times New Roman" pitchFamily="18" charset="0"/>
              </a:rPr>
              <a:t>new</a:t>
            </a:r>
            <a:r>
              <a:rPr lang="en-GB" sz="1400">
                <a:solidFill>
                  <a:srgbClr val="000000"/>
                </a:solidFill>
                <a:latin typeface="Consolas" pitchFamily="49" charset="0"/>
                <a:cs typeface="Times New Roman" pitchFamily="18" charset="0"/>
              </a:rPr>
              <a:t> Korisnik(obj);</a:t>
            </a:r>
            <a:endParaRPr lang="sr-Latn-RS" sz="1400">
              <a:solidFill>
                <a:srgbClr val="000000"/>
              </a:solidFill>
              <a:latin typeface="Consolas" pitchFamily="49" charset="0"/>
              <a:cs typeface="Times New Roman" pitchFamily="18" charset="0"/>
            </a:endParaRPr>
          </a:p>
          <a:p>
            <a:pPr>
              <a:tabLst>
                <a:tab pos="215900" algn="l"/>
                <a:tab pos="431800" algn="l"/>
                <a:tab pos="647700" algn="l"/>
                <a:tab pos="863600" algn="l"/>
              </a:tabLst>
            </a:pP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	}</a:t>
            </a:r>
            <a:endParaRPr lang="en-GB" sz="1400">
              <a:latin typeface="Calibri" pitchFamily="34" charset="0"/>
              <a:cs typeface="Times New Roman" pitchFamily="18" charset="0"/>
            </a:endParaRPr>
          </a:p>
          <a:p>
            <a:pPr>
              <a:tabLst>
                <a:tab pos="215900" algn="l"/>
                <a:tab pos="431800" algn="l"/>
                <a:tab pos="647700" algn="l"/>
                <a:tab pos="863600" algn="l"/>
              </a:tabLst>
            </a:pPr>
            <a:r>
              <a:rPr lang="en-GB" sz="14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48134" name="Rectangle 3" descr="Rectangle: Click to edit Master text styles&#10;Second level&#10;Third level&#10;Fourth level&#10;Fifth level"/>
          <p:cNvSpPr txBox="1">
            <a:spLocks noChangeArrowheads="1"/>
          </p:cNvSpPr>
          <p:nvPr/>
        </p:nvSpPr>
        <p:spPr bwMode="auto">
          <a:xfrm>
            <a:off x="179388" y="4652963"/>
            <a:ext cx="8785225"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Iz nekoliko izvršenja programa (naredni slajd), vidimo da ne postoji nikakva usklađenost između proizvođača i korisnika, iako su metode </a:t>
            </a:r>
            <a:r>
              <a:rPr lang="sr-Latn-RS" sz="2000">
                <a:latin typeface="Consolas" pitchFamily="49" charset="0"/>
                <a:cs typeface="Times New Roman" pitchFamily="18" charset="0"/>
              </a:rPr>
              <a:t>put</a:t>
            </a:r>
            <a:r>
              <a:rPr lang="sr-Latn-RS" sz="2000"/>
              <a:t> i </a:t>
            </a:r>
            <a:r>
              <a:rPr lang="sr-Latn-RS" sz="2000">
                <a:latin typeface="Consolas" pitchFamily="49" charset="0"/>
                <a:cs typeface="Times New Roman" pitchFamily="18" charset="0"/>
              </a:rPr>
              <a:t>get</a:t>
            </a:r>
            <a:r>
              <a:rPr lang="sr-Latn-RS" sz="2000"/>
              <a:t> sinhronizovane. </a:t>
            </a:r>
          </a:p>
          <a:p>
            <a:pPr eaLnBrk="1" hangingPunct="1">
              <a:spcBef>
                <a:spcPts val="600"/>
              </a:spcBef>
              <a:buClr>
                <a:schemeClr val="tx1"/>
              </a:buClr>
              <a:buSzPct val="75000"/>
              <a:buFont typeface="Wingdings" pitchFamily="2" charset="2"/>
              <a:buChar char="n"/>
            </a:pPr>
            <a:r>
              <a:rPr lang="sr-Latn-RS" sz="2000"/>
              <a:t>U jednom izvršenju, proizvođač proizvede više nego što korisnik može da iskoristi, a u drugom korisnik više puta uzima istu proizvedenu vrednost.</a:t>
            </a:r>
            <a:endParaRPr lang="en-GB" sz="20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08A38C-6C22-47D2-98AB-1878C4DA5382}" type="slidenum">
              <a:rPr lang="en-GB" smtClean="0">
                <a:latin typeface="Arial Black" pitchFamily="34" charset="0"/>
              </a:rPr>
              <a:pPr eaLnBrk="1" hangingPunct="1"/>
              <a:t>46</a:t>
            </a:fld>
            <a:endParaRPr lang="en-GB" smtClean="0">
              <a:latin typeface="Arial Black" pitchFamily="34" charset="0"/>
            </a:endParaRPr>
          </a:p>
        </p:txBody>
      </p:sp>
      <p:sp>
        <p:nvSpPr>
          <p:cNvPr id="49155"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9156" name="Rectangle 1"/>
          <p:cNvSpPr>
            <a:spLocks noChangeArrowheads="1"/>
          </p:cNvSpPr>
          <p:nvPr/>
        </p:nvSpPr>
        <p:spPr bwMode="auto">
          <a:xfrm>
            <a:off x="755650" y="1633538"/>
            <a:ext cx="2952750" cy="193992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Proizvedena vrednost A</a:t>
            </a:r>
          </a:p>
          <a:p>
            <a:r>
              <a:rPr lang="vi-VN" sz="1200">
                <a:solidFill>
                  <a:srgbClr val="339933"/>
                </a:solidFill>
                <a:latin typeface="Consolas" pitchFamily="49" charset="0"/>
                <a:cs typeface="Times New Roman" pitchFamily="18" charset="0"/>
              </a:rPr>
              <a:t>Proizvedena vrednost AA</a:t>
            </a:r>
          </a:p>
          <a:p>
            <a:r>
              <a:rPr lang="vi-VN" sz="1200">
                <a:solidFill>
                  <a:srgbClr val="339933"/>
                </a:solidFill>
                <a:latin typeface="Consolas" pitchFamily="49" charset="0"/>
                <a:cs typeface="Times New Roman" pitchFamily="18" charset="0"/>
              </a:rPr>
              <a:t>Proizvedena vrednost AAA</a:t>
            </a:r>
          </a:p>
          <a:p>
            <a:r>
              <a:rPr lang="vi-VN" sz="1200">
                <a:solidFill>
                  <a:srgbClr val="339933"/>
                </a:solidFill>
                <a:latin typeface="Consolas" pitchFamily="49" charset="0"/>
                <a:cs typeface="Times New Roman" pitchFamily="18" charset="0"/>
              </a:rPr>
              <a:t>Proizvedena vrednost AAAA</a:t>
            </a:r>
          </a:p>
          <a:p>
            <a:r>
              <a:rPr lang="vi-VN" sz="1200">
                <a:solidFill>
                  <a:srgbClr val="339933"/>
                </a:solidFill>
                <a:latin typeface="Consolas" pitchFamily="49" charset="0"/>
                <a:cs typeface="Times New Roman" pitchFamily="18" charset="0"/>
              </a:rPr>
              <a:t>Proizvedena vrednost AAAAA</a:t>
            </a:r>
          </a:p>
          <a:p>
            <a:r>
              <a:rPr lang="vi-VN" sz="1200">
                <a:solidFill>
                  <a:srgbClr val="339933"/>
                </a:solidFill>
                <a:latin typeface="Consolas" pitchFamily="49" charset="0"/>
                <a:cs typeface="Times New Roman" pitchFamily="18" charset="0"/>
              </a:rPr>
              <a:t>Proizvedena vrednost AAAAAA</a:t>
            </a:r>
          </a:p>
          <a:p>
            <a:r>
              <a:rPr lang="vi-VN" sz="1200">
                <a:solidFill>
                  <a:srgbClr val="339933"/>
                </a:solidFill>
                <a:latin typeface="Consolas" pitchFamily="49" charset="0"/>
                <a:cs typeface="Times New Roman" pitchFamily="18" charset="0"/>
              </a:rPr>
              <a:t>Proizvedena vrednost AAAAAAA</a:t>
            </a:r>
          </a:p>
          <a:p>
            <a:r>
              <a:rPr lang="vi-VN" sz="1200">
                <a:solidFill>
                  <a:srgbClr val="339933"/>
                </a:solidFill>
                <a:latin typeface="Consolas" pitchFamily="49" charset="0"/>
                <a:cs typeface="Times New Roman" pitchFamily="18" charset="0"/>
              </a:rPr>
              <a:t>Proizvedena vrednost AAAAAAAA</a:t>
            </a:r>
          </a:p>
          <a:p>
            <a:r>
              <a:rPr lang="vi-VN" sz="1200">
                <a:solidFill>
                  <a:srgbClr val="339933"/>
                </a:solidFill>
                <a:latin typeface="Consolas" pitchFamily="49" charset="0"/>
                <a:cs typeface="Times New Roman" pitchFamily="18" charset="0"/>
              </a:rPr>
              <a:t>Proizvedena vrednost AAAAAAAAA</a:t>
            </a:r>
          </a:p>
          <a:p>
            <a:r>
              <a:rPr lang="vi-VN" sz="1200">
                <a:solidFill>
                  <a:srgbClr val="339933"/>
                </a:solidFill>
                <a:latin typeface="Consolas" pitchFamily="49" charset="0"/>
                <a:cs typeface="Times New Roman" pitchFamily="18" charset="0"/>
              </a:rPr>
              <a:t>Proizvedena vrednost AAAAAAAAAA</a:t>
            </a:r>
          </a:p>
        </p:txBody>
      </p:sp>
      <p:sp>
        <p:nvSpPr>
          <p:cNvPr id="7" name="Rectangle 6"/>
          <p:cNvSpPr>
            <a:spLocks noChangeArrowheads="1"/>
          </p:cNvSpPr>
          <p:nvPr/>
        </p:nvSpPr>
        <p:spPr bwMode="auto">
          <a:xfrm>
            <a:off x="1547813" y="1209675"/>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sp>
        <p:nvSpPr>
          <p:cNvPr id="49158" name="Rectangle 1"/>
          <p:cNvSpPr>
            <a:spLocks noChangeArrowheads="1"/>
          </p:cNvSpPr>
          <p:nvPr/>
        </p:nvSpPr>
        <p:spPr bwMode="auto">
          <a:xfrm>
            <a:off x="755650" y="4402138"/>
            <a:ext cx="2889250" cy="2122487"/>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Proizvedena vrednost A</a:t>
            </a:r>
          </a:p>
          <a:p>
            <a:r>
              <a:rPr lang="vi-VN" sz="1200">
                <a:solidFill>
                  <a:srgbClr val="339933"/>
                </a:solidFill>
                <a:latin typeface="Consolas" pitchFamily="49" charset="0"/>
                <a:cs typeface="Times New Roman" pitchFamily="18" charset="0"/>
              </a:rPr>
              <a:t>Proizvedena vrednost AA</a:t>
            </a:r>
          </a:p>
          <a:p>
            <a:r>
              <a:rPr lang="vi-VN" sz="1200">
                <a:solidFill>
                  <a:srgbClr val="339933"/>
                </a:solidFill>
                <a:latin typeface="Consolas" pitchFamily="49" charset="0"/>
                <a:cs typeface="Times New Roman" pitchFamily="18" charset="0"/>
              </a:rPr>
              <a:t>Proizvedena vrednost AAA</a:t>
            </a:r>
          </a:p>
          <a:p>
            <a:r>
              <a:rPr lang="vi-VN" sz="1200">
                <a:solidFill>
                  <a:srgbClr val="339933"/>
                </a:solidFill>
                <a:latin typeface="Consolas" pitchFamily="49" charset="0"/>
                <a:cs typeface="Times New Roman" pitchFamily="18" charset="0"/>
              </a:rPr>
              <a:t>Proizvedena vrednost AAAA</a:t>
            </a:r>
          </a:p>
          <a:p>
            <a:r>
              <a:rPr lang="vi-VN" sz="1200">
                <a:solidFill>
                  <a:srgbClr val="339933"/>
                </a:solidFill>
                <a:latin typeface="Consolas" pitchFamily="49" charset="0"/>
                <a:cs typeface="Times New Roman" pitchFamily="18" charset="0"/>
              </a:rPr>
              <a:t>Proizvedena vrednost AAAAA</a:t>
            </a:r>
          </a:p>
          <a:p>
            <a:r>
              <a:rPr lang="vi-VN" sz="1200">
                <a:solidFill>
                  <a:srgbClr val="339933"/>
                </a:solidFill>
                <a:latin typeface="Consolas" pitchFamily="49" charset="0"/>
                <a:cs typeface="Times New Roman" pitchFamily="18" charset="0"/>
              </a:rPr>
              <a:t>Proizvedena vrednost AAAAAA</a:t>
            </a:r>
          </a:p>
          <a:p>
            <a:r>
              <a:rPr lang="vi-VN" sz="1200">
                <a:solidFill>
                  <a:srgbClr val="339933"/>
                </a:solidFill>
                <a:latin typeface="Consolas" pitchFamily="49" charset="0"/>
                <a:cs typeface="Times New Roman" pitchFamily="18" charset="0"/>
              </a:rPr>
              <a:t>Proizvedena vrednost AAAAAAA</a:t>
            </a:r>
          </a:p>
          <a:p>
            <a:r>
              <a:rPr lang="vi-VN" sz="1200">
                <a:solidFill>
                  <a:srgbClr val="339933"/>
                </a:solidFill>
                <a:latin typeface="Consolas" pitchFamily="49" charset="0"/>
                <a:cs typeface="Times New Roman" pitchFamily="18" charset="0"/>
              </a:rPr>
              <a:t>Uzeta vrednost AAAAAAA</a:t>
            </a:r>
          </a:p>
          <a:p>
            <a:r>
              <a:rPr lang="vi-VN" sz="1200">
                <a:solidFill>
                  <a:srgbClr val="339933"/>
                </a:solidFill>
                <a:latin typeface="Consolas" pitchFamily="49" charset="0"/>
                <a:cs typeface="Times New Roman" pitchFamily="18" charset="0"/>
              </a:rPr>
              <a:t>Proizvedena vrednost AAAAAAAA</a:t>
            </a:r>
          </a:p>
          <a:p>
            <a:r>
              <a:rPr lang="vi-VN" sz="1200">
                <a:solidFill>
                  <a:srgbClr val="339933"/>
                </a:solidFill>
                <a:latin typeface="Consolas" pitchFamily="49" charset="0"/>
                <a:cs typeface="Times New Roman" pitchFamily="18" charset="0"/>
              </a:rPr>
              <a:t>Proizvedena vrednost AAAAAAAAA</a:t>
            </a:r>
          </a:p>
          <a:p>
            <a:r>
              <a:rPr lang="vi-VN" sz="1200">
                <a:solidFill>
                  <a:srgbClr val="339933"/>
                </a:solidFill>
                <a:latin typeface="Consolas" pitchFamily="49" charset="0"/>
                <a:cs typeface="Times New Roman" pitchFamily="18" charset="0"/>
              </a:rPr>
              <a:t>Proizvedena vrednost AAAAAAAAAA</a:t>
            </a:r>
          </a:p>
        </p:txBody>
      </p:sp>
      <p:sp>
        <p:nvSpPr>
          <p:cNvPr id="9" name="Rectangle 8"/>
          <p:cNvSpPr>
            <a:spLocks noChangeArrowheads="1"/>
          </p:cNvSpPr>
          <p:nvPr/>
        </p:nvSpPr>
        <p:spPr bwMode="auto">
          <a:xfrm>
            <a:off x="1619250" y="4005263"/>
            <a:ext cx="122555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
        <p:nvSpPr>
          <p:cNvPr id="11" name="Rectangle 10"/>
          <p:cNvSpPr>
            <a:spLocks noChangeArrowheads="1"/>
          </p:cNvSpPr>
          <p:nvPr/>
        </p:nvSpPr>
        <p:spPr bwMode="auto">
          <a:xfrm>
            <a:off x="5651500" y="105410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3</a:t>
            </a:r>
          </a:p>
        </p:txBody>
      </p:sp>
      <p:sp>
        <p:nvSpPr>
          <p:cNvPr id="49161" name="Rectangle 1"/>
          <p:cNvSpPr>
            <a:spLocks noChangeArrowheads="1"/>
          </p:cNvSpPr>
          <p:nvPr/>
        </p:nvSpPr>
        <p:spPr bwMode="auto">
          <a:xfrm>
            <a:off x="4787900" y="1477963"/>
            <a:ext cx="2952750" cy="5264150"/>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Proizvedena vrednost A</a:t>
            </a:r>
          </a:p>
          <a:p>
            <a:r>
              <a:rPr lang="vi-VN" sz="1200">
                <a:solidFill>
                  <a:srgbClr val="339933"/>
                </a:solidFill>
                <a:latin typeface="Consolas" pitchFamily="49" charset="0"/>
                <a:cs typeface="Times New Roman" pitchFamily="18" charset="0"/>
              </a:rPr>
              <a:t>Proizvedena vrednost AA</a:t>
            </a:r>
          </a:p>
          <a:p>
            <a:r>
              <a:rPr lang="vi-VN" sz="1200">
                <a:solidFill>
                  <a:srgbClr val="339933"/>
                </a:solidFill>
                <a:latin typeface="Consolas" pitchFamily="49" charset="0"/>
                <a:cs typeface="Times New Roman" pitchFamily="18" charset="0"/>
              </a:rPr>
              <a:t>Proizvedena vrednost AAA</a:t>
            </a:r>
          </a:p>
          <a:p>
            <a:r>
              <a:rPr lang="vi-VN" sz="1200">
                <a:solidFill>
                  <a:srgbClr val="339933"/>
                </a:solidFill>
                <a:latin typeface="Consolas" pitchFamily="49" charset="0"/>
                <a:cs typeface="Times New Roman" pitchFamily="18" charset="0"/>
              </a:rPr>
              <a:t>Proizvedena vrednost AAAA</a:t>
            </a:r>
          </a:p>
          <a:p>
            <a:r>
              <a:rPr lang="vi-VN" sz="1200">
                <a:solidFill>
                  <a:srgbClr val="339933"/>
                </a:solidFill>
                <a:latin typeface="Consolas" pitchFamily="49" charset="0"/>
                <a:cs typeface="Times New Roman" pitchFamily="18" charset="0"/>
              </a:rPr>
              <a:t>Proizvedena vrednost AAAAA</a:t>
            </a:r>
          </a:p>
          <a:p>
            <a:r>
              <a:rPr lang="vi-VN" sz="1200">
                <a:solidFill>
                  <a:srgbClr val="339933"/>
                </a:solidFill>
                <a:latin typeface="Consolas" pitchFamily="49" charset="0"/>
                <a:cs typeface="Times New Roman" pitchFamily="18" charset="0"/>
              </a:rPr>
              <a:t>Proizvedena vrednost AAAAAA</a:t>
            </a:r>
          </a:p>
          <a:p>
            <a:r>
              <a:rPr lang="vi-VN" sz="1200">
                <a:solidFill>
                  <a:srgbClr val="339933"/>
                </a:solidFill>
                <a:latin typeface="Consolas" pitchFamily="49" charset="0"/>
                <a:cs typeface="Times New Roman" pitchFamily="18" charset="0"/>
              </a:rPr>
              <a:t>Proizvedena vrednost AAAAAAA</a:t>
            </a:r>
          </a:p>
          <a:p>
            <a:r>
              <a:rPr lang="vi-VN" sz="1200">
                <a:solidFill>
                  <a:srgbClr val="339933"/>
                </a:solidFill>
                <a:latin typeface="Consolas" pitchFamily="49" charset="0"/>
                <a:cs typeface="Times New Roman" pitchFamily="18" charset="0"/>
              </a:rPr>
              <a:t>Proizvedena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endParaRPr lang="sr-Latn-RS" sz="1200">
              <a:solidFill>
                <a:srgbClr val="339933"/>
              </a:solidFill>
              <a:latin typeface="Consolas" pitchFamily="49" charset="0"/>
              <a:cs typeface="Times New Roman" pitchFamily="18" charset="0"/>
            </a:endParaRP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endParaRPr lang="sr-Latn-RS" sz="1200">
              <a:solidFill>
                <a:srgbClr val="339933"/>
              </a:solidFill>
              <a:latin typeface="Consolas" pitchFamily="49" charset="0"/>
              <a:cs typeface="Times New Roman" pitchFamily="18" charset="0"/>
            </a:endParaRP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Proizvedena vrednost AAAAAAAAA</a:t>
            </a:r>
          </a:p>
          <a:p>
            <a:r>
              <a:rPr lang="vi-VN" sz="1200">
                <a:solidFill>
                  <a:srgbClr val="339933"/>
                </a:solidFill>
                <a:latin typeface="Consolas" pitchFamily="49" charset="0"/>
                <a:cs typeface="Times New Roman" pitchFamily="18" charset="0"/>
              </a:rPr>
              <a:t>Proizvedena vrednost AAAAAAAAAA</a:t>
            </a:r>
          </a:p>
          <a:p>
            <a:r>
              <a:rPr lang="vi-VN" sz="1200">
                <a:solidFill>
                  <a:srgbClr val="339933"/>
                </a:solidFill>
                <a:latin typeface="Consolas" pitchFamily="49" charset="0"/>
                <a:cs typeface="Times New Roman" pitchFamily="18" charset="0"/>
              </a:rPr>
              <a:t>Uzeta vrednost AAAAAAAAAA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4B8A71-AD6D-4752-9C62-2624FDB5DCB8}" type="slidenum">
              <a:rPr lang="en-GB" smtClean="0">
                <a:latin typeface="Arial Black" pitchFamily="34" charset="0"/>
              </a:rPr>
              <a:pPr eaLnBrk="1" hangingPunct="1"/>
              <a:t>47</a:t>
            </a:fld>
            <a:endParaRPr lang="en-GB" smtClean="0">
              <a:latin typeface="Arial Black" pitchFamily="34" charset="0"/>
            </a:endParaRPr>
          </a:p>
        </p:txBody>
      </p:sp>
      <p:sp>
        <p:nvSpPr>
          <p:cNvPr id="50179" name="Rectangle 1"/>
          <p:cNvSpPr>
            <a:spLocks noChangeArrowheads="1"/>
          </p:cNvSpPr>
          <p:nvPr/>
        </p:nvSpPr>
        <p:spPr bwMode="auto">
          <a:xfrm>
            <a:off x="71438" y="1960563"/>
            <a:ext cx="4787900" cy="4492625"/>
          </a:xfrm>
          <a:prstGeom prst="rect">
            <a:avLst/>
          </a:prstGeom>
          <a:solidFill>
            <a:srgbClr val="CCFFFF"/>
          </a:solidFill>
          <a:ln w="9525">
            <a:solidFill>
              <a:srgbClr val="000000"/>
            </a:solidFill>
            <a:miter lim="800000"/>
            <a:headEnd/>
            <a:tailEnd/>
          </a:ln>
        </p:spPr>
        <p:txBody>
          <a:bodyPr lIns="36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Objekat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String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 = </a:t>
            </a:r>
            <a:r>
              <a:rPr lang="en-GB" sz="1300">
                <a:solidFill>
                  <a:srgbClr val="2A00FF"/>
                </a:solidFill>
                <a:latin typeface="Consolas" pitchFamily="49" charset="0"/>
                <a:cs typeface="Times New Roman" pitchFamily="18" charset="0"/>
              </a:rPr>
              <a:t>""</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int</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limit</a:t>
            </a:r>
            <a:r>
              <a:rPr lang="en-GB" sz="1300">
                <a:solidFill>
                  <a:srgbClr val="000000"/>
                </a:solidFill>
                <a:latin typeface="Consolas" pitchFamily="49" charset="0"/>
                <a:cs typeface="Times New Roman" pitchFamily="18" charset="0"/>
              </a:rPr>
              <a:t> = 10, </a:t>
            </a:r>
            <a:r>
              <a:rPr lang="en-GB" sz="1300">
                <a:solidFill>
                  <a:srgbClr val="0000C0"/>
                </a:solidFill>
                <a:latin typeface="Consolas" pitchFamily="49" charset="0"/>
                <a:cs typeface="Times New Roman" pitchFamily="18" charset="0"/>
              </a:rPr>
              <a:t>n</a:t>
            </a:r>
            <a:r>
              <a:rPr lang="en-GB" sz="1300">
                <a:solidFill>
                  <a:srgbClr val="000000"/>
                </a:solidFill>
                <a:latin typeface="Consolas" pitchFamily="49" charset="0"/>
                <a:cs typeface="Times New Roman" pitchFamily="18" charset="0"/>
              </a:rPr>
              <a:t> = 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boolean</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upisan</a:t>
            </a:r>
            <a:r>
              <a:rPr lang="en-GB" sz="1300">
                <a:solidFill>
                  <a:srgbClr val="000000"/>
                </a:solidFill>
                <a:latin typeface="Consolas" pitchFamily="49" charset="0"/>
                <a:cs typeface="Times New Roman" pitchFamily="18" charset="0"/>
              </a:rPr>
              <a:t> = </a:t>
            </a:r>
            <a:r>
              <a:rPr lang="en-GB" sz="1300" b="1">
                <a:solidFill>
                  <a:srgbClr val="7F0055"/>
                </a:solidFill>
                <a:latin typeface="Consolas" pitchFamily="49" charset="0"/>
                <a:cs typeface="Times New Roman" pitchFamily="18" charset="0"/>
              </a:rPr>
              <a:t>false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synchronized</a:t>
            </a:r>
            <a:r>
              <a:rPr lang="en-GB" sz="1300">
                <a:solidFill>
                  <a:srgbClr val="000000"/>
                </a:solidFill>
                <a:latin typeface="Consolas" pitchFamily="49" charset="0"/>
                <a:cs typeface="Times New Roman" pitchFamily="18" charset="0"/>
              </a:rPr>
              <a:t> String get(){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while</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upisan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try</a:t>
            </a: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wait();</a:t>
            </a: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catch</a:t>
            </a:r>
            <a:r>
              <a:rPr lang="en-GB" sz="1300">
                <a:solidFill>
                  <a:srgbClr val="000000"/>
                </a:solidFill>
                <a:latin typeface="Consolas" pitchFamily="49" charset="0"/>
                <a:cs typeface="Times New Roman" pitchFamily="18" charset="0"/>
              </a:rPr>
              <a:t>(InterruptedException 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System.err.println(</a:t>
            </a:r>
            <a:r>
              <a:rPr lang="en-GB" sz="1300">
                <a:solidFill>
                  <a:srgbClr val="2A00FF"/>
                </a:solidFill>
                <a:latin typeface="Consolas" pitchFamily="49" charset="0"/>
                <a:cs typeface="Times New Roman" pitchFamily="18" charset="0"/>
              </a:rPr>
              <a:t>"Izuzetak!"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"Uzeta vrednost "</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upisan</a:t>
            </a:r>
            <a:r>
              <a:rPr lang="en-GB" sz="1300">
                <a:solidFill>
                  <a:srgbClr val="000000"/>
                </a:solidFill>
                <a:latin typeface="Consolas" pitchFamily="49" charset="0"/>
                <a:cs typeface="Times New Roman" pitchFamily="18" charset="0"/>
              </a:rPr>
              <a:t> = </a:t>
            </a:r>
            <a:r>
              <a:rPr lang="en-GB" sz="1300" b="1">
                <a:solidFill>
                  <a:srgbClr val="7F0055"/>
                </a:solidFill>
                <a:latin typeface="Consolas" pitchFamily="49" charset="0"/>
                <a:cs typeface="Times New Roman" pitchFamily="18" charset="0"/>
              </a:rPr>
              <a:t>false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notify();</a:t>
            </a: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p:txBody>
      </p:sp>
      <p:sp>
        <p:nvSpPr>
          <p:cNvPr id="50180"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a:t>
            </a:r>
            <a:r>
              <a:rPr lang="en-US" sz="3600" smtClean="0"/>
              <a:t>sa</a:t>
            </a:r>
            <a:r>
              <a:rPr lang="vi-VN" sz="3600" smtClean="0"/>
              <a:t> komuniciranj</a:t>
            </a:r>
            <a:r>
              <a:rPr lang="en-US" sz="3600" smtClean="0"/>
              <a:t>em</a:t>
            </a:r>
            <a:r>
              <a:rPr lang="vi-VN" sz="3600" smtClean="0"/>
              <a:t> između niti</a:t>
            </a:r>
            <a:endParaRPr lang="en-US" sz="3600" smtClean="0"/>
          </a:p>
        </p:txBody>
      </p:sp>
      <p:sp>
        <p:nvSpPr>
          <p:cNvPr id="50181" name="Rectangle 1"/>
          <p:cNvSpPr>
            <a:spLocks noChangeArrowheads="1"/>
          </p:cNvSpPr>
          <p:nvPr/>
        </p:nvSpPr>
        <p:spPr bwMode="auto">
          <a:xfrm>
            <a:off x="4957763" y="1952625"/>
            <a:ext cx="4103687" cy="3692525"/>
          </a:xfrm>
          <a:prstGeom prst="rect">
            <a:avLst/>
          </a:prstGeom>
          <a:solidFill>
            <a:srgbClr val="CCFFFF"/>
          </a:solidFill>
          <a:ln w="9525">
            <a:solidFill>
              <a:srgbClr val="000000"/>
            </a:solidFill>
            <a:miter lim="800000"/>
            <a:headEnd/>
            <a:tailEnd/>
          </a:ln>
        </p:spPr>
        <p:txBody>
          <a:bodyPr lIns="36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synchronized</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put(String str){</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while</a:t>
            </a:r>
            <a:r>
              <a:rPr lang="en-GB" sz="1300">
                <a:solidFill>
                  <a:srgbClr val="000000"/>
                </a:solidFill>
                <a:latin typeface="Consolas" pitchFamily="49" charset="0"/>
                <a:cs typeface="Times New Roman" pitchFamily="18" charset="0"/>
              </a:rPr>
              <a:t>(</a:t>
            </a:r>
            <a:r>
              <a:rPr lang="en-GB" sz="1300">
                <a:solidFill>
                  <a:srgbClr val="0000C0"/>
                </a:solidFill>
                <a:latin typeface="Consolas" pitchFamily="49" charset="0"/>
                <a:cs typeface="Times New Roman" pitchFamily="18" charset="0"/>
              </a:rPr>
              <a:t>upisan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try</a:t>
            </a: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wait();</a:t>
            </a:r>
            <a:endParaRPr lang="en-GB" sz="1300" b="1">
              <a:solidFill>
                <a:srgbClr val="FF0000"/>
              </a:solidFill>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catch</a:t>
            </a:r>
            <a:r>
              <a:rPr lang="en-GB" sz="1300">
                <a:solidFill>
                  <a:srgbClr val="000000"/>
                </a:solidFill>
                <a:latin typeface="Consolas" pitchFamily="49" charset="0"/>
                <a:cs typeface="Times New Roman" pitchFamily="18" charset="0"/>
              </a:rPr>
              <a:t>(InterruptedException 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System.err.println(</a:t>
            </a:r>
            <a:r>
              <a:rPr lang="en-GB" sz="1300">
                <a:solidFill>
                  <a:srgbClr val="2A00FF"/>
                </a:solidFill>
                <a:latin typeface="Consolas" pitchFamily="49" charset="0"/>
                <a:cs typeface="Times New Roman" pitchFamily="18" charset="0"/>
              </a:rPr>
              <a:t>"Izuzetak!"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 = str + </a:t>
            </a:r>
            <a:r>
              <a:rPr lang="en-GB" sz="1300">
                <a:solidFill>
                  <a:srgbClr val="2A00FF"/>
                </a:solidFill>
                <a:latin typeface="Consolas" pitchFamily="49" charset="0"/>
                <a:cs typeface="Times New Roman" pitchFamily="18" charset="0"/>
              </a:rPr>
              <a: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"Proizvedena</a:t>
            </a:r>
          </a:p>
          <a:p>
            <a:pPr>
              <a:tabLst>
                <a:tab pos="215900" algn="l"/>
                <a:tab pos="431800" algn="l"/>
                <a:tab pos="647700" algn="l"/>
                <a:tab pos="863600" algn="l"/>
              </a:tabLst>
            </a:pPr>
            <a:r>
              <a:rPr lang="en-GB" sz="1300">
                <a:solidFill>
                  <a:srgbClr val="2A00FF"/>
                </a:solidFill>
                <a:latin typeface="Consolas" pitchFamily="49" charset="0"/>
                <a:cs typeface="Times New Roman" pitchFamily="18" charset="0"/>
              </a:rPr>
              <a:t>                      vrednost "</a:t>
            </a:r>
            <a:r>
              <a:rPr lang="en-GB" sz="1300">
                <a:solidFill>
                  <a:srgbClr val="000000"/>
                </a:solidFill>
                <a:latin typeface="Consolas" pitchFamily="49" charset="0"/>
                <a:cs typeface="Times New Roman" pitchFamily="18" charset="0"/>
              </a:rPr>
              <a:t> + </a:t>
            </a:r>
            <a:r>
              <a:rPr lang="en-GB" sz="1300">
                <a:solidFill>
                  <a:srgbClr val="0000C0"/>
                </a:solidFill>
                <a:latin typeface="Consolas" pitchFamily="49" charset="0"/>
                <a:cs typeface="Times New Roman" pitchFamily="18" charset="0"/>
              </a:rPr>
              <a:t>podatak</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upisan</a:t>
            </a:r>
            <a:r>
              <a:rPr lang="en-GB" sz="1300">
                <a:solidFill>
                  <a:srgbClr val="000000"/>
                </a:solidFill>
                <a:latin typeface="Consolas" pitchFamily="49" charset="0"/>
                <a:cs typeface="Times New Roman" pitchFamily="18" charset="0"/>
              </a:rPr>
              <a:t> = </a:t>
            </a:r>
            <a:r>
              <a:rPr lang="en-GB" sz="1300" b="1">
                <a:solidFill>
                  <a:srgbClr val="7F0055"/>
                </a:solidFill>
                <a:latin typeface="Consolas" pitchFamily="49" charset="0"/>
                <a:cs typeface="Times New Roman" pitchFamily="18" charset="0"/>
              </a:rPr>
              <a:t>true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notify();</a:t>
            </a:r>
            <a:endParaRPr lang="en-GB" sz="1300" b="1">
              <a:solidFill>
                <a:srgbClr val="FF0000"/>
              </a:solidFill>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50182" name="Rectangle 3" descr="Rectangle: Click to edit Master text styles&#10;Second level&#10;Third level&#10;Fourth level&#10;Fifth level"/>
          <p:cNvSpPr txBox="1">
            <a:spLocks noChangeArrowheads="1"/>
          </p:cNvSpPr>
          <p:nvPr/>
        </p:nvSpPr>
        <p:spPr bwMode="auto">
          <a:xfrm>
            <a:off x="174625" y="1196975"/>
            <a:ext cx="87852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Menjamo samo klasu </a:t>
            </a:r>
            <a:r>
              <a:rPr lang="sr-Latn-RS" sz="2000">
                <a:latin typeface="Consolas" pitchFamily="49" charset="0"/>
                <a:cs typeface="Times New Roman" pitchFamily="18" charset="0"/>
              </a:rPr>
              <a:t>Objekat</a:t>
            </a:r>
            <a:r>
              <a:rPr lang="sr-Latn-RS" sz="200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D67C40-A2D9-429B-92B0-D18187DA60CE}" type="slidenum">
              <a:rPr lang="en-GB" smtClean="0">
                <a:latin typeface="Arial Black" pitchFamily="34" charset="0"/>
              </a:rPr>
              <a:pPr eaLnBrk="1" hangingPunct="1"/>
              <a:t>48</a:t>
            </a:fld>
            <a:endParaRPr lang="en-GB" smtClean="0">
              <a:latin typeface="Arial Black" pitchFamily="34" charset="0"/>
            </a:endParaRPr>
          </a:p>
        </p:txBody>
      </p:sp>
      <p:sp>
        <p:nvSpPr>
          <p:cNvPr id="51203"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a:t>
            </a:r>
            <a:r>
              <a:rPr lang="en-US" sz="3600" smtClean="0"/>
              <a:t>sa</a:t>
            </a:r>
            <a:r>
              <a:rPr lang="vi-VN" sz="3600" smtClean="0"/>
              <a:t> komuniciranj</a:t>
            </a:r>
            <a:r>
              <a:rPr lang="en-US" sz="3600" smtClean="0"/>
              <a:t>em</a:t>
            </a:r>
            <a:r>
              <a:rPr lang="vi-VN" sz="3600" smtClean="0"/>
              <a:t> između niti</a:t>
            </a:r>
            <a:endParaRPr lang="en-US" sz="3600" smtClean="0"/>
          </a:p>
        </p:txBody>
      </p:sp>
      <p:sp>
        <p:nvSpPr>
          <p:cNvPr id="51204" name="Rectangle 1"/>
          <p:cNvSpPr>
            <a:spLocks noChangeArrowheads="1"/>
          </p:cNvSpPr>
          <p:nvPr/>
        </p:nvSpPr>
        <p:spPr bwMode="auto">
          <a:xfrm>
            <a:off x="3059113" y="2052638"/>
            <a:ext cx="2954337" cy="3600450"/>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Proizvedena vrednost A</a:t>
            </a:r>
          </a:p>
          <a:p>
            <a:r>
              <a:rPr lang="vi-VN" sz="1200">
                <a:solidFill>
                  <a:srgbClr val="339933"/>
                </a:solidFill>
                <a:latin typeface="Consolas" pitchFamily="49" charset="0"/>
                <a:cs typeface="Times New Roman" pitchFamily="18" charset="0"/>
              </a:rPr>
              <a:t>Uzeta vrednost A</a:t>
            </a:r>
          </a:p>
          <a:p>
            <a:r>
              <a:rPr lang="vi-VN" sz="1200">
                <a:solidFill>
                  <a:srgbClr val="339933"/>
                </a:solidFill>
                <a:latin typeface="Consolas" pitchFamily="49" charset="0"/>
                <a:cs typeface="Times New Roman" pitchFamily="18" charset="0"/>
              </a:rPr>
              <a:t>Proizvedena vrednost AA</a:t>
            </a:r>
          </a:p>
          <a:p>
            <a:r>
              <a:rPr lang="vi-VN" sz="1200">
                <a:solidFill>
                  <a:srgbClr val="339933"/>
                </a:solidFill>
                <a:latin typeface="Consolas" pitchFamily="49" charset="0"/>
                <a:cs typeface="Times New Roman" pitchFamily="18" charset="0"/>
              </a:rPr>
              <a:t>Uzeta vrednost AA</a:t>
            </a:r>
          </a:p>
          <a:p>
            <a:r>
              <a:rPr lang="vi-VN" sz="1200">
                <a:solidFill>
                  <a:srgbClr val="339933"/>
                </a:solidFill>
                <a:latin typeface="Consolas" pitchFamily="49" charset="0"/>
                <a:cs typeface="Times New Roman" pitchFamily="18" charset="0"/>
              </a:rPr>
              <a:t>Proizvedena vrednost AAA</a:t>
            </a:r>
          </a:p>
          <a:p>
            <a:r>
              <a:rPr lang="vi-VN" sz="1200">
                <a:solidFill>
                  <a:srgbClr val="339933"/>
                </a:solidFill>
                <a:latin typeface="Consolas" pitchFamily="49" charset="0"/>
                <a:cs typeface="Times New Roman" pitchFamily="18" charset="0"/>
              </a:rPr>
              <a:t>Uzeta vrednost AAA</a:t>
            </a:r>
          </a:p>
          <a:p>
            <a:r>
              <a:rPr lang="vi-VN" sz="1200">
                <a:solidFill>
                  <a:srgbClr val="339933"/>
                </a:solidFill>
                <a:latin typeface="Consolas" pitchFamily="49" charset="0"/>
                <a:cs typeface="Times New Roman" pitchFamily="18" charset="0"/>
              </a:rPr>
              <a:t>Proizvedena vrednost AAAA</a:t>
            </a:r>
          </a:p>
          <a:p>
            <a:r>
              <a:rPr lang="vi-VN" sz="1200">
                <a:solidFill>
                  <a:srgbClr val="339933"/>
                </a:solidFill>
                <a:latin typeface="Consolas" pitchFamily="49" charset="0"/>
                <a:cs typeface="Times New Roman" pitchFamily="18" charset="0"/>
              </a:rPr>
              <a:t>Uzeta vrednost AAAA</a:t>
            </a:r>
          </a:p>
          <a:p>
            <a:r>
              <a:rPr lang="vi-VN" sz="1200">
                <a:solidFill>
                  <a:srgbClr val="339933"/>
                </a:solidFill>
                <a:latin typeface="Consolas" pitchFamily="49" charset="0"/>
                <a:cs typeface="Times New Roman" pitchFamily="18" charset="0"/>
              </a:rPr>
              <a:t>Proizvedena vrednost AAAAA</a:t>
            </a:r>
          </a:p>
          <a:p>
            <a:r>
              <a:rPr lang="vi-VN" sz="1200">
                <a:solidFill>
                  <a:srgbClr val="339933"/>
                </a:solidFill>
                <a:latin typeface="Consolas" pitchFamily="49" charset="0"/>
                <a:cs typeface="Times New Roman" pitchFamily="18" charset="0"/>
              </a:rPr>
              <a:t>Uzeta vrednost AAAAA</a:t>
            </a:r>
          </a:p>
          <a:p>
            <a:r>
              <a:rPr lang="vi-VN" sz="1200">
                <a:solidFill>
                  <a:srgbClr val="339933"/>
                </a:solidFill>
                <a:latin typeface="Consolas" pitchFamily="49" charset="0"/>
                <a:cs typeface="Times New Roman" pitchFamily="18" charset="0"/>
              </a:rPr>
              <a:t>Proizvedena vrednost AAAAAA</a:t>
            </a:r>
          </a:p>
          <a:p>
            <a:r>
              <a:rPr lang="vi-VN" sz="1200">
                <a:solidFill>
                  <a:srgbClr val="339933"/>
                </a:solidFill>
                <a:latin typeface="Consolas" pitchFamily="49" charset="0"/>
                <a:cs typeface="Times New Roman" pitchFamily="18" charset="0"/>
              </a:rPr>
              <a:t>Uzeta vrednost AAAAAA</a:t>
            </a:r>
          </a:p>
          <a:p>
            <a:r>
              <a:rPr lang="vi-VN" sz="1200">
                <a:solidFill>
                  <a:srgbClr val="339933"/>
                </a:solidFill>
                <a:latin typeface="Consolas" pitchFamily="49" charset="0"/>
                <a:cs typeface="Times New Roman" pitchFamily="18" charset="0"/>
              </a:rPr>
              <a:t>Proizvedena vrednost AAAAAAA</a:t>
            </a:r>
          </a:p>
          <a:p>
            <a:r>
              <a:rPr lang="vi-VN" sz="1200">
                <a:solidFill>
                  <a:srgbClr val="339933"/>
                </a:solidFill>
                <a:latin typeface="Consolas" pitchFamily="49" charset="0"/>
                <a:cs typeface="Times New Roman" pitchFamily="18" charset="0"/>
              </a:rPr>
              <a:t>Uzeta vrednost AAAAAAA</a:t>
            </a:r>
          </a:p>
          <a:p>
            <a:r>
              <a:rPr lang="vi-VN" sz="1200">
                <a:solidFill>
                  <a:srgbClr val="339933"/>
                </a:solidFill>
                <a:latin typeface="Consolas" pitchFamily="49" charset="0"/>
                <a:cs typeface="Times New Roman" pitchFamily="18" charset="0"/>
              </a:rPr>
              <a:t>Proizvedena vrednost AAAAAAAA</a:t>
            </a:r>
          </a:p>
          <a:p>
            <a:r>
              <a:rPr lang="vi-VN" sz="1200">
                <a:solidFill>
                  <a:srgbClr val="339933"/>
                </a:solidFill>
                <a:latin typeface="Consolas" pitchFamily="49" charset="0"/>
                <a:cs typeface="Times New Roman" pitchFamily="18" charset="0"/>
              </a:rPr>
              <a:t>Uzeta vrednost AAAAAAAA</a:t>
            </a:r>
          </a:p>
          <a:p>
            <a:r>
              <a:rPr lang="vi-VN" sz="1200">
                <a:solidFill>
                  <a:srgbClr val="339933"/>
                </a:solidFill>
                <a:latin typeface="Consolas" pitchFamily="49" charset="0"/>
                <a:cs typeface="Times New Roman" pitchFamily="18" charset="0"/>
              </a:rPr>
              <a:t>Proizvedena vrednost AAAAAAAAA</a:t>
            </a:r>
          </a:p>
          <a:p>
            <a:r>
              <a:rPr lang="vi-VN" sz="1200">
                <a:solidFill>
                  <a:srgbClr val="339933"/>
                </a:solidFill>
                <a:latin typeface="Consolas" pitchFamily="49" charset="0"/>
                <a:cs typeface="Times New Roman" pitchFamily="18" charset="0"/>
              </a:rPr>
              <a:t>Uzeta vrednost AAAAAAAAA</a:t>
            </a:r>
          </a:p>
          <a:p>
            <a:r>
              <a:rPr lang="vi-VN" sz="1200">
                <a:solidFill>
                  <a:srgbClr val="339933"/>
                </a:solidFill>
                <a:latin typeface="Consolas" pitchFamily="49" charset="0"/>
                <a:cs typeface="Times New Roman" pitchFamily="18" charset="0"/>
              </a:rPr>
              <a:t>Proizvedena vrednost AAAAAAAAAA</a:t>
            </a:r>
          </a:p>
        </p:txBody>
      </p:sp>
      <p:sp>
        <p:nvSpPr>
          <p:cNvPr id="7" name="Rectangle 6"/>
          <p:cNvSpPr>
            <a:spLocks noChangeArrowheads="1"/>
          </p:cNvSpPr>
          <p:nvPr/>
        </p:nvSpPr>
        <p:spPr bwMode="auto">
          <a:xfrm>
            <a:off x="4068763" y="1628775"/>
            <a:ext cx="938212"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Štampa</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8C2DED-1CA5-4E5E-9089-551A167DF6DA}" type="slidenum">
              <a:rPr lang="en-GB" smtClean="0">
                <a:latin typeface="Arial Black" pitchFamily="34" charset="0"/>
              </a:rPr>
              <a:pPr eaLnBrk="1" hangingPunct="1"/>
              <a:t>49</a:t>
            </a:fld>
            <a:endParaRPr lang="en-GB" smtClean="0">
              <a:latin typeface="Arial Black" pitchFamily="34" charset="0"/>
            </a:endParaRPr>
          </a:p>
        </p:txBody>
      </p:sp>
      <p:sp>
        <p:nvSpPr>
          <p:cNvPr id="52227" name="Rectangle 2"/>
          <p:cNvSpPr>
            <a:spLocks noGrp="1" noChangeArrowheads="1"/>
          </p:cNvSpPr>
          <p:nvPr>
            <p:ph type="title"/>
          </p:nvPr>
        </p:nvSpPr>
        <p:spPr>
          <a:xfrm>
            <a:off x="395288" y="600075"/>
            <a:ext cx="6264275" cy="596900"/>
          </a:xfrm>
        </p:spPr>
        <p:txBody>
          <a:bodyPr lIns="36000" rIns="36000"/>
          <a:lstStyle/>
          <a:p>
            <a:pPr eaLnBrk="1" hangingPunct="1"/>
            <a:r>
              <a:rPr lang="sr-Latn-RS" sz="3600" smtClean="0"/>
              <a:t>GUI i višenitno programiranje</a:t>
            </a:r>
            <a:endParaRPr lang="en-US" sz="3600" smtClean="0"/>
          </a:p>
        </p:txBody>
      </p:sp>
      <p:sp>
        <p:nvSpPr>
          <p:cNvPr id="52228" name="Rectangle 3" descr="Rectangle: Click to edit Master text styles&#10;Second level&#10;Third level&#10;Fourth level&#10;Fifth level"/>
          <p:cNvSpPr txBox="1">
            <a:spLocks noChangeArrowheads="1"/>
          </p:cNvSpPr>
          <p:nvPr/>
        </p:nvSpPr>
        <p:spPr bwMode="auto">
          <a:xfrm>
            <a:off x="179388" y="1412875"/>
            <a:ext cx="8785225"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latin typeface="Consolas" pitchFamily="49" charset="0"/>
                <a:cs typeface="Times New Roman" pitchFamily="18" charset="0"/>
              </a:rPr>
              <a:t>Swing</a:t>
            </a:r>
            <a:r>
              <a:rPr lang="sr-Latn-RS" sz="2000"/>
              <a:t> aplikacije imaju jednu nit, tzv. </a:t>
            </a:r>
            <a:r>
              <a:rPr lang="sr-Latn-RS" sz="2000">
                <a:solidFill>
                  <a:srgbClr val="FF0000"/>
                </a:solidFill>
              </a:rPr>
              <a:t>nit za otpremanje događaja</a:t>
            </a:r>
            <a:r>
              <a:rPr lang="sr-Latn-RS" sz="2000"/>
              <a:t> (eng. </a:t>
            </a:r>
            <a:r>
              <a:rPr lang="sr-Latn-RS" sz="2000" i="1"/>
              <a:t>event dispatch thread</a:t>
            </a:r>
            <a:r>
              <a:rPr lang="sr-Latn-RS" sz="2000"/>
              <a:t>), koja upravlja interakcijom sa GUI komponentama.</a:t>
            </a:r>
            <a:endParaRPr lang="en-GB" sz="2000"/>
          </a:p>
          <a:p>
            <a:pPr eaLnBrk="1" hangingPunct="1">
              <a:spcBef>
                <a:spcPts val="1200"/>
              </a:spcBef>
              <a:buClr>
                <a:schemeClr val="tx1"/>
              </a:buClr>
              <a:buSzPct val="75000"/>
              <a:buFont typeface="Wingdings" pitchFamily="2" charset="2"/>
              <a:buChar char="n"/>
            </a:pPr>
            <a:r>
              <a:rPr lang="sr-Latn-RS" sz="2000"/>
              <a:t>Sve radnje koje zahtevaju interakciju sa GUI-em se smeštaju u </a:t>
            </a:r>
            <a:r>
              <a:rPr lang="sr-Latn-RS" sz="2000">
                <a:solidFill>
                  <a:srgbClr val="FF0000"/>
                </a:solidFill>
              </a:rPr>
              <a:t>red događaja</a:t>
            </a:r>
            <a:r>
              <a:rPr lang="sr-Latn-RS" sz="2000"/>
              <a:t> (eng. </a:t>
            </a:r>
            <a:r>
              <a:rPr lang="sr-Latn-RS" sz="2000" i="1"/>
              <a:t>event queue</a:t>
            </a:r>
            <a:r>
              <a:rPr lang="sr-Latn-RS" sz="2000"/>
              <a:t>) i izvršavaju se sekvencijalno pomoću niti za otpremanje događaja.</a:t>
            </a:r>
          </a:p>
          <a:p>
            <a:pPr eaLnBrk="1" hangingPunct="1">
              <a:spcBef>
                <a:spcPts val="1200"/>
              </a:spcBef>
              <a:buClr>
                <a:schemeClr val="tx1"/>
              </a:buClr>
              <a:buSzPct val="75000"/>
              <a:buFont typeface="Wingdings" pitchFamily="2" charset="2"/>
              <a:buChar char="n"/>
            </a:pPr>
            <a:r>
              <a:rPr lang="sr-Latn-RS" sz="2000">
                <a:latin typeface="Consolas" pitchFamily="49" charset="0"/>
                <a:cs typeface="Times New Roman" pitchFamily="18" charset="0"/>
              </a:rPr>
              <a:t>Swing</a:t>
            </a:r>
            <a:r>
              <a:rPr lang="sr-Latn-RS" sz="2000"/>
              <a:t> GUI komponente nisu nitno bezbedne, tj. više niti ne može manipulisati tim komponentama bez rizika neregularnosti izvršavanja.</a:t>
            </a:r>
          </a:p>
          <a:p>
            <a:pPr eaLnBrk="1" hangingPunct="1">
              <a:spcBef>
                <a:spcPts val="1200"/>
              </a:spcBef>
              <a:buClr>
                <a:schemeClr val="tx1"/>
              </a:buClr>
              <a:buSzPct val="75000"/>
              <a:buFont typeface="Wingdings" pitchFamily="2" charset="2"/>
              <a:buChar char="n"/>
            </a:pPr>
            <a:r>
              <a:rPr lang="sr-Latn-RS" sz="2000"/>
              <a:t>Nitna sigurnost u GUI aplikacijama se ne postiže sinhronizovanjem niti, kako smo već radili, već obezbeđivanjem da </a:t>
            </a:r>
            <a:r>
              <a:rPr lang="sr-Latn-RS" sz="2000">
                <a:latin typeface="Consolas" pitchFamily="49" charset="0"/>
                <a:cs typeface="Times New Roman" pitchFamily="18" charset="0"/>
              </a:rPr>
              <a:t>Swing</a:t>
            </a:r>
            <a:r>
              <a:rPr lang="sr-Latn-RS" sz="2000"/>
              <a:t> komponentama pristupa samo jedna nit, čime se eliminiše mogućnost greške usled konkurentnog pristupa GUI komponentama od strane više niti.</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7171" name="Rectangle 3" descr="Rectangle: Click to edit Master text styles&#10;Second level&#10;Third level&#10;Fourth level&#10;Fifth level"/>
          <p:cNvSpPr txBox="1">
            <a:spLocks noChangeArrowheads="1"/>
          </p:cNvSpPr>
          <p:nvPr/>
        </p:nvSpPr>
        <p:spPr bwMode="auto">
          <a:xfrm>
            <a:off x="107950" y="1268413"/>
            <a:ext cx="8712200"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a:t>Metoda </a:t>
            </a:r>
            <a:r>
              <a:rPr lang="sr-Latn-RS" sz="2000">
                <a:latin typeface="Consolas" pitchFamily="49" charset="0"/>
                <a:cs typeface="Consolas" pitchFamily="49" charset="0"/>
              </a:rPr>
              <a:t>sort</a:t>
            </a:r>
            <a:r>
              <a:rPr lang="sr-Latn-RS" sz="2000"/>
              <a:t> sortira elemente liste, pri čemu klasa elemenata liste mora implementirati </a:t>
            </a:r>
            <a:r>
              <a:rPr lang="sr-Latn-RS" sz="2000" b="1">
                <a:solidFill>
                  <a:srgbClr val="FF0000"/>
                </a:solidFill>
                <a:latin typeface="Consolas" pitchFamily="49" charset="0"/>
                <a:cs typeface="Consolas" pitchFamily="49" charset="0"/>
              </a:rPr>
              <a:t>Comparable</a:t>
            </a:r>
            <a:r>
              <a:rPr lang="sr-Latn-RS" sz="2000"/>
              <a:t> interfejs.</a:t>
            </a:r>
          </a:p>
          <a:p>
            <a:pPr eaLnBrk="1" hangingPunct="1">
              <a:spcAft>
                <a:spcPts val="600"/>
              </a:spcAft>
              <a:buClr>
                <a:schemeClr val="tx1"/>
              </a:buClr>
              <a:buSzPct val="75000"/>
              <a:buFont typeface="Wingdings" pitchFamily="2" charset="2"/>
              <a:buChar char="n"/>
            </a:pPr>
            <a:r>
              <a:rPr lang="sr-Latn-RS" sz="2000"/>
              <a:t>Redosled sortiranja je definisan metodom </a:t>
            </a:r>
            <a:r>
              <a:rPr lang="sr-Latn-RS" sz="2000" b="1">
                <a:solidFill>
                  <a:srgbClr val="FF0000"/>
                </a:solidFill>
                <a:latin typeface="Consolas" pitchFamily="49" charset="0"/>
                <a:cs typeface="Consolas" pitchFamily="49" charset="0"/>
              </a:rPr>
              <a:t>compare</a:t>
            </a:r>
            <a:r>
              <a:rPr lang="sr-Latn-RS" sz="2000"/>
              <a:t>, koja je deklarisana u ovom interfejsu.</a:t>
            </a:r>
            <a:endParaRPr lang="en-US" sz="2000"/>
          </a:p>
          <a:p>
            <a:pPr eaLnBrk="1" hangingPunct="1">
              <a:spcBef>
                <a:spcPts val="600"/>
              </a:spcBef>
              <a:spcAft>
                <a:spcPts val="600"/>
              </a:spcAft>
              <a:buClr>
                <a:schemeClr val="tx1"/>
              </a:buClr>
              <a:buSzPct val="75000"/>
              <a:buFont typeface="Wingdings" pitchFamily="2" charset="2"/>
              <a:buChar char="n"/>
            </a:pPr>
            <a:r>
              <a:rPr lang="sr-Latn-RS" sz="2000"/>
              <a:t>Metoda </a:t>
            </a:r>
            <a:r>
              <a:rPr lang="sr-Latn-RS" sz="2000">
                <a:latin typeface="Consolas" pitchFamily="49" charset="0"/>
                <a:cs typeface="Consolas" pitchFamily="49" charset="0"/>
              </a:rPr>
              <a:t>sort</a:t>
            </a:r>
            <a:r>
              <a:rPr lang="sr-Latn-RS" sz="2000"/>
              <a:t> može imati i drugi parametar koji će odrediti alternativno uređenje elemenata. U našem primeru, sortiranje u opadajući redosled se dobija naredbom</a:t>
            </a:r>
            <a:endParaRPr lang="en-US" sz="2000"/>
          </a:p>
          <a:p>
            <a:pPr eaLnBrk="1" hangingPunct="1">
              <a:spcAft>
                <a:spcPts val="600"/>
              </a:spcAft>
              <a:buClr>
                <a:schemeClr val="tx1"/>
              </a:buClr>
              <a:buSzPct val="75000"/>
            </a:pPr>
            <a:r>
              <a:rPr lang="en-US" sz="2000" b="1">
                <a:solidFill>
                  <a:srgbClr val="7F0055"/>
                </a:solidFill>
                <a:latin typeface="Consolas" pitchFamily="49" charset="0"/>
                <a:cs typeface="Times New Roman" pitchFamily="18" charset="0"/>
              </a:rPr>
              <a:t>	</a:t>
            </a:r>
            <a:r>
              <a:rPr lang="en-GB" sz="2000">
                <a:solidFill>
                  <a:srgbClr val="000000"/>
                </a:solidFill>
                <a:latin typeface="Consolas" pitchFamily="49" charset="0"/>
                <a:cs typeface="Times New Roman" pitchFamily="18" charset="0"/>
              </a:rPr>
              <a:t>Collections.sort(lista, Collections.reverseOrder());</a:t>
            </a:r>
            <a:endParaRPr lang="en-US" sz="2000">
              <a:solidFill>
                <a:srgbClr val="000000"/>
              </a:solidFill>
              <a:latin typeface="Consolas" pitchFamily="49" charset="0"/>
              <a:cs typeface="Times New Roman" pitchFamily="18" charset="0"/>
            </a:endParaRPr>
          </a:p>
          <a:p>
            <a:pPr eaLnBrk="1" hangingPunct="1">
              <a:spcBef>
                <a:spcPts val="600"/>
              </a:spcBef>
              <a:spcAft>
                <a:spcPts val="600"/>
              </a:spcAft>
              <a:buClr>
                <a:schemeClr val="tx1"/>
              </a:buClr>
              <a:buSzPct val="75000"/>
              <a:buFont typeface="Wingdings" pitchFamily="2" charset="2"/>
              <a:buChar char="n"/>
            </a:pPr>
            <a:r>
              <a:rPr lang="sr-Latn-RS" sz="2000"/>
              <a:t>Statička metoda </a:t>
            </a:r>
            <a:r>
              <a:rPr lang="en-GB" sz="2000" b="1">
                <a:solidFill>
                  <a:srgbClr val="FF0000"/>
                </a:solidFill>
                <a:latin typeface="Consolas" pitchFamily="49" charset="0"/>
                <a:cs typeface="Times New Roman" pitchFamily="18" charset="0"/>
              </a:rPr>
              <a:t>reverseOrder()</a:t>
            </a:r>
            <a:r>
              <a:rPr lang="sr-Latn-RS" sz="2000"/>
              <a:t> klase </a:t>
            </a:r>
            <a:r>
              <a:rPr lang="en-GB" sz="2000">
                <a:solidFill>
                  <a:srgbClr val="000000"/>
                </a:solidFill>
                <a:latin typeface="Consolas" pitchFamily="49" charset="0"/>
                <a:cs typeface="Times New Roman" pitchFamily="18" charset="0"/>
              </a:rPr>
              <a:t>Collections</a:t>
            </a:r>
            <a:r>
              <a:rPr lang="sr-Latn-RS" sz="2000"/>
              <a:t> vraća </a:t>
            </a:r>
            <a:r>
              <a:rPr lang="sr-Latn-RS" sz="2000" b="1">
                <a:solidFill>
                  <a:srgbClr val="FF0000"/>
                </a:solidFill>
                <a:latin typeface="Consolas" pitchFamily="49" charset="0"/>
                <a:cs typeface="Times New Roman" pitchFamily="18" charset="0"/>
              </a:rPr>
              <a:t>Comparator</a:t>
            </a:r>
            <a:r>
              <a:rPr lang="sr-Latn-RS" sz="2000"/>
              <a:t> objekat koji uređuje elemente u suprotnom redosledu.</a:t>
            </a:r>
          </a:p>
          <a:p>
            <a:pPr eaLnBrk="1" hangingPunct="1">
              <a:spcBef>
                <a:spcPts val="600"/>
              </a:spcBef>
              <a:spcAft>
                <a:spcPts val="600"/>
              </a:spcAft>
              <a:buClr>
                <a:schemeClr val="tx1"/>
              </a:buClr>
              <a:buSzPct val="75000"/>
              <a:buFont typeface="Wingdings" pitchFamily="2" charset="2"/>
              <a:buChar char="n"/>
            </a:pPr>
            <a:r>
              <a:rPr lang="sr-Latn-RS" sz="2000">
                <a:solidFill>
                  <a:srgbClr val="339933"/>
                </a:solidFill>
              </a:rPr>
              <a:t>Za objekte koji ne implementiraju interfejs </a:t>
            </a:r>
            <a:r>
              <a:rPr lang="sr-Latn-RS" sz="2000">
                <a:solidFill>
                  <a:srgbClr val="339933"/>
                </a:solidFill>
                <a:latin typeface="Consolas" pitchFamily="49" charset="0"/>
                <a:cs typeface="Times New Roman" pitchFamily="18" charset="0"/>
              </a:rPr>
              <a:t>Comparable</a:t>
            </a:r>
            <a:r>
              <a:rPr lang="sr-Latn-RS" sz="2000">
                <a:solidFill>
                  <a:srgbClr val="339933"/>
                </a:solidFill>
              </a:rPr>
              <a:t>, moramo sami kreirati </a:t>
            </a:r>
            <a:r>
              <a:rPr lang="sr-Latn-RS" sz="2000">
                <a:solidFill>
                  <a:srgbClr val="339933"/>
                </a:solidFill>
                <a:latin typeface="Consolas" pitchFamily="49" charset="0"/>
                <a:cs typeface="Times New Roman" pitchFamily="18" charset="0"/>
              </a:rPr>
              <a:t>Comparator</a:t>
            </a:r>
            <a:r>
              <a:rPr lang="sr-Latn-RS" sz="2000">
                <a:solidFill>
                  <a:srgbClr val="339933"/>
                </a:solidFill>
              </a:rPr>
              <a:t> objekte!</a:t>
            </a:r>
          </a:p>
          <a:p>
            <a:pPr eaLnBrk="1" hangingPunct="1">
              <a:spcBef>
                <a:spcPts val="600"/>
              </a:spcBef>
              <a:spcAft>
                <a:spcPts val="600"/>
              </a:spcAft>
              <a:buClr>
                <a:schemeClr val="tx1"/>
              </a:buClr>
              <a:buSzPct val="75000"/>
              <a:buFont typeface="Wingdings" pitchFamily="2" charset="2"/>
              <a:buChar char="n"/>
            </a:pPr>
            <a:r>
              <a:rPr lang="sr-Latn-RS" sz="2000"/>
              <a:t>U narednom primeru, kreiraćemo klasu </a:t>
            </a:r>
            <a:r>
              <a:rPr lang="sr-Latn-RS" sz="2000">
                <a:solidFill>
                  <a:srgbClr val="000000"/>
                </a:solidFill>
                <a:latin typeface="Consolas" pitchFamily="49" charset="0"/>
                <a:cs typeface="Times New Roman" pitchFamily="18" charset="0"/>
              </a:rPr>
              <a:t>Covek</a:t>
            </a:r>
            <a:r>
              <a:rPr lang="sr-Latn-RS" sz="2000"/>
              <a:t>, koji ima ime i prezime, težinu i visinu, i sortiraćemo listu koja sadrži nekoliko </a:t>
            </a:r>
            <a:r>
              <a:rPr lang="sr-Latn-RS" sz="2000">
                <a:solidFill>
                  <a:srgbClr val="000000"/>
                </a:solidFill>
                <a:latin typeface="Consolas" pitchFamily="49" charset="0"/>
                <a:cs typeface="Times New Roman" pitchFamily="18" charset="0"/>
              </a:rPr>
              <a:t>Covek</a:t>
            </a:r>
            <a:r>
              <a:rPr lang="sr-Latn-RS" sz="2000"/>
              <a:t> objekata. </a:t>
            </a:r>
            <a:endParaRPr lang="en-US" sz="200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F0E8E13-EABC-4342-A114-30C075DF9A4D}" type="slidenum">
              <a:rPr lang="en-GB" smtClean="0">
                <a:latin typeface="Arial Black" pitchFamily="34" charset="0"/>
              </a:rPr>
              <a:pPr eaLnBrk="1" hangingPunct="1"/>
              <a:t>50</a:t>
            </a:fld>
            <a:endParaRPr lang="en-GB" smtClean="0">
              <a:latin typeface="Arial Black" pitchFamily="34" charset="0"/>
            </a:endParaRPr>
          </a:p>
        </p:txBody>
      </p:sp>
      <p:sp>
        <p:nvSpPr>
          <p:cNvPr id="53251" name="Rectangle 2"/>
          <p:cNvSpPr>
            <a:spLocks noGrp="1" noChangeArrowheads="1"/>
          </p:cNvSpPr>
          <p:nvPr>
            <p:ph type="title"/>
          </p:nvPr>
        </p:nvSpPr>
        <p:spPr>
          <a:xfrm>
            <a:off x="395288" y="600075"/>
            <a:ext cx="4464050" cy="596900"/>
          </a:xfrm>
        </p:spPr>
        <p:txBody>
          <a:bodyPr lIns="36000" rIns="36000"/>
          <a:lstStyle/>
          <a:p>
            <a:pPr eaLnBrk="1" hangingPunct="1"/>
            <a:r>
              <a:rPr lang="sr-Latn-RS" sz="3600" smtClean="0"/>
              <a:t>SwingWorker klasa</a:t>
            </a:r>
            <a:endParaRPr lang="en-US" sz="3600" smtClean="0"/>
          </a:p>
        </p:txBody>
      </p:sp>
      <p:sp>
        <p:nvSpPr>
          <p:cNvPr id="53252" name="Rectangle 3" descr="Rectangle: Click to edit Master text styles&#10;Second level&#10;Third level&#10;Fourth level&#10;Fifth level"/>
          <p:cNvSpPr txBox="1">
            <a:spLocks noChangeArrowheads="1"/>
          </p:cNvSpPr>
          <p:nvPr/>
        </p:nvSpPr>
        <p:spPr bwMode="auto">
          <a:xfrm>
            <a:off x="107950" y="1268413"/>
            <a:ext cx="87852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Kada u interakciji sa GUI komponentama, neki od događaja zahteva značajno vreme da se izvrši (složena matematička operacija, rad sa velikim brojem fajlova), </a:t>
            </a:r>
            <a:r>
              <a:rPr lang="vi-VN" sz="2000"/>
              <a:t>nit za otpremanje događaja </a:t>
            </a:r>
            <a:r>
              <a:rPr lang="sr-Latn-RS" sz="2000"/>
              <a:t>mora da čeka kraj te radnje, da bi nastavio sa ostalim radnjama. Ovo uzrokuje da GUI komponente ne reaguju na akcije korisnika.</a:t>
            </a:r>
            <a:endParaRPr lang="en-GB" sz="2000"/>
          </a:p>
          <a:p>
            <a:pPr eaLnBrk="1" hangingPunct="1">
              <a:spcBef>
                <a:spcPts val="1200"/>
              </a:spcBef>
              <a:buClr>
                <a:schemeClr val="tx1"/>
              </a:buClr>
              <a:buSzPct val="75000"/>
              <a:buFont typeface="Wingdings" pitchFamily="2" charset="2"/>
              <a:buChar char="n"/>
            </a:pPr>
            <a:r>
              <a:rPr lang="sr-Latn-RS" sz="2000"/>
              <a:t>Da bi se izbegla ova situacija, poželjno je vremenski zahtevne operacije izvršavati u posebnoj niti, time omogućavajući </a:t>
            </a:r>
            <a:r>
              <a:rPr lang="vi-VN" sz="2000"/>
              <a:t>nit</a:t>
            </a:r>
            <a:r>
              <a:rPr lang="sr-Latn-RS" sz="2000"/>
              <a:t>i</a:t>
            </a:r>
            <a:r>
              <a:rPr lang="vi-VN" sz="2000"/>
              <a:t> za otpremanje događaja </a:t>
            </a:r>
            <a:r>
              <a:rPr lang="sr-Latn-RS" sz="2000"/>
              <a:t>da nastavi sa ostalim radnjama u redu.</a:t>
            </a:r>
          </a:p>
          <a:p>
            <a:pPr eaLnBrk="1" hangingPunct="1">
              <a:spcBef>
                <a:spcPts val="1200"/>
              </a:spcBef>
              <a:buClr>
                <a:schemeClr val="tx1"/>
              </a:buClr>
              <a:buSzPct val="75000"/>
              <a:buFont typeface="Wingdings" pitchFamily="2" charset="2"/>
              <a:buChar char="n"/>
            </a:pPr>
            <a:r>
              <a:rPr lang="sr-Latn-RS" sz="2000"/>
              <a:t>Klasa </a:t>
            </a:r>
            <a:r>
              <a:rPr lang="sr-Latn-RS" sz="2000">
                <a:latin typeface="Consolas" pitchFamily="49" charset="0"/>
                <a:cs typeface="Times New Roman" pitchFamily="18" charset="0"/>
              </a:rPr>
              <a:t>SwingWorker</a:t>
            </a:r>
            <a:r>
              <a:rPr lang="sr-Latn-RS" sz="2000"/>
              <a:t> (paket </a:t>
            </a:r>
            <a:r>
              <a:rPr lang="sr-Latn-RS" sz="2000">
                <a:latin typeface="Consolas" pitchFamily="49" charset="0"/>
                <a:cs typeface="Times New Roman" pitchFamily="18" charset="0"/>
              </a:rPr>
              <a:t>javax.swing</a:t>
            </a:r>
            <a:r>
              <a:rPr lang="sr-Latn-RS" sz="2000"/>
              <a:t>) omogućava izvršavanje zahtevnih operacija u posebnoj </a:t>
            </a:r>
            <a:r>
              <a:rPr lang="sr-Latn-RS" sz="2000">
                <a:solidFill>
                  <a:srgbClr val="FF0000"/>
                </a:solidFill>
              </a:rPr>
              <a:t>radnoj niti</a:t>
            </a:r>
            <a:r>
              <a:rPr lang="sr-Latn-RS" sz="2000"/>
              <a:t> (eng. </a:t>
            </a:r>
            <a:r>
              <a:rPr lang="sr-Latn-RS" sz="2000" i="1"/>
              <a:t>worker thread</a:t>
            </a:r>
            <a:r>
              <a:rPr lang="sr-Latn-RS" sz="2000"/>
              <a:t>) i ažuriranje </a:t>
            </a:r>
            <a:r>
              <a:rPr lang="sr-Latn-RS" sz="2000">
                <a:latin typeface="Consolas" pitchFamily="49" charset="0"/>
                <a:cs typeface="Times New Roman" pitchFamily="18" charset="0"/>
              </a:rPr>
              <a:t>Swing</a:t>
            </a:r>
            <a:r>
              <a:rPr lang="sr-Latn-RS" sz="2000"/>
              <a:t> komponenti, iz </a:t>
            </a:r>
            <a:r>
              <a:rPr lang="vi-VN" sz="2000"/>
              <a:t>nit</a:t>
            </a:r>
            <a:r>
              <a:rPr lang="sr-Latn-RS" sz="2000"/>
              <a:t>i</a:t>
            </a:r>
            <a:r>
              <a:rPr lang="vi-VN" sz="2000"/>
              <a:t> za otpremanje događaja</a:t>
            </a:r>
            <a:r>
              <a:rPr lang="sr-Latn-RS" sz="2000"/>
              <a:t>,</a:t>
            </a:r>
            <a:r>
              <a:rPr lang="vi-VN" sz="2000"/>
              <a:t> </a:t>
            </a:r>
            <a:r>
              <a:rPr lang="sr-Latn-RS" sz="2000"/>
              <a:t>rezultatima operacija.</a:t>
            </a:r>
          </a:p>
          <a:p>
            <a:pPr eaLnBrk="1" hangingPunct="1">
              <a:spcBef>
                <a:spcPts val="1200"/>
              </a:spcBef>
              <a:buClr>
                <a:schemeClr val="tx1"/>
              </a:buClr>
              <a:buSzPct val="75000"/>
              <a:buFont typeface="Wingdings" pitchFamily="2" charset="2"/>
              <a:buChar char="n"/>
            </a:pPr>
            <a:r>
              <a:rPr lang="sr-Latn-RS" sz="2000">
                <a:latin typeface="Consolas" pitchFamily="49" charset="0"/>
                <a:cs typeface="Times New Roman" pitchFamily="18" charset="0"/>
              </a:rPr>
              <a:t>SwingWorker</a:t>
            </a:r>
            <a:r>
              <a:rPr lang="sr-Latn-RS" sz="2000"/>
              <a:t> klasa implementira </a:t>
            </a:r>
            <a:r>
              <a:rPr lang="sr-Latn-RS" sz="2000">
                <a:latin typeface="Consolas" pitchFamily="49" charset="0"/>
                <a:cs typeface="Times New Roman" pitchFamily="18" charset="0"/>
              </a:rPr>
              <a:t>Runnable</a:t>
            </a:r>
            <a:r>
              <a:rPr lang="sr-Latn-RS" sz="2000"/>
              <a:t> interfejs, što znači da se </a:t>
            </a:r>
            <a:r>
              <a:rPr lang="sr-Latn-RS" sz="2000">
                <a:latin typeface="Consolas" pitchFamily="49" charset="0"/>
                <a:cs typeface="Times New Roman" pitchFamily="18" charset="0"/>
              </a:rPr>
              <a:t>SwingWorker</a:t>
            </a:r>
            <a:r>
              <a:rPr lang="sr-Latn-RS" sz="2000"/>
              <a:t> objekat može izvršavati u posebnoj niti.</a:t>
            </a:r>
          </a:p>
          <a:p>
            <a:pPr eaLnBrk="1" hangingPunct="1">
              <a:spcBef>
                <a:spcPts val="1200"/>
              </a:spcBef>
              <a:buClr>
                <a:schemeClr val="tx1"/>
              </a:buClr>
              <a:buSzPct val="75000"/>
              <a:buFont typeface="Wingdings" pitchFamily="2" charset="2"/>
              <a:buChar char="n"/>
            </a:pPr>
            <a:r>
              <a:rPr lang="sr-Latn-RS" sz="2000"/>
              <a:t>Ažuriranje GUI komponenti u zavisnosti od rezultata iz radne niti se vrši iz niti za otpremanje događaja, a ne iz radne niti.</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258DC3-79A8-485D-B14B-AA40476A1957}" type="slidenum">
              <a:rPr lang="en-GB" smtClean="0">
                <a:latin typeface="Arial Black" pitchFamily="34" charset="0"/>
              </a:rPr>
              <a:pPr eaLnBrk="1" hangingPunct="1"/>
              <a:t>51</a:t>
            </a:fld>
            <a:endParaRPr lang="en-GB" smtClean="0">
              <a:latin typeface="Arial Black" pitchFamily="34" charset="0"/>
            </a:endParaRPr>
          </a:p>
        </p:txBody>
      </p:sp>
      <p:sp>
        <p:nvSpPr>
          <p:cNvPr id="54275" name="Rectangle 2"/>
          <p:cNvSpPr>
            <a:spLocks noGrp="1" noChangeArrowheads="1"/>
          </p:cNvSpPr>
          <p:nvPr>
            <p:ph type="title"/>
          </p:nvPr>
        </p:nvSpPr>
        <p:spPr>
          <a:xfrm>
            <a:off x="395288" y="600075"/>
            <a:ext cx="5905500" cy="596900"/>
          </a:xfrm>
        </p:spPr>
        <p:txBody>
          <a:bodyPr lIns="36000" rIns="36000"/>
          <a:lstStyle/>
          <a:p>
            <a:pPr eaLnBrk="1" hangingPunct="1"/>
            <a:r>
              <a:rPr lang="sr-Latn-RS" sz="3600" smtClean="0"/>
              <a:t>Metode klase SwingWorker</a:t>
            </a:r>
            <a:endParaRPr lang="en-US" sz="3600" smtClean="0"/>
          </a:p>
        </p:txBody>
      </p:sp>
      <p:graphicFrame>
        <p:nvGraphicFramePr>
          <p:cNvPr id="5" name="Table 4"/>
          <p:cNvGraphicFramePr>
            <a:graphicFrameLocks noGrp="1"/>
          </p:cNvGraphicFramePr>
          <p:nvPr/>
        </p:nvGraphicFramePr>
        <p:xfrm>
          <a:off x="611188" y="1824038"/>
          <a:ext cx="7705725" cy="3476625"/>
        </p:xfrm>
        <a:graphic>
          <a:graphicData uri="http://schemas.openxmlformats.org/drawingml/2006/table">
            <a:tbl>
              <a:tblPr firstRow="1" firstCol="1" bandRow="1"/>
              <a:tblGrid>
                <a:gridCol w="2209210"/>
                <a:gridCol w="5496515"/>
              </a:tblGrid>
              <a:tr h="416155">
                <a:tc>
                  <a:txBody>
                    <a:bodyPr/>
                    <a:lstStyle/>
                    <a:p>
                      <a:pPr marL="0" algn="ctr" defTabSz="914400" rtl="0" eaLnBrk="1" latinLnBrk="0" hangingPunct="1">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Metoda</a:t>
                      </a:r>
                    </a:p>
                  </a:txBody>
                  <a:tcPr marL="56788" marR="56788" marT="0"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Opis</a:t>
                      </a:r>
                    </a:p>
                  </a:txBody>
                  <a:tcPr marL="56788" marR="56788" marT="0"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304800">
                <a:tc>
                  <a:txBody>
                    <a:bodyPr/>
                    <a:lstStyle/>
                    <a:p>
                      <a:pPr>
                        <a:spcAft>
                          <a:spcPts val="0"/>
                        </a:spcAft>
                      </a:pPr>
                      <a:r>
                        <a:rPr kumimoji="0" lang="sr-Latn-RS" sz="2000" b="0" i="0" u="none" strike="noStrike" kern="1200" cap="none" normalizeH="0" baseline="0" smtClean="0">
                          <a:ln>
                            <a:noFill/>
                          </a:ln>
                          <a:solidFill>
                            <a:schemeClr val="tx1"/>
                          </a:solidFill>
                          <a:effectLst/>
                          <a:latin typeface="Consolas" pitchFamily="49" charset="0"/>
                          <a:ea typeface="+mn-ea"/>
                          <a:cs typeface="Consolas" pitchFamily="49" charset="0"/>
                        </a:rPr>
                        <a:t>doInBackground</a:t>
                      </a:r>
                      <a:endParaRPr kumimoji="0" lang="en-GB" sz="2000" b="0" i="0" u="none" strike="noStrike" kern="1200" cap="none" normalizeH="0" baseline="0">
                        <a:ln>
                          <a:noFill/>
                        </a:ln>
                        <a:solidFill>
                          <a:schemeClr val="tx1"/>
                        </a:solidFill>
                        <a:effectLst/>
                        <a:latin typeface="Consolas" pitchFamily="49" charset="0"/>
                        <a:ea typeface="+mn-ea"/>
                        <a:cs typeface="Consolas" pitchFamily="49" charset="0"/>
                      </a:endParaRPr>
                    </a:p>
                  </a:txBody>
                  <a:tcPr marL="56788" marR="56788" marT="0" marB="0" anchor="ctr">
                    <a:lnL w="12700" cap="flat" cmpd="sng" algn="ctr">
                      <a:solidFill>
                        <a:schemeClr val="tx1"/>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Izvršavanje zahtevnih operacija</a:t>
                      </a:r>
                      <a:r>
                        <a:rPr kumimoji="0" lang="en-GB" sz="1800" b="0" i="0" u="none" strike="noStrike" kern="1200" cap="none" normalizeH="0" baseline="0" smtClean="0">
                          <a:ln>
                            <a:noFill/>
                          </a:ln>
                          <a:solidFill>
                            <a:schemeClr val="tx1"/>
                          </a:solidFill>
                          <a:effectLst/>
                          <a:latin typeface="Calibri" pitchFamily="34" charset="0"/>
                          <a:ea typeface="+mn-ea"/>
                          <a:cs typeface="Times New Roman" pitchFamily="18" charset="0"/>
                        </a:rPr>
                        <a:t>.</a:t>
                      </a: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 Poziva se u radnoj niti.</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tr>
              <a:tr h="548640">
                <a:tc>
                  <a:txBody>
                    <a:bodyPr/>
                    <a:lstStyle/>
                    <a:p>
                      <a:pPr>
                        <a:spcAft>
                          <a:spcPts val="0"/>
                        </a:spcAft>
                      </a:pPr>
                      <a:r>
                        <a:rPr kumimoji="0" lang="sr-Latn-RS" sz="2000" b="0" i="0" u="none" strike="noStrike" kern="1200" cap="none" normalizeH="0" baseline="0" smtClean="0">
                          <a:ln>
                            <a:noFill/>
                          </a:ln>
                          <a:solidFill>
                            <a:schemeClr val="tx1"/>
                          </a:solidFill>
                          <a:effectLst/>
                          <a:latin typeface="Consolas" pitchFamily="49" charset="0"/>
                          <a:ea typeface="+mn-ea"/>
                          <a:cs typeface="Consolas" pitchFamily="49" charset="0"/>
                        </a:rPr>
                        <a:t>done</a:t>
                      </a:r>
                      <a:endParaRPr kumimoji="0" lang="en-GB" sz="2000" b="0" i="0" u="none" strike="noStrike" kern="1200" cap="none" normalizeH="0" baseline="0">
                        <a:ln>
                          <a:noFill/>
                        </a:ln>
                        <a:solidFill>
                          <a:schemeClr val="tx1"/>
                        </a:solidFill>
                        <a:effectLst/>
                        <a:latin typeface="Consolas" pitchFamily="49" charset="0"/>
                        <a:ea typeface="+mn-ea"/>
                        <a:cs typeface="Consolas" pitchFamily="49" charset="0"/>
                      </a:endParaRPr>
                    </a:p>
                  </a:txBody>
                  <a:tcPr marL="56788" marR="56788"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Izvršava se u niti za otpremanje događaja po završetku metode </a:t>
                      </a:r>
                      <a:r>
                        <a:rPr kumimoji="0" lang="sr-Latn-RS" sz="1800" b="0" i="0" u="none" strike="noStrike" kern="1200" cap="none" normalizeH="0" baseline="0" smtClean="0">
                          <a:ln>
                            <a:noFill/>
                          </a:ln>
                          <a:solidFill>
                            <a:schemeClr val="tx1"/>
                          </a:solidFill>
                          <a:effectLst/>
                          <a:latin typeface="Consolas" pitchFamily="49" charset="0"/>
                          <a:ea typeface="+mn-ea"/>
                          <a:cs typeface="Consolas" pitchFamily="49" charset="0"/>
                        </a:rPr>
                        <a:t>doInBackground</a:t>
                      </a:r>
                      <a:r>
                        <a:rPr kumimoji="0" lang="en-GB" sz="1800" b="0" i="0" u="none" strike="noStrike" kern="1200" cap="none" normalizeH="0" baseline="0" smtClean="0">
                          <a:ln>
                            <a:noFill/>
                          </a:ln>
                          <a:solidFill>
                            <a:schemeClr val="tx1"/>
                          </a:solidFill>
                          <a:effectLst/>
                          <a:latin typeface="Calibri" pitchFamily="34" charset="0"/>
                          <a:ea typeface="+mn-ea"/>
                          <a:cs typeface="Times New Roman" pitchFamily="18" charset="0"/>
                        </a:rPr>
                        <a:t>.</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a:noFill/>
                    </a:lnT>
                    <a:lnB>
                      <a:noFill/>
                    </a:lnB>
                  </a:tcPr>
                </a:tc>
              </a:tr>
              <a:tr h="554876">
                <a:tc>
                  <a:txBody>
                    <a:bodyPr/>
                    <a:lstStyle/>
                    <a:p>
                      <a:pPr>
                        <a:spcAft>
                          <a:spcPts val="0"/>
                        </a:spcAft>
                      </a:pPr>
                      <a:r>
                        <a:rPr kumimoji="0" lang="sr-Latn-RS" sz="2000" b="0" i="0" u="none" strike="noStrike" kern="1200" cap="none" normalizeH="0" baseline="0" smtClean="0">
                          <a:ln>
                            <a:noFill/>
                          </a:ln>
                          <a:solidFill>
                            <a:schemeClr val="tx1"/>
                          </a:solidFill>
                          <a:effectLst/>
                          <a:latin typeface="Consolas" pitchFamily="49" charset="0"/>
                          <a:ea typeface="+mn-ea"/>
                          <a:cs typeface="Consolas" pitchFamily="49" charset="0"/>
                        </a:rPr>
                        <a:t>execute</a:t>
                      </a:r>
                      <a:endParaRPr kumimoji="0" lang="en-GB" sz="2000" b="0" i="0" u="none" strike="noStrike" kern="1200" cap="none" normalizeH="0" baseline="0">
                        <a:ln>
                          <a:noFill/>
                        </a:ln>
                        <a:solidFill>
                          <a:schemeClr val="tx1"/>
                        </a:solidFill>
                        <a:effectLst/>
                        <a:latin typeface="Consolas" pitchFamily="49" charset="0"/>
                        <a:ea typeface="+mn-ea"/>
                        <a:cs typeface="Consolas" pitchFamily="49" charset="0"/>
                      </a:endParaRPr>
                    </a:p>
                  </a:txBody>
                  <a:tcPr marL="56788" marR="56788"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Postavljanje </a:t>
                      </a:r>
                      <a:r>
                        <a:rPr lang="sr-Latn-RS" sz="1800" kern="1200" smtClean="0">
                          <a:solidFill>
                            <a:schemeClr val="tx1"/>
                          </a:solidFill>
                          <a:latin typeface="Consolas" pitchFamily="49" charset="0"/>
                          <a:ea typeface="+mn-ea"/>
                          <a:cs typeface="Times New Roman" pitchFamily="18" charset="0"/>
                        </a:rPr>
                        <a:t>SwingWorker</a:t>
                      </a: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 objekta za izvršavanje u radnoj niti</a:t>
                      </a:r>
                      <a:r>
                        <a:rPr kumimoji="0" lang="en-GB" sz="1800" b="0" i="0" u="none" strike="noStrike" kern="1200" cap="none" normalizeH="0" baseline="0" smtClean="0">
                          <a:ln>
                            <a:noFill/>
                          </a:ln>
                          <a:solidFill>
                            <a:schemeClr val="tx1"/>
                          </a:solidFill>
                          <a:effectLst/>
                          <a:latin typeface="Calibri" pitchFamily="34" charset="0"/>
                          <a:ea typeface="+mn-ea"/>
                          <a:cs typeface="Times New Roman" pitchFamily="18" charset="0"/>
                        </a:rPr>
                        <a:t>.</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a:noFill/>
                    </a:lnT>
                    <a:lnB>
                      <a:noFill/>
                    </a:lnB>
                  </a:tcPr>
                </a:tc>
              </a:tr>
              <a:tr h="548640">
                <a:tc>
                  <a:txBody>
                    <a:bodyPr/>
                    <a:lstStyle/>
                    <a:p>
                      <a:pPr>
                        <a:spcAft>
                          <a:spcPts val="0"/>
                        </a:spcAft>
                      </a:pPr>
                      <a:r>
                        <a:rPr kumimoji="0" lang="en-GB" sz="2000" b="0" i="0" u="none" strike="noStrike" kern="1200" cap="none" normalizeH="0" baseline="0">
                          <a:ln>
                            <a:noFill/>
                          </a:ln>
                          <a:solidFill>
                            <a:schemeClr val="tx1"/>
                          </a:solidFill>
                          <a:effectLst/>
                          <a:latin typeface="Consolas" pitchFamily="49" charset="0"/>
                          <a:ea typeface="+mn-ea"/>
                          <a:cs typeface="Consolas" pitchFamily="49" charset="0"/>
                        </a:rPr>
                        <a:t>get</a:t>
                      </a:r>
                    </a:p>
                  </a:txBody>
                  <a:tcPr marL="56788" marR="56788"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Nakon završetka metode </a:t>
                      </a:r>
                      <a:r>
                        <a:rPr kumimoji="0" lang="sr-Latn-RS" sz="1800" b="0" i="0" u="none" strike="noStrike" kern="1200" cap="none" normalizeH="0" baseline="0" smtClean="0">
                          <a:ln>
                            <a:noFill/>
                          </a:ln>
                          <a:solidFill>
                            <a:schemeClr val="tx1"/>
                          </a:solidFill>
                          <a:effectLst/>
                          <a:latin typeface="Consolas" pitchFamily="49" charset="0"/>
                          <a:ea typeface="+mn-ea"/>
                          <a:cs typeface="Consolas" pitchFamily="49" charset="0"/>
                        </a:rPr>
                        <a:t>doInBackground</a:t>
                      </a: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 vraća rezultat operacije.</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a:noFill/>
                    </a:lnT>
                    <a:lnB>
                      <a:noFill/>
                    </a:lnB>
                  </a:tcPr>
                </a:tc>
              </a:tr>
              <a:tr h="554876">
                <a:tc>
                  <a:txBody>
                    <a:bodyPr/>
                    <a:lstStyle/>
                    <a:p>
                      <a:pPr>
                        <a:spcAft>
                          <a:spcPts val="0"/>
                        </a:spcAft>
                      </a:pPr>
                      <a:r>
                        <a:rPr kumimoji="0" lang="sr-Latn-RS" sz="2000" b="0" i="0" u="none" strike="noStrike" kern="1200" cap="none" normalizeH="0" baseline="0" smtClean="0">
                          <a:ln>
                            <a:noFill/>
                          </a:ln>
                          <a:solidFill>
                            <a:schemeClr val="tx1"/>
                          </a:solidFill>
                          <a:effectLst/>
                          <a:latin typeface="Consolas" pitchFamily="49" charset="0"/>
                          <a:ea typeface="+mn-ea"/>
                          <a:cs typeface="Consolas" pitchFamily="49" charset="0"/>
                        </a:rPr>
                        <a:t>publish</a:t>
                      </a:r>
                      <a:endParaRPr kumimoji="0" lang="en-GB" sz="2000" b="0" i="0" u="none" strike="noStrike" kern="1200" cap="none" normalizeH="0" baseline="0">
                        <a:ln>
                          <a:noFill/>
                        </a:ln>
                        <a:solidFill>
                          <a:schemeClr val="tx1"/>
                        </a:solidFill>
                        <a:effectLst/>
                        <a:latin typeface="Consolas" pitchFamily="49" charset="0"/>
                        <a:ea typeface="+mn-ea"/>
                        <a:cs typeface="Consolas" pitchFamily="49" charset="0"/>
                      </a:endParaRPr>
                    </a:p>
                  </a:txBody>
                  <a:tcPr marL="56788" marR="56788" marT="0"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Šalje međurezultate iz </a:t>
                      </a:r>
                      <a:r>
                        <a:rPr kumimoji="0" lang="sr-Latn-RS" sz="1800" b="0" i="0" u="none" strike="noStrike" kern="1200" cap="none" normalizeH="0" baseline="0" smtClean="0">
                          <a:ln>
                            <a:noFill/>
                          </a:ln>
                          <a:solidFill>
                            <a:schemeClr val="tx1"/>
                          </a:solidFill>
                          <a:effectLst/>
                          <a:latin typeface="Consolas" pitchFamily="49" charset="0"/>
                          <a:ea typeface="+mn-ea"/>
                          <a:cs typeface="Consolas" pitchFamily="49" charset="0"/>
                        </a:rPr>
                        <a:t>doInBackground</a:t>
                      </a: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 metode metodi </a:t>
                      </a:r>
                      <a:r>
                        <a:rPr kumimoji="0" lang="sr-Latn-RS" sz="1800" b="0" i="0" u="none" strike="noStrike" kern="1200" cap="none" normalizeH="0" baseline="0" smtClean="0">
                          <a:ln>
                            <a:noFill/>
                          </a:ln>
                          <a:solidFill>
                            <a:schemeClr val="tx1"/>
                          </a:solidFill>
                          <a:effectLst/>
                          <a:latin typeface="Consolas" pitchFamily="49" charset="0"/>
                          <a:ea typeface="+mn-ea"/>
                          <a:cs typeface="Consolas" pitchFamily="49" charset="0"/>
                        </a:rPr>
                        <a:t>process</a:t>
                      </a:r>
                      <a:r>
                        <a:rPr kumimoji="0" lang="en-GB" sz="1800" b="0" i="0" u="none" strike="noStrike" kern="1200" cap="none" normalizeH="0" baseline="0" smtClean="0">
                          <a:ln>
                            <a:noFill/>
                          </a:ln>
                          <a:solidFill>
                            <a:schemeClr val="tx1"/>
                          </a:solidFill>
                          <a:effectLst/>
                          <a:latin typeface="Calibri" pitchFamily="34" charset="0"/>
                          <a:ea typeface="+mn-ea"/>
                          <a:cs typeface="Times New Roman" pitchFamily="18" charset="0"/>
                        </a:rPr>
                        <a:t>.</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a:noFill/>
                    </a:lnT>
                    <a:lnB>
                      <a:noFill/>
                    </a:lnB>
                  </a:tcPr>
                </a:tc>
              </a:tr>
              <a:tr h="548640">
                <a:tc>
                  <a:txBody>
                    <a:bodyPr/>
                    <a:lstStyle/>
                    <a:p>
                      <a:pPr>
                        <a:spcAft>
                          <a:spcPts val="0"/>
                        </a:spcAft>
                      </a:pPr>
                      <a:r>
                        <a:rPr kumimoji="0" lang="sr-Latn-RS" sz="2000" b="0" i="0" u="none" strike="noStrike" kern="1200" cap="none" normalizeH="0" baseline="0" smtClean="0">
                          <a:ln>
                            <a:noFill/>
                          </a:ln>
                          <a:solidFill>
                            <a:schemeClr val="tx1"/>
                          </a:solidFill>
                          <a:effectLst/>
                          <a:latin typeface="Consolas" pitchFamily="49" charset="0"/>
                          <a:ea typeface="+mn-ea"/>
                          <a:cs typeface="Consolas" pitchFamily="49" charset="0"/>
                        </a:rPr>
                        <a:t>process</a:t>
                      </a:r>
                      <a:endParaRPr kumimoji="0" lang="en-GB" sz="2000" b="0" i="0" u="none" strike="noStrike" kern="1200" cap="none" normalizeH="0" baseline="0">
                        <a:ln>
                          <a:noFill/>
                        </a:ln>
                        <a:solidFill>
                          <a:schemeClr val="tx1"/>
                        </a:solidFill>
                        <a:effectLst/>
                        <a:latin typeface="Consolas" pitchFamily="49" charset="0"/>
                        <a:ea typeface="+mn-ea"/>
                        <a:cs typeface="Consolas" pitchFamily="49" charset="0"/>
                      </a:endParaRPr>
                    </a:p>
                  </a:txBody>
                  <a:tcPr marL="56788" marR="56788"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Prima međurezultate iz metode </a:t>
                      </a:r>
                      <a:r>
                        <a:rPr kumimoji="0" lang="sr-Latn-RS" sz="1800" b="0" i="0" u="none" strike="noStrike" kern="1200" cap="none" normalizeH="0" baseline="0" smtClean="0">
                          <a:ln>
                            <a:noFill/>
                          </a:ln>
                          <a:solidFill>
                            <a:schemeClr val="tx1"/>
                          </a:solidFill>
                          <a:effectLst/>
                          <a:latin typeface="Consolas" pitchFamily="49" charset="0"/>
                          <a:ea typeface="+mn-ea"/>
                          <a:cs typeface="Consolas" pitchFamily="49" charset="0"/>
                        </a:rPr>
                        <a:t>publish</a:t>
                      </a:r>
                      <a:r>
                        <a:rPr kumimoji="0" lang="sr-Latn-RS" sz="1800" b="0" i="0" u="none" strike="noStrike" kern="1200" cap="none" normalizeH="0" baseline="0" smtClean="0">
                          <a:ln>
                            <a:noFill/>
                          </a:ln>
                          <a:solidFill>
                            <a:schemeClr val="tx1"/>
                          </a:solidFill>
                          <a:effectLst/>
                          <a:latin typeface="Calibri" pitchFamily="34" charset="0"/>
                          <a:ea typeface="+mn-ea"/>
                          <a:cs typeface="Times New Roman" pitchFamily="18" charset="0"/>
                        </a:rPr>
                        <a:t> i procesira ih u niti za otpremanje događaja</a:t>
                      </a:r>
                      <a:r>
                        <a:rPr kumimoji="0" lang="en-GB" sz="1800" b="0" i="0" u="none" strike="noStrike" kern="1200" cap="none" normalizeH="0" baseline="0" smtClean="0">
                          <a:ln>
                            <a:noFill/>
                          </a:ln>
                          <a:solidFill>
                            <a:schemeClr val="tx1"/>
                          </a:solidFill>
                          <a:effectLst/>
                          <a:latin typeface="Calibri" pitchFamily="34" charset="0"/>
                          <a:ea typeface="+mn-ea"/>
                          <a:cs typeface="Times New Roman" pitchFamily="18" charset="0"/>
                        </a:rPr>
                        <a:t>.</a:t>
                      </a:r>
                      <a:endParaRPr kumimoji="0" lang="en-GB" sz="18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56788" marR="56788" marT="0"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D0AA28-775D-4DE9-AAEC-C424E0496A9B}" type="slidenum">
              <a:rPr lang="en-GB" smtClean="0">
                <a:latin typeface="Arial Black" pitchFamily="34" charset="0"/>
              </a:rPr>
              <a:pPr eaLnBrk="1" hangingPunct="1"/>
              <a:t>52</a:t>
            </a:fld>
            <a:endParaRPr lang="en-GB" smtClean="0">
              <a:latin typeface="Arial Black" pitchFamily="34" charset="0"/>
            </a:endParaRPr>
          </a:p>
        </p:txBody>
      </p:sp>
      <p:sp>
        <p:nvSpPr>
          <p:cNvPr id="55299" name="Rectangle 3" descr="Rectangle: Click to edit Master text styles&#10;Second level&#10;Third level&#10;Fourth level&#10;Fifth level"/>
          <p:cNvSpPr txBox="1">
            <a:spLocks noChangeArrowheads="1"/>
          </p:cNvSpPr>
          <p:nvPr/>
        </p:nvSpPr>
        <p:spPr bwMode="auto">
          <a:xfrm>
            <a:off x="107950" y="1268413"/>
            <a:ext cx="8785225"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62865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en-US" sz="2000"/>
              <a:t>U nastavku dajemo primer kori</a:t>
            </a:r>
            <a:r>
              <a:rPr lang="sr-Latn-RS" sz="2000"/>
              <a:t>šćenja </a:t>
            </a:r>
            <a:r>
              <a:rPr lang="sr-Latn-RS" sz="2000">
                <a:latin typeface="Consolas" pitchFamily="49" charset="0"/>
                <a:cs typeface="Times New Roman" pitchFamily="18" charset="0"/>
              </a:rPr>
              <a:t>SwingWorker</a:t>
            </a:r>
            <a:r>
              <a:rPr lang="sr-Latn-RS" sz="2000"/>
              <a:t> klase. Kao primer složene operacije koju treba da odradi instanca </a:t>
            </a:r>
            <a:r>
              <a:rPr lang="sr-Latn-RS" sz="2000">
                <a:latin typeface="Consolas" pitchFamily="49" charset="0"/>
                <a:cs typeface="Times New Roman" pitchFamily="18" charset="0"/>
              </a:rPr>
              <a:t>SwingWorker</a:t>
            </a:r>
            <a:r>
              <a:rPr lang="sr-Latn-RS" sz="2000"/>
              <a:t> klase, uzećemo pretraživanje tekstualnih fajlova (u određenom folderu) u potrazi za unetom reči.</a:t>
            </a:r>
          </a:p>
          <a:p>
            <a:pPr eaLnBrk="1" hangingPunct="1">
              <a:spcBef>
                <a:spcPts val="600"/>
              </a:spcBef>
              <a:buClr>
                <a:schemeClr val="tx1"/>
              </a:buClr>
              <a:buSzPct val="75000"/>
              <a:buFont typeface="Wingdings" pitchFamily="2" charset="2"/>
              <a:buChar char="n"/>
            </a:pPr>
            <a:r>
              <a:rPr lang="sr-Latn-RS" sz="2000"/>
              <a:t>Napravićemo GUI formu u kojoj korisnik bira folder gde se nalaze txt fajlovi i unosi traženu reč (gornji panel forme).</a:t>
            </a:r>
            <a:endParaRPr lang="en-GB" sz="2000"/>
          </a:p>
          <a:p>
            <a:pPr eaLnBrk="1" hangingPunct="1">
              <a:spcBef>
                <a:spcPts val="1200"/>
              </a:spcBef>
              <a:buClr>
                <a:schemeClr val="tx1"/>
              </a:buClr>
              <a:buSzPct val="75000"/>
              <a:buFont typeface="Wingdings" pitchFamily="2" charset="2"/>
              <a:buChar char="n"/>
            </a:pPr>
            <a:r>
              <a:rPr lang="sr-Latn-RS" sz="2000"/>
              <a:t>Sa druge strane, da bismo ilustrovali kako operacija pretrage ne utiče na rad ostalim GUI komponentama, formi ćemo dodati jedno dugme (bez funkcije) i jedan klizač (donji panel forme). Pomeranjem klizača se pomera i dugme.</a:t>
            </a:r>
          </a:p>
          <a:p>
            <a:pPr eaLnBrk="1" hangingPunct="1">
              <a:spcBef>
                <a:spcPts val="1200"/>
              </a:spcBef>
              <a:spcAft>
                <a:spcPts val="600"/>
              </a:spcAft>
              <a:buClr>
                <a:schemeClr val="tx1"/>
              </a:buClr>
              <a:buSzPct val="75000"/>
              <a:buFont typeface="Wingdings" pitchFamily="2" charset="2"/>
              <a:buChar char="n"/>
            </a:pPr>
            <a:r>
              <a:rPr lang="sr-Latn-RS" sz="2000"/>
              <a:t>Aplikacija se sastoji od 3 klase:</a:t>
            </a:r>
          </a:p>
          <a:p>
            <a:pPr lvl="1" eaLnBrk="1" hangingPunct="1">
              <a:spcBef>
                <a:spcPts val="300"/>
              </a:spcBef>
              <a:buClr>
                <a:schemeClr val="tx1"/>
              </a:buClr>
              <a:buSzPct val="75000"/>
              <a:buFont typeface="Wingdings" pitchFamily="2" charset="2"/>
              <a:buChar char="Ø"/>
            </a:pPr>
            <a:r>
              <a:rPr lang="sr-Latn-RS"/>
              <a:t>klase </a:t>
            </a:r>
            <a:r>
              <a:rPr lang="sr-Latn-RS" b="1">
                <a:solidFill>
                  <a:srgbClr val="FF0000"/>
                </a:solidFill>
                <a:latin typeface="Consolas" pitchFamily="49" charset="0"/>
                <a:cs typeface="Times New Roman" pitchFamily="18" charset="0"/>
              </a:rPr>
              <a:t>BrojReciUFolderu</a:t>
            </a:r>
            <a:r>
              <a:rPr lang="sr-Latn-RS"/>
              <a:t>, pomoću koje određujemo koliko ima reči (podatak </a:t>
            </a:r>
            <a:r>
              <a:rPr lang="sr-Latn-RS">
                <a:solidFill>
                  <a:srgbClr val="FF0000"/>
                </a:solidFill>
                <a:latin typeface="Consolas" pitchFamily="49" charset="0"/>
                <a:cs typeface="Times New Roman" pitchFamily="18" charset="0"/>
              </a:rPr>
              <a:t>String trazenaRec</a:t>
            </a:r>
            <a:r>
              <a:rPr lang="sr-Latn-RS"/>
              <a:t>) u datom folderu (podatak </a:t>
            </a:r>
            <a:r>
              <a:rPr lang="sr-Latn-RS">
                <a:solidFill>
                  <a:srgbClr val="FF0000"/>
                </a:solidFill>
                <a:latin typeface="Consolas" pitchFamily="49" charset="0"/>
                <a:cs typeface="Times New Roman" pitchFamily="18" charset="0"/>
              </a:rPr>
              <a:t>File folder</a:t>
            </a:r>
            <a:r>
              <a:rPr lang="sr-Latn-RS"/>
              <a:t>),</a:t>
            </a:r>
          </a:p>
          <a:p>
            <a:pPr lvl="1" eaLnBrk="1" hangingPunct="1">
              <a:spcBef>
                <a:spcPts val="300"/>
              </a:spcBef>
              <a:buClr>
                <a:schemeClr val="tx1"/>
              </a:buClr>
              <a:buSzPct val="75000"/>
              <a:buFont typeface="Wingdings" pitchFamily="2" charset="2"/>
              <a:buChar char="Ø"/>
            </a:pPr>
            <a:r>
              <a:rPr lang="sr-Latn-RS"/>
              <a:t>klase </a:t>
            </a:r>
            <a:r>
              <a:rPr lang="sr-Latn-RS" b="1">
                <a:solidFill>
                  <a:srgbClr val="FF0000"/>
                </a:solidFill>
                <a:latin typeface="Consolas" pitchFamily="49" charset="0"/>
                <a:cs typeface="Times New Roman" pitchFamily="18" charset="0"/>
              </a:rPr>
              <a:t>TrazenjeReci</a:t>
            </a:r>
            <a:r>
              <a:rPr lang="sr-Latn-RS"/>
              <a:t>, koja nasleđuje klasu </a:t>
            </a:r>
            <a:r>
              <a:rPr lang="sr-Latn-RS">
                <a:latin typeface="Consolas" pitchFamily="49" charset="0"/>
                <a:cs typeface="Consolas" pitchFamily="49" charset="0"/>
              </a:rPr>
              <a:t>SwingWorker</a:t>
            </a:r>
            <a:r>
              <a:rPr lang="sr-Latn-RS"/>
              <a:t>, i koja vrši pretragu u pozadini, i</a:t>
            </a:r>
          </a:p>
          <a:p>
            <a:pPr lvl="1" eaLnBrk="1" hangingPunct="1">
              <a:spcBef>
                <a:spcPts val="300"/>
              </a:spcBef>
              <a:buClr>
                <a:schemeClr val="tx1"/>
              </a:buClr>
              <a:buSzPct val="75000"/>
              <a:buFont typeface="Wingdings" pitchFamily="2" charset="2"/>
              <a:buChar char="Ø"/>
            </a:pPr>
            <a:r>
              <a:rPr lang="sr-Latn-RS"/>
              <a:t>klase </a:t>
            </a:r>
            <a:r>
              <a:rPr lang="sr-Latn-RS" b="1">
                <a:solidFill>
                  <a:srgbClr val="FF0000"/>
                </a:solidFill>
                <a:latin typeface="Consolas" pitchFamily="49" charset="0"/>
                <a:cs typeface="Consolas" pitchFamily="49" charset="0"/>
              </a:rPr>
              <a:t>TestSwingWorker</a:t>
            </a:r>
            <a:r>
              <a:rPr lang="sr-Latn-RS"/>
              <a:t>, koja predstavlja GUI formu.</a:t>
            </a:r>
          </a:p>
        </p:txBody>
      </p:sp>
      <p:sp>
        <p:nvSpPr>
          <p:cNvPr id="55300"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a:t>
            </a:r>
            <a:r>
              <a:rPr lang="sr-Latn-RS" sz="3600" smtClean="0"/>
              <a:t>korišćenja SwingWorker klase</a:t>
            </a:r>
            <a:endParaRPr lang="en-US" sz="36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5F4A92-B031-4F62-9863-1464674AFC9A}" type="slidenum">
              <a:rPr lang="en-GB" smtClean="0">
                <a:latin typeface="Arial Black" pitchFamily="34" charset="0"/>
              </a:rPr>
              <a:pPr eaLnBrk="1" hangingPunct="1"/>
              <a:t>53</a:t>
            </a:fld>
            <a:endParaRPr lang="en-GB" smtClean="0">
              <a:latin typeface="Arial Black" pitchFamily="34" charset="0"/>
            </a:endParaRPr>
          </a:p>
        </p:txBody>
      </p:sp>
      <p:sp>
        <p:nvSpPr>
          <p:cNvPr id="28675" name="Rectangle 1"/>
          <p:cNvSpPr>
            <a:spLocks noChangeArrowheads="1"/>
          </p:cNvSpPr>
          <p:nvPr/>
        </p:nvSpPr>
        <p:spPr bwMode="auto">
          <a:xfrm>
            <a:off x="30163" y="1196975"/>
            <a:ext cx="4579937" cy="5586413"/>
          </a:xfrm>
          <a:prstGeom prst="rect">
            <a:avLst/>
          </a:prstGeom>
          <a:solidFill>
            <a:srgbClr val="CCFFFF"/>
          </a:solidFill>
          <a:ln w="9525">
            <a:solidFill>
              <a:srgbClr val="000000"/>
            </a:solidFill>
            <a:miter lim="800000"/>
            <a:headEnd/>
            <a:tailEnd/>
          </a:ln>
        </p:spPr>
        <p:txBody>
          <a:bodyPr lIns="72000" rIns="72000">
            <a:spAutoFit/>
          </a:bodyPr>
          <a:lstStyle/>
          <a:p>
            <a:pPr>
              <a:spcAft>
                <a:spcPts val="0"/>
              </a:spcAft>
              <a:tabLst>
                <a:tab pos="215900" algn="l"/>
                <a:tab pos="431800" algn="l"/>
                <a:tab pos="647700" algn="l"/>
                <a:tab pos="864235" algn="l"/>
              </a:tabLst>
              <a:defRPr/>
            </a:pPr>
            <a:r>
              <a:rPr lang="en-GB" sz="1050" b="1">
                <a:solidFill>
                  <a:srgbClr val="7F0055"/>
                </a:solidFill>
                <a:latin typeface="Consolas"/>
                <a:ea typeface="Times New Roman"/>
                <a:cs typeface="Times New Roman"/>
              </a:rPr>
              <a:t>import</a:t>
            </a:r>
            <a:r>
              <a:rPr lang="en-GB" sz="1050">
                <a:solidFill>
                  <a:srgbClr val="000000"/>
                </a:solidFill>
                <a:latin typeface="Consolas"/>
                <a:ea typeface="Times New Roman"/>
                <a:cs typeface="Times New Roman"/>
              </a:rPr>
              <a:t> java.io.File;</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b="1">
                <a:solidFill>
                  <a:srgbClr val="7F0055"/>
                </a:solidFill>
                <a:latin typeface="Consolas"/>
                <a:ea typeface="Times New Roman"/>
                <a:cs typeface="Times New Roman"/>
              </a:rPr>
              <a:t>import</a:t>
            </a:r>
            <a:r>
              <a:rPr lang="en-GB" sz="1050">
                <a:solidFill>
                  <a:srgbClr val="000000"/>
                </a:solidFill>
                <a:latin typeface="Consolas"/>
                <a:ea typeface="Times New Roman"/>
                <a:cs typeface="Times New Roman"/>
              </a:rPr>
              <a:t> java.io.FileNotFoundException;</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b="1">
                <a:solidFill>
                  <a:srgbClr val="7F0055"/>
                </a:solidFill>
                <a:latin typeface="Consolas"/>
                <a:ea typeface="Times New Roman"/>
                <a:cs typeface="Times New Roman"/>
              </a:rPr>
              <a:t>import</a:t>
            </a:r>
            <a:r>
              <a:rPr lang="en-GB" sz="1050">
                <a:solidFill>
                  <a:srgbClr val="000000"/>
                </a:solidFill>
                <a:latin typeface="Consolas"/>
                <a:ea typeface="Times New Roman"/>
                <a:cs typeface="Times New Roman"/>
              </a:rPr>
              <a:t> java.io.FilenameFilter;</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b="1">
                <a:solidFill>
                  <a:srgbClr val="7F0055"/>
                </a:solidFill>
                <a:latin typeface="Consolas"/>
                <a:ea typeface="Times New Roman"/>
                <a:cs typeface="Times New Roman"/>
              </a:rPr>
              <a:t>import</a:t>
            </a:r>
            <a:r>
              <a:rPr lang="en-GB" sz="1050">
                <a:solidFill>
                  <a:srgbClr val="000000"/>
                </a:solidFill>
                <a:latin typeface="Consolas"/>
                <a:ea typeface="Times New Roman"/>
                <a:cs typeface="Times New Roman"/>
              </a:rPr>
              <a:t> java.util.Scanner;</a:t>
            </a:r>
            <a:endParaRPr lang="en-GB" sz="1050">
              <a:latin typeface="Calibri"/>
              <a:ea typeface="Times New Roman"/>
              <a:cs typeface="Times New Roman"/>
            </a:endParaRPr>
          </a:p>
          <a:p>
            <a:pPr>
              <a:spcAft>
                <a:spcPts val="0"/>
              </a:spcAft>
              <a:tabLst>
                <a:tab pos="215900" algn="l"/>
                <a:tab pos="431800" algn="l"/>
                <a:tab pos="647700" algn="l"/>
                <a:tab pos="864235" algn="l"/>
              </a:tabLst>
              <a:defRPr/>
            </a:pP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class</a:t>
            </a:r>
            <a:r>
              <a:rPr lang="en-GB" sz="1050">
                <a:solidFill>
                  <a:srgbClr val="000000"/>
                </a:solidFill>
                <a:latin typeface="Consolas"/>
                <a:ea typeface="Times New Roman"/>
                <a:cs typeface="Times New Roman"/>
              </a:rPr>
              <a:t> </a:t>
            </a:r>
            <a:r>
              <a:rPr lang="en-GB" sz="1050" b="1">
                <a:solidFill>
                  <a:srgbClr val="FF0000"/>
                </a:solidFill>
                <a:latin typeface="Consolas"/>
                <a:ea typeface="Times New Roman"/>
                <a:cs typeface="Times New Roman"/>
              </a:rPr>
              <a:t>BrojReciUFolderu</a:t>
            </a: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private</a:t>
            </a:r>
            <a:r>
              <a:rPr lang="en-GB" sz="1050">
                <a:solidFill>
                  <a:srgbClr val="000000"/>
                </a:solidFill>
                <a:latin typeface="Consolas"/>
                <a:ea typeface="Times New Roman"/>
                <a:cs typeface="Times New Roman"/>
              </a:rPr>
              <a:t> File </a:t>
            </a:r>
            <a:r>
              <a:rPr lang="en-GB" sz="1050">
                <a:solidFill>
                  <a:srgbClr val="0000C0"/>
                </a:solidFill>
                <a:latin typeface="Consolas"/>
                <a:ea typeface="Times New Roman"/>
                <a:cs typeface="Times New Roman"/>
              </a:rPr>
              <a:t>folder</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private</a:t>
            </a:r>
            <a:r>
              <a:rPr lang="en-GB" sz="1050">
                <a:solidFill>
                  <a:srgbClr val="000000"/>
                </a:solidFill>
                <a:latin typeface="Consolas"/>
                <a:ea typeface="Times New Roman"/>
                <a:cs typeface="Times New Roman"/>
              </a:rPr>
              <a:t> String </a:t>
            </a:r>
            <a:r>
              <a:rPr lang="en-GB" sz="1050">
                <a:solidFill>
                  <a:srgbClr val="0000C0"/>
                </a:solidFill>
                <a:latin typeface="Consolas"/>
                <a:ea typeface="Times New Roman"/>
                <a:cs typeface="Times New Roman"/>
              </a:rPr>
              <a:t>trazenaRec</a:t>
            </a:r>
            <a:r>
              <a:rPr lang="en-GB" sz="1050">
                <a:solidFill>
                  <a:srgbClr val="000000"/>
                </a:solidFill>
                <a:latin typeface="Consolas"/>
                <a:ea typeface="Times New Roman"/>
                <a:cs typeface="Times New Roman"/>
              </a:rPr>
              <a:t>;</a:t>
            </a:r>
            <a:endParaRPr lang="sr-Latn-RS" sz="1050">
              <a:latin typeface="Calibri"/>
              <a:ea typeface="Times New Roman"/>
              <a:cs typeface="Times New Roman"/>
            </a:endParaRPr>
          </a:p>
          <a:p>
            <a:pPr>
              <a:spcAft>
                <a:spcPts val="0"/>
              </a:spcAft>
              <a:tabLst>
                <a:tab pos="215900" algn="l"/>
                <a:tab pos="431800" algn="l"/>
                <a:tab pos="647700" algn="l"/>
                <a:tab pos="864235" algn="l"/>
              </a:tabLst>
              <a:defRPr/>
            </a:pP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BrojReciUFolderu(File folder, String trazenaRec)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this</a:t>
            </a:r>
            <a:r>
              <a:rPr lang="en-GB" sz="1050">
                <a:solidFill>
                  <a:srgbClr val="000000"/>
                </a:solidFill>
                <a:latin typeface="Consolas"/>
                <a:ea typeface="Times New Roman"/>
                <a:cs typeface="Times New Roman"/>
              </a:rPr>
              <a:t>.</a:t>
            </a:r>
            <a:r>
              <a:rPr lang="en-GB" sz="1050">
                <a:solidFill>
                  <a:srgbClr val="0000C0"/>
                </a:solidFill>
                <a:latin typeface="Consolas"/>
                <a:ea typeface="Times New Roman"/>
                <a:cs typeface="Times New Roman"/>
              </a:rPr>
              <a:t>folder</a:t>
            </a:r>
            <a:r>
              <a:rPr lang="en-GB" sz="1050">
                <a:solidFill>
                  <a:srgbClr val="000000"/>
                </a:solidFill>
                <a:latin typeface="Consolas"/>
                <a:ea typeface="Times New Roman"/>
                <a:cs typeface="Times New Roman"/>
              </a:rPr>
              <a:t> = folder;</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this</a:t>
            </a:r>
            <a:r>
              <a:rPr lang="en-GB" sz="1050">
                <a:solidFill>
                  <a:srgbClr val="000000"/>
                </a:solidFill>
                <a:latin typeface="Consolas"/>
                <a:ea typeface="Times New Roman"/>
                <a:cs typeface="Times New Roman"/>
              </a:rPr>
              <a:t>.</a:t>
            </a:r>
            <a:r>
              <a:rPr lang="en-GB" sz="1050">
                <a:solidFill>
                  <a:srgbClr val="0000C0"/>
                </a:solidFill>
                <a:latin typeface="Consolas"/>
                <a:ea typeface="Times New Roman"/>
                <a:cs typeface="Times New Roman"/>
              </a:rPr>
              <a:t>trazenaRec</a:t>
            </a:r>
            <a:r>
              <a:rPr lang="en-GB" sz="1050">
                <a:solidFill>
                  <a:srgbClr val="000000"/>
                </a:solidFill>
                <a:latin typeface="Consolas"/>
                <a:ea typeface="Times New Roman"/>
                <a:cs typeface="Times New Roman"/>
              </a:rPr>
              <a:t> = trazenaRec;</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sr-Latn-RS" sz="1050">
              <a:solidFill>
                <a:srgbClr val="000000"/>
              </a:solidFill>
              <a:latin typeface="Consolas"/>
              <a:ea typeface="Times New Roman"/>
              <a:cs typeface="Times New Roman"/>
            </a:endParaRPr>
          </a:p>
          <a:p>
            <a:pPr>
              <a:spcAft>
                <a:spcPts val="0"/>
              </a:spcAft>
              <a:tabLst>
                <a:tab pos="215900" algn="l"/>
                <a:tab pos="431800" algn="l"/>
                <a:tab pos="647700" algn="l"/>
                <a:tab pos="864235" algn="l"/>
              </a:tabLst>
              <a:defRPr/>
            </a:pPr>
            <a:r>
              <a:rPr lang="sr-Latn-RS" sz="1050" b="1">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int</a:t>
            </a:r>
            <a:r>
              <a:rPr lang="en-GB" sz="1050">
                <a:solidFill>
                  <a:srgbClr val="000000"/>
                </a:solidFill>
                <a:latin typeface="Consolas"/>
                <a:ea typeface="Times New Roman"/>
                <a:cs typeface="Times New Roman"/>
              </a:rPr>
              <a:t> BrojPojava()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File[] lista = </a:t>
            </a:r>
            <a:r>
              <a:rPr lang="en-GB" sz="1050" i="1">
                <a:solidFill>
                  <a:srgbClr val="000000"/>
                </a:solidFill>
                <a:latin typeface="Consolas"/>
                <a:ea typeface="Times New Roman"/>
                <a:cs typeface="Times New Roman"/>
              </a:rPr>
              <a:t>listaTXTFajlova</a:t>
            </a:r>
            <a:r>
              <a:rPr lang="en-GB" sz="1050">
                <a:solidFill>
                  <a:srgbClr val="000000"/>
                </a:solidFill>
                <a:latin typeface="Consolas"/>
                <a:ea typeface="Times New Roman"/>
                <a:cs typeface="Times New Roman"/>
              </a:rPr>
              <a:t>(</a:t>
            </a:r>
            <a:r>
              <a:rPr lang="en-GB" sz="1050">
                <a:solidFill>
                  <a:srgbClr val="0000C0"/>
                </a:solidFill>
                <a:latin typeface="Consolas"/>
                <a:ea typeface="Times New Roman"/>
                <a:cs typeface="Times New Roman"/>
              </a:rPr>
              <a:t>folder</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int</a:t>
            </a:r>
            <a:r>
              <a:rPr lang="en-GB" sz="1050">
                <a:solidFill>
                  <a:srgbClr val="000000"/>
                </a:solidFill>
                <a:latin typeface="Consolas"/>
                <a:ea typeface="Times New Roman"/>
                <a:cs typeface="Times New Roman"/>
              </a:rPr>
              <a:t> broj = 0;</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for</a:t>
            </a:r>
            <a:r>
              <a:rPr lang="en-GB" sz="1050">
                <a:solidFill>
                  <a:srgbClr val="000000"/>
                </a:solidFill>
                <a:latin typeface="Consolas"/>
                <a:ea typeface="Times New Roman"/>
                <a:cs typeface="Times New Roman"/>
              </a:rPr>
              <a:t> (File fajl : lista)</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broj += </a:t>
            </a:r>
            <a:r>
              <a:rPr lang="en-GB" sz="1050" i="1">
                <a:solidFill>
                  <a:srgbClr val="000000"/>
                </a:solidFill>
                <a:latin typeface="Consolas"/>
                <a:ea typeface="Times New Roman"/>
                <a:cs typeface="Times New Roman"/>
              </a:rPr>
              <a:t>brojReciUFajlu</a:t>
            </a:r>
            <a:r>
              <a:rPr lang="en-GB" sz="1050">
                <a:solidFill>
                  <a:srgbClr val="000000"/>
                </a:solidFill>
                <a:latin typeface="Consolas"/>
                <a:ea typeface="Times New Roman"/>
                <a:cs typeface="Times New Roman"/>
              </a:rPr>
              <a:t>(fajl, </a:t>
            </a:r>
            <a:r>
              <a:rPr lang="en-GB" sz="1050">
                <a:solidFill>
                  <a:srgbClr val="0000C0"/>
                </a:solidFill>
                <a:latin typeface="Consolas"/>
                <a:ea typeface="Times New Roman"/>
                <a:cs typeface="Times New Roman"/>
              </a:rPr>
              <a:t>trazenaRec</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return</a:t>
            </a:r>
            <a:r>
              <a:rPr lang="en-GB" sz="1050">
                <a:solidFill>
                  <a:srgbClr val="000000"/>
                </a:solidFill>
                <a:latin typeface="Consolas"/>
                <a:ea typeface="Times New Roman"/>
                <a:cs typeface="Times New Roman"/>
              </a:rPr>
              <a:t> broj;</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sr-Latn-RS" sz="1050">
              <a:solidFill>
                <a:srgbClr val="000000"/>
              </a:solidFill>
              <a:latin typeface="Consolas"/>
              <a:ea typeface="Times New Roman"/>
              <a:cs typeface="Times New Roman"/>
            </a:endParaRPr>
          </a:p>
          <a:p>
            <a:pPr>
              <a:spcAft>
                <a:spcPts val="0"/>
              </a:spcAft>
              <a:tabLst>
                <a:tab pos="215900" algn="l"/>
                <a:tab pos="431800" algn="l"/>
                <a:tab pos="647700" algn="l"/>
                <a:tab pos="864235" algn="l"/>
              </a:tabLst>
              <a:defRPr/>
            </a:pPr>
            <a:r>
              <a:rPr lang="sr-Latn-RS" sz="1050" b="1">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static</a:t>
            </a:r>
            <a:r>
              <a:rPr lang="en-GB" sz="1050">
                <a:solidFill>
                  <a:srgbClr val="000000"/>
                </a:solidFill>
                <a:latin typeface="Consolas"/>
                <a:ea typeface="Times New Roman"/>
                <a:cs typeface="Times New Roman"/>
              </a:rPr>
              <a:t> File[] listaTXTFajlova(File folder)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File[] lista = folder.listFiles(</a:t>
            </a:r>
            <a:r>
              <a:rPr lang="en-GB" sz="1050" b="1">
                <a:solidFill>
                  <a:srgbClr val="7F0055"/>
                </a:solidFill>
                <a:latin typeface="Consolas"/>
                <a:ea typeface="Times New Roman"/>
                <a:cs typeface="Times New Roman"/>
              </a:rPr>
              <a:t>new</a:t>
            </a:r>
            <a:r>
              <a:rPr lang="en-GB" sz="1050">
                <a:solidFill>
                  <a:srgbClr val="000000"/>
                </a:solidFill>
                <a:latin typeface="Consolas"/>
                <a:ea typeface="Times New Roman"/>
                <a:cs typeface="Times New Roman"/>
              </a:rPr>
              <a:t> FilenameFilter()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boolean</a:t>
            </a:r>
            <a:r>
              <a:rPr lang="en-GB" sz="1050">
                <a:solidFill>
                  <a:srgbClr val="000000"/>
                </a:solidFill>
                <a:latin typeface="Consolas"/>
                <a:ea typeface="Times New Roman"/>
                <a:cs typeface="Times New Roman"/>
              </a:rPr>
              <a:t> accept(File dir, String name)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return</a:t>
            </a:r>
            <a:r>
              <a:rPr lang="en-GB" sz="1050">
                <a:solidFill>
                  <a:srgbClr val="000000"/>
                </a:solidFill>
                <a:latin typeface="Consolas"/>
                <a:ea typeface="Times New Roman"/>
                <a:cs typeface="Times New Roman"/>
              </a:rPr>
              <a:t> name.toLowerCase().endsWith(</a:t>
            </a:r>
            <a:r>
              <a:rPr lang="en-GB" sz="1050">
                <a:solidFill>
                  <a:srgbClr val="2A00FF"/>
                </a:solidFill>
                <a:latin typeface="Consolas"/>
                <a:ea typeface="Times New Roman"/>
                <a:cs typeface="Times New Roman"/>
              </a:rPr>
              <a:t>".txt"</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return</a:t>
            </a:r>
            <a:r>
              <a:rPr lang="en-GB" sz="1050">
                <a:solidFill>
                  <a:srgbClr val="000000"/>
                </a:solidFill>
                <a:latin typeface="Consolas"/>
                <a:ea typeface="Times New Roman"/>
                <a:cs typeface="Times New Roman"/>
              </a:rPr>
              <a:t> lista;</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p:txBody>
      </p:sp>
      <p:sp>
        <p:nvSpPr>
          <p:cNvPr id="7" name="Rectangle 1"/>
          <p:cNvSpPr>
            <a:spLocks noChangeArrowheads="1"/>
          </p:cNvSpPr>
          <p:nvPr/>
        </p:nvSpPr>
        <p:spPr bwMode="auto">
          <a:xfrm>
            <a:off x="4633913" y="1196975"/>
            <a:ext cx="4481512" cy="3970338"/>
          </a:xfrm>
          <a:prstGeom prst="rect">
            <a:avLst/>
          </a:prstGeom>
          <a:solidFill>
            <a:srgbClr val="CCFFFF"/>
          </a:solidFill>
          <a:ln w="9525">
            <a:solidFill>
              <a:srgbClr val="000000"/>
            </a:solidFill>
            <a:miter lim="800000"/>
            <a:headEnd/>
            <a:tailEnd/>
          </a:ln>
        </p:spPr>
        <p:txBody>
          <a:bodyPr lIns="36000" rIns="36000">
            <a:spAutoFit/>
          </a:bodyPr>
          <a:lstStyle/>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public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static</a:t>
            </a: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int</a:t>
            </a:r>
            <a:r>
              <a:rPr lang="en-GB" sz="1050">
                <a:solidFill>
                  <a:srgbClr val="000000"/>
                </a:solidFill>
                <a:latin typeface="Consolas"/>
                <a:ea typeface="Times New Roman"/>
                <a:cs typeface="Times New Roman"/>
              </a:rPr>
              <a:t> brojReciUFajlu(File fajl, String rec)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Scanner unos = </a:t>
            </a:r>
            <a:r>
              <a:rPr lang="en-GB" sz="1050" b="1">
                <a:solidFill>
                  <a:srgbClr val="7F0055"/>
                </a:solidFill>
                <a:latin typeface="Consolas"/>
                <a:ea typeface="Times New Roman"/>
                <a:cs typeface="Times New Roman"/>
              </a:rPr>
              <a:t>null</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int</a:t>
            </a:r>
            <a:r>
              <a:rPr lang="en-GB" sz="1050">
                <a:solidFill>
                  <a:srgbClr val="000000"/>
                </a:solidFill>
                <a:latin typeface="Consolas"/>
                <a:ea typeface="Times New Roman"/>
                <a:cs typeface="Times New Roman"/>
              </a:rPr>
              <a:t> broj = 0;</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try</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unos = </a:t>
            </a:r>
            <a:r>
              <a:rPr lang="en-GB" sz="1050" b="1">
                <a:solidFill>
                  <a:srgbClr val="7F0055"/>
                </a:solidFill>
                <a:latin typeface="Consolas"/>
                <a:ea typeface="Times New Roman"/>
                <a:cs typeface="Times New Roman"/>
              </a:rPr>
              <a:t>new</a:t>
            </a:r>
            <a:r>
              <a:rPr lang="en-GB" sz="1050">
                <a:solidFill>
                  <a:srgbClr val="000000"/>
                </a:solidFill>
                <a:latin typeface="Consolas"/>
                <a:ea typeface="Times New Roman"/>
                <a:cs typeface="Times New Roman"/>
              </a:rPr>
              <a:t> Scanner(fajl);</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catch</a:t>
            </a:r>
            <a:r>
              <a:rPr lang="en-GB" sz="1050">
                <a:solidFill>
                  <a:srgbClr val="000000"/>
                </a:solidFill>
                <a:latin typeface="Consolas"/>
                <a:ea typeface="Times New Roman"/>
                <a:cs typeface="Times New Roman"/>
              </a:rPr>
              <a:t>(FileNotFoundException e){</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System.err.printf(</a:t>
            </a:r>
            <a:r>
              <a:rPr lang="en-GB" sz="1050">
                <a:solidFill>
                  <a:srgbClr val="2A00FF"/>
                </a:solidFill>
                <a:latin typeface="Consolas"/>
                <a:ea typeface="Times New Roman"/>
                <a:cs typeface="Times New Roman"/>
              </a:rPr>
              <a:t>"Fajl %s nije otvoren"</a:t>
            </a:r>
            <a:r>
              <a:rPr lang="en-GB" sz="1050">
                <a:solidFill>
                  <a:srgbClr val="000000"/>
                </a:solidFill>
                <a:latin typeface="Consolas"/>
                <a:ea typeface="Times New Roman"/>
                <a:cs typeface="Times New Roman"/>
              </a:rPr>
              <a:t>, fajl);</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System.exit(1);</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while</a:t>
            </a:r>
            <a:r>
              <a:rPr lang="en-GB" sz="1050">
                <a:solidFill>
                  <a:srgbClr val="000000"/>
                </a:solidFill>
                <a:latin typeface="Consolas"/>
                <a:ea typeface="Times New Roman"/>
                <a:cs typeface="Times New Roman"/>
              </a:rPr>
              <a:t>(unos.hasNext()){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String s = unos.next();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s = s.replaceAll(</a:t>
            </a:r>
            <a:r>
              <a:rPr lang="en-GB" sz="1050">
                <a:solidFill>
                  <a:srgbClr val="2A00FF"/>
                </a:solidFill>
                <a:latin typeface="Consolas"/>
                <a:ea typeface="Times New Roman"/>
                <a:cs typeface="Times New Roman"/>
              </a:rPr>
              <a:t>"[,.:;!?]"</a:t>
            </a:r>
            <a:r>
              <a:rPr lang="en-GB" sz="1050">
                <a:solidFill>
                  <a:srgbClr val="000000"/>
                </a:solidFill>
                <a:latin typeface="Consolas"/>
                <a:ea typeface="Times New Roman"/>
                <a:cs typeface="Times New Roman"/>
              </a:rPr>
              <a:t>, </a:t>
            </a:r>
            <a:r>
              <a:rPr lang="en-GB" sz="1050">
                <a:solidFill>
                  <a:srgbClr val="2A00FF"/>
                </a:solidFill>
                <a:latin typeface="Consolas"/>
                <a:ea typeface="Times New Roman"/>
                <a:cs typeface="Times New Roman"/>
              </a:rPr>
              <a:t>""</a:t>
            </a: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if</a:t>
            </a:r>
            <a:r>
              <a:rPr lang="en-GB" sz="1050">
                <a:solidFill>
                  <a:srgbClr val="000000"/>
                </a:solidFill>
                <a:latin typeface="Consolas"/>
                <a:ea typeface="Times New Roman"/>
                <a:cs typeface="Times New Roman"/>
              </a:rPr>
              <a:t> (s.equalsIgnoreCase(rec))</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broj++;</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unos.close();</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r>
              <a:rPr lang="en-GB" sz="1050" b="1">
                <a:solidFill>
                  <a:srgbClr val="7F0055"/>
                </a:solidFill>
                <a:latin typeface="Consolas"/>
                <a:ea typeface="Times New Roman"/>
                <a:cs typeface="Times New Roman"/>
              </a:rPr>
              <a:t>return</a:t>
            </a:r>
            <a:r>
              <a:rPr lang="en-GB" sz="1050">
                <a:solidFill>
                  <a:srgbClr val="000000"/>
                </a:solidFill>
                <a:latin typeface="Consolas"/>
                <a:ea typeface="Times New Roman"/>
                <a:cs typeface="Times New Roman"/>
              </a:rPr>
              <a:t> broj;</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	}</a:t>
            </a:r>
            <a:endParaRPr lang="en-GB" sz="1050">
              <a:latin typeface="Calibri"/>
              <a:ea typeface="Times New Roman"/>
              <a:cs typeface="Times New Roman"/>
            </a:endParaRPr>
          </a:p>
          <a:p>
            <a:pPr>
              <a:spcAft>
                <a:spcPts val="0"/>
              </a:spcAft>
              <a:tabLst>
                <a:tab pos="215900" algn="l"/>
                <a:tab pos="431800" algn="l"/>
                <a:tab pos="647700" algn="l"/>
                <a:tab pos="864235" algn="l"/>
              </a:tabLst>
              <a:defRPr/>
            </a:pPr>
            <a:r>
              <a:rPr lang="en-GB" sz="1050">
                <a:solidFill>
                  <a:srgbClr val="000000"/>
                </a:solidFill>
                <a:latin typeface="Consolas"/>
                <a:ea typeface="Times New Roman"/>
                <a:cs typeface="Times New Roman"/>
              </a:rPr>
              <a:t>}</a:t>
            </a:r>
            <a:endParaRPr lang="en-GB" sz="1050">
              <a:latin typeface="Calibri"/>
              <a:ea typeface="Times New Roman"/>
              <a:cs typeface="Times New Roman"/>
            </a:endParaRPr>
          </a:p>
        </p:txBody>
      </p:sp>
      <p:sp>
        <p:nvSpPr>
          <p:cNvPr id="56325" name="Rectangle 3" descr="Rectangle: Click to edit Master text styles&#10;Second level&#10;Third level&#10;Fourth level&#10;Fifth level"/>
          <p:cNvSpPr txBox="1">
            <a:spLocks noChangeArrowheads="1"/>
          </p:cNvSpPr>
          <p:nvPr/>
        </p:nvSpPr>
        <p:spPr bwMode="auto">
          <a:xfrm>
            <a:off x="4752975" y="5229225"/>
            <a:ext cx="42481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pPr>
            <a:r>
              <a:rPr lang="sr-Latn-RS" sz="1600"/>
              <a:t>Klasa </a:t>
            </a:r>
            <a:r>
              <a:rPr lang="sr-Latn-RS" sz="1600">
                <a:solidFill>
                  <a:srgbClr val="FF0000"/>
                </a:solidFill>
                <a:latin typeface="Consolas" pitchFamily="49" charset="0"/>
                <a:cs typeface="Times New Roman" pitchFamily="18" charset="0"/>
              </a:rPr>
              <a:t>BrojReciUFolderu</a:t>
            </a:r>
            <a:r>
              <a:rPr lang="sr-Latn-RS" sz="1600"/>
              <a:t> ima metodu </a:t>
            </a:r>
            <a:r>
              <a:rPr lang="sr-Latn-RS" sz="1600">
                <a:solidFill>
                  <a:srgbClr val="FF0000"/>
                </a:solidFill>
                <a:latin typeface="Consolas" pitchFamily="49" charset="0"/>
                <a:cs typeface="Times New Roman" pitchFamily="18" charset="0"/>
              </a:rPr>
              <a:t>BrojPojava</a:t>
            </a:r>
            <a:r>
              <a:rPr lang="sr-Latn-RS" sz="1600"/>
              <a:t> koja vraća koliko puta se pojavljuje reč </a:t>
            </a:r>
            <a:r>
              <a:rPr lang="sr-Latn-RS" sz="1600">
                <a:solidFill>
                  <a:srgbClr val="FF0000"/>
                </a:solidFill>
                <a:latin typeface="Consolas" pitchFamily="49" charset="0"/>
                <a:cs typeface="Times New Roman" pitchFamily="18" charset="0"/>
              </a:rPr>
              <a:t>trazenaRec</a:t>
            </a:r>
            <a:r>
              <a:rPr lang="sr-Latn-RS" sz="1600"/>
              <a:t> u svim tekstualnim fajlovima foldera </a:t>
            </a:r>
            <a:r>
              <a:rPr lang="sr-Latn-RS" sz="1600">
                <a:solidFill>
                  <a:srgbClr val="FF0000"/>
                </a:solidFill>
                <a:latin typeface="Consolas" pitchFamily="49" charset="0"/>
                <a:cs typeface="Times New Roman" pitchFamily="18" charset="0"/>
              </a:rPr>
              <a:t>folder</a:t>
            </a:r>
            <a:r>
              <a:rPr lang="sr-Latn-RS" sz="1600"/>
              <a:t>.</a:t>
            </a:r>
            <a:endParaRPr lang="en-GB" sz="1600"/>
          </a:p>
        </p:txBody>
      </p:sp>
      <p:sp>
        <p:nvSpPr>
          <p:cNvPr id="56326" name="Rectangle 2"/>
          <p:cNvSpPr>
            <a:spLocks noGrp="1" noChangeArrowheads="1"/>
          </p:cNvSpPr>
          <p:nvPr>
            <p:ph type="title"/>
          </p:nvPr>
        </p:nvSpPr>
        <p:spPr>
          <a:xfrm>
            <a:off x="395288" y="476250"/>
            <a:ext cx="6913562" cy="596900"/>
          </a:xfrm>
        </p:spPr>
        <p:txBody>
          <a:bodyPr lIns="36000" rIns="36000"/>
          <a:lstStyle/>
          <a:p>
            <a:pPr eaLnBrk="1" hangingPunct="1"/>
            <a:r>
              <a:rPr lang="sr-Latn-RS" sz="3600" smtClean="0"/>
              <a:t>P</a:t>
            </a:r>
            <a:r>
              <a:rPr lang="vi-VN" sz="3600" smtClean="0"/>
              <a:t>rimer</a:t>
            </a:r>
            <a:r>
              <a:rPr lang="en-US" sz="3600" smtClean="0"/>
              <a:t> – Klasa </a:t>
            </a:r>
            <a:r>
              <a:rPr lang="sr-Latn-RS" sz="3600" smtClean="0"/>
              <a:t>BrojReciUFolderu</a:t>
            </a:r>
            <a:endParaRPr lang="en-US" sz="360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58F34C-6593-4310-8FE7-4CB0AD0B4ABA}" type="slidenum">
              <a:rPr lang="en-GB" smtClean="0">
                <a:latin typeface="Arial Black" pitchFamily="34" charset="0"/>
              </a:rPr>
              <a:pPr eaLnBrk="1" hangingPunct="1"/>
              <a:t>54</a:t>
            </a:fld>
            <a:endParaRPr lang="en-GB" smtClean="0">
              <a:latin typeface="Arial Black" pitchFamily="34" charset="0"/>
            </a:endParaRPr>
          </a:p>
        </p:txBody>
      </p:sp>
      <p:sp>
        <p:nvSpPr>
          <p:cNvPr id="57347" name="Rectangle 1"/>
          <p:cNvSpPr>
            <a:spLocks noChangeArrowheads="1"/>
          </p:cNvSpPr>
          <p:nvPr/>
        </p:nvSpPr>
        <p:spPr bwMode="auto">
          <a:xfrm>
            <a:off x="93663" y="1196975"/>
            <a:ext cx="5765800" cy="5354638"/>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javax.swing.JLabel;</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javax.swing.SwingWorker;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java.io.File;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java.util.concurrent.ExecutionException;</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class</a:t>
            </a:r>
            <a:r>
              <a:rPr lang="en-GB" sz="1000">
                <a:solidFill>
                  <a:srgbClr val="000000"/>
                </a:solidFill>
                <a:latin typeface="Consolas" pitchFamily="49" charset="0"/>
                <a:cs typeface="Times New Roman" pitchFamily="18" charset="0"/>
              </a:rPr>
              <a:t> TrazenjeReci </a:t>
            </a:r>
            <a:r>
              <a:rPr lang="en-GB" sz="1000" b="1">
                <a:solidFill>
                  <a:srgbClr val="7F0055"/>
                </a:solidFill>
                <a:latin typeface="Consolas" pitchFamily="49" charset="0"/>
                <a:cs typeface="Times New Roman" pitchFamily="18" charset="0"/>
              </a:rPr>
              <a:t>extends</a:t>
            </a:r>
            <a:r>
              <a:rPr lang="en-GB" sz="1000">
                <a:solidFill>
                  <a:srgbClr val="000000"/>
                </a:solidFill>
                <a:latin typeface="Consolas" pitchFamily="49" charset="0"/>
                <a:cs typeface="Times New Roman" pitchFamily="18" charset="0"/>
              </a:rPr>
              <a:t> </a:t>
            </a:r>
            <a:r>
              <a:rPr lang="en-GB" sz="1000" b="1">
                <a:solidFill>
                  <a:srgbClr val="FF0000"/>
                </a:solidFill>
                <a:latin typeface="Consolas" pitchFamily="49" charset="0"/>
                <a:cs typeface="Times New Roman" pitchFamily="18" charset="0"/>
              </a:rPr>
              <a:t>SwingWorker&lt; Integer, Object &gt;</a:t>
            </a: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File </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String </a:t>
            </a:r>
            <a:r>
              <a:rPr lang="en-GB" sz="1000">
                <a:solidFill>
                  <a:srgbClr val="0000C0"/>
                </a:solidFill>
                <a:latin typeface="Consolas" pitchFamily="49" charset="0"/>
                <a:cs typeface="Times New Roman" pitchFamily="18" charset="0"/>
              </a:rPr>
              <a:t>trazenaRec</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JLabel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TrazenjeReci(File folder, String trazenaRec, JLabel rezultat){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this</a:t>
            </a:r>
            <a:r>
              <a:rPr lang="en-GB" sz="1000">
                <a:solidFill>
                  <a:srgbClr val="000000"/>
                </a:solidFill>
                <a:latin typeface="Consolas" pitchFamily="49" charset="0"/>
                <a:cs typeface="Times New Roman" pitchFamily="18" charset="0"/>
              </a:rPr>
              <a:t>.</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 = folder;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this</a:t>
            </a:r>
            <a:r>
              <a:rPr lang="en-GB" sz="1000">
                <a:solidFill>
                  <a:srgbClr val="000000"/>
                </a:solidFill>
                <a:latin typeface="Consolas" pitchFamily="49" charset="0"/>
                <a:cs typeface="Times New Roman" pitchFamily="18" charset="0"/>
              </a:rPr>
              <a:t>.</a:t>
            </a:r>
            <a:r>
              <a:rPr lang="en-GB" sz="1000">
                <a:solidFill>
                  <a:srgbClr val="0000C0"/>
                </a:solidFill>
                <a:latin typeface="Consolas" pitchFamily="49" charset="0"/>
                <a:cs typeface="Times New Roman" pitchFamily="18" charset="0"/>
              </a:rPr>
              <a:t>trazenaRec</a:t>
            </a:r>
            <a:r>
              <a:rPr lang="en-GB" sz="1000">
                <a:solidFill>
                  <a:srgbClr val="000000"/>
                </a:solidFill>
                <a:latin typeface="Consolas" pitchFamily="49" charset="0"/>
                <a:cs typeface="Times New Roman" pitchFamily="18" charset="0"/>
              </a:rPr>
              <a:t> = trazenaRec;</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this</a:t>
            </a:r>
            <a:r>
              <a:rPr lang="en-GB" sz="1000">
                <a:solidFill>
                  <a:srgbClr val="000000"/>
                </a:solidFill>
                <a:latin typeface="Consolas" pitchFamily="49" charset="0"/>
                <a:cs typeface="Times New Roman" pitchFamily="18" charset="0"/>
              </a:rPr>
              <a:t>.</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 = rezultat;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FF0000"/>
                </a:solidFill>
                <a:latin typeface="Consolas" pitchFamily="49" charset="0"/>
                <a:cs typeface="Times New Roman" pitchFamily="18" charset="0"/>
              </a:rPr>
              <a:t>Integer</a:t>
            </a:r>
            <a:r>
              <a:rPr lang="en-GB" sz="1000">
                <a:solidFill>
                  <a:srgbClr val="000000"/>
                </a:solidFill>
                <a:latin typeface="Consolas" pitchFamily="49" charset="0"/>
                <a:cs typeface="Times New Roman" pitchFamily="18" charset="0"/>
              </a:rPr>
              <a:t> doInBackground(){</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BrojReciUFolderu brojReci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BrojReciUFolderu(</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trazenaRec</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return</a:t>
            </a:r>
            <a:r>
              <a:rPr lang="en-GB" sz="1000">
                <a:solidFill>
                  <a:srgbClr val="000000"/>
                </a:solidFill>
                <a:latin typeface="Consolas" pitchFamily="49" charset="0"/>
                <a:cs typeface="Times New Roman" pitchFamily="18" charset="0"/>
              </a:rPr>
              <a:t> brojReci.BrojPojava();</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protected</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void</a:t>
            </a:r>
            <a:r>
              <a:rPr lang="en-GB" sz="1000">
                <a:solidFill>
                  <a:srgbClr val="000000"/>
                </a:solidFill>
                <a:latin typeface="Consolas" pitchFamily="49" charset="0"/>
                <a:cs typeface="Times New Roman" pitchFamily="18" charset="0"/>
              </a:rPr>
              <a:t> done(){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try</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.setText(get() + </a:t>
            </a:r>
            <a:r>
              <a:rPr lang="en-GB" sz="1000">
                <a:solidFill>
                  <a:srgbClr val="2A00FF"/>
                </a:solidFill>
                <a:latin typeface="Consolas" pitchFamily="49" charset="0"/>
                <a:cs typeface="Times New Roman" pitchFamily="18" charset="0"/>
              </a:rPr>
              <a:t>" pojava"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catch</a:t>
            </a:r>
            <a:r>
              <a:rPr lang="en-GB" sz="1000">
                <a:solidFill>
                  <a:srgbClr val="000000"/>
                </a:solidFill>
                <a:latin typeface="Consolas" pitchFamily="49" charset="0"/>
                <a:cs typeface="Times New Roman" pitchFamily="18" charset="0"/>
              </a:rPr>
              <a:t>(InterruptedException 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.setText(</a:t>
            </a:r>
            <a:r>
              <a:rPr lang="en-GB" sz="1000">
                <a:solidFill>
                  <a:srgbClr val="2A00FF"/>
                </a:solidFill>
                <a:latin typeface="Consolas" pitchFamily="49" charset="0"/>
                <a:cs typeface="Times New Roman" pitchFamily="18" charset="0"/>
              </a:rPr>
              <a:t>"Prekid tokom čekanja rezultata"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catch</a:t>
            </a:r>
            <a:r>
              <a:rPr lang="en-GB" sz="1000">
                <a:solidFill>
                  <a:srgbClr val="000000"/>
                </a:solidFill>
                <a:latin typeface="Consolas" pitchFamily="49" charset="0"/>
                <a:cs typeface="Times New Roman" pitchFamily="18" charset="0"/>
              </a:rPr>
              <a:t>(ExecutionException 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.setText(</a:t>
            </a:r>
            <a:r>
              <a:rPr lang="en-GB" sz="1000">
                <a:solidFill>
                  <a:srgbClr val="2A00FF"/>
                </a:solidFill>
                <a:latin typeface="Consolas" pitchFamily="49" charset="0"/>
                <a:cs typeface="Times New Roman" pitchFamily="18" charset="0"/>
              </a:rPr>
              <a:t>"Prekid tokom izvršavanja"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a:t>
            </a:r>
            <a:endParaRPr lang="en-GB" sz="1000">
              <a:latin typeface="Calibri" pitchFamily="34" charset="0"/>
              <a:cs typeface="Times New Roman" pitchFamily="18" charset="0"/>
            </a:endParaRPr>
          </a:p>
        </p:txBody>
      </p:sp>
      <p:sp>
        <p:nvSpPr>
          <p:cNvPr id="57348" name="Rectangle 2"/>
          <p:cNvSpPr>
            <a:spLocks noGrp="1" noChangeArrowheads="1"/>
          </p:cNvSpPr>
          <p:nvPr>
            <p:ph type="title"/>
          </p:nvPr>
        </p:nvSpPr>
        <p:spPr>
          <a:xfrm>
            <a:off x="395288" y="476250"/>
            <a:ext cx="6913562" cy="596900"/>
          </a:xfrm>
        </p:spPr>
        <p:txBody>
          <a:bodyPr lIns="36000" rIns="36000"/>
          <a:lstStyle/>
          <a:p>
            <a:pPr eaLnBrk="1" hangingPunct="1"/>
            <a:r>
              <a:rPr lang="sr-Latn-RS" sz="3600" smtClean="0"/>
              <a:t>P</a:t>
            </a:r>
            <a:r>
              <a:rPr lang="vi-VN" sz="3600" smtClean="0"/>
              <a:t>rimer</a:t>
            </a:r>
            <a:r>
              <a:rPr lang="en-US" sz="3600" smtClean="0"/>
              <a:t> – Klasa TrazenjeReci</a:t>
            </a:r>
          </a:p>
        </p:txBody>
      </p:sp>
      <p:cxnSp>
        <p:nvCxnSpPr>
          <p:cNvPr id="57349" name="Straight Arrow Connector 6"/>
          <p:cNvCxnSpPr>
            <a:cxnSpLocks noChangeShapeType="1"/>
          </p:cNvCxnSpPr>
          <p:nvPr/>
        </p:nvCxnSpPr>
        <p:spPr bwMode="auto">
          <a:xfrm flipH="1" flipV="1">
            <a:off x="3851275" y="2205038"/>
            <a:ext cx="2376488" cy="86360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0" name="Rectangle 9"/>
          <p:cNvSpPr>
            <a:spLocks noChangeArrowheads="1"/>
          </p:cNvSpPr>
          <p:nvPr/>
        </p:nvSpPr>
        <p:spPr bwMode="auto">
          <a:xfrm>
            <a:off x="6084888" y="2781300"/>
            <a:ext cx="2590800" cy="584200"/>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Tip rezultata koji vraća metoda </a:t>
            </a:r>
            <a:r>
              <a:rPr lang="sr-Latn-RS" sz="1600">
                <a:solidFill>
                  <a:srgbClr val="3333CC"/>
                </a:solidFill>
                <a:latin typeface="Consolas" pitchFamily="49" charset="0"/>
                <a:cs typeface="Consolas" pitchFamily="49" charset="0"/>
              </a:rPr>
              <a:t>doInBackground</a:t>
            </a:r>
            <a:r>
              <a:rPr lang="sr-Latn-RS" sz="1600">
                <a:solidFill>
                  <a:srgbClr val="3333CC"/>
                </a:solidFill>
                <a:latin typeface="+mn-lt"/>
              </a:rPr>
              <a:t>.</a:t>
            </a:r>
            <a:endParaRPr lang="en-US" sz="1600">
              <a:latin typeface="Consolas" pitchFamily="49" charset="0"/>
              <a:cs typeface="Consolas" pitchFamily="49" charset="0"/>
            </a:endParaRPr>
          </a:p>
        </p:txBody>
      </p:sp>
      <p:cxnSp>
        <p:nvCxnSpPr>
          <p:cNvPr id="57351" name="Straight Arrow Connector 6"/>
          <p:cNvCxnSpPr>
            <a:cxnSpLocks noChangeShapeType="1"/>
          </p:cNvCxnSpPr>
          <p:nvPr/>
        </p:nvCxnSpPr>
        <p:spPr bwMode="auto">
          <a:xfrm flipH="1">
            <a:off x="1139825" y="3049588"/>
            <a:ext cx="4949825" cy="792162"/>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cxnSp>
        <p:nvCxnSpPr>
          <p:cNvPr id="57352" name="Straight Arrow Connector 6"/>
          <p:cNvCxnSpPr>
            <a:cxnSpLocks noChangeShapeType="1"/>
          </p:cNvCxnSpPr>
          <p:nvPr/>
        </p:nvCxnSpPr>
        <p:spPr bwMode="auto">
          <a:xfrm flipH="1">
            <a:off x="4465638" y="1809750"/>
            <a:ext cx="1716087" cy="20796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6" name="Rectangle 15"/>
          <p:cNvSpPr>
            <a:spLocks noChangeArrowheads="1"/>
          </p:cNvSpPr>
          <p:nvPr/>
        </p:nvSpPr>
        <p:spPr bwMode="auto">
          <a:xfrm>
            <a:off x="6181725" y="1238250"/>
            <a:ext cx="2592388" cy="1077913"/>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Tip međurezultata koji </a:t>
            </a:r>
            <a:r>
              <a:rPr lang="sr-Latn-RS" sz="1600">
                <a:solidFill>
                  <a:srgbClr val="3333CC"/>
                </a:solidFill>
                <a:latin typeface="Consolas" pitchFamily="49" charset="0"/>
                <a:cs typeface="Consolas" pitchFamily="49" charset="0"/>
              </a:rPr>
              <a:t>publish</a:t>
            </a:r>
            <a:r>
              <a:rPr lang="sr-Latn-RS" sz="1600">
                <a:solidFill>
                  <a:srgbClr val="3333CC"/>
                </a:solidFill>
                <a:latin typeface="+mn-lt"/>
              </a:rPr>
              <a:t> metoda vraća </a:t>
            </a:r>
            <a:r>
              <a:rPr lang="sr-Latn-RS" sz="1600">
                <a:solidFill>
                  <a:srgbClr val="3333CC"/>
                </a:solidFill>
                <a:latin typeface="Consolas" pitchFamily="49" charset="0"/>
                <a:cs typeface="Consolas" pitchFamily="49" charset="0"/>
              </a:rPr>
              <a:t>process</a:t>
            </a:r>
            <a:r>
              <a:rPr lang="sr-Latn-RS" sz="1600">
                <a:solidFill>
                  <a:srgbClr val="3333CC"/>
                </a:solidFill>
                <a:latin typeface="+mn-lt"/>
              </a:rPr>
              <a:t> metodi (u našem primeru se ne vraća ništa).</a:t>
            </a:r>
            <a:endParaRPr lang="en-US" sz="1600">
              <a:latin typeface="Consolas" pitchFamily="49" charset="0"/>
              <a:cs typeface="Consolas" pitchFamily="49" charset="0"/>
            </a:endParaRPr>
          </a:p>
        </p:txBody>
      </p:sp>
      <p:sp>
        <p:nvSpPr>
          <p:cNvPr id="57354" name="Rectangle 3" descr="Rectangle: Click to edit Master text styles&#10;Second level&#10;Third level&#10;Fourth level&#10;Fifth level"/>
          <p:cNvSpPr txBox="1">
            <a:spLocks noChangeArrowheads="1"/>
          </p:cNvSpPr>
          <p:nvPr/>
        </p:nvSpPr>
        <p:spPr bwMode="auto">
          <a:xfrm>
            <a:off x="6084888" y="4292600"/>
            <a:ext cx="291465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pPr>
            <a:r>
              <a:rPr lang="sr-Latn-RS" sz="1600"/>
              <a:t>Klasa </a:t>
            </a:r>
            <a:r>
              <a:rPr lang="sr-Latn-RS" sz="1600">
                <a:solidFill>
                  <a:srgbClr val="FF0000"/>
                </a:solidFill>
                <a:latin typeface="Consolas" pitchFamily="49" charset="0"/>
                <a:cs typeface="Times New Roman" pitchFamily="18" charset="0"/>
              </a:rPr>
              <a:t>TrazenjeReci</a:t>
            </a:r>
            <a:r>
              <a:rPr lang="sr-Latn-RS" sz="1600"/>
              <a:t> će predstavljati radnu nit.</a:t>
            </a:r>
            <a:endParaRPr lang="en-GB" sz="16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916CBA-76C2-4794-A98C-EFA30C91C612}" type="slidenum">
              <a:rPr lang="en-GB" smtClean="0">
                <a:latin typeface="Arial Black" pitchFamily="34" charset="0"/>
              </a:rPr>
              <a:pPr eaLnBrk="1" hangingPunct="1"/>
              <a:t>55</a:t>
            </a:fld>
            <a:endParaRPr lang="en-GB" smtClean="0">
              <a:latin typeface="Arial Black" pitchFamily="34" charset="0"/>
            </a:endParaRPr>
          </a:p>
        </p:txBody>
      </p:sp>
      <p:sp>
        <p:nvSpPr>
          <p:cNvPr id="58371" name="Rectangle 1"/>
          <p:cNvSpPr>
            <a:spLocks noChangeArrowheads="1"/>
          </p:cNvSpPr>
          <p:nvPr/>
        </p:nvSpPr>
        <p:spPr bwMode="auto">
          <a:xfrm>
            <a:off x="684213" y="1196975"/>
            <a:ext cx="7127875" cy="5424488"/>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java.awt.*;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java.awt.event.*;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java.io.File;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javax.swing.*;</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javax.swing.border.*;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import</a:t>
            </a:r>
            <a:r>
              <a:rPr lang="en-GB" sz="1000">
                <a:solidFill>
                  <a:srgbClr val="000000"/>
                </a:solidFill>
                <a:latin typeface="Consolas" pitchFamily="49" charset="0"/>
                <a:cs typeface="Times New Roman" pitchFamily="18" charset="0"/>
              </a:rPr>
              <a:t> javax.swing.event.*;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class</a:t>
            </a:r>
            <a:r>
              <a:rPr lang="en-GB" sz="1000">
                <a:solidFill>
                  <a:srgbClr val="000000"/>
                </a:solidFill>
                <a:latin typeface="Consolas" pitchFamily="49" charset="0"/>
                <a:cs typeface="Times New Roman" pitchFamily="18" charset="0"/>
              </a:rPr>
              <a:t> TestSwingWorker </a:t>
            </a:r>
            <a:r>
              <a:rPr lang="en-GB" sz="1000" b="1">
                <a:solidFill>
                  <a:srgbClr val="7F0055"/>
                </a:solidFill>
                <a:latin typeface="Consolas" pitchFamily="49" charset="0"/>
                <a:cs typeface="Times New Roman" pitchFamily="18" charset="0"/>
              </a:rPr>
              <a:t>extends</a:t>
            </a:r>
            <a:r>
              <a:rPr lang="en-GB" sz="1000">
                <a:solidFill>
                  <a:srgbClr val="000000"/>
                </a:solidFill>
                <a:latin typeface="Consolas" pitchFamily="49" charset="0"/>
                <a:cs typeface="Times New Roman" pitchFamily="18" charset="0"/>
              </a:rPr>
              <a:t> JFrame{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JPanel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JButton </a:t>
            </a:r>
            <a:r>
              <a:rPr lang="en-GB" sz="1000">
                <a:solidFill>
                  <a:srgbClr val="0000C0"/>
                </a:solidFill>
                <a:latin typeface="Consolas" pitchFamily="49" charset="0"/>
                <a:cs typeface="Times New Roman" pitchFamily="18" charset="0"/>
              </a:rPr>
              <a:t>dugmeOdabir</a:t>
            </a: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dugmeRadi</a:t>
            </a: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dugmePomeri</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JTextField </a:t>
            </a:r>
            <a:r>
              <a:rPr lang="en-GB" sz="1000">
                <a:solidFill>
                  <a:srgbClr val="0000C0"/>
                </a:solidFill>
                <a:latin typeface="Consolas" pitchFamily="49" charset="0"/>
                <a:cs typeface="Times New Roman" pitchFamily="18" charset="0"/>
              </a:rPr>
              <a:t>rec</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JLabel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JSlider </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JFileChooser </a:t>
            </a:r>
            <a:r>
              <a:rPr lang="en-GB" sz="1000">
                <a:solidFill>
                  <a:srgbClr val="0000C0"/>
                </a:solidFill>
                <a:latin typeface="Consolas" pitchFamily="49" charset="0"/>
                <a:cs typeface="Times New Roman" pitchFamily="18" charset="0"/>
              </a:rPr>
              <a:t>odabirFoldera</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JFileChooser();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File </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TestSwingWorker(){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super</a:t>
            </a:r>
            <a:r>
              <a:rPr lang="en-GB" sz="1000">
                <a:solidFill>
                  <a:srgbClr val="000000"/>
                </a:solidFill>
                <a:latin typeface="Consolas" pitchFamily="49" charset="0"/>
                <a:cs typeface="Times New Roman" pitchFamily="18" charset="0"/>
              </a:rPr>
              <a:t>(</a:t>
            </a:r>
            <a:r>
              <a:rPr lang="en-GB" sz="1000">
                <a:solidFill>
                  <a:srgbClr val="2A00FF"/>
                </a:solidFill>
                <a:latin typeface="Consolas" pitchFamily="49" charset="0"/>
                <a:cs typeface="Times New Roman" pitchFamily="18" charset="0"/>
              </a:rPr>
              <a:t>"Testiranje SwingWorker-a"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setSize(280, 200);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setDefaultCloseOperation(</a:t>
            </a:r>
            <a:r>
              <a:rPr lang="en-GB" sz="1000" i="1">
                <a:solidFill>
                  <a:srgbClr val="0000C0"/>
                </a:solidFill>
                <a:latin typeface="Consolas" pitchFamily="49" charset="0"/>
                <a:cs typeface="Times New Roman" pitchFamily="18" charset="0"/>
              </a:rPr>
              <a:t>EXIT_ON_CLOSE</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setResizable(</a:t>
            </a:r>
            <a:r>
              <a:rPr lang="en-GB" sz="1000" b="1">
                <a:solidFill>
                  <a:srgbClr val="7F0055"/>
                </a:solidFill>
                <a:latin typeface="Consolas" pitchFamily="49" charset="0"/>
                <a:cs typeface="Times New Roman" pitchFamily="18" charset="0"/>
              </a:rPr>
              <a:t>false</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setLayout(</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GridLayout(2,2,3,3));</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JPanel();</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JPanel();</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.setBackground(</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Color(154,153,200));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.setBackground(</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Color(34,150,200));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.setBorder(</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TitledBorder(</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LineBorder(Color.</a:t>
            </a:r>
            <a:r>
              <a:rPr lang="en-GB" sz="1000" i="1">
                <a:solidFill>
                  <a:srgbClr val="0000C0"/>
                </a:solidFill>
                <a:latin typeface="Consolas" pitchFamily="49" charset="0"/>
                <a:cs typeface="Times New Roman" pitchFamily="18" charset="0"/>
              </a:rPr>
              <a:t>BLACK</a:t>
            </a:r>
            <a:r>
              <a:rPr lang="en-GB" sz="1000">
                <a:solidFill>
                  <a:srgbClr val="000000"/>
                </a:solidFill>
                <a:latin typeface="Consolas" pitchFamily="49" charset="0"/>
                <a:cs typeface="Times New Roman" pitchFamily="18" charset="0"/>
              </a:rPr>
              <a:t>), </a:t>
            </a:r>
            <a:r>
              <a:rPr lang="en-GB" sz="1000">
                <a:solidFill>
                  <a:srgbClr val="2A00FF"/>
                </a:solidFill>
                <a:latin typeface="Consolas" pitchFamily="49" charset="0"/>
                <a:cs typeface="Times New Roman" pitchFamily="18" charset="0"/>
              </a:rPr>
              <a:t>"Traženje reči"</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.setBorder(</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TitledBorder(</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LineBorder(Color.</a:t>
            </a:r>
            <a:r>
              <a:rPr lang="en-GB" sz="1000" i="1">
                <a:solidFill>
                  <a:srgbClr val="0000C0"/>
                </a:solidFill>
                <a:latin typeface="Consolas" pitchFamily="49" charset="0"/>
                <a:cs typeface="Times New Roman" pitchFamily="18" charset="0"/>
              </a:rPr>
              <a:t>BLACK</a:t>
            </a:r>
            <a:r>
              <a:rPr lang="en-GB" sz="1000">
                <a:solidFill>
                  <a:srgbClr val="000000"/>
                </a:solidFill>
                <a:latin typeface="Consolas" pitchFamily="49" charset="0"/>
                <a:cs typeface="Times New Roman" pitchFamily="18" charset="0"/>
              </a:rPr>
              <a:t>), </a:t>
            </a:r>
            <a:r>
              <a:rPr lang="en-GB" sz="1000">
                <a:solidFill>
                  <a:srgbClr val="2A00FF"/>
                </a:solidFill>
                <a:latin typeface="Consolas" pitchFamily="49" charset="0"/>
                <a:cs typeface="Times New Roman" pitchFamily="18" charset="0"/>
              </a:rPr>
              <a:t>"Pomeranje dugmeta"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add(</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add(</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sr-Latn-RS" sz="1000">
                <a:solidFill>
                  <a:srgbClr val="000000"/>
                </a:solidFill>
                <a:latin typeface="Consolas" pitchFamily="49" charset="0"/>
                <a:cs typeface="Times New Roman" pitchFamily="18" charset="0"/>
              </a:rPr>
              <a:t>// </a:t>
            </a:r>
            <a:r>
              <a:rPr lang="sr-Latn-RS" sz="1000">
                <a:solidFill>
                  <a:srgbClr val="FF0000"/>
                </a:solidFill>
                <a:latin typeface="Consolas" pitchFamily="49" charset="0"/>
                <a:cs typeface="Times New Roman" pitchFamily="18" charset="0"/>
              </a:rPr>
              <a:t>NASTAVAK NA SLEDEĆEM SLAJDU</a:t>
            </a:r>
            <a:endParaRPr lang="en-GB" sz="1200">
              <a:solidFill>
                <a:srgbClr val="FF0000"/>
              </a:solidFill>
              <a:latin typeface="Calibri" pitchFamily="34" charset="0"/>
              <a:cs typeface="Times New Roman" pitchFamily="18" charset="0"/>
            </a:endParaRPr>
          </a:p>
        </p:txBody>
      </p:sp>
      <p:sp>
        <p:nvSpPr>
          <p:cNvPr id="58372" name="Rectangle 2"/>
          <p:cNvSpPr>
            <a:spLocks noGrp="1" noChangeArrowheads="1"/>
          </p:cNvSpPr>
          <p:nvPr>
            <p:ph type="title"/>
          </p:nvPr>
        </p:nvSpPr>
        <p:spPr>
          <a:xfrm>
            <a:off x="395288" y="476250"/>
            <a:ext cx="7848600" cy="596900"/>
          </a:xfrm>
        </p:spPr>
        <p:txBody>
          <a:bodyPr lIns="36000" rIns="36000"/>
          <a:lstStyle/>
          <a:p>
            <a:pPr eaLnBrk="1" hangingPunct="1"/>
            <a:r>
              <a:rPr lang="sr-Latn-RS" sz="3600" smtClean="0"/>
              <a:t>P</a:t>
            </a:r>
            <a:r>
              <a:rPr lang="vi-VN" sz="3600" smtClean="0"/>
              <a:t>rimer</a:t>
            </a:r>
            <a:r>
              <a:rPr lang="en-US" sz="3600" smtClean="0"/>
              <a:t> – Klasa TestSwingWorker (1)</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EFFD83-3489-44A5-9174-00F16A39E174}" type="slidenum">
              <a:rPr lang="en-GB" smtClean="0">
                <a:latin typeface="Arial Black" pitchFamily="34" charset="0"/>
              </a:rPr>
              <a:pPr eaLnBrk="1" hangingPunct="1"/>
              <a:t>56</a:t>
            </a:fld>
            <a:endParaRPr lang="en-GB" smtClean="0">
              <a:latin typeface="Arial Black" pitchFamily="34" charset="0"/>
            </a:endParaRPr>
          </a:p>
        </p:txBody>
      </p:sp>
      <p:sp>
        <p:nvSpPr>
          <p:cNvPr id="59395" name="Rectangle 1"/>
          <p:cNvSpPr>
            <a:spLocks noChangeArrowheads="1"/>
          </p:cNvSpPr>
          <p:nvPr/>
        </p:nvSpPr>
        <p:spPr bwMode="auto">
          <a:xfrm>
            <a:off x="900113" y="1198563"/>
            <a:ext cx="7127875" cy="5200650"/>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dugmeOdabir</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JButton(</a:t>
            </a:r>
            <a:r>
              <a:rPr lang="en-GB" sz="1000">
                <a:solidFill>
                  <a:srgbClr val="2A00FF"/>
                </a:solidFill>
                <a:latin typeface="Consolas" pitchFamily="49" charset="0"/>
                <a:cs typeface="Times New Roman" pitchFamily="18" charset="0"/>
              </a:rPr>
              <a:t>"Odaberi folder"</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dugmeRadi</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JButton(</a:t>
            </a:r>
            <a:r>
              <a:rPr lang="en-GB" sz="1000">
                <a:solidFill>
                  <a:srgbClr val="2A00FF"/>
                </a:solidFill>
                <a:latin typeface="Consolas" pitchFamily="49" charset="0"/>
                <a:cs typeface="Times New Roman" pitchFamily="18" charset="0"/>
              </a:rPr>
              <a:t>"Traži reč"</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ObradjivacDogadjaja obrDog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ObradjivacDogadjaja();</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dugmeOdabir</a:t>
            </a:r>
            <a:r>
              <a:rPr lang="en-GB" sz="1000">
                <a:solidFill>
                  <a:srgbClr val="000000"/>
                </a:solidFill>
                <a:latin typeface="Consolas" pitchFamily="49" charset="0"/>
                <a:cs typeface="Times New Roman" pitchFamily="18" charset="0"/>
              </a:rPr>
              <a:t>.addActionListener(obrDog);</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dugmeRadi</a:t>
            </a:r>
            <a:r>
              <a:rPr lang="en-GB" sz="1000">
                <a:solidFill>
                  <a:srgbClr val="000000"/>
                </a:solidFill>
                <a:latin typeface="Consolas" pitchFamily="49" charset="0"/>
                <a:cs typeface="Times New Roman" pitchFamily="18" charset="0"/>
              </a:rPr>
              <a:t>.addActionListener(obrDog);</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rec</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JTextField(</a:t>
            </a:r>
            <a:r>
              <a:rPr lang="en-GB" sz="1000">
                <a:solidFill>
                  <a:srgbClr val="2A00FF"/>
                </a:solidFill>
                <a:latin typeface="Consolas" pitchFamily="49" charset="0"/>
                <a:cs typeface="Times New Roman" pitchFamily="18" charset="0"/>
              </a:rPr>
              <a:t>"Uneti traženu reč"</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JLabel();</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.setLayout(</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GridLayout(2,2,5,5));</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dugmeOdabir</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rec</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dugmeRadi</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pano1</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.setLayout(</a:t>
            </a:r>
            <a:r>
              <a:rPr lang="en-GB" sz="1000" b="1">
                <a:solidFill>
                  <a:srgbClr val="7F0055"/>
                </a:solidFill>
                <a:latin typeface="Consolas" pitchFamily="49" charset="0"/>
                <a:cs typeface="Times New Roman" pitchFamily="18" charset="0"/>
              </a:rPr>
              <a:t>null</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dugmePomeri</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JButton(</a:t>
            </a:r>
            <a:r>
              <a:rPr lang="en-GB" sz="1000">
                <a:solidFill>
                  <a:srgbClr val="2A00FF"/>
                </a:solidFill>
                <a:latin typeface="Consolas" pitchFamily="49" charset="0"/>
                <a:cs typeface="Times New Roman" pitchFamily="18" charset="0"/>
              </a:rPr>
              <a:t>"&lt;=  =&gt;"</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dugmePomeri</a:t>
            </a:r>
            <a:r>
              <a:rPr lang="en-GB" sz="1000">
                <a:solidFill>
                  <a:srgbClr val="000000"/>
                </a:solidFill>
                <a:latin typeface="Consolas" pitchFamily="49" charset="0"/>
                <a:cs typeface="Times New Roman" pitchFamily="18" charset="0"/>
              </a:rPr>
              <a:t>.setBounds(10, 20, 80, 25);</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JSlider(SwingConstants.</a:t>
            </a:r>
            <a:r>
              <a:rPr lang="en-GB" sz="1000" i="1">
                <a:solidFill>
                  <a:srgbClr val="0000C0"/>
                </a:solidFill>
                <a:latin typeface="Consolas" pitchFamily="49" charset="0"/>
                <a:cs typeface="Times New Roman" pitchFamily="18" charset="0"/>
              </a:rPr>
              <a:t>HORIZONTAL</a:t>
            </a:r>
            <a:r>
              <a:rPr lang="en-GB" sz="1000">
                <a:solidFill>
                  <a:srgbClr val="000000"/>
                </a:solidFill>
                <a:latin typeface="Consolas" pitchFamily="49" charset="0"/>
                <a:cs typeface="Times New Roman" pitchFamily="18" charset="0"/>
              </a:rPr>
              <a:t>, 10, 180, 10);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.setBounds(10, 55, 250, 20);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.addChangeListener(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ChangeListener(){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void</a:t>
            </a:r>
            <a:r>
              <a:rPr lang="en-GB" sz="1000">
                <a:solidFill>
                  <a:srgbClr val="000000"/>
                </a:solidFill>
                <a:latin typeface="Consolas" pitchFamily="49" charset="0"/>
                <a:cs typeface="Times New Roman" pitchFamily="18" charset="0"/>
              </a:rPr>
              <a:t> stateChanged( ChangeEvent e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dugmePomeri</a:t>
            </a:r>
            <a:r>
              <a:rPr lang="en-GB" sz="1000">
                <a:solidFill>
                  <a:srgbClr val="000000"/>
                </a:solidFill>
                <a:latin typeface="Consolas" pitchFamily="49" charset="0"/>
                <a:cs typeface="Times New Roman" pitchFamily="18" charset="0"/>
              </a:rPr>
              <a:t>.setBounds(</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.getValue(), 20, 80, 30);</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dugmePomeri</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pano2</a:t>
            </a:r>
            <a:r>
              <a:rPr lang="en-GB" sz="1000">
                <a:solidFill>
                  <a:srgbClr val="000000"/>
                </a:solidFill>
                <a:latin typeface="Consolas" pitchFamily="49" charset="0"/>
                <a:cs typeface="Times New Roman" pitchFamily="18" charset="0"/>
              </a:rPr>
              <a:t>.add(</a:t>
            </a:r>
            <a:r>
              <a:rPr lang="en-GB" sz="1000">
                <a:solidFill>
                  <a:srgbClr val="0000C0"/>
                </a:solidFill>
                <a:latin typeface="Consolas" pitchFamily="49" charset="0"/>
                <a:cs typeface="Times New Roman" pitchFamily="18" charset="0"/>
              </a:rPr>
              <a:t>pomeranjeDugmeta</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sr-Latn-RS" sz="1200">
              <a:latin typeface="Calibri" pitchFamily="34" charset="0"/>
              <a:cs typeface="Times New Roman" pitchFamily="18" charset="0"/>
            </a:endParaRPr>
          </a:p>
          <a:p>
            <a:pPr>
              <a:tabLst>
                <a:tab pos="215900" algn="l"/>
                <a:tab pos="431800" algn="l"/>
                <a:tab pos="647700" algn="l"/>
                <a:tab pos="863600" algn="l"/>
              </a:tabLst>
            </a:pP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sr-Latn-RS" sz="1000">
                <a:solidFill>
                  <a:srgbClr val="000000"/>
                </a:solidFill>
                <a:latin typeface="Consolas" pitchFamily="49" charset="0"/>
                <a:cs typeface="Times New Roman" pitchFamily="18" charset="0"/>
              </a:rPr>
              <a:t>// </a:t>
            </a:r>
            <a:r>
              <a:rPr lang="sr-Latn-RS" sz="1000">
                <a:solidFill>
                  <a:srgbClr val="FF0000"/>
                </a:solidFill>
                <a:latin typeface="Consolas" pitchFamily="49" charset="0"/>
                <a:cs typeface="Times New Roman" pitchFamily="18" charset="0"/>
              </a:rPr>
              <a:t>NASTAVAK NA SLEDEĆEM SLAJDU</a:t>
            </a:r>
            <a:endParaRPr lang="en-GB" sz="1000">
              <a:solidFill>
                <a:srgbClr val="FF0000"/>
              </a:solidFill>
              <a:latin typeface="Calibri" pitchFamily="34" charset="0"/>
              <a:cs typeface="Times New Roman" pitchFamily="18" charset="0"/>
            </a:endParaRPr>
          </a:p>
        </p:txBody>
      </p:sp>
      <p:sp>
        <p:nvSpPr>
          <p:cNvPr id="59396" name="Rectangle 2"/>
          <p:cNvSpPr>
            <a:spLocks noGrp="1" noChangeArrowheads="1"/>
          </p:cNvSpPr>
          <p:nvPr>
            <p:ph type="title"/>
          </p:nvPr>
        </p:nvSpPr>
        <p:spPr>
          <a:xfrm>
            <a:off x="395288" y="476250"/>
            <a:ext cx="7993062" cy="596900"/>
          </a:xfrm>
        </p:spPr>
        <p:txBody>
          <a:bodyPr lIns="36000" rIns="36000"/>
          <a:lstStyle/>
          <a:p>
            <a:pPr eaLnBrk="1" hangingPunct="1"/>
            <a:r>
              <a:rPr lang="sr-Latn-RS" sz="3600" smtClean="0"/>
              <a:t>P</a:t>
            </a:r>
            <a:r>
              <a:rPr lang="vi-VN" sz="3600" smtClean="0"/>
              <a:t>rimer</a:t>
            </a:r>
            <a:r>
              <a:rPr lang="en-US" sz="3600" smtClean="0"/>
              <a:t> – Klasa TestSwingWorker (2)</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267586-4E20-4E1E-9023-F73ED33CEDF1}" type="slidenum">
              <a:rPr lang="en-GB" smtClean="0">
                <a:latin typeface="Arial Black" pitchFamily="34" charset="0"/>
              </a:rPr>
              <a:pPr eaLnBrk="1" hangingPunct="1"/>
              <a:t>57</a:t>
            </a:fld>
            <a:endParaRPr lang="en-GB" smtClean="0">
              <a:latin typeface="Arial Black" pitchFamily="34" charset="0"/>
            </a:endParaRPr>
          </a:p>
        </p:txBody>
      </p:sp>
      <p:sp>
        <p:nvSpPr>
          <p:cNvPr id="60419" name="Rectangle 1"/>
          <p:cNvSpPr>
            <a:spLocks noChangeArrowheads="1"/>
          </p:cNvSpPr>
          <p:nvPr/>
        </p:nvSpPr>
        <p:spPr bwMode="auto">
          <a:xfrm>
            <a:off x="1331913" y="1412875"/>
            <a:ext cx="6480175" cy="4778375"/>
          </a:xfrm>
          <a:prstGeom prst="rect">
            <a:avLst/>
          </a:prstGeom>
          <a:solidFill>
            <a:srgbClr val="CCFFFF"/>
          </a:solidFill>
          <a:ln w="9525">
            <a:solidFill>
              <a:srgbClr val="000000"/>
            </a:solidFill>
            <a:miter lim="800000"/>
            <a:headEnd/>
            <a:tailEnd/>
          </a:ln>
        </p:spPr>
        <p:txBody>
          <a:bodyPr lIns="72000" rIns="72000">
            <a:spAutoFit/>
          </a:bodyPr>
          <a:lstStyle/>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private</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class</a:t>
            </a:r>
            <a:r>
              <a:rPr lang="en-GB" sz="1000">
                <a:solidFill>
                  <a:srgbClr val="000000"/>
                </a:solidFill>
                <a:latin typeface="Consolas" pitchFamily="49" charset="0"/>
                <a:cs typeface="Times New Roman" pitchFamily="18" charset="0"/>
              </a:rPr>
              <a:t> ObradjivacDogadjaja </a:t>
            </a:r>
            <a:r>
              <a:rPr lang="en-GB" sz="1000" b="1">
                <a:solidFill>
                  <a:srgbClr val="7F0055"/>
                </a:solidFill>
                <a:latin typeface="Consolas" pitchFamily="49" charset="0"/>
                <a:cs typeface="Times New Roman" pitchFamily="18" charset="0"/>
              </a:rPr>
              <a:t>implements</a:t>
            </a:r>
            <a:r>
              <a:rPr lang="en-GB" sz="1000">
                <a:solidFill>
                  <a:srgbClr val="000000"/>
                </a:solidFill>
                <a:latin typeface="Consolas" pitchFamily="49" charset="0"/>
                <a:cs typeface="Times New Roman" pitchFamily="18" charset="0"/>
              </a:rPr>
              <a:t> ActionListener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void</a:t>
            </a:r>
            <a:r>
              <a:rPr lang="en-GB" sz="1000">
                <a:solidFill>
                  <a:srgbClr val="000000"/>
                </a:solidFill>
                <a:latin typeface="Consolas" pitchFamily="49" charset="0"/>
                <a:cs typeface="Times New Roman" pitchFamily="18" charset="0"/>
              </a:rPr>
              <a:t> actionPerformed(ActionEvent 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if</a:t>
            </a:r>
            <a:r>
              <a:rPr lang="en-GB" sz="1000">
                <a:solidFill>
                  <a:srgbClr val="000000"/>
                </a:solidFill>
                <a:latin typeface="Consolas" pitchFamily="49" charset="0"/>
                <a:cs typeface="Times New Roman" pitchFamily="18" charset="0"/>
              </a:rPr>
              <a:t>(e.getSource() == </a:t>
            </a:r>
            <a:r>
              <a:rPr lang="en-GB" sz="1000">
                <a:solidFill>
                  <a:srgbClr val="0000C0"/>
                </a:solidFill>
                <a:latin typeface="Consolas" pitchFamily="49" charset="0"/>
                <a:cs typeface="Times New Roman" pitchFamily="18" charset="0"/>
              </a:rPr>
              <a:t>dugmeOdabir</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JFileChooser odabirFoldera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JFileChooser();				</a:t>
            </a:r>
            <a:r>
              <a:rPr lang="sr-Latn-RS" sz="1000">
                <a:solidFill>
                  <a:srgbClr val="000000"/>
                </a:solidFill>
                <a:latin typeface="Consolas" pitchFamily="49" charset="0"/>
                <a:cs typeface="Times New Roman" pitchFamily="18" charset="0"/>
              </a:rPr>
              <a:t>		</a:t>
            </a:r>
            <a:r>
              <a:rPr lang="en-GB" sz="1000">
                <a:solidFill>
                  <a:srgbClr val="000000"/>
                </a:solidFill>
                <a:latin typeface="Consolas" pitchFamily="49" charset="0"/>
                <a:cs typeface="Times New Roman" pitchFamily="18" charset="0"/>
              </a:rPr>
              <a:t>odabirFoldera.setFileSelectionMode(JFileChooser.</a:t>
            </a:r>
            <a:r>
              <a:rPr lang="en-GB" sz="1000" i="1">
                <a:solidFill>
                  <a:srgbClr val="0000C0"/>
                </a:solidFill>
                <a:latin typeface="Consolas" pitchFamily="49" charset="0"/>
                <a:cs typeface="Times New Roman" pitchFamily="18" charset="0"/>
              </a:rPr>
              <a:t>DIRECTORIES_ONLY</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int</a:t>
            </a:r>
            <a:r>
              <a:rPr lang="en-GB" sz="1000">
                <a:solidFill>
                  <a:srgbClr val="000000"/>
                </a:solidFill>
                <a:latin typeface="Consolas" pitchFamily="49" charset="0"/>
                <a:cs typeface="Times New Roman" pitchFamily="18" charset="0"/>
              </a:rPr>
              <a:t> dugme = odabirFoldera.showOpenDialog(</a:t>
            </a:r>
            <a:r>
              <a:rPr lang="en-GB" sz="1000" b="1">
                <a:solidFill>
                  <a:srgbClr val="7F0055"/>
                </a:solidFill>
                <a:latin typeface="Consolas" pitchFamily="49" charset="0"/>
                <a:cs typeface="Times New Roman" pitchFamily="18" charset="0"/>
              </a:rPr>
              <a:t>null</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if</a:t>
            </a:r>
            <a:r>
              <a:rPr lang="en-GB" sz="1000">
                <a:solidFill>
                  <a:srgbClr val="000000"/>
                </a:solidFill>
                <a:latin typeface="Consolas" pitchFamily="49" charset="0"/>
                <a:cs typeface="Times New Roman" pitchFamily="18" charset="0"/>
              </a:rPr>
              <a:t>(dugme == JFileChooser.</a:t>
            </a:r>
            <a:r>
              <a:rPr lang="en-GB" sz="1000" i="1">
                <a:solidFill>
                  <a:srgbClr val="0000C0"/>
                </a:solidFill>
                <a:latin typeface="Consolas" pitchFamily="49" charset="0"/>
                <a:cs typeface="Times New Roman" pitchFamily="18" charset="0"/>
              </a:rPr>
              <a:t>CANCEL_OPTION</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System.</a:t>
            </a:r>
            <a:r>
              <a:rPr lang="en-GB" sz="1000" i="1">
                <a:solidFill>
                  <a:srgbClr val="000000"/>
                </a:solidFill>
                <a:latin typeface="Consolas" pitchFamily="49" charset="0"/>
                <a:cs typeface="Times New Roman" pitchFamily="18" charset="0"/>
              </a:rPr>
              <a:t>exit</a:t>
            </a:r>
            <a:r>
              <a:rPr lang="en-GB" sz="1000">
                <a:solidFill>
                  <a:srgbClr val="000000"/>
                </a:solidFill>
                <a:latin typeface="Consolas" pitchFamily="49" charset="0"/>
                <a:cs typeface="Times New Roman" pitchFamily="18" charset="0"/>
              </a:rPr>
              <a:t>(1);</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 = odabirFoldera.getSelectedFile();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else</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if</a:t>
            </a:r>
            <a:r>
              <a:rPr lang="en-GB" sz="1000">
                <a:solidFill>
                  <a:srgbClr val="000000"/>
                </a:solidFill>
                <a:latin typeface="Consolas" pitchFamily="49" charset="0"/>
                <a:cs typeface="Times New Roman" pitchFamily="18" charset="0"/>
              </a:rPr>
              <a:t>(e.getSource() == </a:t>
            </a:r>
            <a:r>
              <a:rPr lang="en-GB" sz="1000">
                <a:solidFill>
                  <a:srgbClr val="0000C0"/>
                </a:solidFill>
                <a:latin typeface="Consolas" pitchFamily="49" charset="0"/>
                <a:cs typeface="Times New Roman" pitchFamily="18" charset="0"/>
              </a:rPr>
              <a:t>dugmeRadi</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.setText(</a:t>
            </a:r>
            <a:r>
              <a:rPr lang="en-GB" sz="1000">
                <a:solidFill>
                  <a:srgbClr val="2A00FF"/>
                </a:solidFill>
                <a:latin typeface="Consolas" pitchFamily="49" charset="0"/>
                <a:cs typeface="Times New Roman" pitchFamily="18" charset="0"/>
              </a:rPr>
              <a:t>"Računa se..."</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3F7F5F"/>
                </a:solidFill>
                <a:latin typeface="Consolas" pitchFamily="49" charset="0"/>
                <a:cs typeface="Times New Roman" pitchFamily="18" charset="0"/>
              </a:rPr>
              <a:t>// I način - pomoću SwingWorker klase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TrazenjeReci radnja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TrazenjeReci(</a:t>
            </a:r>
            <a:r>
              <a:rPr lang="en-GB" sz="1000">
                <a:solidFill>
                  <a:srgbClr val="0000C0"/>
                </a:solidFill>
                <a:latin typeface="Consolas" pitchFamily="49" charset="0"/>
                <a:cs typeface="Times New Roman" pitchFamily="18" charset="0"/>
              </a:rPr>
              <a:t>folder</a:t>
            </a:r>
            <a:r>
              <a:rPr lang="en-GB" sz="1000">
                <a:solidFill>
                  <a:srgbClr val="000000"/>
                </a:solidFill>
                <a:latin typeface="Consolas" pitchFamily="49" charset="0"/>
                <a:cs typeface="Times New Roman" pitchFamily="18" charset="0"/>
              </a:rPr>
              <a:t>, </a:t>
            </a:r>
            <a:r>
              <a:rPr lang="en-GB" sz="1000">
                <a:solidFill>
                  <a:srgbClr val="0000C0"/>
                </a:solidFill>
                <a:latin typeface="Consolas" pitchFamily="49" charset="0"/>
                <a:cs typeface="Times New Roman" pitchFamily="18" charset="0"/>
              </a:rPr>
              <a:t>rec</a:t>
            </a:r>
            <a:r>
              <a:rPr lang="en-GB" sz="1000">
                <a:solidFill>
                  <a:srgbClr val="000000"/>
                </a:solidFill>
                <a:latin typeface="Consolas" pitchFamily="49" charset="0"/>
                <a:cs typeface="Times New Roman" pitchFamily="18" charset="0"/>
              </a:rPr>
              <a:t>.getText(), </a:t>
            </a:r>
            <a:r>
              <a:rPr lang="en-GB" sz="1000">
                <a:solidFill>
                  <a:srgbClr val="0000C0"/>
                </a:solidFill>
                <a:latin typeface="Consolas" pitchFamily="49" charset="0"/>
                <a:cs typeface="Times New Roman" pitchFamily="18" charset="0"/>
              </a:rPr>
              <a:t>rezultat</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radnja.execute();</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3F7F5F"/>
                </a:solidFill>
                <a:latin typeface="Consolas" pitchFamily="49" charset="0"/>
                <a:cs typeface="Times New Roman" pitchFamily="18" charset="0"/>
              </a:rPr>
              <a:t>// II način - direktno</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3F7F5F"/>
                </a:solidFill>
                <a:latin typeface="Consolas" pitchFamily="49" charset="0"/>
                <a:cs typeface="Times New Roman" pitchFamily="18" charset="0"/>
              </a:rPr>
              <a:t>//BrojReciUFolderu brojReci = new BrojReciUFolderu(folder, rec.getText());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a:solidFill>
                  <a:srgbClr val="3F7F5F"/>
                </a:solidFill>
                <a:latin typeface="Consolas" pitchFamily="49" charset="0"/>
                <a:cs typeface="Times New Roman" pitchFamily="18" charset="0"/>
              </a:rPr>
              <a:t>//rezultat.setText(brojReci.BrojPojava() + " puta");</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public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static</a:t>
            </a:r>
            <a:r>
              <a:rPr lang="en-GB" sz="1000">
                <a:solidFill>
                  <a:srgbClr val="000000"/>
                </a:solidFill>
                <a:latin typeface="Consolas" pitchFamily="49" charset="0"/>
                <a:cs typeface="Times New Roman" pitchFamily="18" charset="0"/>
              </a:rPr>
              <a:t> </a:t>
            </a:r>
            <a:r>
              <a:rPr lang="en-GB" sz="1000" b="1">
                <a:solidFill>
                  <a:srgbClr val="7F0055"/>
                </a:solidFill>
                <a:latin typeface="Consolas" pitchFamily="49" charset="0"/>
                <a:cs typeface="Times New Roman" pitchFamily="18" charset="0"/>
              </a:rPr>
              <a:t>void</a:t>
            </a:r>
            <a:r>
              <a:rPr lang="en-GB" sz="1000">
                <a:solidFill>
                  <a:srgbClr val="000000"/>
                </a:solidFill>
                <a:latin typeface="Consolas" pitchFamily="49" charset="0"/>
                <a:cs typeface="Times New Roman" pitchFamily="18" charset="0"/>
              </a:rPr>
              <a:t> main(String[] args){</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TestSwingWorker forma = </a:t>
            </a:r>
            <a:r>
              <a:rPr lang="en-GB" sz="1000" b="1">
                <a:solidFill>
                  <a:srgbClr val="7F0055"/>
                </a:solidFill>
                <a:latin typeface="Consolas" pitchFamily="49" charset="0"/>
                <a:cs typeface="Times New Roman" pitchFamily="18" charset="0"/>
              </a:rPr>
              <a:t>new</a:t>
            </a:r>
            <a:r>
              <a:rPr lang="en-GB" sz="1000">
                <a:solidFill>
                  <a:srgbClr val="000000"/>
                </a:solidFill>
                <a:latin typeface="Consolas" pitchFamily="49" charset="0"/>
                <a:cs typeface="Times New Roman" pitchFamily="18" charset="0"/>
              </a:rPr>
              <a:t> TestSwingWorker();</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forma.setVisible(</a:t>
            </a:r>
            <a:r>
              <a:rPr lang="en-GB" sz="1000" b="1">
                <a:solidFill>
                  <a:srgbClr val="7F0055"/>
                </a:solidFill>
                <a:latin typeface="Consolas" pitchFamily="49" charset="0"/>
                <a:cs typeface="Times New Roman" pitchFamily="18" charset="0"/>
              </a:rPr>
              <a:t>true</a:t>
            </a: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	}</a:t>
            </a:r>
            <a:endParaRPr lang="en-GB" sz="1200">
              <a:latin typeface="Calibri" pitchFamily="34" charset="0"/>
              <a:cs typeface="Times New Roman" pitchFamily="18" charset="0"/>
            </a:endParaRPr>
          </a:p>
          <a:p>
            <a:pPr>
              <a:tabLst>
                <a:tab pos="215900" algn="l"/>
                <a:tab pos="431800" algn="l"/>
                <a:tab pos="647700" algn="l"/>
                <a:tab pos="863600" algn="l"/>
              </a:tabLst>
            </a:pPr>
            <a:r>
              <a:rPr lang="en-GB" sz="1000">
                <a:solidFill>
                  <a:srgbClr val="000000"/>
                </a:solidFill>
                <a:latin typeface="Consolas" pitchFamily="49" charset="0"/>
                <a:cs typeface="Times New Roman" pitchFamily="18" charset="0"/>
              </a:rPr>
              <a:t>}</a:t>
            </a:r>
            <a:endParaRPr lang="en-GB" sz="1200">
              <a:latin typeface="Calibri" pitchFamily="34" charset="0"/>
              <a:cs typeface="Times New Roman" pitchFamily="18" charset="0"/>
            </a:endParaRPr>
          </a:p>
        </p:txBody>
      </p:sp>
      <p:sp>
        <p:nvSpPr>
          <p:cNvPr id="60420" name="Rectangle 2"/>
          <p:cNvSpPr>
            <a:spLocks noGrp="1" noChangeArrowheads="1"/>
          </p:cNvSpPr>
          <p:nvPr>
            <p:ph type="title"/>
          </p:nvPr>
        </p:nvSpPr>
        <p:spPr>
          <a:xfrm>
            <a:off x="396875" y="476250"/>
            <a:ext cx="7704138" cy="596900"/>
          </a:xfrm>
        </p:spPr>
        <p:txBody>
          <a:bodyPr lIns="36000" rIns="36000"/>
          <a:lstStyle/>
          <a:p>
            <a:pPr eaLnBrk="1" hangingPunct="1"/>
            <a:r>
              <a:rPr lang="sr-Latn-RS" sz="3600" smtClean="0"/>
              <a:t>P</a:t>
            </a:r>
            <a:r>
              <a:rPr lang="vi-VN" sz="3600" smtClean="0"/>
              <a:t>rimer</a:t>
            </a:r>
            <a:r>
              <a:rPr lang="en-US" sz="3600" smtClean="0"/>
              <a:t> – Klasa TestSwingWorker (3)</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047E2E-4F6A-4EA8-88D9-4BA0B7518BEF}" type="slidenum">
              <a:rPr lang="en-GB" smtClean="0">
                <a:latin typeface="Arial Black" pitchFamily="34" charset="0"/>
              </a:rPr>
              <a:pPr eaLnBrk="1" hangingPunct="1"/>
              <a:t>58</a:t>
            </a:fld>
            <a:endParaRPr lang="en-GB" smtClean="0">
              <a:latin typeface="Arial Black" pitchFamily="34" charset="0"/>
            </a:endParaRPr>
          </a:p>
        </p:txBody>
      </p:sp>
      <p:sp>
        <p:nvSpPr>
          <p:cNvPr id="61443" name="Rectangle 2"/>
          <p:cNvSpPr txBox="1">
            <a:spLocks noChangeArrowheads="1"/>
          </p:cNvSpPr>
          <p:nvPr/>
        </p:nvSpPr>
        <p:spPr bwMode="auto">
          <a:xfrm>
            <a:off x="395288" y="528638"/>
            <a:ext cx="41767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a:t>Iz</a:t>
            </a:r>
            <a:r>
              <a:rPr lang="sr-Latn-RS" sz="3600"/>
              <a:t>vršenje aplikacije</a:t>
            </a:r>
            <a:endParaRPr lang="en-US" sz="3600"/>
          </a:p>
        </p:txBody>
      </p:sp>
      <p:pic>
        <p:nvPicPr>
          <p:cNvPr id="6144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5" y="1906588"/>
            <a:ext cx="27622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938" y="4237038"/>
            <a:ext cx="27622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6"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0450" y="4235450"/>
            <a:ext cx="27622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5638" y="4235450"/>
            <a:ext cx="27622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a:spLocks noChangeArrowheads="1"/>
          </p:cNvSpPr>
          <p:nvPr/>
        </p:nvSpPr>
        <p:spPr bwMode="auto">
          <a:xfrm>
            <a:off x="976313" y="1441450"/>
            <a:ext cx="2082800" cy="339725"/>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Početni izgled forme</a:t>
            </a:r>
            <a:endParaRPr lang="en-US" sz="1600">
              <a:latin typeface="Consolas" pitchFamily="49" charset="0"/>
              <a:cs typeface="Consolas" pitchFamily="49" charset="0"/>
            </a:endParaRPr>
          </a:p>
        </p:txBody>
      </p:sp>
      <p:pic>
        <p:nvPicPr>
          <p:cNvPr id="61449"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1285875"/>
            <a:ext cx="3973513" cy="264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a:spLocks noChangeArrowheads="1"/>
          </p:cNvSpPr>
          <p:nvPr/>
        </p:nvSpPr>
        <p:spPr bwMode="auto">
          <a:xfrm>
            <a:off x="5291138" y="828675"/>
            <a:ext cx="2535237" cy="338138"/>
          </a:xfrm>
          <a:prstGeom prst="rect">
            <a:avLst/>
          </a:prstGeom>
          <a:solidFill>
            <a:schemeClr val="bg1"/>
          </a:solid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Prozor za odabir foldera</a:t>
            </a:r>
            <a:endParaRPr lang="en-US" sz="160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6DCE5B-7B61-425A-A5A0-B15F7E2B2539}" type="slidenum">
              <a:rPr lang="en-GB" smtClean="0">
                <a:latin typeface="Arial Black" pitchFamily="34" charset="0"/>
              </a:rPr>
              <a:pPr eaLnBrk="1" hangingPunct="1"/>
              <a:t>59</a:t>
            </a:fld>
            <a:endParaRPr lang="en-GB" smtClean="0">
              <a:latin typeface="Arial Black" pitchFamily="34" charset="0"/>
            </a:endParaRPr>
          </a:p>
        </p:txBody>
      </p:sp>
      <p:sp>
        <p:nvSpPr>
          <p:cNvPr id="62467" name="Rectangle 2"/>
          <p:cNvSpPr>
            <a:spLocks noGrp="1" noChangeArrowheads="1"/>
          </p:cNvSpPr>
          <p:nvPr>
            <p:ph type="title"/>
          </p:nvPr>
        </p:nvSpPr>
        <p:spPr>
          <a:xfrm>
            <a:off x="179388" y="620713"/>
            <a:ext cx="8785225" cy="596900"/>
          </a:xfrm>
        </p:spPr>
        <p:txBody>
          <a:bodyPr lIns="0" rIns="0"/>
          <a:lstStyle/>
          <a:p>
            <a:pPr eaLnBrk="1" hangingPunct="1"/>
            <a:r>
              <a:rPr lang="en-US" sz="3400" smtClean="0"/>
              <a:t>Komentari primera -</a:t>
            </a:r>
            <a:r>
              <a:rPr lang="sr-Latn-RS" sz="3400" smtClean="0"/>
              <a:t> Klasa BrojReciUFolderu</a:t>
            </a:r>
            <a:endParaRPr lang="en-US" sz="3400" smtClean="0"/>
          </a:p>
        </p:txBody>
      </p:sp>
      <p:sp>
        <p:nvSpPr>
          <p:cNvPr id="62468" name="Rectangle 3" descr="Rectangle: Click to edit Master text styles&#10;Second level&#10;Third level&#10;Fourth level&#10;Fifth level"/>
          <p:cNvSpPr txBox="1">
            <a:spLocks noChangeArrowheads="1"/>
          </p:cNvSpPr>
          <p:nvPr/>
        </p:nvSpPr>
        <p:spPr bwMode="auto">
          <a:xfrm>
            <a:off x="179388" y="1412875"/>
            <a:ext cx="878522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a:t>Klasa </a:t>
            </a:r>
            <a:r>
              <a:rPr lang="sr-Latn-RS" sz="2000">
                <a:latin typeface="Consolas" pitchFamily="49" charset="0"/>
                <a:cs typeface="Times New Roman" pitchFamily="18" charset="0"/>
              </a:rPr>
              <a:t>BrojReciUFolderu</a:t>
            </a:r>
            <a:r>
              <a:rPr lang="sr-Latn-RS" sz="2000"/>
              <a:t> ima metodu </a:t>
            </a:r>
            <a:r>
              <a:rPr lang="sr-Latn-RS" sz="2000">
                <a:latin typeface="Consolas" pitchFamily="49" charset="0"/>
                <a:cs typeface="Times New Roman" pitchFamily="18" charset="0"/>
              </a:rPr>
              <a:t>brojPojava</a:t>
            </a:r>
            <a:r>
              <a:rPr lang="sr-Latn-RS" sz="2000"/>
              <a:t> koja vraća koliko puta se pojavljuje reč </a:t>
            </a:r>
            <a:r>
              <a:rPr lang="sr-Latn-RS" sz="2000">
                <a:latin typeface="Consolas" pitchFamily="49" charset="0"/>
                <a:cs typeface="Times New Roman" pitchFamily="18" charset="0"/>
              </a:rPr>
              <a:t>trazenaRec</a:t>
            </a:r>
            <a:r>
              <a:rPr lang="sr-Latn-RS" sz="2000"/>
              <a:t> u svim tekstualnim fajlovima foldera </a:t>
            </a:r>
            <a:r>
              <a:rPr lang="sr-Latn-RS" sz="2000">
                <a:latin typeface="Consolas" pitchFamily="49" charset="0"/>
                <a:cs typeface="Times New Roman" pitchFamily="18" charset="0"/>
              </a:rPr>
              <a:t>folder</a:t>
            </a:r>
            <a:r>
              <a:rPr lang="sr-Latn-RS" sz="2000"/>
              <a:t>.</a:t>
            </a:r>
            <a:endParaRPr lang="en-GB" sz="2000"/>
          </a:p>
          <a:p>
            <a:pPr eaLnBrk="1" hangingPunct="1">
              <a:spcBef>
                <a:spcPts val="600"/>
              </a:spcBef>
              <a:spcAft>
                <a:spcPts val="600"/>
              </a:spcAft>
              <a:buClr>
                <a:schemeClr val="tx1"/>
              </a:buClr>
              <a:buSzPct val="75000"/>
              <a:buFont typeface="Wingdings" pitchFamily="2" charset="2"/>
              <a:buChar char="n"/>
            </a:pPr>
            <a:r>
              <a:rPr lang="sr-Latn-RS" sz="2000"/>
              <a:t>Listu txt fajlova u datom folderu dobijamo pomoću metode </a:t>
            </a:r>
            <a:r>
              <a:rPr lang="sr-Latn-RS" sz="2000">
                <a:solidFill>
                  <a:srgbClr val="FF0000"/>
                </a:solidFill>
                <a:latin typeface="Consolas" pitchFamily="49" charset="0"/>
                <a:cs typeface="Times New Roman" pitchFamily="18" charset="0"/>
              </a:rPr>
              <a:t>listaTXTFajlova</a:t>
            </a:r>
            <a:r>
              <a:rPr lang="sr-Latn-RS" sz="2000"/>
              <a:t>. Konkretno, metoda </a:t>
            </a:r>
            <a:r>
              <a:rPr lang="sr-Latn-RS" sz="2000" b="1">
                <a:solidFill>
                  <a:srgbClr val="FF0000"/>
                </a:solidFill>
                <a:latin typeface="Consolas" pitchFamily="49" charset="0"/>
                <a:cs typeface="Times New Roman" pitchFamily="18" charset="0"/>
              </a:rPr>
              <a:t>listFiles</a:t>
            </a:r>
            <a:r>
              <a:rPr lang="sr-Latn-RS" sz="2000"/>
              <a:t> objekta klase </a:t>
            </a:r>
            <a:r>
              <a:rPr lang="sr-Latn-RS" sz="2000" b="1">
                <a:solidFill>
                  <a:srgbClr val="FF0000"/>
                </a:solidFill>
                <a:latin typeface="Consolas" pitchFamily="49" charset="0"/>
                <a:cs typeface="Times New Roman" pitchFamily="18" charset="0"/>
              </a:rPr>
              <a:t>File</a:t>
            </a:r>
            <a:r>
              <a:rPr lang="sr-Latn-RS" sz="2000"/>
              <a:t> vraća listu fajlova iz foldera koji poziva tu metodu.</a:t>
            </a:r>
            <a:endParaRPr lang="en-GB" sz="2000"/>
          </a:p>
          <a:p>
            <a:pPr eaLnBrk="1" hangingPunct="1">
              <a:buClr>
                <a:schemeClr val="tx1"/>
              </a:buClr>
              <a:buSzPct val="75000"/>
            </a:pPr>
            <a:r>
              <a:rPr lang="sr-Latn-RS" sz="2000">
                <a:latin typeface="Consolas" pitchFamily="49" charset="0"/>
                <a:cs typeface="Consolas" pitchFamily="49" charset="0"/>
              </a:rPr>
              <a:t>	</a:t>
            </a:r>
            <a:r>
              <a:rPr lang="en-GB" sz="1700" b="1">
                <a:solidFill>
                  <a:srgbClr val="FF0000"/>
                </a:solidFill>
                <a:latin typeface="Consolas" pitchFamily="49" charset="0"/>
                <a:cs typeface="Consolas" pitchFamily="49" charset="0"/>
              </a:rPr>
              <a:t>File[]</a:t>
            </a:r>
            <a:r>
              <a:rPr lang="en-GB" sz="1700">
                <a:solidFill>
                  <a:srgbClr val="339933"/>
                </a:solidFill>
                <a:latin typeface="Consolas" pitchFamily="49" charset="0"/>
                <a:cs typeface="Consolas" pitchFamily="49" charset="0"/>
              </a:rPr>
              <a:t> lista = folder.</a:t>
            </a:r>
            <a:r>
              <a:rPr lang="en-GB" sz="1700" b="1">
                <a:solidFill>
                  <a:srgbClr val="FF0000"/>
                </a:solidFill>
                <a:latin typeface="Consolas" pitchFamily="49" charset="0"/>
                <a:cs typeface="Consolas" pitchFamily="49" charset="0"/>
              </a:rPr>
              <a:t>listFiles</a:t>
            </a:r>
            <a:r>
              <a:rPr lang="en-GB" sz="1700">
                <a:solidFill>
                  <a:srgbClr val="339933"/>
                </a:solidFill>
                <a:latin typeface="Consolas" pitchFamily="49" charset="0"/>
                <a:cs typeface="Consolas" pitchFamily="49" charset="0"/>
              </a:rPr>
              <a:t>(new </a:t>
            </a:r>
            <a:r>
              <a:rPr lang="en-GB" sz="1700" b="1">
                <a:solidFill>
                  <a:srgbClr val="FF0000"/>
                </a:solidFill>
                <a:latin typeface="Consolas" pitchFamily="49" charset="0"/>
                <a:cs typeface="Consolas" pitchFamily="49" charset="0"/>
              </a:rPr>
              <a:t>FilenameFilter</a:t>
            </a:r>
            <a:r>
              <a:rPr lang="en-GB" sz="1700">
                <a:solidFill>
                  <a:srgbClr val="339933"/>
                </a:solidFill>
                <a:latin typeface="Consolas" pitchFamily="49" charset="0"/>
                <a:cs typeface="Consolas" pitchFamily="49" charset="0"/>
              </a:rPr>
              <a:t>() {</a:t>
            </a:r>
          </a:p>
          <a:p>
            <a:pPr eaLnBrk="1" hangingPunct="1">
              <a:buClr>
                <a:schemeClr val="tx1"/>
              </a:buClr>
              <a:buSzPct val="75000"/>
            </a:pPr>
            <a:r>
              <a:rPr lang="en-GB" sz="1700">
                <a:solidFill>
                  <a:srgbClr val="339933"/>
                </a:solidFill>
                <a:latin typeface="Consolas" pitchFamily="49" charset="0"/>
                <a:cs typeface="Consolas" pitchFamily="49" charset="0"/>
              </a:rPr>
              <a:t>    public boolean </a:t>
            </a:r>
            <a:r>
              <a:rPr lang="en-GB" sz="1700" b="1">
                <a:solidFill>
                  <a:srgbClr val="FF0000"/>
                </a:solidFill>
                <a:latin typeface="Consolas" pitchFamily="49" charset="0"/>
                <a:cs typeface="Consolas" pitchFamily="49" charset="0"/>
              </a:rPr>
              <a:t>accept</a:t>
            </a:r>
            <a:r>
              <a:rPr lang="en-GB" sz="1700">
                <a:solidFill>
                  <a:srgbClr val="339933"/>
                </a:solidFill>
                <a:latin typeface="Consolas" pitchFamily="49" charset="0"/>
                <a:cs typeface="Consolas" pitchFamily="49" charset="0"/>
              </a:rPr>
              <a:t>(File dir, String name) {</a:t>
            </a:r>
          </a:p>
          <a:p>
            <a:pPr eaLnBrk="1" hangingPunct="1">
              <a:buClr>
                <a:schemeClr val="tx1"/>
              </a:buClr>
              <a:buSzPct val="75000"/>
            </a:pPr>
            <a:r>
              <a:rPr lang="en-GB" sz="1700">
                <a:solidFill>
                  <a:srgbClr val="339933"/>
                </a:solidFill>
                <a:latin typeface="Consolas" pitchFamily="49" charset="0"/>
                <a:cs typeface="Consolas" pitchFamily="49" charset="0"/>
              </a:rPr>
              <a:t>        return name.toLowerCase().endsWith(".txt");</a:t>
            </a:r>
          </a:p>
          <a:p>
            <a:pPr eaLnBrk="1" hangingPunct="1">
              <a:buClr>
                <a:schemeClr val="tx1"/>
              </a:buClr>
              <a:buSzPct val="75000"/>
            </a:pPr>
            <a:r>
              <a:rPr lang="en-GB" sz="1700">
                <a:solidFill>
                  <a:srgbClr val="339933"/>
                </a:solidFill>
                <a:latin typeface="Consolas" pitchFamily="49" charset="0"/>
                <a:cs typeface="Consolas" pitchFamily="49" charset="0"/>
              </a:rPr>
              <a:t>    }</a:t>
            </a:r>
          </a:p>
          <a:p>
            <a:pPr eaLnBrk="1" hangingPunct="1">
              <a:spcAft>
                <a:spcPts val="600"/>
              </a:spcAft>
              <a:buClr>
                <a:schemeClr val="tx1"/>
              </a:buClr>
              <a:buSzPct val="75000"/>
            </a:pPr>
            <a:r>
              <a:rPr lang="sr-Latn-RS" sz="1700">
                <a:solidFill>
                  <a:srgbClr val="339933"/>
                </a:solidFill>
                <a:latin typeface="Consolas" pitchFamily="49" charset="0"/>
                <a:cs typeface="Consolas" pitchFamily="49" charset="0"/>
              </a:rPr>
              <a:t>	</a:t>
            </a:r>
            <a:r>
              <a:rPr lang="en-GB" sz="1700">
                <a:solidFill>
                  <a:srgbClr val="339933"/>
                </a:solidFill>
                <a:latin typeface="Consolas" pitchFamily="49" charset="0"/>
                <a:cs typeface="Consolas" pitchFamily="49" charset="0"/>
              </a:rPr>
              <a:t>}</a:t>
            </a:r>
            <a:r>
              <a:rPr lang="sr-Latn-RS" sz="1700">
                <a:solidFill>
                  <a:srgbClr val="339933"/>
                </a:solidFill>
                <a:latin typeface="Consolas" pitchFamily="49" charset="0"/>
                <a:cs typeface="Consolas" pitchFamily="49" charset="0"/>
              </a:rPr>
              <a:t> </a:t>
            </a:r>
            <a:r>
              <a:rPr lang="en-GB" sz="1700">
                <a:solidFill>
                  <a:srgbClr val="339933"/>
                </a:solidFill>
              </a:rPr>
              <a:t>);</a:t>
            </a:r>
            <a:endParaRPr lang="sr-Latn-RS" sz="1700">
              <a:solidFill>
                <a:srgbClr val="339933"/>
              </a:solidFill>
            </a:endParaRPr>
          </a:p>
          <a:p>
            <a:pPr eaLnBrk="1" hangingPunct="1">
              <a:spcBef>
                <a:spcPts val="1200"/>
              </a:spcBef>
              <a:buClr>
                <a:schemeClr val="tx1"/>
              </a:buClr>
              <a:buSzPct val="75000"/>
              <a:buFont typeface="Wingdings" pitchFamily="2" charset="2"/>
              <a:buChar char="n"/>
            </a:pPr>
            <a:r>
              <a:rPr lang="sr-Latn-RS" sz="2000"/>
              <a:t>Kada se metoda </a:t>
            </a:r>
            <a:r>
              <a:rPr lang="sr-Latn-RS" sz="2000">
                <a:latin typeface="Consolas" pitchFamily="49" charset="0"/>
                <a:cs typeface="Consolas" pitchFamily="49" charset="0"/>
              </a:rPr>
              <a:t>listFiles</a:t>
            </a:r>
            <a:r>
              <a:rPr lang="sr-Latn-RS" sz="2000"/>
              <a:t> pozove bez argumenata, vraća se lista svih fajlova iz foldera. Ako želimo da nam vrati samo fajlove određene ekstenzije, metodi </a:t>
            </a:r>
            <a:r>
              <a:rPr lang="sr-Latn-RS" sz="2000">
                <a:latin typeface="Consolas" pitchFamily="49" charset="0"/>
                <a:cs typeface="Consolas" pitchFamily="49" charset="0"/>
              </a:rPr>
              <a:t>listFiles</a:t>
            </a:r>
            <a:r>
              <a:rPr lang="sr-Latn-RS" sz="2000"/>
              <a:t> moramo proslediti filter fajlova.</a:t>
            </a:r>
          </a:p>
          <a:p>
            <a:pPr eaLnBrk="1" hangingPunct="1">
              <a:spcBef>
                <a:spcPts val="1200"/>
              </a:spcBef>
              <a:buClr>
                <a:schemeClr val="tx1"/>
              </a:buClr>
              <a:buSzPct val="75000"/>
              <a:buFont typeface="Wingdings" pitchFamily="2" charset="2"/>
              <a:buChar char="n"/>
            </a:pPr>
            <a:r>
              <a:rPr lang="sr-Latn-RS" sz="2000"/>
              <a:t>U našem primeru, korišćena je anonimna klasa koja implementira interfejs </a:t>
            </a:r>
            <a:r>
              <a:rPr lang="sr-Latn-RS" sz="2000" b="1">
                <a:solidFill>
                  <a:srgbClr val="FF0000"/>
                </a:solidFill>
                <a:latin typeface="Consolas" pitchFamily="49" charset="0"/>
                <a:cs typeface="Consolas" pitchFamily="49" charset="0"/>
              </a:rPr>
              <a:t>FilenameFilter</a:t>
            </a:r>
            <a:r>
              <a:rPr lang="sr-Latn-RS" sz="2000"/>
              <a:t>. Ovaj interfejs ima jednu metodu </a:t>
            </a:r>
            <a:r>
              <a:rPr lang="sr-Latn-RS" sz="2000" b="1">
                <a:solidFill>
                  <a:srgbClr val="FF0000"/>
                </a:solidFill>
                <a:latin typeface="Consolas" pitchFamily="49" charset="0"/>
                <a:cs typeface="Consolas" pitchFamily="49" charset="0"/>
              </a:rPr>
              <a:t>accept</a:t>
            </a:r>
            <a:r>
              <a:rPr lang="sr-Latn-RS" sz="200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404813"/>
            <a:ext cx="5832475" cy="596900"/>
          </a:xfrm>
        </p:spPr>
        <p:txBody>
          <a:bodyPr/>
          <a:lstStyle/>
          <a:p>
            <a:pPr eaLnBrk="1" hangingPunct="1"/>
            <a:r>
              <a:rPr lang="sr-Latn-RS" sz="3600" smtClean="0"/>
              <a:t>Primer sa Comparator-ima</a:t>
            </a:r>
            <a:endParaRPr lang="en-US" sz="3600" smtClean="0"/>
          </a:p>
        </p:txBody>
      </p:sp>
      <p:sp>
        <p:nvSpPr>
          <p:cNvPr id="81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2B06-76BE-4ACA-82BE-26CDAD5BB201}" type="slidenum">
              <a:rPr lang="en-GB" smtClean="0">
                <a:latin typeface="Arial Black" pitchFamily="34" charset="0"/>
              </a:rPr>
              <a:pPr eaLnBrk="1" hangingPunct="1"/>
              <a:t>6</a:t>
            </a:fld>
            <a:endParaRPr lang="en-GB" smtClean="0">
              <a:latin typeface="Arial Black" pitchFamily="34" charset="0"/>
            </a:endParaRPr>
          </a:p>
        </p:txBody>
      </p:sp>
      <p:sp>
        <p:nvSpPr>
          <p:cNvPr id="8196" name="Rectangle 1"/>
          <p:cNvSpPr>
            <a:spLocks noChangeArrowheads="1"/>
          </p:cNvSpPr>
          <p:nvPr/>
        </p:nvSpPr>
        <p:spPr bwMode="auto">
          <a:xfrm>
            <a:off x="1546225" y="1054100"/>
            <a:ext cx="6121400" cy="57086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Covek {</a:t>
            </a:r>
            <a:endParaRPr lang="sr-Latn-RS" sz="1300">
              <a:latin typeface="Calibri" pitchFamily="34" charset="0"/>
              <a:cs typeface="Times New Roman" pitchFamily="18" charset="0"/>
            </a:endParaRPr>
          </a:p>
          <a:p>
            <a:pPr>
              <a:tabLst>
                <a:tab pos="215900" algn="l"/>
                <a:tab pos="431800" algn="l"/>
                <a:tab pos="647700" algn="l"/>
                <a:tab pos="863600" algn="l"/>
              </a:tabLst>
            </a:pP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String </a:t>
            </a:r>
            <a:r>
              <a:rPr lang="en-GB" sz="1300">
                <a:solidFill>
                  <a:srgbClr val="0000C0"/>
                </a:solidFill>
                <a:latin typeface="Consolas" pitchFamily="49" charset="0"/>
                <a:cs typeface="Times New Roman" pitchFamily="18" charset="0"/>
              </a:rPr>
              <a:t>imePrezime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visina</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tezina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Covek(String imePrez, </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vis, </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tez){</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setImePrezime(imePrez);</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setVisina(vis);</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setTezina(tez);</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String getImePrezime()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imePrezime</a:t>
            </a:r>
            <a:r>
              <a:rPr lang="en-GB" sz="1300">
                <a:solidFill>
                  <a:srgbClr val="000000"/>
                </a:solidFill>
                <a:latin typeface="Consolas" pitchFamily="49" charset="0"/>
                <a:cs typeface="Times New Roman" pitchFamily="18" charset="0"/>
              </a:rPr>
              <a:t>;</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setImePrezime(String imePrez)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imePrezime</a:t>
            </a:r>
            <a:r>
              <a:rPr lang="en-GB" sz="1300">
                <a:solidFill>
                  <a:srgbClr val="000000"/>
                </a:solidFill>
                <a:latin typeface="Consolas" pitchFamily="49" charset="0"/>
                <a:cs typeface="Times New Roman" pitchFamily="18" charset="0"/>
              </a:rPr>
              <a:t> = imePrez;</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double </a:t>
            </a:r>
            <a:r>
              <a:rPr lang="en-GB" sz="1300">
                <a:solidFill>
                  <a:srgbClr val="000000"/>
                </a:solidFill>
                <a:latin typeface="Consolas" pitchFamily="49" charset="0"/>
                <a:cs typeface="Times New Roman" pitchFamily="18" charset="0"/>
              </a:rPr>
              <a:t>getVisina()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 </a:t>
            </a:r>
            <a:r>
              <a:rPr lang="en-GB" sz="1300">
                <a:solidFill>
                  <a:srgbClr val="000000"/>
                </a:solidFill>
                <a:latin typeface="Consolas" pitchFamily="49" charset="0"/>
                <a:cs typeface="Times New Roman" pitchFamily="18" charset="0"/>
              </a:rPr>
              <a:t>visina;</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setVisina(</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vis)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visina</a:t>
            </a:r>
            <a:r>
              <a:rPr lang="en-GB" sz="1300">
                <a:solidFill>
                  <a:srgbClr val="000000"/>
                </a:solidFill>
                <a:latin typeface="Consolas" pitchFamily="49" charset="0"/>
                <a:cs typeface="Times New Roman" pitchFamily="18" charset="0"/>
              </a:rPr>
              <a:t> = vis;</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getTezina()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tezina</a:t>
            </a:r>
            <a:r>
              <a:rPr lang="en-GB" sz="1300">
                <a:solidFill>
                  <a:srgbClr val="000000"/>
                </a:solidFill>
                <a:latin typeface="Consolas" pitchFamily="49" charset="0"/>
                <a:cs typeface="Times New Roman" pitchFamily="18" charset="0"/>
              </a:rPr>
              <a:t>;</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setTezina(</a:t>
            </a:r>
            <a:r>
              <a:rPr lang="en-GB" sz="1300" b="1">
                <a:solidFill>
                  <a:srgbClr val="7F0055"/>
                </a:solidFill>
                <a:latin typeface="Consolas" pitchFamily="49" charset="0"/>
                <a:cs typeface="Times New Roman" pitchFamily="18" charset="0"/>
              </a:rPr>
              <a:t>double</a:t>
            </a:r>
            <a:r>
              <a:rPr lang="en-GB" sz="1300">
                <a:solidFill>
                  <a:srgbClr val="000000"/>
                </a:solidFill>
                <a:latin typeface="Consolas" pitchFamily="49" charset="0"/>
                <a:cs typeface="Times New Roman" pitchFamily="18" charset="0"/>
              </a:rPr>
              <a:t> tez) {</a:t>
            </a:r>
            <a:endParaRPr lang="en-GB" sz="130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a:solidFill>
                  <a:srgbClr val="0000C0"/>
                </a:solidFill>
                <a:latin typeface="Consolas" pitchFamily="49" charset="0"/>
                <a:cs typeface="Times New Roman" pitchFamily="18" charset="0"/>
              </a:rPr>
              <a:t>tezina</a:t>
            </a:r>
            <a:r>
              <a:rPr lang="en-GB" sz="1300">
                <a:solidFill>
                  <a:srgbClr val="000000"/>
                </a:solidFill>
                <a:latin typeface="Consolas" pitchFamily="49" charset="0"/>
                <a:cs typeface="Times New Roman" pitchFamily="18" charset="0"/>
              </a:rPr>
              <a:t> = tez;</a:t>
            </a:r>
            <a:r>
              <a:rPr lang="sr-Latn-RS" sz="1300">
                <a:solidFill>
                  <a:srgbClr val="000000"/>
                </a:solidFill>
                <a:latin typeface="Consolas" pitchFamily="49" charset="0"/>
                <a:cs typeface="Times New Roman" pitchFamily="18" charset="0"/>
              </a:rPr>
              <a:t> </a:t>
            </a:r>
            <a:r>
              <a:rPr lang="en-GB" sz="1300">
                <a:solidFill>
                  <a:srgbClr val="000000"/>
                </a:solidFill>
                <a:latin typeface="Consolas" pitchFamily="49" charset="0"/>
                <a:cs typeface="Times New Roman" pitchFamily="18" charset="0"/>
              </a:rPr>
              <a:t>}</a:t>
            </a:r>
            <a:endParaRPr lang="sr-Latn-RS" sz="1300">
              <a:latin typeface="Calibri" pitchFamily="34" charset="0"/>
              <a:cs typeface="Times New Roman" pitchFamily="18" charset="0"/>
            </a:endParaRPr>
          </a:p>
          <a:p>
            <a:pPr>
              <a:tabLst>
                <a:tab pos="215900" algn="l"/>
                <a:tab pos="431800" algn="l"/>
                <a:tab pos="647700" algn="l"/>
                <a:tab pos="863600" algn="l"/>
              </a:tabLst>
            </a:pPr>
            <a:r>
              <a:rPr lang="sr-Latn-RS" sz="1300" b="1">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String toString(){</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String.format(</a:t>
            </a:r>
            <a:r>
              <a:rPr lang="en-GB" sz="1300">
                <a:solidFill>
                  <a:srgbClr val="2A00FF"/>
                </a:solidFill>
                <a:latin typeface="Consolas" pitchFamily="49" charset="0"/>
                <a:cs typeface="Times New Roman" pitchFamily="18" charset="0"/>
              </a:rPr>
              <a:t>"%s, visina %.1f cm, težina %.1f kg"</a:t>
            </a: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getImePrezime(), getVisina(), getTezina());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64D7D0-51D1-45BE-8BC1-56D289CD43D5}" type="slidenum">
              <a:rPr lang="en-GB" smtClean="0">
                <a:latin typeface="Arial Black" pitchFamily="34" charset="0"/>
              </a:rPr>
              <a:pPr eaLnBrk="1" hangingPunct="1"/>
              <a:t>60</a:t>
            </a:fld>
            <a:endParaRPr lang="en-GB" smtClean="0">
              <a:latin typeface="Arial Black" pitchFamily="34" charset="0"/>
            </a:endParaRPr>
          </a:p>
        </p:txBody>
      </p:sp>
      <p:sp>
        <p:nvSpPr>
          <p:cNvPr id="63491" name="Rectangle 2"/>
          <p:cNvSpPr>
            <a:spLocks noGrp="1" noChangeArrowheads="1"/>
          </p:cNvSpPr>
          <p:nvPr>
            <p:ph type="title"/>
          </p:nvPr>
        </p:nvSpPr>
        <p:spPr>
          <a:xfrm>
            <a:off x="179388" y="620713"/>
            <a:ext cx="8785225" cy="596900"/>
          </a:xfrm>
        </p:spPr>
        <p:txBody>
          <a:bodyPr lIns="0" rIns="0"/>
          <a:lstStyle/>
          <a:p>
            <a:pPr eaLnBrk="1" hangingPunct="1"/>
            <a:r>
              <a:rPr lang="en-US" sz="3400" smtClean="0"/>
              <a:t>Komentari primera -</a:t>
            </a:r>
            <a:r>
              <a:rPr lang="sr-Latn-RS" sz="3400" smtClean="0"/>
              <a:t> Klasa BrojReciUFolderu</a:t>
            </a:r>
            <a:endParaRPr lang="en-US" sz="3400" smtClean="0"/>
          </a:p>
        </p:txBody>
      </p:sp>
      <p:sp>
        <p:nvSpPr>
          <p:cNvPr id="63492" name="Rectangle 3" descr="Rectangle: Click to edit Master text styles&#10;Second level&#10;Third level&#10;Fourth level&#10;Fifth level"/>
          <p:cNvSpPr txBox="1">
            <a:spLocks noChangeArrowheads="1"/>
          </p:cNvSpPr>
          <p:nvPr/>
        </p:nvSpPr>
        <p:spPr bwMode="auto">
          <a:xfrm>
            <a:off x="179388" y="1412875"/>
            <a:ext cx="878522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sz="2000" dirty="0"/>
              <a:t>Metoda </a:t>
            </a:r>
            <a:r>
              <a:rPr lang="en-GB" sz="2000" dirty="0" err="1">
                <a:latin typeface="Consolas" pitchFamily="49" charset="0"/>
                <a:cs typeface="Times New Roman" pitchFamily="18" charset="0"/>
              </a:rPr>
              <a:t>brojReciUFajlu</a:t>
            </a:r>
            <a:r>
              <a:rPr lang="sr-Latn-RS" sz="2000" dirty="0"/>
              <a:t> </a:t>
            </a:r>
            <a:r>
              <a:rPr lang="sr-Latn-RS" sz="2000" dirty="0" smtClean="0"/>
              <a:t>klase </a:t>
            </a:r>
            <a:r>
              <a:rPr lang="sr-Latn-RS" sz="2000" dirty="0">
                <a:latin typeface="Consolas" pitchFamily="49" charset="0"/>
                <a:cs typeface="Times New Roman" pitchFamily="18" charset="0"/>
              </a:rPr>
              <a:t>BrojReciUFolderu</a:t>
            </a:r>
            <a:r>
              <a:rPr lang="sr-Latn-RS" sz="2000" dirty="0"/>
              <a:t> vraća koliko puta se pojavljuje reč (drugi parametar metode) u fajlu (prvi parametar metode).</a:t>
            </a:r>
            <a:endParaRPr lang="en-GB" sz="2000" dirty="0"/>
          </a:p>
          <a:p>
            <a:pPr eaLnBrk="1" hangingPunct="1">
              <a:spcAft>
                <a:spcPts val="1200"/>
              </a:spcAft>
              <a:buClr>
                <a:schemeClr val="tx1"/>
              </a:buClr>
              <a:buSzPct val="75000"/>
              <a:buFont typeface="Wingdings" pitchFamily="2" charset="2"/>
              <a:buChar char="n"/>
            </a:pPr>
            <a:r>
              <a:rPr lang="sr-Latn-RS" sz="2000" dirty="0"/>
              <a:t>Pretraga se vrši pomoću </a:t>
            </a:r>
            <a:r>
              <a:rPr lang="sr-Latn-RS" sz="2000" dirty="0">
                <a:latin typeface="Consolas" pitchFamily="49" charset="0"/>
                <a:cs typeface="Times New Roman" pitchFamily="18" charset="0"/>
              </a:rPr>
              <a:t>Scanner</a:t>
            </a:r>
            <a:r>
              <a:rPr lang="sr-Latn-RS" sz="2000" dirty="0"/>
              <a:t> objekta, koji je ranije korišćen za unos podataka sa tastature, kada smo konstruktoru </a:t>
            </a:r>
            <a:r>
              <a:rPr lang="sr-Latn-RS" sz="2000" dirty="0">
                <a:latin typeface="Consolas" pitchFamily="49" charset="0"/>
                <a:cs typeface="Times New Roman" pitchFamily="18" charset="0"/>
              </a:rPr>
              <a:t>Scanner</a:t>
            </a:r>
            <a:r>
              <a:rPr lang="sr-Latn-RS" sz="2000" dirty="0"/>
              <a:t> objekta prosleđivali objekat </a:t>
            </a:r>
            <a:r>
              <a:rPr lang="en-GB" sz="2000" dirty="0">
                <a:latin typeface="Consolas" pitchFamily="49" charset="0"/>
                <a:cs typeface="Times New Roman" pitchFamily="18" charset="0"/>
              </a:rPr>
              <a:t>System.in</a:t>
            </a:r>
            <a:r>
              <a:rPr lang="sr-Latn-RS" sz="2000" dirty="0"/>
              <a:t>.</a:t>
            </a:r>
          </a:p>
          <a:p>
            <a:pPr eaLnBrk="1" hangingPunct="1">
              <a:spcAft>
                <a:spcPts val="1200"/>
              </a:spcAft>
              <a:buClr>
                <a:schemeClr val="tx1"/>
              </a:buClr>
              <a:buSzPct val="75000"/>
              <a:buFont typeface="Wingdings" pitchFamily="2" charset="2"/>
              <a:buChar char="n"/>
            </a:pPr>
            <a:r>
              <a:rPr lang="sr-Latn-RS" sz="2000" dirty="0"/>
              <a:t>U slučaju kad je argument </a:t>
            </a:r>
            <a:r>
              <a:rPr lang="sr-Latn-RS" sz="2000" dirty="0">
                <a:latin typeface="Consolas" pitchFamily="49" charset="0"/>
                <a:cs typeface="Times New Roman" pitchFamily="18" charset="0"/>
              </a:rPr>
              <a:t>Scanner</a:t>
            </a:r>
            <a:r>
              <a:rPr lang="sr-Latn-RS" sz="2000" dirty="0"/>
              <a:t> konstruktora fajl, ovaj konstruktor baca provereni izuzetak tipa </a:t>
            </a:r>
            <a:r>
              <a:rPr lang="en-GB" sz="2000" dirty="0" err="1">
                <a:latin typeface="Consolas" pitchFamily="49" charset="0"/>
                <a:cs typeface="Times New Roman" pitchFamily="18" charset="0"/>
              </a:rPr>
              <a:t>FileNotFoundException</a:t>
            </a:r>
            <a:r>
              <a:rPr lang="sr-Latn-RS" sz="2000" dirty="0"/>
              <a:t>.</a:t>
            </a:r>
          </a:p>
          <a:p>
            <a:pPr eaLnBrk="1" hangingPunct="1">
              <a:spcAft>
                <a:spcPts val="1200"/>
              </a:spcAft>
              <a:buClr>
                <a:schemeClr val="tx1"/>
              </a:buClr>
              <a:buSzPct val="75000"/>
              <a:buFont typeface="Wingdings" pitchFamily="2" charset="2"/>
              <a:buChar char="n"/>
            </a:pPr>
            <a:r>
              <a:rPr lang="sr-Latn-RS" sz="2000" dirty="0"/>
              <a:t>Za prolazak kroz sve reči fajla, koristimo metodu </a:t>
            </a:r>
            <a:r>
              <a:rPr lang="sr-Latn-RS" sz="2000" b="1" dirty="0">
                <a:solidFill>
                  <a:srgbClr val="FF0000"/>
                </a:solidFill>
                <a:latin typeface="Consolas" pitchFamily="49" charset="0"/>
                <a:cs typeface="Times New Roman" pitchFamily="18" charset="0"/>
              </a:rPr>
              <a:t>hasNext</a:t>
            </a:r>
            <a:r>
              <a:rPr lang="sr-Latn-RS" sz="2000" dirty="0"/>
              <a:t> koja proverava da li smo došli do kraja fajla, i metodu </a:t>
            </a:r>
            <a:r>
              <a:rPr lang="sr-Latn-RS" sz="2000" b="1" dirty="0">
                <a:solidFill>
                  <a:srgbClr val="FF0000"/>
                </a:solidFill>
                <a:latin typeface="Consolas" pitchFamily="49" charset="0"/>
                <a:cs typeface="Times New Roman" pitchFamily="18" charset="0"/>
              </a:rPr>
              <a:t>next</a:t>
            </a:r>
            <a:r>
              <a:rPr lang="sr-Latn-RS" sz="2000" dirty="0"/>
              <a:t> koja uzima narednu reč iz fajla.</a:t>
            </a:r>
          </a:p>
          <a:p>
            <a:pPr eaLnBrk="1" hangingPunct="1">
              <a:spcAft>
                <a:spcPts val="1200"/>
              </a:spcAft>
              <a:buClr>
                <a:schemeClr val="tx1"/>
              </a:buClr>
              <a:buSzPct val="75000"/>
              <a:buFont typeface="Wingdings" pitchFamily="2" charset="2"/>
              <a:buChar char="n"/>
            </a:pPr>
            <a:r>
              <a:rPr lang="sr-Latn-RS" sz="2000" dirty="0"/>
              <a:t>Reči su razdvojene belinama, pa mogu sadržati znakove interpunkcije. Naredbom </a:t>
            </a:r>
            <a:r>
              <a:rPr lang="en-GB" sz="2000" dirty="0">
                <a:solidFill>
                  <a:srgbClr val="FF0000"/>
                </a:solidFill>
                <a:latin typeface="Consolas" pitchFamily="49" charset="0"/>
                <a:cs typeface="Consolas" pitchFamily="49" charset="0"/>
              </a:rPr>
              <a:t>s = </a:t>
            </a:r>
            <a:r>
              <a:rPr lang="en-GB" sz="2000" dirty="0" err="1">
                <a:solidFill>
                  <a:srgbClr val="FF0000"/>
                </a:solidFill>
                <a:latin typeface="Consolas" pitchFamily="49" charset="0"/>
                <a:cs typeface="Consolas" pitchFamily="49" charset="0"/>
              </a:rPr>
              <a:t>s.replaceAll</a:t>
            </a:r>
            <a:r>
              <a:rPr lang="en-GB" sz="2000" dirty="0">
                <a:solidFill>
                  <a:srgbClr val="FF0000"/>
                </a:solidFill>
                <a:latin typeface="Consolas" pitchFamily="49" charset="0"/>
                <a:cs typeface="Consolas" pitchFamily="49" charset="0"/>
              </a:rPr>
              <a:t>("[,.:;!?]", "")</a:t>
            </a:r>
            <a:r>
              <a:rPr lang="sr-Latn-RS" sz="2000" dirty="0"/>
              <a:t> eliminiše</a:t>
            </a:r>
            <a:r>
              <a:rPr lang="en-US" sz="2000" dirty="0"/>
              <a:t>m</a:t>
            </a:r>
            <a:r>
              <a:rPr lang="sr-Latn-RS" sz="2000" dirty="0"/>
              <a:t>o sve znakove interpunkcije iz tekuće reči.</a:t>
            </a:r>
          </a:p>
          <a:p>
            <a:pPr eaLnBrk="1" hangingPunct="1">
              <a:spcAft>
                <a:spcPts val="1200"/>
              </a:spcAft>
              <a:buClr>
                <a:schemeClr val="tx1"/>
              </a:buClr>
              <a:buSzPct val="75000"/>
              <a:buFont typeface="Wingdings" pitchFamily="2" charset="2"/>
              <a:buChar char="n"/>
            </a:pPr>
            <a:r>
              <a:rPr lang="sr-Latn-RS" sz="2000" dirty="0"/>
              <a:t>Metoda </a:t>
            </a:r>
            <a:r>
              <a:rPr lang="sr-Latn-RS" sz="2000" b="1" dirty="0">
                <a:solidFill>
                  <a:srgbClr val="FF0000"/>
                </a:solidFill>
                <a:latin typeface="Consolas" pitchFamily="49" charset="0"/>
                <a:cs typeface="Times New Roman" pitchFamily="18" charset="0"/>
              </a:rPr>
              <a:t>close</a:t>
            </a:r>
            <a:r>
              <a:rPr lang="sr-Latn-RS" sz="2000" dirty="0"/>
              <a:t> zatvara fajl.</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0A2750-7A03-4C33-A15E-251ED5ABD98F}" type="slidenum">
              <a:rPr lang="en-GB" smtClean="0">
                <a:latin typeface="Arial Black" pitchFamily="34" charset="0"/>
              </a:rPr>
              <a:pPr eaLnBrk="1" hangingPunct="1"/>
              <a:t>61</a:t>
            </a:fld>
            <a:endParaRPr lang="en-GB" smtClean="0">
              <a:latin typeface="Arial Black" pitchFamily="34" charset="0"/>
            </a:endParaRPr>
          </a:p>
        </p:txBody>
      </p:sp>
      <p:sp>
        <p:nvSpPr>
          <p:cNvPr id="64515" name="Rectangle 2"/>
          <p:cNvSpPr>
            <a:spLocks noGrp="1" noChangeArrowheads="1"/>
          </p:cNvSpPr>
          <p:nvPr>
            <p:ph type="title"/>
          </p:nvPr>
        </p:nvSpPr>
        <p:spPr>
          <a:xfrm>
            <a:off x="179388" y="620713"/>
            <a:ext cx="7848600" cy="596900"/>
          </a:xfrm>
        </p:spPr>
        <p:txBody>
          <a:bodyPr lIns="0" rIns="0"/>
          <a:lstStyle/>
          <a:p>
            <a:pPr eaLnBrk="1" hangingPunct="1"/>
            <a:r>
              <a:rPr lang="en-US" sz="3400" smtClean="0"/>
              <a:t>Komentari primera -</a:t>
            </a:r>
            <a:r>
              <a:rPr lang="sr-Latn-RS" sz="3400" smtClean="0"/>
              <a:t> Klasa TrazenjeReci</a:t>
            </a:r>
            <a:endParaRPr lang="en-US" sz="3400" smtClean="0"/>
          </a:p>
        </p:txBody>
      </p:sp>
      <p:sp>
        <p:nvSpPr>
          <p:cNvPr id="64516" name="Rectangle 3" descr="Rectangle: Click to edit Master text styles&#10;Second level&#10;Third level&#10;Fourth level&#10;Fifth level"/>
          <p:cNvSpPr txBox="1">
            <a:spLocks noChangeArrowheads="1"/>
          </p:cNvSpPr>
          <p:nvPr/>
        </p:nvSpPr>
        <p:spPr bwMode="auto">
          <a:xfrm>
            <a:off x="179388" y="1484313"/>
            <a:ext cx="87852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sz="2000"/>
              <a:t>Klasa </a:t>
            </a:r>
            <a:r>
              <a:rPr lang="sr-Latn-RS" sz="2000">
                <a:latin typeface="Consolas" pitchFamily="49" charset="0"/>
                <a:cs typeface="Times New Roman" pitchFamily="18" charset="0"/>
              </a:rPr>
              <a:t>TrazenjeReci</a:t>
            </a:r>
            <a:r>
              <a:rPr lang="sr-Latn-RS" sz="2000"/>
              <a:t> predstavlja radnu klasu, tj. klasu čija će se instanca izvršavati u radnoj niti. Za podatke, ova klasa ima folder u kome se traži reč, traženu reč, i labelu GUI forme u koju će se upisivati dobijeni rezultat.</a:t>
            </a:r>
          </a:p>
          <a:p>
            <a:pPr eaLnBrk="1" hangingPunct="1">
              <a:spcAft>
                <a:spcPts val="1200"/>
              </a:spcAft>
              <a:buClr>
                <a:schemeClr val="tx1"/>
              </a:buClr>
              <a:buSzPct val="75000"/>
              <a:buFont typeface="Wingdings" pitchFamily="2" charset="2"/>
              <a:buChar char="n"/>
            </a:pPr>
            <a:r>
              <a:rPr lang="sr-Latn-RS" sz="2000"/>
              <a:t>Ova klasa nasleđuje generičku </a:t>
            </a:r>
            <a:r>
              <a:rPr lang="sr-Latn-RS" sz="2000">
                <a:latin typeface="Consolas" pitchFamily="49" charset="0"/>
                <a:cs typeface="Times New Roman" pitchFamily="18" charset="0"/>
              </a:rPr>
              <a:t>SwingWorker</a:t>
            </a:r>
            <a:r>
              <a:rPr lang="sr-Latn-RS" sz="2000"/>
              <a:t> klasu, koja ima dva parametra. Prvi parametar (u našem slučaju </a:t>
            </a:r>
            <a:r>
              <a:rPr lang="sr-Latn-RS" sz="2000">
                <a:latin typeface="Consolas" pitchFamily="49" charset="0"/>
                <a:cs typeface="Times New Roman" pitchFamily="18" charset="0"/>
              </a:rPr>
              <a:t>Integer</a:t>
            </a:r>
            <a:r>
              <a:rPr lang="sr-Latn-RS" sz="2000"/>
              <a:t>) predstavlja tip </a:t>
            </a:r>
            <a:r>
              <a:rPr lang="sv-SE" sz="2000"/>
              <a:t>rezultata koji vraća metoda </a:t>
            </a:r>
            <a:r>
              <a:rPr lang="sv-SE" sz="2000">
                <a:latin typeface="Consolas" pitchFamily="49" charset="0"/>
                <a:cs typeface="Times New Roman" pitchFamily="18" charset="0"/>
              </a:rPr>
              <a:t>doInBackground</a:t>
            </a:r>
            <a:r>
              <a:rPr lang="sv-SE" sz="2000"/>
              <a:t>.</a:t>
            </a:r>
            <a:r>
              <a:rPr lang="sr-Latn-RS" sz="2000"/>
              <a:t> Drugi parametar (u našem slučaju </a:t>
            </a:r>
            <a:r>
              <a:rPr lang="sr-Latn-RS" sz="2000">
                <a:latin typeface="Consolas" pitchFamily="49" charset="0"/>
                <a:cs typeface="Times New Roman" pitchFamily="18" charset="0"/>
              </a:rPr>
              <a:t>Object</a:t>
            </a:r>
            <a:r>
              <a:rPr lang="sr-Latn-RS" sz="2000"/>
              <a:t>) je t</a:t>
            </a:r>
            <a:r>
              <a:rPr lang="vi-VN" sz="2000"/>
              <a:t>ip međurezultata koji </a:t>
            </a:r>
            <a:r>
              <a:rPr lang="vi-VN" sz="2000">
                <a:latin typeface="Consolas" pitchFamily="49" charset="0"/>
                <a:cs typeface="Times New Roman" pitchFamily="18" charset="0"/>
              </a:rPr>
              <a:t>publish</a:t>
            </a:r>
            <a:r>
              <a:rPr lang="vi-VN" sz="2000"/>
              <a:t> metoda vraća </a:t>
            </a:r>
            <a:r>
              <a:rPr lang="vi-VN" sz="2000">
                <a:latin typeface="Consolas" pitchFamily="49" charset="0"/>
                <a:cs typeface="Times New Roman" pitchFamily="18" charset="0"/>
              </a:rPr>
              <a:t>process</a:t>
            </a:r>
            <a:r>
              <a:rPr lang="vi-VN" sz="2000"/>
              <a:t> metodi</a:t>
            </a:r>
            <a:r>
              <a:rPr lang="sr-Latn-RS" sz="2000"/>
              <a:t>.</a:t>
            </a:r>
            <a:r>
              <a:rPr lang="vi-VN" sz="2000"/>
              <a:t> </a:t>
            </a:r>
            <a:r>
              <a:rPr lang="sr-Latn-RS" sz="2000"/>
              <a:t>U </a:t>
            </a:r>
            <a:r>
              <a:rPr lang="vi-VN" sz="2000"/>
              <a:t>našem primeru se ne vraća ništa</a:t>
            </a:r>
            <a:r>
              <a:rPr lang="sr-Latn-RS" sz="2000"/>
              <a:t>.</a:t>
            </a:r>
          </a:p>
          <a:p>
            <a:pPr eaLnBrk="1" hangingPunct="1">
              <a:spcAft>
                <a:spcPts val="1200"/>
              </a:spcAft>
              <a:buClr>
                <a:schemeClr val="tx1"/>
              </a:buClr>
              <a:buSzPct val="75000"/>
              <a:buFont typeface="Wingdings" pitchFamily="2" charset="2"/>
              <a:buChar char="n"/>
            </a:pPr>
            <a:r>
              <a:rPr lang="sr-Latn-RS" sz="2000"/>
              <a:t>U </a:t>
            </a:r>
            <a:r>
              <a:rPr lang="sr-Latn-RS" sz="2000">
                <a:latin typeface="Consolas" pitchFamily="49" charset="0"/>
                <a:cs typeface="Times New Roman" pitchFamily="18" charset="0"/>
              </a:rPr>
              <a:t>doInBackground</a:t>
            </a:r>
            <a:r>
              <a:rPr lang="sr-Latn-RS" sz="2000"/>
              <a:t> metodi, kreiramo instancu klase </a:t>
            </a:r>
            <a:r>
              <a:rPr lang="en-GB" sz="2000">
                <a:latin typeface="Consolas" pitchFamily="49" charset="0"/>
                <a:cs typeface="Times New Roman" pitchFamily="18" charset="0"/>
              </a:rPr>
              <a:t>BrojReciUFolderu</a:t>
            </a:r>
            <a:r>
              <a:rPr lang="sr-Latn-RS" sz="2000"/>
              <a:t>, i  pozovemo njenu metodu </a:t>
            </a:r>
            <a:r>
              <a:rPr lang="sr-Latn-RS" sz="2000">
                <a:latin typeface="Consolas" pitchFamily="49" charset="0"/>
                <a:cs typeface="Times New Roman" pitchFamily="18" charset="0"/>
              </a:rPr>
              <a:t>brojPojava</a:t>
            </a:r>
            <a:r>
              <a:rPr lang="sr-Latn-RS" sz="2000"/>
              <a:t>.</a:t>
            </a:r>
          </a:p>
          <a:p>
            <a:pPr eaLnBrk="1" hangingPunct="1">
              <a:spcAft>
                <a:spcPts val="1200"/>
              </a:spcAft>
              <a:buClr>
                <a:schemeClr val="tx1"/>
              </a:buClr>
              <a:buSzPct val="75000"/>
              <a:buFont typeface="Wingdings" pitchFamily="2" charset="2"/>
              <a:buChar char="n"/>
            </a:pPr>
            <a:r>
              <a:rPr lang="sr-Latn-RS" sz="2000"/>
              <a:t>Metoda </a:t>
            </a:r>
            <a:r>
              <a:rPr lang="sr-Latn-RS" sz="2000">
                <a:latin typeface="Consolas" pitchFamily="49" charset="0"/>
                <a:cs typeface="Times New Roman" pitchFamily="18" charset="0"/>
              </a:rPr>
              <a:t>done</a:t>
            </a:r>
            <a:r>
              <a:rPr lang="sr-Latn-RS" sz="2000"/>
              <a:t> se poziva iz niti za otpremanje događaja, nakon završetka rada metode </a:t>
            </a:r>
            <a:r>
              <a:rPr lang="sr-Latn-RS" sz="2000">
                <a:latin typeface="Consolas" pitchFamily="49" charset="0"/>
                <a:cs typeface="Times New Roman" pitchFamily="18" charset="0"/>
              </a:rPr>
              <a:t>doInBackground</a:t>
            </a:r>
            <a:r>
              <a:rPr lang="sr-Latn-RS" sz="2000"/>
              <a:t>. </a:t>
            </a:r>
          </a:p>
          <a:p>
            <a:pPr eaLnBrk="1" hangingPunct="1">
              <a:spcAft>
                <a:spcPts val="1200"/>
              </a:spcAft>
              <a:buClr>
                <a:schemeClr val="tx1"/>
              </a:buClr>
              <a:buSzPct val="75000"/>
              <a:buFont typeface="Wingdings" pitchFamily="2" charset="2"/>
              <a:buChar char="n"/>
            </a:pPr>
            <a:r>
              <a:rPr lang="sr-Latn-RS" sz="2000"/>
              <a:t>Pomoću metode </a:t>
            </a:r>
            <a:r>
              <a:rPr lang="sr-Latn-RS" sz="2000">
                <a:latin typeface="Consolas" pitchFamily="49" charset="0"/>
                <a:cs typeface="Times New Roman" pitchFamily="18" charset="0"/>
              </a:rPr>
              <a:t>get</a:t>
            </a:r>
            <a:r>
              <a:rPr lang="sr-Latn-RS" sz="2000"/>
              <a:t> dobijamo rezulat koji vraća </a:t>
            </a:r>
            <a:r>
              <a:rPr lang="sr-Latn-RS" sz="2000">
                <a:latin typeface="Consolas" pitchFamily="49" charset="0"/>
                <a:cs typeface="Times New Roman" pitchFamily="18" charset="0"/>
              </a:rPr>
              <a:t>doInBackground</a:t>
            </a:r>
            <a:r>
              <a:rPr lang="sr-Latn-RS" sz="2000"/>
              <a:t> metoda.</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1BB0BF-CFD4-494A-A645-723EF803F014}" type="slidenum">
              <a:rPr lang="en-GB" smtClean="0">
                <a:latin typeface="Arial Black" pitchFamily="34" charset="0"/>
              </a:rPr>
              <a:pPr eaLnBrk="1" hangingPunct="1"/>
              <a:t>62</a:t>
            </a:fld>
            <a:endParaRPr lang="en-GB" smtClean="0">
              <a:latin typeface="Arial Black" pitchFamily="34" charset="0"/>
            </a:endParaRPr>
          </a:p>
        </p:txBody>
      </p:sp>
      <p:sp>
        <p:nvSpPr>
          <p:cNvPr id="65539" name="Rectangle 2"/>
          <p:cNvSpPr>
            <a:spLocks noGrp="1" noChangeArrowheads="1"/>
          </p:cNvSpPr>
          <p:nvPr>
            <p:ph type="title"/>
          </p:nvPr>
        </p:nvSpPr>
        <p:spPr>
          <a:xfrm>
            <a:off x="179388" y="620713"/>
            <a:ext cx="7848600" cy="596900"/>
          </a:xfrm>
        </p:spPr>
        <p:txBody>
          <a:bodyPr lIns="0" rIns="0"/>
          <a:lstStyle/>
          <a:p>
            <a:pPr eaLnBrk="1" hangingPunct="1"/>
            <a:r>
              <a:rPr lang="en-US" sz="3400" smtClean="0"/>
              <a:t>Komentari primera -</a:t>
            </a:r>
            <a:r>
              <a:rPr lang="sr-Latn-RS" sz="3400" smtClean="0"/>
              <a:t> Klasa TrazenjeReci</a:t>
            </a:r>
            <a:endParaRPr lang="en-US" sz="3400" smtClean="0"/>
          </a:p>
        </p:txBody>
      </p:sp>
      <p:sp>
        <p:nvSpPr>
          <p:cNvPr id="65540" name="Rectangle 3" descr="Rectangle: Click to edit Master text styles&#10;Second level&#10;Third level&#10;Fourth level&#10;Fifth level"/>
          <p:cNvSpPr txBox="1">
            <a:spLocks noChangeArrowheads="1"/>
          </p:cNvSpPr>
          <p:nvPr/>
        </p:nvSpPr>
        <p:spPr bwMode="auto">
          <a:xfrm>
            <a:off x="179388" y="1484313"/>
            <a:ext cx="8785225"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sz="2000"/>
              <a:t>Ukoliko pozovemo metodu </a:t>
            </a:r>
            <a:r>
              <a:rPr lang="sr-Latn-RS" sz="2000">
                <a:latin typeface="Consolas" pitchFamily="49" charset="0"/>
                <a:cs typeface="Times New Roman" pitchFamily="18" charset="0"/>
              </a:rPr>
              <a:t>get</a:t>
            </a:r>
            <a:r>
              <a:rPr lang="sr-Latn-RS" sz="2000"/>
              <a:t>, a </a:t>
            </a:r>
            <a:r>
              <a:rPr lang="sr-Latn-RS" sz="2000">
                <a:latin typeface="Consolas" pitchFamily="49" charset="0"/>
                <a:cs typeface="Times New Roman" pitchFamily="18" charset="0"/>
              </a:rPr>
              <a:t>doInBackground</a:t>
            </a:r>
            <a:r>
              <a:rPr lang="sr-Latn-RS" sz="2000"/>
              <a:t> se još nije završila, ona će čekati završetak </a:t>
            </a:r>
            <a:r>
              <a:rPr lang="sr-Latn-RS" sz="2000">
                <a:latin typeface="Consolas" pitchFamily="49" charset="0"/>
                <a:cs typeface="Times New Roman" pitchFamily="18" charset="0"/>
              </a:rPr>
              <a:t>doInBackground</a:t>
            </a:r>
            <a:r>
              <a:rPr lang="sr-Latn-RS" sz="2000"/>
              <a:t> metode. U našem slučaju, pošto je pozivamo iz </a:t>
            </a:r>
            <a:r>
              <a:rPr lang="sr-Latn-RS" sz="2000">
                <a:latin typeface="Consolas" pitchFamily="49" charset="0"/>
                <a:cs typeface="Times New Roman" pitchFamily="18" charset="0"/>
              </a:rPr>
              <a:t>done</a:t>
            </a:r>
            <a:r>
              <a:rPr lang="sr-Latn-RS" sz="2000"/>
              <a:t> metode, nema potrebe da se čeka jer se </a:t>
            </a:r>
            <a:r>
              <a:rPr lang="sr-Latn-RS" sz="2000">
                <a:latin typeface="Consolas" pitchFamily="49" charset="0"/>
                <a:cs typeface="Times New Roman" pitchFamily="18" charset="0"/>
              </a:rPr>
              <a:t>done</a:t>
            </a:r>
            <a:r>
              <a:rPr lang="sr-Latn-RS" sz="2000"/>
              <a:t> izvršava po završetku </a:t>
            </a:r>
            <a:r>
              <a:rPr lang="sr-Latn-RS" sz="2000">
                <a:latin typeface="Consolas" pitchFamily="49" charset="0"/>
                <a:cs typeface="Times New Roman" pitchFamily="18" charset="0"/>
              </a:rPr>
              <a:t>doInBackground</a:t>
            </a:r>
            <a:r>
              <a:rPr lang="sr-Latn-RS" sz="2000"/>
              <a:t>.</a:t>
            </a:r>
          </a:p>
          <a:p>
            <a:pPr eaLnBrk="1" hangingPunct="1">
              <a:spcAft>
                <a:spcPts val="1200"/>
              </a:spcAft>
              <a:buClr>
                <a:schemeClr val="tx1"/>
              </a:buClr>
              <a:buSzPct val="75000"/>
              <a:buFont typeface="Wingdings" pitchFamily="2" charset="2"/>
              <a:buChar char="n"/>
            </a:pPr>
            <a:r>
              <a:rPr lang="sr-Latn-RS" sz="2000"/>
              <a:t>Metoda </a:t>
            </a:r>
            <a:r>
              <a:rPr lang="sr-Latn-RS" sz="2000">
                <a:latin typeface="Consolas" pitchFamily="49" charset="0"/>
                <a:cs typeface="Times New Roman" pitchFamily="18" charset="0"/>
              </a:rPr>
              <a:t>get</a:t>
            </a:r>
            <a:r>
              <a:rPr lang="sr-Latn-RS" sz="2000"/>
              <a:t> baca izuzetke tipa </a:t>
            </a:r>
            <a:r>
              <a:rPr lang="en-GB" sz="2000">
                <a:latin typeface="Consolas" pitchFamily="49" charset="0"/>
                <a:cs typeface="Times New Roman" pitchFamily="18" charset="0"/>
              </a:rPr>
              <a:t>InterruptedException</a:t>
            </a:r>
            <a:r>
              <a:rPr lang="sr-Latn-RS" sz="2000"/>
              <a:t> i </a:t>
            </a:r>
            <a:r>
              <a:rPr lang="en-GB" sz="2000">
                <a:latin typeface="Consolas" pitchFamily="49" charset="0"/>
                <a:cs typeface="Times New Roman" pitchFamily="18" charset="0"/>
              </a:rPr>
              <a:t>ExecutionException</a:t>
            </a:r>
            <a:r>
              <a:rPr lang="sr-Latn-RS" sz="2000"/>
              <a:t>.</a:t>
            </a:r>
          </a:p>
          <a:p>
            <a:pPr eaLnBrk="1" hangingPunct="1">
              <a:spcAft>
                <a:spcPts val="1200"/>
              </a:spcAft>
              <a:buClr>
                <a:schemeClr val="tx1"/>
              </a:buClr>
              <a:buSzPct val="75000"/>
              <a:buFont typeface="Wingdings" pitchFamily="2" charset="2"/>
              <a:buChar char="n"/>
            </a:pPr>
            <a:r>
              <a:rPr lang="sr-Latn-RS" sz="2000"/>
              <a:t>Da bi klasa koja nasleđuje </a:t>
            </a:r>
            <a:r>
              <a:rPr lang="sr-Latn-RS" sz="2000">
                <a:latin typeface="Consolas" pitchFamily="49" charset="0"/>
                <a:cs typeface="Times New Roman" pitchFamily="18" charset="0"/>
              </a:rPr>
              <a:t>SwingWorker</a:t>
            </a:r>
            <a:r>
              <a:rPr lang="sr-Latn-RS" sz="2000"/>
              <a:t> klasu mogla da pristupi GUI komponentama forme, ona za podatke treba da ima sve GUI komponente kojima će manipulisati. U skladu sa tim, klasa </a:t>
            </a:r>
            <a:r>
              <a:rPr lang="sr-Latn-RS" sz="2000">
                <a:latin typeface="Consolas" pitchFamily="49" charset="0"/>
                <a:cs typeface="Times New Roman" pitchFamily="18" charset="0"/>
              </a:rPr>
              <a:t>TrazenjeReci</a:t>
            </a:r>
            <a:r>
              <a:rPr lang="sr-Latn-RS" sz="2000"/>
              <a:t> za podatak ima </a:t>
            </a:r>
            <a:r>
              <a:rPr lang="en-GB" sz="2000">
                <a:latin typeface="Consolas" pitchFamily="49" charset="0"/>
                <a:cs typeface="Times New Roman" pitchFamily="18" charset="0"/>
              </a:rPr>
              <a:t>private JLabel rezultat</a:t>
            </a:r>
            <a:r>
              <a:rPr lang="sr-Latn-RS" sz="2000"/>
              <a:t>.</a:t>
            </a:r>
            <a:endParaRPr lang="en-GB" sz="20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678C74-5178-4B67-8058-7BD747E1FE79}" type="slidenum">
              <a:rPr lang="en-GB" smtClean="0">
                <a:latin typeface="Arial Black" pitchFamily="34" charset="0"/>
              </a:rPr>
              <a:pPr eaLnBrk="1" hangingPunct="1"/>
              <a:t>63</a:t>
            </a:fld>
            <a:endParaRPr lang="en-GB" smtClean="0">
              <a:latin typeface="Arial Black" pitchFamily="34" charset="0"/>
            </a:endParaRPr>
          </a:p>
        </p:txBody>
      </p:sp>
      <p:sp>
        <p:nvSpPr>
          <p:cNvPr id="66563" name="Rectangle 2"/>
          <p:cNvSpPr>
            <a:spLocks noGrp="1" noChangeArrowheads="1"/>
          </p:cNvSpPr>
          <p:nvPr>
            <p:ph type="title"/>
          </p:nvPr>
        </p:nvSpPr>
        <p:spPr>
          <a:xfrm>
            <a:off x="179388" y="620713"/>
            <a:ext cx="8785225" cy="596900"/>
          </a:xfrm>
        </p:spPr>
        <p:txBody>
          <a:bodyPr lIns="0" rIns="0"/>
          <a:lstStyle/>
          <a:p>
            <a:pPr eaLnBrk="1" hangingPunct="1"/>
            <a:r>
              <a:rPr lang="en-US" sz="3400" smtClean="0"/>
              <a:t>Komentari primera -</a:t>
            </a:r>
            <a:r>
              <a:rPr lang="sr-Latn-RS" sz="3400" smtClean="0"/>
              <a:t> Klasa TestSwingWorker</a:t>
            </a:r>
            <a:endParaRPr lang="en-US" sz="3400" smtClean="0"/>
          </a:p>
        </p:txBody>
      </p:sp>
      <p:sp>
        <p:nvSpPr>
          <p:cNvPr id="66564" name="Rectangle 3" descr="Rectangle: Click to edit Master text styles&#10;Second level&#10;Third level&#10;Fourth level&#10;Fifth level"/>
          <p:cNvSpPr txBox="1">
            <a:spLocks noChangeArrowheads="1"/>
          </p:cNvSpPr>
          <p:nvPr/>
        </p:nvSpPr>
        <p:spPr bwMode="auto">
          <a:xfrm>
            <a:off x="179388" y="1484313"/>
            <a:ext cx="87852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sr-Latn-RS" sz="2000"/>
              <a:t>Klasa </a:t>
            </a:r>
            <a:r>
              <a:rPr lang="sr-Latn-RS" sz="2000">
                <a:latin typeface="Consolas" pitchFamily="49" charset="0"/>
                <a:cs typeface="Consolas" pitchFamily="49" charset="0"/>
              </a:rPr>
              <a:t>TestSwingWorker</a:t>
            </a:r>
            <a:r>
              <a:rPr lang="sr-Latn-RS" sz="2000"/>
              <a:t> predstavlja GUI formu. </a:t>
            </a:r>
          </a:p>
          <a:p>
            <a:pPr eaLnBrk="1" hangingPunct="1">
              <a:spcAft>
                <a:spcPts val="1200"/>
              </a:spcAft>
              <a:buClr>
                <a:schemeClr val="tx1"/>
              </a:buClr>
              <a:buSzPct val="75000"/>
              <a:buFont typeface="Wingdings" pitchFamily="2" charset="2"/>
              <a:buChar char="n"/>
            </a:pPr>
            <a:r>
              <a:rPr lang="sr-Latn-RS" sz="2000"/>
              <a:t>Od GUI komponenti koje do sad nisu rađene, ovde imamo samo klizač, koji je objekat tipa </a:t>
            </a:r>
            <a:r>
              <a:rPr lang="sr-Latn-RS" sz="2000" b="1">
                <a:solidFill>
                  <a:srgbClr val="FF0000"/>
                </a:solidFill>
                <a:latin typeface="Consolas" pitchFamily="49" charset="0"/>
                <a:cs typeface="Consolas" pitchFamily="49" charset="0"/>
              </a:rPr>
              <a:t>JSlider</a:t>
            </a:r>
            <a:r>
              <a:rPr lang="sr-Latn-RS" sz="2000"/>
              <a:t>. Sami protumačite, uz pomoć Help-a, kako se definišu osobine klizača.</a:t>
            </a:r>
          </a:p>
          <a:p>
            <a:pPr eaLnBrk="1" hangingPunct="1">
              <a:spcAft>
                <a:spcPts val="1200"/>
              </a:spcAft>
              <a:buClr>
                <a:schemeClr val="tx1"/>
              </a:buClr>
              <a:buSzPct val="75000"/>
              <a:buFont typeface="Wingdings" pitchFamily="2" charset="2"/>
              <a:buChar char="n"/>
            </a:pPr>
            <a:r>
              <a:rPr lang="sr-Latn-RS" sz="2000"/>
              <a:t>Pomeranje klizača kreira događaj tipa </a:t>
            </a:r>
            <a:r>
              <a:rPr lang="sr-Latn-RS" sz="2000" b="1">
                <a:solidFill>
                  <a:srgbClr val="FF0000"/>
                </a:solidFill>
                <a:latin typeface="Consolas" pitchFamily="49" charset="0"/>
                <a:cs typeface="Consolas" pitchFamily="49" charset="0"/>
              </a:rPr>
              <a:t>ChangeEvent</a:t>
            </a:r>
            <a:r>
              <a:rPr lang="sr-Latn-RS" sz="2000"/>
              <a:t> (tj. kreira objekat ove klase).</a:t>
            </a:r>
          </a:p>
          <a:p>
            <a:pPr eaLnBrk="1" hangingPunct="1">
              <a:spcAft>
                <a:spcPts val="1200"/>
              </a:spcAft>
              <a:buClr>
                <a:schemeClr val="tx1"/>
              </a:buClr>
              <a:buSzPct val="75000"/>
              <a:buFont typeface="Wingdings" pitchFamily="2" charset="2"/>
              <a:buChar char="n"/>
            </a:pPr>
            <a:r>
              <a:rPr lang="en-US" sz="2000"/>
              <a:t>Događaji tipa </a:t>
            </a:r>
            <a:r>
              <a:rPr lang="sr-Latn-RS" sz="2000">
                <a:latin typeface="Consolas" pitchFamily="49" charset="0"/>
                <a:cs typeface="Consolas" pitchFamily="49" charset="0"/>
              </a:rPr>
              <a:t>Change</a:t>
            </a:r>
            <a:r>
              <a:rPr lang="en-US" sz="2000">
                <a:latin typeface="Consolas" pitchFamily="49" charset="0"/>
                <a:cs typeface="Consolas" pitchFamily="49" charset="0"/>
              </a:rPr>
              <a:t>Event</a:t>
            </a:r>
            <a:r>
              <a:rPr lang="en-US" sz="2000"/>
              <a:t> se mogu obraditi osluškivačima koji implementiraju interfejs </a:t>
            </a:r>
            <a:r>
              <a:rPr lang="sr-Latn-RS" sz="2000" b="1">
                <a:solidFill>
                  <a:srgbClr val="FF0000"/>
                </a:solidFill>
                <a:latin typeface="Consolas" pitchFamily="49" charset="0"/>
                <a:cs typeface="Consolas" pitchFamily="49" charset="0"/>
              </a:rPr>
              <a:t>Change</a:t>
            </a:r>
            <a:r>
              <a:rPr lang="en-GB" sz="2000" b="1">
                <a:solidFill>
                  <a:srgbClr val="FF0000"/>
                </a:solidFill>
                <a:latin typeface="Consolas" pitchFamily="49" charset="0"/>
                <a:cs typeface="Consolas" pitchFamily="49" charset="0"/>
              </a:rPr>
              <a:t>Listener</a:t>
            </a:r>
            <a:r>
              <a:rPr lang="sr-Latn-RS" sz="2000"/>
              <a:t>, koji ima jednu metodu </a:t>
            </a:r>
            <a:r>
              <a:rPr lang="sr-Latn-RS" sz="2000" b="1">
                <a:solidFill>
                  <a:srgbClr val="FF0000"/>
                </a:solidFill>
                <a:latin typeface="Consolas" pitchFamily="49" charset="0"/>
                <a:cs typeface="Consolas" pitchFamily="49" charset="0"/>
              </a:rPr>
              <a:t>stateChanged</a:t>
            </a:r>
            <a:r>
              <a:rPr lang="sr-Latn-RS" sz="2000"/>
              <a:t>.</a:t>
            </a:r>
          </a:p>
          <a:p>
            <a:pPr eaLnBrk="1" hangingPunct="1">
              <a:spcAft>
                <a:spcPts val="1200"/>
              </a:spcAft>
              <a:buClr>
                <a:schemeClr val="tx1"/>
              </a:buClr>
              <a:buSzPct val="75000"/>
              <a:buFont typeface="Wingdings" pitchFamily="2" charset="2"/>
              <a:buChar char="n"/>
            </a:pPr>
            <a:r>
              <a:rPr lang="sr-Latn-RS" sz="2000"/>
              <a:t>Registrovanje osluškivača na pomeranje klizača se vrši pomoću metode </a:t>
            </a:r>
            <a:r>
              <a:rPr lang="en-GB" sz="2000" b="1">
                <a:solidFill>
                  <a:srgbClr val="FF0000"/>
                </a:solidFill>
                <a:latin typeface="Consolas" pitchFamily="49" charset="0"/>
                <a:cs typeface="Consolas" pitchFamily="49" charset="0"/>
              </a:rPr>
              <a:t>addChangeListener</a:t>
            </a:r>
            <a:r>
              <a:rPr lang="sr-Latn-RS" sz="2000"/>
              <a:t>. U našem primeru, ovaj osluškivač smo registrovali pomoću anonimne unutrašnje klase.</a:t>
            </a:r>
            <a:endParaRPr lang="en-GB" sz="200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940F565-0FB6-4370-83A3-0B510E9BF6BE}" type="slidenum">
              <a:rPr lang="en-GB" smtClean="0">
                <a:latin typeface="Arial Black" pitchFamily="34" charset="0"/>
              </a:rPr>
              <a:pPr eaLnBrk="1" hangingPunct="1"/>
              <a:t>64</a:t>
            </a:fld>
            <a:endParaRPr lang="en-GB" smtClean="0">
              <a:latin typeface="Arial Black" pitchFamily="34" charset="0"/>
            </a:endParaRPr>
          </a:p>
        </p:txBody>
      </p:sp>
      <p:sp>
        <p:nvSpPr>
          <p:cNvPr id="67587" name="Rectangle 2"/>
          <p:cNvSpPr>
            <a:spLocks noGrp="1" noChangeArrowheads="1"/>
          </p:cNvSpPr>
          <p:nvPr>
            <p:ph type="title"/>
          </p:nvPr>
        </p:nvSpPr>
        <p:spPr>
          <a:xfrm>
            <a:off x="179388" y="620713"/>
            <a:ext cx="8785225" cy="596900"/>
          </a:xfrm>
        </p:spPr>
        <p:txBody>
          <a:bodyPr lIns="0" rIns="0"/>
          <a:lstStyle/>
          <a:p>
            <a:pPr eaLnBrk="1" hangingPunct="1"/>
            <a:r>
              <a:rPr lang="en-US" sz="3400" smtClean="0"/>
              <a:t>Komentari primera -</a:t>
            </a:r>
            <a:r>
              <a:rPr lang="sr-Latn-RS" sz="3400" smtClean="0"/>
              <a:t> Klasa TestSwingWorker</a:t>
            </a:r>
            <a:endParaRPr lang="en-US" sz="3400" smtClean="0"/>
          </a:p>
        </p:txBody>
      </p:sp>
      <p:sp>
        <p:nvSpPr>
          <p:cNvPr id="41988" name="Rectangle 3" descr="Rectangle: Click to edit Master text styles&#10;Second level&#10;Third level&#10;Fourth level&#10;Fifth level"/>
          <p:cNvSpPr txBox="1">
            <a:spLocks noChangeArrowheads="1"/>
          </p:cNvSpPr>
          <p:nvPr/>
        </p:nvSpPr>
        <p:spPr bwMode="auto">
          <a:xfrm>
            <a:off x="179388" y="1484313"/>
            <a:ext cx="878522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1200"/>
              </a:spcAft>
              <a:buClr>
                <a:schemeClr val="tx1"/>
              </a:buClr>
              <a:buSzPct val="75000"/>
              <a:buFont typeface="Wingdings" pitchFamily="2" charset="2"/>
              <a:buChar char="n"/>
              <a:defRPr/>
            </a:pPr>
            <a:r>
              <a:rPr lang="sr-Latn-RS" sz="2000" smtClean="0"/>
              <a:t>Dugmadima za odabir foldera i pretragu reči smo dodelili isti osluškivač.</a:t>
            </a:r>
          </a:p>
          <a:p>
            <a:pPr eaLnBrk="1" hangingPunct="1">
              <a:spcBef>
                <a:spcPts val="0"/>
              </a:spcBef>
              <a:spcAft>
                <a:spcPts val="1200"/>
              </a:spcAft>
              <a:buClr>
                <a:schemeClr val="tx1"/>
              </a:buClr>
              <a:buSzPct val="75000"/>
              <a:buFont typeface="Wingdings" pitchFamily="2" charset="2"/>
              <a:buChar char="n"/>
              <a:defRPr/>
            </a:pPr>
            <a:r>
              <a:rPr lang="sr-Latn-RS" sz="2000" smtClean="0"/>
              <a:t>Odabir foldera se vrši pomoću </a:t>
            </a:r>
            <a:r>
              <a:rPr lang="en-GB" sz="2000" b="1" smtClean="0">
                <a:solidFill>
                  <a:srgbClr val="FF0000"/>
                </a:solidFill>
                <a:latin typeface="Consolas" pitchFamily="49" charset="0"/>
                <a:cs typeface="Consolas" pitchFamily="49" charset="0"/>
              </a:rPr>
              <a:t>JFileChooser</a:t>
            </a:r>
            <a:r>
              <a:rPr lang="sr-Latn-RS" sz="2000" smtClean="0"/>
              <a:t> klase. Sami protumačite način korišćenja objekta ove klase.</a:t>
            </a:r>
          </a:p>
          <a:p>
            <a:pPr eaLnBrk="1" hangingPunct="1">
              <a:spcBef>
                <a:spcPts val="0"/>
              </a:spcBef>
              <a:spcAft>
                <a:spcPts val="1200"/>
              </a:spcAft>
              <a:buClr>
                <a:schemeClr val="tx1"/>
              </a:buClr>
              <a:buSzPct val="75000"/>
              <a:buFont typeface="Wingdings" pitchFamily="2" charset="2"/>
              <a:buChar char="n"/>
              <a:defRPr/>
            </a:pPr>
            <a:r>
              <a:rPr lang="sr-Latn-RS" sz="2000" smtClean="0"/>
              <a:t>Ukoliko je korisnik pritisnuo dugme za pretragu reči, kreiramo objekat klase </a:t>
            </a:r>
            <a:r>
              <a:rPr lang="sr-Latn-RS" sz="2000" smtClean="0">
                <a:latin typeface="Consolas" pitchFamily="49" charset="0"/>
                <a:cs typeface="Consolas" pitchFamily="49" charset="0"/>
              </a:rPr>
              <a:t>TrazenjeReci</a:t>
            </a:r>
            <a:r>
              <a:rPr lang="sr-Latn-RS" sz="2000" smtClean="0"/>
              <a:t> koji će se izvršavati u radnoj niti i pokrećemo radnu nit pomoću metode </a:t>
            </a:r>
            <a:r>
              <a:rPr lang="sr-Latn-RS" sz="2000" b="1" smtClean="0">
                <a:solidFill>
                  <a:srgbClr val="FF0000"/>
                </a:solidFill>
                <a:latin typeface="Consolas" pitchFamily="49" charset="0"/>
                <a:cs typeface="Consolas" pitchFamily="49" charset="0"/>
              </a:rPr>
              <a:t>execute</a:t>
            </a:r>
            <a:r>
              <a:rPr lang="sr-Latn-RS" sz="2000" smtClean="0"/>
              <a:t>.</a:t>
            </a:r>
          </a:p>
          <a:p>
            <a:pPr eaLnBrk="1" hangingPunct="1">
              <a:spcBef>
                <a:spcPts val="0"/>
              </a:spcBef>
              <a:spcAft>
                <a:spcPts val="600"/>
              </a:spcAft>
              <a:buClr>
                <a:schemeClr val="tx1"/>
              </a:buClr>
              <a:buSzPct val="75000"/>
              <a:buFont typeface="Wingdings" pitchFamily="2" charset="2"/>
              <a:buChar char="n"/>
              <a:defRPr/>
            </a:pPr>
            <a:r>
              <a:rPr lang="sr-Latn-RS" sz="2000" smtClean="0"/>
              <a:t>Da bi uporedili ovakvo izvršavanje aplikacije u odnosu na standardno, gde nemamo radnu nit, pod komentarima su u nastavku date dve linije koda:</a:t>
            </a:r>
          </a:p>
          <a:p>
            <a:pPr indent="30163">
              <a:defRPr/>
            </a:pPr>
            <a:r>
              <a:rPr lang="en-GB" sz="1650" smtClean="0">
                <a:solidFill>
                  <a:srgbClr val="339933"/>
                </a:solidFill>
                <a:latin typeface="Consolas" pitchFamily="49" charset="0"/>
                <a:cs typeface="Consolas" pitchFamily="49" charset="0"/>
              </a:rPr>
              <a:t>BrojReciUFolderu brojReci = new BrojReciUFolderu(folder, rec.getText());</a:t>
            </a:r>
          </a:p>
          <a:p>
            <a:pPr indent="30163">
              <a:defRPr/>
            </a:pPr>
            <a:r>
              <a:rPr lang="en-GB" sz="1650" smtClean="0">
                <a:solidFill>
                  <a:srgbClr val="339933"/>
                </a:solidFill>
                <a:latin typeface="Consolas" pitchFamily="49" charset="0"/>
                <a:cs typeface="Consolas" pitchFamily="49" charset="0"/>
              </a:rPr>
              <a:t>rezultat.setText(brojReci.BrojPojava() + " puta");</a:t>
            </a:r>
            <a:endParaRPr lang="sr-Latn-RS" sz="1650" smtClean="0">
              <a:solidFill>
                <a:srgbClr val="339933"/>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528638"/>
            <a:ext cx="5832475" cy="596900"/>
          </a:xfrm>
        </p:spPr>
        <p:txBody>
          <a:bodyPr/>
          <a:lstStyle/>
          <a:p>
            <a:pPr eaLnBrk="1" hangingPunct="1"/>
            <a:r>
              <a:rPr lang="sr-Latn-RS" sz="3600" smtClean="0"/>
              <a:t>Primer sa Comparator-ima</a:t>
            </a:r>
            <a:endParaRPr lang="en-US" sz="3600" smtClean="0"/>
          </a:p>
        </p:txBody>
      </p:sp>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33664C-6D93-49AB-BBE0-36F8C0083775}" type="slidenum">
              <a:rPr lang="en-GB" smtClean="0">
                <a:latin typeface="Arial Black" pitchFamily="34" charset="0"/>
              </a:rPr>
              <a:pPr eaLnBrk="1" hangingPunct="1"/>
              <a:t>7</a:t>
            </a:fld>
            <a:endParaRPr lang="en-GB" smtClean="0">
              <a:latin typeface="Arial Black" pitchFamily="34" charset="0"/>
            </a:endParaRPr>
          </a:p>
        </p:txBody>
      </p:sp>
      <p:sp>
        <p:nvSpPr>
          <p:cNvPr id="9220" name="Rectangle 1"/>
          <p:cNvSpPr>
            <a:spLocks noChangeArrowheads="1"/>
          </p:cNvSpPr>
          <p:nvPr/>
        </p:nvSpPr>
        <p:spPr bwMode="auto">
          <a:xfrm>
            <a:off x="179388" y="1268413"/>
            <a:ext cx="8713787" cy="309403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java.util.Comparator;</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CovekKomparator </a:t>
            </a:r>
            <a:r>
              <a:rPr lang="en-GB" sz="1300" b="1">
                <a:solidFill>
                  <a:srgbClr val="FF0000"/>
                </a:solidFill>
                <a:latin typeface="Consolas" pitchFamily="49" charset="0"/>
                <a:cs typeface="Times New Roman" pitchFamily="18" charset="0"/>
              </a:rPr>
              <a:t>implements Comparator&lt; Covek &gt; </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int</a:t>
            </a:r>
            <a:r>
              <a:rPr lang="en-GB" sz="1300">
                <a:solidFill>
                  <a:srgbClr val="000000"/>
                </a:solidFill>
                <a:latin typeface="Consolas" pitchFamily="49" charset="0"/>
                <a:cs typeface="Times New Roman" pitchFamily="18" charset="0"/>
              </a:rPr>
              <a:t> compare(Covek prvi, Covek drugi){</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if</a:t>
            </a:r>
            <a:r>
              <a:rPr lang="en-GB" sz="1300">
                <a:solidFill>
                  <a:srgbClr val="000000"/>
                </a:solidFill>
                <a:latin typeface="Consolas" pitchFamily="49" charset="0"/>
                <a:cs typeface="Times New Roman" pitchFamily="18" charset="0"/>
              </a:rPr>
              <a:t>((prvi.getVisina() == drugi.getVisina()) &amp;&amp; (prvi.getTezina() == drugi.getTezina()))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else</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if</a:t>
            </a:r>
            <a:r>
              <a:rPr lang="en-GB" sz="1300">
                <a:solidFill>
                  <a:srgbClr val="000000"/>
                </a:solidFill>
                <a:latin typeface="Consolas" pitchFamily="49" charset="0"/>
                <a:cs typeface="Times New Roman" pitchFamily="18" charset="0"/>
              </a:rPr>
              <a:t>((prvi.getVisina() &gt; drugi.getVisina())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((prvi.getVisina() == drugi.getVisina()) &amp;&amp; (prvi.getTezina() &gt; drugi.getTezina())))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else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return</a:t>
            </a:r>
            <a:r>
              <a:rPr lang="en-GB" sz="1300">
                <a:solidFill>
                  <a:srgbClr val="000000"/>
                </a:solidFill>
                <a:latin typeface="Consolas" pitchFamily="49" charset="0"/>
                <a:cs typeface="Times New Roman" pitchFamily="18" charset="0"/>
              </a:rPr>
              <a:t> -1;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9221" name="Rectangle 3" descr="Rectangle: Click to edit Master text styles&#10;Second level&#10;Third level&#10;Fourth level&#10;Fifth level"/>
          <p:cNvSpPr txBox="1">
            <a:spLocks noChangeArrowheads="1"/>
          </p:cNvSpPr>
          <p:nvPr/>
        </p:nvSpPr>
        <p:spPr bwMode="auto">
          <a:xfrm>
            <a:off x="177800" y="4508500"/>
            <a:ext cx="871537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1900">
                <a:solidFill>
                  <a:srgbClr val="000000"/>
                </a:solidFill>
                <a:latin typeface="Consolas" pitchFamily="49" charset="0"/>
                <a:cs typeface="Times New Roman" pitchFamily="18" charset="0"/>
              </a:rPr>
              <a:t>Comparator</a:t>
            </a:r>
            <a:r>
              <a:rPr lang="sr-Latn-RS" sz="1900"/>
              <a:t> je generički tip koji ima jedan argument, u našem slučaju </a:t>
            </a:r>
            <a:r>
              <a:rPr lang="sr-Latn-RS" sz="1900">
                <a:solidFill>
                  <a:srgbClr val="000000"/>
                </a:solidFill>
                <a:latin typeface="Consolas" pitchFamily="49" charset="0"/>
                <a:cs typeface="Times New Roman" pitchFamily="18" charset="0"/>
              </a:rPr>
              <a:t>Covek</a:t>
            </a:r>
            <a:r>
              <a:rPr lang="sr-Latn-RS" sz="1900"/>
              <a:t>.</a:t>
            </a:r>
          </a:p>
          <a:p>
            <a:pPr eaLnBrk="1" hangingPunct="1">
              <a:spcAft>
                <a:spcPts val="600"/>
              </a:spcAft>
              <a:buClr>
                <a:schemeClr val="tx1"/>
              </a:buClr>
              <a:buSzPct val="75000"/>
              <a:buFont typeface="Wingdings" pitchFamily="2" charset="2"/>
              <a:buChar char="n"/>
            </a:pPr>
            <a:r>
              <a:rPr lang="sr-Latn-RS" sz="1900"/>
              <a:t>Metoda </a:t>
            </a:r>
            <a:r>
              <a:rPr lang="sr-Latn-RS" sz="1900">
                <a:solidFill>
                  <a:srgbClr val="000000"/>
                </a:solidFill>
                <a:latin typeface="Consolas" pitchFamily="49" charset="0"/>
                <a:cs typeface="Times New Roman" pitchFamily="18" charset="0"/>
              </a:rPr>
              <a:t>compare</a:t>
            </a:r>
            <a:r>
              <a:rPr lang="sr-Latn-RS" sz="1900"/>
              <a:t> prima dva argumenta i treba da vrati negativan ceo broj ako je prvi argument manji od drugog, pozitivan ceo broj ako je prvi veći od drugog, i 0 ako su argumenti jednaki.</a:t>
            </a:r>
          </a:p>
          <a:p>
            <a:pPr eaLnBrk="1" hangingPunct="1">
              <a:spcAft>
                <a:spcPts val="600"/>
              </a:spcAft>
              <a:buClr>
                <a:schemeClr val="tx1"/>
              </a:buClr>
              <a:buSzPct val="75000"/>
              <a:buFont typeface="Wingdings" pitchFamily="2" charset="2"/>
              <a:buChar char="n"/>
            </a:pPr>
            <a:r>
              <a:rPr lang="sr-Latn-RS" sz="1900"/>
              <a:t>U našem slučaju, jedan </a:t>
            </a:r>
            <a:r>
              <a:rPr lang="sr-Latn-RS" sz="2000">
                <a:solidFill>
                  <a:srgbClr val="000000"/>
                </a:solidFill>
                <a:latin typeface="Consolas" pitchFamily="49" charset="0"/>
                <a:cs typeface="Times New Roman" pitchFamily="18" charset="0"/>
              </a:rPr>
              <a:t>Covek</a:t>
            </a:r>
            <a:r>
              <a:rPr lang="sr-Latn-RS" sz="1900"/>
              <a:t> je veći od drugog ako je viši od njega, odnosno teži ako su iste visine.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528638"/>
            <a:ext cx="5832475" cy="596900"/>
          </a:xfrm>
        </p:spPr>
        <p:txBody>
          <a:bodyPr/>
          <a:lstStyle/>
          <a:p>
            <a:pPr eaLnBrk="1" hangingPunct="1"/>
            <a:r>
              <a:rPr lang="sr-Latn-RS" sz="3600" smtClean="0"/>
              <a:t>Primer sa Comparator-ima</a:t>
            </a:r>
            <a:endParaRPr lang="en-US" sz="3600" smtClean="0"/>
          </a:p>
        </p:txBody>
      </p:sp>
      <p:sp>
        <p:nvSpPr>
          <p:cNvPr id="1024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3088ACC-01A2-4910-8169-E00C2B993E1B}" type="slidenum">
              <a:rPr lang="en-GB" smtClean="0">
                <a:latin typeface="Arial Black" pitchFamily="34" charset="0"/>
              </a:rPr>
              <a:pPr eaLnBrk="1" hangingPunct="1"/>
              <a:t>8</a:t>
            </a:fld>
            <a:endParaRPr lang="en-GB" smtClean="0">
              <a:latin typeface="Arial Black" pitchFamily="34" charset="0"/>
            </a:endParaRPr>
          </a:p>
        </p:txBody>
      </p:sp>
      <p:sp>
        <p:nvSpPr>
          <p:cNvPr id="10244" name="Rectangle 1"/>
          <p:cNvSpPr>
            <a:spLocks noChangeArrowheads="1"/>
          </p:cNvSpPr>
          <p:nvPr/>
        </p:nvSpPr>
        <p:spPr bwMode="auto">
          <a:xfrm>
            <a:off x="34925" y="1176338"/>
            <a:ext cx="5689600" cy="54927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java.util.Collections;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java.util.ArrayList;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java.util.List;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CovekSort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List&lt; Covek &gt; lista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ArrayList&lt; Covek &gt;();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lista.add(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Covek(</a:t>
            </a:r>
            <a:r>
              <a:rPr lang="en-GB" sz="1300">
                <a:solidFill>
                  <a:srgbClr val="2A00FF"/>
                </a:solidFill>
                <a:latin typeface="Consolas" pitchFamily="49" charset="0"/>
                <a:cs typeface="Times New Roman" pitchFamily="18" charset="0"/>
              </a:rPr>
              <a:t>"Dalibor Katić"</a:t>
            </a:r>
            <a:r>
              <a:rPr lang="en-GB" sz="1300">
                <a:solidFill>
                  <a:srgbClr val="000000"/>
                </a:solidFill>
                <a:latin typeface="Consolas" pitchFamily="49" charset="0"/>
                <a:cs typeface="Times New Roman" pitchFamily="18" charset="0"/>
              </a:rPr>
              <a:t>, 178.4, 89.4));</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lista.add(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Covek(</a:t>
            </a:r>
            <a:r>
              <a:rPr lang="en-GB" sz="1300">
                <a:solidFill>
                  <a:srgbClr val="2A00FF"/>
                </a:solidFill>
                <a:latin typeface="Consolas" pitchFamily="49" charset="0"/>
                <a:cs typeface="Times New Roman" pitchFamily="18" charset="0"/>
              </a:rPr>
              <a:t>"Ana Jović"</a:t>
            </a:r>
            <a:r>
              <a:rPr lang="en-GB" sz="1300">
                <a:solidFill>
                  <a:srgbClr val="000000"/>
                </a:solidFill>
                <a:latin typeface="Consolas" pitchFamily="49" charset="0"/>
                <a:cs typeface="Times New Roman" pitchFamily="18" charset="0"/>
              </a:rPr>
              <a:t>, 171.2, 65.1));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lista.add(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Covek(</a:t>
            </a:r>
            <a:r>
              <a:rPr lang="en-GB" sz="1300">
                <a:solidFill>
                  <a:srgbClr val="2A00FF"/>
                </a:solidFill>
                <a:latin typeface="Consolas" pitchFamily="49" charset="0"/>
                <a:cs typeface="Times New Roman" pitchFamily="18" charset="0"/>
              </a:rPr>
              <a:t>"Vesna Milić"</a:t>
            </a:r>
            <a:r>
              <a:rPr lang="en-GB" sz="1300">
                <a:solidFill>
                  <a:srgbClr val="000000"/>
                </a:solidFill>
                <a:latin typeface="Consolas" pitchFamily="49" charset="0"/>
                <a:cs typeface="Times New Roman" pitchFamily="18" charset="0"/>
              </a:rPr>
              <a:t>, 168.9, 59.7));</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lista.add(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Covek(</a:t>
            </a:r>
            <a:r>
              <a:rPr lang="en-GB" sz="1300">
                <a:solidFill>
                  <a:srgbClr val="2A00FF"/>
                </a:solidFill>
                <a:latin typeface="Consolas" pitchFamily="49" charset="0"/>
                <a:cs typeface="Times New Roman" pitchFamily="18" charset="0"/>
              </a:rPr>
              <a:t>"Nikola Bulatović"</a:t>
            </a:r>
            <a:r>
              <a:rPr lang="en-GB" sz="1300">
                <a:solidFill>
                  <a:srgbClr val="000000"/>
                </a:solidFill>
                <a:latin typeface="Consolas" pitchFamily="49" charset="0"/>
                <a:cs typeface="Times New Roman" pitchFamily="18" charset="0"/>
              </a:rPr>
              <a:t>, 184.3, 86.0));</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lista.add(</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Covek(</a:t>
            </a:r>
            <a:r>
              <a:rPr lang="en-GB" sz="1300">
                <a:solidFill>
                  <a:srgbClr val="2A00FF"/>
                </a:solidFill>
                <a:latin typeface="Consolas" pitchFamily="49" charset="0"/>
                <a:cs typeface="Times New Roman" pitchFamily="18" charset="0"/>
              </a:rPr>
              <a:t>"Jovica Zvrko"</a:t>
            </a:r>
            <a:r>
              <a:rPr lang="en-GB" sz="1300">
                <a:solidFill>
                  <a:srgbClr val="000000"/>
                </a:solidFill>
                <a:latin typeface="Consolas" pitchFamily="49" charset="0"/>
                <a:cs typeface="Times New Roman" pitchFamily="18" charset="0"/>
              </a:rPr>
              <a:t>, 178.4, 79.1));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"Nesortirana lista:"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for</a:t>
            </a:r>
            <a:r>
              <a:rPr lang="en-GB" sz="1300">
                <a:solidFill>
                  <a:srgbClr val="000000"/>
                </a:solidFill>
                <a:latin typeface="Consolas" pitchFamily="49" charset="0"/>
                <a:cs typeface="Times New Roman" pitchFamily="18" charset="0"/>
              </a:rPr>
              <a:t>(Covek x: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System.out.println(x);</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Collections.sort(lista, </a:t>
            </a:r>
            <a:r>
              <a:rPr lang="en-GB" sz="1300" b="1">
                <a:solidFill>
                  <a:srgbClr val="FF0000"/>
                </a:solidFill>
                <a:latin typeface="Consolas" pitchFamily="49" charset="0"/>
                <a:cs typeface="Times New Roman" pitchFamily="18" charset="0"/>
              </a:rPr>
              <a:t>new CovekKomparator()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"\nSortirana lista:"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for</a:t>
            </a:r>
            <a:r>
              <a:rPr lang="en-GB" sz="1300">
                <a:solidFill>
                  <a:srgbClr val="000000"/>
                </a:solidFill>
                <a:latin typeface="Consolas" pitchFamily="49" charset="0"/>
                <a:cs typeface="Times New Roman" pitchFamily="18" charset="0"/>
              </a:rPr>
              <a:t>(Covek x: lista)</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System.out.println(x);</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10245" name="Rectangle 1"/>
          <p:cNvSpPr>
            <a:spLocks noChangeArrowheads="1"/>
          </p:cNvSpPr>
          <p:nvPr/>
        </p:nvSpPr>
        <p:spPr bwMode="auto">
          <a:xfrm>
            <a:off x="5095875" y="4376738"/>
            <a:ext cx="3921125" cy="2292350"/>
          </a:xfrm>
          <a:prstGeom prst="rect">
            <a:avLst/>
          </a:prstGeom>
          <a:solidFill>
            <a:schemeClr val="bg1"/>
          </a:solidFill>
          <a:ln w="9525">
            <a:solidFill>
              <a:srgbClr val="339933"/>
            </a:solidFill>
            <a:miter lim="800000"/>
            <a:headEnd/>
            <a:tailEnd/>
          </a:ln>
        </p:spPr>
        <p:txBody>
          <a:bodyPr>
            <a:spAutoFit/>
          </a:bodyPr>
          <a:lstStyle/>
          <a:p>
            <a:r>
              <a:rPr lang="en-GB" sz="1100">
                <a:solidFill>
                  <a:srgbClr val="339933"/>
                </a:solidFill>
                <a:latin typeface="Consolas" pitchFamily="49" charset="0"/>
                <a:cs typeface="Times New Roman" pitchFamily="18" charset="0"/>
              </a:rPr>
              <a:t>Nesortirana lista:</a:t>
            </a:r>
          </a:p>
          <a:p>
            <a:r>
              <a:rPr lang="en-GB" sz="1100">
                <a:solidFill>
                  <a:srgbClr val="339933"/>
                </a:solidFill>
                <a:latin typeface="Consolas" pitchFamily="49" charset="0"/>
                <a:cs typeface="Times New Roman" pitchFamily="18" charset="0"/>
              </a:rPr>
              <a:t>Dalibor Katić, visina 178.4 cm, težina 89.4 kg</a:t>
            </a:r>
          </a:p>
          <a:p>
            <a:r>
              <a:rPr lang="en-GB" sz="1100">
                <a:solidFill>
                  <a:srgbClr val="339933"/>
                </a:solidFill>
                <a:latin typeface="Consolas" pitchFamily="49" charset="0"/>
                <a:cs typeface="Times New Roman" pitchFamily="18" charset="0"/>
              </a:rPr>
              <a:t>Ana Jović, visina 171.2 cm, težina 65.1 kg</a:t>
            </a:r>
          </a:p>
          <a:p>
            <a:r>
              <a:rPr lang="en-GB" sz="1100">
                <a:solidFill>
                  <a:srgbClr val="339933"/>
                </a:solidFill>
                <a:latin typeface="Consolas" pitchFamily="49" charset="0"/>
                <a:cs typeface="Times New Roman" pitchFamily="18" charset="0"/>
              </a:rPr>
              <a:t>Vesna Milić, visina 168.9 cm, težina 59.7 kg</a:t>
            </a:r>
          </a:p>
          <a:p>
            <a:r>
              <a:rPr lang="en-GB" sz="1100">
                <a:solidFill>
                  <a:srgbClr val="339933"/>
                </a:solidFill>
                <a:latin typeface="Consolas" pitchFamily="49" charset="0"/>
                <a:cs typeface="Times New Roman" pitchFamily="18" charset="0"/>
              </a:rPr>
              <a:t>Nikola Bulatović, visina 184.3 cm, težina 86.0 kg</a:t>
            </a:r>
          </a:p>
          <a:p>
            <a:r>
              <a:rPr lang="en-GB" sz="1100">
                <a:solidFill>
                  <a:srgbClr val="339933"/>
                </a:solidFill>
                <a:latin typeface="Consolas" pitchFamily="49" charset="0"/>
                <a:cs typeface="Times New Roman" pitchFamily="18" charset="0"/>
              </a:rPr>
              <a:t>Jovica Zvrko, visina 178.4 cm, težina 79.1 kg</a:t>
            </a:r>
          </a:p>
          <a:p>
            <a:endParaRPr lang="en-GB" sz="1100">
              <a:solidFill>
                <a:srgbClr val="339933"/>
              </a:solidFill>
              <a:latin typeface="Consolas" pitchFamily="49" charset="0"/>
              <a:cs typeface="Times New Roman" pitchFamily="18" charset="0"/>
            </a:endParaRPr>
          </a:p>
          <a:p>
            <a:r>
              <a:rPr lang="en-GB" sz="1100">
                <a:solidFill>
                  <a:srgbClr val="339933"/>
                </a:solidFill>
                <a:latin typeface="Consolas" pitchFamily="49" charset="0"/>
                <a:cs typeface="Times New Roman" pitchFamily="18" charset="0"/>
              </a:rPr>
              <a:t>Sortirana lista:</a:t>
            </a:r>
          </a:p>
          <a:p>
            <a:r>
              <a:rPr lang="en-GB" sz="1100">
                <a:solidFill>
                  <a:srgbClr val="339933"/>
                </a:solidFill>
                <a:latin typeface="Consolas" pitchFamily="49" charset="0"/>
                <a:cs typeface="Times New Roman" pitchFamily="18" charset="0"/>
              </a:rPr>
              <a:t>Vesna Milić, visina 168.9 cm, težina 59.7 kg</a:t>
            </a:r>
          </a:p>
          <a:p>
            <a:r>
              <a:rPr lang="en-GB" sz="1100">
                <a:solidFill>
                  <a:srgbClr val="339933"/>
                </a:solidFill>
                <a:latin typeface="Consolas" pitchFamily="49" charset="0"/>
                <a:cs typeface="Times New Roman" pitchFamily="18" charset="0"/>
              </a:rPr>
              <a:t>Ana Jović, visina 171.2 cm, težina 65.1 kg</a:t>
            </a:r>
          </a:p>
          <a:p>
            <a:r>
              <a:rPr lang="en-GB" sz="1100">
                <a:solidFill>
                  <a:srgbClr val="339933"/>
                </a:solidFill>
                <a:latin typeface="Consolas" pitchFamily="49" charset="0"/>
                <a:cs typeface="Times New Roman" pitchFamily="18" charset="0"/>
              </a:rPr>
              <a:t>Jovica Zvrko, visina 178.4 cm, težina 79.1 kg</a:t>
            </a:r>
          </a:p>
          <a:p>
            <a:r>
              <a:rPr lang="en-GB" sz="1100">
                <a:solidFill>
                  <a:srgbClr val="339933"/>
                </a:solidFill>
                <a:latin typeface="Consolas" pitchFamily="49" charset="0"/>
                <a:cs typeface="Times New Roman" pitchFamily="18" charset="0"/>
              </a:rPr>
              <a:t>Dalibor Katić, visina 178.4 cm, težina 89.4 kg</a:t>
            </a:r>
          </a:p>
          <a:p>
            <a:r>
              <a:rPr lang="en-GB" sz="1100">
                <a:solidFill>
                  <a:srgbClr val="339933"/>
                </a:solidFill>
                <a:latin typeface="Consolas" pitchFamily="49" charset="0"/>
                <a:cs typeface="Times New Roman" pitchFamily="18" charset="0"/>
              </a:rPr>
              <a:t>Nikola Bulatović, visina 184.3 cm, težina 86.0 kg</a:t>
            </a:r>
          </a:p>
        </p:txBody>
      </p:sp>
      <p:sp>
        <p:nvSpPr>
          <p:cNvPr id="7" name="Rectangle 6"/>
          <p:cNvSpPr>
            <a:spLocks noChangeArrowheads="1"/>
          </p:cNvSpPr>
          <p:nvPr/>
        </p:nvSpPr>
        <p:spPr bwMode="auto">
          <a:xfrm>
            <a:off x="8421688" y="4038600"/>
            <a:ext cx="614362"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Ispis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2089150" cy="596900"/>
          </a:xfrm>
        </p:spPr>
        <p:txBody>
          <a:bodyPr/>
          <a:lstStyle/>
          <a:p>
            <a:pPr eaLnBrk="1" hangingPunct="1"/>
            <a:r>
              <a:rPr lang="sr-Latn-RS" sz="3600" smtClean="0"/>
              <a:t>Skupovi</a:t>
            </a:r>
            <a:endParaRPr lang="en-US" sz="3600" smtClean="0"/>
          </a:p>
        </p:txBody>
      </p:sp>
      <p:sp>
        <p:nvSpPr>
          <p:cNvPr id="11267" name="Rectangle 3" descr="Rectangle: Click to edit Master text styles&#10;Second level&#10;Third level&#10;Fourth level&#10;Fifth level"/>
          <p:cNvSpPr txBox="1">
            <a:spLocks noChangeArrowheads="1"/>
          </p:cNvSpPr>
          <p:nvPr/>
        </p:nvSpPr>
        <p:spPr bwMode="auto">
          <a:xfrm>
            <a:off x="107950" y="1268413"/>
            <a:ext cx="8712200"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b="1">
                <a:solidFill>
                  <a:srgbClr val="FF0000"/>
                </a:solidFill>
              </a:rPr>
              <a:t>Skup</a:t>
            </a:r>
            <a:r>
              <a:rPr lang="sr-Latn-RS" sz="2000"/>
              <a:t> (eng. </a:t>
            </a:r>
            <a:r>
              <a:rPr lang="sr-Latn-RS" sz="2000" i="1"/>
              <a:t>set</a:t>
            </a:r>
            <a:r>
              <a:rPr lang="sr-Latn-RS" sz="2000"/>
              <a:t>) predstavlja kolekciju jedinstvenih elemenata (</a:t>
            </a:r>
            <a:r>
              <a:rPr lang="sr-Latn-RS" sz="2000">
                <a:solidFill>
                  <a:srgbClr val="00B050"/>
                </a:solidFill>
              </a:rPr>
              <a:t>nema ponavljanja elemenata!</a:t>
            </a:r>
            <a:r>
              <a:rPr lang="sr-Latn-RS" sz="2000"/>
              <a:t>).</a:t>
            </a:r>
          </a:p>
          <a:p>
            <a:pPr eaLnBrk="1" hangingPunct="1">
              <a:spcAft>
                <a:spcPts val="600"/>
              </a:spcAft>
              <a:buClr>
                <a:schemeClr val="tx1"/>
              </a:buClr>
              <a:buSzPct val="75000"/>
              <a:buFont typeface="Wingdings" pitchFamily="2" charset="2"/>
              <a:buChar char="n"/>
            </a:pPr>
            <a:r>
              <a:rPr lang="sr-Latn-RS" sz="2000"/>
              <a:t>Postoji nekoliko </a:t>
            </a:r>
            <a:r>
              <a:rPr lang="sr-Latn-RS" sz="2000" b="1">
                <a:solidFill>
                  <a:srgbClr val="FF0000"/>
                </a:solidFill>
                <a:latin typeface="Consolas" pitchFamily="49" charset="0"/>
                <a:cs typeface="Times New Roman" pitchFamily="18" charset="0"/>
              </a:rPr>
              <a:t>Set</a:t>
            </a:r>
            <a:r>
              <a:rPr lang="sr-Latn-RS" sz="2000"/>
              <a:t> implementacija, od kojih su najpopularniji </a:t>
            </a:r>
            <a:r>
              <a:rPr lang="sr-Latn-RS" sz="2000" b="1">
                <a:solidFill>
                  <a:srgbClr val="FF0000"/>
                </a:solidFill>
                <a:latin typeface="Consolas" pitchFamily="49" charset="0"/>
                <a:cs typeface="Times New Roman" pitchFamily="18" charset="0"/>
              </a:rPr>
              <a:t>HashSet</a:t>
            </a:r>
            <a:r>
              <a:rPr lang="sr-Latn-RS" sz="2000"/>
              <a:t> i </a:t>
            </a:r>
            <a:r>
              <a:rPr lang="sr-Latn-RS" sz="2000" b="1">
                <a:solidFill>
                  <a:srgbClr val="FF0000"/>
                </a:solidFill>
                <a:latin typeface="Consolas" pitchFamily="49" charset="0"/>
                <a:cs typeface="Times New Roman" pitchFamily="18" charset="0"/>
              </a:rPr>
              <a:t>TreeSet</a:t>
            </a:r>
            <a:r>
              <a:rPr lang="sr-Latn-RS" sz="2000"/>
              <a:t>.</a:t>
            </a:r>
          </a:p>
          <a:p>
            <a:pPr eaLnBrk="1" hangingPunct="1">
              <a:spcAft>
                <a:spcPts val="600"/>
              </a:spcAft>
              <a:buClr>
                <a:schemeClr val="tx1"/>
              </a:buClr>
              <a:buSzPct val="75000"/>
              <a:buFont typeface="Wingdings" pitchFamily="2" charset="2"/>
              <a:buChar char="n"/>
            </a:pPr>
            <a:r>
              <a:rPr lang="sr-Latn-RS" sz="2000">
                <a:solidFill>
                  <a:srgbClr val="000000"/>
                </a:solidFill>
                <a:latin typeface="Consolas" pitchFamily="49" charset="0"/>
                <a:cs typeface="Times New Roman" pitchFamily="18" charset="0"/>
              </a:rPr>
              <a:t>HashSet</a:t>
            </a:r>
            <a:r>
              <a:rPr lang="sr-Latn-RS" sz="2000"/>
              <a:t> smešta elementa u hash tabeli, dok </a:t>
            </a:r>
            <a:r>
              <a:rPr lang="sr-Latn-RS" sz="2000">
                <a:solidFill>
                  <a:srgbClr val="000000"/>
                </a:solidFill>
                <a:latin typeface="Consolas" pitchFamily="49" charset="0"/>
                <a:cs typeface="Times New Roman" pitchFamily="18" charset="0"/>
              </a:rPr>
              <a:t>TreeSet</a:t>
            </a:r>
            <a:r>
              <a:rPr lang="sr-Latn-RS" sz="2000"/>
              <a:t> smešta elemente u stablu. </a:t>
            </a:r>
          </a:p>
          <a:p>
            <a:pPr eaLnBrk="1" hangingPunct="1">
              <a:spcAft>
                <a:spcPts val="600"/>
              </a:spcAft>
              <a:buClr>
                <a:schemeClr val="tx1"/>
              </a:buClr>
              <a:buSzPct val="75000"/>
              <a:buFont typeface="Wingdings" pitchFamily="2" charset="2"/>
              <a:buChar char="n"/>
            </a:pPr>
            <a:r>
              <a:rPr lang="sr-Latn-RS" sz="2000">
                <a:solidFill>
                  <a:srgbClr val="00B050"/>
                </a:solidFill>
              </a:rPr>
              <a:t>U </a:t>
            </a:r>
            <a:r>
              <a:rPr lang="sr-Latn-RS" sz="2000">
                <a:solidFill>
                  <a:srgbClr val="00B050"/>
                </a:solidFill>
                <a:latin typeface="Consolas" pitchFamily="49" charset="0"/>
                <a:cs typeface="Times New Roman" pitchFamily="18" charset="0"/>
              </a:rPr>
              <a:t>TreeSet</a:t>
            </a:r>
            <a:r>
              <a:rPr lang="sr-Latn-RS" sz="2000">
                <a:solidFill>
                  <a:srgbClr val="00B050"/>
                </a:solidFill>
              </a:rPr>
              <a:t>-u, elementi su sortirani! </a:t>
            </a:r>
          </a:p>
          <a:p>
            <a:pPr eaLnBrk="1" hangingPunct="1">
              <a:spcAft>
                <a:spcPts val="600"/>
              </a:spcAft>
              <a:buClr>
                <a:schemeClr val="tx1"/>
              </a:buClr>
              <a:buSzPct val="75000"/>
              <a:buFont typeface="Wingdings" pitchFamily="2" charset="2"/>
              <a:buChar char="n"/>
            </a:pPr>
            <a:r>
              <a:rPr lang="sr-Latn-RS" sz="2000">
                <a:solidFill>
                  <a:srgbClr val="000000"/>
                </a:solidFill>
                <a:latin typeface="Consolas" pitchFamily="49" charset="0"/>
                <a:cs typeface="Times New Roman" pitchFamily="18" charset="0"/>
              </a:rPr>
              <a:t>TreeSet</a:t>
            </a:r>
            <a:r>
              <a:rPr lang="sr-Latn-RS" sz="2000"/>
              <a:t> implementira </a:t>
            </a:r>
            <a:r>
              <a:rPr lang="sr-Latn-RS" sz="2000" b="1">
                <a:solidFill>
                  <a:srgbClr val="FF0000"/>
                </a:solidFill>
                <a:latin typeface="Consolas" pitchFamily="49" charset="0"/>
                <a:cs typeface="Times New Roman" pitchFamily="18" charset="0"/>
              </a:rPr>
              <a:t>SortedSet</a:t>
            </a:r>
            <a:r>
              <a:rPr lang="sr-Latn-RS" sz="2000"/>
              <a:t> interfejs (koji nasleđuje </a:t>
            </a:r>
            <a:r>
              <a:rPr lang="sr-Latn-RS" sz="2000">
                <a:solidFill>
                  <a:srgbClr val="000000"/>
                </a:solidFill>
                <a:latin typeface="Consolas" pitchFamily="49" charset="0"/>
                <a:cs typeface="Times New Roman" pitchFamily="18" charset="0"/>
              </a:rPr>
              <a:t>Set</a:t>
            </a:r>
            <a:r>
              <a:rPr lang="sr-Latn-RS" sz="2000"/>
              <a:t> interfejs). Sve kolekcije koje implementiraju </a:t>
            </a:r>
            <a:r>
              <a:rPr lang="sr-Latn-RS" sz="2000">
                <a:solidFill>
                  <a:srgbClr val="000000"/>
                </a:solidFill>
                <a:latin typeface="Consolas" pitchFamily="49" charset="0"/>
                <a:cs typeface="Times New Roman" pitchFamily="18" charset="0"/>
              </a:rPr>
              <a:t>SortedSet</a:t>
            </a:r>
            <a:r>
              <a:rPr lang="sr-Latn-RS" sz="2000"/>
              <a:t> interfejs imaju sortirane elemente, bilo u prirodnom redosledu (npr. rastući redosled za brojeve) ili u redosledu koji definiše </a:t>
            </a:r>
            <a:r>
              <a:rPr lang="sr-Latn-RS" sz="2000">
                <a:solidFill>
                  <a:srgbClr val="000000"/>
                </a:solidFill>
                <a:latin typeface="Consolas" pitchFamily="49" charset="0"/>
                <a:cs typeface="Times New Roman" pitchFamily="18" charset="0"/>
              </a:rPr>
              <a:t>Comparator</a:t>
            </a:r>
            <a:r>
              <a:rPr lang="sr-Latn-RS" sz="2000"/>
              <a:t>.</a:t>
            </a:r>
            <a:endParaRPr lang="en-US" sz="2000"/>
          </a:p>
          <a:p>
            <a:pPr eaLnBrk="1" hangingPunct="1">
              <a:spcBef>
                <a:spcPts val="600"/>
              </a:spcBef>
              <a:spcAft>
                <a:spcPts val="600"/>
              </a:spcAft>
              <a:buClr>
                <a:schemeClr val="tx1"/>
              </a:buClr>
              <a:buSzPct val="75000"/>
              <a:buFont typeface="Wingdings" pitchFamily="2" charset="2"/>
              <a:buChar char="n"/>
            </a:pPr>
            <a:r>
              <a:rPr lang="sr-Latn-RS" sz="2000"/>
              <a:t>Pošto </a:t>
            </a:r>
            <a:r>
              <a:rPr lang="sr-Latn-RS" sz="2000">
                <a:solidFill>
                  <a:srgbClr val="000000"/>
                </a:solidFill>
                <a:latin typeface="Consolas" pitchFamily="49" charset="0"/>
                <a:cs typeface="Times New Roman" pitchFamily="18" charset="0"/>
              </a:rPr>
              <a:t>HashSet</a:t>
            </a:r>
            <a:r>
              <a:rPr lang="sr-Latn-RS" sz="2000"/>
              <a:t> i </a:t>
            </a:r>
            <a:r>
              <a:rPr lang="sr-Latn-RS" sz="2000">
                <a:solidFill>
                  <a:srgbClr val="000000"/>
                </a:solidFill>
                <a:latin typeface="Consolas" pitchFamily="49" charset="0"/>
                <a:cs typeface="Times New Roman" pitchFamily="18" charset="0"/>
              </a:rPr>
              <a:t>TreeSet</a:t>
            </a:r>
            <a:r>
              <a:rPr lang="sr-Latn-RS" sz="2000"/>
              <a:t> ne mogu sadržati duplikate elemenata, ponavljanja se eliminišu tokom kreiranja.</a:t>
            </a:r>
          </a:p>
          <a:p>
            <a:pPr eaLnBrk="1" hangingPunct="1">
              <a:spcBef>
                <a:spcPts val="600"/>
              </a:spcBef>
              <a:spcAft>
                <a:spcPts val="600"/>
              </a:spcAft>
              <a:buClr>
                <a:schemeClr val="tx1"/>
              </a:buClr>
              <a:buSzPct val="75000"/>
              <a:buFont typeface="Wingdings" pitchFamily="2" charset="2"/>
              <a:buChar char="n"/>
            </a:pPr>
            <a:r>
              <a:rPr lang="sr-Latn-RS" sz="2000"/>
              <a:t>U </a:t>
            </a:r>
            <a:r>
              <a:rPr lang="sr-Latn-RS" sz="2000">
                <a:solidFill>
                  <a:srgbClr val="000000"/>
                </a:solidFill>
                <a:latin typeface="Consolas" pitchFamily="49" charset="0"/>
                <a:cs typeface="Times New Roman" pitchFamily="18" charset="0"/>
              </a:rPr>
              <a:t>TreeSet</a:t>
            </a:r>
            <a:r>
              <a:rPr lang="sr-Latn-RS" sz="2000"/>
              <a:t>-u, prilikom dodavanja elemenata se vrši i sortiranje.</a:t>
            </a:r>
            <a:endParaRPr lang="en-US" sz="200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33002</TotalTime>
  <Words>6649</Words>
  <Application>Microsoft Office PowerPoint</Application>
  <PresentationFormat>On-screen Show (4:3)</PresentationFormat>
  <Paragraphs>1223</Paragraphs>
  <Slides>64</Slides>
  <Notes>63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Arial Black</vt:lpstr>
      <vt:lpstr>Calibri</vt:lpstr>
      <vt:lpstr>Consolas</vt:lpstr>
      <vt:lpstr>Times New Roman</vt:lpstr>
      <vt:lpstr>Wingdings</vt:lpstr>
      <vt:lpstr>Pixel</vt:lpstr>
      <vt:lpstr>OBJEKTNO-ORIJENTISANI DIZAJN SOFTVERA</vt:lpstr>
      <vt:lpstr>Klasa Collections</vt:lpstr>
      <vt:lpstr>Primer sa klasom Collections</vt:lpstr>
      <vt:lpstr>Primer sa klasom Collections</vt:lpstr>
      <vt:lpstr>Komentari primera</vt:lpstr>
      <vt:lpstr>Primer sa Comparator-ima</vt:lpstr>
      <vt:lpstr>Primer sa Comparator-ima</vt:lpstr>
      <vt:lpstr>Primer sa Comparator-ima</vt:lpstr>
      <vt:lpstr>Skupovi</vt:lpstr>
      <vt:lpstr>Primer sa Set-ovima</vt:lpstr>
      <vt:lpstr>Mape</vt:lpstr>
      <vt:lpstr>Primer sa TreeMap</vt:lpstr>
      <vt:lpstr>Primer sa TreeMap</vt:lpstr>
      <vt:lpstr>Komentari primera</vt:lpstr>
      <vt:lpstr>Komentari primera</vt:lpstr>
      <vt:lpstr>Komentari primera</vt:lpstr>
      <vt:lpstr>Prolazak kroz mapu</vt:lpstr>
      <vt:lpstr>Procesi i niti</vt:lpstr>
      <vt:lpstr>Nit kao jedinica izvršavanja</vt:lpstr>
      <vt:lpstr>Nit kao jedinica izvršavanja</vt:lpstr>
      <vt:lpstr>Stanja niti</vt:lpstr>
      <vt:lpstr>Stanja niti</vt:lpstr>
      <vt:lpstr>Prioritet niti</vt:lpstr>
      <vt:lpstr>Vremensko multipleksiranje i planer niti</vt:lpstr>
      <vt:lpstr>Planer niti</vt:lpstr>
      <vt:lpstr>Thread objekti</vt:lpstr>
      <vt:lpstr>Thread objekti</vt:lpstr>
      <vt:lpstr>Primer sa direktnim upravljanjem nitima</vt:lpstr>
      <vt:lpstr>Primer sa direktnim upravljanjem nitima</vt:lpstr>
      <vt:lpstr>Komentari primera</vt:lpstr>
      <vt:lpstr>Primer sa upravljanjem pomoću izvršioca</vt:lpstr>
      <vt:lpstr>Komentari primera – Metoda execute</vt:lpstr>
      <vt:lpstr>Komentari primera - ExecutorService</vt:lpstr>
      <vt:lpstr>Sinhronizacija niti</vt:lpstr>
      <vt:lpstr>Primer sa nesinhronizovanim nitima</vt:lpstr>
      <vt:lpstr>Primer sa nesinhronizovanim nitima</vt:lpstr>
      <vt:lpstr>Stanje utrkivanja. Atomske operacije</vt:lpstr>
      <vt:lpstr>Sinhronizacija niti. Monitor</vt:lpstr>
      <vt:lpstr>Ključna reč synchronized</vt:lpstr>
      <vt:lpstr>Ključna reč synchronized</vt:lpstr>
      <vt:lpstr>Komunikacija između niti</vt:lpstr>
      <vt:lpstr>wait, notify i notifyAll</vt:lpstr>
      <vt:lpstr>Primer bez komuniciranja između niti</vt:lpstr>
      <vt:lpstr>Primer bez komuniciranja između niti</vt:lpstr>
      <vt:lpstr>Primer bez komuniciranja između niti</vt:lpstr>
      <vt:lpstr>Primer bez komuniciranja između niti</vt:lpstr>
      <vt:lpstr>Primer sa komuniciranjem između niti</vt:lpstr>
      <vt:lpstr>Primer sa komuniciranjem između niti</vt:lpstr>
      <vt:lpstr>GUI i višenitno programiranje</vt:lpstr>
      <vt:lpstr>SwingWorker klasa</vt:lpstr>
      <vt:lpstr>Metode klase SwingWorker</vt:lpstr>
      <vt:lpstr>Primer korišćenja SwingWorker klase</vt:lpstr>
      <vt:lpstr>Primer – Klasa BrojReciUFolderu</vt:lpstr>
      <vt:lpstr>Primer – Klasa TrazenjeReci</vt:lpstr>
      <vt:lpstr>Primer – Klasa TestSwingWorker (1)</vt:lpstr>
      <vt:lpstr>Primer – Klasa TestSwingWorker (2)</vt:lpstr>
      <vt:lpstr>Primer – Klasa TestSwingWorker (3)</vt:lpstr>
      <vt:lpstr>PowerPoint Presentation</vt:lpstr>
      <vt:lpstr>Komentari primera - Klasa BrojReciUFolderu</vt:lpstr>
      <vt:lpstr>Komentari primera - Klasa BrojReciUFolderu</vt:lpstr>
      <vt:lpstr>Komentari primera - Klasa TrazenjeReci</vt:lpstr>
      <vt:lpstr>Komentari primera - Klasa TrazenjeReci</vt:lpstr>
      <vt:lpstr>Komentari primera - Klasa TestSwingWorker</vt:lpstr>
      <vt:lpstr>Komentari primera - Klasa TestSwingWorker</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Slobodan</cp:lastModifiedBy>
  <cp:revision>1628</cp:revision>
  <cp:lastPrinted>2013-04-06T14:48:19Z</cp:lastPrinted>
  <dcterms:created xsi:type="dcterms:W3CDTF">2004-08-23T07:37:27Z</dcterms:created>
  <dcterms:modified xsi:type="dcterms:W3CDTF">2017-09-08T15:08:55Z</dcterms:modified>
</cp:coreProperties>
</file>