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35"/>
  </p:notesMasterIdLst>
  <p:handoutMasterIdLst>
    <p:handoutMasterId r:id="rId36"/>
  </p:handoutMasterIdLst>
  <p:sldIdLst>
    <p:sldId id="256" r:id="rId2"/>
    <p:sldId id="354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48" r:id="rId18"/>
    <p:sldId id="396" r:id="rId19"/>
    <p:sldId id="397" r:id="rId20"/>
    <p:sldId id="367" r:id="rId21"/>
    <p:sldId id="398" r:id="rId22"/>
    <p:sldId id="399" r:id="rId23"/>
    <p:sldId id="400" r:id="rId24"/>
    <p:sldId id="401" r:id="rId25"/>
    <p:sldId id="402" r:id="rId26"/>
    <p:sldId id="403" r:id="rId27"/>
    <p:sldId id="404" r:id="rId28"/>
    <p:sldId id="405" r:id="rId29"/>
    <p:sldId id="406" r:id="rId30"/>
    <p:sldId id="407" r:id="rId31"/>
    <p:sldId id="408" r:id="rId32"/>
    <p:sldId id="410" r:id="rId33"/>
    <p:sldId id="409" r:id="rId34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0ABDFC"/>
    <a:srgbClr val="CCFFCC"/>
    <a:srgbClr val="CCFFFF"/>
    <a:srgbClr val="CC6600"/>
    <a:srgbClr val="0064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38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algn="r"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38" y="674370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algn="r" defTabSz="989556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7A7FFF84-321B-46C3-B700-C62164CC8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107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5C510F37-CACB-4A50-9067-AE3A39985B3B}" type="datetimeFigureOut">
              <a:rPr lang="sr-Latn-CS"/>
              <a:pPr>
                <a:defRPr/>
              </a:pPr>
              <a:t>23.3.2017.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3400"/>
            <a:ext cx="3548063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67" tIns="48634" rIns="97267" bIns="48634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2350" y="3373438"/>
            <a:ext cx="8189913" cy="3192462"/>
          </a:xfrm>
          <a:prstGeom prst="rect">
            <a:avLst/>
          </a:prstGeom>
        </p:spPr>
        <p:txBody>
          <a:bodyPr vert="horz" lIns="97267" tIns="48634" rIns="97267" bIns="4863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2113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550" y="6742113"/>
            <a:ext cx="4435475" cy="355600"/>
          </a:xfrm>
          <a:prstGeom prst="rect">
            <a:avLst/>
          </a:prstGeom>
        </p:spPr>
        <p:txBody>
          <a:bodyPr vert="horz" lIns="97267" tIns="48634" rIns="97267" bIns="48634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E39FD586-2468-46A3-89E6-44BD0DECE19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668434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374161-DB07-4FBB-9A07-C8B7EDC20D81}" type="slidenum">
              <a:rPr lang="sr-Latn-CS" smtClean="0"/>
              <a:pPr eaLnBrk="1" hangingPunct="1"/>
              <a:t>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85134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D17F33-D930-4267-A77D-D1A85E0865CB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60059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10B22A-FD63-4CCB-B440-DE7A1A29A7AD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6551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855386-E13E-419A-A439-BB42E4869161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16700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F60710-5194-4A36-A9B1-D04D00856438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549834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31F163-001B-4660-8B73-34C3DC39A0D8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647641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AC6B6F-E951-4D0D-9184-9B268743AA78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22793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303588-FD2E-42D1-9020-F1B566EDD9A4}" type="slidenum">
              <a:rPr lang="sr-Latn-CS" smtClean="0"/>
              <a:pPr eaLnBrk="1" hangingPunct="1"/>
              <a:t>17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548201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E37AA6-DACD-4A0D-BA94-A67C47EF62FA}" type="slidenum">
              <a:rPr lang="sr-Latn-CS" smtClean="0"/>
              <a:pPr eaLnBrk="1" hangingPunct="1"/>
              <a:t>18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78245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8ABC2B-6A09-4E57-A3E2-71EDFC56DC2A}" type="slidenum">
              <a:rPr lang="sr-Latn-CS" smtClean="0"/>
              <a:pPr eaLnBrk="1" hangingPunct="1"/>
              <a:t>19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25929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4E9672-8A62-468A-93D6-25389E1C4909}" type="slidenum">
              <a:rPr lang="sr-Latn-CS" smtClean="0"/>
              <a:pPr eaLnBrk="1" hangingPunct="1"/>
              <a:t>20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57487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75F097-FAF5-4E90-92A8-A92A64DCBC08}" type="slidenum">
              <a:rPr lang="sr-Latn-CS" smtClean="0"/>
              <a:pPr eaLnBrk="1" hangingPunct="1"/>
              <a:t>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885387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5E76791-742E-4541-A29B-3EECCAABC0FD}" type="slidenum">
              <a:rPr lang="sr-Latn-CS" smtClean="0"/>
              <a:pPr eaLnBrk="1" hangingPunct="1"/>
              <a:t>21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53407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E19D11-6D86-4638-B754-6D51C5C041FF}" type="slidenum">
              <a:rPr lang="sr-Latn-CS" smtClean="0"/>
              <a:pPr eaLnBrk="1" hangingPunct="1"/>
              <a:t>22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09177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2FC7B1-D8AE-4552-AD96-E56460D42D25}" type="slidenum">
              <a:rPr lang="sr-Latn-CS" smtClean="0"/>
              <a:pPr eaLnBrk="1" hangingPunct="1"/>
              <a:t>23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939098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480447-55FA-4DC4-B68C-E7C3A7D261F2}" type="slidenum">
              <a:rPr lang="sr-Latn-CS" smtClean="0"/>
              <a:pPr eaLnBrk="1" hangingPunct="1"/>
              <a:t>24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7810669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6F77DF-E527-493B-8172-4A9FB41D921B}" type="slidenum">
              <a:rPr lang="sr-Latn-CS" smtClean="0"/>
              <a:pPr eaLnBrk="1" hangingPunct="1"/>
              <a:t>25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656080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271FE4-A7F6-42C2-B148-F0F26B22EE5D}" type="slidenum">
              <a:rPr lang="sr-Latn-CS" smtClean="0"/>
              <a:pPr eaLnBrk="1" hangingPunct="1"/>
              <a:t>26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013974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44EF2DD-4F3B-401B-9AD8-A9D9A14D650F}" type="slidenum">
              <a:rPr lang="sr-Latn-CS" smtClean="0"/>
              <a:pPr eaLnBrk="1" hangingPunct="1"/>
              <a:t>27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4621254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4949E9-D192-4223-B830-BD7D819C9DB1}" type="slidenum">
              <a:rPr lang="sr-Latn-CS" smtClean="0"/>
              <a:pPr eaLnBrk="1" hangingPunct="1"/>
              <a:t>28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0847217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4DCBC8-1AA9-4093-9831-D7C8082E6D7A}" type="slidenum">
              <a:rPr lang="sr-Latn-CS" smtClean="0"/>
              <a:pPr eaLnBrk="1" hangingPunct="1"/>
              <a:t>29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066308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B3C20F-9C60-44A8-B530-3F4A82C29A10}" type="slidenum">
              <a:rPr lang="sr-Latn-CS" smtClean="0"/>
              <a:pPr eaLnBrk="1" hangingPunct="1"/>
              <a:t>30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23815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71B88C-0B9A-4517-AE4D-8ADC19E975D9}" type="slidenum">
              <a:rPr lang="sr-Latn-CS" smtClean="0"/>
              <a:pPr eaLnBrk="1" hangingPunct="1"/>
              <a:t>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540443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685604-65D4-443F-9F31-88E771200A46}" type="slidenum">
              <a:rPr lang="sr-Latn-CS" smtClean="0"/>
              <a:pPr eaLnBrk="1" hangingPunct="1"/>
              <a:t>31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134269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1DDA59-8601-492D-9B55-CE3F15067D65}" type="slidenum">
              <a:rPr lang="sr-Latn-CS" smtClean="0"/>
              <a:pPr eaLnBrk="1" hangingPunct="1"/>
              <a:t>32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80020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52EDE6-9762-43F3-A4B3-27CCB65A004D}" type="slidenum">
              <a:rPr lang="sr-Latn-CS" smtClean="0"/>
              <a:pPr eaLnBrk="1" hangingPunct="1"/>
              <a:t>33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346318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B3B363-74AF-4485-8D62-CF7421F93E6B}" type="slidenum">
              <a:rPr lang="sr-Latn-CS" smtClean="0"/>
              <a:pPr eaLnBrk="1" hangingPunct="1"/>
              <a:t>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575335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30DE1A-E1B3-44B7-ADFB-AAC45BC7CB29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06677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07B00F6-5AAF-4D6E-8782-21C72DAA1EA6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65173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EB460D-38DC-4750-9278-6BE63053F20D}" type="slidenum">
              <a:rPr lang="sr-Latn-CS" smtClean="0"/>
              <a:pPr eaLnBrk="1" hangingPunct="1"/>
              <a:t>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26553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6445F0-980F-4D5D-BAB3-155BF5C4C23C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2968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F11F97-2814-4A75-A4EC-A278881F162B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85625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4E48C-C03B-420F-BDC2-736E0F8E30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94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B4AC4-BE73-47A8-946E-193930925D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15D32-FBA8-4706-A5C9-1B8DEA6C6B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56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8AF9E-E7C1-4F34-AFBE-108949CCA1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23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4C41B-4F8F-485E-9EE6-86F870FBC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0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68DB3-A425-40CF-BF9D-CB4566E676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2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9F25B-8167-488D-B552-499A5D22F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24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172A7-B057-4FDB-A633-ED4A15A92C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31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DF2C2-3F6E-4807-B3BF-B9991797F2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BD7E1-5914-465B-96B1-229185C9F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4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0CD5-F48A-4F13-AE6D-B11571F09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3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00248F1-BB57-4619-A221-560AC64781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611560" y="92249"/>
            <a:ext cx="633670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OBJEKTNO-ORIJENTISANI DIZAJN SOFTVERA</a:t>
            </a:r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9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3463" y="2082800"/>
            <a:ext cx="6805612" cy="2209800"/>
          </a:xfrm>
        </p:spPr>
        <p:txBody>
          <a:bodyPr/>
          <a:lstStyle/>
          <a:p>
            <a:pPr algn="ctr" eaLnBrk="1" hangingPunct="1"/>
            <a:r>
              <a:rPr lang="en-US" sz="3800" b="1" smtClean="0">
                <a:solidFill>
                  <a:srgbClr val="FF0000"/>
                </a:solidFill>
              </a:rPr>
              <a:t>OBJEKTNO-ORIJENTISANI DIZAJN SOFTVERA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868863"/>
            <a:ext cx="3455987" cy="80010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4000" smtClean="0"/>
              <a:t>Nizovi i liste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2642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Generisanje slučajnih brojeva</a:t>
            </a:r>
            <a:endParaRPr lang="en-US" sz="3600" smtClean="0"/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268413"/>
            <a:ext cx="8713788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Za generisanje slučajnih brojeva u Javi, može nam poslužiti klasa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, koja se nalazi u paketu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java.util</a:t>
            </a:r>
            <a:r>
              <a:rPr lang="vi-VN" sz="2000" smtClean="0"/>
              <a:t>. 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objekat može dati slučajne vrednosti tipa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boolean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byte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long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vi-VN" sz="2000" smtClean="0"/>
              <a:t>,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double</a:t>
            </a:r>
            <a:r>
              <a:rPr lang="vi-VN" sz="2000" smtClean="0"/>
              <a:t>, kao i vrednosti koje podležu Gauss-ovoj raspodeli (poznate i kao normalne slučajne promenljive). 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Slučajni brojevi se još mogu generisati pomoću statičke metode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iz klase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Math</a:t>
            </a:r>
            <a:r>
              <a:rPr lang="vi-VN" sz="2000" smtClean="0"/>
              <a:t>, ali ona daje samo</a:t>
            </a:r>
            <a:r>
              <a:rPr lang="sr-Latn-RS" sz="2000" smtClean="0"/>
              <a:t>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double</a:t>
            </a:r>
            <a:r>
              <a:rPr lang="vi-VN" sz="2000" smtClean="0"/>
              <a:t> slučajne brojeve iz opsega [0,1).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S</a:t>
            </a:r>
            <a:r>
              <a:rPr lang="vi-VN" sz="2000" smtClean="0"/>
              <a:t>lučajn</a:t>
            </a:r>
            <a:r>
              <a:rPr lang="sr-Latn-RS" sz="2000" smtClean="0"/>
              <a:t>i</a:t>
            </a:r>
            <a:r>
              <a:rPr lang="vi-VN" sz="2000" smtClean="0"/>
              <a:t> </a:t>
            </a:r>
            <a:r>
              <a:rPr lang="sr-Latn-RS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 broj</a:t>
            </a:r>
            <a:r>
              <a:rPr lang="sr-Latn-RS" sz="2000" smtClean="0"/>
              <a:t> se može kreirati</a:t>
            </a:r>
            <a:r>
              <a:rPr lang="vi-VN" sz="2000" smtClean="0"/>
              <a:t> pomoću objekta klase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sr-Latn-RS" sz="2000" smtClean="0"/>
              <a:t> sa:</a:t>
            </a:r>
            <a:endParaRPr lang="vi-VN" sz="2000" smtClean="0"/>
          </a:p>
          <a:p>
            <a:pPr marL="27305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Random objRandom = new Random();</a:t>
            </a:r>
          </a:p>
          <a:p>
            <a:pPr marL="27305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int slucBroj = objRandom.nextInt();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Metoda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nextInt()</a:t>
            </a:r>
            <a:r>
              <a:rPr lang="vi-VN" sz="2000" smtClean="0"/>
              <a:t> generiše slučajne cele brojeve iz opsega tipa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, a to je od –2,147,483,648 do 2,147,483,647. </a:t>
            </a:r>
            <a:endParaRPr lang="sr-Latn-R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Za seme </a:t>
            </a:r>
            <a:r>
              <a:rPr lang="sr-Latn-RS" sz="2000" smtClean="0"/>
              <a:t>(eng. </a:t>
            </a:r>
            <a:r>
              <a:rPr lang="sr-Latn-RS" sz="2000" i="1" smtClean="0"/>
              <a:t>seed</a:t>
            </a:r>
            <a:r>
              <a:rPr lang="sr-Latn-RS" sz="2000" smtClean="0"/>
              <a:t>) </a:t>
            </a:r>
            <a:r>
              <a:rPr lang="vi-VN" sz="2000" smtClean="0"/>
              <a:t>generatora se, u slučaju metoda klase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, koristi trenutno vreme, tako da se svaki put kad se pozove neka metoda, recimo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nextInt</a:t>
            </a:r>
            <a:r>
              <a:rPr lang="vi-VN" sz="2000" smtClean="0"/>
              <a:t>, generiše druga sekvenca brojeva.</a:t>
            </a:r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C48799-496D-4704-B336-F8EBD004443A}" type="slidenum">
              <a:rPr lang="en-GB" smtClean="0">
                <a:latin typeface="Arial Black" pitchFamily="34" charset="0"/>
              </a:rPr>
              <a:pPr eaLnBrk="1" hangingPunct="1"/>
              <a:t>10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2642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Generisanje slučajnih brojeva</a:t>
            </a:r>
            <a:endParaRPr lang="en-US" sz="3600" smtClean="0"/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71378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Preklopljena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nextInt</a:t>
            </a:r>
            <a:r>
              <a:rPr lang="vi-VN" sz="2000" smtClean="0"/>
              <a:t> metoda koja sadrži jedan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 parametar vraća slučajne </a:t>
            </a:r>
            <a:r>
              <a:rPr lang="sr-Latn-RS" sz="2000" smtClean="0"/>
              <a:t>nenegativne </a:t>
            </a:r>
            <a:r>
              <a:rPr lang="vi-VN" sz="2000" smtClean="0"/>
              <a:t>brojeve manje od vrednosti parametra. </a:t>
            </a:r>
            <a:r>
              <a:rPr lang="sr-Latn-RS" sz="2000" smtClean="0"/>
              <a:t>N</a:t>
            </a:r>
            <a:r>
              <a:rPr lang="vi-VN" sz="2000" smtClean="0"/>
              <a:t>a primer,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objRandom.nextInt(5);</a:t>
            </a:r>
          </a:p>
          <a:p>
            <a:pPr marL="27305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z="2000" smtClean="0"/>
              <a:t>v</a:t>
            </a:r>
            <a:r>
              <a:rPr lang="vi-VN" sz="2000" smtClean="0"/>
              <a:t>ra</a:t>
            </a:r>
            <a:r>
              <a:rPr lang="sr-Latn-RS" sz="2000" smtClean="0"/>
              <a:t>ća</a:t>
            </a:r>
            <a:r>
              <a:rPr lang="vi-VN" sz="2000" smtClean="0"/>
              <a:t> slučajan ceo broj iz skupa {0,1,2,3,4}.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Slučajan ceo broj iz skupa {A, A+1, A+2, …, B} se može dobiti sa</a:t>
            </a:r>
            <a:r>
              <a:rPr lang="sr-Latn-RS" sz="2000" smtClean="0"/>
              <a:t>:</a:t>
            </a:r>
            <a:endParaRPr lang="vi-VN" sz="2000" smtClean="0"/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A + objRandom.nextInt(B-A+1);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vi-VN" sz="2000" smtClean="0"/>
              <a:t>dok se slučajan ceo broj iz skupa {A, A+K, A+2K, …, A+CK} </a:t>
            </a:r>
            <a:r>
              <a:rPr lang="sr-Latn-RS" sz="2000" smtClean="0"/>
              <a:t>dobija sa:</a:t>
            </a:r>
            <a:endParaRPr lang="vi-VN" sz="2000" smtClean="0"/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A + K*objRandom.nextInt(C+1);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Pri kreiranju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objekta, konstruktoru možemo proslediti argument tipa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smtClean="0"/>
              <a:t> koji predstavlja seme generatora, kao u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Random objRandom = new Random(10);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Takav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Random</a:t>
            </a:r>
            <a:r>
              <a:rPr lang="vi-VN" sz="2000" smtClean="0"/>
              <a:t> objekat će pri svakom izvršavanju aplikacije kreirati istu pseudoslučajnu sekvencu. Ovo može biti korisno pri testiranju aplikacije.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E70286-3E4E-4EDA-8B3F-5539E0E40A82}" type="slidenum">
              <a:rPr lang="en-GB" smtClean="0">
                <a:latin typeface="Arial Black" pitchFamily="34" charset="0"/>
              </a:rPr>
              <a:pPr eaLnBrk="1" hangingPunct="1"/>
              <a:t>11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2089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Generisanje slučajnih brojeva -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1563" y="1281113"/>
            <a:ext cx="6596062" cy="40925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import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java.util.Random;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SlucajniBrojevi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static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main(String[] args)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Random objRandom1 =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Random();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Random objRandom2 =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new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Random(10);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System.out.print(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"Konstruktor bez argumenta: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i = 1; i &lt; 10; i++)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System.out.printf(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"%2d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objRandom1.nextInt(20));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System.out.print(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"\nKonstruktor sa argumentom: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i = 1; i &lt; 10; i++)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System.out.printf(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"%2d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objRandom2.nextInt(20));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55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323850" y="5507038"/>
            <a:ext cx="6450013" cy="1323975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bez argumenta: 18  4 14  4  6 18  8  4  3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sa argumentom: 13  0 13 10  6 16 17  8  1 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bez argumenta: 16 11  4 10  1  0  9 14 15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Konstruktor sa argumentom: 13  0 13 10  6 16 17  8  1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62850" y="5522913"/>
            <a:ext cx="1257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Prvi poziv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2" name="Straight Arrow Connector 6"/>
          <p:cNvCxnSpPr>
            <a:cxnSpLocks noChangeShapeType="1"/>
          </p:cNvCxnSpPr>
          <p:nvPr/>
        </p:nvCxnSpPr>
        <p:spPr bwMode="auto">
          <a:xfrm flipH="1">
            <a:off x="6792913" y="5707063"/>
            <a:ext cx="769937" cy="93662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E6C8932-2534-47F3-91CF-2BCC2141BF76}" type="slidenum">
              <a:rPr lang="en-GB" smtClean="0">
                <a:latin typeface="Arial Black" pitchFamily="34" charset="0"/>
              </a:rPr>
              <a:pPr eaLnBrk="1" hangingPunct="1"/>
              <a:t>12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62850" y="6067425"/>
            <a:ext cx="1401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Drugi poziv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5" name="Straight Arrow Connector 6"/>
          <p:cNvCxnSpPr>
            <a:cxnSpLocks noChangeShapeType="1"/>
            <a:stCxn id="14343" idx="0"/>
          </p:cNvCxnSpPr>
          <p:nvPr/>
        </p:nvCxnSpPr>
        <p:spPr bwMode="auto">
          <a:xfrm flipH="1">
            <a:off x="6792913" y="6248400"/>
            <a:ext cx="827087" cy="2571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2089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– Mešanje i deljenje špila karata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4213" y="2740025"/>
            <a:ext cx="7775575" cy="37846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Karta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String rang;	</a:t>
            </a:r>
            <a:r>
              <a:rPr lang="en-GB" sz="1600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// rang karte - "As","2",...,"Dama","Kralj"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private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String znak;	</a:t>
            </a:r>
            <a:r>
              <a:rPr lang="en-GB" sz="1600">
                <a:solidFill>
                  <a:srgbClr val="3F7F5F"/>
                </a:solidFill>
                <a:latin typeface="Consolas"/>
                <a:ea typeface="Times New Roman"/>
                <a:cs typeface="Times New Roman"/>
              </a:rPr>
              <a:t>// znak karte - "Pik","Tref","Karo","Herc"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Karta(String r, String z){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rang = r;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znak = z;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String toString(){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return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rang + " " + znak;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55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1536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71378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sr-Latn-RS" sz="2000"/>
              <a:t>Klasa</a:t>
            </a:r>
            <a:r>
              <a:rPr lang="vi-VN" sz="2000"/>
              <a:t>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Karta</a:t>
            </a:r>
            <a:r>
              <a:rPr lang="vi-VN" sz="2000"/>
              <a:t> </a:t>
            </a:r>
            <a:r>
              <a:rPr lang="en-GB" sz="2000"/>
              <a:t>ima dva člana podatka,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rang</a:t>
            </a:r>
            <a:r>
              <a:rPr lang="en-GB" sz="2000"/>
              <a:t> ili lice karte (As,</a:t>
            </a:r>
            <a:r>
              <a:rPr lang="sr-Latn-RS" sz="2000"/>
              <a:t> </a:t>
            </a:r>
            <a:r>
              <a:rPr lang="en-GB" sz="2000"/>
              <a:t>2, 3, ..., Pub, Dama, Kralj) i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znak</a:t>
            </a:r>
            <a:r>
              <a:rPr lang="en-GB" sz="2000"/>
              <a:t> (Pik, Tref, Karo, Herc), jedan konstruktor i metod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toString</a:t>
            </a:r>
            <a:r>
              <a:rPr lang="en-GB" sz="2000"/>
              <a:t> koji predstavlja </a:t>
            </a:r>
            <a:r>
              <a:rPr lang="en-GB" sz="2000">
                <a:latin typeface="Consolas" pitchFamily="49" charset="0"/>
                <a:cs typeface="Consolas" pitchFamily="49" charset="0"/>
              </a:rPr>
              <a:t>String</a:t>
            </a:r>
            <a:r>
              <a:rPr lang="en-GB" sz="2000"/>
              <a:t> reprezentaciju karte.</a:t>
            </a:r>
            <a:endParaRPr lang="vi-VN" sz="2000"/>
          </a:p>
        </p:txBody>
      </p:sp>
      <p:sp>
        <p:nvSpPr>
          <p:cNvPr id="1536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196D6C-9EDE-4E04-A250-267F42681AA7}" type="slidenum">
              <a:rPr lang="en-GB" smtClean="0">
                <a:latin typeface="Arial Black" pitchFamily="34" charset="0"/>
              </a:rPr>
              <a:pPr eaLnBrk="1" hangingPunct="1"/>
              <a:t>13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671887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Klasa SpilKarata</a:t>
            </a:r>
            <a:endParaRPr lang="en-US" sz="3600" smtClean="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206375" y="1416050"/>
            <a:ext cx="8713788" cy="53260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java.util.Random;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SpilKarata 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 Spil[];	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niz objekata Karta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tekKarta;	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broj karte koja se trenutno deli (0 do 51)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BROJ_KARATA = 52; 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broj karata u špilu (konstanta)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private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Random slucBroj =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Random(); 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generator sluč</a:t>
            </a:r>
            <a:r>
              <a:rPr lang="sr-Latn-RS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.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 brojeva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SpilKarata(){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rangovi[] = {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"As"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"2"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"3"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"4"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"5"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"6"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"7"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"8"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"9"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"10"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"Pub"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"Dama"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"Kralj"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znakovi[] = {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"Pik"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"Tref"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"Karo"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"Herc"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Spil =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Karta[BROJ_KARATA]; 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kreiranje novog špila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tekKarta = 0;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BROJ_KARATA; i++)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Spil[i] =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Karta(rangovi[i % 13], znakovi[i / 13]);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mesaj(){</a:t>
            </a: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Slede</a:t>
            </a:r>
            <a:r>
              <a:rPr lang="sr-Latn-RS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ći slajd</a:t>
            </a:r>
            <a:r>
              <a:rPr lang="sr-Latn-RS" sz="1500">
                <a:latin typeface="Calibri" pitchFamily="34" charset="0"/>
                <a:cs typeface="Times New Roman" pitchFamily="18" charset="0"/>
              </a:rPr>
              <a:t>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 deli(){</a:t>
            </a: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U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 </a:t>
            </a:r>
            <a:r>
              <a:rPr lang="en-US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Slede</a:t>
            </a:r>
            <a:r>
              <a:rPr lang="sr-Latn-RS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ći slajd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CB55A1-A50B-4F70-83A5-226246AC9D02}" type="slidenum">
              <a:rPr lang="en-GB" smtClean="0">
                <a:latin typeface="Arial Black" pitchFamily="34" charset="0"/>
              </a:rPr>
              <a:pPr eaLnBrk="1" hangingPunct="1"/>
              <a:t>14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8163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Klasa SpilKarata</a:t>
            </a:r>
            <a:endParaRPr lang="en-US" sz="3600" smtClean="0"/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900113" y="1549400"/>
            <a:ext cx="7200900" cy="49387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mesaj(){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tekKarta = 0;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BROJ_KARATA; i++){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generisanje slučajne pozicije u nizu Spil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 = slucBroj.nextInt(BROJ_KARATA);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>
                <a:solidFill>
                  <a:srgbClr val="3F7F5F"/>
                </a:solidFill>
                <a:latin typeface="Consolas" pitchFamily="49" charset="0"/>
                <a:cs typeface="Times New Roman" pitchFamily="18" charset="0"/>
              </a:rPr>
              <a:t>// zamena i-te i j-te karte koristeci kartu privremena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Karta privremena = Spil[i];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Spil[i] = Spil[j];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Spil[j] = privremena;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Karta deli(){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(tekKarta &lt; BROJ_KARATA)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Spil[tekKarta++];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else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null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8F18A3-6E0C-45D8-A1D0-4E1F9DCCE47E}" type="slidenum">
              <a:rPr lang="en-GB" smtClean="0">
                <a:latin typeface="Arial Black" pitchFamily="34" charset="0"/>
              </a:rPr>
              <a:pPr eaLnBrk="1" hangingPunct="1"/>
              <a:t>15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8244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Klasa SpilKarataTest</a:t>
            </a:r>
            <a:endParaRPr lang="en-US" sz="3600" smtClean="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790700" y="1196975"/>
            <a:ext cx="5302250" cy="35544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SpilKarataTest 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latin typeface="Consolas" pitchFamily="49" charset="0"/>
                <a:cs typeface="Times New Roman" pitchFamily="18" charset="0"/>
              </a:rPr>
              <a:t> 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SpilKarata spil =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SpilKarata();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spil.mesaj();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1; i &lt;= 52; i++){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System.out.printf(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"%-12s"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spil.deli());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(i % 6 == 0)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System.out.println();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latin typeface="Consolas" pitchFamily="49" charset="0"/>
                <a:cs typeface="Times New Roman" pitchFamily="18" charset="0"/>
              </a:rPr>
              <a:t> 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250825" y="4854575"/>
            <a:ext cx="7200900" cy="203041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3 Karo      2 Tref      Dama Pik    Pub Tref    7 Karo      As Karo   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3 Herc      Pub Pik     2 Karo      5 Pik       6 Tref      Dama Herc 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10 Karo     9 Pik       10 Tref     9 Tref      5 Tref      2 Pik     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Kralj Tref  8 Herc      3 Pik       9 Karo      6 Karo      Kralj Karo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Kralj Pik   Pub Karo    4 Pik       Pub Herc    3 Tref      4 Karo    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4 Tref      2 Herc      6 Herc      10 Herc     4 Herc      7 Tref    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Dama Tref   5 Karo      6 Pik       9 Herc      5 Herc      As Tref    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 Tref      Kralj Herc  8 Pik       10 Pik      As Herc     7 Herc      </a:t>
            </a:r>
          </a:p>
          <a:p>
            <a:pPr>
              <a:spcAft>
                <a:spcPts val="600"/>
              </a:spcAft>
            </a:pPr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As Pik      7 Pik       Dama Karo   8 Karo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196263" y="5300663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8438" name="Straight Arrow Connector 6"/>
          <p:cNvCxnSpPr>
            <a:cxnSpLocks noChangeShapeType="1"/>
          </p:cNvCxnSpPr>
          <p:nvPr/>
        </p:nvCxnSpPr>
        <p:spPr bwMode="auto">
          <a:xfrm flipH="1">
            <a:off x="7445375" y="5516563"/>
            <a:ext cx="771525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195770-EACD-4B2B-B4EE-61DE17482F4C}" type="slidenum">
              <a:rPr lang="en-GB" smtClean="0">
                <a:latin typeface="Arial Black" pitchFamily="34" charset="0"/>
              </a:rPr>
              <a:pPr eaLnBrk="1" hangingPunct="1"/>
              <a:t>16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3688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Poboljšana for petlja</a:t>
            </a:r>
            <a:endParaRPr lang="en-US" sz="3600" smtClean="0"/>
          </a:p>
        </p:txBody>
      </p:sp>
      <p:sp>
        <p:nvSpPr>
          <p:cNvPr id="21522" name="Rectangle 1"/>
          <p:cNvSpPr>
            <a:spLocks noChangeArrowheads="1"/>
          </p:cNvSpPr>
          <p:nvPr/>
        </p:nvSpPr>
        <p:spPr bwMode="auto">
          <a:xfrm>
            <a:off x="323850" y="1357313"/>
            <a:ext cx="8569325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/>
              <a:t>Java sadrži verziju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/>
              <a:t> petlje koja omogućava da se prođe kroz bilo koju kolekciju podataka, uključujući niz, bez korišćenja brojačke promenljive. 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/>
              <a:t>Ova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/>
              <a:t> petlja se naziva </a:t>
            </a:r>
            <a:r>
              <a:rPr lang="sr-Latn-RS" sz="1900">
                <a:solidFill>
                  <a:srgbClr val="FF0000"/>
                </a:solidFill>
              </a:rPr>
              <a:t>poboljšana </a:t>
            </a:r>
            <a:r>
              <a:rPr lang="sr-Latn-RS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>
                <a:solidFill>
                  <a:srgbClr val="FF0000"/>
                </a:solidFill>
              </a:rPr>
              <a:t> petlja</a:t>
            </a:r>
            <a:r>
              <a:rPr lang="sr-Latn-RS" sz="1900"/>
              <a:t>, a</a:t>
            </a:r>
            <a:r>
              <a:rPr lang="vi-VN" sz="1900"/>
              <a:t> u </a:t>
            </a:r>
            <a:r>
              <a:rPr lang="en-US" sz="1900"/>
              <a:t>drugim</a:t>
            </a:r>
            <a:r>
              <a:rPr lang="vi-VN" sz="1900"/>
              <a:t> jezicima</a:t>
            </a:r>
            <a:r>
              <a:rPr lang="en-US" sz="1900"/>
              <a:t>,</a:t>
            </a:r>
            <a:r>
              <a:rPr lang="vi-VN" sz="1900"/>
              <a:t> npr. C#, Objective-C, Perl, PHP, Python, Ruby, Smalltalk, Visual Basic .NET, VBA</a:t>
            </a:r>
            <a:r>
              <a:rPr lang="en-US" sz="1900"/>
              <a:t>, s</a:t>
            </a:r>
            <a:r>
              <a:rPr lang="sr-Latn-RS" sz="1900"/>
              <a:t>e </a:t>
            </a:r>
            <a:r>
              <a:rPr lang="vi-VN" sz="1900"/>
              <a:t>naziva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for-each</a:t>
            </a:r>
            <a:r>
              <a:rPr lang="vi-VN" sz="1900"/>
              <a:t> petlja</a:t>
            </a:r>
            <a:r>
              <a:rPr lang="sr-Latn-RS" sz="19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Sintaksa ove petlje je:</a:t>
            </a:r>
          </a:p>
          <a:p>
            <a:pPr marL="273050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for(parametar: imeNiza)</a:t>
            </a:r>
          </a:p>
          <a:p>
            <a:pPr marL="273050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vi-VN" sz="2000">
                <a:latin typeface="Consolas" pitchFamily="49" charset="0"/>
                <a:cs typeface="Consolas" pitchFamily="49" charset="0"/>
              </a:rPr>
              <a:t>	telo petlje</a:t>
            </a:r>
          </a:p>
          <a:p>
            <a:pPr marL="17780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gde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parametar</a:t>
            </a:r>
            <a:r>
              <a:rPr lang="vi-VN" sz="1900"/>
              <a:t> ima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tip</a:t>
            </a:r>
            <a:r>
              <a:rPr lang="vi-VN" sz="190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ime</a:t>
            </a:r>
            <a:r>
              <a:rPr lang="vi-VN" sz="1900"/>
              <a:t>, kao i svaka druga deklarisana promenljiva, 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imeNiza</a:t>
            </a:r>
            <a:r>
              <a:rPr lang="vi-VN" sz="1900"/>
              <a:t> predstavlja ime niza, ili kolekcije, kroz koju se prolazi. </a:t>
            </a:r>
            <a:endParaRPr lang="sr-Latn-R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Tip parametra mora biti konzistentan sa tipom elemenata niza.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/>
              <a:t>Kod poboljšane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/>
              <a:t> petlje se ne može </a:t>
            </a:r>
            <a:r>
              <a:rPr lang="sr-Latn-RS" sz="2000"/>
              <a:t>indeksirati nepostojeći element</a:t>
            </a:r>
            <a:r>
              <a:rPr lang="vi-VN" sz="1900"/>
              <a:t>.</a:t>
            </a:r>
            <a:endParaRPr lang="sr-Latn-R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/>
              <a:t>Poboljšana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1900"/>
              <a:t> petlja</a:t>
            </a:r>
            <a:r>
              <a:rPr lang="vi-VN" sz="1900"/>
              <a:t> </a:t>
            </a:r>
            <a:r>
              <a:rPr lang="vi-VN" sz="1900">
                <a:solidFill>
                  <a:srgbClr val="FF0000"/>
                </a:solidFill>
              </a:rPr>
              <a:t>ne može da promeni vrednost elemenata niza, već samo može da </a:t>
            </a:r>
            <a:r>
              <a:rPr lang="sr-Latn-RS" sz="1900">
                <a:solidFill>
                  <a:srgbClr val="FF0000"/>
                </a:solidFill>
              </a:rPr>
              <a:t>ga</a:t>
            </a:r>
            <a:r>
              <a:rPr lang="vi-VN" sz="1900">
                <a:solidFill>
                  <a:srgbClr val="FF0000"/>
                </a:solidFill>
              </a:rPr>
              <a:t> pročita</a:t>
            </a:r>
            <a:r>
              <a:rPr lang="vi-VN" sz="1900"/>
              <a:t>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B19961-2FFF-4360-9426-71FC6B762954}" type="slidenum">
              <a:rPr lang="en-GB" smtClean="0">
                <a:latin typeface="Arial Black" pitchFamily="34" charset="0"/>
              </a:rPr>
              <a:pPr eaLnBrk="1" hangingPunct="1"/>
              <a:t>17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404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Poboljšana for petlja –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750" y="1268413"/>
            <a:ext cx="7993063" cy="477043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PoboljsanaForPetlja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latin typeface="Consolas"/>
                <a:ea typeface="Times New Roman"/>
                <a:cs typeface="Times New Roman"/>
              </a:rPr>
              <a:t> 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static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main(String[] args) 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[] niz = {3.1, 4.5, 7.12, 4.55, 2.1, 6, 11.8, 4.13, 8.61};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sredVrednost = 0.0;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x: niz){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sredVrednost += x;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x *= 2;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}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latin typeface="Consolas"/>
                <a:ea typeface="Times New Roman"/>
                <a:cs typeface="Times New Roman"/>
              </a:rPr>
              <a:t> 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sredVrednost /= niz.length;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System.out.printf(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"Srednja vrednost niza je %f\n"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,sredVrednost);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System.out.print(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"Niz je: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double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x: niz)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System.out.printf(</a:t>
            </a:r>
            <a:r>
              <a:rPr lang="en-GB" sz="160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"%.2f "</a:t>
            </a: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,x);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600">
                <a:latin typeface="Consolas"/>
                <a:ea typeface="Times New Roman"/>
                <a:cs typeface="Times New Roman"/>
              </a:rPr>
              <a:t> </a:t>
            </a:r>
            <a:endParaRPr lang="en-GB" sz="2000">
              <a:latin typeface="Calibri"/>
              <a:ea typeface="Times New Roman"/>
              <a:cs typeface="Times New Roman"/>
            </a:endParaRPr>
          </a:p>
          <a:p>
            <a:pPr>
              <a:defRPr/>
            </a:pPr>
            <a:r>
              <a:rPr lang="en-GB" sz="1600">
                <a:solidFill>
                  <a:srgbClr val="000000"/>
                </a:solidFill>
                <a:latin typeface="Consolas"/>
                <a:ea typeface="Times New Roman"/>
              </a:rPr>
              <a:t>}</a:t>
            </a:r>
            <a:endParaRPr lang="en-GB" sz="155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517525" y="6189663"/>
            <a:ext cx="6357938" cy="585787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Srednja vrednost niza je 5.767778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je: 3.10 4.50 7.12 4.55 2.10 6.00 11.80 4.13 8.61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380288" y="6165850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0486" name="Straight Arrow Connector 6"/>
          <p:cNvCxnSpPr>
            <a:cxnSpLocks noChangeShapeType="1"/>
          </p:cNvCxnSpPr>
          <p:nvPr/>
        </p:nvCxnSpPr>
        <p:spPr bwMode="auto">
          <a:xfrm flipH="1">
            <a:off x="6875463" y="6388100"/>
            <a:ext cx="530225" cy="93663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31FED4-0456-42A9-BBDB-B88E56F77A50}" type="slidenum">
              <a:rPr lang="en-GB" smtClean="0">
                <a:latin typeface="Arial Black" pitchFamily="34" charset="0"/>
              </a:rPr>
              <a:pPr eaLnBrk="1" hangingPunct="1"/>
              <a:t>18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08662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niza metodi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323850" y="1458913"/>
            <a:ext cx="8424863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Metode koje za parametre imaju nizove se deklarišu na sledeći način:</a:t>
            </a:r>
          </a:p>
          <a:p>
            <a:pPr marL="33337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sr-Latn-R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tip imeMetode(tip[] imeNiza)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Kada se poziva metoda koja za parametar ima niz, samo </a:t>
            </a:r>
            <a:r>
              <a:rPr lang="sr-Latn-RS" sz="1900"/>
              <a:t>se </a:t>
            </a:r>
            <a:r>
              <a:rPr lang="vi-VN" sz="1900"/>
              <a:t>ime niza prosleđuje kao argument. Ne mora se prosleđivati dužina niza</a:t>
            </a:r>
            <a:r>
              <a:rPr lang="sr-Latn-RS" sz="1900"/>
              <a:t>,</a:t>
            </a:r>
            <a:r>
              <a:rPr lang="vi-VN" sz="1900"/>
              <a:t> </a:t>
            </a:r>
            <a:r>
              <a:rPr lang="sr-Latn-RS" sz="1900"/>
              <a:t>jer</a:t>
            </a:r>
            <a:r>
              <a:rPr lang="vi-VN" sz="1900"/>
              <a:t> je dužina svakog niza upisana u njegovom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1900"/>
              <a:t> podatku.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Prilikom prosleđivanja niza metodi, metoda dobija kopij</a:t>
            </a:r>
            <a:r>
              <a:rPr lang="sr-Latn-RS" sz="1900"/>
              <a:t>u</a:t>
            </a:r>
            <a:r>
              <a:rPr lang="vi-VN" sz="1900"/>
              <a:t> njegove reference</a:t>
            </a:r>
            <a:r>
              <a:rPr lang="sr-Latn-RS" sz="1900"/>
              <a:t>, pa se </a:t>
            </a:r>
            <a:r>
              <a:rPr lang="vi-VN" sz="1900"/>
              <a:t>prosleđeni niz može menjati u okviru metode</a:t>
            </a:r>
            <a:r>
              <a:rPr lang="sr-Latn-RS" sz="19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Sa druge strane, ako se prosleđuju pojedinačni elementi niza primitivnog tipa, metoda dobija kopiju vrednosti elementa</a:t>
            </a:r>
            <a:r>
              <a:rPr lang="sr-Latn-RS" sz="1900"/>
              <a:t>,</a:t>
            </a:r>
            <a:r>
              <a:rPr lang="vi-VN" sz="1900"/>
              <a:t> </a:t>
            </a:r>
            <a:r>
              <a:rPr lang="sr-Latn-RS" sz="1900"/>
              <a:t>p</a:t>
            </a:r>
            <a:r>
              <a:rPr lang="vi-VN" sz="1900"/>
              <a:t>a se elementi ne mogu menjati u okviru metode. Ovo je ilustrovano na </a:t>
            </a:r>
            <a:r>
              <a:rPr lang="sr-Latn-RS" sz="1900"/>
              <a:t>sledećem slajdu</a:t>
            </a:r>
            <a:r>
              <a:rPr lang="vi-VN" sz="1900"/>
              <a:t>.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DE953A-71B4-4418-BE50-298816083BC5}" type="slidenum">
              <a:rPr lang="en-GB" smtClean="0">
                <a:latin typeface="Arial Black" pitchFamily="34" charset="0"/>
              </a:rPr>
              <a:pPr eaLnBrk="1" hangingPunct="1"/>
              <a:t>19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360045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Nizovi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12875"/>
            <a:ext cx="85217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Niz predstavlja skup </a:t>
            </a:r>
            <a:r>
              <a:rPr lang="en-US" sz="2000"/>
              <a:t>entiteta </a:t>
            </a:r>
            <a:r>
              <a:rPr lang="sr-Latn-RS" sz="2000"/>
              <a:t>određenog</a:t>
            </a:r>
            <a:r>
              <a:rPr lang="vi-VN" sz="2000"/>
              <a:t> tipa. Promenljive se nazivaju elementima niza.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Javi, niz je objekat, pa se stoga smatra referencijskim tipom promenljive.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Elementi niza mogu biti primitivnog ili referencijskog tipa. </a:t>
            </a:r>
            <a:endParaRPr lang="en-U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Elementi niza mogu biti i nizovi.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Za pristupanje pojedinačnim elementima niza, potrebno je navesti ime niza i poziciju elementa </a:t>
            </a:r>
            <a:r>
              <a:rPr lang="en-US" sz="2000"/>
              <a:t>(indeks) </a:t>
            </a:r>
            <a:r>
              <a:rPr lang="vi-VN" sz="2000"/>
              <a:t>u uglastim zagradama. Indeksiranje počinje od 0. Na primer, ako imamo niz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/>
              <a:t> od 10 elemenata, pojedinačnim elementima niza pristupamo 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a[0]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a[1]</a:t>
            </a:r>
            <a:r>
              <a:rPr lang="vi-VN" sz="2000"/>
              <a:t>, ...,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a[9]</a:t>
            </a:r>
            <a:r>
              <a:rPr lang="vi-VN" sz="2000"/>
              <a:t>. </a:t>
            </a:r>
            <a:r>
              <a:rPr lang="vi-VN" sz="2000">
                <a:solidFill>
                  <a:srgbClr val="3333CC"/>
                </a:solidFill>
              </a:rPr>
              <a:t>Dakle, za sad je sve potpuno isto kao u C i C++.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000"/>
              <a:t>I</a:t>
            </a:r>
            <a:r>
              <a:rPr lang="vi-VN" sz="2000"/>
              <a:t>ndeks niza mora biti vrednost tipa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/>
              <a:t> ili tipa koji se može unaprediti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/>
              <a:t> (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byte</a:t>
            </a:r>
            <a:r>
              <a:rPr lang="vi-VN" sz="20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short</a:t>
            </a:r>
            <a:r>
              <a:rPr lang="vi-VN" sz="2000"/>
              <a:t> ili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char</a:t>
            </a:r>
            <a:r>
              <a:rPr lang="vi-VN" sz="2000"/>
              <a:t>). U suprotnom, dolazi do greške.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E1CAC-2F72-44A1-8398-869641E07BB9}" type="slidenum">
              <a:rPr lang="en-GB" smtClean="0">
                <a:latin typeface="Arial Black" pitchFamily="34" charset="0"/>
              </a:rPr>
              <a:pPr eaLnBrk="1" hangingPunct="1"/>
              <a:t>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92987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niza metodi</a:t>
            </a:r>
            <a:r>
              <a:rPr lang="sr-Latn-RS" sz="3600" smtClean="0"/>
              <a:t> – Primer</a:t>
            </a:r>
            <a:endParaRPr lang="en-US" sz="3600" smtClean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468313" y="1255713"/>
            <a:ext cx="6480175" cy="4940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IzmenaNiza 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latin typeface="Consolas" pitchFamily="49" charset="0"/>
                <a:cs typeface="Times New Roman" pitchFamily="18" charset="0"/>
              </a:rPr>
              <a:t> 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niz = {3, 5, 2, 4, 2, 7};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izmeniNiz(niz);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System.out.println(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"Niz nakon izmene:</a:t>
            </a:r>
            <a:r>
              <a:rPr lang="sr-Latn-RS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x: niz)</a:t>
            </a: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  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System.out.printf(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x);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izmeniElement(niz[0]);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System.out.printf(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US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</a:t>
            </a:r>
            <a:r>
              <a:rPr lang="en-GB" sz="15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Prvi element niza je %d"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niz[0]);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sr-Latn-RS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izmeniNiz(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y){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 = 0; i &lt; y.length; i++)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y[i] *= 2;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sr-Latn-RS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izmeniElement(</a:t>
            </a:r>
            <a:r>
              <a:rPr lang="en-GB" sz="15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z){ </a:t>
            </a:r>
            <a:endParaRPr lang="sr-Latn-RS" sz="150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    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z *= 2; </a:t>
            </a:r>
            <a:endParaRPr lang="sr-Latn-RS" sz="150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RS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5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5561013" y="5456238"/>
            <a:ext cx="2774950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nakon izmene: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6 10 4 8 4 14 </a:t>
            </a:r>
          </a:p>
          <a:p>
            <a:r>
              <a:rPr lang="pl-PL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Prvi element niza je 6</a:t>
            </a:r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54900" y="4652963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2534" name="Straight Arrow Connector 6"/>
          <p:cNvCxnSpPr>
            <a:cxnSpLocks noChangeShapeType="1"/>
          </p:cNvCxnSpPr>
          <p:nvPr/>
        </p:nvCxnSpPr>
        <p:spPr bwMode="auto">
          <a:xfrm flipH="1">
            <a:off x="7316788" y="4973638"/>
            <a:ext cx="265112" cy="474662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A4CBE3-9733-4DCA-A4F6-12E7309152AB}" type="slidenum">
              <a:rPr lang="en-GB" smtClean="0">
                <a:latin typeface="Arial Black" pitchFamily="34" charset="0"/>
              </a:rPr>
              <a:pPr eaLnBrk="1" hangingPunct="1"/>
              <a:t>20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</a:t>
            </a:r>
            <a:r>
              <a:rPr lang="en-US" sz="3600" smtClean="0"/>
              <a:t>argumenata</a:t>
            </a:r>
            <a:r>
              <a:rPr lang="vi-VN" sz="3600" smtClean="0"/>
              <a:t> metodi</a:t>
            </a:r>
            <a:endParaRPr lang="en-US" sz="3600" smtClean="0"/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323850" y="1368425"/>
            <a:ext cx="8424863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/>
              <a:t>U</a:t>
            </a:r>
            <a:r>
              <a:rPr lang="vi-VN" sz="1900"/>
              <a:t> programiranju postoje dva načina prosleđivanja argumenata metodi, </a:t>
            </a:r>
            <a:r>
              <a:rPr lang="vi-VN" sz="1900" b="1">
                <a:solidFill>
                  <a:srgbClr val="FF0000"/>
                </a:solidFill>
              </a:rPr>
              <a:t>prosleđivanje po vrednosti</a:t>
            </a:r>
            <a:r>
              <a:rPr lang="vi-VN" sz="1900"/>
              <a:t> (eng. </a:t>
            </a:r>
            <a:r>
              <a:rPr lang="vi-VN" sz="1900" i="1"/>
              <a:t>call-by-value</a:t>
            </a:r>
            <a:r>
              <a:rPr lang="vi-VN" sz="1900"/>
              <a:t>) i </a:t>
            </a:r>
            <a:r>
              <a:rPr lang="vi-VN" sz="1900" b="1">
                <a:solidFill>
                  <a:srgbClr val="FF0000"/>
                </a:solidFill>
              </a:rPr>
              <a:t>prosleđivanje po referenci</a:t>
            </a:r>
            <a:r>
              <a:rPr lang="vi-VN" sz="1900"/>
              <a:t> (eng. </a:t>
            </a:r>
            <a:r>
              <a:rPr lang="vi-VN" sz="1900" i="1"/>
              <a:t>call-by-reference</a:t>
            </a:r>
            <a:r>
              <a:rPr lang="vi-VN" sz="1900"/>
              <a:t>).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Kod prosleđivanja po vrednosti, kopija vrednosti argumenta se prosleđuje metodi. Metoda radi isključivo sa kopijom i svaka modifikacija kopij</a:t>
            </a:r>
            <a:r>
              <a:rPr lang="sr-Latn-RS" sz="1900"/>
              <a:t>e</a:t>
            </a:r>
            <a:r>
              <a:rPr lang="vi-VN" sz="1900"/>
              <a:t> ne utiče na originalnu vrednost.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/>
              <a:t>K</a:t>
            </a:r>
            <a:r>
              <a:rPr lang="vi-VN" sz="1900"/>
              <a:t>ad je argument prosleđen po referenci, metoda može pristupiti originalnom podatku u memoriji i izmeniti ga.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Prosleđivanjem po referenci, mi dajemo metodi adresu podatka u memoriji, i ne postoji nikakva zabrana da metoda izmeni podatak na toj adresi.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U slučaju da je modifikacija zaista ono što nam treba, prosleđivanje po referenci može značajno poboljšati performanse aplikacije jer se eliminiše potreba da se kopiraju moguće velike količine podataka.</a:t>
            </a:r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49DE0A-9B9F-4D42-A311-344C41987BDC}" type="slidenum">
              <a:rPr lang="en-GB" smtClean="0">
                <a:latin typeface="Arial Black" pitchFamily="34" charset="0"/>
              </a:rPr>
              <a:pPr eaLnBrk="1" hangingPunct="1"/>
              <a:t>21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</a:t>
            </a:r>
            <a:r>
              <a:rPr lang="en-US" sz="3600" smtClean="0"/>
              <a:t>argumenata</a:t>
            </a:r>
            <a:r>
              <a:rPr lang="vi-VN" sz="3600" smtClean="0"/>
              <a:t> metodi</a:t>
            </a:r>
            <a:endParaRPr lang="en-US" sz="3600" smtClean="0"/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323850" y="1196975"/>
            <a:ext cx="8424863" cy="554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>
                <a:solidFill>
                  <a:srgbClr val="FF0000"/>
                </a:solidFill>
              </a:rPr>
              <a:t>Java ne dozvoljava prosleđivanje argumenata po referenci, tj. svi argumenti su prosleđeni po vrednosti. </a:t>
            </a:r>
            <a:endParaRPr lang="en-US" sz="1900">
              <a:solidFill>
                <a:srgbClr val="FF0000"/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Dva tipa vrednosti se mogu proslediti metodama – kopije primitivnih vrednosti (npr.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long</a:t>
            </a:r>
            <a:r>
              <a:rPr lang="vi-VN" sz="1900"/>
              <a:t>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double</a:t>
            </a:r>
            <a:r>
              <a:rPr lang="vi-VN" sz="1900"/>
              <a:t>) i kopije referenci na objekte.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Objekte ne možemo prosleđivati metodama</a:t>
            </a:r>
            <a:r>
              <a:rPr lang="en-US" sz="19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Iz prethodnog primera smo videli da metoda ne može da </a:t>
            </a:r>
            <a:r>
              <a:rPr lang="sr-Latn-RS" sz="1900" smtClean="0"/>
              <a:t>promeni </a:t>
            </a:r>
            <a:r>
              <a:rPr lang="vi-VN" sz="1900" smtClean="0"/>
              <a:t>originalnu </a:t>
            </a:r>
            <a:r>
              <a:rPr lang="vi-VN" sz="1900"/>
              <a:t>vrednost primitivnog podatka čija je kopija prosleđena metodi. Slično važi i za reference. Kada se kopija reference prosledi metodi, metoda može da promeni vrednost parametra u koji je upisana vrednost reference tako da on pokazuje na drugi objekat. Ipak, izlaskom iz metode, </a:t>
            </a:r>
            <a:r>
              <a:rPr lang="en-US" sz="1900"/>
              <a:t>izlazi se iz</a:t>
            </a:r>
            <a:r>
              <a:rPr lang="vi-VN" sz="1900"/>
              <a:t> opseg</a:t>
            </a:r>
            <a:r>
              <a:rPr lang="en-US" sz="1900"/>
              <a:t>a</a:t>
            </a:r>
            <a:r>
              <a:rPr lang="vi-VN" sz="1900"/>
              <a:t> tog parametra, tj. on biva dealociran. Originalna vrednost </a:t>
            </a:r>
            <a:r>
              <a:rPr lang="en-US" sz="1900"/>
              <a:t>reference</a:t>
            </a:r>
            <a:r>
              <a:rPr lang="vi-VN" sz="1900"/>
              <a:t> ostaje nepromenjena.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vi-VN" sz="1900"/>
              <a:t>Iako ne može da promeni originalnu vrednost reference, metoda može da promeni vrednost objekta na koji pokazuje ta referenca. Upisivanjem vrednosti reference u parametar metode, originalna referenca i parametar pokazuju na isti objekat</a:t>
            </a:r>
            <a:r>
              <a:rPr lang="en-US" sz="1900"/>
              <a:t> u</a:t>
            </a:r>
            <a:r>
              <a:rPr lang="vi-VN" sz="1900"/>
              <a:t> memoriji. Metoda može da manipuliše objektima preko reference upisane u parametru metode.</a:t>
            </a:r>
          </a:p>
        </p:txBody>
      </p:sp>
      <p:sp>
        <p:nvSpPr>
          <p:cNvPr id="2458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050A89-9701-43AE-9754-4EEFCFF79B95}" type="slidenum">
              <a:rPr lang="en-GB" smtClean="0">
                <a:latin typeface="Arial Black" pitchFamily="34" charset="0"/>
              </a:rPr>
              <a:pPr eaLnBrk="1" hangingPunct="1"/>
              <a:t>22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Višedimenzioni nizovi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124744"/>
            <a:ext cx="8785100" cy="568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Java ne podržava višedimenzione nizove direktno, ali podržava rad sa nizovima čiji su elementi nizovi, čime se postiže isti efekat.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Najčešće korišćeni su dvodimenzioni nizovi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matrice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kod kojih su elementi grupisani u vrste (redove) i kolone. Za pristup pojedinačnim elementima matrice, 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koriste se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dva indeksa, indeks vrste i indeks kolone. 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Kao i jednodimenzioni nizovi, i dvodimenzioni se mogu kreirati 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ključn</a:t>
            </a:r>
            <a:r>
              <a:rPr lang="en-US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om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reč</a:t>
            </a:r>
            <a:r>
              <a:rPr lang="en-US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pomoću inicijaliz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tora u deklaraciji. Na primer, dvodimenzioni niz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sa dve vrste i tri kolone se može kreirati </a:t>
            </a:r>
            <a:r>
              <a:rPr lang="en-US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 sle</a:t>
            </a:r>
            <a:r>
              <a:rPr lang="sr-Latn-RS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deće načine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vi-VN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 a[][] = new int[2][3];</a:t>
            </a:r>
          </a:p>
          <a:p>
            <a:pPr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 a[][] = {{1,2,3},{4,5,6}};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Pošto su višedimenzioni nizovi u Javi zapravo nizovi nizova, pojedinačne vrste mogu imati različit broj elemenata. Na primer, deklaracijom </a:t>
            </a:r>
          </a:p>
          <a:p>
            <a:pPr>
              <a:spcAft>
                <a:spcPct val="200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 a[][] = {{1},{2,3},{4,5,6}};</a:t>
            </a:r>
          </a:p>
          <a:p>
            <a:pPr marL="27305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se kreira niz sa tri vrste, prva sa jednim, druga sa dva i treća sa tri elementa. </a:t>
            </a:r>
            <a:endParaRPr lang="en-US" sz="19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/>
              <a:t>Zapravo,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/>
              <a:t> je niz od tri elementa, a svaki element niza je referenca na jednodimenzioni niz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/>
              <a:t> promenljivih. </a:t>
            </a:r>
          </a:p>
        </p:txBody>
      </p:sp>
      <p:sp>
        <p:nvSpPr>
          <p:cNvPr id="2560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BCF509-424A-424B-A59C-FC59E68214A5}" type="slidenum">
              <a:rPr lang="en-GB" smtClean="0">
                <a:latin typeface="Arial Black" pitchFamily="34" charset="0"/>
              </a:rPr>
              <a:pPr eaLnBrk="1" hangingPunct="1"/>
              <a:t>23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Višedimenzioni nizovi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200150"/>
            <a:ext cx="8640762" cy="16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Drugi način kreiranja niza sa nejednakim dužinama vrsta je dat sa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int a[][] = new int[3][];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a[0] = new int[1];</a:t>
            </a:r>
            <a:r>
              <a:rPr lang="en-US" sz="2000">
                <a:latin typeface="Consolas" pitchFamily="49" charset="0"/>
                <a:cs typeface="Consolas" pitchFamily="49" charset="0"/>
              </a:rPr>
              <a:t> 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a[1] = new int[2];</a:t>
            </a:r>
          </a:p>
          <a:p>
            <a:pPr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a[2] = new int[3];</a:t>
            </a:r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4067175" y="2565400"/>
            <a:ext cx="4968875" cy="3292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VisedimNizovi {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latin typeface="Consolas" pitchFamily="49" charset="0"/>
                <a:cs typeface="Times New Roman" pitchFamily="18" charset="0"/>
              </a:rPr>
              <a:t> 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a[][] = {{8},{5,3},{4,1,2}};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i=0; i &lt; a.length; i++){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j=0; j &lt; a[i].length; j++)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System.out.printf(</a:t>
            </a:r>
            <a:r>
              <a:rPr lang="en-GB" sz="16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"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a[i][j]);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System.out.println();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latin typeface="Consolas" pitchFamily="49" charset="0"/>
                <a:cs typeface="Times New Roman" pitchFamily="18" charset="0"/>
              </a:rPr>
              <a:t> 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5435600" y="5934075"/>
            <a:ext cx="865188" cy="83185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5 3 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4 1 2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75463" y="5994400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6631" name="Straight Arrow Connector 6"/>
          <p:cNvCxnSpPr>
            <a:cxnSpLocks noChangeShapeType="1"/>
          </p:cNvCxnSpPr>
          <p:nvPr/>
        </p:nvCxnSpPr>
        <p:spPr bwMode="auto">
          <a:xfrm flipH="1">
            <a:off x="6319838" y="6216650"/>
            <a:ext cx="528637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45200" y="2205038"/>
            <a:ext cx="107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Primer:</a:t>
            </a:r>
            <a:endParaRPr lang="vi-VN" sz="19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63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437B94-1A90-4A94-B351-5EBD415B3FE5}" type="slidenum">
              <a:rPr lang="en-GB" smtClean="0">
                <a:latin typeface="Arial Black" pitchFamily="34" charset="0"/>
              </a:rPr>
              <a:pPr eaLnBrk="1" hangingPunct="1"/>
              <a:t>24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55912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Klasa Arrays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07504" y="1095268"/>
            <a:ext cx="8892480" cy="57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Klasa 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Arrays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(paket </a:t>
            </a:r>
            <a:r>
              <a:rPr lang="sr-Latn-RS" sz="1900">
                <a:latin typeface="Consolas" pitchFamily="49" charset="0"/>
                <a:cs typeface="Consolas" pitchFamily="49" charset="0"/>
              </a:rPr>
              <a:t>java.util</a:t>
            </a:r>
            <a:r>
              <a:rPr lang="sr-Latn-RS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sadrži 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veliki broj metoda za manipulaciju 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nizov</a:t>
            </a:r>
            <a:r>
              <a:rPr lang="sr-Latn-RS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Tu imamo: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/>
              <a:t>metodu </a:t>
            </a:r>
            <a:r>
              <a:rPr lang="vi-VN" sz="1650" b="1">
                <a:latin typeface="Consolas" pitchFamily="49" charset="0"/>
                <a:cs typeface="Consolas" pitchFamily="49" charset="0"/>
              </a:rPr>
              <a:t>sort</a:t>
            </a:r>
            <a:r>
              <a:rPr lang="vi-VN" sz="1650"/>
              <a:t> za sortiranje nizova, pri čemu postoje preklopljene verzije ove metode za sortiranje dela niza. Na primer, ako imamo niz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</a:t>
            </a:r>
            <a:r>
              <a:rPr lang="vi-VN" sz="1650"/>
              <a:t>, sortiranje čitavog niza i prvih 5 njegovih elemenata bi se izvršilo sa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Arrays.sort(a)</a:t>
            </a:r>
            <a:r>
              <a:rPr lang="vi-VN" sz="1650"/>
              <a:t> i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Arrays.sort(a,0,5)</a:t>
            </a:r>
            <a:r>
              <a:rPr lang="vi-VN" sz="1650"/>
              <a:t>.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/>
              <a:t>metodu </a:t>
            </a:r>
            <a:r>
              <a:rPr lang="vi-VN" sz="1650" b="1">
                <a:latin typeface="Consolas" pitchFamily="49" charset="0"/>
                <a:cs typeface="Consolas" pitchFamily="49" charset="0"/>
              </a:rPr>
              <a:t>binarySearch</a:t>
            </a:r>
            <a:r>
              <a:rPr lang="vi-VN" sz="1650"/>
              <a:t> za pretragu niza. Predmetni niz mora biti sortiran. U suprotnom, metoda vraća nedefinisane rezultate. Metoda vraća indeks traženog elementa, ako on postoji u nizu, i vrednost (</a:t>
            </a:r>
            <a:r>
              <a:rPr lang="vi-VN" sz="1650" b="1"/>
              <a:t>–(tačka umetanja) – 1</a:t>
            </a:r>
            <a:r>
              <a:rPr lang="vi-VN" sz="1650"/>
              <a:t>) u suprotnom. Tačka umetanja </a:t>
            </a:r>
            <a:r>
              <a:rPr lang="sr-Latn-RS" sz="1650" smtClean="0"/>
              <a:t>j</a:t>
            </a:r>
            <a:r>
              <a:rPr lang="vi-VN" sz="1650" smtClean="0"/>
              <a:t>e </a:t>
            </a:r>
            <a:r>
              <a:rPr lang="vi-VN" sz="1650"/>
              <a:t>tačka gde bi se traženi element ubacio tako da ne naruši sortiranost niza. Dodatno oduzimanje 1 obezbeđuje da metoda uvek vraća negativnu vrednost ako traženi element ne postoji u nizu, dok nenegativna vrednost ukazuje da je pronađen traženi element. Na ovaj način, vraćena vrednost se može iskoristiti za eventualno umetanje elementa u sortirani niz. Postoji i preklopljena verzija metode koja radi na određenom podintervalu niza.</a:t>
            </a:r>
            <a:r>
              <a:rPr lang="en-US" sz="1650"/>
              <a:t> Na primer, traženje broja 3 u sortiranom nizu a se vrši sa </a:t>
            </a:r>
            <a:r>
              <a:rPr lang="en-US" sz="1650">
                <a:latin typeface="Consolas" pitchFamily="49" charset="0"/>
                <a:cs typeface="Consolas" pitchFamily="49" charset="0"/>
              </a:rPr>
              <a:t>Arrays.binarySearch(a,3)</a:t>
            </a:r>
            <a:r>
              <a:rPr lang="en-US" sz="1650"/>
              <a:t>.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/>
              <a:t>metodu </a:t>
            </a:r>
            <a:r>
              <a:rPr lang="vi-VN" sz="1650" b="1">
                <a:latin typeface="Consolas" pitchFamily="49" charset="0"/>
                <a:cs typeface="Consolas" pitchFamily="49" charset="0"/>
              </a:rPr>
              <a:t>equals</a:t>
            </a:r>
            <a:r>
              <a:rPr lang="vi-VN" sz="1650"/>
              <a:t> za poređenje nizova. Ova metoda vraća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true</a:t>
            </a:r>
            <a:r>
              <a:rPr lang="vi-VN" sz="1650"/>
              <a:t> ako su poređeni nizovi isti i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false</a:t>
            </a:r>
            <a:r>
              <a:rPr lang="vi-VN" sz="1650"/>
              <a:t> u suprotnom. Metoda se poziva kao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Arrays.equals(a,b)</a:t>
            </a:r>
            <a:r>
              <a:rPr lang="vi-VN" sz="1650"/>
              <a:t>, gde su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</a:t>
            </a:r>
            <a:r>
              <a:rPr lang="vi-VN" sz="1650"/>
              <a:t> i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b</a:t>
            </a:r>
            <a:r>
              <a:rPr lang="vi-VN" sz="1650"/>
              <a:t> reference na nizove.</a:t>
            </a:r>
          </a:p>
          <a:p>
            <a:pPr marL="441325" lvl="1" indent="-260350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446088" algn="l"/>
                <a:tab pos="900113" algn="l"/>
                <a:tab pos="1260475" algn="l"/>
              </a:tabLst>
              <a:defRPr/>
            </a:pPr>
            <a:r>
              <a:rPr lang="vi-VN" sz="1650"/>
              <a:t>metodu </a:t>
            </a:r>
            <a:r>
              <a:rPr lang="vi-VN" sz="1650" b="1">
                <a:latin typeface="Consolas" pitchFamily="49" charset="0"/>
                <a:cs typeface="Consolas" pitchFamily="49" charset="0"/>
              </a:rPr>
              <a:t>fill</a:t>
            </a:r>
            <a:r>
              <a:rPr lang="vi-VN" sz="1650"/>
              <a:t> za upisivanje vrednosti u elemente niza. Vrednost možemo upisati u čitav niz, ili samo određene elemente niza. Na primer, sa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Arrays.fill(a,4)</a:t>
            </a:r>
            <a:r>
              <a:rPr lang="vi-VN" sz="1650"/>
              <a:t> upisujemo broj 4 u sve elemente niza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</a:t>
            </a:r>
            <a:r>
              <a:rPr lang="vi-VN" sz="1650"/>
              <a:t>, dok sa </a:t>
            </a:r>
            <a:r>
              <a:rPr lang="vi-VN" sz="1650">
                <a:latin typeface="Consolas" pitchFamily="49" charset="0"/>
                <a:cs typeface="Consolas" pitchFamily="49" charset="0"/>
              </a:rPr>
              <a:t>Arrays.fill(a,0,5,4)</a:t>
            </a:r>
            <a:r>
              <a:rPr lang="vi-VN" sz="1650"/>
              <a:t> upisujemo broj 4 u prvih pet elemenata niza.</a:t>
            </a: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504D0B-B680-491E-9B45-154BA4CD866E}" type="slidenum">
              <a:rPr lang="en-GB" smtClean="0">
                <a:latin typeface="Arial Black" pitchFamily="34" charset="0"/>
              </a:rPr>
              <a:pPr eaLnBrk="1" hangingPunct="1"/>
              <a:t>25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57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Metoda arraycopy</a:t>
            </a: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512888"/>
            <a:ext cx="885710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Vrlo korisna može biti i metoda 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arraycopy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iz klase </a:t>
            </a:r>
            <a:r>
              <a:rPr lang="vi-VN" sz="1900" smtClean="0">
                <a:latin typeface="Consolas" pitchFamily="49" charset="0"/>
                <a:cs typeface="Consolas" pitchFamily="49" charset="0"/>
              </a:rPr>
              <a:t>System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(paket </a:t>
            </a:r>
            <a:r>
              <a:rPr lang="sr-Latn-RS" sz="1900">
                <a:latin typeface="Consolas" pitchFamily="49" charset="0"/>
                <a:cs typeface="Consolas" pitchFamily="49" charset="0"/>
              </a:rPr>
              <a:t>java.lang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vi-VN" sz="19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kojom se mogu kopirati nizovi. Opšti oblik ove metode je:</a:t>
            </a:r>
          </a:p>
          <a:p>
            <a:pPr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System.arraycopy(a, aPoc, b, bPoc, brElem)</a:t>
            </a:r>
          </a:p>
          <a:p>
            <a:pPr marL="17780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gde je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niz iz kog se kopira,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b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niz u koji se kopira,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aPoc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pozicija od koje počinje kopiranje iz niza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bPoc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pozicija od koje počinje upisivanje u niz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b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i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22300" lvl="1" indent="-266700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80975" algn="l"/>
                <a:tab pos="627063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brElem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je broj elemenata koji se kopiraju.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9A679C-588F-464F-A0AB-E07EB98DAAE0}" type="slidenum">
              <a:rPr lang="en-GB" smtClean="0">
                <a:latin typeface="Arial Black" pitchFamily="34" charset="0"/>
              </a:rPr>
              <a:pPr eaLnBrk="1" hangingPunct="1"/>
              <a:t>26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01050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Osnovno o kolekcijama. Klasa ArrayList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341438"/>
            <a:ext cx="878522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Kolekcije predstavljaju strukture podataka u kojima se čuvaju srodni objekti.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K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olekcije kao klase pružaju efikasne metode za rad sa podacima, bez potrebe da se zna na koji način su podaci smešteni u klasama.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roblem</a:t>
            </a: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fiksne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dužine niza se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može rešiti koristeći kolekcionu klasu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Klasa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predstavlja niz promenljive dužine koji sadrži reference objekata.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kolekcija se deklariše na sledeći način:</a:t>
            </a:r>
          </a:p>
          <a:p>
            <a:pPr>
              <a:spcAft>
                <a:spcPts val="1200"/>
              </a:spcAft>
              <a:buClr>
                <a:schemeClr val="tx1"/>
              </a:buClr>
              <a:buSzPct val="75000"/>
              <a:tabLst>
                <a:tab pos="231775" algn="l"/>
              </a:tabLst>
              <a:defRPr/>
            </a:pPr>
            <a:r>
              <a:rPr lang="sr-Latn-R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ArrayList &lt;T&gt; ime;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gde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predstavlja tip promenljive. Na primer, naredbama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 &lt;Integer&gt; kolInt;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 &lt;String&gt; kolString;</a:t>
            </a:r>
            <a:endParaRPr lang="sr-Latn-RS" sz="1900">
              <a:latin typeface="Consolas" pitchFamily="49" charset="0"/>
              <a:cs typeface="Consolas" pitchFamily="49" charset="0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se deklarišu kolekcije celih brojeva i stringova, respektivno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Važna činjenica vezana za kolekcije, a samim tim i za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kolekciju, je da </a:t>
            </a:r>
            <a:r>
              <a:rPr lang="vi-VN" sz="1900">
                <a:solidFill>
                  <a:srgbClr val="FF0000"/>
                </a:solidFill>
              </a:rPr>
              <a:t>one mogu skladištiti samo reference, a ne i vrednosti </a:t>
            </a:r>
            <a:r>
              <a:rPr lang="sr-Latn-RS" sz="1900" smtClean="0">
                <a:solidFill>
                  <a:srgbClr val="FF0000"/>
                </a:solidFill>
              </a:rPr>
              <a:t>primitivnih</a:t>
            </a:r>
            <a:r>
              <a:rPr lang="vi-VN" sz="1900" smtClean="0">
                <a:solidFill>
                  <a:srgbClr val="FF0000"/>
                </a:solidFill>
              </a:rPr>
              <a:t> </a:t>
            </a:r>
            <a:r>
              <a:rPr lang="vi-VN" sz="1900">
                <a:solidFill>
                  <a:srgbClr val="FF0000"/>
                </a:solidFill>
              </a:rPr>
              <a:t>tipova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  <p:sp>
        <p:nvSpPr>
          <p:cNvPr id="297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273143-DB73-4673-B3F4-918D736B3EB9}" type="slidenum">
              <a:rPr lang="en-GB" smtClean="0">
                <a:latin typeface="Arial Black" pitchFamily="34" charset="0"/>
              </a:rPr>
              <a:pPr eaLnBrk="1" hangingPunct="1"/>
              <a:t>27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01050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Osnovno o </a:t>
            </a:r>
            <a:r>
              <a:rPr lang="sr-Latn-RS" sz="3600" smtClean="0"/>
              <a:t>pakovanju primitivnih tipova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412875"/>
            <a:ext cx="8785225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U tom smislu, iako naredba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273050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latin typeface="Consolas" pitchFamily="49" charset="0"/>
                <a:cs typeface="Consolas" pitchFamily="49" charset="0"/>
              </a:rPr>
              <a:t>	ArrayList &lt;Integer&gt; kolInt;</a:t>
            </a:r>
          </a:p>
          <a:p>
            <a:pPr marL="25876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deklariše kolekciju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tipova, ovaj tip je prethodno </a:t>
            </a:r>
            <a:r>
              <a:rPr lang="vi-VN" sz="1900" b="1">
                <a:solidFill>
                  <a:srgbClr val="FF0000"/>
                </a:solidFill>
              </a:rPr>
              <a:t>spakovan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wrapped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 u omotač njegovog tipa. 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Na ovaj način, sa primitivnim vrednostima možemo raditi kao sa objektima.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Svaki primitivni tip u Javi ima odgovarajuću </a:t>
            </a:r>
            <a:r>
              <a:rPr lang="vi-VN" sz="1900" b="1">
                <a:solidFill>
                  <a:srgbClr val="FF0000"/>
                </a:solidFill>
              </a:rPr>
              <a:t>omotačku klasu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type-wrapper class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 u paketu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java.lang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Iz 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prethodne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naredbe vidimo da klasa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Integer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odgovara prostom tipu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b="1">
                <a:solidFill>
                  <a:srgbClr val="FF0000"/>
                </a:solidFill>
              </a:rPr>
              <a:t>Pakovanje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b="1">
                <a:solidFill>
                  <a:srgbClr val="FF0000"/>
                </a:solidFill>
              </a:rPr>
              <a:t>raspakivanje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boxing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unboxing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), kao operacije konvertovanja primitivnog tipa u odgovarajući objekat i obrnuto, se u Javi vrši automatski. O ovome će biti više reči kada se budu detaljnije radile kolekcije.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Klase koje u deklaraciji imaju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&lt;T&gt;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pri čemu se umesto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može koristiti bilo koji neprimitivni tip se nazivaju </a:t>
            </a:r>
            <a:r>
              <a:rPr lang="vi-VN" sz="1900" b="1">
                <a:solidFill>
                  <a:srgbClr val="FF0000"/>
                </a:solidFill>
              </a:rPr>
              <a:t>generičkim klasama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generic classes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), i o njima će biti više reči u nastavku.</a:t>
            </a:r>
          </a:p>
        </p:txBody>
      </p:sp>
      <p:sp>
        <p:nvSpPr>
          <p:cNvPr id="3072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DA3FF8-E4F9-49DC-8768-2D7D9B736266}" type="slidenum">
              <a:rPr lang="en-GB" smtClean="0">
                <a:latin typeface="Arial Black" pitchFamily="34" charset="0"/>
              </a:rPr>
              <a:pPr eaLnBrk="1" hangingPunct="1"/>
              <a:t>28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185150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Neke metode i osobine klase ArrayList</a:t>
            </a:r>
            <a:endParaRPr lang="en-US" sz="360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329430"/>
              </p:ext>
            </p:extLst>
          </p:nvPr>
        </p:nvGraphicFramePr>
        <p:xfrm>
          <a:off x="611188" y="1282700"/>
          <a:ext cx="7921625" cy="5291242"/>
        </p:xfrm>
        <a:graphic>
          <a:graphicData uri="http://schemas.openxmlformats.org/drawingml/2006/table">
            <a:tbl>
              <a:tblPr firstRow="1" firstCol="1" bandRow="1"/>
              <a:tblGrid>
                <a:gridCol w="1650413"/>
                <a:gridCol w="6271212"/>
              </a:tblGrid>
              <a:tr h="37549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Metoda</a:t>
                      </a:r>
                      <a:endParaRPr kumimoji="0" lang="en-GB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Opis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04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add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Dodavanje elementa na kraj </a:t>
                      </a:r>
                      <a:r>
                        <a:rPr kumimoji="0" lang="en-GB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kolekcije</a:t>
                      </a:r>
                      <a:r>
                        <a:rPr kumimoji="0" lang="sr-Latn-RS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ili na određenu poziciju.</a:t>
                      </a:r>
                      <a:endParaRPr kumimoji="0" lang="en-GB" sz="18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5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clear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Brisanje kolekcije (uklanjanje svih elemenata).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86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contains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 true ako kolekcija sadrži traženi element i false u suprotnom.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g</a:t>
                      </a:r>
                      <a:r>
                        <a:rPr kumimoji="0" lang="en-GB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et</a:t>
                      </a:r>
                      <a:endParaRPr kumimoji="0" lang="sr-Latn-ME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set</a:t>
                      </a:r>
                      <a:endParaRPr kumimoji="0" lang="en-GB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element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sa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specificiranim</a:t>
                      </a: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indeksom</a:t>
                      </a: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kumimoji="0" lang="sr-Latn-ME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sr-Latn-ME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Postavlja vrijednost elementu sa </a:t>
                      </a:r>
                      <a:r>
                        <a:rPr kumimoji="0" lang="sr-Latn-ME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specificiranim indeksom.</a:t>
                      </a: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06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indexOf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 indeks prve pojave specificiranog elementa kolekcije.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86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remove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Uklanja prvu pojavu specificirane vrednosti ili elementa sa specificiranim indeksom.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size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Vraća broj elemenata smeštenih u ArrayList kolekciji.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72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2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toArray</a:t>
                      </a:r>
                      <a:endParaRPr kumimoji="0" lang="en-GB" sz="20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vi-VN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Konvertovanje kolekcije u niz. Ovo se radi da bi se određene operacije sa nizom izvele efikasnije, kao i da bi se konvertovani niz mogao proslediti metodama koje ne rade sa kolekcijama ili obraditi nasleđenim starim kodom koji ne poznaje kolekcije.</a:t>
                      </a:r>
                      <a:endParaRPr kumimoji="0" lang="en-GB" sz="1800" b="0" i="0" u="none" strike="noStrike" kern="1200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8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20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trimToSize</a:t>
                      </a:r>
                    </a:p>
                  </a:txBody>
                  <a:tcPr marL="56784" marR="56784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Smanjenje kapaciteta kolekcije na trenutni broj elemenata.</a:t>
                      </a:r>
                    </a:p>
                  </a:txBody>
                  <a:tcPr marL="56784" marR="56784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7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971966-0D27-4EBA-9D8A-757354738CD8}" type="slidenum">
              <a:rPr lang="en-GB" smtClean="0">
                <a:latin typeface="Arial Black" pitchFamily="34" charset="0"/>
              </a:rPr>
              <a:pPr eaLnBrk="1" hangingPunct="1"/>
              <a:t>29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5532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Deklarisanje i kreiranje nizova</a:t>
            </a:r>
          </a:p>
        </p:txBody>
      </p:sp>
      <p:sp>
        <p:nvSpPr>
          <p:cNvPr id="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12875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/>
              <a:t>Nizovi se kreiraju, kao i ostali objekti, pomoću ključne reči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/>
              <a:t>. Pri kreiranju niza, u kombinaciji sa ključnom reči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/>
              <a:t>, potrebno je navesti ime, tip i broj elemenata niza, </a:t>
            </a:r>
            <a:r>
              <a:rPr lang="vi-VN" sz="2000" smtClean="0"/>
              <a:t>na </a:t>
            </a:r>
            <a:r>
              <a:rPr lang="vi-VN" sz="2000"/>
              <a:t>primer:</a:t>
            </a:r>
          </a:p>
          <a:p>
            <a:pPr marL="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[]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 x = new int[10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];</a:t>
            </a:r>
            <a:endParaRPr lang="en-US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 x</a:t>
            </a:r>
            <a:r>
              <a:rPr lang="vi-VN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[]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= new int[10];</a:t>
            </a: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/>
              <a:t>Nakon ovakvog kreiranja niza, elementi imaju podrazumevane vrednosti, a to su 0 za primitivne numeričke tipove,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false</a:t>
            </a:r>
            <a:r>
              <a:rPr lang="vi-VN" sz="2000"/>
              <a:t> za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boolean</a:t>
            </a:r>
            <a:r>
              <a:rPr lang="vi-VN" sz="2000"/>
              <a:t> tip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null</a:t>
            </a:r>
            <a:r>
              <a:rPr lang="vi-VN" sz="2000"/>
              <a:t> za reference. </a:t>
            </a:r>
            <a:endParaRPr lang="en-US" sz="2000" smtClean="0"/>
          </a:p>
          <a:p>
            <a:pPr marL="239713" indent="-239713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Prethodno </a:t>
            </a:r>
            <a:r>
              <a:rPr lang="vi-VN" sz="2000"/>
              <a:t>kreiranje niza se moglo razbiti na dva </a:t>
            </a:r>
            <a:r>
              <a:rPr lang="vi-VN" sz="2000" smtClean="0"/>
              <a:t>koraka:</a:t>
            </a:r>
            <a:endParaRPr lang="en-US" sz="2000" smtClean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[] x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	// ili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 x[];</a:t>
            </a:r>
            <a:endParaRPr lang="vi-VN" sz="2000">
              <a:latin typeface="Consolas" pitchFamily="49" charset="0"/>
              <a:cs typeface="Consolas" pitchFamily="49" charset="0"/>
            </a:endParaRPr>
          </a:p>
          <a:p>
            <a:pPr marL="0" lvl="1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x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= new int[10];</a:t>
            </a:r>
          </a:p>
          <a:p>
            <a:pPr marL="27305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vi-VN" sz="2000"/>
              <a:t>gde prva naredba predstavlja deklaraciju reference na niz, </a:t>
            </a:r>
            <a:r>
              <a:rPr lang="vi-VN" sz="2000" smtClean="0"/>
              <a:t>dok </a:t>
            </a:r>
            <a:r>
              <a:rPr lang="vi-VN" sz="2000"/>
              <a:t>druga predstavlja kreiranje objekta niza i dodelu reference na taj objekat deklarisanoj promenljivoj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x</a:t>
            </a:r>
            <a:r>
              <a:rPr lang="vi-VN" sz="2000" smtClean="0"/>
              <a:t>.</a:t>
            </a:r>
            <a:endParaRPr lang="vi-VN" sz="2000"/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389A62-E340-46E2-BDBD-AA0624672DAF}" type="slidenum">
              <a:rPr lang="en-GB" smtClean="0">
                <a:latin typeface="Arial Black" pitchFamily="34" charset="0"/>
              </a:rPr>
              <a:pPr eaLnBrk="1" hangingPunct="1"/>
              <a:t>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03837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Klasa ArrayList – Primer</a:t>
            </a:r>
            <a:endParaRPr lang="en-US" sz="3600" smtClean="0"/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576263" y="1119188"/>
            <a:ext cx="8099425" cy="5694362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PrimerArrayList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ArrayList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veličina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%d\n"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Prvi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Drugi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(0,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"Treći"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kolString.add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(1,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"Četvrti"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Veličina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%d\n"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400" dirty="0" err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String[]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String[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()];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kolString.toArray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nNiz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kopiranja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nizString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  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>
                <a:solidFill>
                  <a:srgbClr val="00B050"/>
                </a:solidFill>
                <a:latin typeface="Consolas" pitchFamily="49" charset="0"/>
                <a:cs typeface="Times New Roman" pitchFamily="18" charset="0"/>
              </a:rPr>
              <a:t>// NASTAVAK NA NAREDNOM SLAJDU...</a:t>
            </a:r>
            <a:endParaRPr lang="en-GB" sz="1400" dirty="0">
              <a:solidFill>
                <a:srgbClr val="00B05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277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02213A5-751D-4F9B-AF6C-802E4EB1E88F}" type="slidenum">
              <a:rPr lang="en-GB" smtClean="0">
                <a:latin typeface="Arial Black" pitchFamily="34" charset="0"/>
              </a:rPr>
              <a:pPr eaLnBrk="1" hangingPunct="1"/>
              <a:t>30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323850" y="549275"/>
            <a:ext cx="8496300" cy="418465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nU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kolString.contains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?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: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nU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%s\n"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kolString.contains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?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: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nema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kolString.remove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uklanjanja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Treći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kolString.remove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(0);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nKolekcija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uklanjanja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elementa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sa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indeksom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0: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s: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"%s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s);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kolString.clear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nVeličina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brisanja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kolekcije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%d"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kolString.size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325438" y="4778375"/>
            <a:ext cx="6262687" cy="203041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Početna veličina: 0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Veličina nakon dodavanja: 4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Kolekcija nakon dodavanja: Treći Četvrti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 nakon kopiranja kolekcije u niz: Treći Četvrti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 kolekciji ima elementa Treći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 kolekciji nema elementa Peti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Kolekcija nakon uklanjanja elementa Treći: Četvrti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Kolekcija nakon uklanjanja elementa sa indeksom 0: Prvi Drugi </a:t>
            </a:r>
          </a:p>
          <a:p>
            <a:r>
              <a:rPr lang="en-GB" sz="14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Veličina nakon brisanja kolekcije: 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43750" y="5507038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33797" name="Straight Arrow Connector 6"/>
          <p:cNvCxnSpPr>
            <a:cxnSpLocks noChangeShapeType="1"/>
          </p:cNvCxnSpPr>
          <p:nvPr/>
        </p:nvCxnSpPr>
        <p:spPr bwMode="auto">
          <a:xfrm flipH="1">
            <a:off x="6588125" y="5729288"/>
            <a:ext cx="528638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93DC80-352D-4384-A00A-6E15E157F0ED}" type="slidenum">
              <a:rPr lang="en-GB" smtClean="0">
                <a:latin typeface="Arial Black" pitchFamily="34" charset="0"/>
              </a:rPr>
              <a:pPr eaLnBrk="1" hangingPunct="1"/>
              <a:t>31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Kapacitet ArrayList kolekcije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1349375"/>
            <a:ext cx="8785225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Prvom naredbom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273050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ArrayList&lt; String &gt; kolString = new ArrayList&lt; String &gt;();</a:t>
            </a:r>
          </a:p>
          <a:p>
            <a:pPr marL="18097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kreira se prazan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koji ima podrazumevani početni kapacitet od 10 elemenata.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b="1">
                <a:solidFill>
                  <a:schemeClr val="tx1">
                    <a:lumMod val="95000"/>
                    <a:lumOff val="5000"/>
                  </a:schemeClr>
                </a:solidFill>
              </a:rPr>
              <a:t>Kapacitet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nam kazuje koliko elemenata može sadržati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bez uvećanja. U pozadini se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implementira koristeći niz.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Prilikom uvećanja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kolekcije, kreira se veći niz od postojećeg i svaki element starog niza se kopira u novokreirani niz. Ovo može oduzeti značajno vreme u slučaju velikih kolekcija i čestog dodavanja elemenata.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U tom smislu, povećanje dužine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kolekcije svaki put kad se dodaje novi element može biti neefikasno.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Umesto toga, lista se implementira tako da raste samo kad se dodaje novi element i kada je tekući broj elemenata liste jednak kapacitetu liste, tj. kad nema prostora da se smesti novi element.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D17F4D8-9379-464E-863F-6E28EFE019F1}" type="slidenum">
              <a:rPr lang="en-GB" smtClean="0">
                <a:latin typeface="Arial Black" pitchFamily="34" charset="0"/>
              </a:rPr>
              <a:pPr eaLnBrk="1" hangingPunct="1"/>
              <a:t>32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03837" cy="739775"/>
          </a:xfrm>
        </p:spPr>
        <p:txBody>
          <a:bodyPr/>
          <a:lstStyle/>
          <a:p>
            <a:pPr eaLnBrk="1" hangingPunct="1"/>
            <a:r>
              <a:rPr lang="en-GB" sz="3600" smtClean="0"/>
              <a:t>Klasa ArrayList – Primer</a:t>
            </a:r>
            <a:endParaRPr lang="en-US" sz="36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1349375"/>
            <a:ext cx="8785225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Kapacitet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kolekcije možemo eksplicitno zadati metodom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ensureCapacity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što se radi u slučaju kada očekujemo da kolekcija sadrži veliki broj elemenata, čime se eliminiše potreba za čestom promenom kapaciteta.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Smanjenje kapaciteta kolekcije na tekući broj elemenata se vrši metodom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trimToSize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kolekcija ima preklopljeni konstruktor koji omogućava definisanje kapaciteta kolekcije prilikom kreiranja iste. Na primer, naredbom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latin typeface="Consolas" pitchFamily="49" charset="0"/>
                <a:cs typeface="Consolas" pitchFamily="49" charset="0"/>
              </a:rPr>
              <a:t>	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ArrayList&lt; String &gt; kolString = new ArrayList&lt; String &gt;(50);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se kreira kolekcija čiji je kapacitet 50 elemenata.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oboljšana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for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petlja vrlo elegantno rešenje za prolazak kroz sve elemente kolekcije, bilo da je to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ili neka druga kolekcija. </a:t>
            </a:r>
            <a:endParaRPr lang="en-U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Drugi način da se obiđu svi elementi kolekcije, kao i da se manipuliše njima, je pomoću klase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Iterator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o čemu će biti više reči u nastavku.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AEEE53-B502-431B-9090-D55D5B02ED53}" type="slidenum">
              <a:rPr lang="en-GB" smtClean="0">
                <a:latin typeface="Arial Black" pitchFamily="34" charset="0"/>
              </a:rPr>
              <a:pPr eaLnBrk="1" hangingPunct="1"/>
              <a:t>33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5532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Deklarisanje i kreiranje nizova</a:t>
            </a:r>
          </a:p>
        </p:txBody>
      </p:sp>
      <p:sp>
        <p:nvSpPr>
          <p:cNvPr id="4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12875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Više nizova se može kreirati u jednom koraku. Na primer, dva niza stringova,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 smtClean="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</a:t>
            </a:r>
            <a:r>
              <a:rPr lang="vi-VN" sz="2000" smtClean="0"/>
              <a:t>, se mogu kreirati kao: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String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[] a = new String[10], b = new String[10];</a:t>
            </a: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Kada se uglaste zagrade navedu odmah nakon tipa, sve promenljive u deklaraciji će biti nizovi, kao u prethodnoj naredbi. </a:t>
            </a:r>
            <a:endParaRPr lang="en-US" sz="2000" smtClean="0"/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Ukoliko ne želimo da u jednoj naredbi budu sve nizovi, onda se uglaste zagrade navode samo nakon imena promenljivih koje su nizovi. Na primer, u deklaraciji</a:t>
            </a:r>
            <a:r>
              <a:rPr lang="en-US" sz="2000"/>
              <a:t>:</a:t>
            </a:r>
            <a:endParaRPr lang="vi-VN" sz="2000" smtClean="0"/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a[], b, c;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3050" algn="l"/>
              </a:tabLst>
              <a:defRPr/>
            </a:pPr>
            <a:r>
              <a:rPr lang="en-US" sz="2000" smtClean="0"/>
              <a:t>	</a:t>
            </a:r>
            <a:r>
              <a:rPr lang="vi-VN" sz="2000" smtClean="0"/>
              <a:t>će promenljiva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 smtClean="0"/>
              <a:t> biti niz stringova, dok će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b</a:t>
            </a:r>
            <a:r>
              <a:rPr lang="vi-VN" sz="2000" smtClean="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</a:t>
            </a:r>
            <a:r>
              <a:rPr lang="vi-VN" sz="2000" smtClean="0"/>
              <a:t> biti stringovi.</a:t>
            </a: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N</a:t>
            </a:r>
            <a:r>
              <a:rPr lang="vi-VN" sz="2000" smtClean="0"/>
              <a:t>izov</a:t>
            </a:r>
            <a:r>
              <a:rPr lang="en-US" sz="2000" smtClean="0"/>
              <a:t>i mogu biti</a:t>
            </a:r>
            <a:r>
              <a:rPr lang="vi-VN" sz="2000" smtClean="0"/>
              <a:t> bilo kog tipa. Elementi niza primitivnog tipa sadrže primitivne vrednosti, dok su elementi niza referencijskog tipa reference na objekte tog tipa. Na primer, u prethodnoj deklaraciji, svaki element niza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</a:t>
            </a:r>
            <a:r>
              <a:rPr lang="vi-VN" sz="2000" smtClean="0"/>
              <a:t> će biti referenca na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String</a:t>
            </a:r>
            <a:r>
              <a:rPr lang="vi-VN" sz="2000" smtClean="0"/>
              <a:t> objekat.</a:t>
            </a:r>
            <a:endParaRPr lang="vi-VN" sz="200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64273D-FA0C-41E4-B089-E920AEC55BC8}" type="slidenum">
              <a:rPr lang="en-GB" smtClean="0">
                <a:latin typeface="Arial Black" pitchFamily="34" charset="0"/>
              </a:rPr>
              <a:pPr eaLnBrk="1" hangingPunct="1"/>
              <a:t>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1928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Inicijalizacija i dužina nizova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Nizovi se u Javi mogu kreirati i inicijalizovati u jednom koraku:</a:t>
            </a:r>
          </a:p>
          <a:p>
            <a:pPr marL="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int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x[] = {1,3,4,11,27};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71463" algn="l"/>
              </a:tabLst>
              <a:defRPr/>
            </a:pPr>
            <a:r>
              <a:rPr lang="en-US" sz="20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s[] = {"prva","druga","treća"};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P</a:t>
            </a:r>
            <a:r>
              <a:rPr lang="vi-VN" sz="2000" smtClean="0"/>
              <a:t>ri ovakvom kreiranju nizova ne navodi </a:t>
            </a:r>
            <a:r>
              <a:rPr lang="sr-Latn-RS" sz="2000" smtClean="0"/>
              <a:t>se </a:t>
            </a:r>
            <a:r>
              <a:rPr lang="vi-VN" sz="2000" smtClean="0"/>
              <a:t>ključna reč </a:t>
            </a:r>
            <a:r>
              <a:rPr lang="vi-VN" sz="2000" smtClean="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 smtClean="0"/>
              <a:t>.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Dužina niza se određuje na osnovu elemenata u vitičastim zagradama. Interno, kompajler prvo prebroji elemente u zagrad</a:t>
            </a:r>
            <a:r>
              <a:rPr lang="sr-Latn-RS" sz="2000" smtClean="0"/>
              <a:t>i</a:t>
            </a:r>
            <a:r>
              <a:rPr lang="vi-VN" sz="2000" smtClean="0"/>
              <a:t>, pa onda </a:t>
            </a:r>
            <a:r>
              <a:rPr lang="sr-Latn-RS" sz="2000" smtClean="0"/>
              <a:t>izvrši</a:t>
            </a:r>
            <a:r>
              <a:rPr lang="vi-VN" sz="2000" smtClean="0"/>
              <a:t> operaciju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new</a:t>
            </a:r>
            <a:r>
              <a:rPr lang="vi-VN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Svaki niz ima dužinu, koja se čuva u promenljivoj instance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2000" smtClean="0"/>
              <a:t>. Dakle, dužina prethodna dva niza se dobija sa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x.length</a:t>
            </a:r>
            <a:r>
              <a:rPr lang="vi-VN" sz="2000" smtClean="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s.length</a:t>
            </a:r>
            <a:r>
              <a:rPr lang="vi-VN" sz="2000" smtClean="0"/>
              <a:t>.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>
                <a:solidFill>
                  <a:srgbClr val="FF0000"/>
                </a:solidFill>
              </a:rPr>
              <a:t>U</a:t>
            </a:r>
            <a:r>
              <a:rPr lang="vi-VN" sz="2000" smtClean="0">
                <a:solidFill>
                  <a:srgbClr val="FF0000"/>
                </a:solidFill>
              </a:rPr>
              <a:t> Jav</a:t>
            </a:r>
            <a:r>
              <a:rPr lang="en-US" sz="2000" smtClean="0">
                <a:solidFill>
                  <a:srgbClr val="FF0000"/>
                </a:solidFill>
              </a:rPr>
              <a:t>i</a:t>
            </a:r>
            <a:r>
              <a:rPr lang="vi-VN" sz="2000" smtClean="0">
                <a:solidFill>
                  <a:srgbClr val="FF0000"/>
                </a:solidFill>
              </a:rPr>
              <a:t> je dužina niza fiksna</a:t>
            </a:r>
            <a:r>
              <a:rPr lang="vi-VN" sz="2000" smtClean="0"/>
              <a:t>. Jednom kreiran niz na ovaj način ne može promeniti dužinu, jer mu</a:t>
            </a:r>
            <a:r>
              <a:rPr lang="sr-Latn-RS" sz="2000" smtClean="0"/>
              <a:t> je</a:t>
            </a:r>
            <a:r>
              <a:rPr lang="vi-VN" sz="2000" smtClean="0"/>
              <a:t>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2000" smtClean="0"/>
              <a:t> podatak deklarisan ključnom rečju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</a:t>
            </a:r>
            <a:r>
              <a:rPr lang="vi-VN" sz="2000" smtClean="0"/>
              <a:t>. Promena dužine niza podrazumeva kreiranje novog niza. 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smtClean="0"/>
              <a:t>Ovaj se nedostatak može eliminisati korišćenjem kolekcija, kakva 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2000" smtClean="0"/>
              <a:t>, koja dozvoljava dinamičku promenu dužine niza.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CA4663-6920-4A86-B998-116BE597C0AB}" type="slidenum">
              <a:rPr lang="en-GB" smtClean="0">
                <a:latin typeface="Arial Black" pitchFamily="34" charset="0"/>
              </a:rPr>
              <a:pPr eaLnBrk="1" hangingPunct="1"/>
              <a:t>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569325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Primer – Pristupanje nepostoje</a:t>
            </a:r>
            <a:r>
              <a:rPr lang="sr-Latn-RS" sz="3600" smtClean="0"/>
              <a:t>ć</a:t>
            </a:r>
            <a:r>
              <a:rPr lang="en-US" sz="3600" smtClean="0"/>
              <a:t>em </a:t>
            </a:r>
            <a:r>
              <a:rPr lang="sr-Latn-RS" sz="3600" smtClean="0"/>
              <a:t>članu</a:t>
            </a:r>
            <a:endParaRPr lang="en-US" sz="3600" smtClean="0"/>
          </a:p>
        </p:txBody>
      </p:sp>
      <p:sp>
        <p:nvSpPr>
          <p:cNvPr id="819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5217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Tokom izvršavanja programa, proveravaju se indeksi elemenata niza koji moraju biti veći ili jednaki od 0 i manji od dužine niza. </a:t>
            </a:r>
            <a:r>
              <a:rPr lang="sr-Latn-RS" sz="2000"/>
              <a:t>P</a:t>
            </a:r>
            <a:r>
              <a:rPr lang="vi-VN" sz="2000"/>
              <a:t>okušaj da se </a:t>
            </a:r>
            <a:r>
              <a:rPr lang="sr-Latn-RS" sz="2000"/>
              <a:t>indeksira</a:t>
            </a:r>
            <a:r>
              <a:rPr lang="vi-VN" sz="2000"/>
              <a:t> element van ovih granica dovodi do greške izvršavanja (eng. </a:t>
            </a:r>
            <a:r>
              <a:rPr lang="vi-VN" sz="2000" i="1"/>
              <a:t>run-time error</a:t>
            </a:r>
            <a:r>
              <a:rPr lang="vi-VN" sz="2000"/>
              <a:t>) poznate kao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ArrayIndexOutOfBoundsException</a:t>
            </a:r>
            <a:r>
              <a:rPr lang="vi-VN" sz="2000"/>
              <a:t>.</a:t>
            </a: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1258888" y="2757488"/>
            <a:ext cx="6553200" cy="30480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Nizovi {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latin typeface="Consolas" pitchFamily="49" charset="0"/>
                <a:cs typeface="Times New Roman" pitchFamily="18" charset="0"/>
              </a:rPr>
              <a:t> 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args) {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x[] = {1,3,4,11,27};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suma = 0;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latin typeface="Consolas" pitchFamily="49" charset="0"/>
                <a:cs typeface="Times New Roman" pitchFamily="18" charset="0"/>
              </a:rPr>
              <a:t> 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600" b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i=0; i&lt;=x.length; i++)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suma += x[i];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System.out.printf(</a:t>
            </a:r>
            <a:r>
              <a:rPr lang="en-GB" sz="160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"Suma elemenata niza je %d."</a:t>
            </a: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,suma);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60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500">
              <a:solidFill>
                <a:srgbClr val="7F0055"/>
              </a:solidFill>
              <a:latin typeface="Consolas" pitchFamily="49" charset="0"/>
              <a:cs typeface="Times New Roman" pitchFamily="18" charset="0"/>
            </a:endParaRPr>
          </a:p>
        </p:txBody>
      </p:sp>
      <p:sp>
        <p:nvSpPr>
          <p:cNvPr id="8197" name="Rectangle 1"/>
          <p:cNvSpPr>
            <a:spLocks noChangeArrowheads="1"/>
          </p:cNvSpPr>
          <p:nvPr/>
        </p:nvSpPr>
        <p:spPr bwMode="auto">
          <a:xfrm>
            <a:off x="250825" y="6084888"/>
            <a:ext cx="8137525" cy="661987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Exception in thread "main" java.lang.ArrayIndexOutOfBoundsException: 5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Nizovi.main(Nizovi.java:9)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086725" y="5386388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8199" name="Straight Arrow Connector 6"/>
          <p:cNvCxnSpPr>
            <a:cxnSpLocks noChangeShapeType="1"/>
          </p:cNvCxnSpPr>
          <p:nvPr/>
        </p:nvCxnSpPr>
        <p:spPr bwMode="auto">
          <a:xfrm flipH="1">
            <a:off x="8172450" y="5707063"/>
            <a:ext cx="204788" cy="3778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8B9A91-1C6A-4D38-919F-0C70688404DD}" type="slidenum">
              <a:rPr lang="en-GB" smtClean="0">
                <a:latin typeface="Arial Black" pitchFamily="34" charset="0"/>
              </a:rPr>
              <a:pPr eaLnBrk="1" hangingPunct="1"/>
              <a:t>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1847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Malo o obradi izuzetaka</a:t>
            </a:r>
            <a:endParaRPr lang="en-US" sz="3600" smtClean="0"/>
          </a:p>
        </p:txBody>
      </p:sp>
      <p:sp>
        <p:nvSpPr>
          <p:cNvPr id="921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7137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 ispisa programa zaključujemo da je došlo do izuzetka (eng. </a:t>
            </a:r>
            <a:r>
              <a:rPr lang="vi-VN" sz="2000" i="1"/>
              <a:t>exception</a:t>
            </a:r>
            <a:r>
              <a:rPr lang="vi-VN" sz="2000"/>
              <a:t>) prilikom izvršavanja.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Izuzetak predstavlja indikaciju da je došlo do neke greške pri izvršavanju programa.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Dobro napisan program uzima u mogućnost da može doći do izuzetka i sadrži odgovarajući kod koji obrađuje izuzetke.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/>
              <a:t>U</a:t>
            </a:r>
            <a:r>
              <a:rPr lang="vi-VN" sz="2000"/>
              <a:t>pravljanje izuzecima (eng. </a:t>
            </a:r>
            <a:r>
              <a:rPr lang="vi-VN" sz="2000" i="1"/>
              <a:t>exception handling</a:t>
            </a:r>
            <a:r>
              <a:rPr lang="vi-VN" sz="2000"/>
              <a:t>) omogućava da se kreiraju programi koji </a:t>
            </a:r>
            <a:r>
              <a:rPr lang="en-US" sz="2000"/>
              <a:t>”</a:t>
            </a:r>
            <a:r>
              <a:rPr lang="vi-VN" sz="2000"/>
              <a:t>hvataju</a:t>
            </a:r>
            <a:r>
              <a:rPr lang="en-US" sz="2000"/>
              <a:t>”</a:t>
            </a:r>
            <a:r>
              <a:rPr lang="vi-VN" sz="2000"/>
              <a:t> i razrešavaju izuzetke. U mnogim slučajevima</a:t>
            </a:r>
            <a:r>
              <a:rPr lang="en-US" sz="2000"/>
              <a:t>,</a:t>
            </a:r>
            <a:r>
              <a:rPr lang="vi-VN" sz="2000"/>
              <a:t> ovo će podrazumevati neometan nastavak izvršavanja programa, kao da se ništa nije dogodilo.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Kad dođe do nekog ozbiljnijeg problema, razrešavanje izuzetka može podrazumevati i završetak rada aplikacije, uz određenu poruku korisniku. Kad dođe do greške prilikom izvršavanja, kaže se još da JVM </a:t>
            </a:r>
            <a:r>
              <a:rPr lang="en-US" sz="2000"/>
              <a:t>”</a:t>
            </a:r>
            <a:r>
              <a:rPr lang="vi-VN" sz="2000"/>
              <a:t>baca</a:t>
            </a:r>
            <a:r>
              <a:rPr lang="en-US" sz="2000"/>
              <a:t>”</a:t>
            </a:r>
            <a:r>
              <a:rPr lang="vi-VN" sz="2000"/>
              <a:t> (eng. </a:t>
            </a:r>
            <a:r>
              <a:rPr lang="vi-VN" sz="2000" i="1"/>
              <a:t>throws</a:t>
            </a:r>
            <a:r>
              <a:rPr lang="vi-VN" sz="2000"/>
              <a:t>) izuzetak.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Posmatrajmo primer prethodne klase u kome ćemo obraditi izuzetak nepostojećeg indeksa niza.</a:t>
            </a:r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D02F96-0AF3-4480-83B9-C968AC5B05A1}" type="slidenum">
              <a:rPr lang="en-GB" smtClean="0">
                <a:latin typeface="Arial Black" pitchFamily="34" charset="0"/>
              </a:rPr>
              <a:pPr eaLnBrk="1" hangingPunct="1"/>
              <a:t>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9055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N</a:t>
            </a:r>
            <a:r>
              <a:rPr lang="en-US" sz="3600" smtClean="0"/>
              <a:t>epostoje</a:t>
            </a:r>
            <a:r>
              <a:rPr lang="sr-Latn-RS" sz="3600" smtClean="0"/>
              <a:t>ći</a:t>
            </a:r>
            <a:r>
              <a:rPr lang="en-US" sz="3600" smtClean="0"/>
              <a:t> </a:t>
            </a:r>
            <a:r>
              <a:rPr lang="sr-Latn-RS" sz="3600" smtClean="0"/>
              <a:t>član – obrađen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4938" y="1193800"/>
            <a:ext cx="8856662" cy="45386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/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class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Nizovi {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public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static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void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main(String[] args) {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x[] = {1,3,4,11,27};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suma = 0;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latin typeface="Consolas"/>
                <a:ea typeface="Times New Roman"/>
                <a:cs typeface="Times New Roman"/>
              </a:rPr>
              <a:t> 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for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550" b="1">
                <a:solidFill>
                  <a:srgbClr val="7F0055"/>
                </a:solidFill>
                <a:latin typeface="Consolas"/>
                <a:ea typeface="Times New Roman"/>
                <a:cs typeface="Times New Roman"/>
              </a:rPr>
              <a:t>int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i = 0; i &lt;= x.length; i++){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55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try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{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suma += x[i];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}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</a:t>
            </a:r>
            <a:r>
              <a:rPr lang="en-GB" sz="155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catch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(</a:t>
            </a:r>
            <a:r>
              <a:rPr lang="en-GB" sz="155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ArrayIndexOutOfBoundsException e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){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System.out.printf(</a:t>
            </a:r>
            <a:r>
              <a:rPr lang="en-GB" sz="15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"Došlo je do greške %s\n"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e);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	System.out.printf(</a:t>
            </a:r>
            <a:r>
              <a:rPr lang="en-GB" sz="15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"Indeks je %d, a mora biti manji od %d."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 i, x.</a:t>
            </a:r>
            <a:r>
              <a:rPr lang="en-GB" sz="1550">
                <a:solidFill>
                  <a:srgbClr val="0000C0"/>
                </a:solidFill>
                <a:latin typeface="Consolas"/>
                <a:ea typeface="Times New Roman"/>
                <a:cs typeface="Times New Roman"/>
              </a:rPr>
              <a:t>length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);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	}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}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	System.out.printf(</a:t>
            </a:r>
            <a:r>
              <a:rPr lang="en-GB" sz="1550">
                <a:solidFill>
                  <a:srgbClr val="2A00FF"/>
                </a:solidFill>
                <a:latin typeface="Consolas"/>
                <a:ea typeface="Times New Roman"/>
                <a:cs typeface="Times New Roman"/>
              </a:rPr>
              <a:t>"\nSuma elemenata niza je %d."</a:t>
            </a: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,suma);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	}</a:t>
            </a:r>
            <a:endParaRPr lang="en-GB" sz="155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900" algn="l"/>
                <a:tab pos="431800" algn="l"/>
                <a:tab pos="647700" algn="l"/>
                <a:tab pos="864235" algn="l"/>
              </a:tabLst>
              <a:defRPr/>
            </a:pPr>
            <a:r>
              <a:rPr lang="en-GB" sz="155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}</a:t>
            </a:r>
            <a:endParaRPr lang="en-GB" sz="155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404813" y="5949950"/>
            <a:ext cx="7119937" cy="83026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Došlo je do greške java.lang.ArrayIndexOutOfBoundsException: 5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Indeks je 5, a mora biti manji od 5.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Suma elemenata niza je 46.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013700" y="6089650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Ispis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6" name="Straight Arrow Connector 9"/>
          <p:cNvCxnSpPr>
            <a:cxnSpLocks noChangeShapeType="1"/>
          </p:cNvCxnSpPr>
          <p:nvPr/>
        </p:nvCxnSpPr>
        <p:spPr bwMode="auto">
          <a:xfrm flipH="1">
            <a:off x="7553325" y="6318250"/>
            <a:ext cx="528638" cy="9207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C566D9-400F-416C-A0BC-714CF3293E2E}" type="slidenum">
              <a:rPr lang="en-GB" smtClean="0">
                <a:latin typeface="Arial Black" pitchFamily="34" charset="0"/>
              </a:rPr>
              <a:pPr eaLnBrk="1" hangingPunct="1"/>
              <a:t>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1847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try – catch</a:t>
            </a:r>
            <a:endParaRPr lang="en-US" sz="3600" smtClean="0"/>
          </a:p>
        </p:txBody>
      </p:sp>
      <p:sp>
        <p:nvSpPr>
          <p:cNvPr id="1126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7137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Da bi se obradio izuzetak, deo koda koji može baciti izuzetak treba staviti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</a:t>
            </a:r>
            <a:r>
              <a:rPr lang="sr-Latn-RS" sz="200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Sa druge strane,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sadrži naredbe koje obrađuju izuzetak u slučaju da do njega dođe.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Ako se naredbe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bloku izvrše regularno,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se neće ni ulaziti.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 slučaju da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 sadrži više naredbi, prva naredba koja baci izuzetak uzrokuje da kontrola toka preskoči sve preostale naredbe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bloku i pređe na izvršavanje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Zagrade za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/>
              <a:t> 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su obavezne.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>
                <a:solidFill>
                  <a:srgbClr val="FF0000"/>
                </a:solidFill>
              </a:rPr>
              <a:t>Izuzeci imaju tipove</a:t>
            </a:r>
            <a:r>
              <a:rPr lang="vi-VN" sz="2000"/>
              <a:t>. Uočimo da su 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bloku u prethodnom primeru deklarisani tip izuzetka,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ArrayIndexOutOfBoundsException</a:t>
            </a:r>
            <a:r>
              <a:rPr lang="vi-VN" sz="2000"/>
              <a:t>, i parametar izuzetka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e</a:t>
            </a:r>
            <a:r>
              <a:rPr lang="vi-VN" sz="2000"/>
              <a:t>. </a:t>
            </a:r>
            <a:endParaRPr lang="sr-Latn-RS" sz="20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Tip izuzetka ukazuje na to do kakve greške je došlo.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 može da obradi izuzetke određenog tipa. Unutar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/>
              <a:t> bloka možemo koristiti parametar izuzetka</a:t>
            </a:r>
            <a:r>
              <a:rPr lang="sr-Latn-RS" sz="2000"/>
              <a:t>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e</a:t>
            </a:r>
            <a:r>
              <a:rPr lang="vi-VN" sz="2000"/>
              <a:t> da interagujemo sa objektom izuzetka.</a:t>
            </a: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F9CA57-16DB-4DF2-BA4E-F757AB396340}" type="slidenum">
              <a:rPr lang="en-GB" smtClean="0">
                <a:latin typeface="Arial Black" pitchFamily="34" charset="0"/>
              </a:rPr>
              <a:pPr eaLnBrk="1" hangingPunct="1"/>
              <a:t>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29393</TotalTime>
  <Words>2521</Words>
  <Application>Microsoft Office PowerPoint</Application>
  <PresentationFormat>On-screen Show (4:3)</PresentationFormat>
  <Paragraphs>525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Arial Black</vt:lpstr>
      <vt:lpstr>Calibri</vt:lpstr>
      <vt:lpstr>Consolas</vt:lpstr>
      <vt:lpstr>Times New Roman</vt:lpstr>
      <vt:lpstr>Wingdings</vt:lpstr>
      <vt:lpstr>Pixel</vt:lpstr>
      <vt:lpstr>OBJEKTNO-ORIJENTISANI DIZAJN SOFTVERA</vt:lpstr>
      <vt:lpstr>Nizovi</vt:lpstr>
      <vt:lpstr>Deklarisanje i kreiranje nizova</vt:lpstr>
      <vt:lpstr>Deklarisanje i kreiranje nizova</vt:lpstr>
      <vt:lpstr>Inicijalizacija i dužina nizova</vt:lpstr>
      <vt:lpstr>Primer – Pristupanje nepostojećem članu</vt:lpstr>
      <vt:lpstr>Malo o obradi izuzetaka</vt:lpstr>
      <vt:lpstr>Nepostojeći član – obrađen</vt:lpstr>
      <vt:lpstr>try – catch</vt:lpstr>
      <vt:lpstr>Generisanje slučajnih brojeva</vt:lpstr>
      <vt:lpstr>Generisanje slučajnih brojeva</vt:lpstr>
      <vt:lpstr>Generisanje slučajnih brojeva - Primer</vt:lpstr>
      <vt:lpstr>Primer – Mešanje i deljenje špila karata</vt:lpstr>
      <vt:lpstr>Klasa SpilKarata</vt:lpstr>
      <vt:lpstr>Klasa SpilKarata</vt:lpstr>
      <vt:lpstr>Klasa SpilKarataTest</vt:lpstr>
      <vt:lpstr>Poboljšana for petlja</vt:lpstr>
      <vt:lpstr>Poboljšana for petlja – Primer</vt:lpstr>
      <vt:lpstr>Prosleđivanje niza metodi</vt:lpstr>
      <vt:lpstr>Prosleđivanje niza metodi – Primer</vt:lpstr>
      <vt:lpstr>Prosleđivanje argumenata metodi</vt:lpstr>
      <vt:lpstr>Prosleđivanje argumenata metodi</vt:lpstr>
      <vt:lpstr>Višedimenzioni nizovi</vt:lpstr>
      <vt:lpstr>Višedimenzioni nizovi</vt:lpstr>
      <vt:lpstr>Klasa Arrays</vt:lpstr>
      <vt:lpstr>Metoda arraycopy</vt:lpstr>
      <vt:lpstr>Osnovno o kolekcijama. Klasa ArrayList</vt:lpstr>
      <vt:lpstr>Osnovno o pakovanju primitivnih tipova</vt:lpstr>
      <vt:lpstr>Neke metode i osobine klase ArrayList</vt:lpstr>
      <vt:lpstr>Klasa ArrayList – Primer</vt:lpstr>
      <vt:lpstr>PowerPoint Presentation</vt:lpstr>
      <vt:lpstr>Kapacitet ArrayList kolekcije</vt:lpstr>
      <vt:lpstr>Klasa ArrayList – Primer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1027</cp:revision>
  <cp:lastPrinted>2013-02-20T09:16:27Z</cp:lastPrinted>
  <dcterms:created xsi:type="dcterms:W3CDTF">2004-08-23T07:37:27Z</dcterms:created>
  <dcterms:modified xsi:type="dcterms:W3CDTF">2017-03-23T15:48:04Z</dcterms:modified>
</cp:coreProperties>
</file>