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4"/>
  </p:notesMasterIdLst>
  <p:handoutMasterIdLst>
    <p:handoutMasterId r:id="rId45"/>
  </p:handoutMasterIdLst>
  <p:sldIdLst>
    <p:sldId id="256" r:id="rId2"/>
    <p:sldId id="558" r:id="rId3"/>
    <p:sldId id="554" r:id="rId4"/>
    <p:sldId id="555" r:id="rId5"/>
    <p:sldId id="556" r:id="rId6"/>
    <p:sldId id="557" r:id="rId7"/>
    <p:sldId id="536" r:id="rId8"/>
    <p:sldId id="537" r:id="rId9"/>
    <p:sldId id="538" r:id="rId10"/>
    <p:sldId id="539" r:id="rId11"/>
    <p:sldId id="540" r:id="rId12"/>
    <p:sldId id="541" r:id="rId13"/>
    <p:sldId id="542" r:id="rId14"/>
    <p:sldId id="543" r:id="rId15"/>
    <p:sldId id="544" r:id="rId16"/>
    <p:sldId id="545" r:id="rId17"/>
    <p:sldId id="546" r:id="rId18"/>
    <p:sldId id="547" r:id="rId19"/>
    <p:sldId id="548" r:id="rId20"/>
    <p:sldId id="549" r:id="rId21"/>
    <p:sldId id="550" r:id="rId22"/>
    <p:sldId id="551" r:id="rId23"/>
    <p:sldId id="552" r:id="rId24"/>
    <p:sldId id="553" r:id="rId25"/>
    <p:sldId id="354" r:id="rId26"/>
    <p:sldId id="506" r:id="rId27"/>
    <p:sldId id="507" r:id="rId28"/>
    <p:sldId id="444" r:id="rId29"/>
    <p:sldId id="508" r:id="rId30"/>
    <p:sldId id="382" r:id="rId31"/>
    <p:sldId id="419" r:id="rId32"/>
    <p:sldId id="513" r:id="rId33"/>
    <p:sldId id="479" r:id="rId34"/>
    <p:sldId id="509" r:id="rId35"/>
    <p:sldId id="510" r:id="rId36"/>
    <p:sldId id="511" r:id="rId37"/>
    <p:sldId id="512" r:id="rId38"/>
    <p:sldId id="447" r:id="rId39"/>
    <p:sldId id="481" r:id="rId40"/>
    <p:sldId id="515" r:id="rId41"/>
    <p:sldId id="516" r:id="rId42"/>
    <p:sldId id="517" r:id="rId43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CCFFCC"/>
    <a:srgbClr val="FF3300"/>
    <a:srgbClr val="006400"/>
    <a:srgbClr val="0ABDF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5" rIns="99030" bIns="49515" numCol="1" anchor="t" anchorCtr="0" compatLnSpc="1">
            <a:prstTxWarp prst="textNoShape">
              <a:avLst/>
            </a:prstTxWarp>
          </a:bodyPr>
          <a:lstStyle>
            <a:lvl1pPr defTabSz="98948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8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5" rIns="99030" bIns="49515" numCol="1" anchor="t" anchorCtr="0" compatLnSpc="1">
            <a:prstTxWarp prst="textNoShape">
              <a:avLst/>
            </a:prstTxWarp>
          </a:bodyPr>
          <a:lstStyle>
            <a:lvl1pPr algn="r" defTabSz="98948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5" rIns="99030" bIns="49515" numCol="1" anchor="b" anchorCtr="0" compatLnSpc="1">
            <a:prstTxWarp prst="textNoShape">
              <a:avLst/>
            </a:prstTxWarp>
          </a:bodyPr>
          <a:lstStyle>
            <a:lvl1pPr defTabSz="98948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8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0" tIns="49515" rIns="99030" bIns="49515" numCol="1" anchor="b" anchorCtr="0" compatLnSpc="1">
            <a:prstTxWarp prst="textNoShape">
              <a:avLst/>
            </a:prstTxWarp>
          </a:bodyPr>
          <a:lstStyle>
            <a:lvl1pPr algn="r" defTabSz="98948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0A529C1A-3850-4692-B5F1-65BC4A534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13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7259" tIns="48631" rIns="97259" bIns="4863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7259" tIns="48631" rIns="97259" bIns="4863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83E88A8D-8ABF-4970-BB05-FA75E24EF391}" type="datetimeFigureOut">
              <a:rPr lang="sr-Latn-CS"/>
              <a:pPr>
                <a:defRPr/>
              </a:pPr>
              <a:t>4.5.2017.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4863" y="533400"/>
            <a:ext cx="3544887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59" tIns="48631" rIns="97259" bIns="48631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2350" y="3373438"/>
            <a:ext cx="8189913" cy="3192462"/>
          </a:xfrm>
          <a:prstGeom prst="rect">
            <a:avLst/>
          </a:prstGeom>
        </p:spPr>
        <p:txBody>
          <a:bodyPr vert="horz" lIns="97259" tIns="48631" rIns="97259" bIns="486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2113"/>
            <a:ext cx="4435475" cy="355600"/>
          </a:xfrm>
          <a:prstGeom prst="rect">
            <a:avLst/>
          </a:prstGeom>
        </p:spPr>
        <p:txBody>
          <a:bodyPr vert="horz" lIns="97259" tIns="48631" rIns="97259" bIns="4863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550" y="6742113"/>
            <a:ext cx="4435475" cy="355600"/>
          </a:xfrm>
          <a:prstGeom prst="rect">
            <a:avLst/>
          </a:prstGeom>
        </p:spPr>
        <p:txBody>
          <a:bodyPr vert="horz" lIns="97259" tIns="48631" rIns="97259" bIns="48631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45D23BE6-C483-4D6F-9138-6823836F736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217181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70959" indent="-29652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6091" indent="-23721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60528" indent="-23721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34964" indent="-23721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09400" indent="-23721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3837" indent="-23721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58273" indent="-23721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32710" indent="-23721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C02FE0-FDE9-4FFB-874E-5FE132E00445}" type="slidenum">
              <a:rPr lang="sr-Latn-CS" smtClean="0"/>
              <a:pPr eaLnBrk="1" hangingPunct="1"/>
              <a:t>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67400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9AE0DF-D9E4-4BF1-9D7D-EE0659D8EBEE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810162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B98D0B-D5F4-4834-8B8F-4615C326A21E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15542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AD3CFB-694D-4A34-ABA2-164B0BC0AF81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74473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766EC6-E4D7-4126-9136-AAE789B02975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6949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6DF072-FC4F-4F78-8966-F65B855E0E25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88080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CA1A26-07F1-4F7E-A670-5335E1D520B2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28880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211A23-60A0-45FC-89CD-ACB884198624}" type="slidenum">
              <a:rPr lang="sr-Latn-CS" smtClean="0"/>
              <a:pPr eaLnBrk="1" hangingPunct="1"/>
              <a:t>17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215311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C9891E-3103-4DBF-88BD-FCFEE68170E6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773307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6079B8-2FB3-4D17-8471-9DBF59DBEB6C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07926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8E0CF3-8279-4A3A-94AA-1642CB55E251}" type="slidenum">
              <a:rPr lang="sr-Latn-CS" smtClean="0"/>
              <a:pPr eaLnBrk="1" hangingPunct="1"/>
              <a:t>20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88331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C90E86-32DF-4C25-9345-624FD0174A77}" type="slidenum">
              <a:rPr lang="sr-Latn-CS" smtClean="0"/>
              <a:pPr eaLnBrk="1" hangingPunct="1"/>
              <a:t>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110172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8BA92C-5C0E-47BB-BFBE-654A2F4A40CE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436155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9B111F-298E-42F4-B85D-853A6AF2C936}" type="slidenum">
              <a:rPr lang="sr-Latn-CS" smtClean="0"/>
              <a:pPr eaLnBrk="1" hangingPunct="1"/>
              <a:t>22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18071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46DC04-6B86-4391-8105-894D3B5C9B65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25869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E52D91-7A9B-4635-891F-2D7ECC450D16}" type="slidenum">
              <a:rPr lang="sr-Latn-CS" smtClean="0"/>
              <a:pPr eaLnBrk="1" hangingPunct="1"/>
              <a:t>24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427235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4E32D5-A741-4083-8FDE-4E34874CEF47}" type="slidenum">
              <a:rPr lang="sr-Latn-CS" smtClean="0"/>
              <a:pPr eaLnBrk="1" hangingPunct="1"/>
              <a:t>25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549699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C05B7C-2331-4D63-B34D-4C22E3998997}" type="slidenum">
              <a:rPr lang="sr-Latn-CS" smtClean="0"/>
              <a:pPr eaLnBrk="1" hangingPunct="1"/>
              <a:t>26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97194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127C3E-CCD1-4B5C-8EA8-8B7DF40BCAF9}" type="slidenum">
              <a:rPr lang="sr-Latn-CS" smtClean="0"/>
              <a:pPr eaLnBrk="1" hangingPunct="1"/>
              <a:t>27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620907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2D9DAF-55C9-4B11-B156-21D9576E3A7B}" type="slidenum">
              <a:rPr lang="sr-Latn-CS" smtClean="0"/>
              <a:pPr eaLnBrk="1" hangingPunct="1"/>
              <a:t>28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925631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789409-EE7E-479C-AB1E-96CBEAD3146D}" type="slidenum">
              <a:rPr lang="sr-Latn-CS" smtClean="0"/>
              <a:pPr eaLnBrk="1" hangingPunct="1"/>
              <a:t>29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502217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AF7680-3B72-423B-B139-871C7A9A4162}" type="slidenum">
              <a:rPr lang="sr-Latn-CS" smtClean="0"/>
              <a:pPr eaLnBrk="1" hangingPunct="1"/>
              <a:t>30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35479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64212F-4056-4E06-B691-27CD5165E95E}" type="slidenum">
              <a:rPr lang="sr-Latn-CS" smtClean="0"/>
              <a:pPr eaLnBrk="1" hangingPunct="1"/>
              <a:t>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4214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393587-725B-4761-814E-1EC4FF633CCE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083802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7A2B2C-E0BB-41B2-9788-04010391F272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548253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E7F047-09F7-4592-B77C-EF867BABBD93}" type="slidenum">
              <a:rPr lang="sr-Latn-CS" smtClean="0"/>
              <a:pPr eaLnBrk="1" hangingPunct="1"/>
              <a:t>33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173409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A95BD3-521D-4949-9B2A-C72307E36FD7}" type="slidenum">
              <a:rPr lang="sr-Latn-CS" smtClean="0"/>
              <a:pPr eaLnBrk="1" hangingPunct="1"/>
              <a:t>34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642893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257DCE-6CC8-4334-9F3F-7E38DF4EBEB9}" type="slidenum">
              <a:rPr lang="sr-Latn-CS" smtClean="0"/>
              <a:pPr eaLnBrk="1" hangingPunct="1"/>
              <a:t>35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588217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B60D91-5203-4599-A9BE-CE29AE04BB8D}" type="slidenum">
              <a:rPr lang="sr-Latn-CS" smtClean="0"/>
              <a:pPr eaLnBrk="1" hangingPunct="1"/>
              <a:t>36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16651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3F9A23-0130-40AF-9C0E-B517555DD7FF}" type="slidenum">
              <a:rPr lang="sr-Latn-CS" smtClean="0"/>
              <a:pPr eaLnBrk="1" hangingPunct="1"/>
              <a:t>37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359764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E43F60-455F-4186-9F6A-A167762152DA}" type="slidenum">
              <a:rPr lang="sr-Latn-CS" smtClean="0"/>
              <a:pPr eaLnBrk="1" hangingPunct="1"/>
              <a:t>38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5952573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2D0C25-D842-4BF9-B513-45FD53992576}" type="slidenum">
              <a:rPr lang="sr-Latn-CS" smtClean="0"/>
              <a:pPr eaLnBrk="1" hangingPunct="1"/>
              <a:t>39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449383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C56A24-1695-4393-A097-E0F2C790BB57}" type="slidenum">
              <a:rPr lang="sr-Latn-CS" smtClean="0"/>
              <a:pPr eaLnBrk="1" hangingPunct="1"/>
              <a:t>40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40073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49C7A0-6141-4257-8218-AA42976FFC02}" type="slidenum">
              <a:rPr lang="sr-Latn-CS" smtClean="0"/>
              <a:pPr eaLnBrk="1" hangingPunct="1"/>
              <a:t>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497506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7D5F25-CFE4-47A7-9D70-DFC7E2D4ED3C}" type="slidenum">
              <a:rPr lang="sr-Latn-CS" smtClean="0"/>
              <a:pPr eaLnBrk="1" hangingPunct="1"/>
              <a:t>41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740661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487B99-91DD-4027-84A6-4F9C2C165387}" type="slidenum">
              <a:rPr lang="sr-Latn-CS" smtClean="0"/>
              <a:pPr eaLnBrk="1" hangingPunct="1"/>
              <a:t>42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16461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869AB7-8A2B-4889-A509-9A0C1D218460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85455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B7EBB8-B9A2-426B-B90F-AAB6E50C0111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54263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8C5172-2C65-4BD0-92EE-533A09B50A8C}" type="slidenum">
              <a:rPr lang="sr-Latn-CS" smtClean="0"/>
              <a:pPr eaLnBrk="1" hangingPunct="1"/>
              <a:t>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91221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19DB8B-72B5-4F79-AA43-5DF6E0FAA7C1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5800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4B90A6-79CC-4F87-9474-98288EF9D078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0020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83CFE-CDB0-4DEF-978F-392443784E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4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221ED-055D-45EB-828F-7E925E1802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48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77154-17B2-41EA-A897-9F15313DFD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5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8DF11-BA32-4538-9F03-43B4C57492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91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3FBC4-5122-40C1-A027-EE0B2531B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86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6A60D-ED15-4E87-880C-D559C17D3F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52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53E84-2369-4953-A6F9-12024F59EC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58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74698-8E0B-4B08-9917-61D484800B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46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3C6D7-0771-444A-A49C-B42482AAF2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8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A57B1-429E-47DE-BE22-AD720A9CAB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07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BC546-B775-44C7-9DE2-2BD9C3041B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041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98CF1D6-9999-4834-8C5F-CE05BA38DD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611560" y="92249"/>
            <a:ext cx="633670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OBJEKTNO-ORIJENTISANI  DIZAJN SOFTVERA</a:t>
            </a:r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9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0" r:id="rId1"/>
    <p:sldLayoutId id="2147484940" r:id="rId2"/>
    <p:sldLayoutId id="2147484941" r:id="rId3"/>
    <p:sldLayoutId id="2147484942" r:id="rId4"/>
    <p:sldLayoutId id="2147484943" r:id="rId5"/>
    <p:sldLayoutId id="2147484944" r:id="rId6"/>
    <p:sldLayoutId id="2147484945" r:id="rId7"/>
    <p:sldLayoutId id="2147484946" r:id="rId8"/>
    <p:sldLayoutId id="2147484947" r:id="rId9"/>
    <p:sldLayoutId id="2147484948" r:id="rId10"/>
    <p:sldLayoutId id="21474849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082800"/>
            <a:ext cx="6805612" cy="2209800"/>
          </a:xfrm>
        </p:spPr>
        <p:txBody>
          <a:bodyPr/>
          <a:lstStyle/>
          <a:p>
            <a:pPr algn="ctr" eaLnBrk="1" hangingPunct="1"/>
            <a:r>
              <a:rPr lang="en-US" sz="3800" b="1" smtClean="0">
                <a:solidFill>
                  <a:srgbClr val="FF0000"/>
                </a:solidFill>
              </a:rPr>
              <a:t>OBJEKTNO-ORIJENTISANI DIZAJN SOFTVERA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25988"/>
            <a:ext cx="5256212" cy="15113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GUI – Nastavak</a:t>
            </a:r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Rad sa kolekcijama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5613"/>
            <a:ext cx="7345362" cy="596900"/>
          </a:xfrm>
        </p:spPr>
        <p:txBody>
          <a:bodyPr/>
          <a:lstStyle/>
          <a:p>
            <a:pPr eaLnBrk="1" hangingPunct="1"/>
            <a:r>
              <a:rPr lang="pl-PL" sz="3600" smtClean="0"/>
              <a:t>Drugi primer sa obradom događaja</a:t>
            </a:r>
            <a:endParaRPr lang="en-US" sz="3600" smtClean="0"/>
          </a:p>
        </p:txBody>
      </p:sp>
      <p:sp>
        <p:nvSpPr>
          <p:cNvPr id="1126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8D6FD0-31ED-4CBA-B425-63FE915FB684}" type="slidenum">
              <a:rPr lang="en-GB" smtClean="0">
                <a:latin typeface="Arial Black" pitchFamily="34" charset="0"/>
              </a:rPr>
              <a:pPr eaLnBrk="1" hangingPunct="1"/>
              <a:t>10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107950" y="1181100"/>
            <a:ext cx="5400675" cy="2032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FormaCheckRadio forma1 =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FormaCheckRadio();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forma1.setVisible(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3644900"/>
            <a:ext cx="2381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44900"/>
            <a:ext cx="2381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644900"/>
            <a:ext cx="23812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450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46085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Radio dugmad imaju dva stanja. Obično se pojavljuju u grupi, tako da je samo jedno aktivno dok ostala nisu, tj. predstavljaju međusobno isključive opcije. Odabirom jednog dugmeta u grupi, to dugme postaje aktivno.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Logička veza izmeđa radio dugmadi iste grupe se održava pomoću </a:t>
            </a:r>
            <a:r>
              <a:rPr lang="sr-Latn-R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ButtonGroup</a:t>
            </a:r>
            <a:r>
              <a:rPr lang="sr-Latn-RS" sz="2000" smtClean="0"/>
              <a:t> objekta (paket </a:t>
            </a:r>
            <a:r>
              <a:rPr lang="sr-Latn-RS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javax.swing</a:t>
            </a:r>
            <a:r>
              <a:rPr lang="sr-Latn-RS" sz="2000" smtClean="0"/>
              <a:t>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ButtonGroup</a:t>
            </a:r>
            <a:r>
              <a:rPr lang="sr-Latn-RS" sz="2000" smtClean="0"/>
              <a:t> objekat nije GUI komponenta, i ne prikazuje se u korisničkom interfejsu.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tekst polju, ukoliko želimo da se tekst ne menja, dovoljno je da pozovemo metodu 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setEditable</a:t>
            </a:r>
            <a:r>
              <a:rPr lang="sr-Latn-RS" sz="2000" smtClean="0"/>
              <a:t> na sledeći način: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latin typeface="Consolas"/>
                <a:ea typeface="Times New Roman"/>
                <a:cs typeface="Times New Roman"/>
              </a:rPr>
              <a:t>tekst.setEditable(false);</a:t>
            </a:r>
            <a:endParaRPr lang="en-GB" sz="2000" smtClean="0">
              <a:latin typeface="Calibri"/>
              <a:ea typeface="Times New Roman"/>
              <a:cs typeface="Times New Roman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Svakom radio dugmetu dodeljujemo isti osluškivač, u okviru koga se određuje koje dugme je kliknuto.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endParaRPr lang="vi-VN" sz="2000" smtClean="0"/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63788B-C413-47B8-95C4-516AD3CC1396}" type="slidenum">
              <a:rPr lang="en-GB" smtClean="0">
                <a:latin typeface="Arial Black" pitchFamily="34" charset="0"/>
              </a:rPr>
              <a:pPr eaLnBrk="1" hangingPunct="1"/>
              <a:t>11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9055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Anonimna unutrašnja klasa</a:t>
            </a:r>
          </a:p>
        </p:txBody>
      </p:sp>
      <p:sp>
        <p:nvSpPr>
          <p:cNvPr id="450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50403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Pri registrovanju osluškivača za ček dugme, nismo koristili instancu unutrašnje klase, već tzv. </a:t>
            </a:r>
            <a:r>
              <a:rPr lang="sr-Latn-RS" sz="2000" b="1" smtClean="0">
                <a:solidFill>
                  <a:srgbClr val="FF0000"/>
                </a:solidFill>
              </a:rPr>
              <a:t>anonimnu unutrašnju klasu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pitanju je specijalan oblik unutrašnje klase koji se deklariše </a:t>
            </a:r>
            <a:r>
              <a:rPr lang="sr-Latn-RS" sz="2000" b="1" smtClean="0"/>
              <a:t>bez imena</a:t>
            </a:r>
            <a:r>
              <a:rPr lang="sr-Latn-RS" sz="2000" smtClean="0"/>
              <a:t> i obično se pojavljuje unutar deklaracije metode koja registruje osluškivač.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Kao i svaka druga unutrašnja klasa, anonimna klasa može pristupiti članovima spoljašnje klase. Što se tiče metode u kojoj je deklarisana, u našem slučaju u konstruktoru </a:t>
            </a: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FormaCheckRadio()</a:t>
            </a:r>
            <a:r>
              <a:rPr lang="sr-Latn-RS" sz="2000" smtClean="0"/>
              <a:t>, anonimna klasa može pristupiti samo finalnim lokalnim promenljivim te metode, tj. ne može pristupiti promenljivim koji nisu deklarisani ključnom rečju </a:t>
            </a:r>
            <a:r>
              <a:rPr lang="sr-Latn-RS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final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Pošto anonimna klasa nema imena, objekat ove klase se mora kreirati u tački deklaracije te klase, u našem slučaju počev od linije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b="1" smtClean="0">
                <a:latin typeface="Consolas"/>
                <a:ea typeface="Times New Roman"/>
                <a:cs typeface="Times New Roman"/>
              </a:rPr>
              <a:t>new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 ItemListener()</a:t>
            </a:r>
            <a:endParaRPr lang="sr-Latn-RS" sz="2000" smtClean="0">
              <a:latin typeface="Consolas"/>
              <a:ea typeface="Times New Roman"/>
              <a:cs typeface="Times New Roman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Ključna reč </a:t>
            </a:r>
            <a:r>
              <a:rPr lang="sr-Latn-RS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sr-Latn-RS" sz="2000" smtClean="0"/>
              <a:t> i zagrade u prethodnoj liniji ukazuju na poziv podrazumevanog konstruktora anonimne klase.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336F9F-632D-43F6-8729-FD8783EA2575}" type="slidenum">
              <a:rPr lang="en-GB" smtClean="0">
                <a:latin typeface="Arial Black" pitchFamily="34" charset="0"/>
              </a:rPr>
              <a:pPr eaLnBrk="1" hangingPunct="1"/>
              <a:t>12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7449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Adapterske klase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1900"/>
              <a:t>Mnogi interfejsi osluškivača sadrže više metoda. Na primer, interfejs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MouseListener</a:t>
            </a:r>
            <a:r>
              <a:rPr lang="en-US" sz="1900"/>
              <a:t> sadrži 5 metoda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mousePressed</a:t>
            </a:r>
            <a:r>
              <a:rPr lang="en-US" sz="1900"/>
              <a:t>,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mouseClicked</a:t>
            </a:r>
            <a:r>
              <a:rPr lang="en-US" sz="1900"/>
              <a:t>,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mouseReleased</a:t>
            </a:r>
            <a:r>
              <a:rPr lang="en-US" sz="1900"/>
              <a:t>,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mouseEntered</a:t>
            </a:r>
            <a:r>
              <a:rPr lang="en-US" sz="1900"/>
              <a:t> i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mouseExited</a:t>
            </a:r>
            <a:r>
              <a:rPr lang="en-US" sz="19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1900"/>
              <a:t>Da bi klasa implementira interfejs, ona mora realizovati sve metode interfejsa.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1900"/>
              <a:t>Nama je ponekad potrebno da obradimo samo jedan događaj iz odgovarajućeg interfejsa, pa bi bilo poželjno kad bismo mogli samo njegovu metodu da realizujemo, a ostale ne.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1900"/>
              <a:t>Ovu mogućnost nam pružaju </a:t>
            </a:r>
            <a:r>
              <a:rPr lang="en-US" sz="1900" b="1">
                <a:solidFill>
                  <a:srgbClr val="FF0000"/>
                </a:solidFill>
              </a:rPr>
              <a:t>adapterske klase</a:t>
            </a:r>
            <a:r>
              <a:rPr lang="en-US" sz="1900"/>
              <a:t>. U pitanju su klase koje implementiraju interfejs i obezbeđuju podrazumevanu implementaciju (prazno telo metode) svake metode interfejsa.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1900"/>
              <a:t>Naša klasa može naslediti adaptersku klasu, i samim tim naslediti podrazumevanu implementaciju svih metoda, a nakon toga redefinisati metode koje nam trebaju.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vi-VN" sz="1900"/>
          </a:p>
        </p:txBody>
      </p:sp>
      <p:sp>
        <p:nvSpPr>
          <p:cNvPr id="1434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AB1F25-4D4E-4000-9CEA-34893F38D8F8}" type="slidenum">
              <a:rPr lang="en-GB" smtClean="0">
                <a:latin typeface="Arial Black" pitchFamily="34" charset="0"/>
              </a:rPr>
              <a:pPr eaLnBrk="1" hangingPunct="1"/>
              <a:t>13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42486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Neke adapterske klase iz java.awt.event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EAD029-5816-4B1D-AD5E-573E86E7BE77}" type="slidenum">
              <a:rPr lang="en-GB" smtClean="0">
                <a:latin typeface="Arial Black" pitchFamily="34" charset="0"/>
              </a:rPr>
              <a:pPr eaLnBrk="1" hangingPunct="1"/>
              <a:t>14</a:t>
            </a:fld>
            <a:endParaRPr lang="en-GB" smtClean="0"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813" y="2565400"/>
          <a:ext cx="6329362" cy="2524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9795"/>
                <a:gridCol w="3809567"/>
              </a:tblGrid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ADAPTERSKA KLASA</a:t>
                      </a:r>
                      <a:endParaRPr lang="en-GB" sz="18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INTERFEJS KOJI IMPLEMENTIRA KLASA</a:t>
                      </a:r>
                      <a:endParaRPr lang="en-GB" sz="18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ComponentAdapter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ComponentListener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ContainerAdapter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ContainerListener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FocusAdapter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FocusListener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KeyAdapter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KeyListener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MouseMotionAdapter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MouseMotionListener</a:t>
                      </a:r>
                    </a:p>
                  </a:txBody>
                  <a:tcPr marL="68574" marR="68574" marT="0" marB="0"/>
                </a:tc>
              </a:tr>
              <a:tr h="31551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WindowAdapter</a:t>
                      </a: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WindowListener</a:t>
                      </a:r>
                    </a:p>
                  </a:txBody>
                  <a:tcPr marL="68574" marR="6857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66055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Primer sa adapterskom klasom</a:t>
            </a:r>
          </a:p>
        </p:txBody>
      </p:sp>
      <p:sp>
        <p:nvSpPr>
          <p:cNvPr id="163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A6E033-C8E6-4D37-95DC-0A75DB7B91A3}" type="slidenum">
              <a:rPr lang="en-GB" smtClean="0">
                <a:latin typeface="Arial Black" pitchFamily="34" charset="0"/>
              </a:rPr>
              <a:pPr eaLnBrk="1" hangingPunct="1"/>
              <a:t>15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713788" cy="28749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ovom primeru: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ME" smtClean="0"/>
              <a:t>f</a:t>
            </a:r>
            <a:r>
              <a:rPr lang="sr-Latn-RS" smtClean="0"/>
              <a:t>orma sadrži </a:t>
            </a:r>
            <a:r>
              <a:rPr lang="en-US" smtClean="0"/>
              <a:t>3 </a:t>
            </a:r>
            <a:r>
              <a:rPr lang="en-US" err="1" smtClean="0"/>
              <a:t>panela</a:t>
            </a:r>
            <a:r>
              <a:rPr lang="en-US" smtClean="0"/>
              <a:t>,</a:t>
            </a:r>
            <a:endParaRPr lang="sr-Latn-RS" smtClean="0"/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ME" smtClean="0"/>
              <a:t>k</a:t>
            </a:r>
            <a:r>
              <a:rPr lang="sr-Latn-RS" smtClean="0"/>
              <a:t>likom na neki od panela, pojavljuje se message dijalog prozor sa porukom o tome koji panel je kliknut i na kojoj poziciji,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ME" smtClean="0"/>
              <a:t>forma je</a:t>
            </a:r>
            <a:r>
              <a:rPr lang="en-US" smtClean="0"/>
              <a:t> </a:t>
            </a:r>
            <a:r>
              <a:rPr lang="en-US" err="1" smtClean="0"/>
              <a:t>fiksne</a:t>
            </a:r>
            <a:r>
              <a:rPr lang="en-US" smtClean="0"/>
              <a:t> </a:t>
            </a:r>
            <a:r>
              <a:rPr lang="en-US" err="1" smtClean="0"/>
              <a:t>veli</a:t>
            </a:r>
            <a:r>
              <a:rPr lang="sr-Latn-ME" smtClean="0"/>
              <a:t>čine i</a:t>
            </a:r>
            <a:r>
              <a:rPr lang="sr-Latn-RS" smtClean="0"/>
              <a:t> </a:t>
            </a:r>
            <a:r>
              <a:rPr lang="sr-Latn-ME" smtClean="0"/>
              <a:t>i</a:t>
            </a:r>
            <a:r>
              <a:rPr lang="en-US" err="1" smtClean="0"/>
              <a:t>mplementira</a:t>
            </a:r>
            <a:r>
              <a:rPr lang="en-US" smtClean="0"/>
              <a:t> </a:t>
            </a:r>
            <a:r>
              <a:rPr lang="en-US" err="1" smtClean="0">
                <a:latin typeface="Consolas" pitchFamily="49" charset="0"/>
                <a:cs typeface="Consolas" pitchFamily="49" charset="0"/>
              </a:rPr>
              <a:t>GridLayout</a:t>
            </a:r>
            <a:r>
              <a:rPr lang="sr-Latn-RS" smtClean="0"/>
              <a:t>.</a:t>
            </a:r>
          </a:p>
          <a:p>
            <a:pPr marL="239713" lvl="1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O</a:t>
            </a:r>
            <a:r>
              <a:rPr lang="sr-Latn-RS" sz="2000" smtClean="0"/>
              <a:t>sluškivač događaja u ovom primeru će naslediti adaptersku klasu </a:t>
            </a:r>
            <a:r>
              <a:rPr lang="en-US" sz="2000" err="1" smtClean="0">
                <a:latin typeface="Consolas" pitchFamily="49" charset="0"/>
                <a:cs typeface="Consolas" pitchFamily="49" charset="0"/>
              </a:rPr>
              <a:t>MouseAdapter</a:t>
            </a:r>
            <a:r>
              <a:rPr lang="sr-Latn-ME" sz="2000" smtClean="0"/>
              <a:t> i realizovaće samo metodu </a:t>
            </a:r>
            <a:r>
              <a:rPr lang="en-US" sz="2000" err="1" smtClean="0">
                <a:latin typeface="Consolas" pitchFamily="49" charset="0"/>
                <a:cs typeface="Consolas" pitchFamily="49" charset="0"/>
              </a:rPr>
              <a:t>mouseClicked</a:t>
            </a:r>
            <a:r>
              <a:rPr lang="sr-Latn-ME" sz="2000" smtClean="0"/>
              <a:t>. Implementaciju ostalih metoda nasleđuje iz adapterske klase.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66055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</a:t>
            </a:r>
            <a:r>
              <a:rPr lang="pl-PL" sz="3600" smtClean="0"/>
              <a:t>rimer sa </a:t>
            </a:r>
            <a:r>
              <a:rPr lang="en-US" sz="3600" smtClean="0"/>
              <a:t>adapterskom klasom</a:t>
            </a:r>
          </a:p>
        </p:txBody>
      </p:sp>
      <p:sp>
        <p:nvSpPr>
          <p:cNvPr id="1741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13B797-FC19-427F-9FF8-97A155276070}" type="slidenum">
              <a:rPr lang="en-GB" smtClean="0">
                <a:latin typeface="Arial Black" pitchFamily="34" charset="0"/>
              </a:rPr>
              <a:pPr eaLnBrk="1" hangingPunct="1"/>
              <a:t>16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71438" y="836613"/>
            <a:ext cx="5635625" cy="597058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java.awt.event.*;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latin typeface="Consolas" pitchFamily="49" charset="0"/>
                <a:cs typeface="Times New Roman" pitchFamily="18" charset="0"/>
              </a:rPr>
              <a:t> 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AdapterFrame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extends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JFrame{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JPanel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GridLayout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gL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AdapterFrame(){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super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"Adapterske klase"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setSize(250, 150);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setDefaultCloseOperation(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EXIT_ON_CLOSE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setResizable(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gL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GridLayout(1,3,3,3);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setLayout(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gL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JPanel[3];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JPanel();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[0].setBackground(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Color(234,123,200));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JPanel();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[1].setBackground(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Color(134,223,200));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JPanel();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[2].setBackground(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Color(255,0,0));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ObradaKlikaMisa obrDog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ObradaKlikaMisa(); 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(JPanel x: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add(x);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x.addMouseListener(obrDog);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753350" y="4713288"/>
            <a:ext cx="1139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Nastavak</a:t>
            </a:r>
            <a:endParaRPr lang="en-US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4" name="Straight Arrow Connector 6"/>
          <p:cNvCxnSpPr>
            <a:cxnSpLocks noChangeShapeType="1"/>
          </p:cNvCxnSpPr>
          <p:nvPr/>
        </p:nvCxnSpPr>
        <p:spPr bwMode="auto">
          <a:xfrm>
            <a:off x="7862888" y="5087938"/>
            <a:ext cx="941387" cy="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28625"/>
            <a:ext cx="66055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</a:t>
            </a:r>
            <a:r>
              <a:rPr lang="pl-PL" sz="3600" smtClean="0"/>
              <a:t>rimer sa </a:t>
            </a:r>
            <a:r>
              <a:rPr lang="en-US" sz="3600" smtClean="0"/>
              <a:t>adapterskom klasom</a:t>
            </a:r>
          </a:p>
        </p:txBody>
      </p:sp>
      <p:sp>
        <p:nvSpPr>
          <p:cNvPr id="184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BD4109-A819-4CB4-97F4-B25C081965A4}" type="slidenum">
              <a:rPr lang="en-GB" smtClean="0">
                <a:latin typeface="Arial Black" pitchFamily="34" charset="0"/>
              </a:rPr>
              <a:pPr eaLnBrk="1" hangingPunct="1"/>
              <a:t>17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107950" y="1079500"/>
            <a:ext cx="8929688" cy="34925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alibri" pitchFamily="34" charset="0"/>
                <a:cs typeface="Times New Roman" pitchFamily="18" charset="0"/>
              </a:rPr>
              <a:t>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ObradaKlikaMisa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extends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MouseAdapter{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mouseClicked(MouseEvent e){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String panel</a:t>
            </a:r>
            <a:r>
              <a:rPr lang="sr-Latn-R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[0])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panel = 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"prvi"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[1])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panel = 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"drugi"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paneli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[2])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panel = 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"treći"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JOptionPane.</a:t>
            </a:r>
            <a:r>
              <a:rPr lang="en-US" sz="1300" i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showMessageDialog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US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AdapterFrame.this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	String.</a:t>
            </a:r>
            <a:r>
              <a:rPr lang="en-US" sz="1300" i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format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"Kliknuli ste %s panel na poziciji (%d,%d)"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panel, e.getX(), e.getY()),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	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"Klikanje po panelima"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JOptionPane.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PLAIN_MESSAGE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4822825" y="1636713"/>
            <a:ext cx="4286250" cy="12922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AdapterFrame forma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AdapterFrame();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forma.setVisible(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4786313"/>
            <a:ext cx="24765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938713"/>
            <a:ext cx="26479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938713"/>
            <a:ext cx="26479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GridLayout</a:t>
            </a:r>
            <a:r>
              <a:rPr lang="en-US" sz="2000"/>
              <a:t> smešta GUI komponente u 2D mrežu, podeljenu po vrstama i kolonama.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konstruktoru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>
                <a:latin typeface="Consolas" pitchFamily="49" charset="0"/>
                <a:cs typeface="Consolas" pitchFamily="49" charset="0"/>
              </a:rPr>
              <a:t>	 gL = new GridLayout(1,3,3,3);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/>
              <a:t>	prva dva argumenta predstavljaju broj vrsta i kolona, dok druga dva predstavljaju horizontalan i vertikalan gap (prazan prostor) između pojedinih komponenti izražen u pikselima. Ako bi se izostavila poslednja dva argumenta, gap ima vrednost nula.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Prvi argument metode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showMessageDialog</a:t>
            </a:r>
            <a:r>
              <a:rPr lang="en-US" sz="2000" i="1"/>
              <a:t> </a:t>
            </a:r>
            <a:r>
              <a:rPr lang="en-US" sz="2000"/>
              <a:t>je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AdapterFrame.this </a:t>
            </a:r>
            <a:r>
              <a:rPr lang="en-US" sz="2000"/>
              <a:t>(ranije smo stavljali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null</a:t>
            </a:r>
            <a:r>
              <a:rPr lang="en-US" sz="2000"/>
              <a:t>), što znači da će message dijalog prozor biti prikazan u odnosu na prozor forme.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Znači, u unutrašnjoj klasi, referencu na spoljašnju klasu dobijamo preko imena spoljašnje klase i ključne reči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2000"/>
              <a:t>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191548-A58D-407D-839E-E3D7F318D9CD}" type="slidenum">
              <a:rPr lang="en-GB" smtClean="0">
                <a:latin typeface="Arial Black" pitchFamily="34" charset="0"/>
              </a:rPr>
              <a:pPr eaLnBrk="1" hangingPunct="1"/>
              <a:t>18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2048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X i Y koordinatu tačke na koju smo kliknuli mišem (izraženu u pikselima) dobijamo pomoću metoda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getX</a:t>
            </a:r>
            <a:r>
              <a:rPr lang="en-US" sz="2000"/>
              <a:t> i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getY</a:t>
            </a:r>
            <a:r>
              <a:rPr lang="en-US" sz="2000"/>
              <a:t> objekta događaja.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Vraćene koordinate su u odnosu na GUI komponentu za koju je registrovan osluškivač, a to su u našem slučaju paneli.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Referentna tačka GUI komponente u odnosu na koju se računa je gornji levi ugao i to je tačka (0,0). Kretanjem udesno se povećava X koordinata, a kretanjem naniže se povećava Y koordinata.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Fiksne dimenzije forme se dobijaju sa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2000">
                <a:latin typeface="Consolas" pitchFamily="49" charset="0"/>
                <a:cs typeface="Times New Roman" pitchFamily="18" charset="0"/>
              </a:rPr>
              <a:t>setResizable(false);</a:t>
            </a:r>
            <a:endParaRPr lang="en-US" sz="200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Za postavljanje boje pozadine se koristi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setBackground</a:t>
            </a:r>
            <a:r>
              <a:rPr lang="en-US" sz="2000"/>
              <a:t> metoda koja za argumente ima tri cela broja (udeo crvene, zelene i plave) od 0 do 255.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DC19EC-DC36-455F-BEF5-634230B3AA41}" type="slidenum">
              <a:rPr lang="en-GB" smtClean="0">
                <a:latin typeface="Arial Black" pitchFamily="34" charset="0"/>
              </a:rPr>
              <a:pPr eaLnBrk="1" hangingPunct="1"/>
              <a:t>19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88937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Ugnježdene klase</a:t>
            </a:r>
          </a:p>
        </p:txBody>
      </p:sp>
      <p:sp>
        <p:nvSpPr>
          <p:cNvPr id="4608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341438"/>
            <a:ext cx="8785225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622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Klasu osluškivača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ObradjivacDogadjaja</a:t>
            </a:r>
            <a:r>
              <a:rPr lang="en-US" sz="2000"/>
              <a:t> smo deklarisali (ugnezdili) unutar klase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FormaDugmeText</a:t>
            </a:r>
            <a:r>
              <a:rPr lang="en-U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Opseg ugnježdene klase je ograničen opsegom spoljašnje klase (još se naziva i </a:t>
            </a:r>
            <a:r>
              <a:rPr lang="en-US" sz="2000">
                <a:solidFill>
                  <a:srgbClr val="FF0000"/>
                </a:solidFill>
              </a:rPr>
              <a:t>top-level klasa</a:t>
            </a:r>
            <a:r>
              <a:rPr lang="en-US" sz="2000"/>
              <a:t>).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Ako je klasa</a:t>
            </a:r>
            <a:r>
              <a:rPr lang="en-GB" sz="2000"/>
              <a:t>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Druga</a:t>
            </a:r>
            <a:r>
              <a:rPr lang="en-GB" sz="2000"/>
              <a:t> </a:t>
            </a:r>
            <a:r>
              <a:rPr lang="en-US" sz="2000"/>
              <a:t>ugnježdena unutar klase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Prva</a:t>
            </a:r>
            <a:r>
              <a:rPr lang="en-GB" sz="2000"/>
              <a:t>, </a:t>
            </a:r>
            <a:r>
              <a:rPr lang="en-US" sz="2000"/>
              <a:t>onda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Druga</a:t>
            </a:r>
            <a:r>
              <a:rPr lang="en-US" sz="2000"/>
              <a:t> ne postoji nezavisno od klase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Prva</a:t>
            </a:r>
            <a:r>
              <a:rPr lang="en-GB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Ugnježdena klasa može pristupiti svim članovima spoljašnje klase, uključujući i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US" sz="2000"/>
              <a:t> članove.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Moguće je deklarisati ugnježdenu klasu unutar bloka</a:t>
            </a:r>
            <a:r>
              <a:rPr lang="en-GB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Razlozi za korišćenje ugnježdenih klasa</a:t>
            </a:r>
            <a:r>
              <a:rPr lang="en-GB" sz="2000"/>
              <a:t>: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Omogućavaju logično grupisanje klasa koje se koriste samo na jednom mestu.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Promovišu enkapsulaciju.</a:t>
            </a:r>
          </a:p>
          <a:p>
            <a:pPr lvl="1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Doprinose čitljivosti i održavanju programskog koda.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FD4717-428D-4CC7-A5EE-3CAB26D037D2}" type="slidenum">
              <a:rPr lang="en-GB" smtClean="0">
                <a:latin typeface="Arial Black" pitchFamily="34" charset="0"/>
              </a:rPr>
              <a:pPr eaLnBrk="1" hangingPunct="1"/>
              <a:t>2</a:t>
            </a:fld>
            <a:endParaRPr lang="en-GB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4033838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Layout menadžeri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Layout menadžeri omogućavaju automatsko pozicioniranje komponenti u okviru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-a. Dakle, umjesto da manualno podešavamo poziciju svake komponente, to možemo prepustiti JVM-u.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Svi Layout menadžeri implementiraju interfejs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LayoutM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nager</a:t>
            </a:r>
            <a:r>
              <a:rPr lang="vi-VN" sz="2000"/>
              <a:t>, dok za njihovo dodavanje služi funkcija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setLayout()</a:t>
            </a:r>
            <a:r>
              <a:rPr lang="vi-VN" sz="2000"/>
              <a:t> koja je članica klase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i koju nasleđuju sve </a:t>
            </a:r>
            <a:r>
              <a:rPr lang="en-US" sz="2000"/>
              <a:t>GUI</a:t>
            </a:r>
            <a:r>
              <a:rPr lang="vi-VN" sz="2000"/>
              <a:t> komponente.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Javi postoje </a:t>
            </a:r>
            <a:r>
              <a:rPr lang="en-US" sz="2000"/>
              <a:t>nekoliko</a:t>
            </a:r>
            <a:r>
              <a:rPr lang="vi-VN" sz="2000"/>
              <a:t> Layout menadžera</a:t>
            </a:r>
            <a:r>
              <a:rPr lang="en-US" sz="2000"/>
              <a:t>. Do sad smo koristili</a:t>
            </a:r>
            <a:r>
              <a:rPr lang="vi-VN" sz="200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FlowLayout</a:t>
            </a:r>
            <a:r>
              <a:rPr lang="vi-VN" sz="200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GridLayout</a:t>
            </a:r>
            <a:r>
              <a:rPr lang="vi-VN" sz="2000"/>
              <a:t> menadžer</a:t>
            </a:r>
            <a:r>
              <a:rPr lang="en-US" sz="2000"/>
              <a:t>e</a:t>
            </a:r>
            <a:r>
              <a:rPr lang="vi-VN" sz="2000"/>
              <a:t>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FlowLayout</a:t>
            </a:r>
            <a:r>
              <a:rPr lang="vi-VN" sz="2000"/>
              <a:t> menadžer pozicionira komponente sekvencijalo jednu iza druge. Kada više komponenti ne može da stane u okviru istog reda, naredne komponente automatski slaže u novi red.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GridLayout</a:t>
            </a:r>
            <a:r>
              <a:rPr lang="vi-VN" sz="2000"/>
              <a:t> formira matricu i pozicija komponente odgovara poziciji elementa matrice.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278BB0-07E8-4812-8FA3-184C859AFCB3}" type="slidenum">
              <a:rPr lang="en-GB" smtClean="0">
                <a:latin typeface="Arial Black" pitchFamily="34" charset="0"/>
              </a:rPr>
              <a:pPr eaLnBrk="1" hangingPunct="1"/>
              <a:t>20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53911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BorderLayout menadžer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Ilustrovaćemo još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BorderLayout</a:t>
            </a:r>
            <a:r>
              <a:rPr lang="vi-VN" sz="2000"/>
              <a:t> menadžer</a:t>
            </a:r>
            <a:r>
              <a:rPr lang="en-US" sz="2000"/>
              <a:t>, koji</a:t>
            </a:r>
            <a:r>
              <a:rPr lang="vi-VN" sz="2000"/>
              <a:t> </a:t>
            </a:r>
            <a:r>
              <a:rPr lang="en-US" sz="2000"/>
              <a:t>deli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en-US" sz="2000"/>
              <a:t> </a:t>
            </a:r>
            <a:r>
              <a:rPr lang="vi-VN" sz="2000"/>
              <a:t>na </a:t>
            </a:r>
            <a:r>
              <a:rPr lang="en-US" sz="2000"/>
              <a:t>maksimalno </a:t>
            </a:r>
            <a:r>
              <a:rPr lang="vi-VN" sz="2000"/>
              <a:t>pet </a:t>
            </a:r>
            <a:r>
              <a:rPr lang="en-US" sz="2000"/>
              <a:t>delova</a:t>
            </a:r>
            <a:r>
              <a:rPr lang="vi-VN" sz="2000"/>
              <a:t>: sever (NORTH), zapad (WEST), jug (SOUTH), istok (EAST) i centar (CENTER)</a:t>
            </a:r>
            <a:r>
              <a:rPr lang="en-U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</a:t>
            </a:r>
            <a:r>
              <a:rPr lang="vi-VN" sz="2000"/>
              <a:t>omponente pozicionirane u NORTH i SOUTH oblastima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en-US" sz="2000"/>
              <a:t>-a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 </a:t>
            </a:r>
            <a:r>
              <a:rPr lang="vi-VN" sz="2000"/>
              <a:t>imaju širinu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-a na koji 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BorderLayout</a:t>
            </a:r>
            <a:r>
              <a:rPr lang="vi-VN" sz="2000"/>
              <a:t> primenjen, dok komponente koje se nalaze u WEST i EAST oblastima popun</a:t>
            </a:r>
            <a:r>
              <a:rPr lang="en-US" sz="2000"/>
              <a:t>javaju</a:t>
            </a:r>
            <a:r>
              <a:rPr lang="vi-VN" sz="200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po vertikali.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Komponenta smeštena u CENTER oblasti se širi da zauzme sav preostali prostor l</a:t>
            </a:r>
            <a:r>
              <a:rPr lang="vi-VN" sz="2000"/>
              <a:t>ayout-</a:t>
            </a:r>
            <a:r>
              <a:rPr lang="en-US" sz="2000"/>
              <a:t>a.</a:t>
            </a:r>
            <a:r>
              <a:rPr lang="vi-VN" sz="2000"/>
              <a:t> </a:t>
            </a:r>
            <a:r>
              <a:rPr lang="en-US" sz="2000"/>
              <a:t>Ako centralna oblast nije zauzeta, ostale GUI komponente se neće širiti da ispune preostali prostor.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narednom primeru ćemo ilustrovati ponašanje GUI komponenti smeštenih u skladu sa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BorderLayout</a:t>
            </a:r>
            <a:r>
              <a:rPr lang="en-US" sz="2000"/>
              <a:t>-om kada nedostaje po jedna komponenta.</a:t>
            </a:r>
            <a:endParaRPr lang="vi-VN" sz="2000"/>
          </a:p>
        </p:txBody>
      </p:sp>
      <p:sp>
        <p:nvSpPr>
          <p:cNvPr id="2253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235726-708F-4B7E-9FAD-B890EAFE3109}" type="slidenum">
              <a:rPr lang="en-GB" smtClean="0">
                <a:latin typeface="Arial Black" pitchFamily="34" charset="0"/>
              </a:rPr>
              <a:pPr eaLnBrk="1" hangingPunct="1"/>
              <a:t>21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28625"/>
            <a:ext cx="524827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</a:t>
            </a:r>
            <a:r>
              <a:rPr lang="pl-PL" sz="3600" smtClean="0"/>
              <a:t>rimer sa </a:t>
            </a:r>
            <a:r>
              <a:rPr lang="en-US" sz="3600" smtClean="0"/>
              <a:t>BorderLayout</a:t>
            </a:r>
          </a:p>
        </p:txBody>
      </p:sp>
      <p:sp>
        <p:nvSpPr>
          <p:cNvPr id="2355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C559F12-7E99-48A0-B4B4-06D55043FD5B}" type="slidenum">
              <a:rPr lang="en-GB" smtClean="0">
                <a:latin typeface="Arial Black" pitchFamily="34" charset="0"/>
              </a:rPr>
              <a:pPr eaLnBrk="1" hangingPunct="1"/>
              <a:t>22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142875" y="1020763"/>
            <a:ext cx="7143750" cy="5694362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java.awt.event.*;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latin typeface="Consolas" pitchFamily="49" charset="0"/>
                <a:cs typeface="Times New Roman" pitchFamily="18" charset="0"/>
              </a:rPr>
              <a:t> 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PrimerBorderLayout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extends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JFrame </a:t>
            </a:r>
            <a:r>
              <a:rPr lang="en-US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implements </a:t>
            </a:r>
            <a:r>
              <a:rPr lang="en-US" sz="13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ActionListener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JButton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String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imeDugmad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"Centar"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"Gore"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"Dole"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"Levo"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"Desno"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BorderLayout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lay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PrimerBorderLayout(){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super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US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"Primer BorderLayout-a"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setDefaultCloseOperation(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EXIT_ON_CLOSE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setSize(250,200);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lay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BorderLayout(3,3);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setLayout(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lay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JButton[5];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5; i++){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[i]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JButton(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imeDugmad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[i]);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[i].addActionListener(</a:t>
            </a:r>
            <a:r>
              <a:rPr lang="en-US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this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[0],BorderLayout.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CENTER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[1],BorderLayout.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NORTH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[2],BorderLayout.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SOUTH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[3],BorderLayout.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WEST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[4],BorderLayout.</a:t>
            </a:r>
            <a:r>
              <a:rPr lang="en-US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EAST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557" name="Rectangle 1"/>
          <p:cNvSpPr>
            <a:spLocks noChangeArrowheads="1"/>
          </p:cNvSpPr>
          <p:nvPr/>
        </p:nvSpPr>
        <p:spPr bwMode="auto">
          <a:xfrm>
            <a:off x="4429125" y="4594225"/>
            <a:ext cx="4572000" cy="16922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	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actionPerformed(ActionEvent e)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(JButton b: 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dugmad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b)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b.setVisible(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b.setVisible(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23558" name="Group 13"/>
          <p:cNvGrpSpPr>
            <a:grpSpLocks/>
          </p:cNvGrpSpPr>
          <p:nvPr/>
        </p:nvGrpSpPr>
        <p:grpSpPr bwMode="auto">
          <a:xfrm>
            <a:off x="420688" y="5856288"/>
            <a:ext cx="4008437" cy="790575"/>
            <a:chOff x="642910" y="5782380"/>
            <a:chExt cx="3844962" cy="648604"/>
          </a:xfrm>
        </p:grpSpPr>
        <p:cxnSp>
          <p:nvCxnSpPr>
            <p:cNvPr id="23559" name="Straight Arrow Connector 6"/>
            <p:cNvCxnSpPr>
              <a:cxnSpLocks noChangeShapeType="1"/>
            </p:cNvCxnSpPr>
            <p:nvPr/>
          </p:nvCxnSpPr>
          <p:spPr bwMode="auto">
            <a:xfrm flipV="1">
              <a:off x="3786182" y="5782380"/>
              <a:ext cx="701690" cy="642942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0" name="Straight Connector 12"/>
            <p:cNvCxnSpPr>
              <a:cxnSpLocks noChangeShapeType="1"/>
            </p:cNvCxnSpPr>
            <p:nvPr/>
          </p:nvCxnSpPr>
          <p:spPr bwMode="auto">
            <a:xfrm rot="10800000">
              <a:off x="642910" y="6429396"/>
              <a:ext cx="3143272" cy="1588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28625"/>
            <a:ext cx="524827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</a:t>
            </a:r>
            <a:r>
              <a:rPr lang="pl-PL" sz="3600" smtClean="0"/>
              <a:t>rimer sa </a:t>
            </a:r>
            <a:r>
              <a:rPr lang="en-US" sz="3600" smtClean="0"/>
              <a:t>BorderLayout</a:t>
            </a:r>
          </a:p>
        </p:txBody>
      </p:sp>
      <p:sp>
        <p:nvSpPr>
          <p:cNvPr id="2457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4EB551-C3E8-4E60-939B-3CFA99D1701F}" type="slidenum">
              <a:rPr lang="en-GB" smtClean="0">
                <a:latin typeface="Arial Black" pitchFamily="34" charset="0"/>
              </a:rPr>
              <a:pPr eaLnBrk="1" hangingPunct="1"/>
              <a:t>23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428625" y="1143000"/>
            <a:ext cx="5715000" cy="12922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PrimerBorderLayout forma = 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PrimerBorderLayout();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forma.setVisible(</a:t>
            </a:r>
            <a:r>
              <a:rPr lang="en-US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78606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78606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78606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78631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78631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86313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konstruktoru Layout menadžera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/>
              <a:t>	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lay = new BorderLayout(3,3);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/>
              <a:t>	prva dva argumenta predstavljaju horizontalni i vertikalni gap između pojedinih komponenti izražen u pikselima. Podrazumevano je 1 piksel.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ovom primeru smo iskoristili klasu forme kao osluškivač: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US" sz="2000">
                <a:latin typeface="Consolas" pitchFamily="49" charset="0"/>
                <a:cs typeface="Times New Roman" pitchFamily="18" charset="0"/>
              </a:rPr>
              <a:t>public class PrimerBorderLayout extends JFrame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implements ActionListener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/>
              <a:t>	i u okviru klase forme smo realizovali metodu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actionPerformed</a:t>
            </a:r>
            <a:r>
              <a:rPr lang="en-US" sz="2000"/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Registrovanje osluškivača smo izvršili pomoću ključne reči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this</a:t>
            </a:r>
            <a:r>
              <a:rPr lang="en-US" sz="2000"/>
              <a:t>: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en-US" sz="2000"/>
              <a:t>	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dugmad[i].addActionListener(this);</a:t>
            </a:r>
          </a:p>
        </p:txBody>
      </p:sp>
      <p:sp>
        <p:nvSpPr>
          <p:cNvPr id="2560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7922EA-8103-4E7D-BFE6-BE74B1FEF47F}" type="slidenum">
              <a:rPr lang="en-GB" smtClean="0">
                <a:latin typeface="Arial Black" pitchFamily="34" charset="0"/>
              </a:rPr>
              <a:pPr eaLnBrk="1" hangingPunct="1"/>
              <a:t>24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5041900" cy="596900"/>
          </a:xfrm>
        </p:spPr>
        <p:txBody>
          <a:bodyPr/>
          <a:lstStyle/>
          <a:p>
            <a:pPr eaLnBrk="1" hangingPunct="1"/>
            <a:r>
              <a:rPr lang="sr-Latn-RS" sz="3500" smtClean="0"/>
              <a:t>Osnovno o kolekcijama</a:t>
            </a:r>
            <a:endParaRPr lang="en-US" sz="3500" smtClean="0"/>
          </a:p>
        </p:txBody>
      </p:sp>
      <p:sp>
        <p:nvSpPr>
          <p:cNvPr id="2662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D18588-496F-42DD-9407-33CA43138862}" type="slidenum">
              <a:rPr lang="en-GB" smtClean="0">
                <a:latin typeface="Arial Black" pitchFamily="34" charset="0"/>
              </a:rPr>
              <a:pPr eaLnBrk="1" hangingPunct="1"/>
              <a:t>25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268413"/>
            <a:ext cx="878522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/>
              <a:t>U</a:t>
            </a:r>
            <a:r>
              <a:rPr lang="vi-VN" sz="2000"/>
              <a:t> Jav</a:t>
            </a:r>
            <a:r>
              <a:rPr lang="en-US" sz="2000"/>
              <a:t>i</a:t>
            </a:r>
            <a:r>
              <a:rPr lang="vi-VN" sz="2000"/>
              <a:t> je dužina niza fiksna. Jednom kreiran niz na ovaj način ne može promeniti dužinu, jer mu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/>
              <a:t> podatak deklarisan ključnom rečju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</a:t>
            </a:r>
            <a:r>
              <a:rPr lang="vi-VN" sz="2000"/>
              <a:t>. Promena dužine niza podrazumeva kreiranje novog niza. </a:t>
            </a:r>
            <a:endParaRPr lang="en-US" sz="20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2000"/>
              <a:t>Ovaj se nedostatak može eliminisati korišćenjem kolekcija, kakva je </a:t>
            </a:r>
            <a:r>
              <a:rPr lang="sr-Latn-RS" sz="2000"/>
              <a:t>recimo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2000"/>
              <a:t>, koja dozvoljava dinamičku promenu dužine niza. </a:t>
            </a:r>
            <a:endParaRPr lang="sr-Latn-RS" sz="20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2000">
                <a:solidFill>
                  <a:schemeClr val="tx1">
                    <a:lumMod val="95000"/>
                    <a:lumOff val="5000"/>
                  </a:schemeClr>
                </a:solidFill>
              </a:rPr>
              <a:t>Kolekcije 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su</a:t>
            </a:r>
            <a:r>
              <a:rPr lang="vi-VN" sz="2000">
                <a:solidFill>
                  <a:schemeClr val="tx1">
                    <a:lumMod val="95000"/>
                    <a:lumOff val="5000"/>
                  </a:schemeClr>
                </a:solidFill>
              </a:rPr>
              <a:t> strukture podataka u kojima se čuvaju 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reference na druge objekte. Najčešće su to reference na objekte istog tipa.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Tip podatka čije se reference čuvaju u kolekciji se specificiraju tokom kompajliranja, pa nije moguće dodeliti nekompatibilan tip elementu kolekcije. Na primer, ako imamo kolekciju tipa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String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, u nju nije moguće upisati referencu na objekat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Knjiga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K</a:t>
            </a:r>
            <a:r>
              <a:rPr lang="vi-VN" sz="2000"/>
              <a:t>olekcije</a:t>
            </a:r>
            <a:r>
              <a:rPr lang="sr-Latn-RS" sz="2000"/>
              <a:t> </a:t>
            </a:r>
            <a:r>
              <a:rPr lang="vi-VN" sz="2000"/>
              <a:t>mogu </a:t>
            </a:r>
            <a:r>
              <a:rPr lang="sr-Latn-RS" sz="2000"/>
              <a:t>čuvati</a:t>
            </a:r>
            <a:r>
              <a:rPr lang="vi-VN" sz="2000"/>
              <a:t> samo reference, a ne i vrednosti </a:t>
            </a:r>
            <a:r>
              <a:rPr lang="sr-Latn-RS" sz="2000"/>
              <a:t>primitivnih</a:t>
            </a:r>
            <a:r>
              <a:rPr lang="vi-VN" sz="2000"/>
              <a:t> tipova</a:t>
            </a:r>
            <a:r>
              <a:rPr lang="sr-Latn-RS" sz="2000"/>
              <a:t> (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int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char</a:t>
            </a:r>
            <a:r>
              <a:rPr lang="sr-Latn-RS" sz="2000"/>
              <a:t> itd.)</a:t>
            </a:r>
            <a:r>
              <a:rPr lang="vi-VN" sz="2000"/>
              <a:t>.</a:t>
            </a:r>
            <a:endParaRPr lang="sr-Latn-RS" sz="20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/>
              <a:t>Prosti tipovi se mogu čuvati u kolekciji indirektno, koristeći omotačke klase. </a:t>
            </a:r>
            <a:endParaRPr lang="vi-V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Pakovanje primitivnih tipova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341438"/>
            <a:ext cx="878522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Svaki primitivni tip u Javi ima odgovarajuću </a:t>
            </a:r>
            <a:r>
              <a:rPr lang="vi-VN" sz="1900" b="1">
                <a:solidFill>
                  <a:srgbClr val="FF0000"/>
                </a:solidFill>
              </a:rPr>
              <a:t>omotačku klasu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type-wrapper class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 u paketu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su: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Boolean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Byte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Character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Integer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Long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Short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omogućavaju da se sa primi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tivnim 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tipovima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radi kao sa objektima.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Sve omotačke klase nasleđuju klasu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Number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su finalne klase, pa se ne mogu naslediti.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>
                <a:solidFill>
                  <a:srgbClr val="FF0000"/>
                </a:solidFill>
              </a:rPr>
              <a:t>Pakovanje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b="1">
                <a:solidFill>
                  <a:srgbClr val="FF0000"/>
                </a:solidFill>
              </a:rPr>
              <a:t>raspakivanje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unboxing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), kao operacije konvertovanja primitivnog tipa u odgovarajući objekat i obrnuto, se u Javi vrš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automatski.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Na ovaj način se primitivne vrednosti mogu koristiti tamo gde se očekuju omotačke klase i obrnuto.</a:t>
            </a:r>
            <a:endParaRPr lang="vi-VN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F535EE-0864-4333-815A-D618FC14DC32}" type="slidenum">
              <a:rPr lang="en-GB" smtClean="0">
                <a:latin typeface="Arial Black" pitchFamily="34" charset="0"/>
              </a:rPr>
              <a:pPr eaLnBrk="1" hangingPunct="1"/>
              <a:t>26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4640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Interfejs Collection</a:t>
            </a:r>
            <a:endParaRPr lang="en-US" sz="3600" smtClean="0"/>
          </a:p>
        </p:txBody>
      </p:sp>
      <p:sp>
        <p:nvSpPr>
          <p:cNvPr id="2867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66616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U hijerarhiji kolekcija, interfejs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/>
              <a:t> je koreni interfejs iz koga su izvedeni interfejsi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/>
              <a:t> i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/>
              <a:t>, kao i mnogi drugi.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Interfejs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 definiše kolekciju u kojoj se elementi mogu ponavljati.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Interfejs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/>
              <a:t> definiše kolekciju u kojoj se elementi ne mogu ponavljati.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Interfejs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/>
              <a:t> definiše kolekciju u kojoj se elementi ubacuju na kraj reda, a brišu sa početka. Drugi rečima,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/>
              <a:t> radi po principu </a:t>
            </a:r>
            <a:r>
              <a:rPr lang="vi-VN" sz="2000" b="1"/>
              <a:t>First-In-First-Out</a:t>
            </a:r>
            <a:r>
              <a:rPr lang="vi-VN" sz="2000"/>
              <a:t> (FIFO)</a:t>
            </a:r>
            <a:r>
              <a:rPr lang="sr-Latn-RS" sz="2000"/>
              <a:t>,</a:t>
            </a:r>
            <a:r>
              <a:rPr lang="vi-VN" sz="2000"/>
              <a:t> </a:t>
            </a:r>
            <a:r>
              <a:rPr lang="sr-Latn-RS" sz="2000"/>
              <a:t>tj. </a:t>
            </a:r>
            <a:r>
              <a:rPr lang="vi-VN" sz="2000"/>
              <a:t>prvi</a:t>
            </a:r>
            <a:r>
              <a:rPr lang="sr-Latn-RS" sz="2000"/>
              <a:t> koji</a:t>
            </a:r>
            <a:r>
              <a:rPr lang="vi-VN" sz="2000"/>
              <a:t> ulaze u </a:t>
            </a:r>
            <a:r>
              <a:rPr lang="sr-Latn-RS" sz="2000"/>
              <a:t>kolekciju se prvi brišu iz kolekcije i obrnuto</a:t>
            </a:r>
            <a:r>
              <a:rPr lang="vi-VN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Interfejs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/>
              <a:t> sadrži metode koji se izvode nad čitavom kolekcijom, kao što su dodavanje i brisanje elemenata kolekcije, poređenje elemenata kolekcije. Ne mogu se vršiti operacije na nivou jednog elementa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Kolekcija se može konvertovati u niz, što </a:t>
            </a:r>
            <a:r>
              <a:rPr lang="vi-VN" sz="2000"/>
              <a:t>se obično radi da bi se određene operacije sa nizom izvele efikasnije, kao i da bi se konvertovani niz mogao proslediti metodama koje ne rade sa kolekcijama ili obraditi nasleđenim starim kodom koji ne poznaje kolekcije.</a:t>
            </a: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5F86D8-ED42-43CF-B603-46FB65D7FF79}" type="slidenum">
              <a:rPr lang="en-GB" smtClean="0">
                <a:latin typeface="Arial Black" pitchFamily="34" charset="0"/>
              </a:rPr>
              <a:pPr eaLnBrk="1" hangingPunct="1"/>
              <a:t>27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Interfejs Collection</a:t>
            </a:r>
            <a:endParaRPr lang="en-US" sz="3600" smtClean="0"/>
          </a:p>
        </p:txBody>
      </p:sp>
      <p:sp>
        <p:nvSpPr>
          <p:cNvPr id="296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84313"/>
            <a:ext cx="85217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Interfejs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/>
              <a:t> ima metodu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iterator()</a:t>
            </a:r>
            <a:r>
              <a:rPr lang="sr-Latn-RS" sz="2000"/>
              <a:t> koja vraća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/>
              <a:t> objekat, koji omogućava prolazak kroz kolekciju i brisanje elemenata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Veliki broj kolekcija je implementiran tako da im konstruktor za argument ima objekat tipa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/>
              <a:t>, čime se omogućava da nova kolekcija sadrži elemente postojeće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Od interfejsa kolekcije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/>
              <a:t>, radićemo samo</a:t>
            </a:r>
            <a:r>
              <a:rPr lang="en-US" sz="2000"/>
              <a:t> sa</a:t>
            </a:r>
            <a:r>
              <a:rPr lang="sr-Latn-RS" sz="2000"/>
              <a:t> interfejsima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 i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/>
              <a:t>. Ova dva interfejsa se dosta koriste u programiranju Android aplikacija.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sr-Latn-RS" sz="2000"/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D140B3-7666-44FA-AF48-509541646F61}" type="slidenum">
              <a:rPr lang="en-GB" smtClean="0">
                <a:latin typeface="Arial Black" pitchFamily="34" charset="0"/>
              </a:rPr>
              <a:pPr eaLnBrk="1" hangingPunct="1"/>
              <a:t>28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9527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 kolekcija</a:t>
            </a:r>
            <a:endParaRPr lang="en-US" sz="3600" smtClean="0"/>
          </a:p>
        </p:txBody>
      </p:sp>
      <p:sp>
        <p:nvSpPr>
          <p:cNvPr id="3072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341438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je uređena kolekcija koja </a:t>
            </a:r>
            <a:r>
              <a:rPr lang="en-US" sz="2000" dirty="0"/>
              <a:t>mo</a:t>
            </a:r>
            <a:r>
              <a:rPr lang="sr-Latn-RS" sz="2000" dirty="0"/>
              <a:t>že sadržati duplikate elemenata.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Kao kod nizova, indeks prvog elementa liste je 0. Za razliku od nizova, elementima se </a:t>
            </a:r>
            <a:r>
              <a:rPr lang="en-US" sz="2000" dirty="0"/>
              <a:t>ne </a:t>
            </a:r>
            <a:r>
              <a:rPr lang="sr-Latn-RS" sz="2000" dirty="0"/>
              <a:t>može pristupiti koristeći zagrade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[]</a:t>
            </a:r>
            <a:r>
              <a:rPr lang="en-US" sz="2000" dirty="0"/>
              <a:t>, </a:t>
            </a:r>
            <a:r>
              <a:rPr lang="en-US" sz="2000" dirty="0" err="1"/>
              <a:t>ve</a:t>
            </a:r>
            <a:r>
              <a:rPr lang="sr-Latn-RS" sz="2000" dirty="0"/>
              <a:t>ć preko odgovarajućih metoda (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/>
              <a:t> i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get</a:t>
            </a:r>
            <a:r>
              <a:rPr lang="sr-Latn-RS" sz="2000" dirty="0"/>
              <a:t>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Pored metoda nasleđenih iz </a:t>
            </a:r>
            <a:r>
              <a:rPr lang="sr-Latn-ME" sz="2000" dirty="0" smtClean="0"/>
              <a:t>interfejsa</a:t>
            </a:r>
            <a:r>
              <a:rPr lang="sr-Latn-RS" sz="2000" dirty="0" smtClean="0"/>
              <a:t>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, 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obezbeđuje niz metoda za rad sa elementima liste (preko indeksa), rad sa opsegom elemenata liste, pretragu elemenata itd.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Nekoliko klasa implementira 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, od kojih su najčešće korišćene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i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LinkedList</a:t>
            </a:r>
            <a:r>
              <a:rPr lang="sr-Latn-RS" sz="20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se implementira kao niz promenljive dužine. Stoga su operacije gde se često menja broj elemenata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objekta neefikasne.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LinkedList</a:t>
            </a:r>
            <a:r>
              <a:rPr lang="sr-Latn-RS" sz="2000" dirty="0"/>
              <a:t> sa implementira kao povezana lista. Umetanje novih elemenata u sredinu liste, brisanje elemenata liste i slično su značajno efikasniji u odnosu na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objekte.</a:t>
            </a: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DB7003-E5AF-47C5-B7B5-E05377942412}" type="slidenum">
              <a:rPr lang="en-GB" smtClean="0">
                <a:latin typeface="Arial Black" pitchFamily="34" charset="0"/>
              </a:rPr>
              <a:pPr eaLnBrk="1" hangingPunct="1"/>
              <a:t>29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804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Statičke i nestatičke ugnježdene klase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642350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Ugnježdene klase mogu biti </a:t>
            </a:r>
            <a:r>
              <a:rPr lang="en-US" sz="2000">
                <a:solidFill>
                  <a:srgbClr val="FF0000"/>
                </a:solidFill>
              </a:rPr>
              <a:t>statičke</a:t>
            </a:r>
            <a:r>
              <a:rPr lang="en-US" sz="2000"/>
              <a:t> i </a:t>
            </a:r>
            <a:r>
              <a:rPr lang="en-US" sz="2000">
                <a:solidFill>
                  <a:srgbClr val="FF0000"/>
                </a:solidFill>
              </a:rPr>
              <a:t>nestatičke</a:t>
            </a:r>
            <a:r>
              <a:rPr lang="en-U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S</a:t>
            </a:r>
            <a:r>
              <a:rPr lang="en-GB" sz="2000"/>
              <a:t>tati</a:t>
            </a:r>
            <a:r>
              <a:rPr lang="en-US" sz="2000"/>
              <a:t>čka</a:t>
            </a:r>
            <a:r>
              <a:rPr lang="en-GB" sz="2000"/>
              <a:t> </a:t>
            </a:r>
            <a:r>
              <a:rPr lang="en-US" sz="2000"/>
              <a:t>ugnježdena klasa je deklarisana ključnom rečju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US" sz="2000"/>
              <a:t>. Pošto je statička, nestatičkim članovima</a:t>
            </a:r>
            <a:r>
              <a:rPr lang="en-GB" sz="2000"/>
              <a:t> </a:t>
            </a:r>
            <a:r>
              <a:rPr lang="en-US" sz="2000"/>
              <a:t>spolj</a:t>
            </a:r>
            <a:r>
              <a:rPr lang="sr-Latn-RS" sz="2000"/>
              <a:t>aš</a:t>
            </a:r>
            <a:r>
              <a:rPr lang="en-US" sz="2000"/>
              <a:t>nje klase ne može pristupiti direktno, već preko objekta</a:t>
            </a:r>
            <a:r>
              <a:rPr lang="en-GB" sz="2000"/>
              <a:t>. </a:t>
            </a:r>
            <a:r>
              <a:rPr lang="en-US" sz="2000"/>
              <a:t>Zbog ovog ograničenja, statičke ugnježdene klase se ne koriste često. Java 2D grafički API koristi statičke ugnježdene 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Nestatične ugnježdene klase, poznate i kao </a:t>
            </a:r>
            <a:r>
              <a:rPr lang="en-US" sz="2000" b="1">
                <a:solidFill>
                  <a:srgbClr val="FF0000"/>
                </a:solidFill>
              </a:rPr>
              <a:t>unutrašnje klase</a:t>
            </a:r>
            <a:r>
              <a:rPr lang="en-US" sz="2000"/>
              <a:t>, se mnogo češće koriste od statičkih.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70C0"/>
                </a:solidFill>
              </a:rPr>
              <a:t>Unutrašnje klase se vrlo često koriste kod upravljanja događajima</a:t>
            </a:r>
            <a:r>
              <a:rPr lang="en-US" sz="2000"/>
              <a:t>. Klasa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ObradjivacDogadjaja</a:t>
            </a:r>
            <a:r>
              <a:rPr lang="en-US" sz="2000"/>
              <a:t> je unutrašnja klasa.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Da bi objekat unutrašnje klase bio kreiran, prvo se mora kreirati objekat spoljašnje klase, jer objekat unutrašnje klase implicitno sadrži referencu na objekat spoljašnje 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Statička ugnježdena klasa ne zahteva da se prvo kreira objekat spoljašnje klase i ne sadrži referencu na objekat spoljašnje klase.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C72072-9256-408A-AB01-B36CA830D385}" type="slidenum">
              <a:rPr lang="en-GB" smtClean="0">
                <a:latin typeface="Arial Black" pitchFamily="34" charset="0"/>
              </a:rPr>
              <a:pPr eaLnBrk="1" hangingPunct="1"/>
              <a:t>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43942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Korišćenje iteratora</a:t>
            </a:r>
            <a:endParaRPr lang="en-US" sz="3600" smtClean="0"/>
          </a:p>
        </p:txBody>
      </p:sp>
      <p:sp>
        <p:nvSpPr>
          <p:cNvPr id="317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2343D0-EA7B-48FF-9610-2ED09B478917}" type="slidenum">
              <a:rPr lang="en-GB" smtClean="0">
                <a:latin typeface="Arial Black" pitchFamily="34" charset="0"/>
              </a:rPr>
              <a:pPr eaLnBrk="1" hangingPunct="1"/>
              <a:t>30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66675" y="1231900"/>
            <a:ext cx="7418388" cy="555466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java.util.List;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java.util.ArrayList;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java.util.Iterator;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RadSaIteratorima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imena[] = {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"Dragan"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"Vesna"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"Miloš"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"Marko"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"Dragorad"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lista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ArrayList&lt; String &gt;();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imena)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lista.add(ime);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makniImena[] = {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"Dragan"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"Vesna"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"Marko"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makniLista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ArrayList&lt; String &gt;();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makniImena)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makniLista.add(ime);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"Lista pre brisanja imena:"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lista)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System.out.print(ime +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Iterator&lt; String &gt; iter = lista.iterator();</a:t>
            </a:r>
            <a:endParaRPr lang="en-GB" sz="13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hasNext()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(makniLista.contains(iter.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next()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remove()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"\nLista nakon brisanja imena:"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lista.size(); i++)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System.out.print(lista.get(i) +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31749" name="Straight Arrow Connector 6"/>
          <p:cNvCxnSpPr>
            <a:cxnSpLocks noChangeShapeType="1"/>
          </p:cNvCxnSpPr>
          <p:nvPr/>
        </p:nvCxnSpPr>
        <p:spPr bwMode="auto">
          <a:xfrm flipH="1">
            <a:off x="4572000" y="3573463"/>
            <a:ext cx="1871663" cy="129540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19825" y="3294063"/>
            <a:ext cx="2673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Kreiranje iteratora kolekcije</a:t>
            </a:r>
            <a:endParaRPr lang="en-US" sz="16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5254625" y="4657725"/>
            <a:ext cx="3854450" cy="954088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pre brisanja imena: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Dragan Vesna Miloš Marko Dragorad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nakon brisanja imena: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Miloš Dragorad 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274050" y="4319588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Ispis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277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A7E572-BE9A-46EF-9B1B-63CFC958E456}" type="slidenum">
              <a:rPr lang="en-GB" smtClean="0">
                <a:latin typeface="Arial Black" pitchFamily="34" charset="0"/>
              </a:rPr>
              <a:pPr eaLnBrk="1" hangingPunct="1"/>
              <a:t>31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3534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U prethodnom primeru, </a:t>
            </a:r>
            <a:r>
              <a:rPr lang="sr-Latn-RS" sz="2000" smtClean="0"/>
              <a:t>kreirali smo dva niza stringova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imena</a:t>
            </a:r>
            <a:r>
              <a:rPr lang="sr-Latn-RS" sz="2000" smtClean="0"/>
              <a:t> i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makniImena</a:t>
            </a:r>
            <a:r>
              <a:rPr lang="sr-Latn-RS" sz="2000" smtClean="0"/>
              <a:t>, i na osnovu njih dv</a:t>
            </a:r>
            <a:r>
              <a:rPr lang="en-US" sz="2000" smtClean="0"/>
              <a:t>e</a:t>
            </a:r>
            <a:r>
              <a:rPr lang="sr-Latn-RS" sz="2000" smtClean="0"/>
              <a:t> list</a:t>
            </a:r>
            <a:r>
              <a:rPr lang="en-US" sz="2000" smtClean="0"/>
              <a:t>e</a:t>
            </a:r>
            <a:r>
              <a:rPr lang="sr-Latn-RS" sz="2000" smtClean="0"/>
              <a:t>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lista</a:t>
            </a:r>
            <a:r>
              <a:rPr lang="sr-Latn-RS" sz="2000" smtClean="0"/>
              <a:t> i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makniLista</a:t>
            </a:r>
            <a:r>
              <a:rPr lang="sr-Latn-RS" sz="2000" smtClean="0"/>
              <a:t>. Cilj je iz list</a:t>
            </a:r>
            <a:r>
              <a:rPr lang="en-US" sz="2000" smtClean="0"/>
              <a:t>e</a:t>
            </a:r>
            <a:r>
              <a:rPr lang="sr-Latn-RS" sz="2000" smtClean="0"/>
              <a:t>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lista</a:t>
            </a:r>
            <a:r>
              <a:rPr lang="sr-Latn-RS" sz="2000" smtClean="0"/>
              <a:t> izbrisati sve elemente koji se pojavljuju u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makniLista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Liste su generički tipovi, pri čemu se tip elemenata navodi unutar </a:t>
            </a:r>
            <a:r>
              <a:rPr lang="en-US" sz="2000" smtClean="0"/>
              <a:t>&lt; &gt;</a:t>
            </a:r>
            <a:r>
              <a:rPr lang="sr-Latn-RS" sz="2000" smtClean="0"/>
              <a:t>:</a:t>
            </a:r>
            <a:endParaRPr lang="en-US" sz="2000" smtClean="0"/>
          </a:p>
          <a:p>
            <a:pPr marL="265113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List&lt; String &gt; lista</a:t>
            </a:r>
            <a:endParaRPr lang="sr-Latn-RS" sz="200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Sli</a:t>
            </a:r>
            <a:r>
              <a:rPr lang="sr-Latn-RS" sz="2000" smtClean="0"/>
              <a:t>čno, klasa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smtClean="0"/>
              <a:t> je generička klasa.</a:t>
            </a:r>
            <a:endParaRPr lang="en-US" sz="200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Brisanje elemenata liste ćemo vršiti pomoću iteratora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iter</a:t>
            </a:r>
            <a:r>
              <a:rPr lang="sr-Latn-RS" sz="2000" smtClean="0"/>
              <a:t>, koji se dobija pomoću metode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iterator()</a:t>
            </a:r>
            <a:r>
              <a:rPr lang="sr-Latn-RS" sz="2000" smtClean="0"/>
              <a:t> liste (i generalno kolekcije).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en-GB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hasNext()</a:t>
            </a:r>
            <a:r>
              <a:rPr lang="sr-Latn-RS" sz="2000" smtClean="0"/>
              <a:t> vraća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 smtClean="0"/>
              <a:t> ako iterator nije stigao do kraja kolekcije i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sr-Latn-RS" sz="2000" smtClean="0"/>
              <a:t> u suprotnom.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Ukoliko iterator nije stigao do kraja kolekcije, metoda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next()</a:t>
            </a:r>
            <a:r>
              <a:rPr lang="sr-Latn-RS" sz="2000" smtClean="0"/>
              <a:t> iteratora vraća referencu na naredni element kolekcije.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379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151030-EE61-478B-A53F-0D085A2C6392}" type="slidenum">
              <a:rPr lang="en-GB" smtClean="0">
                <a:latin typeface="Arial Black" pitchFamily="34" charset="0"/>
              </a:rPr>
              <a:pPr eaLnBrk="1" hangingPunct="1"/>
              <a:t>32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379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6423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Metoda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contains</a:t>
            </a:r>
            <a:r>
              <a:rPr lang="sr-Latn-RS" sz="2000"/>
              <a:t> liste vraća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/>
              <a:t> ako lista sadrži element koji se prosleđuje </a:t>
            </a:r>
            <a:r>
              <a:rPr lang="en-US" sz="2000"/>
              <a:t>ka</a:t>
            </a:r>
            <a:r>
              <a:rPr lang="sr-Latn-RS" sz="2000"/>
              <a:t>o argument metode.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Metoda</a:t>
            </a:r>
            <a:r>
              <a:rPr lang="en-US" sz="2000"/>
              <a:t> </a:t>
            </a:r>
            <a:r>
              <a:rPr lang="sr-Latn-RS" sz="2000"/>
              <a:t>iteratora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remove()</a:t>
            </a:r>
            <a:r>
              <a:rPr lang="sr-Latn-RS" sz="2000"/>
              <a:t> briše iz liste tekući element koji vraća iterator.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Ako se kolekcija promeni nakon kreiranja iteratora za tu kolekciju, iterator postaje nevažeći. Pokušaj da se izvrši operacija sa iteratorom će u tom slučaju baciti izuzetak tipa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ConcurrentModificationException</a:t>
            </a:r>
            <a:r>
              <a:rPr lang="sr-Latn-RS" sz="20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LinkedList</a:t>
            </a:r>
            <a:endParaRPr lang="en-US" sz="3600" smtClean="0"/>
          </a:p>
        </p:txBody>
      </p:sp>
      <p:sp>
        <p:nvSpPr>
          <p:cNvPr id="348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64F0C4-866E-4CB6-AF7D-11F8C08DB13E}" type="slidenum">
              <a:rPr lang="en-GB" smtClean="0">
                <a:latin typeface="Arial Black" pitchFamily="34" charset="0"/>
              </a:rPr>
              <a:pPr eaLnBrk="1" hangingPunct="1"/>
              <a:t>33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34925" y="962025"/>
            <a:ext cx="8105775" cy="587851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java.util.List;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java.util.LinkedList;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java.util.ListIterator;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RadSaLinkedList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imena[] = {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"Miloš"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"Dragorad"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lista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LinkedList&lt; String &gt;();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imena)</a:t>
            </a:r>
            <a:r>
              <a:rPr lang="sr-Latn-R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lista.add(ime);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dodajImena[] = {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"Dragan"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"Vesna"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"Marko"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dodajLista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LinkedList&lt; String &gt;();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dodajImena)</a:t>
            </a:r>
            <a:r>
              <a:rPr lang="sr-Latn-R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dodajLista.add(ime);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"Lista pre dodavanja imena:"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stampajListu(lista);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lista.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addAll(dodajLista)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dodajLista.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clear()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"\n\nLista nakon dodavanja imena:"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stampajListu(lista);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lista.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subList(1, 4)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.clear();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"\n\nLista nakon uklanjanja imena na poziciji 1, 2 i 3:"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stampajListu(lista);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obrniListu(lista, dodajLista);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"\n\nLista sa obrnutim redosledom imena:"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stampajListu(dodajLista);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prebaciUVelika(lista);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.println(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"\n\nLista nakon prebacivanja u velika slova:"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stampajListu(lista);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LinkedList</a:t>
            </a:r>
            <a:endParaRPr lang="en-US" sz="3600" smtClean="0"/>
          </a:p>
        </p:txBody>
      </p:sp>
      <p:sp>
        <p:nvSpPr>
          <p:cNvPr id="358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250974-941B-4366-93EB-5887717CC685}" type="slidenum">
              <a:rPr lang="en-GB" smtClean="0">
                <a:latin typeface="Arial Black" pitchFamily="34" charset="0"/>
              </a:rPr>
              <a:pPr eaLnBrk="1" hangingPunct="1"/>
              <a:t>34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66675" y="1146175"/>
            <a:ext cx="6450013" cy="364648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stampajListu(List&lt; String &gt; listaImena){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ime: listaImena)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.print(ime + 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obrniListu(List&lt; String &gt; a, List&lt; String &gt; b){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ListIterator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iter = a.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listIterator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(a.size());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hasPrevious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b.add(iter.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previous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prebaciUVelika(List&lt; String &gt; a){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ListIterator&lt; String &gt; iter = a.listIterator();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(iter.hasNext()){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String ime = iter.next();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iter.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set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(ime.toUpperCase());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5845" name="Rectangle 1"/>
          <p:cNvSpPr>
            <a:spLocks noChangeArrowheads="1"/>
          </p:cNvSpPr>
          <p:nvPr/>
        </p:nvSpPr>
        <p:spPr bwMode="auto">
          <a:xfrm>
            <a:off x="76200" y="4868863"/>
            <a:ext cx="4751388" cy="1939925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pre dodavanja imena: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Miloš Dragorad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nakon dodavanja imena: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Miloš Dragorad Dragan Ana Vesna Marko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nakon uklanjanja imena na poziciji 1, 2 i 3: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Ana Vesna Marko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sa obrnutim redosledom imena: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Marko Vesna Ana Ana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nakon prebacivanja u velika slova: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ANA VESNA MARKO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67400" y="5443538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Ispis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35847" name="Straight Arrow Connector 6"/>
          <p:cNvCxnSpPr>
            <a:cxnSpLocks noChangeShapeType="1"/>
            <a:stCxn id="7" idx="1"/>
          </p:cNvCxnSpPr>
          <p:nvPr/>
        </p:nvCxnSpPr>
        <p:spPr bwMode="auto">
          <a:xfrm flipH="1">
            <a:off x="4830763" y="5611813"/>
            <a:ext cx="1036637" cy="22701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686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7765AD-CF22-484B-80FC-B6CEDE2C7B8B}" type="slidenum">
              <a:rPr lang="en-GB" smtClean="0">
                <a:latin typeface="Arial Black" pitchFamily="34" charset="0"/>
              </a:rPr>
              <a:pPr eaLnBrk="1" hangingPunct="1"/>
              <a:t>35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412875"/>
            <a:ext cx="86423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Cilj</a:t>
            </a:r>
            <a:r>
              <a:rPr lang="en-US" sz="2000" smtClean="0"/>
              <a:t> prethodno</a:t>
            </a:r>
            <a:r>
              <a:rPr lang="sr-Latn-RS" sz="2000" smtClean="0"/>
              <a:t>g</a:t>
            </a:r>
            <a:r>
              <a:rPr lang="en-US" sz="2000" smtClean="0"/>
              <a:t> primer</a:t>
            </a:r>
            <a:r>
              <a:rPr lang="sr-Latn-RS" sz="2000" smtClean="0"/>
              <a:t>a je ilustracija dodatnih operacija sa listama.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addAll</a:t>
            </a:r>
            <a:r>
              <a:rPr lang="en-GB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sr-Latn-RS" sz="2000" smtClean="0"/>
              <a:t> na listu koja poziva metodu nadovezuje elemente liste (kolekcije) koja se prosleđuje kao argument.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subList</a:t>
            </a:r>
            <a:r>
              <a:rPr lang="sr-Latn-RS" sz="2000" smtClean="0"/>
              <a:t> vraća deo liste ograničen indeksima elemenata koji se prosleđuju kao argumenti. Početni indeks je uključen u vraćeni deo liste, a krajnji nije.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clear()</a:t>
            </a:r>
            <a:r>
              <a:rPr lang="sr-Latn-RS" sz="2000" smtClean="0"/>
              <a:t> liste briše sve elemente liste. U našem slučaju, 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lista.subList(1, 4).clear();</a:t>
            </a:r>
            <a:endParaRPr lang="sr-Latn-RS" sz="200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000" smtClean="0"/>
              <a:t>će obrisati drugi, treći i četvrti element liste. Prisetimo se da indeksiranje liste počinje od 0.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obrniListu</a:t>
            </a:r>
            <a:r>
              <a:rPr lang="sr-Latn-RS" sz="2000" smtClean="0"/>
              <a:t> obrće redosled elemenata liste. Za parametre ima dve reference na liste, pri čemu u drugu upisujemo elemente prve u obrnutom redosledu.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5209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ListIterator</a:t>
            </a:r>
            <a:endParaRPr lang="en-US" sz="3600" smtClean="0"/>
          </a:p>
        </p:txBody>
      </p:sp>
      <p:sp>
        <p:nvSpPr>
          <p:cNvPr id="3789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5E1C6D-5005-4733-8CBD-72CC7FE39660}" type="slidenum">
              <a:rPr lang="en-GB" smtClean="0">
                <a:latin typeface="Arial Black" pitchFamily="34" charset="0"/>
              </a:rPr>
              <a:pPr eaLnBrk="1" hangingPunct="1"/>
              <a:t>36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7852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Za razliku od prethodnog primera, gde smo koristili iterator tipa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smtClean="0"/>
              <a:t>, koji predstavlja iterator kroz kolekciju, u ovom koristimo interfejs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smtClean="0"/>
              <a:t> koji predstavlja iterator kroz listu.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Za razliku od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smtClean="0"/>
              <a:t>, pomoću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smtClean="0"/>
              <a:t> iteratora možemo: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smtClean="0"/>
              <a:t>da obilazimo listu dvosmerno (od prvog elementa ka zadnjem i obrnuto),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smtClean="0"/>
              <a:t>da dobijemo indeks tekućeg elementa kolekcije, tj. elementa koji će biti vraćen narednim pozivom metode </a:t>
            </a:r>
            <a:r>
              <a:rPr lang="sr-Latn-RS" sz="1900" smtClean="0">
                <a:latin typeface="Consolas" pitchFamily="49" charset="0"/>
                <a:cs typeface="Consolas" pitchFamily="49" charset="0"/>
              </a:rPr>
              <a:t>next()</a:t>
            </a:r>
            <a:r>
              <a:rPr lang="sr-Latn-RS" sz="1900" smtClean="0"/>
              <a:t>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smtClean="0"/>
              <a:t>da promenimo vrednost elementa liste pomoću metode </a:t>
            </a:r>
            <a:r>
              <a:rPr lang="sr-Latn-RS" sz="19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1900" smtClean="0"/>
              <a:t>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smtClean="0"/>
              <a:t>da dodamo novi element liste pomoću metode </a:t>
            </a:r>
            <a:r>
              <a:rPr lang="sr-Latn-RS" sz="19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add</a:t>
            </a:r>
            <a:r>
              <a:rPr lang="sr-Latn-RS" sz="1900" smtClean="0"/>
              <a:t>.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en-US" sz="2000" smtClean="0"/>
              <a:t>-e mogu da koriste sve kolekcije koje implementiraju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en-US" sz="2000"/>
              <a:t> interfejs, dakle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ArrayList</a:t>
            </a:r>
            <a:r>
              <a:rPr lang="en-US" sz="2000" smtClean="0"/>
              <a:t>,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LinkedList</a:t>
            </a:r>
            <a:r>
              <a:rPr lang="en-US" sz="2000" smtClean="0"/>
              <a:t> itd.</a:t>
            </a:r>
            <a:endParaRPr lang="en-US" sz="2000"/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Ako želimo da se krećemo unazad, konstruktoru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smtClean="0"/>
              <a:t> objekta prosleđujemo kao argument broj elemenata liste, kao što je urađeno u:</a:t>
            </a:r>
          </a:p>
          <a:p>
            <a:pPr marL="265113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latin typeface="Consolas"/>
                <a:ea typeface="Times New Roman"/>
                <a:cs typeface="Times New Roman"/>
              </a:rPr>
              <a:t>ListIterator&lt; String &gt; iter = a.listIterator(a.size());</a:t>
            </a:r>
            <a:endParaRPr lang="sr-Latn-RS" sz="2000" smtClean="0">
              <a:latin typeface="Consolas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5209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ListIterator</a:t>
            </a:r>
            <a:endParaRPr lang="en-US" sz="3600" smtClean="0"/>
          </a:p>
        </p:txBody>
      </p:sp>
      <p:sp>
        <p:nvSpPr>
          <p:cNvPr id="3891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C2A833-486B-4FA7-B0DB-120D727A4E10}" type="slidenum">
              <a:rPr lang="en-GB" smtClean="0">
                <a:latin typeface="Arial Black" pitchFamily="34" charset="0"/>
              </a:rPr>
              <a:pPr eaLnBrk="1" hangingPunct="1"/>
              <a:t>37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268413"/>
            <a:ext cx="87852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Kad se konstruktoru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ListI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terator</a:t>
            </a:r>
            <a:r>
              <a:rPr lang="sr-Latn-RS" sz="2000" smtClean="0"/>
              <a:t>-a prosledi ceo broj (indeks elementa), taj broj određuje koji će element biti vraćen sledećim pozivom metode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next</a:t>
            </a:r>
            <a:r>
              <a:rPr lang="sr-Latn-RS" sz="2000" smtClean="0"/>
              <a:t>.</a:t>
            </a:r>
            <a:r>
              <a:rPr lang="en-GB" sz="2000" smtClean="0"/>
              <a:t> </a:t>
            </a:r>
            <a:r>
              <a:rPr lang="sr-Latn-RS" sz="2000" smtClean="0"/>
              <a:t>Poziv metode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previous</a:t>
            </a:r>
            <a:r>
              <a:rPr lang="sr-Latn-RS" sz="2000" smtClean="0"/>
              <a:t> vraća element čiji je indeks za 1 manji od prosleđenog broja.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Da smo u slučaju iteratora 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listIterator(a.size())</a:t>
            </a:r>
            <a:r>
              <a:rPr lang="sr-Latn-RS" sz="2000" smtClean="0"/>
              <a:t> pozvali metodu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next</a:t>
            </a:r>
            <a:r>
              <a:rPr lang="sr-Latn-RS" sz="2000" smtClean="0"/>
              <a:t>, došlo bi do izuzetka tipa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NoSuchElementException</a:t>
            </a:r>
            <a:r>
              <a:rPr lang="sr-Latn-RS" sz="2000" smtClean="0"/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Pri kretanju unazad, metoda </a:t>
            </a:r>
            <a:r>
              <a:rPr lang="en-GB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has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Previous</a:t>
            </a:r>
            <a:r>
              <a:rPr lang="en-GB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sr-Latn-RS" sz="2000" smtClean="0"/>
              <a:t> vraća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 smtClean="0"/>
              <a:t> ako iterator nije stigao do kraja kolekcije i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sr-Latn-RS" sz="2000" smtClean="0"/>
              <a:t> u suprotnom.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Ukoliko iterator nije stigao do kraja kolekcije, metoda 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previous()</a:t>
            </a:r>
            <a:r>
              <a:rPr lang="sr-Latn-RS" sz="2000" smtClean="0"/>
              <a:t> iteratora vraća referencu na naredni element kolekcije (krećući se unazad).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Metoda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obrniListu</a:t>
            </a:r>
            <a:r>
              <a:rPr lang="sr-Latn-RS" sz="2000" smtClean="0"/>
              <a:t> se mogla realizovati i na sledeći način: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public static void obrniListu(List&lt; String &gt; a, List&lt; String &gt; b){</a:t>
            </a:r>
          </a:p>
          <a:p>
            <a:pPr marL="62706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nn-NO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for(int i</a:t>
            </a:r>
            <a:r>
              <a:rPr lang="sr-Latn-RS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=</a:t>
            </a:r>
            <a:r>
              <a:rPr lang="sr-Latn-RS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a.size()-1; i</a:t>
            </a:r>
            <a:r>
              <a:rPr lang="sr-Latn-RS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&gt;=</a:t>
            </a:r>
            <a:r>
              <a:rPr lang="sr-Latn-RS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0; i--)</a:t>
            </a:r>
          </a:p>
          <a:p>
            <a:pPr marL="9890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b.add(a.get(i));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17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}</a:t>
            </a:r>
            <a:endParaRPr lang="sr-Latn-RS" sz="170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8324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asList metoda klase Arrays</a:t>
            </a:r>
            <a:endParaRPr lang="en-US" sz="3600" smtClean="0"/>
          </a:p>
        </p:txBody>
      </p:sp>
      <p:sp>
        <p:nvSpPr>
          <p:cNvPr id="3993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E40829-FDC6-4804-8C1E-B0A9E6C4C7E9}" type="slidenum">
              <a:rPr lang="en-GB" smtClean="0">
                <a:latin typeface="Arial Black" pitchFamily="34" charset="0"/>
              </a:rPr>
              <a:pPr eaLnBrk="1" hangingPunct="1"/>
              <a:t>38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994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341438"/>
            <a:ext cx="8856538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/>
              <a:t> metoda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Arrays</a:t>
            </a:r>
            <a:r>
              <a:rPr lang="sr-Latn-RS" sz="2000"/>
              <a:t> omogućava da se predmetni niz posmatra kao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 kolekcija. Na ovaj način, nizom možemo manipulisati kao da je u pitanju lista.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/>
              <a:t> metoda vraća </a:t>
            </a:r>
            <a:r>
              <a:rPr lang="sr-Latn-RS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>
                <a:solidFill>
                  <a:srgbClr val="FF0000"/>
                </a:solidFill>
              </a:rPr>
              <a:t> izgled </a:t>
            </a:r>
            <a:r>
              <a:rPr lang="sr-Latn-RS" sz="2000"/>
              <a:t>(eng. </a:t>
            </a:r>
            <a:r>
              <a:rPr lang="sr-Latn-RS" sz="2000" i="1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i="1"/>
              <a:t> view</a:t>
            </a:r>
            <a:r>
              <a:rPr lang="sr-Latn-RS" sz="2000"/>
              <a:t>) niza, koji se u tom slučaju naziva </a:t>
            </a:r>
            <a:r>
              <a:rPr lang="sr-Latn-RS" sz="2000">
                <a:solidFill>
                  <a:srgbClr val="FF0000"/>
                </a:solidFill>
              </a:rPr>
              <a:t>podržavajući niz</a:t>
            </a:r>
            <a:r>
              <a:rPr lang="sr-Latn-RS" sz="2000"/>
              <a:t> (eng. </a:t>
            </a:r>
            <a:r>
              <a:rPr lang="sr-Latn-RS" sz="2000" i="1"/>
              <a:t>backing array</a:t>
            </a:r>
            <a:r>
              <a:rPr lang="sr-Latn-RS" sz="2000"/>
              <a:t>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Bilo kakva promena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 izgleda menja podržavajući niz i obrnuto.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Jedina dozvoljena operacija na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/>
              <a:t> izgledu koga vraća metoda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/>
              <a:t> je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/>
              <a:t>, koja menja vrednost elementa izgleda i odgovarajućeg elementa niza. Pokušaj bilo kakve druge promene izgleda, npr. dodavanje i brisanje elementa izgleda, baca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UnsupportedOperationException</a:t>
            </a:r>
            <a:r>
              <a:rPr lang="sr-Latn-RS" sz="2000"/>
              <a:t> izuzetak.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Metoda s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ubList</a:t>
            </a:r>
            <a:r>
              <a:rPr lang="sr-Latn-RS" sz="2000"/>
              <a:t> iz prethodnog primera vraća izgled dela liste, specifiranog početnim i krajnjim indeksom (parametri metode).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U nastavku dajemo dva primera korišćenja metode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/>
              <a:t>.</a:t>
            </a:r>
            <a:endParaRPr lang="vi-VN" sz="2000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36718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</a:t>
            </a:r>
            <a:r>
              <a:rPr lang="sr-Latn-RS" sz="3600" smtClean="0"/>
              <a:t>imer za asList</a:t>
            </a:r>
            <a:endParaRPr lang="en-US" sz="3600" smtClean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37687B-EEB7-4B92-AA66-242A619163C8}" type="slidenum">
              <a:rPr lang="en-GB" smtClean="0">
                <a:latin typeface="Arial Black" pitchFamily="34" charset="0"/>
              </a:rPr>
              <a:pPr eaLnBrk="1" hangingPunct="1"/>
              <a:t>39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179388" y="1139825"/>
            <a:ext cx="7018337" cy="429418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sr-Latn-RS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AsListBackingArray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"Milan"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"Marija"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Arrays.asList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lista.set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"Dragan"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 =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"Eva"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Krajnji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nKrajnja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0965" name="Rectangle 1"/>
          <p:cNvSpPr>
            <a:spLocks noChangeArrowheads="1"/>
          </p:cNvSpPr>
          <p:nvPr/>
        </p:nvSpPr>
        <p:spPr bwMode="auto">
          <a:xfrm>
            <a:off x="179388" y="5570538"/>
            <a:ext cx="3313112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 lista: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[Petar, Milan, Teodora, Marija, Ana]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Krajnji niz:</a:t>
            </a:r>
          </a:p>
          <a:p>
            <a:r>
              <a:rPr lang="en-GB" sz="12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Dragan</a:t>
            </a:r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Eva</a:t>
            </a:r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Teodora Marija Ana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Krajnja lista: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2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Dragan</a:t>
            </a:r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Eva</a:t>
            </a:r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Teodora, Marija, Ana]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481513" y="5862638"/>
            <a:ext cx="34988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Ispis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FF0000"/>
                </a:solidFill>
                <a:latin typeface="+mn-lt"/>
              </a:rPr>
              <a:t>Promene na izgledu se odražavaju na niz i obrnuto!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0967" name="Straight Arrow Connector 6"/>
          <p:cNvCxnSpPr>
            <a:cxnSpLocks noChangeShapeType="1"/>
          </p:cNvCxnSpPr>
          <p:nvPr/>
        </p:nvCxnSpPr>
        <p:spPr bwMode="auto">
          <a:xfrm flipH="1">
            <a:off x="3492500" y="6043613"/>
            <a:ext cx="1036638" cy="2254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8" name="Straight Arrow Connector 6"/>
          <p:cNvCxnSpPr>
            <a:cxnSpLocks noChangeShapeType="1"/>
          </p:cNvCxnSpPr>
          <p:nvPr/>
        </p:nvCxnSpPr>
        <p:spPr bwMode="auto">
          <a:xfrm flipH="1">
            <a:off x="2987675" y="3573463"/>
            <a:ext cx="2808288" cy="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807075" y="3281363"/>
            <a:ext cx="1944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Promena elementa izgleda i niza</a:t>
            </a:r>
            <a:endParaRPr lang="en-US" sz="160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40970" name="Straight Arrow Connector 6"/>
          <p:cNvCxnSpPr>
            <a:cxnSpLocks noChangeShapeType="1"/>
          </p:cNvCxnSpPr>
          <p:nvPr/>
        </p:nvCxnSpPr>
        <p:spPr bwMode="auto">
          <a:xfrm flipH="1">
            <a:off x="5191125" y="2754313"/>
            <a:ext cx="1511300" cy="293687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689725" y="2473325"/>
            <a:ext cx="21605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Štampanje čitave liste jednom naredbom</a:t>
            </a:r>
            <a:endParaRPr lang="en-US" sz="160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8713788" cy="596900"/>
          </a:xfrm>
        </p:spPr>
        <p:txBody>
          <a:bodyPr/>
          <a:lstStyle/>
          <a:p>
            <a:pPr eaLnBrk="1" hangingPunct="1"/>
            <a:r>
              <a:rPr lang="en-US" sz="3300" smtClean="0"/>
              <a:t>Neke klase događaja iz paketa java.awt.event</a:t>
            </a:r>
          </a:p>
        </p:txBody>
      </p:sp>
      <p:sp>
        <p:nvSpPr>
          <p:cNvPr id="512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715D6E-8632-4EE6-822E-F253BBF54144}" type="slidenum">
              <a:rPr lang="en-GB" smtClean="0">
                <a:latin typeface="Arial Black" pitchFamily="34" charset="0"/>
              </a:rPr>
              <a:pPr eaLnBrk="1" hangingPunct="1"/>
              <a:t>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12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50813" y="1379538"/>
            <a:ext cx="86661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Klase događaja iz paketa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java.awt.event</a:t>
            </a:r>
            <a:r>
              <a:rPr lang="en-US" sz="2000"/>
              <a:t> se koriste i kod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AWT</a:t>
            </a:r>
            <a:r>
              <a:rPr lang="en-US" sz="2000"/>
              <a:t> i kod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Swing</a:t>
            </a:r>
            <a:r>
              <a:rPr lang="en-US" sz="2000"/>
              <a:t> komponenti.</a:t>
            </a:r>
          </a:p>
        </p:txBody>
      </p:sp>
      <p:pic>
        <p:nvPicPr>
          <p:cNvPr id="5126" name="Picture 6" descr="Drawing3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286000"/>
            <a:ext cx="70739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5411787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</a:t>
            </a:r>
            <a:r>
              <a:rPr lang="en-US" sz="3600" smtClean="0"/>
              <a:t>r</a:t>
            </a:r>
            <a:r>
              <a:rPr lang="sr-Latn-RS" sz="3600" smtClean="0"/>
              <a:t>imer za asList i toArray</a:t>
            </a:r>
            <a:endParaRPr lang="en-US" sz="3600" smtClean="0"/>
          </a:p>
        </p:txBody>
      </p:sp>
      <p:sp>
        <p:nvSpPr>
          <p:cNvPr id="419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338AFC-112D-48B9-9B20-0DE1C1568E5E}" type="slidenum">
              <a:rPr lang="en-GB" smtClean="0">
                <a:latin typeface="Arial Black" pitchFamily="34" charset="0"/>
              </a:rPr>
              <a:pPr eaLnBrk="1" hangingPunct="1"/>
              <a:t>40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1988" name="Rectangle 1"/>
          <p:cNvSpPr>
            <a:spLocks noChangeArrowheads="1"/>
          </p:cNvSpPr>
          <p:nvPr/>
        </p:nvSpPr>
        <p:spPr bwMode="auto">
          <a:xfrm>
            <a:off x="179388" y="1139825"/>
            <a:ext cx="7561262" cy="44323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TestAsListToArray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"Milan"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Arrays.asList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300" i="1" dirty="0" err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(2,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lista.addFirst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"Marija"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toArray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(new String[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lista.size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()])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kopiranja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300" i="1" dirty="0" err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1989" name="Rectangle 1"/>
          <p:cNvSpPr>
            <a:spLocks noChangeArrowheads="1"/>
          </p:cNvSpPr>
          <p:nvPr/>
        </p:nvSpPr>
        <p:spPr bwMode="auto">
          <a:xfrm>
            <a:off x="179388" y="5613400"/>
            <a:ext cx="403225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 lista: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Petar Milan Teodora 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 nakon dodavanja: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[Marija, Petar, Milan, Vesna, Teodora, Rade]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nakon kopiranja liste:</a:t>
            </a:r>
          </a:p>
          <a:p>
            <a:r>
              <a:rPr lang="en-GB" sz="12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 Petar Milan Vesna Teodora Rade 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272088" y="5970588"/>
            <a:ext cx="8112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>
                <a:solidFill>
                  <a:srgbClr val="3333CC"/>
                </a:solidFill>
                <a:latin typeface="+mn-lt"/>
              </a:rPr>
              <a:t>Ispis</a:t>
            </a:r>
          </a:p>
        </p:txBody>
      </p:sp>
      <p:cxnSp>
        <p:nvCxnSpPr>
          <p:cNvPr id="41991" name="Straight Arrow Connector 6"/>
          <p:cNvCxnSpPr>
            <a:cxnSpLocks noChangeShapeType="1"/>
            <a:endCxn id="41989" idx="3"/>
          </p:cNvCxnSpPr>
          <p:nvPr/>
        </p:nvCxnSpPr>
        <p:spPr bwMode="auto">
          <a:xfrm flipH="1">
            <a:off x="4211638" y="6143625"/>
            <a:ext cx="1038225" cy="6985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7691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  <a:r>
              <a:rPr lang="sr-Latn-RS" sz="3600" smtClean="0"/>
              <a:t> – Niz u listu</a:t>
            </a:r>
            <a:endParaRPr lang="en-US" sz="3600" smtClean="0"/>
          </a:p>
        </p:txBody>
      </p:sp>
      <p:sp>
        <p:nvSpPr>
          <p:cNvPr id="4301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53B450-A43E-4515-8F49-8753A9A4A3B9}" type="slidenum">
              <a:rPr lang="en-GB" smtClean="0">
                <a:latin typeface="Arial Black" pitchFamily="34" charset="0"/>
              </a:rPr>
              <a:pPr eaLnBrk="1" hangingPunct="1"/>
              <a:t>41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642350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new LinkedList&lt; String &gt;(Arrays.asList(imena));</a:t>
            </a:r>
            <a:endParaRPr lang="sr-Latn-RS" sz="200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000" smtClean="0"/>
              <a:t>kreira novu povezanu listu stringova, koja se inicijalizuje stringovima iz niza </a:t>
            </a:r>
            <a:r>
              <a:rPr lang="sr-Latn-RS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imena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Ovako kreirana lista ne predstavlja izgled, kao što je to slučaj u prethodnom primeru. Izgled je iskorišćen da se inicijalizuje lista, pa promene na listi ne utiču na niz i obrnuto.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Naredbe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sr-Latn-RS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2000">
                <a:latin typeface="Consolas" pitchFamily="49" charset="0"/>
                <a:cs typeface="Times New Roman" pitchFamily="18" charset="0"/>
              </a:rPr>
              <a:t>("Rade");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>
                <a:latin typeface="Consolas" pitchFamily="49" charset="0"/>
                <a:cs typeface="Times New Roman" pitchFamily="18" charset="0"/>
              </a:rPr>
              <a:t>		lista.add(2, "Vesna");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>
                <a:latin typeface="Consolas" pitchFamily="49" charset="0"/>
                <a:cs typeface="Times New Roman" pitchFamily="18" charset="0"/>
              </a:rPr>
              <a:t>		lista.addFirst("Marija");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US" sz="2000" smtClean="0"/>
              <a:t>dodaju novi element list</a:t>
            </a:r>
            <a:r>
              <a:rPr lang="sr-Latn-RS" sz="2000" smtClean="0"/>
              <a:t>e</a:t>
            </a:r>
            <a:r>
              <a:rPr lang="en-US" sz="2000" smtClean="0"/>
              <a:t> na kraj, </a:t>
            </a:r>
            <a:r>
              <a:rPr lang="sr-Latn-RS" sz="2000" smtClean="0"/>
              <a:t>na </a:t>
            </a:r>
            <a:r>
              <a:rPr lang="en-US" sz="2000" smtClean="0"/>
              <a:t>pozicij</a:t>
            </a:r>
            <a:r>
              <a:rPr lang="sr-Latn-RS" sz="2000" smtClean="0"/>
              <a:t>u</a:t>
            </a:r>
            <a:r>
              <a:rPr lang="en-US" sz="2000" smtClean="0"/>
              <a:t> sa indeksom 2 i na po</a:t>
            </a:r>
            <a:r>
              <a:rPr lang="sr-Latn-RS" sz="2000" smtClean="0"/>
              <a:t>četak liste, respektivno. Postoji i metoda </a:t>
            </a:r>
            <a:r>
              <a:rPr lang="sr-Latn-RS" sz="200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addLast</a:t>
            </a:r>
            <a:r>
              <a:rPr lang="sr-Latn-RS" sz="2000" smtClean="0"/>
              <a:t> koja dodaje element na kraj liste, isto kao metoda </a:t>
            </a:r>
            <a:r>
              <a:rPr lang="sr-Latn-RS" sz="20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add</a:t>
            </a:r>
            <a:r>
              <a:rPr lang="sr-Latn-RS" sz="2000" smtClean="0"/>
              <a:t>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8405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  <a:r>
              <a:rPr lang="sr-Latn-RS" sz="3600" smtClean="0"/>
              <a:t> – Lista u niz</a:t>
            </a:r>
            <a:endParaRPr lang="en-US" sz="3600" smtClean="0"/>
          </a:p>
        </p:txBody>
      </p:sp>
      <p:sp>
        <p:nvSpPr>
          <p:cNvPr id="440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0785A3-1F41-4CFE-8A7D-258B88C38156}" type="slidenum">
              <a:rPr lang="en-GB" smtClean="0">
                <a:latin typeface="Arial Black" pitchFamily="34" charset="0"/>
              </a:rPr>
              <a:pPr eaLnBrk="1" hangingPunct="1"/>
              <a:t>42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338"/>
            <a:ext cx="864235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lista.toArray</a:t>
            </a: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(new </a:t>
            </a:r>
            <a:r>
              <a:rPr lang="en-GB" sz="20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String[</a:t>
            </a:r>
            <a:r>
              <a:rPr lang="en-GB" sz="20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lista.size</a:t>
            </a: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()]);</a:t>
            </a:r>
            <a:endParaRPr lang="sr-Latn-RS" sz="2000" dirty="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z="2000" dirty="0" smtClean="0"/>
              <a:t>kreira novi niz stringova čiji su elementi jednaki elementima liste i vraća referencu na taj niz.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Niz koji se prosleđuje kao argument metode </a:t>
            </a:r>
            <a:r>
              <a:rPr lang="sr-Latn-RS" sz="20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toArray</a:t>
            </a:r>
            <a:r>
              <a:rPr lang="sr-Latn-RS" sz="2000" dirty="0" smtClean="0"/>
              <a:t> određuje tip vraćenog niza.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Ovako kreiran niz nije povezan sa listom, tj. promena elementa liste ne utiče na niz i obrnuto.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Ako je dužina niza argumenta manja od dužine liste, kreira se novi niz čiji tip odgovara nizu argumentu i dužine jednake dužini liste.</a:t>
            </a:r>
            <a:r>
              <a:rPr lang="en-GB" sz="2000" dirty="0" smtClean="0"/>
              <a:t> </a:t>
            </a:r>
            <a:endParaRPr lang="en-GB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Ako je niz argument duži od liste, u sve elemente niza nakon poslednjeg elementa liste se upisuje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null</a:t>
            </a:r>
            <a:r>
              <a:rPr lang="sr-Latn-RS" sz="2000" dirty="0" smtClean="0"/>
              <a:t>.</a:t>
            </a:r>
            <a:endParaRPr lang="en-GB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8713788" cy="596900"/>
          </a:xfrm>
        </p:spPr>
        <p:txBody>
          <a:bodyPr/>
          <a:lstStyle/>
          <a:p>
            <a:pPr eaLnBrk="1" hangingPunct="1"/>
            <a:r>
              <a:rPr lang="en-US" sz="3300" smtClean="0"/>
              <a:t>Najčešće korišćeni interfejsi iz java.awt.event</a:t>
            </a:r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E4EF7B-7521-4C9F-B340-130782410450}" type="slidenum">
              <a:rPr lang="en-GB" smtClean="0">
                <a:latin typeface="Arial Black" pitchFamily="34" charset="0"/>
              </a:rPr>
              <a:pPr eaLnBrk="1" hangingPunct="1"/>
              <a:t>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4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50813" y="1379538"/>
            <a:ext cx="5133975" cy="363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Za svaki tip događaja, postoje osluškivači definisani odgovarajućim interfejsima. </a:t>
            </a:r>
            <a:endParaRPr lang="en-U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Ti interfejsi smješteni su u </a:t>
            </a:r>
            <a:r>
              <a:rPr lang="vi-VN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java.awt.event</a:t>
            </a:r>
            <a:r>
              <a:rPr lang="vi-VN" sz="2000"/>
              <a:t> i </a:t>
            </a:r>
            <a:r>
              <a:rPr lang="vi-VN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javax.swing.event</a:t>
            </a:r>
            <a:r>
              <a:rPr lang="vi-VN" sz="2000"/>
              <a:t> paketima. </a:t>
            </a:r>
            <a:endParaRPr lang="en-U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Većinu interfejsa međusobno dijele i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AWT</a:t>
            </a:r>
            <a:r>
              <a:rPr lang="vi-VN" sz="2000"/>
              <a:t> i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</a:t>
            </a:r>
            <a:r>
              <a:rPr lang="vi-VN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wing</a:t>
            </a:r>
            <a:r>
              <a:rPr lang="vi-VN" sz="2000"/>
              <a:t> komponente. </a:t>
            </a:r>
            <a:endParaRPr lang="en-U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Slika desno</a:t>
            </a:r>
            <a:r>
              <a:rPr lang="vi-VN" sz="2000"/>
              <a:t> </a:t>
            </a:r>
            <a:r>
              <a:rPr lang="en-US" sz="2000"/>
              <a:t>prikazuje </a:t>
            </a:r>
            <a:r>
              <a:rPr lang="vi-VN" sz="2000"/>
              <a:t>nekoliko najčešće korišćenih interfejsa iz </a:t>
            </a:r>
            <a:r>
              <a:rPr lang="vi-VN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awt</a:t>
            </a:r>
            <a:r>
              <a:rPr lang="vi-VN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.event</a:t>
            </a:r>
            <a:r>
              <a:rPr lang="vi-VN" sz="2000"/>
              <a:t> paketa.</a:t>
            </a:r>
            <a:endParaRPr lang="en-US" sz="2000"/>
          </a:p>
        </p:txBody>
      </p:sp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615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1125538"/>
            <a:ext cx="3608387" cy="527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5329238" cy="596900"/>
          </a:xfrm>
        </p:spPr>
        <p:txBody>
          <a:bodyPr/>
          <a:lstStyle/>
          <a:p>
            <a:pPr eaLnBrk="1" hangingPunct="1"/>
            <a:r>
              <a:rPr lang="en-US" sz="3300" smtClean="0"/>
              <a:t>Kratak pregled interfejsa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6A2E21-36EC-4DB8-8BFE-AEA150FB9ABE}" type="slidenum">
              <a:rPr lang="en-GB" smtClean="0">
                <a:latin typeface="Arial Black" pitchFamily="34" charset="0"/>
              </a:rPr>
              <a:pPr eaLnBrk="1" hangingPunct="1"/>
              <a:t>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00873"/>
              </p:ext>
            </p:extLst>
          </p:nvPr>
        </p:nvGraphicFramePr>
        <p:xfrm>
          <a:off x="179388" y="1347788"/>
          <a:ext cx="8640762" cy="4745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7123"/>
                <a:gridCol w="1854743"/>
                <a:gridCol w="2072914"/>
                <a:gridCol w="2735982"/>
              </a:tblGrid>
              <a:tr h="26288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Interfejs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Objašnjenje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Metode interfejsa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88825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ActionListener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Klik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na dugme ili </a:t>
                      </a: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Enter kad je kursor u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tekstualnom polju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ActionPerformed() 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Ova metoda se pozivi generisanjem događaja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ActionListener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/>
                </a:tc>
              </a:tr>
              <a:tr h="863941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ItemListener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Događaj koji nastaje </a:t>
                      </a: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promenom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stanja radio ili </a:t>
                      </a:r>
                      <a:r>
                        <a:rPr lang="sr-Latn-RS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č</a:t>
                      </a:r>
                      <a:r>
                        <a:rPr lang="en-US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ek </a:t>
                      </a: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dugmeta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ItemStateChange</a:t>
                      </a:r>
                      <a:r>
                        <a:rPr lang="en-US" sz="1500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d</a:t>
                      </a:r>
                      <a:r>
                        <a:rPr lang="sr-Latn-ME" sz="1500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Ova metoda se poziva generisanjem događaja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ItemListener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/>
                </a:tc>
              </a:tr>
              <a:tr h="431971">
                <a:tc rowSpan="3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KeyListener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ctr"/>
                </a:tc>
                <a:tc rowSpan="3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Događaj koji nastaje pritiskom  tastera sa tastature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keyPressed()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dok je taster pritisnut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262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keyReleased()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pri puštanju tastera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4178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keyTyped()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pri kucanju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525771">
                <a:tc rowSpan="2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MouseMotionListener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ctr"/>
                </a:tc>
                <a:tc rowSpan="2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Događaj koji se poziva pri </a:t>
                      </a:r>
                      <a:r>
                        <a:rPr lang="en-US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prevla</a:t>
                      </a:r>
                      <a:r>
                        <a:rPr lang="sr-Latn-RS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čenju</a:t>
                      </a:r>
                      <a:r>
                        <a:rPr lang="sr-Latn-RS" sz="1500" kern="1200" baseline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 i pomeranju</a:t>
                      </a: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 miša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mouseDragged()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pri pomjeranju miša dok je pritisnut lijevi taster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2628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mouseMoved()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pri pomjeranju miša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</a:tr>
              <a:tr h="828555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MouseWheelListener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Događaj koji se poziva pri okretanju točkića miša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mouseWheelMoved()</a:t>
                      </a:r>
                      <a:endParaRPr lang="en-GB" sz="1500" kern="120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Poziva se generisanjem događaja </a:t>
                      </a:r>
                      <a:r>
                        <a:rPr lang="sr-Latn-ME" sz="1500" kern="1200"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MouseWheelMoved</a:t>
                      </a:r>
                      <a:endParaRPr lang="en-GB" sz="1500" kern="1200"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756126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Drugi primer sa obradom događaja</a:t>
            </a:r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C1120F-1151-4DBB-AED6-7A52C5A593A4}" type="slidenum">
              <a:rPr lang="en-GB" smtClean="0">
                <a:latin typeface="Arial Black" pitchFamily="34" charset="0"/>
              </a:rPr>
              <a:pPr eaLnBrk="1" hangingPunct="1"/>
              <a:t>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713788" cy="33845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ovom primeru, forma će sadržati: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jedno tekst polje sa fiksnim tekstom, 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jednu grupu radio dugmadi za podešavanje fonta teksta u tekst polju,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jedno č</a:t>
            </a:r>
            <a:r>
              <a:rPr lang="en-US" smtClean="0"/>
              <a:t>ek </a:t>
            </a:r>
            <a:r>
              <a:rPr lang="sr-Latn-RS" smtClean="0"/>
              <a:t>dugme kojim se bolduje tekst labele.</a:t>
            </a:r>
          </a:p>
          <a:p>
            <a:pPr marL="239713" lvl="1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Radio dugmad i ček dugmad kreiraju događaje tipa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ItemEvent</a:t>
            </a:r>
            <a:r>
              <a:rPr lang="sr-Latn-RS" sz="2000" smtClean="0"/>
              <a:t>.</a:t>
            </a:r>
          </a:p>
          <a:p>
            <a:pPr marL="239713" lvl="1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Interfejs koji osluškivač događaja ovih kompone</a:t>
            </a:r>
            <a:r>
              <a:rPr lang="en-US" sz="2000" smtClean="0"/>
              <a:t>n</a:t>
            </a:r>
            <a:r>
              <a:rPr lang="sr-Latn-RS" sz="2000" smtClean="0"/>
              <a:t>ti treba da implementira je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ItemListener</a:t>
            </a:r>
            <a:r>
              <a:rPr lang="sr-Latn-RS" sz="2000" smtClean="0"/>
              <a:t>, koji sadrži jednu metodu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itemStateChanged</a:t>
            </a:r>
            <a:r>
              <a:rPr lang="sr-Latn-RS" sz="2000" smtClean="0"/>
              <a:t>.</a:t>
            </a:r>
          </a:p>
          <a:p>
            <a:pPr marL="239713" lvl="1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ovom primeru ćemo ilustrovati način korišćenja tzv. </a:t>
            </a:r>
            <a:r>
              <a:rPr lang="sr-Latn-RS" sz="2000" b="1" smtClean="0">
                <a:solidFill>
                  <a:srgbClr val="FF0000"/>
                </a:solidFill>
              </a:rPr>
              <a:t>anonimnih unutrašnjih klasa</a:t>
            </a:r>
            <a:r>
              <a:rPr lang="sr-Latn-RS" sz="2000" smtClean="0"/>
              <a:t> za osluškivanje događaja.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345362" cy="596900"/>
          </a:xfrm>
        </p:spPr>
        <p:txBody>
          <a:bodyPr/>
          <a:lstStyle/>
          <a:p>
            <a:pPr eaLnBrk="1" hangingPunct="1"/>
            <a:r>
              <a:rPr lang="pl-PL" sz="3600" smtClean="0"/>
              <a:t>Drugi primer sa obradom događaja</a:t>
            </a:r>
            <a:endParaRPr lang="en-US" sz="3600" smtClean="0"/>
          </a:p>
        </p:txBody>
      </p:sp>
      <p:sp>
        <p:nvSpPr>
          <p:cNvPr id="92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53C0CE-A769-40AC-8FE2-F5C967E3681C}" type="slidenum">
              <a:rPr lang="en-GB" smtClean="0">
                <a:latin typeface="Arial Black" pitchFamily="34" charset="0"/>
              </a:rPr>
              <a:pPr eaLnBrk="1" hangingPunct="1"/>
              <a:t>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468313" y="981075"/>
            <a:ext cx="6400800" cy="57245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java.awt.*;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java.awt.event.*;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javax.swing.*;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FormaCheckRadio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extends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JFrame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JTextField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JCheckBox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JRadioButton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ButtonGroup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grupaFont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FormaCheckRadio(){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super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"Forma sa raznim dugmadima"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setSize(250, 150);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setDefaultCloseOperation(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EXIT_ON_CLOSE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setLayout(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FlowLayout());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JTextField(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"Tekst koji se ne menja"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,20);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.setEditable(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.setFont(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"Times New Roman"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Font.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PLAIN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13));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JRadioButton[3];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JRadioButton(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"Times"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JRadioButton(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"Arial"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JRadioButton(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"Courier New"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grupaFont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ButtonGroup();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(JRadioButton x: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grupaFont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.add(x);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add(x);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753350" y="4713288"/>
            <a:ext cx="1139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Nastavak</a:t>
            </a:r>
            <a:endParaRPr lang="en-US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222" name="Straight Arrow Connector 6"/>
          <p:cNvCxnSpPr>
            <a:cxnSpLocks noChangeShapeType="1"/>
          </p:cNvCxnSpPr>
          <p:nvPr/>
        </p:nvCxnSpPr>
        <p:spPr bwMode="auto">
          <a:xfrm>
            <a:off x="7862888" y="5087938"/>
            <a:ext cx="941387" cy="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345362" cy="596900"/>
          </a:xfrm>
        </p:spPr>
        <p:txBody>
          <a:bodyPr/>
          <a:lstStyle/>
          <a:p>
            <a:pPr eaLnBrk="1" hangingPunct="1"/>
            <a:r>
              <a:rPr lang="pl-PL" sz="3600" smtClean="0"/>
              <a:t>Drugi primer sa obradom događaja</a:t>
            </a:r>
            <a:endParaRPr lang="en-US" sz="3600" smtClean="0"/>
          </a:p>
        </p:txBody>
      </p:sp>
      <p:sp>
        <p:nvSpPr>
          <p:cNvPr id="102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65CF79-4C00-436E-A171-ED9C50906194}" type="slidenum">
              <a:rPr lang="en-GB" smtClean="0">
                <a:latin typeface="Arial Black" pitchFamily="34" charset="0"/>
              </a:rPr>
              <a:pPr eaLnBrk="1" hangingPunct="1"/>
              <a:t>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107950" y="919163"/>
            <a:ext cx="7993063" cy="589438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JCheckBox(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"Boldovanje"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ObradaCheckRadio obrDog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ObradaCheckRadio();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(JRadioButton x: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x.addItemListener(obrDog);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.addItemListener(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ItemListener(){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itemStateChanged(ItemEvent e){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 =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.isSelected() ? Font.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BOLD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: Font.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PLAIN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C0"/>
                </a:solidFill>
                <a:latin typeface="Calibri" pitchFamily="34" charset="0"/>
                <a:cs typeface="Times New Roman" pitchFamily="18" charset="0"/>
              </a:rPr>
              <a:t>			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.setFont(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Font(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.getFont().getF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amily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(), b, 13));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ObradaCheckRadio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implements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ItemListener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latin typeface="Consolas" pitchFamily="49" charset="0"/>
                <a:cs typeface="Times New Roman" pitchFamily="18" charset="0"/>
              </a:rPr>
              <a:t> 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itemStateChanged(ItemEvent e){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[0])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.setFont(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"Times New Roman"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.getFont().getStyle(), 13));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.setFont(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"Arial"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.getFont().getStyle(), 13));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(e.getSource() ==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fontTeksta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[2])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.setFont(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"Courier New"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tekst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.getFont().getStyle(), 13));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781050" y="2552700"/>
            <a:ext cx="6119813" cy="1223963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1"/>
          <p:cNvSpPr>
            <a:spLocks noChangeArrowheads="1"/>
          </p:cNvSpPr>
          <p:nvPr/>
        </p:nvSpPr>
        <p:spPr bwMode="auto">
          <a:xfrm>
            <a:off x="3954463" y="2155825"/>
            <a:ext cx="3024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Anonimna unutrašnja klasa</a:t>
            </a:r>
            <a:endParaRPr lang="en-GB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32224</TotalTime>
  <Words>3352</Words>
  <Application>Microsoft Office PowerPoint</Application>
  <PresentationFormat>On-screen Show (4:3)</PresentationFormat>
  <Paragraphs>640</Paragraphs>
  <Slides>42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Arial Black</vt:lpstr>
      <vt:lpstr>Calibri</vt:lpstr>
      <vt:lpstr>Consolas</vt:lpstr>
      <vt:lpstr>Times New Roman</vt:lpstr>
      <vt:lpstr>Wingdings</vt:lpstr>
      <vt:lpstr>Pixel</vt:lpstr>
      <vt:lpstr>OBJEKTNO-ORIJENTISANI DIZAJN SOFTVERA</vt:lpstr>
      <vt:lpstr>Ugnježdene klase</vt:lpstr>
      <vt:lpstr>Statičke i nestatičke ugnježdene klase</vt:lpstr>
      <vt:lpstr>Neke klase događaja iz paketa java.awt.event</vt:lpstr>
      <vt:lpstr>Najčešće korišćeni interfejsi iz java.awt.event</vt:lpstr>
      <vt:lpstr>Kratak pregled interfejsa</vt:lpstr>
      <vt:lpstr>Drugi primer sa obradom događaja</vt:lpstr>
      <vt:lpstr>Drugi primer sa obradom događaja</vt:lpstr>
      <vt:lpstr>Drugi primer sa obradom događaja</vt:lpstr>
      <vt:lpstr>Drugi primer sa obradom događaja</vt:lpstr>
      <vt:lpstr>Komentari primera</vt:lpstr>
      <vt:lpstr>Anonimna unutrašnja klasa</vt:lpstr>
      <vt:lpstr>Adapterske klase</vt:lpstr>
      <vt:lpstr>Neke adapterske klase iz java.awt.event</vt:lpstr>
      <vt:lpstr>Primer sa adapterskom klasom</vt:lpstr>
      <vt:lpstr>Primer sa adapterskom klasom</vt:lpstr>
      <vt:lpstr>Primer sa adapterskom klasom</vt:lpstr>
      <vt:lpstr>Komentari primera</vt:lpstr>
      <vt:lpstr>Komentari primera</vt:lpstr>
      <vt:lpstr>Layout menadžeri</vt:lpstr>
      <vt:lpstr>BorderLayout menadžer</vt:lpstr>
      <vt:lpstr>Primer sa BorderLayout</vt:lpstr>
      <vt:lpstr>Primer sa BorderLayout</vt:lpstr>
      <vt:lpstr>Komentari primera</vt:lpstr>
      <vt:lpstr>Osnovno o kolekcijama</vt:lpstr>
      <vt:lpstr>Pakovanje primitivnih tipova</vt:lpstr>
      <vt:lpstr>Interfejs Collection</vt:lpstr>
      <vt:lpstr>Interfejs Collection</vt:lpstr>
      <vt:lpstr>List kolekcija</vt:lpstr>
      <vt:lpstr>Korišćenje iteratora</vt:lpstr>
      <vt:lpstr>Komentari primera</vt:lpstr>
      <vt:lpstr>Komentari primera</vt:lpstr>
      <vt:lpstr>Primer sa LinkedList</vt:lpstr>
      <vt:lpstr>Primer sa LinkedList</vt:lpstr>
      <vt:lpstr>Komentari primera</vt:lpstr>
      <vt:lpstr>ListIterator</vt:lpstr>
      <vt:lpstr>ListIterator</vt:lpstr>
      <vt:lpstr>asList metoda klase Arrays</vt:lpstr>
      <vt:lpstr>Primer za asList</vt:lpstr>
      <vt:lpstr>Primer za asList i toArray</vt:lpstr>
      <vt:lpstr>Komentari primera – Niz u listu</vt:lpstr>
      <vt:lpstr>Komentari primera – Lista u niz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1528</cp:revision>
  <cp:lastPrinted>2013-03-29T15:44:47Z</cp:lastPrinted>
  <dcterms:created xsi:type="dcterms:W3CDTF">2004-08-23T07:37:27Z</dcterms:created>
  <dcterms:modified xsi:type="dcterms:W3CDTF">2017-05-04T15:31:48Z</dcterms:modified>
</cp:coreProperties>
</file>