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5" r:id="rId18"/>
    <p:sldId id="276" r:id="rId19"/>
    <p:sldId id="277" r:id="rId20"/>
    <p:sldId id="278" r:id="rId21"/>
    <p:sldId id="279" r:id="rId22"/>
    <p:sldId id="281" r:id="rId23"/>
    <p:sldId id="282" r:id="rId24"/>
    <p:sldId id="285" r:id="rId25"/>
    <p:sldId id="286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EDFF"/>
    <a:srgbClr val="A7E8FF"/>
    <a:srgbClr val="65D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83086" autoAdjust="0"/>
  </p:normalViewPr>
  <p:slideViewPr>
    <p:cSldViewPr>
      <p:cViewPr>
        <p:scale>
          <a:sx n="81" d="100"/>
          <a:sy n="81" d="100"/>
        </p:scale>
        <p:origin x="-2388" y="-11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ckoverflow.com/" TargetMode="External"/><Relationship Id="rId2" Type="http://schemas.openxmlformats.org/officeDocument/2006/relationships/hyperlink" Target="http://www.w3schools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w3.org/" TargetMode="External"/><Relationship Id="rId4" Type="http://schemas.openxmlformats.org/officeDocument/2006/relationships/hyperlink" Target="http://php.net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" TargetMode="External"/><Relationship Id="rId5" Type="http://schemas.openxmlformats.org/officeDocument/2006/relationships/hyperlink" Target="http://www.yahoo.com/" TargetMode="External"/><Relationship Id="rId4" Type="http://schemas.openxmlformats.org/officeDocument/2006/relationships/hyperlink" Target="http://www.ff.ucg.ac.me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/>
          <a:lstStyle/>
          <a:p>
            <a:pPr algn="ctr"/>
            <a:r>
              <a:rPr lang="en-GB" sz="5500" dirty="0" smtClean="0"/>
              <a:t>UVOD U web </a:t>
            </a:r>
            <a:r>
              <a:rPr lang="en-GB" sz="5500" dirty="0" err="1" smtClean="0"/>
              <a:t>programiranje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5334000"/>
            <a:ext cx="7543800" cy="14478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sr-Latn-ME" sz="3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Prof. dr </a:t>
            </a:r>
            <a:r>
              <a:rPr lang="en-US" sz="3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Slobodan </a:t>
            </a:r>
            <a:r>
              <a:rPr lang="sr-Latn-ME" sz="3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Đukanović</a:t>
            </a:r>
          </a:p>
          <a:p>
            <a:pPr algn="ctr">
              <a:spcBef>
                <a:spcPts val="0"/>
              </a:spcBef>
            </a:pPr>
            <a:r>
              <a:rPr lang="sr-Latn-ME" sz="2800" dirty="0" smtClean="0">
                <a:latin typeface="Calibri" panose="020F0502020204030204" pitchFamily="34" charset="0"/>
              </a:rPr>
              <a:t>Elektrotehnički fakultet Podgorica</a:t>
            </a:r>
          </a:p>
          <a:p>
            <a:pPr algn="ctr">
              <a:spcBef>
                <a:spcPts val="0"/>
              </a:spcBef>
            </a:pPr>
            <a:r>
              <a:rPr lang="sr-Latn-ME" sz="2800" dirty="0" smtClean="0">
                <a:latin typeface="Calibri" panose="020F0502020204030204" pitchFamily="34" charset="0"/>
              </a:rPr>
              <a:t>Univerzitet Crne Gore</a:t>
            </a:r>
            <a:endParaRPr lang="en-US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00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371600"/>
            <a:ext cx="3307367" cy="48772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Primer</a:t>
            </a:r>
            <a:r>
              <a:rPr lang="sr-Latn-ME" dirty="0" smtClean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HTML</a:t>
            </a:r>
            <a:r>
              <a:rPr lang="sr-Latn-ME" dirty="0" smtClean="0">
                <a:latin typeface="Calibri" panose="020F0502020204030204" pitchFamily="34" charset="0"/>
              </a:rPr>
              <a:t> strane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4800600" cy="60198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&lt;!DOCTYPE html&gt;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&lt;html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head&gt;</a:t>
            </a: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&lt;title&gt;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Naslov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strane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&lt;/title</a:t>
            </a:r>
            <a:r>
              <a:rPr lang="en-US" sz="1400" b="1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179388" lvl="2" indent="0">
              <a:spcBef>
                <a:spcPts val="0"/>
              </a:spcBef>
              <a:buNone/>
            </a:pP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head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body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&lt;h1&gt;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Naslov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strane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&lt;/h1&gt;</a:t>
            </a: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&lt;h2&gt;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Podnaslov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strane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&lt;/h2</a:t>
            </a:r>
            <a:r>
              <a:rPr lang="en-US" sz="1400" b="1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&lt;p&gt;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Ovo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je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pasus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teksta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.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Ispod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njega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ide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tabela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, a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ispod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tabele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lista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&lt;/p&gt;</a:t>
            </a:r>
          </a:p>
          <a:p>
            <a:pPr marL="453708" lvl="2" indent="0">
              <a:spcBef>
                <a:spcPts val="0"/>
              </a:spcBef>
              <a:buNone/>
            </a:pP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&lt;table border="1"&gt;</a:t>
            </a: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&lt;</a:t>
            </a:r>
            <a:r>
              <a:rPr lang="en-US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&lt;td&gt;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Ana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&lt;/td&gt;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&lt;td&gt;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Manjana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1400" b="1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td&gt;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&lt;/</a:t>
            </a:r>
            <a:r>
              <a:rPr lang="en-US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&lt;</a:t>
            </a:r>
            <a:r>
              <a:rPr lang="en-US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&lt;td&gt;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Ivan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&lt;/td&gt; &lt;td&gt;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Rajko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&lt;/td&gt;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&lt;/table&gt;</a:t>
            </a:r>
          </a:p>
          <a:p>
            <a:pPr marL="453708" lvl="2" indent="0">
              <a:spcBef>
                <a:spcPts val="0"/>
              </a:spcBef>
              <a:buNone/>
            </a:pPr>
            <a:endParaRPr lang="en-US" sz="1400" b="1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ol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&lt;li&gt;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Audi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&lt;/li&gt;</a:t>
            </a: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&lt;li&gt;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Opel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&lt;/li&gt;</a:t>
            </a: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&lt;li&gt;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Mercedes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&lt;/li&gt;</a:t>
            </a: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ol</a:t>
            </a:r>
            <a:r>
              <a:rPr lang="en-US" sz="1400" b="1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453708" lvl="2" indent="0">
              <a:spcBef>
                <a:spcPts val="0"/>
              </a:spcBef>
              <a:buNone/>
            </a:pP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="dusko_radovic.jpg"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&lt;/body&gt;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&lt;/html&gt;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352800" y="1594756"/>
            <a:ext cx="2209800" cy="381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743200" y="2286000"/>
            <a:ext cx="2819400" cy="1524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971800" y="2487498"/>
            <a:ext cx="2590800" cy="28575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804555" y="2934092"/>
            <a:ext cx="1758045" cy="26630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57200" y="3200400"/>
            <a:ext cx="3518826" cy="1828800"/>
          </a:xfrm>
          <a:prstGeom prst="rect">
            <a:avLst/>
          </a:prstGeom>
          <a:noFill/>
          <a:ln w="31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038600" y="3581400"/>
            <a:ext cx="1499528" cy="261805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61913" y="5097236"/>
            <a:ext cx="2134330" cy="1151164"/>
          </a:xfrm>
          <a:prstGeom prst="rect">
            <a:avLst/>
          </a:prstGeom>
          <a:noFill/>
          <a:ln w="31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596243" y="4114800"/>
            <a:ext cx="3194957" cy="15968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3429000" y="5257800"/>
            <a:ext cx="2590800" cy="10634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249076" y="6551976"/>
            <a:ext cx="498376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Nemaju</a:t>
            </a:r>
            <a:r>
              <a:rPr lang="en-US" sz="17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1700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svi</a:t>
            </a:r>
            <a:r>
              <a:rPr lang="en-US" sz="17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sz="1700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otvaraju</a:t>
            </a:r>
            <a:r>
              <a:rPr lang="sr-Latn-ME" sz="17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ći tagovi odgovarajući zatvarajući</a:t>
            </a:r>
            <a:endParaRPr lang="en-US" sz="17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952500" y="6454746"/>
            <a:ext cx="1333500" cy="279379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72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95719" y="4876016"/>
            <a:ext cx="2362200" cy="36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67119"/>
            <a:ext cx="8915400" cy="5486400"/>
          </a:xfrm>
        </p:spPr>
        <p:txBody>
          <a:bodyPr>
            <a:noAutofit/>
          </a:bodyPr>
          <a:lstStyle/>
          <a:p>
            <a:pPr marL="522288" lvl="1" indent="-342900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libri" panose="020F0502020204030204" pitchFamily="34" charset="0"/>
              </a:rPr>
              <a:t>CSS je </a:t>
            </a:r>
            <a:r>
              <a:rPr lang="en-US" sz="2400" dirty="0" err="1" smtClean="0">
                <a:latin typeface="Calibri" panose="020F0502020204030204" pitchFamily="34" charset="0"/>
              </a:rPr>
              <a:t>jezik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za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stilizovanje</a:t>
            </a:r>
            <a:r>
              <a:rPr lang="sr-Latn-ME" sz="2400" dirty="0" smtClean="0">
                <a:latin typeface="Calibri" panose="020F0502020204030204" pitchFamily="34" charset="0"/>
              </a:rPr>
              <a:t>/formatiranje</a:t>
            </a:r>
            <a:r>
              <a:rPr lang="en-US" sz="2400" dirty="0" smtClean="0">
                <a:latin typeface="Calibri" panose="020F0502020204030204" pitchFamily="34" charset="0"/>
              </a:rPr>
              <a:t> HTML </a:t>
            </a:r>
            <a:r>
              <a:rPr lang="en-US" sz="2400" dirty="0" err="1" smtClean="0">
                <a:latin typeface="Calibri" panose="020F0502020204030204" pitchFamily="34" charset="0"/>
              </a:rPr>
              <a:t>dokumenta</a:t>
            </a:r>
            <a:r>
              <a:rPr lang="sr-Latn-ME" sz="2400" dirty="0" smtClean="0">
                <a:latin typeface="Calibri" panose="020F0502020204030204" pitchFamily="34" charset="0"/>
              </a:rPr>
              <a:t>, tj.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sr-Latn-ME" sz="2400" dirty="0" smtClean="0">
                <a:latin typeface="Calibri" panose="020F0502020204030204" pitchFamily="34" charset="0"/>
              </a:rPr>
              <a:t>CSS definiše kako će HTML strana i njeni elementi izgledati.</a:t>
            </a:r>
          </a:p>
          <a:p>
            <a:pPr marL="522288" lvl="1" indent="-342900"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>
                <a:latin typeface="Calibri" panose="020F0502020204030204" pitchFamily="34" charset="0"/>
              </a:rPr>
              <a:t>CSS se pojavio od HTML 4.0, kada se javlja težnja je da se formatiranje dokumenta izmesti van dokumenta, u poseban fajl. </a:t>
            </a:r>
          </a:p>
          <a:p>
            <a:pPr marL="522288" lvl="1" indent="-342900"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>
                <a:latin typeface="Calibri" panose="020F0502020204030204" pitchFamily="34" charset="0"/>
              </a:rPr>
              <a:t>Na ovaj način se dizajn strane odvaja od strukture dokumenta, što je dobra praksa. Promenom CSS fajla možemo u jednom potezu kompletno da izmenimo </a:t>
            </a:r>
            <a:r>
              <a:rPr lang="sr-Latn-ME" sz="2400" dirty="0">
                <a:latin typeface="Calibri" panose="020F0502020204030204" pitchFamily="34" charset="0"/>
              </a:rPr>
              <a:t>izgled </a:t>
            </a:r>
            <a:r>
              <a:rPr lang="sr-Latn-ME" sz="2400" dirty="0" smtClean="0">
                <a:latin typeface="Calibri" panose="020F0502020204030204" pitchFamily="34" charset="0"/>
              </a:rPr>
              <a:t>Web strane.</a:t>
            </a:r>
            <a:endParaRPr lang="en-US" sz="2400" dirty="0">
              <a:latin typeface="Calibri" panose="020F0502020204030204" pitchFamily="34" charset="0"/>
            </a:endParaRPr>
          </a:p>
          <a:p>
            <a:pPr marL="522288" lvl="1" indent="-342900"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>
                <a:latin typeface="Calibri" panose="020F0502020204030204" pitchFamily="34" charset="0"/>
              </a:rPr>
              <a:t>CSS sintaksa prati sledeću formu:</a:t>
            </a:r>
          </a:p>
          <a:p>
            <a:pPr marL="179388" lvl="1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sr-Latn-ME" sz="2400" dirty="0">
                <a:latin typeface="Calibri" panose="020F0502020204030204" pitchFamily="34" charset="0"/>
              </a:rPr>
              <a:t>	</a:t>
            </a:r>
            <a:r>
              <a:rPr lang="sr-Latn-ME" sz="2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selektor</a:t>
            </a:r>
            <a:r>
              <a:rPr lang="sr-Latn-ME" sz="2200" dirty="0" smtClean="0">
                <a:latin typeface="Calibri" panose="020F0502020204030204" pitchFamily="34" charset="0"/>
              </a:rPr>
              <a:t> </a:t>
            </a:r>
            <a:r>
              <a:rPr lang="en-US" sz="2200" dirty="0" smtClean="0">
                <a:latin typeface="Calibri" panose="020F0502020204030204" pitchFamily="34" charset="0"/>
              </a:rPr>
              <a:t>{</a:t>
            </a:r>
          </a:p>
          <a:p>
            <a:pPr marL="179388" lvl="1" indent="0">
              <a:lnSpc>
                <a:spcPct val="95000"/>
              </a:lnSpc>
              <a:spcBef>
                <a:spcPts val="0"/>
              </a:spcBef>
              <a:buNone/>
              <a:tabLst>
                <a:tab pos="1433513" algn="l"/>
              </a:tabLst>
            </a:pPr>
            <a:r>
              <a:rPr lang="en-US" sz="2200" dirty="0">
                <a:latin typeface="Calibri" panose="020F0502020204030204" pitchFamily="34" charset="0"/>
              </a:rPr>
              <a:t>	</a:t>
            </a:r>
            <a:r>
              <a:rPr lang="en-US" sz="2200" b="1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osobina</a:t>
            </a:r>
            <a:r>
              <a:rPr lang="en-US" sz="2200" dirty="0" smtClean="0">
                <a:latin typeface="Calibri" panose="020F0502020204030204" pitchFamily="34" charset="0"/>
              </a:rPr>
              <a:t>: </a:t>
            </a:r>
            <a:r>
              <a:rPr lang="en-US" sz="22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vrednost</a:t>
            </a:r>
            <a:r>
              <a:rPr lang="en-US" sz="2200" dirty="0" smtClean="0">
                <a:latin typeface="Calibri" panose="020F0502020204030204" pitchFamily="34" charset="0"/>
              </a:rPr>
              <a:t>;</a:t>
            </a:r>
            <a:r>
              <a:rPr lang="sr-Latn-ME" sz="2200" dirty="0" smtClean="0">
                <a:latin typeface="Calibri" panose="020F0502020204030204" pitchFamily="34" charset="0"/>
              </a:rPr>
              <a:t>		deklaracija</a:t>
            </a:r>
            <a:endParaRPr lang="en-US" sz="2200" dirty="0" smtClean="0">
              <a:latin typeface="Calibri" panose="020F0502020204030204" pitchFamily="34" charset="0"/>
            </a:endParaRPr>
          </a:p>
          <a:p>
            <a:pPr marL="179388" lvl="1" indent="0">
              <a:lnSpc>
                <a:spcPct val="95000"/>
              </a:lnSpc>
              <a:spcBef>
                <a:spcPts val="0"/>
              </a:spcBef>
              <a:buNone/>
              <a:tabLst>
                <a:tab pos="1433513" algn="l"/>
              </a:tabLst>
            </a:pPr>
            <a:r>
              <a:rPr lang="en-US" sz="2200" dirty="0" smtClean="0">
                <a:latin typeface="Calibri" panose="020F0502020204030204" pitchFamily="34" charset="0"/>
              </a:rPr>
              <a:t>	</a:t>
            </a:r>
            <a:r>
              <a:rPr lang="en-US" sz="22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osobina</a:t>
            </a:r>
            <a:r>
              <a:rPr lang="en-US" sz="2200" dirty="0">
                <a:latin typeface="Calibri" panose="020F0502020204030204" pitchFamily="34" charset="0"/>
              </a:rPr>
              <a:t>: </a:t>
            </a:r>
            <a:r>
              <a:rPr lang="en-US" sz="2200" b="1" dirty="0" err="1">
                <a:solidFill>
                  <a:srgbClr val="00B050"/>
                </a:solidFill>
                <a:latin typeface="Calibri" panose="020F0502020204030204" pitchFamily="34" charset="0"/>
              </a:rPr>
              <a:t>vrednost</a:t>
            </a:r>
            <a:r>
              <a:rPr lang="en-US" sz="2200" dirty="0" smtClean="0">
                <a:latin typeface="Calibri" panose="020F0502020204030204" pitchFamily="34" charset="0"/>
              </a:rPr>
              <a:t>;</a:t>
            </a:r>
          </a:p>
          <a:p>
            <a:pPr marL="179388" lvl="1" indent="0">
              <a:lnSpc>
                <a:spcPct val="95000"/>
              </a:lnSpc>
              <a:spcBef>
                <a:spcPts val="0"/>
              </a:spcBef>
              <a:buNone/>
            </a:pPr>
            <a:r>
              <a:rPr lang="en-US" sz="2200" dirty="0">
                <a:latin typeface="Calibri" panose="020F0502020204030204" pitchFamily="34" charset="0"/>
              </a:rPr>
              <a:t>	</a:t>
            </a:r>
            <a:r>
              <a:rPr lang="en-US" sz="2200" dirty="0" smtClean="0">
                <a:latin typeface="Calibri" panose="020F0502020204030204" pitchFamily="34" charset="0"/>
              </a:rPr>
              <a:t>}</a:t>
            </a:r>
            <a:endParaRPr lang="sr-Latn-ME" sz="2200" dirty="0" smtClean="0">
              <a:latin typeface="Calibri" panose="020F0502020204030204" pitchFamily="34" charset="0"/>
            </a:endParaRPr>
          </a:p>
          <a:p>
            <a:pPr marL="522288" lvl="1" indent="-342900">
              <a:lnSpc>
                <a:spcPct val="95000"/>
              </a:lnSpc>
              <a:spcBef>
                <a:spcPts val="1200"/>
              </a:spcBef>
              <a:spcAft>
                <a:spcPts val="600"/>
              </a:spcAft>
            </a:pPr>
            <a:r>
              <a:rPr lang="sr-Latn-ME" sz="2400" dirty="0" smtClean="0">
                <a:latin typeface="Calibri" panose="020F0502020204030204" pitchFamily="34" charset="0"/>
              </a:rPr>
              <a:t>Selektor određuje element koji se stilizuje, a osobina i vrednost se zadaju u paru. Ovih parova može biti proizvoljan broj.</a:t>
            </a:r>
            <a:endParaRPr lang="sr-Latn-ME" sz="2400" dirty="0"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CSS</a:t>
            </a:r>
            <a:endParaRPr lang="en-US" dirty="0">
              <a:latin typeface="Calibri" panose="020F0502020204030204" pitchFamily="34" charset="0"/>
            </a:endParaRPr>
          </a:p>
        </p:txBody>
      </p:sp>
      <p:cxnSp>
        <p:nvCxnSpPr>
          <p:cNvPr id="8" name="Straight Arrow Connector 7"/>
          <p:cNvCxnSpPr>
            <a:stCxn id="4" idx="3"/>
          </p:cNvCxnSpPr>
          <p:nvPr/>
        </p:nvCxnSpPr>
        <p:spPr>
          <a:xfrm>
            <a:off x="3857919" y="5056016"/>
            <a:ext cx="790281" cy="1050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37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Primer</a:t>
            </a:r>
            <a:r>
              <a:rPr lang="sr-Latn-ME" dirty="0" smtClean="0">
                <a:latin typeface="Calibri" panose="020F0502020204030204" pitchFamily="34" charset="0"/>
              </a:rPr>
              <a:t> CSS stilizovanja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5410200" cy="57912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&lt;!DOCTYPE html&gt;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&lt;html&gt;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&lt;head&gt;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&lt;title&gt;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Naslov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strane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&lt;/title&gt;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head&gt;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&lt;body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&lt;h1&gt;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Naslov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strane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&lt;/h1&gt;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&lt;p&gt;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Ovo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je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pasus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teksta</a:t>
            </a:r>
            <a:r>
              <a:rPr lang="sr-Latn-M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ispod tabela, pa slika.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p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&lt;table border="1"&gt;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&lt;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&lt;td&gt;Ana&lt;/td&gt;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&lt;td&gt;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Manjana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&lt;/td&gt;		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&lt;/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&lt;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&lt;td&gt;Ivan&lt;/td&gt;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&lt;td&gt;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Rajko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&lt;/td&gt;		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&lt;/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&lt;/table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ol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&lt;li&gt;Audi&lt;/li&gt; 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&lt;li&gt;Opel&lt;/li&gt;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&lt;li&gt;Mercedes&lt;/li&gt;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&lt;li&gt;Volvo&lt;/li&gt;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ol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="dusko_radovic.jpg"&gt;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&lt;/body&gt;</a:t>
            </a:r>
          </a:p>
          <a:p>
            <a:pPr marL="179388" lvl="1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&lt;/html&gt;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914400"/>
            <a:ext cx="5410200" cy="1477328"/>
          </a:xfrm>
          <a:prstGeom prst="rect">
            <a:avLst/>
          </a:prstGeom>
          <a:solidFill>
            <a:srgbClr val="B9EDFF"/>
          </a:solidFill>
        </p:spPr>
        <p:txBody>
          <a:bodyPr wrap="square">
            <a:spAutoFit/>
          </a:bodyPr>
          <a:lstStyle/>
          <a:p>
            <a:r>
              <a:rPr lang="en-US" sz="175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h1</a:t>
            </a:r>
            <a:r>
              <a:rPr lang="en-US" sz="1750" dirty="0">
                <a:latin typeface="Consolas" panose="020B0609020204030204" pitchFamily="49" charset="0"/>
                <a:cs typeface="Consolas" panose="020B0609020204030204" pitchFamily="49" charset="0"/>
              </a:rPr>
              <a:t> {font-size:20pt; </a:t>
            </a:r>
            <a:r>
              <a:rPr lang="en-US" sz="1750" dirty="0" err="1">
                <a:latin typeface="Consolas" panose="020B0609020204030204" pitchFamily="49" charset="0"/>
                <a:cs typeface="Consolas" panose="020B0609020204030204" pitchFamily="49" charset="0"/>
              </a:rPr>
              <a:t>color:red</a:t>
            </a:r>
            <a:r>
              <a:rPr lang="en-US" sz="175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en-US" sz="175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</a:t>
            </a:r>
            <a:r>
              <a:rPr lang="en-US" sz="1750" dirty="0">
                <a:latin typeface="Consolas" panose="020B0609020204030204" pitchFamily="49" charset="0"/>
                <a:cs typeface="Consolas" panose="020B0609020204030204" pitchFamily="49" charset="0"/>
              </a:rPr>
              <a:t> {margin-bottom: </a:t>
            </a:r>
            <a:r>
              <a:rPr lang="sr-Latn-ME" sz="1750" dirty="0" smtClean="0">
                <a:latin typeface="Consolas" panose="020B0609020204030204" pitchFamily="49" charset="0"/>
                <a:cs typeface="Consolas" panose="020B0609020204030204" pitchFamily="49" charset="0"/>
              </a:rPr>
              <a:t>7</a:t>
            </a:r>
            <a:r>
              <a:rPr lang="en-US" sz="1750" dirty="0" smtClean="0">
                <a:latin typeface="Consolas" panose="020B0609020204030204" pitchFamily="49" charset="0"/>
                <a:cs typeface="Consolas" panose="020B0609020204030204" pitchFamily="49" charset="0"/>
              </a:rPr>
              <a:t>0px</a:t>
            </a:r>
            <a:r>
              <a:rPr lang="en-US" sz="1750" dirty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  <a:r>
              <a:rPr lang="en-US" sz="1750" dirty="0" err="1">
                <a:latin typeface="Consolas" panose="020B0609020204030204" pitchFamily="49" charset="0"/>
                <a:cs typeface="Consolas" panose="020B0609020204030204" pitchFamily="49" charset="0"/>
              </a:rPr>
              <a:t>font-style:italic</a:t>
            </a:r>
            <a:r>
              <a:rPr lang="en-US" sz="175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en-US" sz="175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td</a:t>
            </a:r>
            <a:r>
              <a:rPr lang="en-US" sz="1750" dirty="0">
                <a:latin typeface="Consolas" panose="020B0609020204030204" pitchFamily="49" charset="0"/>
                <a:cs typeface="Consolas" panose="020B0609020204030204" pitchFamily="49" charset="0"/>
              </a:rPr>
              <a:t> {background-color: #67ABF1}</a:t>
            </a:r>
          </a:p>
          <a:p>
            <a:r>
              <a:rPr lang="en-US" sz="175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li:nth-child</a:t>
            </a:r>
            <a:r>
              <a:rPr lang="en-US" sz="175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(odd)</a:t>
            </a:r>
            <a:r>
              <a:rPr lang="sr-Latn-ME" sz="175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75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en-US" sz="1750" dirty="0" err="1">
                <a:latin typeface="Consolas" panose="020B0609020204030204" pitchFamily="49" charset="0"/>
                <a:cs typeface="Consolas" panose="020B0609020204030204" pitchFamily="49" charset="0"/>
              </a:rPr>
              <a:t>font-weight:bold</a:t>
            </a:r>
            <a:r>
              <a:rPr lang="en-US" sz="175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sr-Latn-ME" sz="175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75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mg</a:t>
            </a:r>
            <a:r>
              <a:rPr lang="sr-Latn-ME" sz="175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75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en-US" sz="1750" dirty="0">
                <a:latin typeface="Consolas" panose="020B0609020204030204" pitchFamily="49" charset="0"/>
                <a:cs typeface="Consolas" panose="020B0609020204030204" pitchFamily="49" charset="0"/>
              </a:rPr>
              <a:t>border:2px dashed green}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914400"/>
            <a:ext cx="364104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35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8915400" cy="4876800"/>
          </a:xfrm>
        </p:spPr>
        <p:txBody>
          <a:bodyPr>
            <a:noAutofit/>
          </a:bodyPr>
          <a:lstStyle/>
          <a:p>
            <a:pPr marL="427037" lvl="1" indent="-342900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libri" panose="020F0502020204030204" pitchFamily="34" charset="0"/>
              </a:rPr>
              <a:t>CSS </a:t>
            </a:r>
            <a:r>
              <a:rPr lang="sr-Latn-ME" sz="2400" dirty="0" smtClean="0">
                <a:latin typeface="Calibri" panose="020F0502020204030204" pitchFamily="34" charset="0"/>
              </a:rPr>
              <a:t>selektori identifikuju elemente koje stilizujemo, tj. omogućuju da ih odaberemo radi formatiranja.</a:t>
            </a:r>
          </a:p>
          <a:p>
            <a:pPr marL="427037" lvl="1" indent="-342900"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>
                <a:latin typeface="Calibri" panose="020F0502020204030204" pitchFamily="34" charset="0"/>
              </a:rPr>
              <a:t>U prethodnom primeru, selektori su </a:t>
            </a:r>
            <a:r>
              <a:rPr lang="sr-Latn-ME" sz="24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h1</a:t>
            </a:r>
            <a:r>
              <a:rPr lang="sr-Latn-ME" sz="2400" dirty="0" smtClean="0">
                <a:latin typeface="Calibri" panose="020F0502020204030204" pitchFamily="34" charset="0"/>
              </a:rPr>
              <a:t>, </a:t>
            </a:r>
            <a:r>
              <a:rPr lang="sr-Latn-ME" sz="24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</a:t>
            </a:r>
            <a:r>
              <a:rPr lang="sr-Latn-ME" sz="2400" dirty="0">
                <a:latin typeface="Calibri" panose="020F0502020204030204" pitchFamily="34" charset="0"/>
              </a:rPr>
              <a:t>, </a:t>
            </a:r>
            <a:r>
              <a:rPr lang="sr-Latn-ME" sz="2400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li:nth-child(odd)</a:t>
            </a:r>
            <a:r>
              <a:rPr lang="sr-Latn-ME" sz="2400" dirty="0" smtClean="0">
                <a:latin typeface="Calibri" panose="020F0502020204030204" pitchFamily="34" charset="0"/>
              </a:rPr>
              <a:t>, </a:t>
            </a:r>
            <a:r>
              <a:rPr lang="sr-Latn-ME" sz="24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td</a:t>
            </a:r>
            <a:r>
              <a:rPr lang="sr-Latn-ME" sz="2400" dirty="0" smtClean="0">
                <a:latin typeface="Calibri" panose="020F0502020204030204" pitchFamily="34" charset="0"/>
              </a:rPr>
              <a:t>, </a:t>
            </a:r>
            <a:r>
              <a:rPr lang="sr-Latn-ME" sz="24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sr-Latn-ME" sz="2400" dirty="0" smtClean="0">
                <a:latin typeface="Calibri" panose="020F0502020204030204" pitchFamily="34" charset="0"/>
              </a:rPr>
              <a:t> i odnose se na sve elemente tog tipa na predmetnoj strani.</a:t>
            </a:r>
          </a:p>
          <a:p>
            <a:pPr marL="427037" lvl="1" indent="-342900">
              <a:spcBef>
                <a:spcPts val="0"/>
              </a:spcBef>
              <a:spcAft>
                <a:spcPts val="1200"/>
              </a:spcAft>
            </a:pPr>
            <a:r>
              <a:rPr lang="sr-Latn-ME" sz="2400" dirty="0" smtClean="0">
                <a:latin typeface="Calibri" panose="020F0502020204030204" pitchFamily="34" charset="0"/>
              </a:rPr>
              <a:t>Ukoliko želimo selektovati samo određene elemente, možemo im dodeliti </a:t>
            </a:r>
            <a:r>
              <a:rPr lang="sr-Latn-ME" sz="2400" dirty="0" smtClean="0">
                <a:solidFill>
                  <a:schemeClr val="tx2"/>
                </a:solidFill>
                <a:latin typeface="Calibri" panose="020F0502020204030204" pitchFamily="34" charset="0"/>
              </a:rPr>
              <a:t>identifikator</a:t>
            </a:r>
            <a:r>
              <a:rPr lang="sr-Latn-ME" sz="2400" dirty="0" smtClean="0">
                <a:latin typeface="Calibri" panose="020F0502020204030204" pitchFamily="34" charset="0"/>
              </a:rPr>
              <a:t> i/ili </a:t>
            </a:r>
            <a:r>
              <a:rPr lang="sr-Latn-ME" sz="2400" dirty="0" smtClean="0">
                <a:solidFill>
                  <a:schemeClr val="tx2"/>
                </a:solidFill>
                <a:latin typeface="Calibri" panose="020F0502020204030204" pitchFamily="34" charset="0"/>
              </a:rPr>
              <a:t>klasu</a:t>
            </a:r>
            <a:r>
              <a:rPr lang="sr-Latn-ME" sz="2400" dirty="0" smtClean="0">
                <a:latin typeface="Calibri" panose="020F0502020204030204" pitchFamily="34" charset="0"/>
              </a:rPr>
              <a:t>, na sledeći način: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358457" lvl="2" indent="0">
              <a:spcBef>
                <a:spcPts val="0"/>
              </a:spcBef>
              <a:spcAft>
                <a:spcPts val="600"/>
              </a:spcAft>
              <a:buNone/>
              <a:tabLst>
                <a:tab pos="1254125" algn="l"/>
              </a:tabLst>
            </a:pPr>
            <a:r>
              <a:rPr lang="en-US" sz="2200" dirty="0">
                <a:latin typeface="Calibri" panose="020F0502020204030204" pitchFamily="34" charset="0"/>
                <a:cs typeface="Consolas" panose="020B0609020204030204" pitchFamily="49" charset="0"/>
              </a:rPr>
              <a:t>	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sr-Latn-ME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2200" b="1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2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sr-Latn-ME" sz="2200" b="1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2200" b="1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1"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Pasus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sa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identifikatorom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&lt;/p&gt;</a:t>
            </a:r>
          </a:p>
          <a:p>
            <a:pPr marL="84137" lvl="1" indent="0">
              <a:spcBef>
                <a:spcPts val="0"/>
              </a:spcBef>
              <a:spcAft>
                <a:spcPts val="1200"/>
              </a:spcAft>
              <a:buNone/>
              <a:tabLst>
                <a:tab pos="1254125" algn="l"/>
              </a:tabLst>
            </a:pP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sr-Latn-ME" sz="2200" dirty="0">
                <a:latin typeface="Consolas" panose="020B0609020204030204" pitchFamily="49" charset="0"/>
                <a:cs typeface="Consolas" panose="020B0609020204030204" pitchFamily="49" charset="0"/>
              </a:rPr>
              <a:t>p</a:t>
            </a: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200" b="1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class="</a:t>
            </a:r>
            <a:r>
              <a:rPr lang="en-US" sz="2200" b="1" dirty="0" err="1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klasa</a:t>
            </a:r>
            <a:r>
              <a:rPr lang="en-US" sz="2200" b="1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sz="2200" dirty="0" err="1">
                <a:latin typeface="Consolas" panose="020B0609020204030204" pitchFamily="49" charset="0"/>
                <a:cs typeface="Consolas" panose="020B0609020204030204" pitchFamily="49" charset="0"/>
              </a:rPr>
              <a:t>Pasus</a:t>
            </a: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200" dirty="0" err="1">
                <a:latin typeface="Consolas" panose="020B0609020204030204" pitchFamily="49" charset="0"/>
                <a:cs typeface="Consolas" panose="020B0609020204030204" pitchFamily="49" charset="0"/>
              </a:rPr>
              <a:t>sa</a:t>
            </a: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klasom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p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427037" lvl="1" indent="-342900">
              <a:spcBef>
                <a:spcPts val="0"/>
              </a:spcBef>
              <a:spcAft>
                <a:spcPts val="600"/>
              </a:spcAft>
              <a:tabLst>
                <a:tab pos="358775" algn="l"/>
              </a:tabLst>
            </a:pPr>
            <a:r>
              <a:rPr lang="en-US" sz="2400" dirty="0" err="1" smtClean="0">
                <a:latin typeface="Calibri" panose="020F0502020204030204" pitchFamily="34" charset="0"/>
              </a:rPr>
              <a:t>Selektovanje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ovih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pasusa</a:t>
            </a:r>
            <a:r>
              <a:rPr lang="en-US" sz="2400" dirty="0" smtClean="0">
                <a:latin typeface="Calibri" panose="020F0502020204030204" pitchFamily="34" charset="0"/>
              </a:rPr>
              <a:t> se </a:t>
            </a:r>
            <a:r>
              <a:rPr lang="en-US" sz="2400" dirty="0" err="1" smtClean="0">
                <a:latin typeface="Calibri" panose="020F0502020204030204" pitchFamily="34" charset="0"/>
              </a:rPr>
              <a:t>vr</a:t>
            </a:r>
            <a:r>
              <a:rPr lang="sr-Latn-ME" sz="2400" dirty="0" smtClean="0">
                <a:latin typeface="Calibri" panose="020F0502020204030204" pitchFamily="34" charset="0"/>
              </a:rPr>
              <a:t>ši sa: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358457" lvl="2" indent="0">
              <a:spcBef>
                <a:spcPts val="0"/>
              </a:spcBef>
              <a:spcAft>
                <a:spcPts val="600"/>
              </a:spcAft>
              <a:buNone/>
              <a:tabLst>
                <a:tab pos="1254125" algn="l"/>
                <a:tab pos="3413125" algn="l"/>
                <a:tab pos="4035425" algn="l"/>
              </a:tabLst>
            </a:pP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	p</a:t>
            </a:r>
            <a:r>
              <a:rPr lang="en-US" sz="22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#id1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{...}</a:t>
            </a:r>
            <a:r>
              <a:rPr lang="en-US" sz="2400" dirty="0" smtClean="0">
                <a:latin typeface="Calibri" panose="020F0502020204030204" pitchFamily="34" charset="0"/>
              </a:rPr>
              <a:t>	</a:t>
            </a:r>
            <a:r>
              <a:rPr lang="en-US" sz="2400" dirty="0" err="1" smtClean="0">
                <a:latin typeface="Calibri" panose="020F0502020204030204" pitchFamily="34" charset="0"/>
              </a:rPr>
              <a:t>ili</a:t>
            </a:r>
            <a:r>
              <a:rPr lang="en-US" sz="2400" dirty="0">
                <a:latin typeface="Calibri" panose="020F0502020204030204" pitchFamily="34" charset="0"/>
              </a:rPr>
              <a:t>	</a:t>
            </a:r>
            <a:r>
              <a:rPr lang="en-US" sz="2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#id1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358457" lvl="2" indent="0">
              <a:spcBef>
                <a:spcPts val="0"/>
              </a:spcBef>
              <a:spcAft>
                <a:spcPts val="600"/>
              </a:spcAft>
              <a:buNone/>
              <a:tabLst>
                <a:tab pos="1254125" algn="l"/>
                <a:tab pos="3413125" algn="l"/>
                <a:tab pos="4035425" algn="l"/>
              </a:tabLst>
            </a:pP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</a:t>
            </a:r>
            <a:r>
              <a:rPr lang="en-US" sz="2200" dirty="0" err="1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.klasa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r>
              <a:rPr lang="en-US" sz="2400" dirty="0" smtClean="0">
                <a:latin typeface="Calibri" panose="020F0502020204030204" pitchFamily="34" charset="0"/>
              </a:rPr>
              <a:t>	</a:t>
            </a:r>
            <a:r>
              <a:rPr lang="en-US" sz="2400" dirty="0" err="1" smtClean="0">
                <a:latin typeface="Calibri" panose="020F0502020204030204" pitchFamily="34" charset="0"/>
              </a:rPr>
              <a:t>ili</a:t>
            </a:r>
            <a:r>
              <a:rPr lang="en-US" sz="2400" dirty="0" smtClean="0">
                <a:latin typeface="Calibri" panose="020F0502020204030204" pitchFamily="34" charset="0"/>
              </a:rPr>
              <a:t>	</a:t>
            </a:r>
            <a:r>
              <a:rPr lang="en-US" sz="2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2200" dirty="0" err="1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klasa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en-US" sz="2200" dirty="0"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2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CSS</a:t>
            </a:r>
            <a:r>
              <a:rPr lang="sr-Latn-ME" dirty="0" smtClean="0">
                <a:latin typeface="Calibri" panose="020F0502020204030204" pitchFamily="34" charset="0"/>
              </a:rPr>
              <a:t> selektori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22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8915400" cy="4876800"/>
          </a:xfrm>
        </p:spPr>
        <p:txBody>
          <a:bodyPr>
            <a:noAutofit/>
          </a:bodyPr>
          <a:lstStyle/>
          <a:p>
            <a:pPr marL="427037" lvl="1" indent="-342900">
              <a:spcBef>
                <a:spcPts val="0"/>
              </a:spcBef>
            </a:pPr>
            <a:r>
              <a:rPr lang="sr-Latn-ME" sz="2400" dirty="0" smtClean="0">
                <a:latin typeface="Calibri" panose="020F0502020204030204" pitchFamily="34" charset="0"/>
              </a:rPr>
              <a:t>Postoje tri načina da se CSS stilovi uključe u dokument</a:t>
            </a:r>
            <a:r>
              <a:rPr lang="en-US" sz="2400" dirty="0" smtClean="0">
                <a:latin typeface="Calibri" panose="020F0502020204030204" pitchFamily="34" charset="0"/>
              </a:rPr>
              <a:t>:</a:t>
            </a:r>
            <a:endParaRPr lang="en-US" sz="2400" dirty="0">
              <a:latin typeface="Calibri" panose="020F0502020204030204" pitchFamily="34" charset="0"/>
            </a:endParaRPr>
          </a:p>
          <a:p>
            <a:pPr marL="907415" lvl="3" indent="-274638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sr-Latn-ME" sz="2200" dirty="0" smtClean="0">
                <a:latin typeface="Calibri" panose="020F0502020204030204" pitchFamily="34" charset="0"/>
              </a:rPr>
              <a:t>Eksterni stilovi</a:t>
            </a:r>
            <a:endParaRPr lang="en-US" sz="2200" dirty="0">
              <a:latin typeface="Calibri" panose="020F0502020204030204" pitchFamily="34" charset="0"/>
            </a:endParaRPr>
          </a:p>
          <a:p>
            <a:pPr marL="907415" lvl="3" indent="-274638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200" dirty="0" smtClean="0">
                <a:latin typeface="Calibri" panose="020F0502020204030204" pitchFamily="34" charset="0"/>
              </a:rPr>
              <a:t>Intern</a:t>
            </a:r>
            <a:r>
              <a:rPr lang="sr-Latn-ME" sz="2200" dirty="0" smtClean="0">
                <a:latin typeface="Calibri" panose="020F0502020204030204" pitchFamily="34" charset="0"/>
              </a:rPr>
              <a:t>i stilovi</a:t>
            </a:r>
            <a:endParaRPr lang="en-US" sz="2200" dirty="0">
              <a:latin typeface="Calibri" panose="020F0502020204030204" pitchFamily="34" charset="0"/>
            </a:endParaRPr>
          </a:p>
          <a:p>
            <a:pPr marL="907415" lvl="3" indent="-274638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latin typeface="Calibri" panose="020F0502020204030204" pitchFamily="34" charset="0"/>
              </a:rPr>
              <a:t>Inline </a:t>
            </a:r>
            <a:r>
              <a:rPr lang="sr-Latn-ME" sz="2200" dirty="0" smtClean="0">
                <a:latin typeface="Calibri" panose="020F0502020204030204" pitchFamily="34" charset="0"/>
              </a:rPr>
              <a:t>stilovi</a:t>
            </a:r>
          </a:p>
          <a:p>
            <a:pPr marL="427037" lvl="1" indent="-342900"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>
                <a:latin typeface="Calibri" panose="020F0502020204030204" pitchFamily="34" charset="0"/>
              </a:rPr>
              <a:t>Fajl sa eksternim stilovima se uključuje u okviru </a:t>
            </a:r>
            <a:r>
              <a:rPr lang="sr-Latn-ME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&lt;head&gt;</a:t>
            </a:r>
            <a:r>
              <a:rPr lang="sr-Latn-ME" sz="2400" dirty="0" smtClean="0">
                <a:latin typeface="Calibri" panose="020F0502020204030204" pitchFamily="34" charset="0"/>
              </a:rPr>
              <a:t> tagova:</a:t>
            </a:r>
          </a:p>
          <a:p>
            <a:pPr marL="84137" lvl="1" indent="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&lt;link 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rel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="stylesheet" type="text/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css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 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href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sr-Latn-ME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stilovi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dirty="0" err="1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css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"&gt;</a:t>
            </a:r>
            <a:endParaRPr lang="sr-Latn-ME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427037" lvl="1" indent="-342900"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>
                <a:latin typeface="Calibri" panose="020F0502020204030204" pitchFamily="34" charset="0"/>
              </a:rPr>
              <a:t>Interni stilovi se uključuju u okviru </a:t>
            </a:r>
            <a:r>
              <a:rPr lang="sr-Latn-ME" sz="2400" b="1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&lt;style&gt;</a:t>
            </a:r>
            <a:r>
              <a:rPr lang="sr-Latn-ME" sz="2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r-Latn-ME" sz="2400" b="1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&lt;/style&gt;</a:t>
            </a:r>
            <a:r>
              <a:rPr lang="sr-Latn-ME" sz="2400" dirty="0" smtClean="0">
                <a:latin typeface="Calibri" panose="020F0502020204030204" pitchFamily="34" charset="0"/>
              </a:rPr>
              <a:t> tagova, unutar </a:t>
            </a:r>
            <a:r>
              <a:rPr lang="sr-Latn-ME" sz="2400" dirty="0">
                <a:latin typeface="Consolas" panose="020B0609020204030204" pitchFamily="49" charset="0"/>
                <a:cs typeface="Consolas" panose="020B0609020204030204" pitchFamily="49" charset="0"/>
              </a:rPr>
              <a:t>&lt;head&gt;</a:t>
            </a:r>
            <a:r>
              <a:rPr lang="sr-Latn-ME" sz="2400" dirty="0" smtClean="0">
                <a:latin typeface="Calibri" panose="020F0502020204030204" pitchFamily="34" charset="0"/>
              </a:rPr>
              <a:t> tagova:</a:t>
            </a:r>
          </a:p>
          <a:p>
            <a:pPr marL="84137" lvl="1" indent="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sr-Latn-ME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&lt;head&gt; ... </a:t>
            </a:r>
            <a:r>
              <a:rPr lang="sr-Latn-ME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&lt;style</a:t>
            </a:r>
            <a:r>
              <a:rPr lang="sr-Latn-ME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sr-Latn-M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r-Latn-ME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h1 {font-size:20pt} </a:t>
            </a:r>
            <a:r>
              <a:rPr lang="sr-Latn-ME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&lt;/style&gt;</a:t>
            </a:r>
            <a:r>
              <a:rPr lang="sr-Latn-ME" dirty="0" smtClean="0">
                <a:latin typeface="Consolas" panose="020B0609020204030204" pitchFamily="49" charset="0"/>
                <a:cs typeface="Consolas" panose="020B0609020204030204" pitchFamily="49" charset="0"/>
              </a:rPr>
              <a:t>  ... &lt;/head&gt;</a:t>
            </a:r>
            <a:endParaRPr lang="sr-Latn-ME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427037" lvl="1" indent="-342900"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>
                <a:latin typeface="Calibri" panose="020F0502020204030204" pitchFamily="34" charset="0"/>
              </a:rPr>
              <a:t>Inline stilovi se zadaju u okviru samog elementa koji se formatira:</a:t>
            </a:r>
          </a:p>
          <a:p>
            <a:pPr marL="84137" lvl="1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ME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&lt;h1 </a:t>
            </a:r>
            <a:r>
              <a:rPr lang="sr-Latn-ME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style=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sr-Latn-ME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font-size:20pt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sr-Latn-ME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&gt;Naslov&lt;/h1&gt;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Calibri" panose="020F0502020204030204" pitchFamily="34" charset="0"/>
              </a:rPr>
              <a:t>Uklju</a:t>
            </a:r>
            <a:r>
              <a:rPr lang="sr-Latn-ME" dirty="0" smtClean="0">
                <a:latin typeface="Calibri" panose="020F0502020204030204" pitchFamily="34" charset="0"/>
              </a:rPr>
              <a:t>čivanje </a:t>
            </a:r>
            <a:r>
              <a:rPr lang="en-US" dirty="0" smtClean="0">
                <a:latin typeface="Calibri" panose="020F0502020204030204" pitchFamily="34" charset="0"/>
              </a:rPr>
              <a:t>CSS</a:t>
            </a:r>
            <a:r>
              <a:rPr lang="sr-Latn-ME" dirty="0" smtClean="0">
                <a:latin typeface="Calibri" panose="020F0502020204030204" pitchFamily="34" charset="0"/>
              </a:rPr>
              <a:t> stilova u dokument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22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9519"/>
            <a:ext cx="9067800" cy="5133681"/>
          </a:xfrm>
        </p:spPr>
        <p:txBody>
          <a:bodyPr>
            <a:noAutofit/>
          </a:bodyPr>
          <a:lstStyle/>
          <a:p>
            <a:pPr marL="522288" lvl="1" indent="-342900">
              <a:spcBef>
                <a:spcPts val="0"/>
              </a:spcBef>
              <a:spcAft>
                <a:spcPts val="600"/>
              </a:spcAft>
            </a:pPr>
            <a:r>
              <a:rPr lang="sr-Latn-ME" sz="2400" smtClean="0">
                <a:latin typeface="Calibri" panose="020F0502020204030204" pitchFamily="34" charset="0"/>
              </a:rPr>
              <a:t>JavaScript </a:t>
            </a:r>
            <a:r>
              <a:rPr lang="sr-Latn-ME" sz="2400" dirty="0" smtClean="0">
                <a:latin typeface="Calibri" panose="020F0502020204030204" pitchFamily="34" charset="0"/>
              </a:rPr>
              <a:t>je programski jezik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sr-Latn-ME" sz="2400" dirty="0" smtClean="0">
                <a:latin typeface="Calibri" panose="020F0502020204030204" pitchFamily="34" charset="0"/>
              </a:rPr>
              <a:t>koji se izvršava u okviru Web pretraživača.</a:t>
            </a:r>
          </a:p>
          <a:p>
            <a:pPr marL="522288" lvl="1" indent="-342900">
              <a:spcBef>
                <a:spcPts val="0"/>
              </a:spcBef>
              <a:spcAft>
                <a:spcPts val="600"/>
              </a:spcAft>
            </a:pPr>
            <a:r>
              <a:rPr lang="sr-Latn-ME" sz="2400" smtClean="0">
                <a:latin typeface="Calibri" panose="020F0502020204030204" pitchFamily="34" charset="0"/>
              </a:rPr>
              <a:t>JavaScript </a:t>
            </a:r>
            <a:r>
              <a:rPr lang="sr-Latn-ME" sz="2400" dirty="0" smtClean="0">
                <a:latin typeface="Calibri" panose="020F0502020204030204" pitchFamily="34" charset="0"/>
              </a:rPr>
              <a:t>se koristi da:</a:t>
            </a:r>
          </a:p>
          <a:p>
            <a:pPr marL="796608" lvl="2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sr-Latn-ME" sz="2200" dirty="0" smtClean="0">
                <a:latin typeface="Calibri" panose="020F0502020204030204" pitchFamily="34" charset="0"/>
              </a:rPr>
              <a:t>učini Web strane interaktivnim,</a:t>
            </a:r>
            <a:endParaRPr lang="sr-Latn-ME" sz="2200" dirty="0">
              <a:latin typeface="Calibri" panose="020F0502020204030204" pitchFamily="34" charset="0"/>
            </a:endParaRPr>
          </a:p>
          <a:p>
            <a:pPr marL="796608" lvl="2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sr-Latn-ME" sz="2200" dirty="0" smtClean="0">
                <a:latin typeface="Calibri" panose="020F0502020204030204" pitchFamily="34" charset="0"/>
              </a:rPr>
              <a:t>modifikuje sadržaj elemenata strane,</a:t>
            </a:r>
            <a:endParaRPr lang="sr-Latn-ME" sz="2200" dirty="0">
              <a:latin typeface="Calibri" panose="020F0502020204030204" pitchFamily="34" charset="0"/>
            </a:endParaRPr>
          </a:p>
          <a:p>
            <a:pPr marL="796608" lvl="2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sr-Latn-ME" sz="2200" dirty="0" smtClean="0">
                <a:latin typeface="Calibri" panose="020F0502020204030204" pitchFamily="34" charset="0"/>
              </a:rPr>
              <a:t>omogući programiranje događaja (klik na element, prelaz miša),</a:t>
            </a:r>
            <a:endParaRPr lang="sr-Latn-ME" sz="2200" dirty="0">
              <a:latin typeface="Calibri" panose="020F0502020204030204" pitchFamily="34" charset="0"/>
            </a:endParaRPr>
          </a:p>
          <a:p>
            <a:pPr marL="796608" lvl="2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sr-Latn-ME" sz="2200" dirty="0" smtClean="0">
                <a:latin typeface="Calibri" panose="020F0502020204030204" pitchFamily="34" charset="0"/>
              </a:rPr>
              <a:t>omogući asinhrono komuniciranje sa serverom,</a:t>
            </a:r>
            <a:endParaRPr lang="sr-Latn-ME" sz="2200" dirty="0">
              <a:latin typeface="Calibri" panose="020F0502020204030204" pitchFamily="34" charset="0"/>
            </a:endParaRPr>
          </a:p>
          <a:p>
            <a:pPr marL="796608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r-Latn-ME" sz="2200" dirty="0" smtClean="0">
                <a:latin typeface="Calibri" panose="020F0502020204030204" pitchFamily="34" charset="0"/>
              </a:rPr>
              <a:t>izvrši razne operacije na klijentskoj strani (npr. validacija formi).</a:t>
            </a:r>
            <a:endParaRPr lang="en-US" sz="2400" dirty="0">
              <a:latin typeface="Calibri" panose="020F0502020204030204" pitchFamily="34" charset="0"/>
            </a:endParaRPr>
          </a:p>
          <a:p>
            <a:pPr marL="522288" lvl="1" indent="-342900">
              <a:lnSpc>
                <a:spcPct val="95000"/>
              </a:lnSpc>
              <a:spcBef>
                <a:spcPts val="1200"/>
              </a:spcBef>
              <a:spcAft>
                <a:spcPts val="600"/>
              </a:spcAft>
            </a:pPr>
            <a:r>
              <a:rPr lang="sr-Latn-ME" sz="2400" smtClean="0">
                <a:latin typeface="Calibri" panose="020F0502020204030204" pitchFamily="34" charset="0"/>
              </a:rPr>
              <a:t>JavaScript </a:t>
            </a:r>
            <a:r>
              <a:rPr lang="sr-Latn-ME" sz="2400" dirty="0" smtClean="0">
                <a:latin typeface="Calibri" panose="020F0502020204030204" pitchFamily="34" charset="0"/>
              </a:rPr>
              <a:t>je Web standard.</a:t>
            </a:r>
          </a:p>
          <a:p>
            <a:pPr marL="522288" lvl="1" indent="-342900">
              <a:lnSpc>
                <a:spcPct val="95000"/>
              </a:lnSpc>
              <a:spcBef>
                <a:spcPts val="1200"/>
              </a:spcBef>
              <a:spcAft>
                <a:spcPts val="600"/>
              </a:spcAft>
            </a:pPr>
            <a:r>
              <a:rPr lang="sr-Latn-ME" sz="2400" dirty="0" smtClean="0">
                <a:latin typeface="Calibri" panose="020F0502020204030204" pitchFamily="34" charset="0"/>
              </a:rPr>
              <a:t>Nema skoro nikakve veze sa programskim jezikom </a:t>
            </a:r>
            <a:r>
              <a:rPr lang="en-US" sz="2400" dirty="0" smtClean="0">
                <a:latin typeface="Calibri" panose="020F0502020204030204" pitchFamily="34" charset="0"/>
              </a:rPr>
              <a:t>Java</a:t>
            </a:r>
            <a:r>
              <a:rPr lang="sr-Latn-ME" sz="2400" dirty="0" smtClean="0">
                <a:latin typeface="Calibri" panose="020F0502020204030204" pitchFamily="34" charset="0"/>
              </a:rPr>
              <a:t>, osim u imenu i nekim sintaktičkim sličnostima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sr-Latn-ME" sz="2400" dirty="0" smtClean="0">
                <a:latin typeface="Calibri" panose="020F0502020204030204" pitchFamily="34" charset="0"/>
              </a:rPr>
              <a:t>(oba nasleđuju sintaksu iz programskog jezika C).</a:t>
            </a:r>
            <a:endParaRPr lang="sr-Latn-ME" sz="2400" dirty="0"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sr-Latn-ME" smtClean="0">
                <a:latin typeface="Calibri" panose="020F0502020204030204" pitchFamily="34" charset="0"/>
              </a:rPr>
              <a:t>JavaScript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06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067800" cy="866481"/>
          </a:xfrm>
        </p:spPr>
        <p:txBody>
          <a:bodyPr>
            <a:noAutofit/>
          </a:bodyPr>
          <a:lstStyle/>
          <a:p>
            <a:pPr marL="522288" lvl="1" indent="-342900">
              <a:spcBef>
                <a:spcPts val="0"/>
              </a:spcBef>
              <a:spcAft>
                <a:spcPts val="600"/>
              </a:spcAft>
            </a:pPr>
            <a:r>
              <a:rPr lang="sr-Latn-ME" sz="2400" smtClean="0">
                <a:latin typeface="Calibri" panose="020F0502020204030204" pitchFamily="34" charset="0"/>
              </a:rPr>
              <a:t>JavaScript </a:t>
            </a:r>
            <a:r>
              <a:rPr lang="en-US" sz="2400" dirty="0" err="1" smtClean="0">
                <a:latin typeface="Calibri" panose="020F0502020204030204" pitchFamily="34" charset="0"/>
              </a:rPr>
              <a:t>naredbe</a:t>
            </a:r>
            <a:r>
              <a:rPr lang="en-US" sz="2400" dirty="0" smtClean="0">
                <a:latin typeface="Calibri" panose="020F0502020204030204" pitchFamily="34" charset="0"/>
              </a:rPr>
              <a:t> se </a:t>
            </a:r>
            <a:r>
              <a:rPr lang="en-US" sz="2400" dirty="0" err="1" smtClean="0">
                <a:latin typeface="Calibri" panose="020F0502020204030204" pitchFamily="34" charset="0"/>
              </a:rPr>
              <a:t>ume</a:t>
            </a:r>
            <a:r>
              <a:rPr lang="sr-Latn-ME" sz="2400" dirty="0" smtClean="0">
                <a:latin typeface="Calibri" panose="020F0502020204030204" pitchFamily="34" charset="0"/>
              </a:rPr>
              <a:t>ću između </a:t>
            </a:r>
            <a:r>
              <a:rPr lang="sr-Latn-ME" sz="2400" b="1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&lt;script&gt;&lt;/script&gt;</a:t>
            </a:r>
            <a:r>
              <a:rPr lang="sr-Latn-ME" sz="2400" dirty="0" smtClean="0">
                <a:latin typeface="Calibri" panose="020F0502020204030204" pitchFamily="34" charset="0"/>
              </a:rPr>
              <a:t> tagova, koji se mogu naći bilo u </a:t>
            </a:r>
            <a:r>
              <a:rPr lang="sr-Latn-ME" sz="2400" dirty="0">
                <a:latin typeface="Consolas" panose="020B0609020204030204" pitchFamily="49" charset="0"/>
                <a:cs typeface="Consolas" panose="020B0609020204030204" pitchFamily="49" charset="0"/>
              </a:rPr>
              <a:t>&lt;head&gt;</a:t>
            </a:r>
            <a:r>
              <a:rPr lang="sr-Latn-ME" sz="2400" dirty="0" smtClean="0">
                <a:latin typeface="Calibri" panose="020F0502020204030204" pitchFamily="34" charset="0"/>
              </a:rPr>
              <a:t> ili </a:t>
            </a:r>
            <a:r>
              <a:rPr lang="sr-Latn-ME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&lt;body&gt;</a:t>
            </a:r>
            <a:r>
              <a:rPr lang="sr-Latn-ME" sz="2400" dirty="0" smtClean="0">
                <a:latin typeface="Calibri" panose="020F0502020204030204" pitchFamily="34" charset="0"/>
              </a:rPr>
              <a:t> delu.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sr-Latn-ME" smtClean="0">
                <a:latin typeface="Calibri" panose="020F0502020204030204" pitchFamily="34" charset="0"/>
              </a:rPr>
              <a:t>JavaScript</a:t>
            </a:r>
            <a:r>
              <a:rPr lang="en-US" smtClean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– </a:t>
            </a:r>
            <a:r>
              <a:rPr lang="en-US" dirty="0" err="1" smtClean="0">
                <a:latin typeface="Calibri" panose="020F0502020204030204" pitchFamily="34" charset="0"/>
              </a:rPr>
              <a:t>gde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kako</a:t>
            </a:r>
            <a:r>
              <a:rPr lang="en-US" dirty="0"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1820157"/>
            <a:ext cx="5943600" cy="50475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&lt;!DOCTYPE html&gt;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&lt;html&gt;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&lt;head&gt;</a:t>
            </a:r>
          </a:p>
          <a:p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&lt;script&gt;</a:t>
            </a:r>
          </a:p>
          <a:p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function 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funkcija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</a:p>
          <a:p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alert("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Dobar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dan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");</a:t>
            </a:r>
          </a:p>
          <a:p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&lt;/script&gt;</a:t>
            </a:r>
          </a:p>
          <a:p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&lt;style&gt;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button{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color:white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sr-Latn-M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background-color:black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sr-Latn-M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sr-Latn-M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margin-top:150px; font-size:18px;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&lt;/style&gt;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&lt;/head&gt;</a:t>
            </a:r>
          </a:p>
          <a:p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&lt;body&gt;</a:t>
            </a:r>
          </a:p>
          <a:p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&lt;button type="button" </a:t>
            </a:r>
            <a:r>
              <a:rPr lang="en-US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onclick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="</a:t>
            </a:r>
            <a:r>
              <a:rPr lang="en-US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funkcija</a:t>
            </a:r>
            <a:r>
              <a:rPr lang="en-US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()"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Klikni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&lt;/button&gt;</a:t>
            </a:r>
          </a:p>
          <a:p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&lt;/body&gt;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&lt;/html&gt;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735" y="3276600"/>
            <a:ext cx="3116850" cy="341405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200" y="5839119"/>
            <a:ext cx="5791200" cy="381000"/>
          </a:xfrm>
          <a:prstGeom prst="rect">
            <a:avLst/>
          </a:prstGeom>
          <a:noFill/>
          <a:ln w="31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647362" y="5400772"/>
            <a:ext cx="3352800" cy="42892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55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sr-Latn-RS" smtClean="0">
                <a:latin typeface="Calibri" panose="020F0502020204030204" pitchFamily="34" charset="0"/>
              </a:rPr>
              <a:t>Uključivanje JavaScript fajlova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571919"/>
            <a:ext cx="9067800" cy="4752681"/>
          </a:xfrm>
        </p:spPr>
        <p:txBody>
          <a:bodyPr>
            <a:noAutofit/>
          </a:bodyPr>
          <a:lstStyle/>
          <a:p>
            <a:pPr marL="446088" lvl="1" indent="-269875">
              <a:spcBef>
                <a:spcPts val="0"/>
              </a:spcBef>
              <a:spcAft>
                <a:spcPts val="600"/>
              </a:spcAft>
            </a:pPr>
            <a:r>
              <a:rPr lang="sr-Latn-ME" sz="2400" smtClean="0">
                <a:latin typeface="Calibri" panose="020F0502020204030204" pitchFamily="34" charset="0"/>
              </a:rPr>
              <a:t>Pored zadavanja JavaScript </a:t>
            </a:r>
            <a:r>
              <a:rPr lang="sr-Latn-RS" sz="2400">
                <a:latin typeface="Calibri" panose="020F0502020204030204" pitchFamily="34" charset="0"/>
              </a:rPr>
              <a:t>naredbi unutar </a:t>
            </a:r>
            <a:r>
              <a:rPr lang="sr-Latn-RS" sz="2400">
                <a:latin typeface="Consolas" pitchFamily="49" charset="0"/>
                <a:cs typeface="Consolas" pitchFamily="49" charset="0"/>
              </a:rPr>
              <a:t>&lt;script</a:t>
            </a:r>
            <a:r>
              <a:rPr lang="sr-Latn-RS" sz="2400" smtClean="0">
                <a:latin typeface="Consolas" pitchFamily="49" charset="0"/>
                <a:cs typeface="Consolas" pitchFamily="49" charset="0"/>
              </a:rPr>
              <a:t>&gt;&lt;/script</a:t>
            </a:r>
            <a:r>
              <a:rPr lang="sr-Latn-RS" sz="2400">
                <a:latin typeface="Consolas" pitchFamily="49" charset="0"/>
                <a:cs typeface="Consolas" pitchFamily="49" charset="0"/>
              </a:rPr>
              <a:t>&gt;</a:t>
            </a:r>
            <a:r>
              <a:rPr lang="sr-Latn-RS" sz="2400">
                <a:latin typeface="Calibri" panose="020F0502020204030204" pitchFamily="34" charset="0"/>
              </a:rPr>
              <a:t> </a:t>
            </a:r>
            <a:r>
              <a:rPr lang="sr-Latn-RS" sz="2400" smtClean="0">
                <a:latin typeface="Calibri" panose="020F0502020204030204" pitchFamily="34" charset="0"/>
              </a:rPr>
              <a:t>tagova</a:t>
            </a:r>
            <a:r>
              <a:rPr lang="sr-Latn-ME" sz="2400" smtClean="0">
                <a:latin typeface="Calibri" panose="020F0502020204030204" pitchFamily="34" charset="0"/>
              </a:rPr>
              <a:t>, možemo uključiti i eksterne </a:t>
            </a:r>
            <a:r>
              <a:rPr lang="sr-Latn-ME" sz="2400">
                <a:latin typeface="Calibri" panose="020F0502020204030204" pitchFamily="34" charset="0"/>
              </a:rPr>
              <a:t>JavaScript </a:t>
            </a:r>
            <a:r>
              <a:rPr lang="sr-Latn-ME" sz="2400" smtClean="0">
                <a:latin typeface="Calibri" panose="020F0502020204030204" pitchFamily="34" charset="0"/>
              </a:rPr>
              <a:t>fajlove (ekstenzija </a:t>
            </a:r>
            <a:r>
              <a:rPr lang="sr-Latn-ME" sz="2400" b="1" smtClean="0">
                <a:solidFill>
                  <a:schemeClr val="tx2"/>
                </a:solidFill>
                <a:latin typeface="Calibri" panose="020F0502020204030204" pitchFamily="34" charset="0"/>
              </a:rPr>
              <a:t>.js</a:t>
            </a:r>
            <a:r>
              <a:rPr lang="sr-Latn-ME" sz="2400" smtClean="0">
                <a:latin typeface="Calibri" panose="020F0502020204030204" pitchFamily="34" charset="0"/>
              </a:rPr>
              <a:t>) u HTML dokument.</a:t>
            </a:r>
          </a:p>
          <a:p>
            <a:pPr marL="446088" lvl="1" indent="-269875">
              <a:spcBef>
                <a:spcPts val="0"/>
              </a:spcBef>
              <a:spcAft>
                <a:spcPts val="600"/>
              </a:spcAft>
            </a:pPr>
            <a:r>
              <a:rPr lang="sr-Latn-ME" sz="2400" smtClean="0">
                <a:latin typeface="Calibri" panose="020F0502020204030204" pitchFamily="34" charset="0"/>
              </a:rPr>
              <a:t>Uključivanje .js fajlova se najčešće vrši unutar </a:t>
            </a:r>
            <a:r>
              <a:rPr lang="sr-Latn-RS" sz="2400" smtClean="0">
                <a:latin typeface="Consolas" pitchFamily="49" charset="0"/>
                <a:cs typeface="Consolas" pitchFamily="49" charset="0"/>
              </a:rPr>
              <a:t>&lt;head&gt;&lt;/head&gt;</a:t>
            </a:r>
            <a:r>
              <a:rPr lang="sr-Latn-ME" sz="2400">
                <a:latin typeface="Calibri" panose="020F0502020204030204" pitchFamily="34" charset="0"/>
              </a:rPr>
              <a:t> </a:t>
            </a:r>
            <a:r>
              <a:rPr lang="sr-Latn-ME" sz="2400" smtClean="0">
                <a:latin typeface="Calibri" panose="020F0502020204030204" pitchFamily="34" charset="0"/>
              </a:rPr>
              <a:t>tagova na sledeći način:</a:t>
            </a:r>
          </a:p>
          <a:p>
            <a:pPr marL="446088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>
                <a:latin typeface="Consolas" pitchFamily="49" charset="0"/>
                <a:cs typeface="Consolas" pitchFamily="49" charset="0"/>
              </a:rPr>
              <a:t>&lt;script </a:t>
            </a:r>
            <a:r>
              <a:rPr lang="en-GB" sz="22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src</a:t>
            </a:r>
            <a:r>
              <a:rPr lang="en-GB" sz="22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=</a:t>
            </a:r>
            <a:r>
              <a:rPr lang="en-GB" sz="22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"</a:t>
            </a:r>
            <a:r>
              <a:rPr lang="sr-Latn-RS" sz="22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skripta1</a:t>
            </a:r>
            <a:r>
              <a:rPr lang="en-GB" sz="22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.js</a:t>
            </a:r>
            <a:r>
              <a:rPr lang="en-GB" sz="220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"</a:t>
            </a:r>
            <a:r>
              <a:rPr lang="en-GB" sz="2200">
                <a:latin typeface="Consolas" pitchFamily="49" charset="0"/>
                <a:cs typeface="Consolas" pitchFamily="49" charset="0"/>
              </a:rPr>
              <a:t>&gt;&lt;/script</a:t>
            </a:r>
            <a:r>
              <a:rPr lang="en-GB" sz="2200" smtClean="0">
                <a:latin typeface="Consolas" pitchFamily="49" charset="0"/>
                <a:cs typeface="Consolas" pitchFamily="49" charset="0"/>
              </a:rPr>
              <a:t>&gt;</a:t>
            </a:r>
            <a:endParaRPr lang="sr-Latn-RS" sz="2200" smtClean="0">
              <a:latin typeface="Consolas" pitchFamily="49" charset="0"/>
              <a:cs typeface="Consolas" pitchFamily="49" charset="0"/>
            </a:endParaRPr>
          </a:p>
          <a:p>
            <a:pPr marL="446088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>
                <a:latin typeface="Consolas" pitchFamily="49" charset="0"/>
                <a:cs typeface="Consolas" pitchFamily="49" charset="0"/>
              </a:rPr>
              <a:t>&lt;script </a:t>
            </a:r>
            <a:r>
              <a:rPr lang="en-GB" sz="22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src="http</a:t>
            </a:r>
            <a:r>
              <a:rPr lang="en-GB" sz="22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://</a:t>
            </a:r>
            <a:r>
              <a:rPr lang="sr-Latn-RS" sz="22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www.abc.com</a:t>
            </a:r>
            <a:r>
              <a:rPr lang="en-GB" sz="22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/</a:t>
            </a:r>
            <a:r>
              <a:rPr lang="sr-Latn-RS" sz="22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skripta2</a:t>
            </a:r>
            <a:r>
              <a:rPr lang="en-GB" sz="22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.js</a:t>
            </a:r>
            <a:r>
              <a:rPr lang="en-GB" sz="22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"</a:t>
            </a:r>
            <a:r>
              <a:rPr lang="en-GB" sz="2200">
                <a:latin typeface="Consolas" pitchFamily="49" charset="0"/>
                <a:cs typeface="Consolas" pitchFamily="49" charset="0"/>
              </a:rPr>
              <a:t>&gt;&lt;/script</a:t>
            </a:r>
            <a:r>
              <a:rPr lang="en-GB" sz="2200" smtClean="0">
                <a:latin typeface="Consolas" pitchFamily="49" charset="0"/>
                <a:cs typeface="Consolas" pitchFamily="49" charset="0"/>
              </a:rPr>
              <a:t>&gt;</a:t>
            </a:r>
            <a:endParaRPr lang="sr-Latn-RS" sz="2200" smtClean="0">
              <a:latin typeface="Consolas" pitchFamily="49" charset="0"/>
              <a:cs typeface="Consolas" pitchFamily="49" charset="0"/>
            </a:endParaRPr>
          </a:p>
          <a:p>
            <a:pPr marL="446088" lvl="1" indent="-269875">
              <a:spcBef>
                <a:spcPts val="1200"/>
              </a:spcBef>
              <a:spcAft>
                <a:spcPts val="600"/>
              </a:spcAft>
            </a:pPr>
            <a:r>
              <a:rPr lang="sr-Latn-ME" sz="240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skripta1.js</a:t>
            </a:r>
            <a:r>
              <a:rPr lang="sr-Latn-ME" sz="2400" smtClean="0">
                <a:latin typeface="Calibri" panose="020F0502020204030204" pitchFamily="34" charset="0"/>
              </a:rPr>
              <a:t> je lokalna skripta (nalazi se na istom mestu gde i Web sajt), dok je </a:t>
            </a:r>
            <a:r>
              <a:rPr lang="sr-Latn-ME" sz="230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skripta2.js</a:t>
            </a:r>
            <a:r>
              <a:rPr lang="sr-Latn-ME" sz="2400" smtClean="0">
                <a:latin typeface="Calibri" panose="020F0502020204030204" pitchFamily="34" charset="0"/>
              </a:rPr>
              <a:t> skripta preuzeta sa drugog sajta.</a:t>
            </a:r>
          </a:p>
          <a:p>
            <a:pPr marL="446088" lvl="1" indent="-269875">
              <a:spcBef>
                <a:spcPts val="1200"/>
              </a:spcBef>
              <a:spcAft>
                <a:spcPts val="600"/>
              </a:spcAft>
            </a:pPr>
            <a:r>
              <a:rPr lang="sr-Latn-ME" sz="2400" smtClean="0">
                <a:latin typeface="Calibri" panose="020F0502020204030204" pitchFamily="34" charset="0"/>
              </a:rPr>
              <a:t>Eksterne skripte se mogu uključiti i u okviru </a:t>
            </a:r>
            <a:r>
              <a:rPr lang="sr-Latn-RS" sz="2400" smtClean="0">
                <a:latin typeface="Consolas" pitchFamily="49" charset="0"/>
                <a:cs typeface="Consolas" pitchFamily="49" charset="0"/>
              </a:rPr>
              <a:t>&lt;body&gt;&lt;/body&gt;</a:t>
            </a:r>
            <a:r>
              <a:rPr lang="sr-Latn-ME" sz="2400" smtClean="0">
                <a:latin typeface="Calibri" panose="020F0502020204030204" pitchFamily="34" charset="0"/>
              </a:rPr>
              <a:t> tagova.</a:t>
            </a:r>
            <a:endParaRPr lang="sr-Latn-ME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13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sr-Latn-RS" smtClean="0">
                <a:latin typeface="Calibri" panose="020F0502020204030204" pitchFamily="34" charset="0"/>
              </a:rPr>
              <a:t>jQuery biblioteka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067800" cy="5410200"/>
          </a:xfrm>
        </p:spPr>
        <p:txBody>
          <a:bodyPr>
            <a:noAutofit/>
          </a:bodyPr>
          <a:lstStyle/>
          <a:p>
            <a:pPr marL="446088" lvl="1" indent="-269875">
              <a:spcBef>
                <a:spcPts val="0"/>
              </a:spcBef>
              <a:spcAft>
                <a:spcPts val="600"/>
              </a:spcAft>
            </a:pPr>
            <a:r>
              <a:rPr lang="en-GB" sz="2400" b="1">
                <a:solidFill>
                  <a:schemeClr val="tx2"/>
                </a:solidFill>
                <a:latin typeface="Calibri" panose="020F0502020204030204" pitchFamily="34" charset="0"/>
              </a:rPr>
              <a:t>jQuery</a:t>
            </a:r>
            <a:r>
              <a:rPr lang="en-GB" sz="2400">
                <a:latin typeface="Calibri" panose="020F0502020204030204" pitchFamily="34" charset="0"/>
              </a:rPr>
              <a:t> </a:t>
            </a:r>
            <a:r>
              <a:rPr lang="sr-Latn-RS" sz="2400" smtClean="0">
                <a:latin typeface="Calibri" panose="020F0502020204030204" pitchFamily="34" charset="0"/>
              </a:rPr>
              <a:t>je</a:t>
            </a:r>
            <a:r>
              <a:rPr lang="en-GB" sz="2400" smtClean="0">
                <a:latin typeface="Calibri" panose="020F0502020204030204" pitchFamily="34" charset="0"/>
              </a:rPr>
              <a:t> </a:t>
            </a:r>
            <a:r>
              <a:rPr lang="en-GB" sz="2400">
                <a:latin typeface="Calibri" panose="020F0502020204030204" pitchFamily="34" charset="0"/>
              </a:rPr>
              <a:t>JavaScript </a:t>
            </a:r>
            <a:r>
              <a:rPr lang="sr-Latn-RS" sz="2400" smtClean="0">
                <a:latin typeface="Calibri" panose="020F0502020204030204" pitchFamily="34" charset="0"/>
              </a:rPr>
              <a:t>biblioteka koja značajno pojednostavljuje JavaScript programiranje (jedna </a:t>
            </a:r>
            <a:r>
              <a:rPr lang="en-GB" sz="2400">
                <a:latin typeface="Calibri" panose="020F0502020204030204" pitchFamily="34" charset="0"/>
              </a:rPr>
              <a:t>jQuery</a:t>
            </a:r>
            <a:r>
              <a:rPr lang="sr-Latn-RS" sz="2400">
                <a:latin typeface="Calibri" panose="020F0502020204030204" pitchFamily="34" charset="0"/>
              </a:rPr>
              <a:t> </a:t>
            </a:r>
            <a:r>
              <a:rPr lang="sr-Latn-RS" sz="2400" smtClean="0">
                <a:latin typeface="Calibri" panose="020F0502020204030204" pitchFamily="34" charset="0"/>
              </a:rPr>
              <a:t>linija menja veliki broj </a:t>
            </a:r>
            <a:r>
              <a:rPr lang="en-GB" sz="2400">
                <a:latin typeface="Calibri" panose="020F0502020204030204" pitchFamily="34" charset="0"/>
              </a:rPr>
              <a:t>JavaScript </a:t>
            </a:r>
            <a:r>
              <a:rPr lang="sr-Latn-RS" sz="2400" smtClean="0">
                <a:latin typeface="Calibri" panose="020F0502020204030204" pitchFamily="34" charset="0"/>
              </a:rPr>
              <a:t>linija)</a:t>
            </a:r>
            <a:r>
              <a:rPr lang="en-GB" sz="2400" smtClean="0">
                <a:latin typeface="Calibri" panose="020F0502020204030204" pitchFamily="34" charset="0"/>
              </a:rPr>
              <a:t>.</a:t>
            </a:r>
            <a:endParaRPr lang="en-GB" sz="2400">
              <a:latin typeface="Calibri" panose="020F0502020204030204" pitchFamily="34" charset="0"/>
            </a:endParaRPr>
          </a:p>
          <a:p>
            <a:pPr marL="446088" lvl="1" indent="-269875">
              <a:spcBef>
                <a:spcPts val="0"/>
              </a:spcBef>
              <a:spcAft>
                <a:spcPts val="600"/>
              </a:spcAft>
            </a:pPr>
            <a:r>
              <a:rPr lang="en-GB" sz="2400" smtClean="0">
                <a:latin typeface="Calibri" panose="020F0502020204030204" pitchFamily="34" charset="0"/>
              </a:rPr>
              <a:t>jQuery</a:t>
            </a:r>
            <a:r>
              <a:rPr lang="sr-Latn-RS" sz="2400" smtClean="0">
                <a:latin typeface="Calibri" panose="020F0502020204030204" pitchFamily="34" charset="0"/>
              </a:rPr>
              <a:t> omogućava elegantan rad sa:</a:t>
            </a:r>
            <a:endParaRPr lang="en-GB" sz="2400">
              <a:latin typeface="Calibri" panose="020F0502020204030204" pitchFamily="34" charset="0"/>
            </a:endParaRPr>
          </a:p>
          <a:p>
            <a:pPr marL="714375" lvl="2" indent="-268288"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n-GB" sz="2200" smtClean="0">
                <a:latin typeface="Calibri" panose="020F0502020204030204" pitchFamily="34" charset="0"/>
              </a:rPr>
              <a:t>HTML</a:t>
            </a:r>
            <a:r>
              <a:rPr lang="sr-Latn-RS" sz="2200" smtClean="0">
                <a:latin typeface="Calibri" panose="020F0502020204030204" pitchFamily="34" charset="0"/>
              </a:rPr>
              <a:t> </a:t>
            </a:r>
            <a:r>
              <a:rPr lang="en-GB" sz="2200" smtClean="0">
                <a:latin typeface="Calibri" panose="020F0502020204030204" pitchFamily="34" charset="0"/>
              </a:rPr>
              <a:t>DOM</a:t>
            </a:r>
            <a:r>
              <a:rPr lang="sr-Latn-RS" sz="2200" smtClean="0">
                <a:latin typeface="Calibri" panose="020F0502020204030204" pitchFamily="34" charset="0"/>
              </a:rPr>
              <a:t> objektima</a:t>
            </a:r>
            <a:endParaRPr lang="en-GB" sz="2200">
              <a:latin typeface="Calibri" panose="020F0502020204030204" pitchFamily="34" charset="0"/>
            </a:endParaRPr>
          </a:p>
          <a:p>
            <a:pPr marL="714375" lvl="2" indent="-268288"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n-GB" sz="2200">
                <a:latin typeface="Calibri" panose="020F0502020204030204" pitchFamily="34" charset="0"/>
              </a:rPr>
              <a:t>CSS </a:t>
            </a:r>
            <a:r>
              <a:rPr lang="sr-Latn-RS" sz="2200" smtClean="0">
                <a:latin typeface="Calibri" panose="020F0502020204030204" pitchFamily="34" charset="0"/>
              </a:rPr>
              <a:t>stilovima</a:t>
            </a:r>
            <a:endParaRPr lang="en-GB" sz="2200">
              <a:latin typeface="Calibri" panose="020F0502020204030204" pitchFamily="34" charset="0"/>
            </a:endParaRPr>
          </a:p>
          <a:p>
            <a:pPr marL="714375" lvl="2" indent="-268288"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n-GB" sz="2200">
                <a:latin typeface="Calibri" panose="020F0502020204030204" pitchFamily="34" charset="0"/>
              </a:rPr>
              <a:t>HTML </a:t>
            </a:r>
            <a:r>
              <a:rPr lang="sr-Latn-RS" sz="2200" smtClean="0">
                <a:latin typeface="Calibri" panose="020F0502020204030204" pitchFamily="34" charset="0"/>
              </a:rPr>
              <a:t>događajima</a:t>
            </a:r>
            <a:endParaRPr lang="en-GB" sz="2200">
              <a:latin typeface="Calibri" panose="020F0502020204030204" pitchFamily="34" charset="0"/>
            </a:endParaRPr>
          </a:p>
          <a:p>
            <a:pPr marL="714375" lvl="2" indent="-268288"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n-GB" sz="2200" smtClean="0">
                <a:latin typeface="Calibri" panose="020F0502020204030204" pitchFamily="34" charset="0"/>
              </a:rPr>
              <a:t>Efe</a:t>
            </a:r>
            <a:r>
              <a:rPr lang="sr-Latn-RS" sz="2200" smtClean="0">
                <a:latin typeface="Calibri" panose="020F0502020204030204" pitchFamily="34" charset="0"/>
              </a:rPr>
              <a:t>ktima i animacijama</a:t>
            </a:r>
            <a:endParaRPr lang="en-GB" sz="2200">
              <a:latin typeface="Calibri" panose="020F0502020204030204" pitchFamily="34" charset="0"/>
            </a:endParaRPr>
          </a:p>
          <a:p>
            <a:pPr marL="714375" lvl="2" indent="-268288"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n-GB" sz="2200" smtClean="0">
                <a:latin typeface="Calibri" panose="020F0502020204030204" pitchFamily="34" charset="0"/>
              </a:rPr>
              <a:t>AJAX</a:t>
            </a:r>
            <a:r>
              <a:rPr lang="sr-Latn-RS" sz="2200" smtClean="0">
                <a:latin typeface="Calibri" panose="020F0502020204030204" pitchFamily="34" charset="0"/>
              </a:rPr>
              <a:t>-om.</a:t>
            </a:r>
          </a:p>
          <a:p>
            <a:pPr marL="446088" lvl="1" indent="-269875">
              <a:spcBef>
                <a:spcPts val="1200"/>
              </a:spcBef>
              <a:spcAft>
                <a:spcPts val="600"/>
              </a:spcAft>
            </a:pPr>
            <a:r>
              <a:rPr lang="sr-Latn-RS" sz="2400" smtClean="0">
                <a:latin typeface="Calibri" panose="020F0502020204030204" pitchFamily="34" charset="0"/>
              </a:rPr>
              <a:t>Poređenja radi, dajmo primer jedne DOM izmene u JavaScript-u i jQuery-u (crveno JavaScript, plavo jQuery):</a:t>
            </a:r>
          </a:p>
          <a:p>
            <a:pPr marL="363538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document.getElementById("upis").innerHTML = "</a:t>
            </a:r>
            <a:r>
              <a:rPr lang="sr-Latn-RS" sz="220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Tekst</a:t>
            </a:r>
            <a:r>
              <a:rPr lang="en-US" sz="220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endParaRPr lang="sr-Latn-RS" sz="2200" smtClean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363538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sr-Latn-RS" sz="220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sz="220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220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sr-Latn-RS" sz="220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</a:t>
            </a:r>
            <a:r>
              <a:rPr lang="en-US" sz="220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upis").</a:t>
            </a:r>
            <a:r>
              <a:rPr lang="sr-Latn-RS" sz="220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html(</a:t>
            </a:r>
            <a:r>
              <a:rPr lang="en-US" sz="220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sr-Latn-RS" sz="220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Tekst</a:t>
            </a:r>
            <a:r>
              <a:rPr lang="en-US" sz="220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sr-Latn-RS" sz="220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sr-Latn-RS" sz="220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446088" lvl="1" indent="-269875">
              <a:spcBef>
                <a:spcPts val="0"/>
              </a:spcBef>
              <a:spcAft>
                <a:spcPts val="600"/>
              </a:spcAft>
            </a:pPr>
            <a:endParaRPr lang="sr-Latn-RS" sz="24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00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PHP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067800" cy="5410200"/>
          </a:xfrm>
        </p:spPr>
        <p:txBody>
          <a:bodyPr>
            <a:noAutofit/>
          </a:bodyPr>
          <a:lstStyle/>
          <a:p>
            <a:pPr marL="446088" lvl="1" indent="-269875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libri" panose="020F0502020204030204" pitchFamily="34" charset="0"/>
              </a:rPr>
              <a:t>HTML </a:t>
            </a:r>
            <a:r>
              <a:rPr lang="en-US" sz="2400" dirty="0" err="1" smtClean="0">
                <a:latin typeface="Calibri" panose="020F0502020204030204" pitchFamily="34" charset="0"/>
              </a:rPr>
              <a:t>strane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su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sr-Latn-ME" sz="2400" dirty="0" smtClean="0">
                <a:latin typeface="Calibri" panose="020F0502020204030204" pitchFamily="34" charset="0"/>
              </a:rPr>
              <a:t>statičke, tj. njihov sadržaj je uvek isti.</a:t>
            </a:r>
          </a:p>
          <a:p>
            <a:pPr marL="446088" lvl="1" indent="-269875"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>
                <a:latin typeface="Calibri" panose="020F0502020204030204" pitchFamily="34" charset="0"/>
              </a:rPr>
              <a:t>Često se javlja potreba da se sadržaj Web strane menja, recimo kao rezultat nekog korisničkog upita (npr. pretraga avionskih letova), pa nam </a:t>
            </a:r>
            <a:r>
              <a:rPr lang="sr-Latn-ME" sz="2400" u="sng" dirty="0" smtClean="0">
                <a:latin typeface="Calibri" panose="020F0502020204030204" pitchFamily="34" charset="0"/>
              </a:rPr>
              <a:t>HTML tada ne može izaći u susret</a:t>
            </a:r>
            <a:r>
              <a:rPr lang="sr-Latn-ME" sz="2400" dirty="0" smtClean="0">
                <a:latin typeface="Calibri" panose="020F0502020204030204" pitchFamily="34" charset="0"/>
              </a:rPr>
              <a:t>.</a:t>
            </a:r>
            <a:endParaRPr lang="en-GB" sz="2400" dirty="0">
              <a:latin typeface="Calibri" panose="020F0502020204030204" pitchFamily="34" charset="0"/>
            </a:endParaRPr>
          </a:p>
          <a:p>
            <a:pPr marL="446088" lvl="1" indent="-269875"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Calibri" panose="020F0502020204030204" pitchFamily="34" charset="0"/>
              </a:rPr>
              <a:t>PHP </a:t>
            </a:r>
            <a:r>
              <a:rPr lang="sr-Latn-ME" sz="2400" dirty="0" smtClean="0">
                <a:latin typeface="Calibri" panose="020F0502020204030204" pitchFamily="34" charset="0"/>
              </a:rPr>
              <a:t>je programski jezik na serverskoj strani i vrlo moćan alat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sr-Latn-ME" sz="2400" dirty="0" smtClean="0">
                <a:latin typeface="Calibri" panose="020F0502020204030204" pitchFamily="34" charset="0"/>
              </a:rPr>
              <a:t>za kreiranje dinamičkih i interaktivnih</a:t>
            </a:r>
            <a:r>
              <a:rPr lang="en-US" sz="2400" dirty="0" smtClean="0">
                <a:latin typeface="Calibri" panose="020F0502020204030204" pitchFamily="34" charset="0"/>
              </a:rPr>
              <a:t> Web </a:t>
            </a:r>
            <a:r>
              <a:rPr lang="sr-Latn-ME" sz="2400" dirty="0" smtClean="0">
                <a:latin typeface="Calibri" panose="020F0502020204030204" pitchFamily="34" charset="0"/>
              </a:rPr>
              <a:t>strana</a:t>
            </a:r>
            <a:r>
              <a:rPr lang="en-US" sz="2400" dirty="0" smtClean="0">
                <a:latin typeface="Calibri" panose="020F0502020204030204" pitchFamily="34" charset="0"/>
              </a:rPr>
              <a:t>.</a:t>
            </a:r>
            <a:endParaRPr lang="sr-Latn-ME" sz="2400" dirty="0" smtClean="0">
              <a:latin typeface="Calibri" panose="020F0502020204030204" pitchFamily="34" charset="0"/>
            </a:endParaRPr>
          </a:p>
          <a:p>
            <a:pPr marL="446088" lvl="1" indent="-269875"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>
                <a:latin typeface="Calibri" panose="020F0502020204030204" pitchFamily="34" charset="0"/>
              </a:rPr>
              <a:t>PHP podržava rad sa raznim tipovima baza podataka, na prvom mestu </a:t>
            </a:r>
            <a:r>
              <a:rPr lang="sr-Latn-ME" sz="2400" dirty="0" smtClean="0">
                <a:solidFill>
                  <a:schemeClr val="tx2"/>
                </a:solidFill>
                <a:latin typeface="Calibri" panose="020F0502020204030204" pitchFamily="34" charset="0"/>
              </a:rPr>
              <a:t>MySQL</a:t>
            </a:r>
            <a:r>
              <a:rPr lang="sr-Latn-ME" sz="2400" dirty="0" smtClean="0">
                <a:latin typeface="Calibri" panose="020F0502020204030204" pitchFamily="34" charset="0"/>
              </a:rPr>
              <a:t> bazama.</a:t>
            </a:r>
            <a:endParaRPr lang="sr-Latn-ME" sz="2400" dirty="0">
              <a:latin typeface="Calibri" panose="020F0502020204030204" pitchFamily="34" charset="0"/>
            </a:endParaRPr>
          </a:p>
          <a:p>
            <a:pPr marL="446088" lvl="1" indent="-269875"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Calibri" panose="020F0502020204030204" pitchFamily="34" charset="0"/>
              </a:rPr>
              <a:t>PHP </a:t>
            </a:r>
            <a:r>
              <a:rPr lang="sr-Latn-ME" sz="2400" dirty="0" smtClean="0">
                <a:latin typeface="Calibri" panose="020F0502020204030204" pitchFamily="34" charset="0"/>
              </a:rPr>
              <a:t>fajlovi mogu sadržati </a:t>
            </a:r>
            <a:r>
              <a:rPr lang="en-US" sz="2400" dirty="0" smtClean="0">
                <a:latin typeface="Calibri" panose="020F0502020204030204" pitchFamily="34" charset="0"/>
              </a:rPr>
              <a:t>HTML</a:t>
            </a:r>
            <a:r>
              <a:rPr lang="en-US" sz="2400" dirty="0">
                <a:latin typeface="Calibri" panose="020F0502020204030204" pitchFamily="34" charset="0"/>
              </a:rPr>
              <a:t>, CSS, </a:t>
            </a:r>
            <a:r>
              <a:rPr lang="en-US" sz="2400" dirty="0" smtClean="0">
                <a:latin typeface="Calibri" panose="020F0502020204030204" pitchFamily="34" charset="0"/>
              </a:rPr>
              <a:t>JavaScript </a:t>
            </a:r>
            <a:r>
              <a:rPr lang="sr-Latn-ME" sz="2400" dirty="0" smtClean="0">
                <a:latin typeface="Calibri" panose="020F0502020204030204" pitchFamily="34" charset="0"/>
              </a:rPr>
              <a:t>i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</a:rPr>
              <a:t>PHP </a:t>
            </a:r>
            <a:r>
              <a:rPr lang="sr-Latn-ME" sz="2400" dirty="0" smtClean="0">
                <a:latin typeface="Calibri" panose="020F0502020204030204" pitchFamily="34" charset="0"/>
              </a:rPr>
              <a:t>programski kod.</a:t>
            </a:r>
            <a:endParaRPr lang="en-US" sz="2400" dirty="0">
              <a:latin typeface="Calibri" panose="020F0502020204030204" pitchFamily="34" charset="0"/>
            </a:endParaRPr>
          </a:p>
          <a:p>
            <a:pPr marL="446088" lvl="1" indent="-269875"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Calibri" panose="020F0502020204030204" pitchFamily="34" charset="0"/>
              </a:rPr>
              <a:t>PHP </a:t>
            </a:r>
            <a:r>
              <a:rPr lang="sr-Latn-ME" sz="2400" dirty="0" smtClean="0">
                <a:latin typeface="Calibri" panose="020F0502020204030204" pitchFamily="34" charset="0"/>
              </a:rPr>
              <a:t>programski kod se izvršava na serveru i </a:t>
            </a:r>
            <a:r>
              <a:rPr lang="en-US" sz="2400" dirty="0" smtClean="0">
                <a:latin typeface="Calibri" panose="020F0502020204030204" pitchFamily="34" charset="0"/>
              </a:rPr>
              <a:t>re</a:t>
            </a:r>
            <a:r>
              <a:rPr lang="sr-Latn-ME" sz="2400" dirty="0" smtClean="0">
                <a:latin typeface="Calibri" panose="020F0502020204030204" pitchFamily="34" charset="0"/>
              </a:rPr>
              <a:t>z</a:t>
            </a:r>
            <a:r>
              <a:rPr lang="en-US" sz="2400" dirty="0" err="1" smtClean="0">
                <a:latin typeface="Calibri" panose="020F0502020204030204" pitchFamily="34" charset="0"/>
              </a:rPr>
              <a:t>ult</a:t>
            </a:r>
            <a:r>
              <a:rPr lang="sr-Latn-ME" sz="2400" dirty="0" smtClean="0">
                <a:latin typeface="Calibri" panose="020F0502020204030204" pitchFamily="34" charset="0"/>
              </a:rPr>
              <a:t>ata izvrašavanja je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sr-Latn-ME" sz="2400" dirty="0" smtClean="0">
                <a:latin typeface="Calibri" panose="020F0502020204030204" pitchFamily="34" charset="0"/>
              </a:rPr>
              <a:t>HTML fajl koji se šalje Web pretraživaču.</a:t>
            </a:r>
            <a:endParaRPr lang="en-US" sz="2400" dirty="0">
              <a:latin typeface="Calibri" panose="020F0502020204030204" pitchFamily="34" charset="0"/>
            </a:endParaRPr>
          </a:p>
          <a:p>
            <a:pPr marL="446088" lvl="1" indent="-269875"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Calibri" panose="020F0502020204030204" pitchFamily="34" charset="0"/>
              </a:rPr>
              <a:t>PHP </a:t>
            </a:r>
            <a:r>
              <a:rPr lang="sr-Latn-ME" sz="2400" dirty="0" smtClean="0">
                <a:latin typeface="Calibri" panose="020F0502020204030204" pitchFamily="34" charset="0"/>
              </a:rPr>
              <a:t>fajlovi imaju ekstenziju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.</a:t>
            </a:r>
            <a:r>
              <a:rPr lang="en-US" sz="2400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ph</a:t>
            </a:r>
            <a:r>
              <a:rPr lang="sr-Latn-ME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p</a:t>
            </a:r>
            <a:r>
              <a:rPr lang="sr-Latn-ME" sz="2400" dirty="0" smtClean="0">
                <a:latin typeface="Calibri" panose="020F0502020204030204" pitchFamily="34" charset="0"/>
              </a:rPr>
              <a:t>.</a:t>
            </a:r>
            <a:endParaRPr lang="sr-Latn-RS" sz="24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sr-Latn-ME" dirty="0" smtClean="0">
                <a:latin typeface="Calibri" panose="020F0502020204030204" pitchFamily="34" charset="0"/>
              </a:rPr>
              <a:t>Internet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8610600" cy="2895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Internet </a:t>
            </a:r>
            <a:r>
              <a:rPr lang="sr-Latn-ME" dirty="0" smtClean="0">
                <a:latin typeface="Calibri" panose="020F0502020204030204" pitchFamily="34" charset="0"/>
              </a:rPr>
              <a:t>je </a:t>
            </a:r>
            <a:r>
              <a:rPr lang="en-US" dirty="0" smtClean="0">
                <a:latin typeface="Calibri" panose="020F0502020204030204" pitchFamily="34" charset="0"/>
              </a:rPr>
              <a:t>global</a:t>
            </a:r>
            <a:r>
              <a:rPr lang="sr-Latn-ME" dirty="0" smtClean="0">
                <a:latin typeface="Calibri" panose="020F0502020204030204" pitchFamily="34" charset="0"/>
              </a:rPr>
              <a:t>ni</a:t>
            </a:r>
            <a:r>
              <a:rPr lang="en-US" dirty="0" smtClean="0">
                <a:latin typeface="Calibri" panose="020F0502020204030204" pitchFamily="34" charset="0"/>
              </a:rPr>
              <a:t> s</a:t>
            </a:r>
            <a:r>
              <a:rPr lang="sr-Latn-ME" dirty="0" smtClean="0">
                <a:latin typeface="Calibri" panose="020F0502020204030204" pitchFamily="34" charset="0"/>
              </a:rPr>
              <a:t>i</a:t>
            </a:r>
            <a:r>
              <a:rPr lang="en-US" dirty="0" smtClean="0">
                <a:latin typeface="Calibri" panose="020F0502020204030204" pitchFamily="34" charset="0"/>
              </a:rPr>
              <a:t>stem </a:t>
            </a:r>
            <a:r>
              <a:rPr lang="sr-Latn-ME" dirty="0" smtClean="0">
                <a:latin typeface="Calibri" panose="020F0502020204030204" pitchFamily="34" charset="0"/>
              </a:rPr>
              <a:t>međusobno povezanih računarskih mreža – </a:t>
            </a:r>
            <a:r>
              <a:rPr lang="sr-Latn-ME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mreža svih mreža</a:t>
            </a:r>
            <a:r>
              <a:rPr lang="sr-Latn-ME" dirty="0" smtClean="0">
                <a:latin typeface="Calibri" panose="020F0502020204030204" pitchFamily="34" charset="0"/>
              </a:rPr>
              <a:t>. </a:t>
            </a:r>
          </a:p>
          <a:p>
            <a:r>
              <a:rPr lang="sr-Latn-ME" dirty="0" smtClean="0">
                <a:latin typeface="Calibri" panose="020F0502020204030204" pitchFamily="34" charset="0"/>
              </a:rPr>
              <a:t>Sastoji </a:t>
            </a:r>
            <a:r>
              <a:rPr lang="sr-Latn-ME" dirty="0">
                <a:latin typeface="Calibri" panose="020F0502020204030204" pitchFamily="34" charset="0"/>
              </a:rPr>
              <a:t>se od miliona privatnih, javnih, akademskih, poslovnih i vladinih mreža. </a:t>
            </a:r>
            <a:r>
              <a:rPr lang="sr-Latn-ME" dirty="0" smtClean="0">
                <a:latin typeface="Calibri" panose="020F0502020204030204" pitchFamily="34" charset="0"/>
              </a:rPr>
              <a:t>Mreže komuniciraju koristeći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TCP/IP</a:t>
            </a:r>
            <a:r>
              <a:rPr lang="sr-Latn-ME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protokol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  <a:endParaRPr lang="sr-Latn-ME" dirty="0" smtClean="0">
              <a:latin typeface="Calibri" panose="020F0502020204030204" pitchFamily="34" charset="0"/>
            </a:endParaRPr>
          </a:p>
          <a:p>
            <a:r>
              <a:rPr lang="sr-Latn-ME" dirty="0">
                <a:latin typeface="Calibri" panose="020F0502020204030204" pitchFamily="34" charset="0"/>
              </a:rPr>
              <a:t>Internet je hardver</a:t>
            </a:r>
            <a:r>
              <a:rPr lang="sr-Latn-ME" dirty="0" smtClean="0">
                <a:latin typeface="Calibri" panose="020F0502020204030204" pitchFamily="34" charset="0"/>
              </a:rPr>
              <a:t>!</a:t>
            </a:r>
          </a:p>
          <a:p>
            <a:r>
              <a:rPr lang="sr-Latn-ME" dirty="0" smtClean="0">
                <a:latin typeface="Calibri" panose="020F0502020204030204" pitchFamily="34" charset="0"/>
              </a:rPr>
              <a:t>Svakom računaru povezanom na Internet se dodeljuje IP adresa:</a:t>
            </a:r>
          </a:p>
          <a:p>
            <a:pPr marL="0" indent="0" algn="ctr">
              <a:spcAft>
                <a:spcPts val="1800"/>
              </a:spcAft>
              <a:buNone/>
            </a:pPr>
            <a:r>
              <a:rPr lang="sr-Latn-ME" b="1" dirty="0" smtClean="0">
                <a:latin typeface="Calibri" panose="020F0502020204030204" pitchFamily="34" charset="0"/>
              </a:rPr>
              <a:t>123.45.101.251</a:t>
            </a:r>
          </a:p>
          <a:p>
            <a:r>
              <a:rPr lang="sr-Latn-ME" dirty="0" smtClean="0">
                <a:latin typeface="Calibri" panose="020F0502020204030204" pitchFamily="34" charset="0"/>
              </a:rPr>
              <a:t>IPv4 podržava 32-bitne IP adrese, a IPv6 128-bitne.</a:t>
            </a:r>
            <a:endParaRPr lang="sr-Latn-ME" dirty="0">
              <a:latin typeface="Calibri" panose="020F0502020204030204" pitchFamily="34" charset="0"/>
            </a:endParaRPr>
          </a:p>
        </p:txBody>
      </p:sp>
      <p:pic>
        <p:nvPicPr>
          <p:cNvPr id="1026" name="Picture 2" descr="International Netwo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946" y="1066801"/>
            <a:ext cx="3604053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853544" y="5987144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405744" y="5987144"/>
            <a:ext cx="2209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179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sr-Latn-ME" smtClean="0">
                <a:latin typeface="Calibri" panose="020F0502020204030204" pitchFamily="34" charset="0"/>
              </a:rPr>
              <a:t>Od </a:t>
            </a:r>
            <a:r>
              <a:rPr lang="en-US" smtClean="0">
                <a:latin typeface="Calibri" panose="020F0502020204030204" pitchFamily="34" charset="0"/>
              </a:rPr>
              <a:t>PHP</a:t>
            </a:r>
            <a:r>
              <a:rPr lang="sr-Latn-RS">
                <a:latin typeface="Calibri" panose="020F0502020204030204" pitchFamily="34" charset="0"/>
              </a:rPr>
              <a:t>-</a:t>
            </a:r>
            <a:r>
              <a:rPr lang="sr-Latn-RS" smtClean="0">
                <a:latin typeface="Calibri" panose="020F0502020204030204" pitchFamily="34" charset="0"/>
              </a:rPr>
              <a:t>a</a:t>
            </a:r>
            <a:r>
              <a:rPr lang="sr-Latn-ME" smtClean="0">
                <a:latin typeface="Calibri" panose="020F0502020204030204" pitchFamily="34" charset="0"/>
              </a:rPr>
              <a:t> </a:t>
            </a:r>
            <a:r>
              <a:rPr lang="sr-Latn-ME" dirty="0" smtClean="0">
                <a:latin typeface="Calibri" panose="020F0502020204030204" pitchFamily="34" charset="0"/>
              </a:rPr>
              <a:t>ka HTML-u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1026" name="Picture 2" descr="PHP ser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01775"/>
            <a:ext cx="7831716" cy="421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 rot="10800000" flipV="1">
            <a:off x="457201" y="5966935"/>
            <a:ext cx="8305800" cy="73866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ME" alt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Web pretraživač zahteva</a:t>
            </a:r>
            <a:r>
              <a:rPr kumimoji="0" lang="sr-Latn-ME" altLang="en-US" sz="21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lang="en-US" altLang="en-US" sz="2100" b="1" dirty="0" smtClean="0">
                <a:solidFill>
                  <a:srgbClr val="000000"/>
                </a:solidFill>
                <a:latin typeface="Calibri" pitchFamily="34" charset="0"/>
              </a:rPr>
              <a:t>.</a:t>
            </a:r>
            <a:r>
              <a:rPr lang="en-US" altLang="en-US" sz="2100" b="1" dirty="0" err="1" smtClean="0">
                <a:solidFill>
                  <a:srgbClr val="000000"/>
                </a:solidFill>
                <a:latin typeface="Calibri" pitchFamily="34" charset="0"/>
              </a:rPr>
              <a:t>php</a:t>
            </a:r>
            <a:r>
              <a:rPr kumimoji="0" lang="en-US" alt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 f</a:t>
            </a:r>
            <a:r>
              <a:rPr kumimoji="0" lang="sr-Latn-ME" altLang="en-US" sz="2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ajl</a:t>
            </a:r>
            <a:r>
              <a:rPr lang="sr-Latn-ME" altLang="en-US" sz="2100" smtClean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kumimoji="0" lang="en-US" altLang="en-US" sz="2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server</a:t>
            </a:r>
            <a:r>
              <a:rPr kumimoji="0" lang="sr-Latn-RS" altLang="en-US" sz="2100" b="0" i="0" u="none" strike="noStrike" cap="none" normalizeH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čita fajl, izvršava programski kod sadržan u fajlu</a:t>
            </a:r>
            <a:r>
              <a:rPr kumimoji="0" lang="en-US" altLang="en-US" sz="2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,</a:t>
            </a:r>
            <a:r>
              <a:rPr kumimoji="0" lang="sr-Latn-RS" altLang="en-US" sz="2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kreira .html fajl koji</a:t>
            </a:r>
            <a:r>
              <a:rPr kumimoji="0" lang="sr-Latn-RS" altLang="en-US" sz="2100" b="0" i="0" u="none" strike="noStrike" cap="none" normalizeH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šalje nazad pretraživaču</a:t>
            </a:r>
            <a:r>
              <a:rPr kumimoji="0" lang="sr-Latn-RS" altLang="en-US" sz="2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52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smtClean="0">
                <a:latin typeface="Calibri" panose="020F0502020204030204" pitchFamily="34" charset="0"/>
              </a:rPr>
              <a:t>PHP</a:t>
            </a:r>
            <a:r>
              <a:rPr lang="sr-Latn-RS" smtClean="0">
                <a:latin typeface="Calibri" panose="020F0502020204030204" pitchFamily="34" charset="0"/>
              </a:rPr>
              <a:t> – Gde i kako ubaciti kod?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371600"/>
            <a:ext cx="3628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600" y="1395947"/>
            <a:ext cx="4114800" cy="40318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>
                <a:latin typeface="Consolas" panose="020B0609020204030204" pitchFamily="49" charset="0"/>
                <a:cs typeface="Consolas" panose="020B0609020204030204" pitchFamily="49" charset="0"/>
              </a:rPr>
              <a:t>&lt;!DOCTYPE html&gt;</a:t>
            </a:r>
          </a:p>
          <a:p>
            <a:r>
              <a:rPr lang="en-US" sz="1600">
                <a:latin typeface="Consolas" panose="020B0609020204030204" pitchFamily="49" charset="0"/>
                <a:cs typeface="Consolas" panose="020B0609020204030204" pitchFamily="49" charset="0"/>
              </a:rPr>
              <a:t>&lt;html&gt;</a:t>
            </a:r>
          </a:p>
          <a:p>
            <a:r>
              <a:rPr lang="en-US" sz="1600">
                <a:latin typeface="Consolas" panose="020B0609020204030204" pitchFamily="49" charset="0"/>
                <a:cs typeface="Consolas" panose="020B0609020204030204" pitchFamily="49" charset="0"/>
              </a:rPr>
              <a:t>&lt;body&gt;</a:t>
            </a:r>
          </a:p>
          <a:p>
            <a:endParaRPr lang="en-US" sz="160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600">
                <a:latin typeface="Consolas" panose="020B0609020204030204" pitchFamily="49" charset="0"/>
                <a:cs typeface="Consolas" panose="020B0609020204030204" pitchFamily="49" charset="0"/>
              </a:rPr>
              <a:t>&lt;h1&gt;Evo prve PHP strane&lt;/h1&gt;</a:t>
            </a:r>
          </a:p>
          <a:p>
            <a:r>
              <a:rPr lang="en-US" sz="1600">
                <a:latin typeface="Consolas" panose="020B0609020204030204" pitchFamily="49" charset="0"/>
                <a:cs typeface="Consolas" panose="020B0609020204030204" pitchFamily="49" charset="0"/>
              </a:rPr>
              <a:t>&lt;p style="color:blue"&gt;</a:t>
            </a:r>
          </a:p>
          <a:p>
            <a:r>
              <a:rPr lang="en-US" sz="160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b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&lt;?php</a:t>
            </a:r>
          </a:p>
          <a:p>
            <a:r>
              <a:rPr lang="en-US" sz="160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$x = 2;</a:t>
            </a:r>
          </a:p>
          <a:p>
            <a:r>
              <a:rPr lang="en-US" sz="160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$y = 3;    </a:t>
            </a:r>
          </a:p>
          <a:p>
            <a:r>
              <a:rPr lang="en-US" sz="160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$z = $x + $y;</a:t>
            </a:r>
          </a:p>
          <a:p>
            <a:r>
              <a:rPr lang="en-US" sz="160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sz="1600" b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echo</a:t>
            </a:r>
            <a:r>
              <a:rPr lang="en-US" sz="160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"Zbir $x i $y je $z</a:t>
            </a:r>
            <a:r>
              <a:rPr lang="en-US" sz="160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";</a:t>
            </a:r>
            <a:endParaRPr lang="en-US" sz="160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60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b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r>
              <a:rPr lang="en-US" sz="1600">
                <a:latin typeface="Consolas" panose="020B0609020204030204" pitchFamily="49" charset="0"/>
                <a:cs typeface="Consolas" panose="020B0609020204030204" pitchFamily="49" charset="0"/>
              </a:rPr>
              <a:t>&lt;/a&gt; </a:t>
            </a:r>
          </a:p>
          <a:p>
            <a:endParaRPr lang="en-US" sz="160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600">
                <a:latin typeface="Consolas" panose="020B0609020204030204" pitchFamily="49" charset="0"/>
                <a:cs typeface="Consolas" panose="020B0609020204030204" pitchFamily="49" charset="0"/>
              </a:rPr>
              <a:t>&lt;/body&gt;</a:t>
            </a:r>
          </a:p>
          <a:p>
            <a:r>
              <a:rPr lang="en-US" sz="1600">
                <a:latin typeface="Consolas" panose="020B0609020204030204" pitchFamily="49" charset="0"/>
                <a:cs typeface="Consolas" panose="020B0609020204030204" pitchFamily="49" charset="0"/>
              </a:rPr>
              <a:t>&lt;/html&gt;</a:t>
            </a: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9246" y="2901462"/>
            <a:ext cx="3429000" cy="1471246"/>
          </a:xfrm>
          <a:prstGeom prst="rect">
            <a:avLst/>
          </a:prstGeom>
          <a:noFill/>
          <a:ln w="317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138246" y="3505200"/>
            <a:ext cx="1073400" cy="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>
            <a:spLocks noChangeArrowheads="1"/>
          </p:cNvSpPr>
          <p:nvPr/>
        </p:nvSpPr>
        <p:spPr bwMode="auto">
          <a:xfrm rot="10800000" flipV="1">
            <a:off x="76201" y="5524872"/>
            <a:ext cx="8801399" cy="127727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46088" lvl="1" indent="-269875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GB" altLang="en-US" sz="2400" smtClean="0">
                <a:solidFill>
                  <a:srgbClr val="000000"/>
                </a:solidFill>
                <a:latin typeface="Calibri" pitchFamily="34" charset="0"/>
              </a:rPr>
              <a:t>PHP s</a:t>
            </a:r>
            <a:r>
              <a:rPr lang="sr-Latn-RS" altLang="en-US" sz="2400">
                <a:solidFill>
                  <a:srgbClr val="000000"/>
                </a:solidFill>
                <a:latin typeface="Calibri" pitchFamily="34" charset="0"/>
              </a:rPr>
              <a:t>k</a:t>
            </a:r>
            <a:r>
              <a:rPr lang="en-GB" altLang="en-US" sz="2400" smtClean="0">
                <a:solidFill>
                  <a:srgbClr val="000000"/>
                </a:solidFill>
                <a:latin typeface="Calibri" pitchFamily="34" charset="0"/>
              </a:rPr>
              <a:t>ript</a:t>
            </a:r>
            <a:r>
              <a:rPr lang="sr-Latn-RS" altLang="en-US" sz="2400">
                <a:solidFill>
                  <a:srgbClr val="000000"/>
                </a:solidFill>
                <a:latin typeface="Calibri" pitchFamily="34" charset="0"/>
              </a:rPr>
              <a:t>a</a:t>
            </a:r>
            <a:r>
              <a:rPr lang="en-GB" altLang="en-US" sz="240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sr-Latn-RS" altLang="en-US" sz="2400" smtClean="0">
                <a:solidFill>
                  <a:srgbClr val="000000"/>
                </a:solidFill>
                <a:latin typeface="Calibri" pitchFamily="34" charset="0"/>
              </a:rPr>
              <a:t>se može smestiti bilo gde u dokumentu</a:t>
            </a:r>
            <a:r>
              <a:rPr lang="en-GB" altLang="en-US" sz="2400" smtClean="0">
                <a:latin typeface="Calibri" panose="020F0502020204030204" pitchFamily="34" charset="0"/>
                <a:cs typeface="+mn-cs"/>
              </a:rPr>
              <a:t>.</a:t>
            </a:r>
            <a:endParaRPr lang="en-GB" altLang="en-US" sz="2400">
              <a:latin typeface="Calibri" panose="020F0502020204030204" pitchFamily="34" charset="0"/>
              <a:cs typeface="+mn-cs"/>
            </a:endParaRPr>
          </a:p>
          <a:p>
            <a:pPr marL="446088" lvl="1" indent="-269875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GB" altLang="en-US" sz="2400" smtClean="0">
                <a:latin typeface="Calibri" panose="020F0502020204030204" pitchFamily="34" charset="0"/>
                <a:cs typeface="+mn-cs"/>
              </a:rPr>
              <a:t>PHP script</a:t>
            </a:r>
            <a:r>
              <a:rPr lang="sr-Latn-RS" altLang="en-US" sz="2400" smtClean="0">
                <a:latin typeface="Calibri" panose="020F0502020204030204" pitchFamily="34" charset="0"/>
                <a:cs typeface="+mn-cs"/>
              </a:rPr>
              <a:t>a</a:t>
            </a:r>
            <a:r>
              <a:rPr lang="en-GB" altLang="en-US" sz="2400" smtClean="0">
                <a:latin typeface="Calibri" panose="020F0502020204030204" pitchFamily="34" charset="0"/>
                <a:cs typeface="+mn-cs"/>
              </a:rPr>
              <a:t> </a:t>
            </a:r>
            <a:r>
              <a:rPr lang="sr-Latn-RS" altLang="en-US" sz="2400" smtClean="0">
                <a:latin typeface="Calibri" panose="020F0502020204030204" pitchFamily="34" charset="0"/>
                <a:cs typeface="+mn-cs"/>
              </a:rPr>
              <a:t>počinje sa</a:t>
            </a:r>
            <a:r>
              <a:rPr lang="en-GB" altLang="en-US" sz="2400" smtClean="0">
                <a:latin typeface="Calibri" panose="020F0502020204030204" pitchFamily="34" charset="0"/>
                <a:cs typeface="+mn-cs"/>
              </a:rPr>
              <a:t> </a:t>
            </a:r>
            <a:r>
              <a:rPr lang="en-GB" altLang="en-US" sz="2400" b="1">
                <a:solidFill>
                  <a:schemeClr val="tx2"/>
                </a:solidFill>
                <a:latin typeface="Consolas" pitchFamily="49" charset="0"/>
                <a:cs typeface="Consolas" pitchFamily="49" charset="0"/>
              </a:rPr>
              <a:t>&lt;?php</a:t>
            </a:r>
            <a:r>
              <a:rPr lang="en-GB" altLang="en-US" sz="2400">
                <a:latin typeface="Calibri" panose="020F0502020204030204" pitchFamily="34" charset="0"/>
                <a:cs typeface="+mn-cs"/>
              </a:rPr>
              <a:t> </a:t>
            </a:r>
            <a:r>
              <a:rPr lang="sr-Latn-RS" altLang="en-US" sz="2400" smtClean="0">
                <a:latin typeface="Calibri" panose="020F0502020204030204" pitchFamily="34" charset="0"/>
                <a:cs typeface="+mn-cs"/>
              </a:rPr>
              <a:t>a završava sa</a:t>
            </a:r>
            <a:r>
              <a:rPr lang="en-GB" altLang="en-US" sz="2400" smtClean="0">
                <a:latin typeface="Calibri" panose="020F0502020204030204" pitchFamily="34" charset="0"/>
                <a:cs typeface="+mn-cs"/>
              </a:rPr>
              <a:t> </a:t>
            </a:r>
            <a:r>
              <a:rPr lang="en-GB" altLang="en-US" sz="2400" b="1" smtClean="0">
                <a:solidFill>
                  <a:schemeClr val="tx2"/>
                </a:solidFill>
                <a:latin typeface="Consolas" pitchFamily="49" charset="0"/>
                <a:cs typeface="Consolas" pitchFamily="49" charset="0"/>
              </a:rPr>
              <a:t>?&gt;</a:t>
            </a:r>
            <a:r>
              <a:rPr lang="sr-Latn-RS" altLang="en-US" sz="2400" smtClean="0">
                <a:latin typeface="Calibri" panose="020F0502020204030204" pitchFamily="34" charset="0"/>
                <a:cs typeface="+mn-cs"/>
              </a:rPr>
              <a:t>.</a:t>
            </a:r>
          </a:p>
          <a:p>
            <a:pPr marL="446088" lvl="1" indent="-269875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GB" altLang="en-US" sz="2400" b="1">
                <a:solidFill>
                  <a:schemeClr val="tx2"/>
                </a:solidFill>
                <a:latin typeface="Consolas" pitchFamily="49" charset="0"/>
                <a:cs typeface="Consolas" pitchFamily="49" charset="0"/>
              </a:rPr>
              <a:t>&lt;?php</a:t>
            </a:r>
            <a:r>
              <a:rPr lang="en-GB" altLang="en-US" sz="2400">
                <a:latin typeface="Calibri" panose="020F0502020204030204" pitchFamily="34" charset="0"/>
              </a:rPr>
              <a:t> </a:t>
            </a:r>
            <a:r>
              <a:rPr lang="sr-Latn-RS" altLang="en-US" sz="2400" smtClean="0">
                <a:latin typeface="Calibri" panose="020F0502020204030204" pitchFamily="34" charset="0"/>
              </a:rPr>
              <a:t>...</a:t>
            </a:r>
            <a:r>
              <a:rPr lang="en-GB" altLang="en-US" sz="2400" smtClean="0">
                <a:latin typeface="Calibri" panose="020F0502020204030204" pitchFamily="34" charset="0"/>
              </a:rPr>
              <a:t> </a:t>
            </a:r>
            <a:r>
              <a:rPr lang="en-GB" altLang="en-US" sz="2400" b="1" smtClean="0">
                <a:solidFill>
                  <a:schemeClr val="tx2"/>
                </a:solidFill>
                <a:latin typeface="Consolas" pitchFamily="49" charset="0"/>
                <a:cs typeface="Consolas" pitchFamily="49" charset="0"/>
              </a:rPr>
              <a:t>?&gt;</a:t>
            </a:r>
            <a:r>
              <a:rPr lang="sr-Latn-RS" altLang="en-US" sz="2400">
                <a:latin typeface="Calibri" panose="020F0502020204030204" pitchFamily="34" charset="0"/>
                <a:cs typeface="+mn-cs"/>
              </a:rPr>
              <a:t> </a:t>
            </a:r>
            <a:r>
              <a:rPr lang="sr-Latn-RS" altLang="en-US" sz="2400" smtClean="0">
                <a:latin typeface="Calibri" panose="020F0502020204030204" pitchFamily="34" charset="0"/>
                <a:cs typeface="+mn-cs"/>
              </a:rPr>
              <a:t>elemenata može biti proizvoljan broj u dokumentu.</a:t>
            </a:r>
            <a:endParaRPr lang="en-US" altLang="en-US" sz="2400" dirty="0">
              <a:latin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965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sr-Latn-RS" smtClean="0">
                <a:latin typeface="Calibri" panose="020F0502020204030204" pitchFamily="34" charset="0"/>
              </a:rPr>
              <a:t>MySQL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067800" cy="5257800"/>
          </a:xfrm>
        </p:spPr>
        <p:txBody>
          <a:bodyPr>
            <a:noAutofit/>
          </a:bodyPr>
          <a:lstStyle/>
          <a:p>
            <a:pPr marL="446088" lvl="1" indent="-269875">
              <a:spcBef>
                <a:spcPts val="0"/>
              </a:spcBef>
              <a:spcAft>
                <a:spcPts val="1200"/>
              </a:spcAft>
            </a:pPr>
            <a:r>
              <a:rPr lang="sr-Latn-RS" sz="2400" dirty="0" smtClean="0">
                <a:latin typeface="Calibri" panose="020F0502020204030204" pitchFamily="34" charset="0"/>
              </a:rPr>
              <a:t>Veliki broj Web sajtova podrazumeva rad sa bazom podataka (on-lajn kupovine, rezervacija avionskih karti, hotela, berze, agencije, društvene mreže ...).</a:t>
            </a:r>
            <a:endParaRPr lang="sr-Latn-RS" sz="2400" dirty="0">
              <a:latin typeface="Calibri" panose="020F0502020204030204" pitchFamily="34" charset="0"/>
            </a:endParaRPr>
          </a:p>
          <a:p>
            <a:pPr marL="446088" lvl="1" indent="-269875">
              <a:spcBef>
                <a:spcPts val="0"/>
              </a:spcBef>
              <a:spcAft>
                <a:spcPts val="1200"/>
              </a:spcAft>
            </a:pPr>
            <a:r>
              <a:rPr lang="en-GB" sz="2400" b="1" dirty="0">
                <a:solidFill>
                  <a:schemeClr val="tx2"/>
                </a:solidFill>
                <a:latin typeface="Calibri" panose="020F0502020204030204" pitchFamily="34" charset="0"/>
              </a:rPr>
              <a:t>SQL</a:t>
            </a:r>
            <a:r>
              <a:rPr lang="en-GB" sz="2400" dirty="0">
                <a:latin typeface="Calibri" panose="020F0502020204030204" pitchFamily="34" charset="0"/>
              </a:rPr>
              <a:t> </a:t>
            </a:r>
            <a:r>
              <a:rPr lang="sr-Latn-RS" sz="2400" dirty="0" smtClean="0">
                <a:latin typeface="Calibri" panose="020F0502020204030204" pitchFamily="34" charset="0"/>
              </a:rPr>
              <a:t>je</a:t>
            </a:r>
            <a:r>
              <a:rPr lang="en-GB" sz="2400" dirty="0" smtClean="0">
                <a:latin typeface="Calibri" panose="020F0502020204030204" pitchFamily="34" charset="0"/>
              </a:rPr>
              <a:t> standard</a:t>
            </a:r>
            <a:r>
              <a:rPr lang="sr-Latn-RS" sz="2400" dirty="0" smtClean="0">
                <a:latin typeface="Calibri" panose="020F0502020204030204" pitchFamily="34" charset="0"/>
              </a:rPr>
              <a:t>ni upitni</a:t>
            </a:r>
            <a:r>
              <a:rPr lang="en-GB" sz="2400" dirty="0" smtClean="0">
                <a:latin typeface="Calibri" panose="020F0502020204030204" pitchFamily="34" charset="0"/>
              </a:rPr>
              <a:t> </a:t>
            </a:r>
            <a:r>
              <a:rPr lang="sr-Latn-RS" sz="2400" dirty="0" smtClean="0">
                <a:latin typeface="Calibri" panose="020F0502020204030204" pitchFamily="34" charset="0"/>
              </a:rPr>
              <a:t>jezik</a:t>
            </a:r>
            <a:r>
              <a:rPr lang="en-GB" sz="2400" dirty="0" smtClean="0">
                <a:latin typeface="Calibri" panose="020F0502020204030204" pitchFamily="34" charset="0"/>
              </a:rPr>
              <a:t> </a:t>
            </a:r>
            <a:r>
              <a:rPr lang="sr-Latn-RS" sz="2400" dirty="0" smtClean="0">
                <a:latin typeface="Calibri" panose="020F0502020204030204" pitchFamily="34" charset="0"/>
              </a:rPr>
              <a:t>za rad sa bazama podataka</a:t>
            </a:r>
            <a:r>
              <a:rPr lang="en-GB" sz="2400" dirty="0" smtClean="0">
                <a:latin typeface="Calibri" panose="020F0502020204030204" pitchFamily="34" charset="0"/>
              </a:rPr>
              <a:t>.</a:t>
            </a:r>
            <a:r>
              <a:rPr lang="sr-Latn-RS" sz="2400" dirty="0" smtClean="0">
                <a:latin typeface="Calibri" panose="020F0502020204030204" pitchFamily="34" charset="0"/>
              </a:rPr>
              <a:t> SQL je ANSI standard.</a:t>
            </a:r>
            <a:endParaRPr lang="sr-Latn-RS" sz="2400" dirty="0">
              <a:latin typeface="Calibri" panose="020F0502020204030204" pitchFamily="34" charset="0"/>
            </a:endParaRPr>
          </a:p>
          <a:p>
            <a:pPr marL="446088" lvl="1" indent="-269875">
              <a:spcBef>
                <a:spcPts val="0"/>
              </a:spcBef>
              <a:spcAft>
                <a:spcPts val="1200"/>
              </a:spcAft>
            </a:pPr>
            <a:r>
              <a:rPr lang="en-GB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MySQL</a:t>
            </a:r>
            <a:r>
              <a:rPr lang="en-GB" sz="2400" dirty="0" smtClean="0">
                <a:latin typeface="Calibri" panose="020F0502020204030204" pitchFamily="34" charset="0"/>
              </a:rPr>
              <a:t> </a:t>
            </a:r>
            <a:r>
              <a:rPr lang="sr-Latn-RS" sz="2400" dirty="0" smtClean="0">
                <a:latin typeface="Calibri" panose="020F0502020204030204" pitchFamily="34" charset="0"/>
              </a:rPr>
              <a:t>je </a:t>
            </a:r>
            <a:r>
              <a:rPr lang="sr-Latn-RS" sz="2400" dirty="0" smtClean="0">
                <a:solidFill>
                  <a:schemeClr val="tx2"/>
                </a:solidFill>
                <a:latin typeface="Calibri" panose="020F0502020204030204" pitchFamily="34" charset="0"/>
              </a:rPr>
              <a:t>najpopularniji sistem za upravljanjem relacionim bazama podataka (RDBMS)</a:t>
            </a:r>
            <a:r>
              <a:rPr lang="sr-Latn-RS" sz="2400" dirty="0" smtClean="0">
                <a:latin typeface="Calibri" panose="020F0502020204030204" pitchFamily="34" charset="0"/>
              </a:rPr>
              <a:t> koji se izvršava na Web serveru.</a:t>
            </a:r>
          </a:p>
          <a:p>
            <a:pPr marL="446088" lvl="1" indent="-269875">
              <a:spcBef>
                <a:spcPts val="0"/>
              </a:spcBef>
              <a:spcAft>
                <a:spcPts val="1200"/>
              </a:spcAft>
            </a:pPr>
            <a:r>
              <a:rPr lang="en-GB" sz="2400" dirty="0">
                <a:latin typeface="Calibri" panose="020F0502020204030204" pitchFamily="34" charset="0"/>
              </a:rPr>
              <a:t>MySQL </a:t>
            </a:r>
            <a:r>
              <a:rPr lang="sr-Latn-RS" sz="2400" dirty="0" smtClean="0">
                <a:latin typeface="Calibri" panose="020F0502020204030204" pitchFamily="34" charset="0"/>
              </a:rPr>
              <a:t>je</a:t>
            </a:r>
            <a:r>
              <a:rPr lang="en-GB" sz="2400" dirty="0" smtClean="0">
                <a:latin typeface="Calibri" panose="020F0502020204030204" pitchFamily="34" charset="0"/>
              </a:rPr>
              <a:t> </a:t>
            </a:r>
            <a:r>
              <a:rPr lang="en-GB" sz="2400" i="1" dirty="0">
                <a:latin typeface="Calibri" panose="020F0502020204030204" pitchFamily="34" charset="0"/>
              </a:rPr>
              <a:t>de-facto</a:t>
            </a:r>
            <a:r>
              <a:rPr lang="en-GB" sz="2400" dirty="0">
                <a:latin typeface="Calibri" panose="020F0502020204030204" pitchFamily="34" charset="0"/>
              </a:rPr>
              <a:t> </a:t>
            </a:r>
            <a:r>
              <a:rPr lang="en-GB" sz="2400" dirty="0" smtClean="0">
                <a:latin typeface="Calibri" panose="020F0502020204030204" pitchFamily="34" charset="0"/>
              </a:rPr>
              <a:t>standard</a:t>
            </a:r>
            <a:r>
              <a:rPr lang="sr-Latn-RS" sz="2400" dirty="0" smtClean="0">
                <a:latin typeface="Calibri" panose="020F0502020204030204" pitchFamily="34" charset="0"/>
              </a:rPr>
              <a:t>ni </a:t>
            </a:r>
            <a:r>
              <a:rPr lang="en-GB" sz="2400" dirty="0" smtClean="0">
                <a:latin typeface="Calibri" panose="020F0502020204030204" pitchFamily="34" charset="0"/>
              </a:rPr>
              <a:t> </a:t>
            </a:r>
            <a:r>
              <a:rPr lang="sr-Latn-RS" sz="2400" dirty="0" smtClean="0">
                <a:latin typeface="Calibri" panose="020F0502020204030204" pitchFamily="34" charset="0"/>
              </a:rPr>
              <a:t>RDBMS</a:t>
            </a:r>
            <a:r>
              <a:rPr lang="en-GB" sz="2400" dirty="0" smtClean="0">
                <a:latin typeface="Calibri" panose="020F0502020204030204" pitchFamily="34" charset="0"/>
              </a:rPr>
              <a:t> </a:t>
            </a:r>
            <a:r>
              <a:rPr lang="sr-Latn-RS" sz="2400" dirty="0" smtClean="0">
                <a:latin typeface="Calibri" panose="020F0502020204030204" pitchFamily="34" charset="0"/>
              </a:rPr>
              <a:t>za Web sajtove koji rade sa ogromnim količinama podataka i </a:t>
            </a:r>
            <a:r>
              <a:rPr lang="en-US" sz="2400" dirty="0" err="1" smtClean="0">
                <a:latin typeface="Calibri" panose="020F0502020204030204" pitchFamily="34" charset="0"/>
              </a:rPr>
              <a:t>brojem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sr-Latn-RS" sz="2400" dirty="0" smtClean="0">
                <a:latin typeface="Calibri" panose="020F0502020204030204" pitchFamily="34" charset="0"/>
              </a:rPr>
              <a:t>krajnjih korisnika </a:t>
            </a:r>
            <a:r>
              <a:rPr lang="en-GB" sz="2400" dirty="0" smtClean="0">
                <a:latin typeface="Calibri" panose="020F0502020204030204" pitchFamily="34" charset="0"/>
              </a:rPr>
              <a:t>(</a:t>
            </a:r>
            <a:r>
              <a:rPr lang="sr-Latn-RS" sz="2400" dirty="0" smtClean="0">
                <a:latin typeface="Calibri" panose="020F0502020204030204" pitchFamily="34" charset="0"/>
              </a:rPr>
              <a:t>npr. </a:t>
            </a:r>
            <a:r>
              <a:rPr lang="en-GB" sz="2400" dirty="0" smtClean="0">
                <a:latin typeface="Calibri" panose="020F0502020204030204" pitchFamily="34" charset="0"/>
              </a:rPr>
              <a:t>Facebook</a:t>
            </a:r>
            <a:r>
              <a:rPr lang="en-GB" sz="2400" dirty="0">
                <a:latin typeface="Calibri" panose="020F0502020204030204" pitchFamily="34" charset="0"/>
              </a:rPr>
              <a:t>, Twitter, </a:t>
            </a:r>
            <a:r>
              <a:rPr lang="en-GB" sz="2400" dirty="0" smtClean="0">
                <a:latin typeface="Calibri" panose="020F0502020204030204" pitchFamily="34" charset="0"/>
              </a:rPr>
              <a:t>Wikipedia</a:t>
            </a:r>
            <a:r>
              <a:rPr lang="sr-Latn-RS" sz="2400" dirty="0" smtClean="0">
                <a:latin typeface="Calibri" panose="020F0502020204030204" pitchFamily="34" charset="0"/>
              </a:rPr>
              <a:t>).</a:t>
            </a:r>
            <a:endParaRPr lang="en-GB" sz="2400" dirty="0">
              <a:latin typeface="Calibri" panose="020F0502020204030204" pitchFamily="34" charset="0"/>
            </a:endParaRPr>
          </a:p>
          <a:p>
            <a:pPr marL="446088" lvl="1" indent="-269875">
              <a:spcBef>
                <a:spcPts val="0"/>
              </a:spcBef>
              <a:spcAft>
                <a:spcPts val="1200"/>
              </a:spcAft>
            </a:pPr>
            <a:r>
              <a:rPr lang="en-GB" sz="2400" dirty="0">
                <a:latin typeface="Calibri" panose="020F0502020204030204" pitchFamily="34" charset="0"/>
              </a:rPr>
              <a:t>MySQL </a:t>
            </a:r>
            <a:r>
              <a:rPr lang="sr-Latn-RS" sz="2400" dirty="0" smtClean="0">
                <a:latin typeface="Calibri" panose="020F0502020204030204" pitchFamily="34" charset="0"/>
              </a:rPr>
              <a:t>koristi</a:t>
            </a:r>
            <a:r>
              <a:rPr lang="en-GB" sz="2400" dirty="0" smtClean="0">
                <a:latin typeface="Calibri" panose="020F0502020204030204" pitchFamily="34" charset="0"/>
              </a:rPr>
              <a:t> standard</a:t>
            </a:r>
            <a:r>
              <a:rPr lang="sr-Latn-RS" sz="2400" dirty="0" smtClean="0">
                <a:latin typeface="Calibri" panose="020F0502020204030204" pitchFamily="34" charset="0"/>
              </a:rPr>
              <a:t>ni</a:t>
            </a:r>
            <a:r>
              <a:rPr lang="en-GB" sz="2400" dirty="0" smtClean="0">
                <a:latin typeface="Calibri" panose="020F0502020204030204" pitchFamily="34" charset="0"/>
              </a:rPr>
              <a:t> SQL</a:t>
            </a:r>
            <a:r>
              <a:rPr lang="sr-Latn-RS" sz="2400" dirty="0" smtClean="0">
                <a:latin typeface="Calibri" panose="020F0502020204030204" pitchFamily="34" charset="0"/>
              </a:rPr>
              <a:t> jezik za rad sa bazama podataka.</a:t>
            </a:r>
          </a:p>
          <a:p>
            <a:pPr marL="446088" lvl="1" indent="-269875">
              <a:spcBef>
                <a:spcPts val="0"/>
              </a:spcBef>
              <a:spcAft>
                <a:spcPts val="1200"/>
              </a:spcAft>
            </a:pPr>
            <a:r>
              <a:rPr lang="sr-Latn-RS" sz="2400" dirty="0" smtClean="0">
                <a:latin typeface="Calibri" panose="020F0502020204030204" pitchFamily="34" charset="0"/>
              </a:rPr>
              <a:t>PHP pruža punu podršku za rad sa MySQL bazama.</a:t>
            </a:r>
            <a:endParaRPr lang="en-GB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19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PHP</a:t>
            </a:r>
            <a:r>
              <a:rPr lang="sr-Latn-R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i</a:t>
            </a:r>
            <a:r>
              <a:rPr lang="en-US" dirty="0" smtClean="0">
                <a:latin typeface="Calibri" panose="020F0502020204030204" pitchFamily="34" charset="0"/>
              </a:rPr>
              <a:t> MySQL – Primer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" y="2088207"/>
            <a:ext cx="6781800" cy="469359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300" dirty="0">
                <a:latin typeface="Consolas" panose="020B0609020204030204" pitchFamily="49" charset="0"/>
                <a:cs typeface="Consolas" panose="020B0609020204030204" pitchFamily="49" charset="0"/>
              </a:rPr>
              <a:t>&lt;!DOCTYPE html&gt;</a:t>
            </a:r>
          </a:p>
          <a:p>
            <a:r>
              <a:rPr lang="en-US" sz="1300" dirty="0">
                <a:latin typeface="Consolas" panose="020B0609020204030204" pitchFamily="49" charset="0"/>
                <a:cs typeface="Consolas" panose="020B0609020204030204" pitchFamily="49" charset="0"/>
              </a:rPr>
              <a:t>&lt;html&gt;</a:t>
            </a:r>
          </a:p>
          <a:p>
            <a:r>
              <a:rPr lang="en-US" sz="1300" dirty="0">
                <a:latin typeface="Consolas" panose="020B0609020204030204" pitchFamily="49" charset="0"/>
                <a:cs typeface="Consolas" panose="020B0609020204030204" pitchFamily="49" charset="0"/>
              </a:rPr>
              <a:t>&lt;body&gt;</a:t>
            </a:r>
          </a:p>
          <a:p>
            <a:endParaRPr lang="en-US" sz="13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sz="13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php</a:t>
            </a:r>
            <a:endParaRPr lang="en-US" sz="1300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sz="13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server 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"localhost</a:t>
            </a:r>
            <a:r>
              <a:rPr lang="en-US" sz="13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";  $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username = "username";</a:t>
            </a:r>
          </a:p>
          <a:p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$password = "password</a:t>
            </a:r>
            <a:r>
              <a:rPr lang="en-US" sz="13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";   $</a:t>
            </a:r>
            <a:r>
              <a:rPr lang="en-US" sz="13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dbname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"</a:t>
            </a:r>
            <a:r>
              <a:rPr lang="en-US" sz="13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myDB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";</a:t>
            </a:r>
          </a:p>
          <a:p>
            <a:endParaRPr lang="en-US" sz="1300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3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conn = </a:t>
            </a:r>
            <a:r>
              <a:rPr lang="en-US" sz="1300" b="1" dirty="0" err="1">
                <a:solidFill>
                  <a:schemeClr val="bg2">
                    <a:lumMod val="1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mysqli_connect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($</a:t>
            </a:r>
            <a:r>
              <a:rPr lang="en-US" sz="13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server, 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$username, $password, $</a:t>
            </a:r>
            <a:r>
              <a:rPr lang="en-US" sz="13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dbname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3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if(!$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conn</a:t>
            </a:r>
            <a:r>
              <a:rPr lang="en-US" sz="13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en-US" sz="1300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die</a:t>
            </a:r>
            <a:r>
              <a:rPr lang="en-US" sz="13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300" dirty="0" err="1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Konekcija</a:t>
            </a:r>
            <a:r>
              <a:rPr lang="en-US" sz="13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300" dirty="0" err="1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nije</a:t>
            </a:r>
            <a:r>
              <a:rPr lang="en-US" sz="13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300" dirty="0" err="1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uspela</a:t>
            </a:r>
            <a:r>
              <a:rPr lang="en-US" sz="13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 . </a:t>
            </a:r>
            <a:r>
              <a:rPr lang="en-US" sz="13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mysqli_connect_error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());</a:t>
            </a:r>
          </a:p>
          <a:p>
            <a:endParaRPr lang="en-US" sz="1300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en-US" sz="13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sql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"</a:t>
            </a:r>
            <a:r>
              <a:rPr lang="en-US" sz="1300" b="1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SELECT id, </a:t>
            </a:r>
            <a:r>
              <a:rPr lang="en-US" sz="1300" b="1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ime</a:t>
            </a:r>
            <a:r>
              <a:rPr lang="en-US" sz="1300" b="1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300" b="1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prezime</a:t>
            </a:r>
            <a:r>
              <a:rPr lang="en-US" sz="1300" b="1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 </a:t>
            </a:r>
            <a:r>
              <a:rPr lang="en-US" sz="1300" b="1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Gosti</a:t>
            </a:r>
            <a:r>
              <a:rPr lang="en-US" sz="13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";</a:t>
            </a:r>
            <a:endParaRPr lang="en-US" sz="1300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$result = </a:t>
            </a:r>
            <a:r>
              <a:rPr lang="en-US" sz="1300" b="1" dirty="0" err="1" smtClean="0">
                <a:solidFill>
                  <a:schemeClr val="bg2">
                    <a:lumMod val="1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mysqli_query</a:t>
            </a:r>
            <a:r>
              <a:rPr lang="en-US" sz="13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($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conn, $</a:t>
            </a:r>
            <a:r>
              <a:rPr lang="en-US" sz="13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sql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endParaRPr lang="en-US" sz="1300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3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while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($row = </a:t>
            </a:r>
            <a:r>
              <a:rPr lang="en-US" sz="1300" b="1" dirty="0" err="1">
                <a:solidFill>
                  <a:schemeClr val="bg2">
                    <a:lumMod val="1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mysqli_fetch_assoc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($result))</a:t>
            </a:r>
          </a:p>
          <a:p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3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echo 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"id: {$row["id"]} - </a:t>
            </a:r>
            <a:r>
              <a:rPr lang="en-US" sz="13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Ime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{$row["</a:t>
            </a:r>
            <a:r>
              <a:rPr lang="en-US" sz="13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ime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"]} {$row["</a:t>
            </a:r>
            <a:r>
              <a:rPr lang="en-US" sz="13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prezime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"]} &lt;</a:t>
            </a:r>
            <a:r>
              <a:rPr lang="en-US" sz="13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br</a:t>
            </a:r>
            <a:r>
              <a:rPr lang="en-US" sz="13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&gt;";</a:t>
            </a:r>
          </a:p>
          <a:p>
            <a:endParaRPr lang="en-US" sz="1300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300" b="1" dirty="0" err="1">
                <a:solidFill>
                  <a:schemeClr val="bg2">
                    <a:lumMod val="1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mysqli_close</a:t>
            </a:r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($conn);</a:t>
            </a:r>
          </a:p>
          <a:p>
            <a:r>
              <a:rPr lang="en-US" sz="13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endParaRPr lang="en-US" sz="13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nsolas" panose="020B0609020204030204" pitchFamily="49" charset="0"/>
              </a:rPr>
              <a:t>&lt;/body&gt;</a:t>
            </a:r>
          </a:p>
          <a:p>
            <a:r>
              <a:rPr lang="en-US" sz="1300" dirty="0">
                <a:latin typeface="Consolas" panose="020B0609020204030204" pitchFamily="49" charset="0"/>
                <a:cs typeface="Consolas" panose="020B0609020204030204" pitchFamily="49" charset="0"/>
              </a:rPr>
              <a:t>&lt;/html&gt;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227" y="457200"/>
            <a:ext cx="3549535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06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sr-Latn-ME" dirty="0" smtClean="0">
                <a:latin typeface="Calibri" panose="020F0502020204030204" pitchFamily="34" charset="0"/>
              </a:rPr>
              <a:t>Alati za Web dizajn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5257800"/>
          </a:xfrm>
        </p:spPr>
        <p:txBody>
          <a:bodyPr>
            <a:noAutofit/>
          </a:bodyPr>
          <a:lstStyle/>
          <a:p>
            <a:pPr marL="446088" lvl="1" indent="-269875">
              <a:spcBef>
                <a:spcPts val="0"/>
              </a:spcBef>
              <a:spcAft>
                <a:spcPts val="1200"/>
              </a:spcAft>
            </a:pPr>
            <a:r>
              <a:rPr lang="sr-Latn-RS" sz="2400" b="1" dirty="0" smtClean="0">
                <a:latin typeface="Calibri" panose="020F0502020204030204" pitchFamily="34" charset="0"/>
              </a:rPr>
              <a:t>Besplatni alati</a:t>
            </a:r>
          </a:p>
          <a:p>
            <a:pPr marL="793433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r-Latn-RS" sz="2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Notepad++</a:t>
            </a:r>
            <a:r>
              <a:rPr lang="sr-Latn-RS" sz="2200" b="1" dirty="0" smtClean="0">
                <a:latin typeface="Calibri" panose="020F0502020204030204" pitchFamily="34" charset="0"/>
              </a:rPr>
              <a:t> </a:t>
            </a:r>
            <a:r>
              <a:rPr lang="sr-Latn-RS" sz="2200" dirty="0" smtClean="0">
                <a:latin typeface="Calibri" panose="020F0502020204030204" pitchFamily="34" charset="0"/>
              </a:rPr>
              <a:t>- Windows alat za editovanje HTML, CSS, JavaScript, PHP... fajlova. Podržava isticanje sintakse. Ima mogućnost FTP konektovanja na udaljeni server i editovanja fajlova na serveru.</a:t>
            </a:r>
          </a:p>
          <a:p>
            <a:pPr marL="793433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chemeClr val="tx2"/>
                </a:solidFill>
                <a:latin typeface="Calibri" panose="020F0502020204030204" pitchFamily="34" charset="0"/>
              </a:rPr>
              <a:t>NetBeans</a:t>
            </a:r>
            <a:r>
              <a:rPr lang="sr-Latn-RS" sz="2200" b="1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sr-Latn-RS" sz="2200" dirty="0" smtClean="0">
                <a:latin typeface="Calibri" panose="020F0502020204030204" pitchFamily="34" charset="0"/>
              </a:rPr>
              <a:t>– cross-platform alat. Slične mogućnosti kao Notepad++.</a:t>
            </a:r>
          </a:p>
          <a:p>
            <a:pPr marL="793433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r-Latn-RS" sz="2200" b="1" dirty="0">
                <a:solidFill>
                  <a:schemeClr val="tx2"/>
                </a:solidFill>
                <a:latin typeface="Calibri" panose="020F0502020204030204" pitchFamily="34" charset="0"/>
              </a:rPr>
              <a:t>Eclipse</a:t>
            </a:r>
            <a:r>
              <a:rPr lang="sr-Latn-RS" sz="2200" dirty="0" smtClean="0">
                <a:latin typeface="Calibri" panose="020F0502020204030204" pitchFamily="34" charset="0"/>
              </a:rPr>
              <a:t> </a:t>
            </a:r>
            <a:r>
              <a:rPr lang="sr-Latn-RS" sz="2200" dirty="0">
                <a:latin typeface="Calibri" panose="020F0502020204030204" pitchFamily="34" charset="0"/>
              </a:rPr>
              <a:t>– cross-platform alat. </a:t>
            </a:r>
            <a:r>
              <a:rPr lang="sr-Latn-RS" sz="2200" dirty="0" smtClean="0">
                <a:latin typeface="Calibri" panose="020F0502020204030204" pitchFamily="34" charset="0"/>
              </a:rPr>
              <a:t>Slične mogućnosti kao Notepad++.</a:t>
            </a:r>
          </a:p>
          <a:p>
            <a:pPr marL="446088" lvl="1" indent="-269875">
              <a:spcBef>
                <a:spcPts val="0"/>
              </a:spcBef>
              <a:spcAft>
                <a:spcPts val="1200"/>
              </a:spcAft>
            </a:pPr>
            <a:r>
              <a:rPr lang="sr-Latn-ME" sz="2400" b="1" dirty="0" smtClean="0">
                <a:latin typeface="Calibri" panose="020F0502020204030204" pitchFamily="34" charset="0"/>
              </a:rPr>
              <a:t>Komercijalni alati</a:t>
            </a:r>
          </a:p>
          <a:p>
            <a:pPr marL="793433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r-Latn-ME" sz="2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phpDesigner</a:t>
            </a:r>
            <a:r>
              <a:rPr lang="sr-Latn-ME" sz="2200" dirty="0" smtClean="0">
                <a:latin typeface="Calibri" panose="020F0502020204030204" pitchFamily="34" charset="0"/>
              </a:rPr>
              <a:t> – Windows alat. </a:t>
            </a:r>
            <a:r>
              <a:rPr lang="sr-Latn-RS" sz="2200" dirty="0">
                <a:latin typeface="Calibri" panose="020F0502020204030204" pitchFamily="34" charset="0"/>
              </a:rPr>
              <a:t>Slične mogućnosti kao Notepad</a:t>
            </a:r>
            <a:r>
              <a:rPr lang="sr-Latn-RS" sz="2200" dirty="0" smtClean="0">
                <a:latin typeface="Calibri" panose="020F0502020204030204" pitchFamily="34" charset="0"/>
              </a:rPr>
              <a:t>++.</a:t>
            </a:r>
          </a:p>
          <a:p>
            <a:pPr marL="793433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PhpStorm</a:t>
            </a:r>
            <a:r>
              <a:rPr lang="sr-Latn-ME" sz="2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sr-Latn-RS" sz="2200" dirty="0" smtClean="0">
                <a:latin typeface="Calibri" panose="020F0502020204030204" pitchFamily="34" charset="0"/>
              </a:rPr>
              <a:t>– </a:t>
            </a:r>
            <a:r>
              <a:rPr lang="sr-Latn-RS" sz="2200" dirty="0">
                <a:latin typeface="Calibri" panose="020F0502020204030204" pitchFamily="34" charset="0"/>
              </a:rPr>
              <a:t>cross-platform alat. Slične mogućnosti kao Notepad</a:t>
            </a:r>
            <a:r>
              <a:rPr lang="sr-Latn-RS" sz="2200" dirty="0" smtClean="0">
                <a:latin typeface="Calibri" panose="020F0502020204030204" pitchFamily="34" charset="0"/>
              </a:rPr>
              <a:t>++.</a:t>
            </a:r>
            <a:endParaRPr lang="sr-Latn-RS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03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Calibri" panose="020F0502020204030204" pitchFamily="34" charset="0"/>
              </a:rPr>
              <a:t>Resursi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5257800"/>
          </a:xfrm>
        </p:spPr>
        <p:txBody>
          <a:bodyPr>
            <a:noAutofit/>
          </a:bodyPr>
          <a:lstStyle/>
          <a:p>
            <a:pPr marL="446088" lvl="1" indent="-269875"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latin typeface="Calibri" panose="020F0502020204030204" pitchFamily="34" charset="0"/>
                <a:hlinkClick r:id="rId2"/>
              </a:rPr>
              <a:t>www.w3schools.com</a:t>
            </a:r>
            <a:r>
              <a:rPr lang="en-US" sz="2400" dirty="0" smtClean="0">
                <a:latin typeface="Calibri" panose="020F0502020204030204" pitchFamily="34" charset="0"/>
              </a:rPr>
              <a:t> – </a:t>
            </a:r>
            <a:r>
              <a:rPr lang="en-US" sz="2400" dirty="0" err="1" smtClean="0">
                <a:latin typeface="Calibri" panose="020F0502020204030204" pitchFamily="34" charset="0"/>
              </a:rPr>
              <a:t>Najpopularniji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sajt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za</a:t>
            </a:r>
            <a:r>
              <a:rPr lang="en-US" sz="2400" dirty="0" smtClean="0">
                <a:latin typeface="Calibri" panose="020F0502020204030204" pitchFamily="34" charset="0"/>
              </a:rPr>
              <a:t> Web </a:t>
            </a:r>
            <a:r>
              <a:rPr lang="en-US" sz="2400" dirty="0" err="1" smtClean="0">
                <a:latin typeface="Calibri" panose="020F0502020204030204" pitchFamily="34" charset="0"/>
              </a:rPr>
              <a:t>programere</a:t>
            </a:r>
            <a:r>
              <a:rPr lang="en-US" sz="2400" dirty="0" smtClean="0">
                <a:latin typeface="Calibri" panose="020F0502020204030204" pitchFamily="34" charset="0"/>
              </a:rPr>
              <a:t> (HTML, CSS, JavaScript, jQuery, PHP, MySQL, Bootstra</a:t>
            </a:r>
            <a:r>
              <a:rPr lang="en-US" sz="2400" dirty="0">
                <a:latin typeface="Calibri" panose="020F0502020204030204" pitchFamily="34" charset="0"/>
              </a:rPr>
              <a:t>p</a:t>
            </a:r>
            <a:r>
              <a:rPr lang="en-US" sz="2400" dirty="0" smtClean="0">
                <a:latin typeface="Calibri" panose="020F0502020204030204" pitchFamily="34" charset="0"/>
              </a:rPr>
              <a:t>)</a:t>
            </a:r>
            <a:r>
              <a:rPr lang="sr-Latn-ME" sz="2400" dirty="0" smtClean="0">
                <a:latin typeface="Calibri" panose="020F0502020204030204" pitchFamily="34" charset="0"/>
              </a:rPr>
              <a:t>. Velika pogodnost su </a:t>
            </a:r>
            <a:r>
              <a:rPr lang="sr-Latn-ME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Try it</a:t>
            </a:r>
            <a:r>
              <a:rPr lang="sr-Latn-ME" sz="2400" dirty="0" smtClean="0">
                <a:latin typeface="Calibri" panose="020F0502020204030204" pitchFamily="34" charset="0"/>
              </a:rPr>
              <a:t> prozori gde se mogu testirati naredbe.</a:t>
            </a:r>
            <a:endParaRPr lang="sr-Latn-RS" sz="2400" dirty="0" smtClean="0">
              <a:latin typeface="Calibri" panose="020F0502020204030204" pitchFamily="34" charset="0"/>
            </a:endParaRPr>
          </a:p>
          <a:p>
            <a:pPr marL="446088" lvl="1" indent="-269875"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latin typeface="Calibri" panose="020F0502020204030204" pitchFamily="34" charset="0"/>
                <a:hlinkClick r:id="rId3"/>
              </a:rPr>
              <a:t>www.stackoverflow.com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</a:rPr>
              <a:t>– </a:t>
            </a:r>
            <a:r>
              <a:rPr lang="en-US" sz="2400" dirty="0" err="1">
                <a:latin typeface="Calibri" panose="020F0502020204030204" pitchFamily="34" charset="0"/>
              </a:rPr>
              <a:t>Najpopularniji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question&amp;answer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sajt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za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programere</a:t>
            </a:r>
            <a:r>
              <a:rPr lang="sr-Latn-ME" sz="2400" dirty="0" smtClean="0">
                <a:latin typeface="Calibri" panose="020F0502020204030204" pitchFamily="34" charset="0"/>
              </a:rPr>
              <a:t>.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446088" lvl="1" indent="-269875">
              <a:spcBef>
                <a:spcPts val="0"/>
              </a:spcBef>
              <a:spcAft>
                <a:spcPts val="1200"/>
              </a:spcAft>
            </a:pPr>
            <a:r>
              <a:rPr lang="sr-Latn-ME" sz="2400" b="1" dirty="0">
                <a:latin typeface="Calibri" panose="020F0502020204030204" pitchFamily="34" charset="0"/>
                <a:hlinkClick r:id="rId4"/>
              </a:rPr>
              <a:t>http://php.net</a:t>
            </a:r>
            <a:r>
              <a:rPr lang="sr-Latn-ME" sz="2400" b="1" dirty="0" smtClean="0">
                <a:latin typeface="Calibri" panose="020F0502020204030204" pitchFamily="34" charset="0"/>
                <a:hlinkClick r:id="rId4"/>
              </a:rPr>
              <a:t>/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</a:rPr>
              <a:t>–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Zvani</a:t>
            </a:r>
            <a:r>
              <a:rPr lang="sr-Latn-ME" sz="2400" dirty="0" smtClean="0">
                <a:latin typeface="Calibri" panose="020F0502020204030204" pitchFamily="34" charset="0"/>
              </a:rPr>
              <a:t>čni PHP sajt.</a:t>
            </a:r>
          </a:p>
          <a:p>
            <a:pPr marL="446088" lvl="1" indent="-269875">
              <a:spcBef>
                <a:spcPts val="0"/>
              </a:spcBef>
              <a:spcAft>
                <a:spcPts val="1200"/>
              </a:spcAft>
            </a:pPr>
            <a:r>
              <a:rPr lang="sr-Latn-ME" sz="2400" b="1" dirty="0">
                <a:latin typeface="Calibri" panose="020F0502020204030204" pitchFamily="34" charset="0"/>
                <a:hlinkClick r:id="rId5"/>
              </a:rPr>
              <a:t>http://www.w3.org</a:t>
            </a:r>
            <a:r>
              <a:rPr lang="sr-Latn-ME" sz="2400" b="1" dirty="0" smtClean="0">
                <a:latin typeface="Calibri" panose="020F0502020204030204" pitchFamily="34" charset="0"/>
                <a:hlinkClick r:id="rId5"/>
              </a:rPr>
              <a:t>/</a:t>
            </a:r>
            <a:r>
              <a:rPr lang="sr-Latn-ME" sz="2400" dirty="0" smtClean="0">
                <a:latin typeface="Calibri" panose="020F0502020204030204" pitchFamily="34" charset="0"/>
              </a:rPr>
              <a:t> - Zvanični sajt WWW konzorcijuma.</a:t>
            </a:r>
          </a:p>
        </p:txBody>
      </p:sp>
    </p:spTree>
    <p:extLst>
      <p:ext uri="{BB962C8B-B14F-4D97-AF65-F5344CB8AC3E}">
        <p14:creationId xmlns:p14="http://schemas.microsoft.com/office/powerpoint/2010/main" val="380975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sr-Latn-ME" dirty="0" smtClean="0">
                <a:latin typeface="Calibri" panose="020F0502020204030204" pitchFamily="34" charset="0"/>
              </a:rPr>
              <a:t>World wide web (WWW)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534400" cy="4343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dirty="0" smtClean="0">
                <a:latin typeface="Calibri" panose="020F0502020204030204" pitchFamily="34" charset="0"/>
              </a:rPr>
              <a:t>WWW predstavlja model za razmenu </a:t>
            </a:r>
            <a:r>
              <a:rPr lang="en-US" dirty="0" err="1" smtClean="0">
                <a:latin typeface="Calibri" panose="020F0502020204030204" pitchFamily="34" charset="0"/>
              </a:rPr>
              <a:t>infor</a:t>
            </a:r>
            <a:r>
              <a:rPr lang="sr-Latn-ME" dirty="0" smtClean="0">
                <a:latin typeface="Calibri" panose="020F0502020204030204" pitchFamily="34" charset="0"/>
              </a:rPr>
              <a:t>macija preko Interneta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  <a:endParaRPr lang="sr-Latn-ME" dirty="0" smtClean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dirty="0" smtClean="0">
                <a:solidFill>
                  <a:schemeClr val="tx2"/>
                </a:solidFill>
                <a:latin typeface="Calibri" panose="020F0502020204030204" pitchFamily="34" charset="0"/>
              </a:rPr>
              <a:t>WWW je softver</a:t>
            </a:r>
            <a:r>
              <a:rPr lang="sr-Latn-ME" dirty="0" smtClean="0">
                <a:latin typeface="Calibri" panose="020F0502020204030204" pitchFamily="34" charset="0"/>
              </a:rPr>
              <a:t>, tj. jedan od softverskih servisa koji postoje na Internetu.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dirty="0" smtClean="0">
                <a:latin typeface="Calibri" panose="020F0502020204030204" pitchFamily="34" charset="0"/>
              </a:rPr>
              <a:t>Pored WWW-a, drugi servisi koje pruža Internet su </a:t>
            </a:r>
            <a:r>
              <a:rPr lang="en-US" dirty="0" smtClean="0">
                <a:latin typeface="Calibri" panose="020F0502020204030204" pitchFamily="34" charset="0"/>
              </a:rPr>
              <a:t>e-mail</a:t>
            </a:r>
            <a:r>
              <a:rPr lang="en-US" dirty="0">
                <a:latin typeface="Calibri" panose="020F0502020204030204" pitchFamily="34" charset="0"/>
              </a:rPr>
              <a:t>, </a:t>
            </a:r>
            <a:r>
              <a:rPr lang="en-US" dirty="0" smtClean="0">
                <a:latin typeface="Calibri" panose="020F0502020204030204" pitchFamily="34" charset="0"/>
              </a:rPr>
              <a:t>chat</a:t>
            </a:r>
            <a:r>
              <a:rPr lang="sr-Latn-ME" dirty="0" smtClean="0">
                <a:latin typeface="Calibri" panose="020F0502020204030204" pitchFamily="34" charset="0"/>
              </a:rPr>
              <a:t>,</a:t>
            </a:r>
            <a:r>
              <a:rPr lang="en-US" dirty="0" smtClean="0">
                <a:latin typeface="Calibri" panose="020F0502020204030204" pitchFamily="34" charset="0"/>
              </a:rPr>
              <a:t> file </a:t>
            </a:r>
            <a:r>
              <a:rPr lang="en-US" dirty="0">
                <a:latin typeface="Calibri" panose="020F0502020204030204" pitchFamily="34" charset="0"/>
              </a:rPr>
              <a:t>transfer </a:t>
            </a:r>
            <a:r>
              <a:rPr lang="en-US" dirty="0" err="1" smtClean="0">
                <a:latin typeface="Calibri" panose="020F0502020204030204" pitchFamily="34" charset="0"/>
              </a:rPr>
              <a:t>servi</a:t>
            </a:r>
            <a:r>
              <a:rPr lang="sr-Latn-ME" dirty="0" smtClean="0">
                <a:latin typeface="Calibri" panose="020F0502020204030204" pitchFamily="34" charset="0"/>
              </a:rPr>
              <a:t>si (FTP) itd.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dirty="0" smtClean="0">
                <a:latin typeface="Calibri" panose="020F0502020204030204" pitchFamily="34" charset="0"/>
              </a:rPr>
              <a:t>Ukratko, WWW predstavlja kolekciju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sr-Latn-ME" dirty="0" smtClean="0">
                <a:latin typeface="Calibri" panose="020F0502020204030204" pitchFamily="34" charset="0"/>
              </a:rPr>
              <a:t>W</a:t>
            </a:r>
            <a:r>
              <a:rPr lang="en-US" dirty="0" err="1" smtClean="0">
                <a:latin typeface="Calibri" panose="020F0502020204030204" pitchFamily="34" charset="0"/>
              </a:rPr>
              <a:t>eb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sr-Latn-ME" dirty="0" smtClean="0">
                <a:latin typeface="Calibri" panose="020F0502020204030204" pitchFamily="34" charset="0"/>
              </a:rPr>
              <a:t>strana povezanih pomoću </a:t>
            </a:r>
            <a:r>
              <a:rPr lang="en-US" dirty="0" smtClean="0">
                <a:latin typeface="Calibri" panose="020F0502020204030204" pitchFamily="34" charset="0"/>
              </a:rPr>
              <a:t>h</a:t>
            </a:r>
            <a:r>
              <a:rPr lang="sr-Latn-ME" dirty="0" smtClean="0">
                <a:latin typeface="Calibri" panose="020F0502020204030204" pitchFamily="34" charset="0"/>
              </a:rPr>
              <a:t>i</a:t>
            </a:r>
            <a:r>
              <a:rPr lang="en-US" dirty="0" err="1" smtClean="0">
                <a:latin typeface="Calibri" panose="020F0502020204030204" pitchFamily="34" charset="0"/>
              </a:rPr>
              <a:t>perlink</a:t>
            </a:r>
            <a:r>
              <a:rPr lang="sr-Latn-ME" dirty="0" smtClean="0">
                <a:latin typeface="Calibri" panose="020F0502020204030204" pitchFamily="34" charset="0"/>
              </a:rPr>
              <a:t>ova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sr-Latn-ME" dirty="0" smtClean="0">
                <a:latin typeface="Calibri" panose="020F0502020204030204" pitchFamily="34" charset="0"/>
              </a:rPr>
              <a:t>i</a:t>
            </a:r>
            <a:r>
              <a:rPr lang="en-US" dirty="0" smtClean="0">
                <a:latin typeface="Calibri" panose="020F0502020204030204" pitchFamily="34" charset="0"/>
              </a:rPr>
              <a:t> URL</a:t>
            </a:r>
            <a:r>
              <a:rPr lang="sr-Latn-ME" dirty="0" smtClean="0">
                <a:latin typeface="Calibri" panose="020F0502020204030204" pitchFamily="34" charset="0"/>
              </a:rPr>
              <a:t>-ova.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dirty="0" smtClean="0">
                <a:latin typeface="Calibri" panose="020F0502020204030204" pitchFamily="34" charset="0"/>
              </a:rPr>
              <a:t>WWW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sr-Latn-ME" dirty="0" smtClean="0">
                <a:latin typeface="Calibri" panose="020F0502020204030204" pitchFamily="34" charset="0"/>
              </a:rPr>
              <a:t>koristi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</a:rPr>
              <a:t>Hyper Text Transfer Protocol (HTTP)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sr-Latn-ME" dirty="0" smtClean="0">
                <a:latin typeface="Calibri" panose="020F0502020204030204" pitchFamily="34" charset="0"/>
              </a:rPr>
              <a:t>protokol za komunikaciju sa Web stranama, preuzimanje fajlova i drugih resursa</a:t>
            </a:r>
            <a:r>
              <a:rPr lang="sr-Latn-ME" dirty="0">
                <a:latin typeface="Calibri" panose="020F0502020204030204" pitchFamily="34" charset="0"/>
              </a:rPr>
              <a:t>.</a:t>
            </a:r>
            <a:endParaRPr lang="sr-Latn-ME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18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sr-Latn-ME" dirty="0" smtClean="0">
                <a:latin typeface="Calibri" panose="020F0502020204030204" pitchFamily="34" charset="0"/>
              </a:rPr>
              <a:t>Klijenti i serveri na Internetu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343400"/>
            <a:ext cx="8534400" cy="2286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err="1" smtClean="0">
                <a:latin typeface="Calibri" panose="020F0502020204030204" pitchFamily="34" charset="0"/>
              </a:rPr>
              <a:t>Generalno</a:t>
            </a:r>
            <a:r>
              <a:rPr lang="en-US" dirty="0" smtClean="0">
                <a:latin typeface="Calibri" panose="020F0502020204030204" pitchFamily="34" charset="0"/>
              </a:rPr>
              <a:t>, </a:t>
            </a:r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klijent</a:t>
            </a:r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na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Internetu</a:t>
            </a:r>
            <a:r>
              <a:rPr lang="en-US" dirty="0" smtClean="0">
                <a:latin typeface="Calibri" panose="020F0502020204030204" pitchFamily="34" charset="0"/>
              </a:rPr>
              <a:t> je </a:t>
            </a:r>
            <a:r>
              <a:rPr lang="en-US" dirty="0" err="1" smtClean="0">
                <a:latin typeface="Calibri" panose="020F0502020204030204" pitchFamily="34" charset="0"/>
              </a:rPr>
              <a:t>ure</a:t>
            </a:r>
            <a:r>
              <a:rPr lang="sr-Latn-ME" dirty="0" smtClean="0">
                <a:latin typeface="Calibri" panose="020F0502020204030204" pitchFamily="34" charset="0"/>
              </a:rPr>
              <a:t>đaj koji koristi neki Internet servis. Na primer, kada pretražujem po Internetu, moj računar je klijent.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dirty="0" smtClean="0">
                <a:latin typeface="Calibri" panose="020F0502020204030204" pitchFamily="34" charset="0"/>
              </a:rPr>
              <a:t>Sa druge strane, </a:t>
            </a:r>
            <a:r>
              <a:rPr lang="sr-Latn-ME" b="1" dirty="0">
                <a:solidFill>
                  <a:schemeClr val="tx2"/>
                </a:solidFill>
                <a:latin typeface="Calibri" panose="020F0502020204030204" pitchFamily="34" charset="0"/>
              </a:rPr>
              <a:t>server</a:t>
            </a:r>
            <a:r>
              <a:rPr lang="sr-Latn-ME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sr-Latn-ME" dirty="0" smtClean="0">
                <a:latin typeface="Calibri" panose="020F0502020204030204" pitchFamily="34" charset="0"/>
              </a:rPr>
              <a:t>je uređaj koji pruža neki Internet servis. Na primer, računar na kome se nalazi Web </a:t>
            </a:r>
            <a:r>
              <a:rPr lang="sr-Latn-ME" smtClean="0">
                <a:latin typeface="Calibri" panose="020F0502020204030204" pitchFamily="34" charset="0"/>
              </a:rPr>
              <a:t>sajt </a:t>
            </a:r>
            <a:r>
              <a:rPr lang="en-US" smtClean="0">
                <a:latin typeface="Calibri" panose="020F0502020204030204" pitchFamily="34" charset="0"/>
              </a:rPr>
              <a:t>FF</a:t>
            </a:r>
            <a:r>
              <a:rPr lang="sr-Latn-ME" smtClean="0">
                <a:latin typeface="Calibri" panose="020F0502020204030204" pitchFamily="34" charset="0"/>
              </a:rPr>
              <a:t>-a </a:t>
            </a:r>
            <a:r>
              <a:rPr lang="sr-Latn-ME" smtClean="0">
                <a:latin typeface="Calibri" panose="020F0502020204030204" pitchFamily="34" charset="0"/>
              </a:rPr>
              <a:t>je </a:t>
            </a:r>
            <a:r>
              <a:rPr lang="en-US" smtClean="0">
                <a:latin typeface="Calibri" panose="020F0502020204030204" pitchFamily="34" charset="0"/>
              </a:rPr>
              <a:t>server</a:t>
            </a:r>
            <a:r>
              <a:rPr lang="sr-Latn-ME" smtClean="0">
                <a:latin typeface="Calibri" panose="020F0502020204030204" pitchFamily="34" charset="0"/>
              </a:rPr>
              <a:t>.</a:t>
            </a:r>
            <a:endParaRPr lang="sr-Latn-ME" dirty="0" smtClean="0">
              <a:latin typeface="Calibri" panose="020F0502020204030204" pitchFamily="34" charset="0"/>
            </a:endParaRPr>
          </a:p>
        </p:txBody>
      </p:sp>
      <p:pic>
        <p:nvPicPr>
          <p:cNvPr id="2050" name="Picture 2" descr="http://upload.wikimedia.org/wikipedia/commons/thumb/c/c9/Client-server-model.svg/2000px-Client-server-model.sv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1371600"/>
            <a:ext cx="41910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35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sr-Latn-ME" dirty="0" smtClean="0">
                <a:latin typeface="Calibri" panose="020F0502020204030204" pitchFamily="34" charset="0"/>
              </a:rPr>
              <a:t>Klijent-server komunikacija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1028" name="Picture 4" descr="Computer Networking Image Galle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29000"/>
            <a:ext cx="360045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216" y="1426592"/>
            <a:ext cx="5053584" cy="162140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14800" y="3447633"/>
            <a:ext cx="4800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sr-Latn-ME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Domain name serveri (DNS)</a:t>
            </a:r>
            <a:r>
              <a:rPr lang="sr-Latn-ME" dirty="0" smtClean="0">
                <a:latin typeface="Calibri" panose="020F0502020204030204" pitchFamily="34" charset="0"/>
              </a:rPr>
              <a:t> preslikavaju adresu koju otkucamo u pretraživač (</a:t>
            </a:r>
            <a:r>
              <a:rPr lang="sr-Latn-ME" dirty="0" smtClean="0">
                <a:latin typeface="Calibri" panose="020F0502020204030204" pitchFamily="34" charset="0"/>
                <a:hlinkClick r:id="rId4"/>
              </a:rPr>
              <a:t>www.ff.ucg.ac.me</a:t>
            </a:r>
            <a:r>
              <a:rPr lang="sr-Latn-ME" dirty="0" smtClean="0">
                <a:latin typeface="Calibri" panose="020F0502020204030204" pitchFamily="34" charset="0"/>
              </a:rPr>
              <a:t>) u IP adresu servera na kome se nalazi Web sajt </a:t>
            </a:r>
            <a:r>
              <a:rPr lang="en-US" dirty="0" err="1" smtClean="0">
                <a:latin typeface="Calibri" panose="020F0502020204030204" pitchFamily="34" charset="0"/>
              </a:rPr>
              <a:t>Filozofskog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fakultet</a:t>
            </a:r>
            <a:r>
              <a:rPr lang="sr-Latn-ME" dirty="0" smtClean="0">
                <a:latin typeface="Calibri" panose="020F0502020204030204" pitchFamily="34" charset="0"/>
              </a:rPr>
              <a:t>a.</a:t>
            </a:r>
          </a:p>
          <a:p>
            <a:pPr>
              <a:spcAft>
                <a:spcPts val="1200"/>
              </a:spcAft>
            </a:pPr>
            <a:r>
              <a:rPr lang="sr-Latn-ME" dirty="0" smtClean="0">
                <a:latin typeface="Calibri" panose="020F0502020204030204" pitchFamily="34" charset="0"/>
              </a:rPr>
              <a:t>DNS sadrži bazu podataka koja preslikava ime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dom</a:t>
            </a:r>
            <a:r>
              <a:rPr lang="sr-Latn-ME" dirty="0" smtClean="0">
                <a:latin typeface="Calibri" panose="020F0502020204030204" pitchFamily="34" charset="0"/>
              </a:rPr>
              <a:t>e</a:t>
            </a:r>
            <a:r>
              <a:rPr lang="en-US" dirty="0" smtClean="0">
                <a:latin typeface="Calibri" panose="020F0502020204030204" pitchFamily="34" charset="0"/>
              </a:rPr>
              <a:t>n</a:t>
            </a:r>
            <a:r>
              <a:rPr lang="sr-Latn-ME" dirty="0" smtClean="0">
                <a:latin typeface="Calibri" panose="020F0502020204030204" pitchFamily="34" charset="0"/>
              </a:rPr>
              <a:t>a (</a:t>
            </a:r>
            <a:r>
              <a:rPr lang="sr-Latn-ME" dirty="0" smtClean="0">
                <a:latin typeface="Calibri" panose="020F0502020204030204" pitchFamily="34" charset="0"/>
                <a:hlinkClick r:id="rId5"/>
              </a:rPr>
              <a:t>www.yahoo.com</a:t>
            </a:r>
            <a:r>
              <a:rPr lang="sr-Latn-ME" dirty="0" smtClean="0">
                <a:latin typeface="Calibri" panose="020F0502020204030204" pitchFamily="34" charset="0"/>
              </a:rPr>
              <a:t>, </a:t>
            </a:r>
            <a:r>
              <a:rPr lang="sr-Latn-ME" dirty="0" smtClean="0">
                <a:latin typeface="Calibri" panose="020F0502020204030204" pitchFamily="34" charset="0"/>
                <a:hlinkClick r:id="rId6"/>
              </a:rPr>
              <a:t>www.google.com</a:t>
            </a:r>
            <a:r>
              <a:rPr lang="sr-Latn-ME" dirty="0">
                <a:latin typeface="Calibri" panose="020F0502020204030204" pitchFamily="34" charset="0"/>
              </a:rPr>
              <a:t>)</a:t>
            </a:r>
            <a:r>
              <a:rPr lang="sr-Latn-ME" dirty="0" smtClean="0">
                <a:latin typeface="Calibri" panose="020F0502020204030204" pitchFamily="34" charset="0"/>
              </a:rPr>
              <a:t> u odgovarajuće </a:t>
            </a:r>
            <a:r>
              <a:rPr lang="en-US" dirty="0" smtClean="0">
                <a:latin typeface="Calibri" panose="020F0502020204030204" pitchFamily="34" charset="0"/>
              </a:rPr>
              <a:t>IP </a:t>
            </a:r>
            <a:r>
              <a:rPr lang="en-US" dirty="0" err="1" smtClean="0">
                <a:latin typeface="Calibri" panose="020F0502020204030204" pitchFamily="34" charset="0"/>
              </a:rPr>
              <a:t>adrese</a:t>
            </a:r>
            <a:r>
              <a:rPr lang="sr-Latn-ME" dirty="0" smtClean="0">
                <a:latin typeface="Calibri" panose="020F0502020204030204" pitchFamily="34" charset="0"/>
              </a:rPr>
              <a:t> servera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  <a:endParaRPr lang="sr-Latn-ME" dirty="0" smtClean="0"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sr-Latn-ME" dirty="0" smtClean="0">
                <a:latin typeface="Calibri" panose="020F0502020204030204" pitchFamily="34" charset="0"/>
              </a:rPr>
              <a:t>Ukoliko DNS ne sadrži ime domena koje tražimo, on kontaktira druge DNS-ove u vezi traženog domena.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65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Web k</a:t>
            </a:r>
            <a:r>
              <a:rPr lang="sr-Latn-ME" dirty="0" smtClean="0">
                <a:latin typeface="Calibri" panose="020F0502020204030204" pitchFamily="34" charset="0"/>
              </a:rPr>
              <a:t>lijent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i</a:t>
            </a:r>
            <a:r>
              <a:rPr lang="en-US" dirty="0" smtClean="0">
                <a:latin typeface="Calibri" panose="020F0502020204030204" pitchFamily="34" charset="0"/>
              </a:rPr>
              <a:t> Web </a:t>
            </a:r>
            <a:r>
              <a:rPr lang="sr-Latn-ME" dirty="0" smtClean="0">
                <a:latin typeface="Calibri" panose="020F0502020204030204" pitchFamily="34" charset="0"/>
              </a:rPr>
              <a:t>serve</a:t>
            </a:r>
            <a:r>
              <a:rPr lang="en-US" dirty="0" smtClean="0">
                <a:latin typeface="Calibri" panose="020F0502020204030204" pitchFamily="34" charset="0"/>
              </a:rPr>
              <a:t>r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534400" cy="5105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</a:rPr>
              <a:t>Web </a:t>
            </a:r>
            <a:r>
              <a:rPr lang="en-US" b="1" dirty="0" err="1">
                <a:solidFill>
                  <a:schemeClr val="tx2"/>
                </a:solidFill>
                <a:latin typeface="Calibri" panose="020F0502020204030204" pitchFamily="34" charset="0"/>
              </a:rPr>
              <a:t>klijent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ili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Web </a:t>
            </a:r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pretra</a:t>
            </a:r>
            <a:r>
              <a:rPr lang="sr-Latn-ME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živač</a:t>
            </a:r>
            <a:r>
              <a:rPr lang="sr-Latn-ME" dirty="0" smtClean="0">
                <a:latin typeface="Calibri" panose="020F0502020204030204" pitchFamily="34" charset="0"/>
              </a:rPr>
              <a:t> (eng. </a:t>
            </a:r>
            <a:r>
              <a:rPr lang="sr-Latn-ME" i="1" dirty="0" smtClean="0">
                <a:latin typeface="Calibri" panose="020F0502020204030204" pitchFamily="34" charset="0"/>
              </a:rPr>
              <a:t>Web browser</a:t>
            </a:r>
            <a:r>
              <a:rPr lang="sr-Latn-ME" dirty="0" smtClean="0">
                <a:latin typeface="Calibri" panose="020F0502020204030204" pitchFamily="34" charset="0"/>
              </a:rPr>
              <a:t>)</a:t>
            </a:r>
            <a:r>
              <a:rPr lang="sr-Latn-ME" dirty="0">
                <a:latin typeface="Calibri" panose="020F0502020204030204" pitchFamily="34" charset="0"/>
              </a:rPr>
              <a:t> </a:t>
            </a:r>
            <a:r>
              <a:rPr lang="sr-Latn-ME" dirty="0" smtClean="0">
                <a:latin typeface="Calibri" panose="020F0502020204030204" pitchFamily="34" charset="0"/>
              </a:rPr>
              <a:t>je program pomoću kojega šaljemo zahtev za Web stranama i koji prihvata i prikazuje/interpretira strane (HTML dokumenta)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sr-Latn-ME" dirty="0" smtClean="0">
                <a:latin typeface="Calibri" panose="020F0502020204030204" pitchFamily="34" charset="0"/>
              </a:rPr>
              <a:t>koje pošalje Web server.</a:t>
            </a:r>
            <a:endParaRPr lang="en-US" dirty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dirty="0" smtClean="0">
                <a:latin typeface="Calibri" panose="020F0502020204030204" pitchFamily="34" charset="0"/>
              </a:rPr>
              <a:t>Poznati Web pretraživači su </a:t>
            </a: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</a:rPr>
              <a:t>Google </a:t>
            </a:r>
            <a:r>
              <a:rPr lang="en-US" dirty="0" smtClean="0">
                <a:solidFill>
                  <a:srgbClr val="00B050"/>
                </a:solidFill>
                <a:latin typeface="Calibri" panose="020F0502020204030204" pitchFamily="34" charset="0"/>
              </a:rPr>
              <a:t>Chrome</a:t>
            </a:r>
            <a:r>
              <a:rPr lang="sr-Latn-ME" dirty="0" smtClean="0">
                <a:latin typeface="Calibri" panose="020F0502020204030204" pitchFamily="34" charset="0"/>
              </a:rPr>
              <a:t>,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</a:rPr>
              <a:t>Mozilla Firefox</a:t>
            </a:r>
            <a:r>
              <a:rPr lang="sr-Latn-ME" dirty="0" smtClean="0">
                <a:latin typeface="Calibri" panose="020F0502020204030204" pitchFamily="34" charset="0"/>
              </a:rPr>
              <a:t>, </a:t>
            </a: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</a:rPr>
              <a:t>Microsoft Internet Explorer (IE)</a:t>
            </a:r>
            <a:r>
              <a:rPr lang="sr-Latn-ME" dirty="0" smtClean="0">
                <a:latin typeface="Calibri" panose="020F0502020204030204" pitchFamily="34" charset="0"/>
              </a:rPr>
              <a:t>,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</a:rPr>
              <a:t>Safari</a:t>
            </a:r>
            <a:r>
              <a:rPr lang="sr-Latn-ME" dirty="0" smtClean="0">
                <a:latin typeface="Calibri" panose="020F0502020204030204" pitchFamily="34" charset="0"/>
              </a:rPr>
              <a:t>, </a:t>
            </a: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</a:rPr>
              <a:t>Opera</a:t>
            </a:r>
            <a:r>
              <a:rPr lang="sr-Latn-ME" dirty="0" smtClean="0">
                <a:latin typeface="Calibri" panose="020F0502020204030204" pitchFamily="34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b="1" dirty="0">
                <a:solidFill>
                  <a:schemeClr val="tx2"/>
                </a:solidFill>
                <a:latin typeface="Calibri" panose="020F0502020204030204" pitchFamily="34" charset="0"/>
              </a:rPr>
              <a:t>Web server</a:t>
            </a:r>
            <a:r>
              <a:rPr lang="sr-Latn-ME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sr-Latn-ME" dirty="0" smtClean="0">
                <a:latin typeface="Calibri" panose="020F0502020204030204" pitchFamily="34" charset="0"/>
              </a:rPr>
              <a:t>je program koji „osluškuje“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sr-Latn-ME" dirty="0" smtClean="0">
                <a:latin typeface="Calibri" panose="020F0502020204030204" pitchFamily="34" charset="0"/>
              </a:rPr>
              <a:t>zahteve za Web stranama koje su smeštene na njemu. Po prijemu zahteva, šalje zahtevanu stranu klijentu ili poruku greške. Odgovoran je za smeštanje i povrat dokumenata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  <a:endParaRPr lang="sr-Latn-ME" dirty="0" smtClean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dirty="0">
                <a:latin typeface="Calibri" panose="020F0502020204030204" pitchFamily="34" charset="0"/>
              </a:rPr>
              <a:t>Poznati Web serveri su </a:t>
            </a:r>
            <a:r>
              <a:rPr lang="sr-Latn-ME" dirty="0">
                <a:solidFill>
                  <a:srgbClr val="00B050"/>
                </a:solidFill>
                <a:latin typeface="Calibri" panose="020F0502020204030204" pitchFamily="34" charset="0"/>
              </a:rPr>
              <a:t>Apache</a:t>
            </a:r>
            <a:r>
              <a:rPr lang="sr-Latn-ME" dirty="0">
                <a:latin typeface="Calibri" panose="020F0502020204030204" pitchFamily="34" charset="0"/>
              </a:rPr>
              <a:t> i </a:t>
            </a:r>
            <a:r>
              <a:rPr lang="sr-Latn-ME" dirty="0">
                <a:solidFill>
                  <a:srgbClr val="0070C0"/>
                </a:solidFill>
                <a:latin typeface="Calibri" panose="020F0502020204030204" pitchFamily="34" charset="0"/>
              </a:rPr>
              <a:t>Microsoft Internet Information Server (IIS)</a:t>
            </a:r>
            <a:r>
              <a:rPr lang="sr-Latn-ME" dirty="0" smtClean="0">
                <a:latin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8942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Web </a:t>
            </a:r>
            <a:r>
              <a:rPr lang="en-US" dirty="0" err="1" smtClean="0">
                <a:latin typeface="Calibri" panose="020F0502020204030204" pitchFamily="34" charset="0"/>
              </a:rPr>
              <a:t>tehnologije</a:t>
            </a:r>
            <a:r>
              <a:rPr lang="en-US" dirty="0" smtClean="0">
                <a:latin typeface="Calibri" panose="020F0502020204030204" pitchFamily="34" charset="0"/>
              </a:rPr>
              <a:t>/</a:t>
            </a:r>
            <a:r>
              <a:rPr lang="en-US" dirty="0" err="1" smtClean="0">
                <a:latin typeface="Calibri" panose="020F0502020204030204" pitchFamily="34" charset="0"/>
              </a:rPr>
              <a:t>jezici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915400" cy="5486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Klijentska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strana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449263" lvl="1" indent="-2698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r-Latn-ME" b="1" dirty="0">
                <a:solidFill>
                  <a:srgbClr val="00B050"/>
                </a:solidFill>
                <a:latin typeface="Calibri" panose="020F0502020204030204" pitchFamily="34" charset="0"/>
              </a:rPr>
              <a:t>Hypertext Markup Language (</a:t>
            </a:r>
            <a:r>
              <a:rPr lang="sr-Latn-ME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HTML)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– </a:t>
            </a:r>
            <a:r>
              <a:rPr lang="en-US" dirty="0" err="1" smtClean="0">
                <a:latin typeface="Calibri" panose="020F0502020204030204" pitchFamily="34" charset="0"/>
              </a:rPr>
              <a:t>jezik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koji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defini</a:t>
            </a:r>
            <a:r>
              <a:rPr lang="sr-Latn-ME" dirty="0" smtClean="0">
                <a:latin typeface="Calibri" panose="020F0502020204030204" pitchFamily="34" charset="0"/>
              </a:rPr>
              <a:t>še strukturu Web strana.</a:t>
            </a:r>
            <a:endParaRPr lang="sr-Latn-ME" dirty="0">
              <a:latin typeface="Calibri" panose="020F0502020204030204" pitchFamily="34" charset="0"/>
            </a:endParaRPr>
          </a:p>
          <a:p>
            <a:pPr marL="449263" lvl="1" indent="-2698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r-Latn-ME" b="1" dirty="0">
                <a:solidFill>
                  <a:srgbClr val="0070C0"/>
                </a:solidFill>
                <a:latin typeface="Calibri" panose="020F0502020204030204" pitchFamily="34" charset="0"/>
              </a:rPr>
              <a:t>Cascading Style Sheets (CSS</a:t>
            </a:r>
            <a:r>
              <a:rPr lang="sr-Latn-ME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)</a:t>
            </a:r>
            <a:r>
              <a:rPr lang="sr-Latn-ME" dirty="0" smtClean="0">
                <a:latin typeface="Calibri" panose="020F0502020204030204" pitchFamily="34" charset="0"/>
              </a:rPr>
              <a:t> - jezik za dizajn (stilizovanje) HTML elemenata i upravljanje određenim interakcijama sa korisnikom.</a:t>
            </a:r>
            <a:endParaRPr lang="sr-Latn-ME" dirty="0">
              <a:latin typeface="Calibri" panose="020F0502020204030204" pitchFamily="34" charset="0"/>
            </a:endParaRPr>
          </a:p>
          <a:p>
            <a:pPr marL="449263" lvl="1" indent="-2698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r-Latn-ME" b="1" dirty="0" smtClean="0">
                <a:solidFill>
                  <a:srgbClr val="7030A0"/>
                </a:solidFill>
                <a:latin typeface="Calibri" panose="020F0502020204030204" pitchFamily="34" charset="0"/>
              </a:rPr>
              <a:t>JavaScript</a:t>
            </a:r>
            <a:r>
              <a:rPr lang="sr-Latn-ME" dirty="0" smtClean="0">
                <a:solidFill>
                  <a:srgbClr val="7030A0"/>
                </a:solidFill>
                <a:latin typeface="Calibri" panose="020F0502020204030204" pitchFamily="34" charset="0"/>
              </a:rPr>
              <a:t> </a:t>
            </a:r>
            <a:r>
              <a:rPr lang="sr-Latn-ME" dirty="0" smtClean="0">
                <a:latin typeface="Calibri" panose="020F0502020204030204" pitchFamily="34" charset="0"/>
              </a:rPr>
              <a:t>– programski jezik za upravljanje sadržajem Web strana, interakcijom sa korisnikom, asinhrono komuniciranje sa serverom.</a:t>
            </a:r>
          </a:p>
          <a:p>
            <a:pPr marL="449263" lvl="1" indent="-2698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r-Latn-ME" dirty="0" smtClean="0">
                <a:latin typeface="Calibri" panose="020F0502020204030204" pitchFamily="34" charset="0"/>
              </a:rPr>
              <a:t>Bilo koji jezik koji se izvršava na klijentskoj strani (npr. Java applets).</a:t>
            </a:r>
          </a:p>
          <a:p>
            <a:pPr marL="182880" lvl="1">
              <a:spcBef>
                <a:spcPts val="600"/>
              </a:spcBef>
              <a:spcAft>
                <a:spcPts val="1200"/>
              </a:spcAft>
            </a:pPr>
            <a:r>
              <a:rPr lang="sr-Latn-ME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Serverska strana</a:t>
            </a:r>
          </a:p>
          <a:p>
            <a:pPr marL="538163" lvl="1" indent="-268288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r-Latn-ME" b="1" dirty="0">
                <a:solidFill>
                  <a:srgbClr val="00B050"/>
                </a:solidFill>
                <a:latin typeface="Calibri" panose="020F0502020204030204" pitchFamily="34" charset="0"/>
              </a:rPr>
              <a:t>PHP Hypertext Processor (PHP)</a:t>
            </a:r>
            <a:r>
              <a:rPr lang="sr-Latn-ME" dirty="0" smtClean="0">
                <a:latin typeface="Calibri" panose="020F0502020204030204" pitchFamily="34" charset="0"/>
              </a:rPr>
              <a:t> – programski jezik za dinamičko kreiranje Web strana na Web serveru.</a:t>
            </a:r>
            <a:endParaRPr lang="sr-Latn-ME" dirty="0">
              <a:latin typeface="Calibri" panose="020F0502020204030204" pitchFamily="34" charset="0"/>
            </a:endParaRPr>
          </a:p>
          <a:p>
            <a:pPr marL="538163" lvl="1" indent="-268288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r-Latn-ME" b="1" dirty="0">
                <a:solidFill>
                  <a:srgbClr val="0070C0"/>
                </a:solidFill>
                <a:latin typeface="Calibri" panose="020F0502020204030204" pitchFamily="34" charset="0"/>
              </a:rPr>
              <a:t>Structured Query Language (SQL</a:t>
            </a:r>
            <a:r>
              <a:rPr lang="sr-Latn-ME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)</a:t>
            </a:r>
            <a:r>
              <a:rPr lang="sr-Latn-ME" dirty="0" smtClean="0">
                <a:latin typeface="Calibri" panose="020F0502020204030204" pitchFamily="34" charset="0"/>
              </a:rPr>
              <a:t> – jezik za rad sa bazama podataka.</a:t>
            </a:r>
          </a:p>
          <a:p>
            <a:pPr marL="538163" lvl="1" indent="-268288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r-Latn-ME" dirty="0" smtClean="0">
                <a:latin typeface="Calibri" panose="020F0502020204030204" pitchFamily="34" charset="0"/>
              </a:rPr>
              <a:t>Drugi jezici (</a:t>
            </a:r>
            <a:r>
              <a:rPr lang="en-US" dirty="0" smtClean="0">
                <a:latin typeface="Calibri" panose="020F0502020204030204" pitchFamily="34" charset="0"/>
              </a:rPr>
              <a:t>ASP, </a:t>
            </a:r>
            <a:r>
              <a:rPr lang="sr-Latn-ME" dirty="0" smtClean="0">
                <a:latin typeface="Calibri" panose="020F0502020204030204" pitchFamily="34" charset="0"/>
              </a:rPr>
              <a:t>Perl</a:t>
            </a:r>
            <a:r>
              <a:rPr lang="en-US" dirty="0" smtClean="0">
                <a:latin typeface="Calibri" panose="020F0502020204030204" pitchFamily="34" charset="0"/>
              </a:rPr>
              <a:t>, </a:t>
            </a:r>
            <a:r>
              <a:rPr lang="sr-Latn-ME" dirty="0" smtClean="0">
                <a:latin typeface="Calibri" panose="020F0502020204030204" pitchFamily="34" charset="0"/>
              </a:rPr>
              <a:t>Python</a:t>
            </a:r>
            <a:r>
              <a:rPr lang="en-US" dirty="0" smtClean="0">
                <a:latin typeface="Calibri" panose="020F0502020204030204" pitchFamily="34" charset="0"/>
              </a:rPr>
              <a:t>, </a:t>
            </a:r>
            <a:r>
              <a:rPr lang="sr-Latn-ME" dirty="0" smtClean="0">
                <a:latin typeface="Calibri" panose="020F0502020204030204" pitchFamily="34" charset="0"/>
              </a:rPr>
              <a:t>Ruby </a:t>
            </a:r>
            <a:r>
              <a:rPr lang="sr-Latn-ME" dirty="0">
                <a:latin typeface="Calibri" panose="020F0502020204030204" pitchFamily="34" charset="0"/>
              </a:rPr>
              <a:t>on </a:t>
            </a:r>
            <a:r>
              <a:rPr lang="sr-Latn-ME" dirty="0" smtClean="0">
                <a:latin typeface="Calibri" panose="020F0502020204030204" pitchFamily="34" charset="0"/>
              </a:rPr>
              <a:t>Rails</a:t>
            </a:r>
            <a:r>
              <a:rPr lang="en-US" dirty="0" smtClean="0">
                <a:latin typeface="Calibri" panose="020F0502020204030204" pitchFamily="34" charset="0"/>
              </a:rPr>
              <a:t>, C++, C#, Java</a:t>
            </a:r>
            <a:r>
              <a:rPr lang="sr-Latn-ME" dirty="0" smtClean="0">
                <a:latin typeface="Calibri" panose="020F0502020204030204" pitchFamily="34" charset="0"/>
              </a:rPr>
              <a:t>)</a:t>
            </a:r>
            <a:r>
              <a:rPr lang="en-US" dirty="0" smtClean="0">
                <a:latin typeface="Calibri" panose="020F0502020204030204" pitchFamily="34" charset="0"/>
              </a:rPr>
              <a:t>. Nek</a:t>
            </a:r>
            <a:r>
              <a:rPr lang="sr-Latn-ME" dirty="0">
                <a:latin typeface="Calibri" panose="020F0502020204030204" pitchFamily="34" charset="0"/>
              </a:rPr>
              <a:t>i nisu originalno razvijeni </a:t>
            </a:r>
            <a:r>
              <a:rPr lang="sr-Latn-ME" dirty="0" smtClean="0">
                <a:latin typeface="Calibri" panose="020F0502020204030204" pitchFamily="34" charset="0"/>
              </a:rPr>
              <a:t>za programiranje na serverskoj strani, ali su našli upotrebu kao aplikacioni Web servisi.</a:t>
            </a:r>
          </a:p>
        </p:txBody>
      </p:sp>
    </p:spTree>
    <p:extLst>
      <p:ext uri="{BB962C8B-B14F-4D97-AF65-F5344CB8AC3E}">
        <p14:creationId xmlns:p14="http://schemas.microsoft.com/office/powerpoint/2010/main" val="43978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HTML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8915400" cy="5181600"/>
          </a:xfrm>
        </p:spPr>
        <p:txBody>
          <a:bodyPr>
            <a:noAutofit/>
          </a:bodyPr>
          <a:lstStyle/>
          <a:p>
            <a:pPr marL="522288" lvl="1" indent="-342900">
              <a:spcBef>
                <a:spcPts val="0"/>
              </a:spcBef>
              <a:spcAft>
                <a:spcPts val="600"/>
              </a:spcAft>
            </a:pPr>
            <a:r>
              <a:rPr lang="en-US" sz="2200" dirty="0">
                <a:latin typeface="Calibri" panose="020F0502020204030204" pitchFamily="34" charset="0"/>
              </a:rPr>
              <a:t>U </a:t>
            </a:r>
            <a:r>
              <a:rPr lang="en-US" sz="2200" dirty="0" err="1" smtClean="0">
                <a:latin typeface="Calibri" panose="020F0502020204030204" pitchFamily="34" charset="0"/>
              </a:rPr>
              <a:t>slobodnom</a:t>
            </a:r>
            <a:r>
              <a:rPr lang="en-US" sz="2200" dirty="0" smtClean="0">
                <a:latin typeface="Calibri" panose="020F0502020204030204" pitchFamily="34" charset="0"/>
              </a:rPr>
              <a:t> </a:t>
            </a:r>
            <a:r>
              <a:rPr lang="en-US" sz="2200" dirty="0" err="1" smtClean="0">
                <a:latin typeface="Calibri" panose="020F0502020204030204" pitchFamily="34" charset="0"/>
              </a:rPr>
              <a:t>prevodu</a:t>
            </a:r>
            <a:r>
              <a:rPr lang="en-US" sz="2200" dirty="0" smtClean="0">
                <a:latin typeface="Calibri" panose="020F0502020204030204" pitchFamily="34" charset="0"/>
              </a:rPr>
              <a:t>, HTML je </a:t>
            </a:r>
            <a:r>
              <a:rPr lang="en-US" sz="2200" dirty="0" err="1" smtClean="0">
                <a:latin typeface="Calibri" panose="020F0502020204030204" pitchFamily="34" charset="0"/>
              </a:rPr>
              <a:t>jezik</a:t>
            </a:r>
            <a:r>
              <a:rPr lang="en-US" sz="2200" dirty="0" smtClean="0">
                <a:latin typeface="Calibri" panose="020F0502020204030204" pitchFamily="34" charset="0"/>
              </a:rPr>
              <a:t> z</a:t>
            </a:r>
            <a:r>
              <a:rPr lang="sr-Latn-ME" sz="2200" dirty="0" smtClean="0">
                <a:latin typeface="Calibri" panose="020F0502020204030204" pitchFamily="34" charset="0"/>
              </a:rPr>
              <a:t>a označavanje hiperteksta.</a:t>
            </a:r>
          </a:p>
          <a:p>
            <a:pPr marL="522288" lvl="1" indent="-342900">
              <a:spcBef>
                <a:spcPts val="0"/>
              </a:spcBef>
              <a:spcAft>
                <a:spcPts val="600"/>
              </a:spcAft>
            </a:pPr>
            <a:r>
              <a:rPr lang="sr-Latn-ME" sz="2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Hipertekst</a:t>
            </a:r>
            <a:r>
              <a:rPr lang="sr-Latn-ME" sz="2200" dirty="0" smtClean="0">
                <a:latin typeface="Calibri" panose="020F0502020204030204" pitchFamily="34" charset="0"/>
              </a:rPr>
              <a:t> je </a:t>
            </a:r>
            <a:r>
              <a:rPr lang="en-US" sz="2200" dirty="0" err="1" smtClean="0">
                <a:latin typeface="Calibri" panose="020F0502020204030204" pitchFamily="34" charset="0"/>
              </a:rPr>
              <a:t>te</a:t>
            </a:r>
            <a:r>
              <a:rPr lang="sr-Latn-ME" sz="2200" dirty="0" smtClean="0">
                <a:latin typeface="Calibri" panose="020F0502020204030204" pitchFamily="34" charset="0"/>
              </a:rPr>
              <a:t>ks</a:t>
            </a:r>
            <a:r>
              <a:rPr lang="en-US" sz="2200" dirty="0" smtClean="0">
                <a:latin typeface="Calibri" panose="020F0502020204030204" pitchFamily="34" charset="0"/>
              </a:rPr>
              <a:t>t</a:t>
            </a:r>
            <a:r>
              <a:rPr lang="sr-Latn-ME" sz="2200" dirty="0" smtClean="0">
                <a:latin typeface="Calibri" panose="020F0502020204030204" pitchFamily="34" charset="0"/>
              </a:rPr>
              <a:t> koji nije linearan, tj.</a:t>
            </a:r>
            <a:r>
              <a:rPr lang="en-US" sz="2200" dirty="0" smtClean="0">
                <a:latin typeface="Calibri" panose="020F0502020204030204" pitchFamily="34" charset="0"/>
              </a:rPr>
              <a:t> </a:t>
            </a:r>
            <a:r>
              <a:rPr lang="sr-Latn-ME" sz="2200" dirty="0" smtClean="0">
                <a:latin typeface="Calibri" panose="020F0502020204030204" pitchFamily="34" charset="0"/>
              </a:rPr>
              <a:t>koji može sadržati linkove na druge tekstove</a:t>
            </a:r>
            <a:r>
              <a:rPr lang="en-US" sz="2200" dirty="0" smtClean="0">
                <a:latin typeface="Calibri" panose="020F0502020204030204" pitchFamily="34" charset="0"/>
              </a:rPr>
              <a:t>.</a:t>
            </a:r>
            <a:r>
              <a:rPr lang="sr-Latn-ME" sz="2200" dirty="0" smtClean="0">
                <a:latin typeface="Calibri" panose="020F0502020204030204" pitchFamily="34" charset="0"/>
              </a:rPr>
              <a:t> Pored </a:t>
            </a:r>
            <a:r>
              <a:rPr lang="en-US" sz="2200" dirty="0" err="1" smtClean="0">
                <a:latin typeface="Calibri" panose="020F0502020204030204" pitchFamily="34" charset="0"/>
              </a:rPr>
              <a:t>te</a:t>
            </a:r>
            <a:r>
              <a:rPr lang="sr-Latn-ME" sz="2200" dirty="0" smtClean="0">
                <a:latin typeface="Calibri" panose="020F0502020204030204" pitchFamily="34" charset="0"/>
              </a:rPr>
              <a:t>ks</a:t>
            </a:r>
            <a:r>
              <a:rPr lang="en-US" sz="2200" dirty="0" smtClean="0">
                <a:latin typeface="Calibri" panose="020F0502020204030204" pitchFamily="34" charset="0"/>
              </a:rPr>
              <a:t>t</a:t>
            </a:r>
            <a:r>
              <a:rPr lang="sr-Latn-ME" sz="2200" dirty="0" smtClean="0">
                <a:latin typeface="Calibri" panose="020F0502020204030204" pitchFamily="34" charset="0"/>
              </a:rPr>
              <a:t>a</a:t>
            </a:r>
            <a:r>
              <a:rPr lang="en-US" sz="2200" dirty="0" smtClean="0">
                <a:latin typeface="Calibri" panose="020F0502020204030204" pitchFamily="34" charset="0"/>
              </a:rPr>
              <a:t>, h</a:t>
            </a:r>
            <a:r>
              <a:rPr lang="sr-Latn-ME" sz="2200" dirty="0" smtClean="0">
                <a:latin typeface="Calibri" panose="020F0502020204030204" pitchFamily="34" charset="0"/>
              </a:rPr>
              <a:t>i</a:t>
            </a:r>
            <a:r>
              <a:rPr lang="en-US" sz="2200" dirty="0" err="1" smtClean="0">
                <a:latin typeface="Calibri" panose="020F0502020204030204" pitchFamily="34" charset="0"/>
              </a:rPr>
              <a:t>perte</a:t>
            </a:r>
            <a:r>
              <a:rPr lang="sr-Latn-ME" sz="2200" dirty="0" smtClean="0">
                <a:latin typeface="Calibri" panose="020F0502020204030204" pitchFamily="34" charset="0"/>
              </a:rPr>
              <a:t>ks</a:t>
            </a:r>
            <a:r>
              <a:rPr lang="en-US" sz="2200" dirty="0" smtClean="0">
                <a:latin typeface="Calibri" panose="020F0502020204030204" pitchFamily="34" charset="0"/>
              </a:rPr>
              <a:t>t </a:t>
            </a:r>
            <a:r>
              <a:rPr lang="sr-Latn-ME" sz="2200" dirty="0" smtClean="0">
                <a:latin typeface="Calibri" panose="020F0502020204030204" pitchFamily="34" charset="0"/>
              </a:rPr>
              <a:t>može opisivati tabel</a:t>
            </a:r>
            <a:r>
              <a:rPr lang="en-US" sz="2200" dirty="0" smtClean="0">
                <a:latin typeface="Calibri" panose="020F0502020204030204" pitchFamily="34" charset="0"/>
              </a:rPr>
              <a:t>e</a:t>
            </a:r>
            <a:r>
              <a:rPr lang="sr-Latn-ME" sz="2200" dirty="0" smtClean="0">
                <a:latin typeface="Calibri" panose="020F0502020204030204" pitchFamily="34" charset="0"/>
              </a:rPr>
              <a:t>, slik</a:t>
            </a:r>
            <a:r>
              <a:rPr lang="en-US" sz="2200" dirty="0" smtClean="0">
                <a:latin typeface="Calibri" panose="020F0502020204030204" pitchFamily="34" charset="0"/>
              </a:rPr>
              <a:t>e</a:t>
            </a:r>
            <a:r>
              <a:rPr lang="sr-Latn-ME" sz="2200" dirty="0" smtClean="0">
                <a:latin typeface="Calibri" panose="020F0502020204030204" pitchFamily="34" charset="0"/>
              </a:rPr>
              <a:t> i druge sadržaj</a:t>
            </a:r>
            <a:r>
              <a:rPr lang="en-US" sz="2200" dirty="0" smtClean="0">
                <a:latin typeface="Calibri" panose="020F0502020204030204" pitchFamily="34" charset="0"/>
              </a:rPr>
              <a:t>e</a:t>
            </a:r>
            <a:r>
              <a:rPr lang="sr-Latn-ME" sz="2200" dirty="0" smtClean="0">
                <a:latin typeface="Calibri" panose="020F0502020204030204" pitchFamily="34" charset="0"/>
              </a:rPr>
              <a:t>.</a:t>
            </a:r>
            <a:endParaRPr lang="en-US" sz="2200" dirty="0">
              <a:latin typeface="Calibri" panose="020F0502020204030204" pitchFamily="34" charset="0"/>
            </a:endParaRPr>
          </a:p>
          <a:p>
            <a:pPr marL="522288" lvl="1" indent="-342900">
              <a:spcBef>
                <a:spcPts val="0"/>
              </a:spcBef>
              <a:spcAft>
                <a:spcPts val="600"/>
              </a:spcAft>
            </a:pPr>
            <a:r>
              <a:rPr lang="en-US" sz="2200" dirty="0">
                <a:latin typeface="Calibri" panose="020F0502020204030204" pitchFamily="34" charset="0"/>
              </a:rPr>
              <a:t>HTML </a:t>
            </a:r>
            <a:r>
              <a:rPr lang="sr-Latn-ME" sz="2200" dirty="0" smtClean="0">
                <a:latin typeface="Calibri" panose="020F0502020204030204" pitchFamily="34" charset="0"/>
              </a:rPr>
              <a:t>opisuje sadržaj i strukturu informacija na Web strani. </a:t>
            </a:r>
            <a:endParaRPr lang="en-US" sz="2200" dirty="0" smtClean="0">
              <a:latin typeface="Calibri" panose="020F0502020204030204" pitchFamily="34" charset="0"/>
            </a:endParaRPr>
          </a:p>
          <a:p>
            <a:pPr marL="522288" lvl="1" indent="-342900">
              <a:spcBef>
                <a:spcPts val="0"/>
              </a:spcBef>
              <a:spcAft>
                <a:spcPts val="600"/>
              </a:spcAft>
            </a:pPr>
            <a:r>
              <a:rPr lang="sr-Latn-ME" sz="2200" dirty="0" smtClean="0">
                <a:latin typeface="Calibri" panose="020F0502020204030204" pitchFamily="34" charset="0"/>
              </a:rPr>
              <a:t>HTML ne opisuje izgled/prezentaciju pojedinih elemenata Web strane.</a:t>
            </a:r>
          </a:p>
          <a:p>
            <a:pPr marL="522288" lvl="1" indent="-342900">
              <a:spcBef>
                <a:spcPts val="0"/>
              </a:spcBef>
              <a:spcAft>
                <a:spcPts val="600"/>
              </a:spcAft>
            </a:pPr>
            <a:r>
              <a:rPr lang="sr-Latn-ME" sz="2200" dirty="0" smtClean="0">
                <a:latin typeface="Calibri" panose="020F0502020204030204" pitchFamily="34" charset="0"/>
              </a:rPr>
              <a:t>HTML definiše stranu koristeći </a:t>
            </a:r>
            <a:r>
              <a:rPr lang="sr-Latn-ME" sz="2200" b="1" dirty="0">
                <a:solidFill>
                  <a:schemeClr val="tx2"/>
                </a:solidFill>
                <a:latin typeface="Calibri" panose="020F0502020204030204" pitchFamily="34" charset="0"/>
              </a:rPr>
              <a:t>tagove</a:t>
            </a:r>
            <a:r>
              <a:rPr lang="sr-Latn-ME" sz="2200" dirty="0">
                <a:latin typeface="Calibri" panose="020F0502020204030204" pitchFamily="34" charset="0"/>
              </a:rPr>
              <a:t>, </a:t>
            </a:r>
            <a:r>
              <a:rPr lang="sr-Latn-ME" sz="2200" dirty="0" smtClean="0">
                <a:latin typeface="Calibri" panose="020F0502020204030204" pitchFamily="34" charset="0"/>
              </a:rPr>
              <a:t>čija je sintaksa</a:t>
            </a:r>
          </a:p>
          <a:p>
            <a:pPr marL="179388" lvl="1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sz="2200" b="1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&lt;element</a:t>
            </a:r>
            <a:r>
              <a:rPr lang="sr-Latn-ME" sz="22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sr-Latn-ME" sz="2200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r-Latn-ME" sz="2200" b="1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sadržaj</a:t>
            </a:r>
            <a:r>
              <a:rPr lang="sr-Latn-ME" sz="22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sr-Latn-ME" sz="22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&lt;/element</a:t>
            </a:r>
            <a:r>
              <a:rPr lang="sr-Latn-ME" sz="2200" b="1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179388" lvl="1" indent="0">
              <a:spcBef>
                <a:spcPts val="0"/>
              </a:spcBef>
              <a:spcAft>
                <a:spcPts val="600"/>
              </a:spcAft>
              <a:buNone/>
              <a:tabLst>
                <a:tab pos="3314700" algn="ctr"/>
                <a:tab pos="5559425" algn="ctr"/>
              </a:tabLst>
            </a:pPr>
            <a:r>
              <a:rPr lang="sr-Latn-ME" sz="1500" dirty="0">
                <a:latin typeface="Calibri" panose="020F0502020204030204" pitchFamily="34" charset="0"/>
              </a:rPr>
              <a:t>	</a:t>
            </a:r>
            <a:endParaRPr lang="sr-Latn-ME" sz="1500" dirty="0" smtClean="0">
              <a:latin typeface="Calibri" panose="020F0502020204030204" pitchFamily="34" charset="0"/>
            </a:endParaRPr>
          </a:p>
          <a:p>
            <a:pPr marL="179388" lvl="1" indent="0">
              <a:spcBef>
                <a:spcPts val="0"/>
              </a:spcBef>
              <a:spcAft>
                <a:spcPts val="600"/>
              </a:spcAft>
              <a:buNone/>
              <a:tabLst>
                <a:tab pos="3052763" algn="ctr"/>
                <a:tab pos="5829300" algn="ctr"/>
              </a:tabLst>
            </a:pPr>
            <a:r>
              <a:rPr lang="sr-Latn-ME" sz="2200" dirty="0">
                <a:latin typeface="Calibri" panose="020F0502020204030204" pitchFamily="34" charset="0"/>
              </a:rPr>
              <a:t>	</a:t>
            </a:r>
            <a:r>
              <a:rPr lang="sr-Latn-ME" sz="2200" dirty="0" smtClean="0">
                <a:latin typeface="Calibri" panose="020F0502020204030204" pitchFamily="34" charset="0"/>
              </a:rPr>
              <a:t>otvarajući tag	zatvarajući tag</a:t>
            </a:r>
          </a:p>
          <a:p>
            <a:pPr marL="465138" lvl="1" indent="-285750">
              <a:spcBef>
                <a:spcPts val="0"/>
              </a:spcBef>
            </a:pPr>
            <a:endParaRPr lang="sr-Latn-ME" sz="1500" dirty="0" smtClean="0">
              <a:latin typeface="Calibri" panose="020F0502020204030204" pitchFamily="34" charset="0"/>
            </a:endParaRPr>
          </a:p>
          <a:p>
            <a:pPr marL="522288" lvl="1" indent="-342900">
              <a:spcBef>
                <a:spcPts val="0"/>
              </a:spcBef>
              <a:spcAft>
                <a:spcPts val="600"/>
              </a:spcAft>
            </a:pPr>
            <a:r>
              <a:rPr lang="sr-Latn-ME" sz="2200" dirty="0" smtClean="0">
                <a:latin typeface="Calibri" panose="020F0502020204030204" pitchFamily="34" charset="0"/>
              </a:rPr>
              <a:t>Na primer, jedan pasus teksta bi se u HTML strani definisao ovako:</a:t>
            </a:r>
          </a:p>
          <a:p>
            <a:pPr marL="449263" lvl="1" indent="0">
              <a:spcBef>
                <a:spcPts val="0"/>
              </a:spcBef>
              <a:spcAft>
                <a:spcPts val="600"/>
              </a:spcAft>
              <a:buNone/>
              <a:tabLst>
                <a:tab pos="7805738" algn="l"/>
              </a:tabLst>
            </a:pPr>
            <a:r>
              <a:rPr lang="sr-Latn-ME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&lt;p&gt;</a:t>
            </a:r>
            <a:r>
              <a:rPr lang="sr-Latn-ME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Za život je potrebno malo. Za nesrećan život traži se mnogo više.</a:t>
            </a:r>
            <a:r>
              <a:rPr lang="sr-Latn-ME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&lt;/p</a:t>
            </a:r>
            <a:r>
              <a:rPr lang="sr-Latn-ME" b="1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sr-Latn-ME" b="1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273879" y="4465951"/>
            <a:ext cx="231321" cy="440871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5715000" y="4504051"/>
            <a:ext cx="228600" cy="4572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18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sr-Latn-ME" dirty="0" smtClean="0">
                <a:latin typeface="Calibri" panose="020F0502020204030204" pitchFamily="34" charset="0"/>
              </a:rPr>
              <a:t>Struktura </a:t>
            </a:r>
            <a:r>
              <a:rPr lang="en-US" dirty="0" smtClean="0">
                <a:latin typeface="Calibri" panose="020F0502020204030204" pitchFamily="34" charset="0"/>
              </a:rPr>
              <a:t>HTML</a:t>
            </a:r>
            <a:r>
              <a:rPr lang="sr-Latn-ME" dirty="0" smtClean="0">
                <a:latin typeface="Calibri" panose="020F0502020204030204" pitchFamily="34" charset="0"/>
              </a:rPr>
              <a:t> strane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8915400" cy="5181600"/>
          </a:xfrm>
        </p:spPr>
        <p:txBody>
          <a:bodyPr>
            <a:noAutofit/>
          </a:bodyPr>
          <a:lstStyle/>
          <a:p>
            <a:pPr marL="179388" lvl="1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&lt;html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sr-Latn-ME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179388" lvl="1" indent="0">
              <a:spcBef>
                <a:spcPts val="0"/>
              </a:spcBef>
              <a:buNone/>
            </a:pPr>
            <a:r>
              <a:rPr lang="sr-Latn-ME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head&gt; </a:t>
            </a:r>
            <a:endParaRPr lang="sr-Latn-ME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179388" lvl="1" indent="0">
              <a:spcBef>
                <a:spcPts val="0"/>
              </a:spcBef>
              <a:buNone/>
            </a:pPr>
            <a:r>
              <a:rPr lang="sr-Latn-ME" i="1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sr-Latn-ME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	Informacije o strani</a:t>
            </a:r>
            <a:endParaRPr lang="sr-Latn-ME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179388" lvl="1" indent="0">
              <a:spcBef>
                <a:spcPts val="0"/>
              </a:spcBef>
              <a:buNone/>
            </a:pPr>
            <a:r>
              <a:rPr lang="sr-Latn-ME" dirty="0" smtClean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head&gt; </a:t>
            </a:r>
            <a:endParaRPr lang="sr-Latn-ME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179388" lvl="1" indent="0">
              <a:spcBef>
                <a:spcPts val="0"/>
              </a:spcBef>
              <a:buNone/>
            </a:pPr>
            <a:r>
              <a:rPr lang="sr-Latn-ME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body&gt; </a:t>
            </a:r>
            <a:endParaRPr lang="sr-Latn-ME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179388" lvl="1" indent="0">
              <a:spcBef>
                <a:spcPts val="0"/>
              </a:spcBef>
              <a:buNone/>
            </a:pPr>
            <a:r>
              <a:rPr lang="sr-Latn-ME" i="1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sr-Latn-ME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	Sadržaj strane</a:t>
            </a:r>
            <a:endParaRPr lang="sr-Latn-ME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179388" lvl="1" indent="0">
              <a:spcBef>
                <a:spcPts val="0"/>
              </a:spcBef>
              <a:buNone/>
            </a:pPr>
            <a:r>
              <a:rPr lang="sr-Latn-ME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body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sr-Latn-ME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179388" lvl="1" indent="0">
              <a:spcBef>
                <a:spcPts val="0"/>
              </a:spcBef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html&gt;</a:t>
            </a:r>
            <a:endParaRPr lang="sr-Latn-ME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449263" lvl="1" indent="-2698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sr-Latn-ME" sz="1500" dirty="0" smtClean="0">
              <a:latin typeface="Calibri" panose="020F0502020204030204" pitchFamily="34" charset="0"/>
            </a:endParaRPr>
          </a:p>
          <a:p>
            <a:pPr marL="522288" lvl="1" indent="-342900">
              <a:spcBef>
                <a:spcPts val="0"/>
              </a:spcBef>
              <a:spcAft>
                <a:spcPts val="600"/>
              </a:spcAft>
            </a:pPr>
            <a:r>
              <a:rPr lang="sr-Latn-ME" sz="2200" dirty="0" smtClean="0">
                <a:latin typeface="Calibri" panose="020F0502020204030204" pitchFamily="34" charset="0"/>
              </a:rPr>
              <a:t>Zaglavlje</a:t>
            </a:r>
            <a:r>
              <a:rPr lang="en-US" sz="2200" dirty="0" smtClean="0">
                <a:latin typeface="Calibri" panose="020F0502020204030204" pitchFamily="34" charset="0"/>
              </a:rPr>
              <a:t> </a:t>
            </a:r>
            <a:r>
              <a:rPr lang="sr-Latn-ME" sz="2200" dirty="0" smtClean="0">
                <a:latin typeface="Calibri" panose="020F0502020204030204" pitchFamily="34" charset="0"/>
              </a:rPr>
              <a:t>(</a:t>
            </a:r>
            <a:r>
              <a:rPr lang="sr-Latn-ME" sz="2200" b="1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200" b="1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head</a:t>
            </a:r>
            <a:r>
              <a:rPr lang="sr-Latn-ME" sz="2200" b="1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sr-Latn-ME" sz="2200" dirty="0" smtClean="0">
                <a:latin typeface="Calibri" panose="020F0502020204030204" pitchFamily="34" charset="0"/>
              </a:rPr>
              <a:t> tagovi)</a:t>
            </a:r>
            <a:r>
              <a:rPr lang="en-US" sz="2200" dirty="0" smtClean="0">
                <a:latin typeface="Calibri" panose="020F0502020204030204" pitchFamily="34" charset="0"/>
              </a:rPr>
              <a:t> </a:t>
            </a:r>
            <a:r>
              <a:rPr lang="sr-Latn-ME" sz="2200" dirty="0" smtClean="0">
                <a:latin typeface="Calibri" panose="020F0502020204030204" pitchFamily="34" charset="0"/>
              </a:rPr>
              <a:t>sadrži informacije o strani (metapodaci), a predstavlja i mesto gde se uključuju fajlovi sa CSS stilovima, javascript biblioteke itd.</a:t>
            </a:r>
            <a:endParaRPr lang="en-US" sz="2200" dirty="0">
              <a:latin typeface="Calibri" panose="020F0502020204030204" pitchFamily="34" charset="0"/>
            </a:endParaRPr>
          </a:p>
          <a:p>
            <a:pPr marL="522288" lvl="1" indent="-342900">
              <a:spcBef>
                <a:spcPts val="0"/>
              </a:spcBef>
              <a:spcAft>
                <a:spcPts val="600"/>
              </a:spcAft>
            </a:pPr>
            <a:r>
              <a:rPr lang="sr-Latn-ME" sz="2200" dirty="0" smtClean="0">
                <a:latin typeface="Calibri" panose="020F0502020204030204" pitchFamily="34" charset="0"/>
              </a:rPr>
              <a:t>Telo HTML strane (tekst, linkovi, tabele, slike, liste ...) se smešta unutar </a:t>
            </a:r>
            <a:r>
              <a:rPr lang="sr-Latn-ME" sz="22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&lt;body&gt;</a:t>
            </a:r>
            <a:r>
              <a:rPr lang="sr-Latn-ME" sz="2200" dirty="0" smtClean="0">
                <a:latin typeface="Calibri" panose="020F0502020204030204" pitchFamily="34" charset="0"/>
              </a:rPr>
              <a:t> tagova.</a:t>
            </a:r>
          </a:p>
        </p:txBody>
      </p:sp>
    </p:spTree>
    <p:extLst>
      <p:ext uri="{BB962C8B-B14F-4D97-AF65-F5344CB8AC3E}">
        <p14:creationId xmlns:p14="http://schemas.microsoft.com/office/powerpoint/2010/main" val="254947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1276</TotalTime>
  <Words>2028</Words>
  <Application>Microsoft Office PowerPoint</Application>
  <PresentationFormat>On-screen Show (4:3)</PresentationFormat>
  <Paragraphs>282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Clarity</vt:lpstr>
      <vt:lpstr>UVOD U web programiranje</vt:lpstr>
      <vt:lpstr>Internet</vt:lpstr>
      <vt:lpstr>World wide web (WWW)</vt:lpstr>
      <vt:lpstr>Klijenti i serveri na Internetu</vt:lpstr>
      <vt:lpstr>Klijent-server komunikacija</vt:lpstr>
      <vt:lpstr>Web klijent i Web server</vt:lpstr>
      <vt:lpstr>Web tehnologije/jezici</vt:lpstr>
      <vt:lpstr>HTML</vt:lpstr>
      <vt:lpstr>Struktura HTML strane</vt:lpstr>
      <vt:lpstr>Primer HTML strane</vt:lpstr>
      <vt:lpstr>CSS</vt:lpstr>
      <vt:lpstr>Primer CSS stilizovanja</vt:lpstr>
      <vt:lpstr>CSS selektori</vt:lpstr>
      <vt:lpstr>Uključivanje CSS stilova u dokument</vt:lpstr>
      <vt:lpstr>JavaScript</vt:lpstr>
      <vt:lpstr>JavaScript – gde i kako?</vt:lpstr>
      <vt:lpstr>Uključivanje JavaScript fajlova</vt:lpstr>
      <vt:lpstr>jQuery biblioteka</vt:lpstr>
      <vt:lpstr>PHP</vt:lpstr>
      <vt:lpstr>Od PHP-a ka HTML-u</vt:lpstr>
      <vt:lpstr>PHP – Gde i kako ubaciti kod?</vt:lpstr>
      <vt:lpstr>MySQL</vt:lpstr>
      <vt:lpstr>PHP i MySQL – Primer</vt:lpstr>
      <vt:lpstr>Alati za Web dizajn</vt:lpstr>
      <vt:lpstr>Resursi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programiranje Kako započeti i brzo ovladati</dc:title>
  <dc:creator>Slobodan</dc:creator>
  <cp:lastModifiedBy>Slobodan</cp:lastModifiedBy>
  <cp:revision>172</cp:revision>
  <dcterms:created xsi:type="dcterms:W3CDTF">2006-08-16T00:00:00Z</dcterms:created>
  <dcterms:modified xsi:type="dcterms:W3CDTF">2016-05-03T08:35:20Z</dcterms:modified>
</cp:coreProperties>
</file>