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notesMasterIdLst>
    <p:notesMasterId r:id="rId17"/>
  </p:notesMasterIdLst>
  <p:sldIdLst>
    <p:sldId id="256" r:id="rId2"/>
    <p:sldId id="286" r:id="rId3"/>
    <p:sldId id="285" r:id="rId4"/>
    <p:sldId id="288" r:id="rId5"/>
    <p:sldId id="279" r:id="rId6"/>
    <p:sldId id="280" r:id="rId7"/>
    <p:sldId id="281" r:id="rId8"/>
    <p:sldId id="260" r:id="rId9"/>
    <p:sldId id="262" r:id="rId10"/>
    <p:sldId id="289" r:id="rId11"/>
    <p:sldId id="282" r:id="rId12"/>
    <p:sldId id="271" r:id="rId13"/>
    <p:sldId id="263" r:id="rId14"/>
    <p:sldId id="273" r:id="rId15"/>
    <p:sldId id="283" r:id="rId1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  <a:srgbClr val="006600"/>
    <a:srgbClr val="C0C0C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0846" autoAdjust="0"/>
  </p:normalViewPr>
  <p:slideViewPr>
    <p:cSldViewPr>
      <p:cViewPr varScale="1">
        <p:scale>
          <a:sx n="70" d="100"/>
          <a:sy n="70" d="100"/>
        </p:scale>
        <p:origin x="118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3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noProof="0" smtClean="0"/>
              <a:t>Click to edit Master text styles</a:t>
            </a:r>
          </a:p>
          <a:p>
            <a:pPr lvl="1"/>
            <a:r>
              <a:rPr lang="en-US" altLang="sr-Latn-RS" noProof="0" smtClean="0"/>
              <a:t>Second level</a:t>
            </a:r>
          </a:p>
          <a:p>
            <a:pPr lvl="2"/>
            <a:r>
              <a:rPr lang="en-US" altLang="sr-Latn-RS" noProof="0" smtClean="0"/>
              <a:t>Third level</a:t>
            </a:r>
          </a:p>
          <a:p>
            <a:pPr lvl="3"/>
            <a:r>
              <a:rPr lang="en-US" altLang="sr-Latn-RS" noProof="0" smtClean="0"/>
              <a:t>Fourth level</a:t>
            </a:r>
          </a:p>
          <a:p>
            <a:pPr lvl="4"/>
            <a:r>
              <a:rPr lang="en-US" altLang="sr-Latn-RS" noProof="0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EE31AFA-E8AB-4F7B-A1BF-97BEB479DBD7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395538" y="3529013"/>
            <a:ext cx="5619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/>
          <a:lstStyle>
            <a:lvl1pPr algn="l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480131"/>
          </a:xfrm>
        </p:spPr>
        <p:txBody>
          <a:bodyPr tIns="91440" bIns="9144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5538" y="328613"/>
            <a:ext cx="3087687" cy="3095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5100" y="798513"/>
            <a:ext cx="801688" cy="504825"/>
          </a:xfrm>
        </p:spPr>
        <p:txBody>
          <a:bodyPr/>
          <a:lstStyle>
            <a:lvl1pPr>
              <a:defRPr/>
            </a:lvl1pPr>
          </a:lstStyle>
          <a:p>
            <a:fld id="{B9884B9D-5C2A-48E3-8322-BCD0FBA5DD76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847393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EAA89-7967-415A-BCF6-2C51839369F5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B0AA6-31DD-4992-824F-1DDE62D4EE65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48314833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918325" y="798513"/>
            <a:ext cx="0" cy="466090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DEBF9-FEB0-460D-BD55-8E975F4B288C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19545-3C07-43F0-968C-0DA2B2DAA878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7875457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sr-Latn-ME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71A93-C4A2-4C7C-935B-389FD71E3920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54168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98D62D-67A3-4B90-924E-9691A4496224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113528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9988" y="4079875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7E272-E190-4ED8-B09B-E39CA41FB2D8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02171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842963" y="1290638"/>
            <a:ext cx="7905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632848" cy="1049337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920880" cy="4392487"/>
          </a:xfrm>
        </p:spPr>
        <p:txBody>
          <a:bodyPr/>
          <a:lstStyle>
            <a:lvl1pPr>
              <a:lnSpc>
                <a:spcPct val="100000"/>
              </a:lnSpc>
              <a:defRPr sz="1800" baseline="0"/>
            </a:lvl1pPr>
            <a:lvl2pPr>
              <a:lnSpc>
                <a:spcPct val="100000"/>
              </a:lnSpc>
              <a:defRPr baseline="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7625" y="195263"/>
            <a:ext cx="795338" cy="504825"/>
          </a:xfrm>
        </p:spPr>
        <p:txBody>
          <a:bodyPr/>
          <a:lstStyle>
            <a:lvl1pPr>
              <a:defRPr/>
            </a:lvl1pPr>
          </a:lstStyle>
          <a:p>
            <a:fld id="{4C5936D1-1B07-4054-AF51-8A4CB9470FB9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7439185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43038" y="3805238"/>
            <a:ext cx="561816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47FC-4EBE-45E6-8BB2-9F561C26CB24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822EE-1A91-4A55-8CAD-6D50A2463F12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5514819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42963" y="1290638"/>
            <a:ext cx="7905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3270" y="1412775"/>
            <a:ext cx="3726091" cy="4536505"/>
          </a:xfrm>
        </p:spPr>
        <p:txBody>
          <a:bodyPr/>
          <a:lstStyle>
            <a:lvl1pPr>
              <a:lnSpc>
                <a:spcPct val="100000"/>
              </a:lnSpc>
              <a:defRPr sz="1800"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1412776"/>
            <a:ext cx="3715266" cy="453650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632848" cy="10493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7625" y="195263"/>
            <a:ext cx="795338" cy="504825"/>
          </a:xfrm>
        </p:spPr>
        <p:txBody>
          <a:bodyPr/>
          <a:lstStyle>
            <a:lvl1pPr>
              <a:defRPr/>
            </a:lvl1pPr>
          </a:lstStyle>
          <a:p>
            <a:fld id="{263C21BA-3ADC-4EC6-84CA-F488F6C5CA51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18655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842963" y="1290638"/>
            <a:ext cx="7905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711" y="1430097"/>
            <a:ext cx="3725987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270" y="2233236"/>
            <a:ext cx="3725987" cy="387163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1623" y="1433551"/>
            <a:ext cx="385928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232040"/>
            <a:ext cx="3859282" cy="3861255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632848" cy="10493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7625" y="195263"/>
            <a:ext cx="795338" cy="504825"/>
          </a:xfrm>
        </p:spPr>
        <p:txBody>
          <a:bodyPr/>
          <a:lstStyle>
            <a:lvl1pPr>
              <a:defRPr/>
            </a:lvl1pPr>
          </a:lstStyle>
          <a:p>
            <a:fld id="{75820AF9-8552-4AC2-B58A-2107A688F8DB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5412360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B83AC-B01A-4C6A-B233-3BA82C079388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87330-6FC8-4C7F-8043-E05EDF2BC799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6286292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7285E-4DBD-4AB0-BC3F-CA8B0430F362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E31B8-D188-4F57-852A-8ADCA55BD19C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9777778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441450" y="3205163"/>
            <a:ext cx="242411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C6735-A123-46A2-8799-E206860B929F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58253-77B1-4786-B1A4-1BAAABF394E0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9240830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4995863" y="482600"/>
            <a:ext cx="3511550" cy="5148263"/>
            <a:chOff x="6852919" y="583365"/>
            <a:chExt cx="4681849" cy="5181928"/>
          </a:xfrm>
        </p:grpSpPr>
        <p:sp>
          <p:nvSpPr>
            <p:cNvPr id="6" name="Rectangle 5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cxnSp>
        <p:nvCxnSpPr>
          <p:cNvPr id="8" name="Straight Connector 7"/>
          <p:cNvCxnSpPr/>
          <p:nvPr/>
        </p:nvCxnSpPr>
        <p:spPr>
          <a:xfrm>
            <a:off x="1441450" y="3143250"/>
            <a:ext cx="324167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88" y="5470525"/>
            <a:ext cx="3252787" cy="319088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DDC5ED2-CE2F-4D90-B709-474D3211E351}" type="datetime1">
              <a:rPr lang="en-US" smtClean="0"/>
              <a:pPr>
                <a:defRPr/>
              </a:pPr>
              <a:t>2/10/2020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8275" y="319088"/>
            <a:ext cx="32512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1FB70-D88F-4780-A6BC-889EA4C1B33D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756161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6125"/>
            <a:ext cx="9144000" cy="4079875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7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>
            <a:fillRect/>
          </a:stretch>
        </p:blipFill>
        <p:spPr bwMode="auto">
          <a:xfrm>
            <a:off x="0" y="6096000"/>
            <a:ext cx="91440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0" y="610076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038" y="804863"/>
            <a:ext cx="6572250" cy="10493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43038" y="2016125"/>
            <a:ext cx="657225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738" y="330200"/>
            <a:ext cx="2368550" cy="309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038" y="328613"/>
            <a:ext cx="4033837" cy="30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363" y="798513"/>
            <a:ext cx="795337" cy="5048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eaLnBrk="1" hangingPunct="1">
              <a:defRPr sz="28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231A346-EF65-412B-B1FB-A557CB12D06D}" type="slidenum">
              <a:rPr lang="en-GB" altLang="sr-Latn-RS"/>
              <a:pPr>
                <a:defRPr/>
              </a:pPr>
              <a:t>‹#›</a:t>
            </a:fld>
            <a:endParaRPr lang="en-GB" altLang="sr-Latn-RS"/>
          </a:p>
        </p:txBody>
      </p:sp>
      <p:sp>
        <p:nvSpPr>
          <p:cNvPr id="11" name="Freeform 10"/>
          <p:cNvSpPr/>
          <p:nvPr/>
        </p:nvSpPr>
        <p:spPr>
          <a:xfrm>
            <a:off x="-55514" y="-13253"/>
            <a:ext cx="609601" cy="6894857"/>
          </a:xfrm>
          <a:custGeom>
            <a:avLst/>
            <a:gdLst>
              <a:gd name="connsiteX0" fmla="*/ 0 w 649356"/>
              <a:gd name="connsiteY0" fmla="*/ 0 h 6891130"/>
              <a:gd name="connsiteX1" fmla="*/ 649356 w 649356"/>
              <a:gd name="connsiteY1" fmla="*/ 0 h 6891130"/>
              <a:gd name="connsiteX2" fmla="*/ 649356 w 649356"/>
              <a:gd name="connsiteY2" fmla="*/ 6162261 h 6891130"/>
              <a:gd name="connsiteX3" fmla="*/ 66261 w 649356"/>
              <a:gd name="connsiteY3" fmla="*/ 6891130 h 6891130"/>
              <a:gd name="connsiteX4" fmla="*/ 0 w 649356"/>
              <a:gd name="connsiteY4" fmla="*/ 0 h 6891130"/>
              <a:gd name="connsiteX0" fmla="*/ 0 w 649356"/>
              <a:gd name="connsiteY0" fmla="*/ 0 h 6904382"/>
              <a:gd name="connsiteX1" fmla="*/ 649356 w 649356"/>
              <a:gd name="connsiteY1" fmla="*/ 0 h 6904382"/>
              <a:gd name="connsiteX2" fmla="*/ 649356 w 649356"/>
              <a:gd name="connsiteY2" fmla="*/ 6162261 h 6904382"/>
              <a:gd name="connsiteX3" fmla="*/ 26505 w 649356"/>
              <a:gd name="connsiteY3" fmla="*/ 6904382 h 6904382"/>
              <a:gd name="connsiteX4" fmla="*/ 0 w 649356"/>
              <a:gd name="connsiteY4" fmla="*/ 0 h 6904382"/>
              <a:gd name="connsiteX0" fmla="*/ 0 w 649356"/>
              <a:gd name="connsiteY0" fmla="*/ 0 h 6894857"/>
              <a:gd name="connsiteX1" fmla="*/ 649356 w 649356"/>
              <a:gd name="connsiteY1" fmla="*/ 0 h 6894857"/>
              <a:gd name="connsiteX2" fmla="*/ 649356 w 649356"/>
              <a:gd name="connsiteY2" fmla="*/ 6162261 h 6894857"/>
              <a:gd name="connsiteX3" fmla="*/ 74130 w 649356"/>
              <a:gd name="connsiteY3" fmla="*/ 6894857 h 6894857"/>
              <a:gd name="connsiteX4" fmla="*/ 0 w 649356"/>
              <a:gd name="connsiteY4" fmla="*/ 0 h 6894857"/>
              <a:gd name="connsiteX0" fmla="*/ 0 w 622852"/>
              <a:gd name="connsiteY0" fmla="*/ 26504 h 6894857"/>
              <a:gd name="connsiteX1" fmla="*/ 622852 w 622852"/>
              <a:gd name="connsiteY1" fmla="*/ 0 h 6894857"/>
              <a:gd name="connsiteX2" fmla="*/ 622852 w 622852"/>
              <a:gd name="connsiteY2" fmla="*/ 6162261 h 6894857"/>
              <a:gd name="connsiteX3" fmla="*/ 47626 w 622852"/>
              <a:gd name="connsiteY3" fmla="*/ 6894857 h 6894857"/>
              <a:gd name="connsiteX4" fmla="*/ 0 w 622852"/>
              <a:gd name="connsiteY4" fmla="*/ 26504 h 6894857"/>
              <a:gd name="connsiteX0" fmla="*/ 0 w 583096"/>
              <a:gd name="connsiteY0" fmla="*/ 0 h 6894857"/>
              <a:gd name="connsiteX1" fmla="*/ 583096 w 583096"/>
              <a:gd name="connsiteY1" fmla="*/ 0 h 6894857"/>
              <a:gd name="connsiteX2" fmla="*/ 583096 w 583096"/>
              <a:gd name="connsiteY2" fmla="*/ 6162261 h 6894857"/>
              <a:gd name="connsiteX3" fmla="*/ 7870 w 583096"/>
              <a:gd name="connsiteY3" fmla="*/ 6894857 h 6894857"/>
              <a:gd name="connsiteX4" fmla="*/ 0 w 583096"/>
              <a:gd name="connsiteY4" fmla="*/ 0 h 6894857"/>
              <a:gd name="connsiteX0" fmla="*/ 0 w 596348"/>
              <a:gd name="connsiteY0" fmla="*/ 0 h 6894857"/>
              <a:gd name="connsiteX1" fmla="*/ 583096 w 596348"/>
              <a:gd name="connsiteY1" fmla="*/ 0 h 6894857"/>
              <a:gd name="connsiteX2" fmla="*/ 596348 w 596348"/>
              <a:gd name="connsiteY2" fmla="*/ 6109253 h 6894857"/>
              <a:gd name="connsiteX3" fmla="*/ 7870 w 596348"/>
              <a:gd name="connsiteY3" fmla="*/ 6894857 h 6894857"/>
              <a:gd name="connsiteX4" fmla="*/ 0 w 596348"/>
              <a:gd name="connsiteY4" fmla="*/ 0 h 6894857"/>
              <a:gd name="connsiteX0" fmla="*/ 0 w 609601"/>
              <a:gd name="connsiteY0" fmla="*/ 0 h 6894857"/>
              <a:gd name="connsiteX1" fmla="*/ 596349 w 609601"/>
              <a:gd name="connsiteY1" fmla="*/ 0 h 6894857"/>
              <a:gd name="connsiteX2" fmla="*/ 609601 w 609601"/>
              <a:gd name="connsiteY2" fmla="*/ 6109253 h 6894857"/>
              <a:gd name="connsiteX3" fmla="*/ 21123 w 609601"/>
              <a:gd name="connsiteY3" fmla="*/ 6894857 h 6894857"/>
              <a:gd name="connsiteX4" fmla="*/ 0 w 609601"/>
              <a:gd name="connsiteY4" fmla="*/ 0 h 689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1" h="6894857">
                <a:moveTo>
                  <a:pt x="0" y="0"/>
                </a:moveTo>
                <a:lnTo>
                  <a:pt x="596349" y="0"/>
                </a:lnTo>
                <a:cubicBezTo>
                  <a:pt x="600766" y="2036418"/>
                  <a:pt x="605184" y="4072835"/>
                  <a:pt x="609601" y="6109253"/>
                </a:cubicBezTo>
                <a:lnTo>
                  <a:pt x="21123" y="6894857"/>
                </a:lnTo>
                <a:cubicBezTo>
                  <a:pt x="18500" y="4596571"/>
                  <a:pt x="2623" y="2298286"/>
                  <a:pt x="0" y="0"/>
                </a:cubicBezTo>
                <a:close/>
              </a:path>
            </a:pathLst>
          </a:custGeom>
          <a:blipFill dpi="0" rotWithShape="1">
            <a:blip r:embed="rId18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tile tx="0" ty="0" sx="80000" sy="8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54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32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9pPr>
    </p:titleStyle>
    <p:bodyStyle>
      <a:lvl1pPr marL="228600" indent="-228600" algn="l" defTabSz="6858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9.bin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8.png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1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9.wmf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3.bin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1.wmf"/><Relationship Id="rId4" Type="http://schemas.openxmlformats.org/officeDocument/2006/relationships/image" Target="../media/image1.jpeg"/><Relationship Id="rId9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jpe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5.emf"/><Relationship Id="rId4" Type="http://schemas.openxmlformats.org/officeDocument/2006/relationships/image" Target="../media/image1.jpeg"/><Relationship Id="rId9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8.bin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sr-Latn-RS" smtClean="0"/>
              <a:t>PERT METODA</a:t>
            </a:r>
            <a:r>
              <a:rPr lang="sr-Latn-CS" altLang="sr-Latn-RS" smtClean="0"/>
              <a:t/>
            </a:r>
            <a:br>
              <a:rPr lang="sr-Latn-CS" altLang="sr-Latn-RS" smtClean="0"/>
            </a:br>
            <a:r>
              <a:rPr lang="sr-Latn-CS" altLang="sr-Latn-RS" smtClean="0"/>
              <a:t>Project Evaluation and Rewiev Technique</a:t>
            </a:r>
            <a:endParaRPr lang="en-US" altLang="sr-Latn-RS" dirty="0" smtClean="0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altLang="en-US" smtClean="0"/>
              <a:t>Metoda ocene i revizije programa - projekta</a:t>
            </a:r>
            <a:endParaRPr lang="en-US" altLang="sr-Latn-R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3375"/>
            <a:ext cx="827685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sr-Latn-RS" sz="3200" dirty="0" smtClean="0"/>
              <a:t>ANALIZA VREMENA</a:t>
            </a:r>
            <a:r>
              <a:rPr lang="sr-Latn-CS" altLang="sr-Latn-RS" sz="3200" dirty="0" smtClean="0"/>
              <a:t/>
            </a:r>
            <a:br>
              <a:rPr lang="sr-Latn-CS" altLang="sr-Latn-RS" sz="3200" dirty="0" smtClean="0"/>
            </a:br>
            <a:r>
              <a:rPr lang="sr-Latn-CS" altLang="sr-Latn-RS" sz="3200" dirty="0" smtClean="0"/>
              <a:t>3. </a:t>
            </a:r>
            <a:r>
              <a:rPr lang="hr-HR" altLang="sr-Latn-RS" sz="3200" dirty="0" smtClean="0"/>
              <a:t>Proračun vjerovatnoće završetka projekta u unaprijed određenom vremenu</a:t>
            </a:r>
            <a:endParaRPr lang="en-GB" altLang="sr-Latn-RS" sz="3200" dirty="0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28432" y="1764820"/>
            <a:ext cx="8715568" cy="4144243"/>
          </a:xfrm>
        </p:spPr>
        <p:txBody>
          <a:bodyPr/>
          <a:lstStyle/>
          <a:p>
            <a:pPr marL="342900" indent="-342900" eaLnBrk="1" hangingPunct="1">
              <a:buSzPct val="110000"/>
            </a:pPr>
            <a:r>
              <a:rPr lang="hr-HR" altLang="sr-Latn-RS" sz="1600" dirty="0" smtClean="0"/>
              <a:t>za </a:t>
            </a:r>
            <a:r>
              <a:rPr lang="hr-HR" altLang="sr-Latn-RS" sz="1600" dirty="0" smtClean="0"/>
              <a:t>niz slučajnih nezavisnih promjenljivih </a:t>
            </a:r>
            <a:r>
              <a:rPr lang="hr-HR" altLang="sr-Latn-RS" sz="1600" i="1" dirty="0" smtClean="0"/>
              <a:t>x1, x2, x3....xn </a:t>
            </a:r>
            <a:r>
              <a:rPr lang="hr-HR" altLang="sr-Latn-RS" sz="1600" dirty="0" smtClean="0"/>
              <a:t>i njihovih varijansi (disperzija) </a:t>
            </a:r>
            <a:r>
              <a:rPr lang="el-GR" altLang="sr-Latn-RS" sz="1600" dirty="0" smtClean="0">
                <a:cs typeface="Times New Roman" panose="02020603050405020304" pitchFamily="18" charset="0"/>
              </a:rPr>
              <a:t>σ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1</a:t>
            </a:r>
            <a:r>
              <a:rPr lang="sr-Latn-CS" altLang="sr-Latn-RS" sz="1600" baseline="30000" dirty="0" smtClean="0">
                <a:cs typeface="Times New Roman" panose="02020603050405020304" pitchFamily="18" charset="0"/>
              </a:rPr>
              <a:t>2, </a:t>
            </a:r>
            <a:r>
              <a:rPr lang="el-GR" altLang="sr-Latn-RS" sz="1600" dirty="0" smtClean="0">
                <a:cs typeface="Times New Roman" panose="02020603050405020304" pitchFamily="18" charset="0"/>
              </a:rPr>
              <a:t>σ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2</a:t>
            </a:r>
            <a:r>
              <a:rPr lang="sr-Latn-CS" altLang="sr-Latn-RS" sz="1600" baseline="30000" dirty="0" smtClean="0">
                <a:cs typeface="Times New Roman" panose="02020603050405020304" pitchFamily="18" charset="0"/>
              </a:rPr>
              <a:t>2, </a:t>
            </a:r>
            <a:r>
              <a:rPr lang="el-GR" altLang="sr-Latn-RS" sz="1600" dirty="0" smtClean="0">
                <a:cs typeface="Times New Roman" panose="02020603050405020304" pitchFamily="18" charset="0"/>
              </a:rPr>
              <a:t>σ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3</a:t>
            </a:r>
            <a:r>
              <a:rPr lang="sr-Latn-CS" altLang="sr-Latn-RS" sz="1600" baseline="30000" dirty="0" smtClean="0">
                <a:cs typeface="Times New Roman" panose="02020603050405020304" pitchFamily="18" charset="0"/>
              </a:rPr>
              <a:t>2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......, koje imaju konačnu vrijednost, a njihov zbir raste sa njihovim brojem (</a:t>
            </a:r>
            <a:r>
              <a:rPr lang="sr-Latn-CS" altLang="sr-Latn-RS" sz="1600" i="1" dirty="0" smtClean="0">
                <a:cs typeface="Times New Roman" panose="02020603050405020304" pitchFamily="18" charset="0"/>
              </a:rPr>
              <a:t>n), tako da je </a:t>
            </a:r>
          </a:p>
          <a:p>
            <a:pPr marL="800100" lvl="1" indent="-342900" eaLnBrk="1" hangingPunct="1">
              <a:buSzPct val="110000"/>
            </a:pPr>
            <a:endParaRPr lang="sr-Latn-CS" altLang="sr-Latn-RS" sz="1400" i="1" dirty="0" smtClean="0">
              <a:cs typeface="Times New Roman" panose="02020603050405020304" pitchFamily="18" charset="0"/>
            </a:endParaRPr>
          </a:p>
          <a:p>
            <a:pPr marL="800100" lvl="1" indent="-342900" eaLnBrk="1" hangingPunct="1">
              <a:buSzPct val="110000"/>
            </a:pPr>
            <a:endParaRPr lang="sr-Latn-CS" altLang="sr-Latn-RS" sz="1400" i="1" dirty="0" smtClean="0">
              <a:cs typeface="Times New Roman" panose="02020603050405020304" pitchFamily="18" charset="0"/>
            </a:endParaRPr>
          </a:p>
          <a:p>
            <a:pPr marL="0" indent="0" eaLnBrk="1" hangingPunct="1">
              <a:buSzPct val="110000"/>
              <a:buNone/>
            </a:pPr>
            <a:r>
              <a:rPr lang="sr-Latn-CS" altLang="sr-Latn-RS" sz="1600" dirty="0">
                <a:cs typeface="Times New Roman" panose="02020603050405020304" pitchFamily="18" charset="0"/>
              </a:rPr>
              <a:t>m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ože se definisati slučajna promjenljiva Zi 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(faktor vjerovatnoće slučajne promjenljive x) 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i sračunati 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kao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cs typeface="Times New Roman" panose="02020603050405020304" pitchFamily="18" charset="0"/>
            </a:endParaRPr>
          </a:p>
          <a:p>
            <a:pPr marL="800100" lvl="1" indent="-3429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gdje 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je</a:t>
            </a:r>
          </a:p>
          <a:p>
            <a:pPr marL="800100" lvl="1" indent="-3429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		Zi- nova slučajna promjenljiva sa normalnom (Gausovom) raspodjelom u rasponu -3 do +3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T – zadata vrijednost (rok građenja)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E(Tn)-  očekivano vrijeme završetka niza od </a:t>
            </a:r>
            <a:r>
              <a:rPr lang="sr-Latn-CS" altLang="sr-Latn-RS" sz="1400" i="1" dirty="0" smtClean="0">
                <a:cs typeface="Times New Roman" panose="02020603050405020304" pitchFamily="18" charset="0"/>
              </a:rPr>
              <a:t>n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 aktivnosti, pri čemu je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E(Tn)=E(akt1+akt2+akt....)=IT1+IT2+IT....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n – broj aktivnosti na kritičnom putu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2234263"/>
              </p:ext>
            </p:extLst>
          </p:nvPr>
        </p:nvGraphicFramePr>
        <p:xfrm>
          <a:off x="2123728" y="3528822"/>
          <a:ext cx="403225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5" imgW="3606800" imgH="673100" progId="Equation.3">
                  <p:embed/>
                </p:oleObj>
              </mc:Choice>
              <mc:Fallback>
                <p:oleObj name="Equation" r:id="rId5" imgW="3606800" imgH="673100" progId="Equation.3">
                  <p:embed/>
                  <p:pic>
                    <p:nvPicPr>
                      <p:cNvPr id="112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3528822"/>
                        <a:ext cx="4032250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423853"/>
              </p:ext>
            </p:extLst>
          </p:nvPr>
        </p:nvGraphicFramePr>
        <p:xfrm>
          <a:off x="3923928" y="2464259"/>
          <a:ext cx="1079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tion" r:id="rId7" imgW="939392" imgH="342751" progId="Equation.3">
                  <p:embed/>
                </p:oleObj>
              </mc:Choice>
              <mc:Fallback>
                <p:oleObj name="Equation" r:id="rId7" imgW="939392" imgH="342751" progId="Equation.3">
                  <p:embed/>
                  <p:pic>
                    <p:nvPicPr>
                      <p:cNvPr id="1126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464259"/>
                        <a:ext cx="10795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1201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916863" cy="1143000"/>
          </a:xfrm>
        </p:spPr>
        <p:txBody>
          <a:bodyPr/>
          <a:lstStyle/>
          <a:p>
            <a:pPr eaLnBrk="1" hangingPunct="1"/>
            <a:r>
              <a:rPr lang="hr-HR" altLang="sr-Latn-RS" sz="2800" smtClean="0"/>
              <a:t>RASPODJELA TOTALNE VJEROVATNOĆE</a:t>
            </a:r>
            <a:endParaRPr lang="en-US" altLang="sr-Latn-RS" sz="2800" smtClean="0"/>
          </a:p>
        </p:txBody>
      </p:sp>
      <p:pic>
        <p:nvPicPr>
          <p:cNvPr id="12292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05" b="33859"/>
          <a:stretch>
            <a:fillRect/>
          </a:stretch>
        </p:blipFill>
        <p:spPr>
          <a:xfrm>
            <a:off x="1258888" y="5373688"/>
            <a:ext cx="6615112" cy="1079500"/>
          </a:xfrm>
          <a:noFill/>
        </p:spPr>
      </p:pic>
      <p:grpSp>
        <p:nvGrpSpPr>
          <p:cNvPr id="12291" name="Group 10"/>
          <p:cNvGrpSpPr>
            <a:grpSpLocks/>
          </p:cNvGrpSpPr>
          <p:nvPr/>
        </p:nvGrpSpPr>
        <p:grpSpPr bwMode="auto">
          <a:xfrm>
            <a:off x="827088" y="1052513"/>
            <a:ext cx="7272337" cy="4248150"/>
            <a:chOff x="612" y="890"/>
            <a:chExt cx="4581" cy="2676"/>
          </a:xfrm>
        </p:grpSpPr>
        <p:graphicFrame>
          <p:nvGraphicFramePr>
            <p:cNvPr id="12293" name="Object 3"/>
            <p:cNvGraphicFramePr>
              <a:graphicFrameLocks noChangeAspect="1"/>
            </p:cNvGraphicFramePr>
            <p:nvPr/>
          </p:nvGraphicFramePr>
          <p:xfrm>
            <a:off x="612" y="890"/>
            <a:ext cx="4581" cy="26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5" name="Photo Editor Photo" r:id="rId6" imgW="6009524" imgH="4019048" progId="MSPhotoEd.3">
                    <p:embed/>
                  </p:oleObj>
                </mc:Choice>
                <mc:Fallback>
                  <p:oleObj name="Photo Editor Photo" r:id="rId6" imgW="6009524" imgH="4019048" progId="MSPhotoEd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7527" b="3746"/>
                        <a:stretch>
                          <a:fillRect/>
                        </a:stretch>
                      </p:blipFill>
                      <p:spPr bwMode="auto">
                        <a:xfrm>
                          <a:off x="612" y="890"/>
                          <a:ext cx="4581" cy="26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4" name="Text Box 4"/>
            <p:cNvSpPr txBox="1">
              <a:spLocks noChangeArrowheads="1"/>
            </p:cNvSpPr>
            <p:nvPr/>
          </p:nvSpPr>
          <p:spPr bwMode="auto">
            <a:xfrm>
              <a:off x="1716" y="1911"/>
              <a:ext cx="240" cy="1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sr-Latn-RS" sz="800" b="1">
                  <a:latin typeface="Verdana" panose="020B0604030504040204" pitchFamily="34" charset="0"/>
                </a:rPr>
                <a:t>OT</a:t>
              </a:r>
            </a:p>
          </p:txBody>
        </p:sp>
        <p:sp>
          <p:nvSpPr>
            <p:cNvPr id="12295" name="Text Box 5"/>
            <p:cNvSpPr txBox="1">
              <a:spLocks noChangeArrowheads="1"/>
            </p:cNvSpPr>
            <p:nvPr/>
          </p:nvSpPr>
          <p:spPr bwMode="auto">
            <a:xfrm>
              <a:off x="3060" y="2007"/>
              <a:ext cx="240" cy="1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sr-Latn-RS" sz="800" b="1">
                  <a:latin typeface="Verdana" panose="020B0604030504040204" pitchFamily="34" charset="0"/>
                </a:rPr>
                <a:t>PT</a:t>
              </a:r>
            </a:p>
          </p:txBody>
        </p:sp>
        <p:sp>
          <p:nvSpPr>
            <p:cNvPr id="12296" name="Text Box 6"/>
            <p:cNvSpPr txBox="1">
              <a:spLocks noChangeArrowheads="1"/>
            </p:cNvSpPr>
            <p:nvPr/>
          </p:nvSpPr>
          <p:spPr bwMode="auto">
            <a:xfrm>
              <a:off x="2196" y="2007"/>
              <a:ext cx="240" cy="1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sr-Latn-RS" sz="800" b="1">
                  <a:latin typeface="Verdana" panose="020B0604030504040204" pitchFamily="34" charset="0"/>
                </a:rPr>
                <a:t>VT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sz="3200" smtClean="0"/>
              <a:t>OSOBINA NORMALNE RASPODJELE</a:t>
            </a:r>
            <a:endParaRPr lang="en-US" altLang="sr-Latn-RS" sz="3200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99592" y="1052736"/>
            <a:ext cx="7772400" cy="23796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U intervalu od ±1SD u odnosu na aritmetičku sredinu nalazi se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68,27% svih vrednosti. Dakle u ovom intervalu se nalazi: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P(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-1SD&lt;x&gt;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+1SD)=0,6827=68,27%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U intervalu od ±2SD u odnosu na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aritmetičku sredinu nalazi se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95,47% svih vrednosti. Dakle u ovom intervalu se nalazi: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P(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-2SD&lt;x&gt;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+2SD)=0,9546=95,46%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U intervalu od ±3SD u odnosu na aritmetičku sredinu nalazi se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99,73% svih vrednosti. Dakle u ovom intervalu se nalazi: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P(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-3SD&lt;x&gt;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+3SD)=0,9973=99,73%</a:t>
            </a:r>
            <a:endParaRPr lang="en-US" altLang="sr-Latn-RS" sz="1800" dirty="0" smtClean="0"/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3" y="3789363"/>
            <a:ext cx="4375150" cy="2860675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6324" y="1339850"/>
            <a:ext cx="8547100" cy="4114800"/>
          </a:xfrm>
        </p:spPr>
        <p:txBody>
          <a:bodyPr/>
          <a:lstStyle/>
          <a:p>
            <a:pPr eaLnBrk="1" hangingPunct="1"/>
            <a:r>
              <a:rPr lang="hr-HR" altLang="sr-Latn-RS" sz="1600" dirty="0" smtClean="0"/>
              <a:t>sračuna se slučajna promjenljiva Z (faktor vjerovatnoće), po formuli</a:t>
            </a:r>
          </a:p>
          <a:p>
            <a:pPr eaLnBrk="1" hangingPunct="1"/>
            <a:endParaRPr lang="hr-HR" altLang="sr-Latn-RS" sz="1600" dirty="0" smtClean="0"/>
          </a:p>
          <a:p>
            <a:pPr eaLnBrk="1" hangingPunct="1"/>
            <a:endParaRPr lang="hr-HR" altLang="sr-Latn-RS" sz="1800" dirty="0" smtClean="0"/>
          </a:p>
          <a:p>
            <a:pPr eaLnBrk="1" hangingPunct="1"/>
            <a:endParaRPr lang="hr-HR" altLang="sr-Latn-RS" sz="1800" dirty="0" smtClean="0"/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T 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– zadata vrijednost (rok građenja)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E(Tn)-  očekivano vrijeme završetka niza od n aktivnosti, pri čemu je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E(Tn)=E(akt1+akt2+akt....)=IT1+IT2+IT....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n – broj aktivnosti na kritičnom putu (ukoliko ima više kritičnih puteva onda im je trajanje isto, ali varijansa ne mora biti, pa treba sve te puteve provjeravati)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600" dirty="0" smtClean="0">
              <a:cs typeface="Times New Roman" panose="02020603050405020304" pitchFamily="18" charset="0"/>
            </a:endParaRPr>
          </a:p>
          <a:p>
            <a:pPr eaLnBrk="1" hangingPunct="1">
              <a:buSzPct val="110000"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za sračunato Z, u tablicama faktora vjerovatnoće se pronalazi odgovarajuća totalna vjerovatnoća P(Z), odnosno vjerovatnoća da se projekat završi u zadatom roku T za T=E(Tn), Z=0, slijedi     P(Z)=0,5</a:t>
            </a:r>
          </a:p>
          <a:p>
            <a:pPr eaLnBrk="1" hangingPunct="1">
              <a:buSzPct val="110000"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smatra se da je za P(Z)</a:t>
            </a:r>
            <a:r>
              <a:rPr lang="en-US" altLang="sr-Latn-RS" sz="1600" dirty="0" smtClean="0">
                <a:cs typeface="Times New Roman" panose="02020603050405020304" pitchFamily="18" charset="0"/>
              </a:rPr>
              <a:t>&lt;0,6 mala </a:t>
            </a:r>
            <a:r>
              <a:rPr lang="en-US" altLang="sr-Latn-RS" sz="1600" dirty="0" err="1" smtClean="0">
                <a:cs typeface="Times New Roman" panose="02020603050405020304" pitchFamily="18" charset="0"/>
              </a:rPr>
              <a:t>vjerovatno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ća da se projekat završi na vrijeme</a:t>
            </a:r>
            <a:endParaRPr lang="en-US" altLang="sr-Latn-RS" sz="1600" dirty="0" smtClean="0">
              <a:cs typeface="Times New Roman" panose="02020603050405020304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195267"/>
            <a:ext cx="8367588" cy="10493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altLang="sr-Latn-RS" sz="3200" dirty="0" smtClean="0"/>
              <a:t>Proračun vjerovatnoće završetka projekta u unaprijed određenom vremenu</a:t>
            </a:r>
            <a:endParaRPr lang="en-US" altLang="sr-Latn-RS" sz="3200" dirty="0" smtClean="0"/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68608"/>
              </p:ext>
            </p:extLst>
          </p:nvPr>
        </p:nvGraphicFramePr>
        <p:xfrm>
          <a:off x="3923928" y="1700808"/>
          <a:ext cx="14033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5" imgW="901309" imgH="672808" progId="Equation.3">
                  <p:embed/>
                </p:oleObj>
              </mc:Choice>
              <mc:Fallback>
                <p:oleObj name="Equation" r:id="rId5" imgW="901309" imgH="67280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700808"/>
                        <a:ext cx="140335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382588"/>
            <a:ext cx="6086475" cy="6091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2195513" y="5445125"/>
            <a:ext cx="1296987" cy="2159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059113" y="1125538"/>
            <a:ext cx="360362" cy="44640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dirty="0" smtClean="0"/>
              <a:t>PRIMJER</a:t>
            </a:r>
            <a:endParaRPr lang="en-US" altLang="sr-Latn-RS" dirty="0" smtClean="0"/>
          </a:p>
        </p:txBody>
      </p:sp>
      <p:grpSp>
        <p:nvGrpSpPr>
          <p:cNvPr id="16387" name="Group 8"/>
          <p:cNvGrpSpPr>
            <a:grpSpLocks noChangeAspect="1"/>
          </p:cNvGrpSpPr>
          <p:nvPr/>
        </p:nvGrpSpPr>
        <p:grpSpPr bwMode="auto">
          <a:xfrm>
            <a:off x="1187450" y="908050"/>
            <a:ext cx="7632700" cy="3700463"/>
            <a:chOff x="385" y="1071"/>
            <a:chExt cx="3408" cy="1652"/>
          </a:xfrm>
        </p:grpSpPr>
        <p:sp>
          <p:nvSpPr>
            <p:cNvPr id="16488" name="AutoShape 7"/>
            <p:cNvSpPr>
              <a:spLocks noChangeAspect="1" noChangeArrowheads="1" noTextEdit="1"/>
            </p:cNvSpPr>
            <p:nvPr/>
          </p:nvSpPr>
          <p:spPr bwMode="auto">
            <a:xfrm>
              <a:off x="385" y="1071"/>
              <a:ext cx="3408" cy="1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89" name="Line 9"/>
            <p:cNvSpPr>
              <a:spLocks noChangeShapeType="1"/>
            </p:cNvSpPr>
            <p:nvPr/>
          </p:nvSpPr>
          <p:spPr bwMode="auto">
            <a:xfrm flipV="1">
              <a:off x="2959" y="1990"/>
              <a:ext cx="507" cy="486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0" name="Freeform 10"/>
            <p:cNvSpPr>
              <a:spLocks/>
            </p:cNvSpPr>
            <p:nvPr/>
          </p:nvSpPr>
          <p:spPr bwMode="auto">
            <a:xfrm>
              <a:off x="3437" y="1960"/>
              <a:ext cx="60" cy="59"/>
            </a:xfrm>
            <a:custGeom>
              <a:avLst/>
              <a:gdLst>
                <a:gd name="T0" fmla="*/ 15 w 120"/>
                <a:gd name="T1" fmla="*/ 0 h 118"/>
                <a:gd name="T2" fmla="*/ 7 w 120"/>
                <a:gd name="T3" fmla="*/ 15 h 118"/>
                <a:gd name="T4" fmla="*/ 6 w 120"/>
                <a:gd name="T5" fmla="*/ 9 h 118"/>
                <a:gd name="T6" fmla="*/ 0 w 120"/>
                <a:gd name="T7" fmla="*/ 9 h 118"/>
                <a:gd name="T8" fmla="*/ 15 w 120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18">
                  <a:moveTo>
                    <a:pt x="120" y="0"/>
                  </a:moveTo>
                  <a:lnTo>
                    <a:pt x="50" y="118"/>
                  </a:lnTo>
                  <a:lnTo>
                    <a:pt x="48" y="69"/>
                  </a:lnTo>
                  <a:lnTo>
                    <a:pt x="0" y="6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1" name="Line 11"/>
            <p:cNvSpPr>
              <a:spLocks noChangeShapeType="1"/>
            </p:cNvSpPr>
            <p:nvPr/>
          </p:nvSpPr>
          <p:spPr bwMode="auto">
            <a:xfrm>
              <a:off x="1462" y="1911"/>
              <a:ext cx="1198" cy="548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2" name="Freeform 12"/>
            <p:cNvSpPr>
              <a:spLocks/>
            </p:cNvSpPr>
            <p:nvPr/>
          </p:nvSpPr>
          <p:spPr bwMode="auto">
            <a:xfrm>
              <a:off x="2628" y="2432"/>
              <a:ext cx="68" cy="44"/>
            </a:xfrm>
            <a:custGeom>
              <a:avLst/>
              <a:gdLst>
                <a:gd name="T0" fmla="*/ 17 w 135"/>
                <a:gd name="T1" fmla="*/ 11 h 88"/>
                <a:gd name="T2" fmla="*/ 0 w 135"/>
                <a:gd name="T3" fmla="*/ 9 h 88"/>
                <a:gd name="T4" fmla="*/ 6 w 135"/>
                <a:gd name="T5" fmla="*/ 6 h 88"/>
                <a:gd name="T6" fmla="*/ 4 w 135"/>
                <a:gd name="T7" fmla="*/ 0 h 88"/>
                <a:gd name="T8" fmla="*/ 17 w 135"/>
                <a:gd name="T9" fmla="*/ 11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88">
                  <a:moveTo>
                    <a:pt x="135" y="88"/>
                  </a:moveTo>
                  <a:lnTo>
                    <a:pt x="0" y="65"/>
                  </a:lnTo>
                  <a:lnTo>
                    <a:pt x="46" y="46"/>
                  </a:lnTo>
                  <a:lnTo>
                    <a:pt x="31" y="0"/>
                  </a:lnTo>
                  <a:lnTo>
                    <a:pt x="135" y="88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3" name="Line 13"/>
            <p:cNvSpPr>
              <a:spLocks noChangeShapeType="1"/>
            </p:cNvSpPr>
            <p:nvPr/>
          </p:nvSpPr>
          <p:spPr bwMode="auto">
            <a:xfrm flipV="1">
              <a:off x="2221" y="1393"/>
              <a:ext cx="549" cy="404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4" name="Freeform 14"/>
            <p:cNvSpPr>
              <a:spLocks/>
            </p:cNvSpPr>
            <p:nvPr/>
          </p:nvSpPr>
          <p:spPr bwMode="auto">
            <a:xfrm>
              <a:off x="2740" y="1368"/>
              <a:ext cx="64" cy="54"/>
            </a:xfrm>
            <a:custGeom>
              <a:avLst/>
              <a:gdLst>
                <a:gd name="T0" fmla="*/ 16 w 127"/>
                <a:gd name="T1" fmla="*/ 0 h 108"/>
                <a:gd name="T2" fmla="*/ 6 w 127"/>
                <a:gd name="T3" fmla="*/ 14 h 108"/>
                <a:gd name="T4" fmla="*/ 6 w 127"/>
                <a:gd name="T5" fmla="*/ 8 h 108"/>
                <a:gd name="T6" fmla="*/ 0 w 127"/>
                <a:gd name="T7" fmla="*/ 7 h 108"/>
                <a:gd name="T8" fmla="*/ 16 w 127"/>
                <a:gd name="T9" fmla="*/ 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08">
                  <a:moveTo>
                    <a:pt x="127" y="0"/>
                  </a:moveTo>
                  <a:lnTo>
                    <a:pt x="42" y="108"/>
                  </a:lnTo>
                  <a:lnTo>
                    <a:pt x="47" y="60"/>
                  </a:lnTo>
                  <a:lnTo>
                    <a:pt x="0" y="5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5" name="Line 15"/>
            <p:cNvSpPr>
              <a:spLocks noChangeShapeType="1"/>
            </p:cNvSpPr>
            <p:nvPr/>
          </p:nvSpPr>
          <p:spPr bwMode="auto">
            <a:xfrm>
              <a:off x="1501" y="1368"/>
              <a:ext cx="445" cy="350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6" name="Freeform 16"/>
            <p:cNvSpPr>
              <a:spLocks/>
            </p:cNvSpPr>
            <p:nvPr/>
          </p:nvSpPr>
          <p:spPr bwMode="auto">
            <a:xfrm>
              <a:off x="1921" y="1693"/>
              <a:ext cx="63" cy="55"/>
            </a:xfrm>
            <a:custGeom>
              <a:avLst/>
              <a:gdLst>
                <a:gd name="T0" fmla="*/ 16 w 126"/>
                <a:gd name="T1" fmla="*/ 14 h 109"/>
                <a:gd name="T2" fmla="*/ 0 w 126"/>
                <a:gd name="T3" fmla="*/ 8 h 109"/>
                <a:gd name="T4" fmla="*/ 6 w 126"/>
                <a:gd name="T5" fmla="*/ 6 h 109"/>
                <a:gd name="T6" fmla="*/ 6 w 126"/>
                <a:gd name="T7" fmla="*/ 0 h 109"/>
                <a:gd name="T8" fmla="*/ 16 w 126"/>
                <a:gd name="T9" fmla="*/ 14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" h="109">
                  <a:moveTo>
                    <a:pt x="126" y="109"/>
                  </a:moveTo>
                  <a:lnTo>
                    <a:pt x="0" y="57"/>
                  </a:lnTo>
                  <a:lnTo>
                    <a:pt x="48" y="47"/>
                  </a:lnTo>
                  <a:lnTo>
                    <a:pt x="46" y="0"/>
                  </a:lnTo>
                  <a:lnTo>
                    <a:pt x="126" y="109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7" name="Line 17"/>
            <p:cNvSpPr>
              <a:spLocks noChangeShapeType="1"/>
            </p:cNvSpPr>
            <p:nvPr/>
          </p:nvSpPr>
          <p:spPr bwMode="auto">
            <a:xfrm>
              <a:off x="1496" y="2533"/>
              <a:ext cx="1134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8" name="Freeform 18"/>
            <p:cNvSpPr>
              <a:spLocks/>
            </p:cNvSpPr>
            <p:nvPr/>
          </p:nvSpPr>
          <p:spPr bwMode="auto">
            <a:xfrm>
              <a:off x="2611" y="2515"/>
              <a:ext cx="66" cy="36"/>
            </a:xfrm>
            <a:custGeom>
              <a:avLst/>
              <a:gdLst>
                <a:gd name="T0" fmla="*/ 17 w 131"/>
                <a:gd name="T1" fmla="*/ 4 h 73"/>
                <a:gd name="T2" fmla="*/ 0 w 131"/>
                <a:gd name="T3" fmla="*/ 9 h 73"/>
                <a:gd name="T4" fmla="*/ 4 w 131"/>
                <a:gd name="T5" fmla="*/ 4 h 73"/>
                <a:gd name="T6" fmla="*/ 0 w 131"/>
                <a:gd name="T7" fmla="*/ 0 h 73"/>
                <a:gd name="T8" fmla="*/ 17 w 131"/>
                <a:gd name="T9" fmla="*/ 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6"/>
                  </a:moveTo>
                  <a:lnTo>
                    <a:pt x="0" y="73"/>
                  </a:lnTo>
                  <a:lnTo>
                    <a:pt x="32" y="36"/>
                  </a:lnTo>
                  <a:lnTo>
                    <a:pt x="0" y="0"/>
                  </a:lnTo>
                  <a:lnTo>
                    <a:pt x="131" y="36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9" name="Line 19"/>
            <p:cNvSpPr>
              <a:spLocks noChangeShapeType="1"/>
            </p:cNvSpPr>
            <p:nvPr/>
          </p:nvSpPr>
          <p:spPr bwMode="auto">
            <a:xfrm>
              <a:off x="631" y="1988"/>
              <a:ext cx="571" cy="41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0" name="Freeform 20"/>
            <p:cNvSpPr>
              <a:spLocks/>
            </p:cNvSpPr>
            <p:nvPr/>
          </p:nvSpPr>
          <p:spPr bwMode="auto">
            <a:xfrm>
              <a:off x="1174" y="2372"/>
              <a:ext cx="64" cy="53"/>
            </a:xfrm>
            <a:custGeom>
              <a:avLst/>
              <a:gdLst>
                <a:gd name="T0" fmla="*/ 16 w 127"/>
                <a:gd name="T1" fmla="*/ 14 h 106"/>
                <a:gd name="T2" fmla="*/ 0 w 127"/>
                <a:gd name="T3" fmla="*/ 8 h 106"/>
                <a:gd name="T4" fmla="*/ 6 w 127"/>
                <a:gd name="T5" fmla="*/ 6 h 106"/>
                <a:gd name="T6" fmla="*/ 6 w 127"/>
                <a:gd name="T7" fmla="*/ 0 h 106"/>
                <a:gd name="T8" fmla="*/ 16 w 127"/>
                <a:gd name="T9" fmla="*/ 14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06">
                  <a:moveTo>
                    <a:pt x="127" y="106"/>
                  </a:moveTo>
                  <a:lnTo>
                    <a:pt x="0" y="58"/>
                  </a:lnTo>
                  <a:lnTo>
                    <a:pt x="47" y="48"/>
                  </a:lnTo>
                  <a:lnTo>
                    <a:pt x="42" y="0"/>
                  </a:lnTo>
                  <a:lnTo>
                    <a:pt x="127" y="106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1" name="Line 21"/>
            <p:cNvSpPr>
              <a:spLocks noChangeShapeType="1"/>
            </p:cNvSpPr>
            <p:nvPr/>
          </p:nvSpPr>
          <p:spPr bwMode="auto">
            <a:xfrm>
              <a:off x="2996" y="1854"/>
              <a:ext cx="412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2" name="Freeform 22"/>
            <p:cNvSpPr>
              <a:spLocks/>
            </p:cNvSpPr>
            <p:nvPr/>
          </p:nvSpPr>
          <p:spPr bwMode="auto">
            <a:xfrm>
              <a:off x="3387" y="1836"/>
              <a:ext cx="65" cy="37"/>
            </a:xfrm>
            <a:custGeom>
              <a:avLst/>
              <a:gdLst>
                <a:gd name="T0" fmla="*/ 16 w 132"/>
                <a:gd name="T1" fmla="*/ 5 h 73"/>
                <a:gd name="T2" fmla="*/ 0 w 132"/>
                <a:gd name="T3" fmla="*/ 10 h 73"/>
                <a:gd name="T4" fmla="*/ 4 w 132"/>
                <a:gd name="T5" fmla="*/ 5 h 73"/>
                <a:gd name="T6" fmla="*/ 0 w 132"/>
                <a:gd name="T7" fmla="*/ 0 h 73"/>
                <a:gd name="T8" fmla="*/ 16 w 132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73">
                  <a:moveTo>
                    <a:pt x="132" y="37"/>
                  </a:moveTo>
                  <a:lnTo>
                    <a:pt x="0" y="73"/>
                  </a:lnTo>
                  <a:lnTo>
                    <a:pt x="33" y="37"/>
                  </a:lnTo>
                  <a:lnTo>
                    <a:pt x="0" y="0"/>
                  </a:lnTo>
                  <a:lnTo>
                    <a:pt x="132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3" name="Line 23"/>
            <p:cNvSpPr>
              <a:spLocks noChangeShapeType="1"/>
            </p:cNvSpPr>
            <p:nvPr/>
          </p:nvSpPr>
          <p:spPr bwMode="auto">
            <a:xfrm>
              <a:off x="2240" y="1854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4" name="Freeform 24"/>
            <p:cNvSpPr>
              <a:spLocks/>
            </p:cNvSpPr>
            <p:nvPr/>
          </p:nvSpPr>
          <p:spPr bwMode="auto">
            <a:xfrm>
              <a:off x="2630" y="1836"/>
              <a:ext cx="66" cy="37"/>
            </a:xfrm>
            <a:custGeom>
              <a:avLst/>
              <a:gdLst>
                <a:gd name="T0" fmla="*/ 17 w 131"/>
                <a:gd name="T1" fmla="*/ 5 h 73"/>
                <a:gd name="T2" fmla="*/ 0 w 131"/>
                <a:gd name="T3" fmla="*/ 10 h 73"/>
                <a:gd name="T4" fmla="*/ 4 w 131"/>
                <a:gd name="T5" fmla="*/ 5 h 73"/>
                <a:gd name="T6" fmla="*/ 0 w 131"/>
                <a:gd name="T7" fmla="*/ 0 h 73"/>
                <a:gd name="T8" fmla="*/ 17 w 131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5" name="Line 25"/>
            <p:cNvSpPr>
              <a:spLocks noChangeShapeType="1"/>
            </p:cNvSpPr>
            <p:nvPr/>
          </p:nvSpPr>
          <p:spPr bwMode="auto">
            <a:xfrm>
              <a:off x="1482" y="1854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6" name="Freeform 26"/>
            <p:cNvSpPr>
              <a:spLocks/>
            </p:cNvSpPr>
            <p:nvPr/>
          </p:nvSpPr>
          <p:spPr bwMode="auto">
            <a:xfrm>
              <a:off x="1872" y="1836"/>
              <a:ext cx="66" cy="37"/>
            </a:xfrm>
            <a:custGeom>
              <a:avLst/>
              <a:gdLst>
                <a:gd name="T0" fmla="*/ 17 w 131"/>
                <a:gd name="T1" fmla="*/ 5 h 73"/>
                <a:gd name="T2" fmla="*/ 0 w 131"/>
                <a:gd name="T3" fmla="*/ 10 h 73"/>
                <a:gd name="T4" fmla="*/ 4 w 131"/>
                <a:gd name="T5" fmla="*/ 5 h 73"/>
                <a:gd name="T6" fmla="*/ 0 w 131"/>
                <a:gd name="T7" fmla="*/ 0 h 73"/>
                <a:gd name="T8" fmla="*/ 17 w 131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7" name="Line 27"/>
            <p:cNvSpPr>
              <a:spLocks noChangeShapeType="1"/>
            </p:cNvSpPr>
            <p:nvPr/>
          </p:nvSpPr>
          <p:spPr bwMode="auto">
            <a:xfrm>
              <a:off x="726" y="1854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8" name="Freeform 28"/>
            <p:cNvSpPr>
              <a:spLocks/>
            </p:cNvSpPr>
            <p:nvPr/>
          </p:nvSpPr>
          <p:spPr bwMode="auto">
            <a:xfrm>
              <a:off x="1116" y="1836"/>
              <a:ext cx="66" cy="37"/>
            </a:xfrm>
            <a:custGeom>
              <a:avLst/>
              <a:gdLst>
                <a:gd name="T0" fmla="*/ 17 w 131"/>
                <a:gd name="T1" fmla="*/ 5 h 73"/>
                <a:gd name="T2" fmla="*/ 0 w 131"/>
                <a:gd name="T3" fmla="*/ 10 h 73"/>
                <a:gd name="T4" fmla="*/ 4 w 131"/>
                <a:gd name="T5" fmla="*/ 5 h 73"/>
                <a:gd name="T6" fmla="*/ 0 w 131"/>
                <a:gd name="T7" fmla="*/ 0 h 73"/>
                <a:gd name="T8" fmla="*/ 17 w 131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9" name="Line 29"/>
            <p:cNvSpPr>
              <a:spLocks noChangeShapeType="1"/>
            </p:cNvSpPr>
            <p:nvPr/>
          </p:nvSpPr>
          <p:spPr bwMode="auto">
            <a:xfrm>
              <a:off x="3043" y="1318"/>
              <a:ext cx="423" cy="400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0" name="Freeform 30"/>
            <p:cNvSpPr>
              <a:spLocks/>
            </p:cNvSpPr>
            <p:nvPr/>
          </p:nvSpPr>
          <p:spPr bwMode="auto">
            <a:xfrm>
              <a:off x="3437" y="1689"/>
              <a:ext cx="60" cy="59"/>
            </a:xfrm>
            <a:custGeom>
              <a:avLst/>
              <a:gdLst>
                <a:gd name="T0" fmla="*/ 15 w 120"/>
                <a:gd name="T1" fmla="*/ 15 h 117"/>
                <a:gd name="T2" fmla="*/ 0 w 120"/>
                <a:gd name="T3" fmla="*/ 7 h 117"/>
                <a:gd name="T4" fmla="*/ 6 w 120"/>
                <a:gd name="T5" fmla="*/ 6 h 117"/>
                <a:gd name="T6" fmla="*/ 7 w 120"/>
                <a:gd name="T7" fmla="*/ 0 h 117"/>
                <a:gd name="T8" fmla="*/ 15 w 120"/>
                <a:gd name="T9" fmla="*/ 15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17">
                  <a:moveTo>
                    <a:pt x="120" y="117"/>
                  </a:moveTo>
                  <a:lnTo>
                    <a:pt x="0" y="54"/>
                  </a:lnTo>
                  <a:lnTo>
                    <a:pt x="48" y="48"/>
                  </a:lnTo>
                  <a:lnTo>
                    <a:pt x="50" y="0"/>
                  </a:lnTo>
                  <a:lnTo>
                    <a:pt x="120" y="11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1" name="Line 31"/>
            <p:cNvSpPr>
              <a:spLocks noChangeShapeType="1"/>
            </p:cNvSpPr>
            <p:nvPr/>
          </p:nvSpPr>
          <p:spPr bwMode="auto">
            <a:xfrm>
              <a:off x="2305" y="1260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2" name="Freeform 32"/>
            <p:cNvSpPr>
              <a:spLocks/>
            </p:cNvSpPr>
            <p:nvPr/>
          </p:nvSpPr>
          <p:spPr bwMode="auto">
            <a:xfrm>
              <a:off x="2695" y="1242"/>
              <a:ext cx="65" cy="36"/>
            </a:xfrm>
            <a:custGeom>
              <a:avLst/>
              <a:gdLst>
                <a:gd name="T0" fmla="*/ 16 w 131"/>
                <a:gd name="T1" fmla="*/ 4 h 73"/>
                <a:gd name="T2" fmla="*/ 0 w 131"/>
                <a:gd name="T3" fmla="*/ 9 h 73"/>
                <a:gd name="T4" fmla="*/ 4 w 131"/>
                <a:gd name="T5" fmla="*/ 4 h 73"/>
                <a:gd name="T6" fmla="*/ 0 w 131"/>
                <a:gd name="T7" fmla="*/ 0 h 73"/>
                <a:gd name="T8" fmla="*/ 16 w 131"/>
                <a:gd name="T9" fmla="*/ 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3" name="Line 33"/>
            <p:cNvSpPr>
              <a:spLocks noChangeShapeType="1"/>
            </p:cNvSpPr>
            <p:nvPr/>
          </p:nvSpPr>
          <p:spPr bwMode="auto">
            <a:xfrm>
              <a:off x="1548" y="1260"/>
              <a:ext cx="409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4" name="Freeform 34"/>
            <p:cNvSpPr>
              <a:spLocks/>
            </p:cNvSpPr>
            <p:nvPr/>
          </p:nvSpPr>
          <p:spPr bwMode="auto">
            <a:xfrm>
              <a:off x="1936" y="1242"/>
              <a:ext cx="66" cy="36"/>
            </a:xfrm>
            <a:custGeom>
              <a:avLst/>
              <a:gdLst>
                <a:gd name="T0" fmla="*/ 17 w 131"/>
                <a:gd name="T1" fmla="*/ 4 h 73"/>
                <a:gd name="T2" fmla="*/ 0 w 131"/>
                <a:gd name="T3" fmla="*/ 9 h 73"/>
                <a:gd name="T4" fmla="*/ 4 w 131"/>
                <a:gd name="T5" fmla="*/ 4 h 73"/>
                <a:gd name="T6" fmla="*/ 0 w 131"/>
                <a:gd name="T7" fmla="*/ 0 h 73"/>
                <a:gd name="T8" fmla="*/ 17 w 131"/>
                <a:gd name="T9" fmla="*/ 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5" name="Line 35"/>
            <p:cNvSpPr>
              <a:spLocks noChangeShapeType="1"/>
            </p:cNvSpPr>
            <p:nvPr/>
          </p:nvSpPr>
          <p:spPr bwMode="auto">
            <a:xfrm flipV="1">
              <a:off x="705" y="1346"/>
              <a:ext cx="527" cy="45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6" name="Freeform 36"/>
            <p:cNvSpPr>
              <a:spLocks/>
            </p:cNvSpPr>
            <p:nvPr/>
          </p:nvSpPr>
          <p:spPr bwMode="auto">
            <a:xfrm>
              <a:off x="1203" y="1318"/>
              <a:ext cx="62" cy="58"/>
            </a:xfrm>
            <a:custGeom>
              <a:avLst/>
              <a:gdLst>
                <a:gd name="T0" fmla="*/ 16 w 124"/>
                <a:gd name="T1" fmla="*/ 0 h 115"/>
                <a:gd name="T2" fmla="*/ 6 w 124"/>
                <a:gd name="T3" fmla="*/ 15 h 115"/>
                <a:gd name="T4" fmla="*/ 6 w 124"/>
                <a:gd name="T5" fmla="*/ 9 h 115"/>
                <a:gd name="T6" fmla="*/ 0 w 124"/>
                <a:gd name="T7" fmla="*/ 8 h 115"/>
                <a:gd name="T8" fmla="*/ 16 w 124"/>
                <a:gd name="T9" fmla="*/ 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15">
                  <a:moveTo>
                    <a:pt x="124" y="0"/>
                  </a:moveTo>
                  <a:lnTo>
                    <a:pt x="46" y="115"/>
                  </a:lnTo>
                  <a:lnTo>
                    <a:pt x="47" y="65"/>
                  </a:lnTo>
                  <a:lnTo>
                    <a:pt x="0" y="57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7" name="Oval 37"/>
            <p:cNvSpPr>
              <a:spLocks noChangeArrowheads="1"/>
            </p:cNvSpPr>
            <p:nvPr/>
          </p:nvSpPr>
          <p:spPr bwMode="auto">
            <a:xfrm>
              <a:off x="1245" y="1109"/>
              <a:ext cx="304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8" name="Line 38"/>
            <p:cNvSpPr>
              <a:spLocks noChangeShapeType="1"/>
            </p:cNvSpPr>
            <p:nvPr/>
          </p:nvSpPr>
          <p:spPr bwMode="auto">
            <a:xfrm>
              <a:off x="1290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9" name="Line 39"/>
            <p:cNvSpPr>
              <a:spLocks noChangeShapeType="1"/>
            </p:cNvSpPr>
            <p:nvPr/>
          </p:nvSpPr>
          <p:spPr bwMode="auto">
            <a:xfrm flipV="1">
              <a:off x="1290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0" name="Rectangle 40"/>
            <p:cNvSpPr>
              <a:spLocks noChangeArrowheads="1"/>
            </p:cNvSpPr>
            <p:nvPr/>
          </p:nvSpPr>
          <p:spPr bwMode="auto">
            <a:xfrm>
              <a:off x="1315" y="1227"/>
              <a:ext cx="22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     </a:t>
              </a:r>
              <a:r>
                <a:rPr lang="sr-Latn-ME" altLang="sr-Latn-RS" sz="12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‚‚</a:t>
              </a:r>
              <a:r>
                <a:rPr lang="en-US" altLang="sr-Latn-RS" sz="12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1" name="Rectangle 41"/>
            <p:cNvSpPr>
              <a:spLocks noChangeArrowheads="1"/>
            </p:cNvSpPr>
            <p:nvPr/>
          </p:nvSpPr>
          <p:spPr bwMode="auto">
            <a:xfrm>
              <a:off x="1380" y="1300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2" name="Rectangle 42"/>
            <p:cNvSpPr>
              <a:spLocks noChangeArrowheads="1"/>
            </p:cNvSpPr>
            <p:nvPr/>
          </p:nvSpPr>
          <p:spPr bwMode="auto">
            <a:xfrm>
              <a:off x="1381" y="1144"/>
              <a:ext cx="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A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3" name="Oval 43"/>
            <p:cNvSpPr>
              <a:spLocks noChangeArrowheads="1"/>
            </p:cNvSpPr>
            <p:nvPr/>
          </p:nvSpPr>
          <p:spPr bwMode="auto">
            <a:xfrm>
              <a:off x="2002" y="1109"/>
              <a:ext cx="304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4" name="Line 44"/>
            <p:cNvSpPr>
              <a:spLocks noChangeShapeType="1"/>
            </p:cNvSpPr>
            <p:nvPr/>
          </p:nvSpPr>
          <p:spPr bwMode="auto">
            <a:xfrm>
              <a:off x="2047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5" name="Line 45"/>
            <p:cNvSpPr>
              <a:spLocks noChangeShapeType="1"/>
            </p:cNvSpPr>
            <p:nvPr/>
          </p:nvSpPr>
          <p:spPr bwMode="auto">
            <a:xfrm flipV="1">
              <a:off x="2047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6" name="Rectangle 46"/>
            <p:cNvSpPr>
              <a:spLocks noChangeArrowheads="1"/>
            </p:cNvSpPr>
            <p:nvPr/>
          </p:nvSpPr>
          <p:spPr bwMode="auto">
            <a:xfrm>
              <a:off x="2048" y="1227"/>
              <a:ext cx="244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8       11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7" name="Rectangle 47"/>
            <p:cNvSpPr>
              <a:spLocks noChangeArrowheads="1"/>
            </p:cNvSpPr>
            <p:nvPr/>
          </p:nvSpPr>
          <p:spPr bwMode="auto">
            <a:xfrm>
              <a:off x="2138" y="1300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3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8" name="Rectangle 48"/>
            <p:cNvSpPr>
              <a:spLocks noChangeArrowheads="1"/>
            </p:cNvSpPr>
            <p:nvPr/>
          </p:nvSpPr>
          <p:spPr bwMode="auto">
            <a:xfrm>
              <a:off x="2138" y="1144"/>
              <a:ext cx="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B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9" name="Oval 49"/>
            <p:cNvSpPr>
              <a:spLocks noChangeArrowheads="1"/>
            </p:cNvSpPr>
            <p:nvPr/>
          </p:nvSpPr>
          <p:spPr bwMode="auto">
            <a:xfrm>
              <a:off x="423" y="1703"/>
              <a:ext cx="304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0" name="Line 50"/>
            <p:cNvSpPr>
              <a:spLocks noChangeShapeType="1"/>
            </p:cNvSpPr>
            <p:nvPr/>
          </p:nvSpPr>
          <p:spPr bwMode="auto">
            <a:xfrm>
              <a:off x="468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1" name="Line 51"/>
            <p:cNvSpPr>
              <a:spLocks noChangeShapeType="1"/>
            </p:cNvSpPr>
            <p:nvPr/>
          </p:nvSpPr>
          <p:spPr bwMode="auto">
            <a:xfrm flipV="1">
              <a:off x="468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2" name="Rectangle 52"/>
            <p:cNvSpPr>
              <a:spLocks noChangeArrowheads="1"/>
            </p:cNvSpPr>
            <p:nvPr/>
          </p:nvSpPr>
          <p:spPr bwMode="auto">
            <a:xfrm>
              <a:off x="484" y="1823"/>
              <a:ext cx="21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0       0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3" name="Rectangle 53"/>
            <p:cNvSpPr>
              <a:spLocks noChangeArrowheads="1"/>
            </p:cNvSpPr>
            <p:nvPr/>
          </p:nvSpPr>
          <p:spPr bwMode="auto">
            <a:xfrm>
              <a:off x="557" y="1896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0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4" name="Rectangle 54"/>
            <p:cNvSpPr>
              <a:spLocks noChangeArrowheads="1"/>
            </p:cNvSpPr>
            <p:nvPr/>
          </p:nvSpPr>
          <p:spPr bwMode="auto">
            <a:xfrm>
              <a:off x="546" y="1737"/>
              <a:ext cx="9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PP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5" name="Oval 55"/>
            <p:cNvSpPr>
              <a:spLocks noChangeArrowheads="1"/>
            </p:cNvSpPr>
            <p:nvPr/>
          </p:nvSpPr>
          <p:spPr bwMode="auto">
            <a:xfrm>
              <a:off x="2760" y="1109"/>
              <a:ext cx="304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6" name="Line 56"/>
            <p:cNvSpPr>
              <a:spLocks noChangeShapeType="1"/>
            </p:cNvSpPr>
            <p:nvPr/>
          </p:nvSpPr>
          <p:spPr bwMode="auto">
            <a:xfrm>
              <a:off x="2805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7" name="Line 57"/>
            <p:cNvSpPr>
              <a:spLocks noChangeShapeType="1"/>
            </p:cNvSpPr>
            <p:nvPr/>
          </p:nvSpPr>
          <p:spPr bwMode="auto">
            <a:xfrm flipV="1">
              <a:off x="2805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8" name="Rectangle 58"/>
            <p:cNvSpPr>
              <a:spLocks noChangeArrowheads="1"/>
            </p:cNvSpPr>
            <p:nvPr/>
          </p:nvSpPr>
          <p:spPr bwMode="auto">
            <a:xfrm>
              <a:off x="2806" y="1227"/>
              <a:ext cx="24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19     19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9" name="Rectangle 59"/>
            <p:cNvSpPr>
              <a:spLocks noChangeArrowheads="1"/>
            </p:cNvSpPr>
            <p:nvPr/>
          </p:nvSpPr>
          <p:spPr bwMode="auto">
            <a:xfrm>
              <a:off x="2897" y="1300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8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0" name="Rectangle 60"/>
            <p:cNvSpPr>
              <a:spLocks noChangeArrowheads="1"/>
            </p:cNvSpPr>
            <p:nvPr/>
          </p:nvSpPr>
          <p:spPr bwMode="auto">
            <a:xfrm>
              <a:off x="2896" y="1144"/>
              <a:ext cx="4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C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1" name="Oval 61"/>
            <p:cNvSpPr>
              <a:spLocks noChangeArrowheads="1"/>
            </p:cNvSpPr>
            <p:nvPr/>
          </p:nvSpPr>
          <p:spPr bwMode="auto">
            <a:xfrm>
              <a:off x="1182" y="1703"/>
              <a:ext cx="301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2" name="Line 62"/>
            <p:cNvSpPr>
              <a:spLocks noChangeShapeType="1"/>
            </p:cNvSpPr>
            <p:nvPr/>
          </p:nvSpPr>
          <p:spPr bwMode="auto">
            <a:xfrm>
              <a:off x="1226" y="1748"/>
              <a:ext cx="214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3" name="Line 63"/>
            <p:cNvSpPr>
              <a:spLocks noChangeShapeType="1"/>
            </p:cNvSpPr>
            <p:nvPr/>
          </p:nvSpPr>
          <p:spPr bwMode="auto">
            <a:xfrm flipV="1">
              <a:off x="1226" y="1748"/>
              <a:ext cx="214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4" name="Rectangle 64"/>
            <p:cNvSpPr>
              <a:spLocks noChangeArrowheads="1"/>
            </p:cNvSpPr>
            <p:nvPr/>
          </p:nvSpPr>
          <p:spPr bwMode="auto">
            <a:xfrm>
              <a:off x="1257" y="1820"/>
              <a:ext cx="17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2     5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5" name="Rectangle 65"/>
            <p:cNvSpPr>
              <a:spLocks noChangeArrowheads="1"/>
            </p:cNvSpPr>
            <p:nvPr/>
          </p:nvSpPr>
          <p:spPr bwMode="auto">
            <a:xfrm>
              <a:off x="1314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2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6" name="Rectangle 66"/>
            <p:cNvSpPr>
              <a:spLocks noChangeArrowheads="1"/>
            </p:cNvSpPr>
            <p:nvPr/>
          </p:nvSpPr>
          <p:spPr bwMode="auto">
            <a:xfrm>
              <a:off x="1316" y="1737"/>
              <a:ext cx="4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D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7" name="Oval 67"/>
            <p:cNvSpPr>
              <a:spLocks noChangeArrowheads="1"/>
            </p:cNvSpPr>
            <p:nvPr/>
          </p:nvSpPr>
          <p:spPr bwMode="auto">
            <a:xfrm>
              <a:off x="1938" y="1703"/>
              <a:ext cx="303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8" name="Line 68"/>
            <p:cNvSpPr>
              <a:spLocks noChangeShapeType="1"/>
            </p:cNvSpPr>
            <p:nvPr/>
          </p:nvSpPr>
          <p:spPr bwMode="auto">
            <a:xfrm>
              <a:off x="1983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9" name="Line 69"/>
            <p:cNvSpPr>
              <a:spLocks noChangeShapeType="1"/>
            </p:cNvSpPr>
            <p:nvPr/>
          </p:nvSpPr>
          <p:spPr bwMode="auto">
            <a:xfrm flipV="1">
              <a:off x="1983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0" name="Rectangle 70"/>
            <p:cNvSpPr>
              <a:spLocks noChangeArrowheads="1"/>
            </p:cNvSpPr>
            <p:nvPr/>
          </p:nvSpPr>
          <p:spPr bwMode="auto">
            <a:xfrm>
              <a:off x="1991" y="1820"/>
              <a:ext cx="227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11    11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1" name="Rectangle 71"/>
            <p:cNvSpPr>
              <a:spLocks noChangeArrowheads="1"/>
            </p:cNvSpPr>
            <p:nvPr/>
          </p:nvSpPr>
          <p:spPr bwMode="auto">
            <a:xfrm>
              <a:off x="2072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6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2" name="Rectangle 72"/>
            <p:cNvSpPr>
              <a:spLocks noChangeArrowheads="1"/>
            </p:cNvSpPr>
            <p:nvPr/>
          </p:nvSpPr>
          <p:spPr bwMode="auto">
            <a:xfrm>
              <a:off x="2074" y="1737"/>
              <a:ext cx="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E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3" name="Oval 73"/>
            <p:cNvSpPr>
              <a:spLocks noChangeArrowheads="1"/>
            </p:cNvSpPr>
            <p:nvPr/>
          </p:nvSpPr>
          <p:spPr bwMode="auto">
            <a:xfrm>
              <a:off x="2696" y="1703"/>
              <a:ext cx="301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4" name="Line 74"/>
            <p:cNvSpPr>
              <a:spLocks noChangeShapeType="1"/>
            </p:cNvSpPr>
            <p:nvPr/>
          </p:nvSpPr>
          <p:spPr bwMode="auto">
            <a:xfrm>
              <a:off x="2740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5" name="Line 75"/>
            <p:cNvSpPr>
              <a:spLocks noChangeShapeType="1"/>
            </p:cNvSpPr>
            <p:nvPr/>
          </p:nvSpPr>
          <p:spPr bwMode="auto">
            <a:xfrm flipV="1">
              <a:off x="2740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6" name="Rectangle 76"/>
            <p:cNvSpPr>
              <a:spLocks noChangeArrowheads="1"/>
            </p:cNvSpPr>
            <p:nvPr/>
          </p:nvSpPr>
          <p:spPr bwMode="auto">
            <a:xfrm>
              <a:off x="2756" y="1820"/>
              <a:ext cx="20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15   19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7" name="Rectangle 77"/>
            <p:cNvSpPr>
              <a:spLocks noChangeArrowheads="1"/>
            </p:cNvSpPr>
            <p:nvPr/>
          </p:nvSpPr>
          <p:spPr bwMode="auto">
            <a:xfrm>
              <a:off x="2830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4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8" name="Rectangle 78"/>
            <p:cNvSpPr>
              <a:spLocks noChangeArrowheads="1"/>
            </p:cNvSpPr>
            <p:nvPr/>
          </p:nvSpPr>
          <p:spPr bwMode="auto">
            <a:xfrm>
              <a:off x="2832" y="1737"/>
              <a:ext cx="4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F</a:t>
              </a:r>
              <a:endParaRPr lang="en-US" altLang="sr-Latn-RS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9" name="Oval 79"/>
            <p:cNvSpPr>
              <a:spLocks noChangeArrowheads="1"/>
            </p:cNvSpPr>
            <p:nvPr/>
          </p:nvSpPr>
          <p:spPr bwMode="auto">
            <a:xfrm>
              <a:off x="1194" y="2380"/>
              <a:ext cx="303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0" name="Line 80"/>
            <p:cNvSpPr>
              <a:spLocks noChangeShapeType="1"/>
            </p:cNvSpPr>
            <p:nvPr/>
          </p:nvSpPr>
          <p:spPr bwMode="auto">
            <a:xfrm>
              <a:off x="1239" y="2425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1" name="Line 81"/>
            <p:cNvSpPr>
              <a:spLocks noChangeShapeType="1"/>
            </p:cNvSpPr>
            <p:nvPr/>
          </p:nvSpPr>
          <p:spPr bwMode="auto">
            <a:xfrm flipV="1">
              <a:off x="1239" y="2425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2" name="Rectangle 82"/>
            <p:cNvSpPr>
              <a:spLocks noChangeArrowheads="1"/>
            </p:cNvSpPr>
            <p:nvPr/>
          </p:nvSpPr>
          <p:spPr bwMode="auto">
            <a:xfrm>
              <a:off x="1239" y="2498"/>
              <a:ext cx="247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6       10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3" name="Rectangle 83"/>
            <p:cNvSpPr>
              <a:spLocks noChangeArrowheads="1"/>
            </p:cNvSpPr>
            <p:nvPr/>
          </p:nvSpPr>
          <p:spPr bwMode="auto">
            <a:xfrm>
              <a:off x="1328" y="2571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6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4" name="Rectangle 84"/>
            <p:cNvSpPr>
              <a:spLocks noChangeArrowheads="1"/>
            </p:cNvSpPr>
            <p:nvPr/>
          </p:nvSpPr>
          <p:spPr bwMode="auto">
            <a:xfrm>
              <a:off x="1327" y="2414"/>
              <a:ext cx="54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G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5" name="Oval 85"/>
            <p:cNvSpPr>
              <a:spLocks noChangeArrowheads="1"/>
            </p:cNvSpPr>
            <p:nvPr/>
          </p:nvSpPr>
          <p:spPr bwMode="auto">
            <a:xfrm>
              <a:off x="2677" y="2380"/>
              <a:ext cx="303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6" name="Line 86"/>
            <p:cNvSpPr>
              <a:spLocks noChangeShapeType="1"/>
            </p:cNvSpPr>
            <p:nvPr/>
          </p:nvSpPr>
          <p:spPr bwMode="auto">
            <a:xfrm>
              <a:off x="2721" y="2425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7" name="Line 87"/>
            <p:cNvSpPr>
              <a:spLocks noChangeShapeType="1"/>
            </p:cNvSpPr>
            <p:nvPr/>
          </p:nvSpPr>
          <p:spPr bwMode="auto">
            <a:xfrm flipV="1">
              <a:off x="2721" y="2425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8" name="Rectangle 88"/>
            <p:cNvSpPr>
              <a:spLocks noChangeArrowheads="1"/>
            </p:cNvSpPr>
            <p:nvPr/>
          </p:nvSpPr>
          <p:spPr bwMode="auto">
            <a:xfrm>
              <a:off x="2720" y="2498"/>
              <a:ext cx="2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15     19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9" name="Rectangle 89"/>
            <p:cNvSpPr>
              <a:spLocks noChangeArrowheads="1"/>
            </p:cNvSpPr>
            <p:nvPr/>
          </p:nvSpPr>
          <p:spPr bwMode="auto">
            <a:xfrm>
              <a:off x="2811" y="2571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0" name="Rectangle 90"/>
            <p:cNvSpPr>
              <a:spLocks noChangeArrowheads="1"/>
            </p:cNvSpPr>
            <p:nvPr/>
          </p:nvSpPr>
          <p:spPr bwMode="auto">
            <a:xfrm>
              <a:off x="2812" y="2414"/>
              <a:ext cx="4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H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1" name="Oval 91"/>
            <p:cNvSpPr>
              <a:spLocks noChangeArrowheads="1"/>
            </p:cNvSpPr>
            <p:nvPr/>
          </p:nvSpPr>
          <p:spPr bwMode="auto">
            <a:xfrm>
              <a:off x="3452" y="1703"/>
              <a:ext cx="304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2" name="Line 92"/>
            <p:cNvSpPr>
              <a:spLocks noChangeShapeType="1"/>
            </p:cNvSpPr>
            <p:nvPr/>
          </p:nvSpPr>
          <p:spPr bwMode="auto">
            <a:xfrm>
              <a:off x="3497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3" name="Line 93"/>
            <p:cNvSpPr>
              <a:spLocks noChangeShapeType="1"/>
            </p:cNvSpPr>
            <p:nvPr/>
          </p:nvSpPr>
          <p:spPr bwMode="auto">
            <a:xfrm flipV="1">
              <a:off x="3497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4" name="Rectangle 94"/>
            <p:cNvSpPr>
              <a:spLocks noChangeArrowheads="1"/>
            </p:cNvSpPr>
            <p:nvPr/>
          </p:nvSpPr>
          <p:spPr bwMode="auto">
            <a:xfrm>
              <a:off x="3506" y="1820"/>
              <a:ext cx="227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19    19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5" name="Rectangle 95"/>
            <p:cNvSpPr>
              <a:spLocks noChangeArrowheads="1"/>
            </p:cNvSpPr>
            <p:nvPr/>
          </p:nvSpPr>
          <p:spPr bwMode="auto">
            <a:xfrm>
              <a:off x="3588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0</a:t>
              </a:r>
              <a:endParaRPr lang="en-US" altLang="sr-Latn-RS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6" name="Rectangle 96"/>
            <p:cNvSpPr>
              <a:spLocks noChangeArrowheads="1"/>
            </p:cNvSpPr>
            <p:nvPr/>
          </p:nvSpPr>
          <p:spPr bwMode="auto">
            <a:xfrm>
              <a:off x="3576" y="1737"/>
              <a:ext cx="8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ZP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7" name="Rectangle 97"/>
            <p:cNvSpPr>
              <a:spLocks noChangeArrowheads="1"/>
            </p:cNvSpPr>
            <p:nvPr/>
          </p:nvSpPr>
          <p:spPr bwMode="auto">
            <a:xfrm>
              <a:off x="3068" y="1330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19-0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8" name="Rectangle 98"/>
            <p:cNvSpPr>
              <a:spLocks noChangeArrowheads="1"/>
            </p:cNvSpPr>
            <p:nvPr/>
          </p:nvSpPr>
          <p:spPr bwMode="auto">
            <a:xfrm>
              <a:off x="3034" y="2276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19-0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9" name="Rectangle 99"/>
            <p:cNvSpPr>
              <a:spLocks noChangeArrowheads="1"/>
            </p:cNvSpPr>
            <p:nvPr/>
          </p:nvSpPr>
          <p:spPr bwMode="auto">
            <a:xfrm>
              <a:off x="3013" y="1783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19-0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0" name="Rectangle 100"/>
            <p:cNvSpPr>
              <a:spLocks noChangeArrowheads="1"/>
            </p:cNvSpPr>
            <p:nvPr/>
          </p:nvSpPr>
          <p:spPr bwMode="auto">
            <a:xfrm>
              <a:off x="2316" y="1189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19-8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1" name="Rectangle 101"/>
            <p:cNvSpPr>
              <a:spLocks noChangeArrowheads="1"/>
            </p:cNvSpPr>
            <p:nvPr/>
          </p:nvSpPr>
          <p:spPr bwMode="auto">
            <a:xfrm>
              <a:off x="2283" y="1638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19-8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2" name="Rectangle 102"/>
            <p:cNvSpPr>
              <a:spLocks noChangeArrowheads="1"/>
            </p:cNvSpPr>
            <p:nvPr/>
          </p:nvSpPr>
          <p:spPr bwMode="auto">
            <a:xfrm>
              <a:off x="1665" y="1189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11-3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3" name="Rectangle 103"/>
            <p:cNvSpPr>
              <a:spLocks noChangeArrowheads="1"/>
            </p:cNvSpPr>
            <p:nvPr/>
          </p:nvSpPr>
          <p:spPr bwMode="auto">
            <a:xfrm>
              <a:off x="1639" y="1385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11-6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4" name="Rectangle 104"/>
            <p:cNvSpPr>
              <a:spLocks noChangeArrowheads="1"/>
            </p:cNvSpPr>
            <p:nvPr/>
          </p:nvSpPr>
          <p:spPr bwMode="auto">
            <a:xfrm>
              <a:off x="1522" y="1778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11-6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5" name="Rectangle 105"/>
            <p:cNvSpPr>
              <a:spLocks noChangeArrowheads="1"/>
            </p:cNvSpPr>
            <p:nvPr/>
          </p:nvSpPr>
          <p:spPr bwMode="auto">
            <a:xfrm>
              <a:off x="2303" y="1902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19-4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6" name="Rectangle 106"/>
            <p:cNvSpPr>
              <a:spLocks noChangeArrowheads="1"/>
            </p:cNvSpPr>
            <p:nvPr/>
          </p:nvSpPr>
          <p:spPr bwMode="auto">
            <a:xfrm>
              <a:off x="1574" y="1918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19-9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7" name="Rectangle 107"/>
            <p:cNvSpPr>
              <a:spLocks noChangeArrowheads="1"/>
            </p:cNvSpPr>
            <p:nvPr/>
          </p:nvSpPr>
          <p:spPr bwMode="auto">
            <a:xfrm>
              <a:off x="1579" y="2436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19-9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8" name="Rectangle 108"/>
            <p:cNvSpPr>
              <a:spLocks noChangeArrowheads="1"/>
            </p:cNvSpPr>
            <p:nvPr/>
          </p:nvSpPr>
          <p:spPr bwMode="auto">
            <a:xfrm>
              <a:off x="732" y="1618"/>
              <a:ext cx="5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5-5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9" name="Rectangle 109"/>
            <p:cNvSpPr>
              <a:spLocks noChangeArrowheads="1"/>
            </p:cNvSpPr>
            <p:nvPr/>
          </p:nvSpPr>
          <p:spPr bwMode="auto">
            <a:xfrm>
              <a:off x="851" y="1784"/>
              <a:ext cx="5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5-2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90" name="Rectangle 110"/>
            <p:cNvSpPr>
              <a:spLocks noChangeArrowheads="1"/>
            </p:cNvSpPr>
            <p:nvPr/>
          </p:nvSpPr>
          <p:spPr bwMode="auto">
            <a:xfrm>
              <a:off x="792" y="2056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10-6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16388" name="Object 4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040175"/>
              </p:ext>
            </p:extLst>
          </p:nvPr>
        </p:nvGraphicFramePr>
        <p:xfrm>
          <a:off x="7451725" y="3789363"/>
          <a:ext cx="152082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8" name="Equation" r:id="rId5" imgW="1333500" imgH="393700" progId="Equation.3">
                  <p:embed/>
                </p:oleObj>
              </mc:Choice>
              <mc:Fallback>
                <p:oleObj name="Equation" r:id="rId5" imgW="1333500" imgH="393700" progId="Equation.3">
                  <p:embed/>
                  <p:pic>
                    <p:nvPicPr>
                      <p:cNvPr id="0" name="Object 4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3789363"/>
                        <a:ext cx="152082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111" name="Group 7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82862"/>
              </p:ext>
            </p:extLst>
          </p:nvPr>
        </p:nvGraphicFramePr>
        <p:xfrm>
          <a:off x="106591" y="3953887"/>
          <a:ext cx="2790825" cy="2841628"/>
        </p:xfrm>
        <a:graphic>
          <a:graphicData uri="http://schemas.openxmlformats.org/drawingml/2006/table">
            <a:tbl>
              <a:tblPr/>
              <a:tblGrid>
                <a:gridCol w="352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3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sr-Latn-R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VARIJANSA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PP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0.1111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0.4444</a:t>
                      </a:r>
                      <a:endParaRPr kumimoji="0" lang="en-GB" altLang="sr-Latn-R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0.4444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0.4444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1.7778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ZP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</a:t>
                      </a:r>
                      <a:endParaRPr kumimoji="0" lang="en-GB" altLang="sr-Latn-R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6475" name="Object 7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277646"/>
              </p:ext>
            </p:extLst>
          </p:nvPr>
        </p:nvGraphicFramePr>
        <p:xfrm>
          <a:off x="7596188" y="4365625"/>
          <a:ext cx="1296987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19" name="Equation" r:id="rId7" imgW="1143000" imgH="469900" progId="Equation.3">
                  <p:embed/>
                </p:oleObj>
              </mc:Choice>
              <mc:Fallback>
                <p:oleObj name="Equation" r:id="rId7" imgW="1143000" imgH="469900" progId="Equation.3">
                  <p:embed/>
                  <p:pic>
                    <p:nvPicPr>
                      <p:cNvPr id="0" name="Object 7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4365625"/>
                        <a:ext cx="1296987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76" name="Text Box 729"/>
          <p:cNvSpPr txBox="1">
            <a:spLocks noChangeArrowheads="1"/>
          </p:cNvSpPr>
          <p:nvPr/>
        </p:nvSpPr>
        <p:spPr bwMode="auto">
          <a:xfrm>
            <a:off x="3276600" y="1628775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1.000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77" name="Text Box 730"/>
          <p:cNvSpPr txBox="1">
            <a:spLocks noChangeArrowheads="1"/>
          </p:cNvSpPr>
          <p:nvPr/>
        </p:nvSpPr>
        <p:spPr bwMode="auto">
          <a:xfrm>
            <a:off x="4859338" y="16287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0.1111</a:t>
            </a:r>
            <a:endParaRPr lang="en-US" altLang="sr-Latn-RS" sz="1400" b="1"/>
          </a:p>
        </p:txBody>
      </p:sp>
      <p:sp>
        <p:nvSpPr>
          <p:cNvPr id="16478" name="Text Box 731"/>
          <p:cNvSpPr txBox="1">
            <a:spLocks noChangeArrowheads="1"/>
          </p:cNvSpPr>
          <p:nvPr/>
        </p:nvSpPr>
        <p:spPr bwMode="auto">
          <a:xfrm>
            <a:off x="6372225" y="1628775"/>
            <a:ext cx="1008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0.4444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79" name="Text Box 732"/>
          <p:cNvSpPr txBox="1">
            <a:spLocks noChangeArrowheads="1"/>
          </p:cNvSpPr>
          <p:nvPr/>
        </p:nvSpPr>
        <p:spPr bwMode="auto">
          <a:xfrm>
            <a:off x="2916238" y="29241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 dirty="0"/>
              <a:t>0.4444</a:t>
            </a:r>
            <a:endParaRPr lang="en-US" altLang="sr-Latn-RS" sz="1400" b="1" dirty="0"/>
          </a:p>
        </p:txBody>
      </p:sp>
      <p:sp>
        <p:nvSpPr>
          <p:cNvPr id="16480" name="Text Box 733"/>
          <p:cNvSpPr txBox="1">
            <a:spLocks noChangeArrowheads="1"/>
          </p:cNvSpPr>
          <p:nvPr/>
        </p:nvSpPr>
        <p:spPr bwMode="auto">
          <a:xfrm>
            <a:off x="4643438" y="29241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0.4444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81" name="Text Box 734"/>
          <p:cNvSpPr txBox="1">
            <a:spLocks noChangeArrowheads="1"/>
          </p:cNvSpPr>
          <p:nvPr/>
        </p:nvSpPr>
        <p:spPr bwMode="auto">
          <a:xfrm>
            <a:off x="6227763" y="29972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1.000</a:t>
            </a:r>
            <a:endParaRPr lang="en-US" altLang="sr-Latn-RS" sz="1400" b="1"/>
          </a:p>
        </p:txBody>
      </p:sp>
      <p:sp>
        <p:nvSpPr>
          <p:cNvPr id="16482" name="Text Box 735"/>
          <p:cNvSpPr txBox="1">
            <a:spLocks noChangeArrowheads="1"/>
          </p:cNvSpPr>
          <p:nvPr/>
        </p:nvSpPr>
        <p:spPr bwMode="auto">
          <a:xfrm>
            <a:off x="3132138" y="45085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1.000</a:t>
            </a:r>
            <a:endParaRPr lang="en-US" altLang="sr-Latn-RS" sz="1400" b="1"/>
          </a:p>
        </p:txBody>
      </p:sp>
      <p:sp>
        <p:nvSpPr>
          <p:cNvPr id="16483" name="Text Box 736"/>
          <p:cNvSpPr txBox="1">
            <a:spLocks noChangeArrowheads="1"/>
          </p:cNvSpPr>
          <p:nvPr/>
        </p:nvSpPr>
        <p:spPr bwMode="auto">
          <a:xfrm>
            <a:off x="6156325" y="45085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1.7778</a:t>
            </a:r>
            <a:endParaRPr lang="en-US" altLang="sr-Latn-RS" sz="1400" b="1"/>
          </a:p>
        </p:txBody>
      </p:sp>
      <p:graphicFrame>
        <p:nvGraphicFramePr>
          <p:cNvPr id="16484" name="Object 7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736456"/>
              </p:ext>
            </p:extLst>
          </p:nvPr>
        </p:nvGraphicFramePr>
        <p:xfrm>
          <a:off x="7451725" y="5157788"/>
          <a:ext cx="14033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20" name="Equation" r:id="rId9" imgW="901309" imgH="672808" progId="Equation.3">
                  <p:embed/>
                </p:oleObj>
              </mc:Choice>
              <mc:Fallback>
                <p:oleObj name="Equation" r:id="rId9" imgW="901309" imgH="672808" progId="Equation.3">
                  <p:embed/>
                  <p:pic>
                    <p:nvPicPr>
                      <p:cNvPr id="0" name="Object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5157788"/>
                        <a:ext cx="140335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5" name="Text Box 738"/>
          <p:cNvSpPr txBox="1">
            <a:spLocks noChangeArrowheads="1"/>
          </p:cNvSpPr>
          <p:nvPr/>
        </p:nvSpPr>
        <p:spPr bwMode="auto">
          <a:xfrm>
            <a:off x="3766725" y="4749793"/>
            <a:ext cx="4102100" cy="140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dirty="0"/>
              <a:t>T=15, zadati rok,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dirty="0"/>
              <a:t>E(Tn)=19, očekivani rok završetka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sr-Latn-RS" sz="1400" dirty="0">
                <a:cs typeface="Times New Roman" panose="02020603050405020304" pitchFamily="18" charset="0"/>
              </a:rPr>
              <a:t>Σσ</a:t>
            </a:r>
            <a:r>
              <a:rPr lang="sr-Latn-CS" altLang="sr-Latn-RS" sz="1400" baseline="30000" dirty="0">
                <a:cs typeface="Times New Roman" panose="02020603050405020304" pitchFamily="18" charset="0"/>
              </a:rPr>
              <a:t>2</a:t>
            </a:r>
            <a:r>
              <a:rPr lang="sr-Latn-CS" altLang="sr-Latn-RS" sz="1400" dirty="0">
                <a:cs typeface="Times New Roman" panose="02020603050405020304" pitchFamily="18" charset="0"/>
              </a:rPr>
              <a:t>=0+1+0.4444+0.4444+0= 1.8888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dirty="0">
                <a:cs typeface="Times New Roman" panose="02020603050405020304" pitchFamily="18" charset="0"/>
              </a:rPr>
              <a:t>√</a:t>
            </a:r>
            <a:r>
              <a:rPr lang="el-GR" altLang="sr-Latn-RS" sz="1400" dirty="0">
                <a:cs typeface="Times New Roman" panose="02020603050405020304" pitchFamily="18" charset="0"/>
              </a:rPr>
              <a:t>Σσ</a:t>
            </a:r>
            <a:r>
              <a:rPr lang="sr-Latn-CS" altLang="sr-Latn-RS" sz="1400" baseline="30000" dirty="0">
                <a:cs typeface="Times New Roman" panose="02020603050405020304" pitchFamily="18" charset="0"/>
              </a:rPr>
              <a:t>2</a:t>
            </a:r>
            <a:r>
              <a:rPr lang="sr-Latn-CS" altLang="sr-Latn-RS" sz="1400" dirty="0">
                <a:cs typeface="Times New Roman" panose="02020603050405020304" pitchFamily="18" charset="0"/>
              </a:rPr>
              <a:t>=√1.888=1.3743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dirty="0">
                <a:cs typeface="Times New Roman" panose="02020603050405020304" pitchFamily="18" charset="0"/>
              </a:rPr>
              <a:t>Z=-2.9105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dirty="0">
                <a:cs typeface="Times New Roman" panose="02020603050405020304" pitchFamily="18" charset="0"/>
              </a:rPr>
              <a:t>P(Z</a:t>
            </a:r>
            <a:r>
              <a:rPr lang="en-GB" altLang="sr-Latn-RS" sz="1400" dirty="0">
                <a:cs typeface="Times New Roman" panose="02020603050405020304" pitchFamily="18" charset="0"/>
              </a:rPr>
              <a:t>&lt;0</a:t>
            </a:r>
            <a:r>
              <a:rPr lang="sr-Latn-CS" altLang="sr-Latn-RS" sz="1400" dirty="0">
                <a:cs typeface="Times New Roman" panose="02020603050405020304" pitchFamily="18" charset="0"/>
              </a:rPr>
              <a:t>)=1-P(Z</a:t>
            </a:r>
            <a:r>
              <a:rPr lang="en-GB" altLang="sr-Latn-RS" sz="1400" dirty="0">
                <a:cs typeface="Times New Roman" panose="02020603050405020304" pitchFamily="18" charset="0"/>
              </a:rPr>
              <a:t>&gt;0)=1-0.9982=0.0018=0.18%</a:t>
            </a:r>
            <a:endParaRPr lang="sr-Latn-CS" altLang="sr-Latn-RS" sz="1400" dirty="0">
              <a:cs typeface="Times New Roman" panose="02020603050405020304" pitchFamily="18" charset="0"/>
            </a:endParaRPr>
          </a:p>
        </p:txBody>
      </p:sp>
      <p:sp>
        <p:nvSpPr>
          <p:cNvPr id="16486" name="Text Box 739"/>
          <p:cNvSpPr txBox="1">
            <a:spLocks noChangeArrowheads="1"/>
          </p:cNvSpPr>
          <p:nvPr/>
        </p:nvSpPr>
        <p:spPr bwMode="auto">
          <a:xfrm>
            <a:off x="1258888" y="29972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0.000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87" name="Text Box 740"/>
          <p:cNvSpPr txBox="1">
            <a:spLocks noChangeArrowheads="1"/>
          </p:cNvSpPr>
          <p:nvPr/>
        </p:nvSpPr>
        <p:spPr bwMode="auto">
          <a:xfrm>
            <a:off x="7885113" y="3068638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0.000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mtClean="0"/>
              <a:t>PERT METODA</a:t>
            </a:r>
            <a:r>
              <a:rPr lang="sr-Latn-CS" altLang="sr-Latn-RS" smtClean="0"/>
              <a:t/>
            </a:r>
            <a:br>
              <a:rPr lang="sr-Latn-CS" altLang="sr-Latn-RS" smtClean="0"/>
            </a:br>
            <a:endParaRPr lang="en-US" altLang="sr-Latn-RS" dirty="0" smtClean="0"/>
          </a:p>
        </p:txBody>
      </p:sp>
      <p:sp>
        <p:nvSpPr>
          <p:cNvPr id="8602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r-Latn-RS" dirty="0" err="1" smtClean="0"/>
              <a:t>primjenjuje</a:t>
            </a:r>
            <a:r>
              <a:rPr lang="en-US" altLang="sr-Latn-RS" dirty="0" smtClean="0"/>
              <a:t> se </a:t>
            </a:r>
            <a:r>
              <a:rPr lang="en-US" altLang="sr-Latn-RS" dirty="0" err="1" smtClean="0"/>
              <a:t>kod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objekata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predstavljaju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novinu</a:t>
            </a:r>
            <a:r>
              <a:rPr lang="en-US" altLang="sr-Latn-RS" dirty="0" smtClean="0"/>
              <a:t>, </a:t>
            </a:r>
            <a:r>
              <a:rPr lang="en-US" altLang="sr-Latn-RS" dirty="0" err="1" smtClean="0"/>
              <a:t>ili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kad</a:t>
            </a:r>
            <a:r>
              <a:rPr lang="en-US" altLang="sr-Latn-RS" dirty="0" smtClean="0"/>
              <a:t> se </a:t>
            </a:r>
            <a:r>
              <a:rPr lang="en-US" altLang="sr-Latn-RS" dirty="0" err="1" smtClean="0"/>
              <a:t>i</a:t>
            </a:r>
            <a:r>
              <a:rPr lang="sr-Latn-CS" altLang="sr-Latn-RS" dirty="0" smtClean="0"/>
              <a:t>zvođenje radova obavlja u uslovima neizvjesnosti</a:t>
            </a:r>
          </a:p>
          <a:p>
            <a:r>
              <a:rPr lang="sr-Latn-CS" altLang="sr-Latn-RS" dirty="0"/>
              <a:t>omogućava proračun vjerovatnoće završetka projekta u zadatom vremenu</a:t>
            </a:r>
            <a:endParaRPr lang="en-US" altLang="sr-Latn-RS" dirty="0"/>
          </a:p>
          <a:p>
            <a:r>
              <a:rPr lang="sr-Latn-CS" altLang="sr-Latn-RS" dirty="0" smtClean="0"/>
              <a:t>1958 god. stručnjak američke mornarice Willard Frazer razvio je metodu u cilju skraćenja trajanja projekta Polaris, projekta za razvoj nuklearnih projektila za podmornice. Primjenom ove metode izvršeno je skraćenje od gotovo dve godine</a:t>
            </a:r>
          </a:p>
        </p:txBody>
      </p:sp>
    </p:spTree>
    <p:extLst>
      <p:ext uri="{BB962C8B-B14F-4D97-AF65-F5344CB8AC3E}">
        <p14:creationId xmlns:p14="http://schemas.microsoft.com/office/powerpoint/2010/main" val="573434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mtClean="0"/>
              <a:t>KARAKTERISTIKE</a:t>
            </a:r>
            <a:endParaRPr lang="en-US" altLang="sr-Latn-R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altLang="sr-Latn-RS" sz="2000" dirty="0" smtClean="0"/>
              <a:t>Stohastička metoda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Bazirana na procjeni trajanja aktivnosti - preciznost procjene zavisi od pretpostavljenih trajanja aktivnosti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Vrijeme trajanja aktivnosti predstavlja slučajnu promjenljivu koja se ponaša po zakonima </a:t>
            </a:r>
            <a:r>
              <a:rPr lang="sr-Latn-CS" altLang="sr-Latn-RS" sz="2000" dirty="0" smtClean="0">
                <a:latin typeface="Symbol" pitchFamily="18" charset="2"/>
              </a:rPr>
              <a:t>b</a:t>
            </a:r>
            <a:r>
              <a:rPr lang="sr-Latn-CS" altLang="sr-Latn-RS" sz="2000" dirty="0" smtClean="0"/>
              <a:t> </a:t>
            </a:r>
            <a:r>
              <a:rPr lang="sr-Latn-CS" altLang="sr-Latn-RS" sz="2000" dirty="0" smtClean="0"/>
              <a:t>raspodjele </a:t>
            </a:r>
            <a:r>
              <a:rPr lang="sr-Latn-CS" altLang="sr-Latn-RS" sz="2000" dirty="0" smtClean="0"/>
              <a:t>(simetrične ili asimetrične) 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Trajanje aktivnosti se procjenjuje preko tri </a:t>
            </a:r>
            <a:r>
              <a:rPr lang="sr-Latn-CS" altLang="sr-Latn-RS" sz="2000" dirty="0" smtClean="0"/>
              <a:t>parametra (a,b,m)</a:t>
            </a:r>
          </a:p>
          <a:p>
            <a:pPr eaLnBrk="1" hangingPunct="1">
              <a:defRPr/>
            </a:pPr>
            <a:endParaRPr lang="sr-Latn-CS" altLang="sr-Latn-RS" sz="2000" dirty="0" smtClean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999597"/>
              </p:ext>
            </p:extLst>
          </p:nvPr>
        </p:nvGraphicFramePr>
        <p:xfrm>
          <a:off x="3275856" y="3861048"/>
          <a:ext cx="3384376" cy="2186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CorelDRAW" r:id="rId5" imgW="7991856" imgH="5163312" progId="CorelDRAW.Graphic.12">
                  <p:embed/>
                </p:oleObj>
              </mc:Choice>
              <mc:Fallback>
                <p:oleObj name="CorelDRAW" r:id="rId5" imgW="7991856" imgH="5163312" progId="CorelDRAW.Graphic.12">
                  <p:embed/>
                  <p:pic>
                    <p:nvPicPr>
                      <p:cNvPr id="7173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861048"/>
                        <a:ext cx="3384376" cy="218653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altLang="sr-Latn-RS" dirty="0"/>
              <a:t>Faze </a:t>
            </a:r>
            <a:r>
              <a:rPr lang="sr-Latn-CS" altLang="sr-Latn-RS" dirty="0" smtClean="0"/>
              <a:t>izrade</a:t>
            </a:r>
            <a:endParaRPr lang="sr-Latn-CS" altLang="sr-Latn-RS" dirty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altLang="sr-Latn-RS" sz="2000" dirty="0" smtClean="0"/>
              <a:t>Faze izrade = kao kod svakog mrežnog plana</a:t>
            </a:r>
          </a:p>
          <a:p>
            <a:pPr lvl="1" eaLnBrk="1" hangingPunct="1">
              <a:defRPr/>
            </a:pPr>
            <a:r>
              <a:rPr lang="sr-Latn-CS" altLang="sr-Latn-RS" sz="2000" dirty="0" smtClean="0"/>
              <a:t>analiza strukture</a:t>
            </a:r>
          </a:p>
          <a:p>
            <a:pPr lvl="1" eaLnBrk="1" hangingPunct="1">
              <a:defRPr/>
            </a:pPr>
            <a:r>
              <a:rPr lang="sr-Latn-CS" altLang="sr-Latn-RS" sz="2000" dirty="0" smtClean="0"/>
              <a:t>analiza vremena </a:t>
            </a:r>
          </a:p>
          <a:p>
            <a:pPr lvl="1" eaLnBrk="1" hangingPunct="1">
              <a:defRPr/>
            </a:pPr>
            <a:r>
              <a:rPr lang="sr-Latn-CS" altLang="sr-Latn-RS" sz="2000" dirty="0" smtClean="0"/>
              <a:t>analiza resursa-optimizacija</a:t>
            </a:r>
            <a:endParaRPr lang="en-US" altLang="sr-Latn-RS" sz="2000" dirty="0" smtClean="0"/>
          </a:p>
        </p:txBody>
      </p:sp>
    </p:spTree>
    <p:extLst>
      <p:ext uri="{BB962C8B-B14F-4D97-AF65-F5344CB8AC3E}">
        <p14:creationId xmlns:p14="http://schemas.microsoft.com/office/powerpoint/2010/main" val="3207936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318"/>
          <p:cNvGrpSpPr>
            <a:grpSpLocks/>
          </p:cNvGrpSpPr>
          <p:nvPr/>
        </p:nvGrpSpPr>
        <p:grpSpPr bwMode="auto">
          <a:xfrm>
            <a:off x="716968" y="3956182"/>
            <a:ext cx="2378843" cy="2825394"/>
            <a:chOff x="-3" y="-3"/>
            <a:chExt cx="1756" cy="4151"/>
          </a:xfrm>
          <a:noFill/>
        </p:grpSpPr>
        <p:sp>
          <p:nvSpPr>
            <p:cNvPr id="147" name="Rectangle 317"/>
            <p:cNvSpPr>
              <a:spLocks noChangeArrowheads="1"/>
            </p:cNvSpPr>
            <p:nvPr/>
          </p:nvSpPr>
          <p:spPr bwMode="auto">
            <a:xfrm>
              <a:off x="-3" y="-3"/>
              <a:ext cx="1756" cy="4151"/>
            </a:xfrm>
            <a:prstGeom prst="rect">
              <a:avLst/>
            </a:prstGeom>
            <a:grp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u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itchFamily="2" charset="2"/>
                <a:buChar char="t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sr-Latn-ME" altLang="sr-Latn-RS" smtClean="0">
                <a:latin typeface="Times New Roman" pitchFamily="18" charset="0"/>
              </a:endParaRPr>
            </a:p>
          </p:txBody>
        </p:sp>
        <p:grpSp>
          <p:nvGrpSpPr>
            <p:cNvPr id="146" name="Group 316"/>
            <p:cNvGrpSpPr>
              <a:grpSpLocks/>
            </p:cNvGrpSpPr>
            <p:nvPr/>
          </p:nvGrpSpPr>
          <p:grpSpPr bwMode="auto">
            <a:xfrm>
              <a:off x="0" y="0"/>
              <a:ext cx="1753" cy="4145"/>
              <a:chOff x="0" y="0"/>
              <a:chExt cx="1753" cy="4145"/>
            </a:xfrm>
            <a:grpFill/>
          </p:grpSpPr>
          <p:grpSp>
            <p:nvGrpSpPr>
              <p:cNvPr id="148" name="Group 261"/>
              <p:cNvGrpSpPr>
                <a:grpSpLocks/>
              </p:cNvGrpSpPr>
              <p:nvPr/>
            </p:nvGrpSpPr>
            <p:grpSpPr bwMode="auto">
              <a:xfrm>
                <a:off x="0" y="0"/>
                <a:ext cx="1750" cy="403"/>
                <a:chOff x="0" y="0"/>
                <a:chExt cx="1750" cy="403"/>
              </a:xfrm>
              <a:grpFill/>
            </p:grpSpPr>
            <p:sp>
              <p:nvSpPr>
                <p:cNvPr id="230" name="Rectangle 232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6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Aktivnost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31" name="Rectangle 2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5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49" name="Group 263"/>
              <p:cNvGrpSpPr>
                <a:grpSpLocks/>
              </p:cNvGrpSpPr>
              <p:nvPr/>
            </p:nvGrpSpPr>
            <p:grpSpPr bwMode="auto">
              <a:xfrm>
                <a:off x="0" y="403"/>
                <a:ext cx="640" cy="518"/>
                <a:chOff x="0" y="403"/>
                <a:chExt cx="640" cy="518"/>
              </a:xfrm>
              <a:grpFill/>
            </p:grpSpPr>
            <p:sp>
              <p:nvSpPr>
                <p:cNvPr id="228" name="Rectangle 233"/>
                <p:cNvSpPr>
                  <a:spLocks noChangeArrowheads="1"/>
                </p:cNvSpPr>
                <p:nvPr/>
              </p:nvSpPr>
              <p:spPr bwMode="auto">
                <a:xfrm>
                  <a:off x="43" y="403"/>
                  <a:ext cx="554" cy="5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Posmatr</a:t>
                  </a:r>
                  <a:r>
                    <a:rPr lang="sr-Latn-ME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9" name="Rectangle 262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640" cy="518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0" name="Group 265"/>
              <p:cNvGrpSpPr>
                <a:grpSpLocks/>
              </p:cNvGrpSpPr>
              <p:nvPr/>
            </p:nvGrpSpPr>
            <p:grpSpPr bwMode="auto">
              <a:xfrm>
                <a:off x="640" y="403"/>
                <a:ext cx="596" cy="518"/>
                <a:chOff x="640" y="403"/>
                <a:chExt cx="596" cy="518"/>
              </a:xfrm>
              <a:grpFill/>
            </p:grpSpPr>
            <p:sp>
              <p:nvSpPr>
                <p:cNvPr id="226" name="Rectangle 234"/>
                <p:cNvSpPr>
                  <a:spLocks noChangeArrowheads="1"/>
                </p:cNvSpPr>
                <p:nvPr/>
              </p:nvSpPr>
              <p:spPr bwMode="auto">
                <a:xfrm>
                  <a:off x="683" y="403"/>
                  <a:ext cx="553" cy="5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Prethod</a:t>
                  </a:r>
                  <a:r>
                    <a:rPr lang="sr-Latn-ME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,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7" name="Rectangle 264"/>
                <p:cNvSpPr>
                  <a:spLocks noChangeArrowheads="1"/>
                </p:cNvSpPr>
                <p:nvPr/>
              </p:nvSpPr>
              <p:spPr bwMode="auto">
                <a:xfrm>
                  <a:off x="640" y="403"/>
                  <a:ext cx="596" cy="518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1" name="Group 267"/>
              <p:cNvGrpSpPr>
                <a:grpSpLocks/>
              </p:cNvGrpSpPr>
              <p:nvPr/>
            </p:nvGrpSpPr>
            <p:grpSpPr bwMode="auto">
              <a:xfrm>
                <a:off x="1236" y="403"/>
                <a:ext cx="517" cy="518"/>
                <a:chOff x="1236" y="403"/>
                <a:chExt cx="517" cy="518"/>
              </a:xfrm>
              <a:grpFill/>
            </p:grpSpPr>
            <p:sp>
              <p:nvSpPr>
                <p:cNvPr id="224" name="Rectangle 235"/>
                <p:cNvSpPr>
                  <a:spLocks noChangeArrowheads="1"/>
                </p:cNvSpPr>
                <p:nvPr/>
              </p:nvSpPr>
              <p:spPr bwMode="auto">
                <a:xfrm>
                  <a:off x="1279" y="403"/>
                  <a:ext cx="474" cy="5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Nared</a:t>
                  </a:r>
                  <a:r>
                    <a:rPr lang="sr-Latn-ME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5" name="Rectangle 266"/>
                <p:cNvSpPr>
                  <a:spLocks noChangeArrowheads="1"/>
                </p:cNvSpPr>
                <p:nvPr/>
              </p:nvSpPr>
              <p:spPr bwMode="auto">
                <a:xfrm>
                  <a:off x="1236" y="403"/>
                  <a:ext cx="514" cy="518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2" name="Group 269"/>
              <p:cNvGrpSpPr>
                <a:grpSpLocks/>
              </p:cNvGrpSpPr>
              <p:nvPr/>
            </p:nvGrpSpPr>
            <p:grpSpPr bwMode="auto">
              <a:xfrm>
                <a:off x="0" y="921"/>
                <a:ext cx="640" cy="403"/>
                <a:chOff x="0" y="921"/>
                <a:chExt cx="640" cy="403"/>
              </a:xfrm>
              <a:grpFill/>
            </p:grpSpPr>
            <p:sp>
              <p:nvSpPr>
                <p:cNvPr id="222" name="Rectangle 236"/>
                <p:cNvSpPr>
                  <a:spLocks noChangeArrowheads="1"/>
                </p:cNvSpPr>
                <p:nvPr/>
              </p:nvSpPr>
              <p:spPr bwMode="auto">
                <a:xfrm>
                  <a:off x="43" y="921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3" name="Rectangle 268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3" name="Group 271"/>
              <p:cNvGrpSpPr>
                <a:grpSpLocks/>
              </p:cNvGrpSpPr>
              <p:nvPr/>
            </p:nvGrpSpPr>
            <p:grpSpPr bwMode="auto">
              <a:xfrm>
                <a:off x="640" y="921"/>
                <a:ext cx="596" cy="403"/>
                <a:chOff x="640" y="921"/>
                <a:chExt cx="596" cy="403"/>
              </a:xfrm>
              <a:grpFill/>
            </p:grpSpPr>
            <p:sp>
              <p:nvSpPr>
                <p:cNvPr id="220" name="Rectangle 237"/>
                <p:cNvSpPr>
                  <a:spLocks noChangeArrowheads="1"/>
                </p:cNvSpPr>
                <p:nvPr/>
              </p:nvSpPr>
              <p:spPr bwMode="auto">
                <a:xfrm>
                  <a:off x="683" y="921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1" name="Rectangle 270"/>
                <p:cNvSpPr>
                  <a:spLocks noChangeArrowheads="1"/>
                </p:cNvSpPr>
                <p:nvPr/>
              </p:nvSpPr>
              <p:spPr bwMode="auto">
                <a:xfrm>
                  <a:off x="640" y="921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4" name="Group 273"/>
              <p:cNvGrpSpPr>
                <a:grpSpLocks/>
              </p:cNvGrpSpPr>
              <p:nvPr/>
            </p:nvGrpSpPr>
            <p:grpSpPr bwMode="auto">
              <a:xfrm>
                <a:off x="1236" y="921"/>
                <a:ext cx="514" cy="403"/>
                <a:chOff x="1236" y="921"/>
                <a:chExt cx="514" cy="403"/>
              </a:xfrm>
              <a:grpFill/>
            </p:grpSpPr>
            <p:sp>
              <p:nvSpPr>
                <p:cNvPr id="218" name="Rectangle 238"/>
                <p:cNvSpPr>
                  <a:spLocks noChangeArrowheads="1"/>
                </p:cNvSpPr>
                <p:nvPr/>
              </p:nvSpPr>
              <p:spPr bwMode="auto">
                <a:xfrm>
                  <a:off x="1279" y="921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B, 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9" name="Rectangle 272"/>
                <p:cNvSpPr>
                  <a:spLocks noChangeArrowheads="1"/>
                </p:cNvSpPr>
                <p:nvPr/>
              </p:nvSpPr>
              <p:spPr bwMode="auto">
                <a:xfrm>
                  <a:off x="1236" y="921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5" name="Group 275"/>
              <p:cNvGrpSpPr>
                <a:grpSpLocks/>
              </p:cNvGrpSpPr>
              <p:nvPr/>
            </p:nvGrpSpPr>
            <p:grpSpPr bwMode="auto">
              <a:xfrm>
                <a:off x="0" y="1324"/>
                <a:ext cx="640" cy="403"/>
                <a:chOff x="0" y="1324"/>
                <a:chExt cx="640" cy="403"/>
              </a:xfrm>
              <a:grpFill/>
            </p:grpSpPr>
            <p:sp>
              <p:nvSpPr>
                <p:cNvPr id="216" name="Rectangle 239"/>
                <p:cNvSpPr>
                  <a:spLocks noChangeArrowheads="1"/>
                </p:cNvSpPr>
                <p:nvPr/>
              </p:nvSpPr>
              <p:spPr bwMode="auto">
                <a:xfrm>
                  <a:off x="43" y="1324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D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7" name="Rectangle 274"/>
                <p:cNvSpPr>
                  <a:spLocks noChangeArrowheads="1"/>
                </p:cNvSpPr>
                <p:nvPr/>
              </p:nvSpPr>
              <p:spPr bwMode="auto">
                <a:xfrm>
                  <a:off x="0" y="1324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6" name="Group 277"/>
              <p:cNvGrpSpPr>
                <a:grpSpLocks/>
              </p:cNvGrpSpPr>
              <p:nvPr/>
            </p:nvGrpSpPr>
            <p:grpSpPr bwMode="auto">
              <a:xfrm>
                <a:off x="640" y="1324"/>
                <a:ext cx="596" cy="403"/>
                <a:chOff x="640" y="1324"/>
                <a:chExt cx="596" cy="403"/>
              </a:xfrm>
              <a:grpFill/>
            </p:grpSpPr>
            <p:sp>
              <p:nvSpPr>
                <p:cNvPr id="214" name="Rectangle 240"/>
                <p:cNvSpPr>
                  <a:spLocks noChangeArrowheads="1"/>
                </p:cNvSpPr>
                <p:nvPr/>
              </p:nvSpPr>
              <p:spPr bwMode="auto">
                <a:xfrm>
                  <a:off x="683" y="1324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5" name="Rectangle 276"/>
                <p:cNvSpPr>
                  <a:spLocks noChangeArrowheads="1"/>
                </p:cNvSpPr>
                <p:nvPr/>
              </p:nvSpPr>
              <p:spPr bwMode="auto">
                <a:xfrm>
                  <a:off x="640" y="1324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7" name="Group 279"/>
              <p:cNvGrpSpPr>
                <a:grpSpLocks/>
              </p:cNvGrpSpPr>
              <p:nvPr/>
            </p:nvGrpSpPr>
            <p:grpSpPr bwMode="auto">
              <a:xfrm>
                <a:off x="1236" y="1324"/>
                <a:ext cx="514" cy="403"/>
                <a:chOff x="1236" y="1324"/>
                <a:chExt cx="514" cy="403"/>
              </a:xfrm>
              <a:grpFill/>
            </p:grpSpPr>
            <p:sp>
              <p:nvSpPr>
                <p:cNvPr id="212" name="Rectangle 241"/>
                <p:cNvSpPr>
                  <a:spLocks noChangeArrowheads="1"/>
                </p:cNvSpPr>
                <p:nvPr/>
              </p:nvSpPr>
              <p:spPr bwMode="auto">
                <a:xfrm>
                  <a:off x="1279" y="1324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E, H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3" name="Rectangle 278"/>
                <p:cNvSpPr>
                  <a:spLocks noChangeArrowheads="1"/>
                </p:cNvSpPr>
                <p:nvPr/>
              </p:nvSpPr>
              <p:spPr bwMode="auto">
                <a:xfrm>
                  <a:off x="1236" y="1324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8" name="Group 281"/>
              <p:cNvGrpSpPr>
                <a:grpSpLocks/>
              </p:cNvGrpSpPr>
              <p:nvPr/>
            </p:nvGrpSpPr>
            <p:grpSpPr bwMode="auto">
              <a:xfrm>
                <a:off x="0" y="1727"/>
                <a:ext cx="640" cy="403"/>
                <a:chOff x="0" y="1727"/>
                <a:chExt cx="640" cy="403"/>
              </a:xfrm>
              <a:grpFill/>
            </p:grpSpPr>
            <p:sp>
              <p:nvSpPr>
                <p:cNvPr id="210" name="Rectangle 242"/>
                <p:cNvSpPr>
                  <a:spLocks noChangeArrowheads="1"/>
                </p:cNvSpPr>
                <p:nvPr/>
              </p:nvSpPr>
              <p:spPr bwMode="auto">
                <a:xfrm>
                  <a:off x="43" y="1727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G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1" name="Rectangle 280"/>
                <p:cNvSpPr>
                  <a:spLocks noChangeArrowheads="1"/>
                </p:cNvSpPr>
                <p:nvPr/>
              </p:nvSpPr>
              <p:spPr bwMode="auto">
                <a:xfrm>
                  <a:off x="0" y="1727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9" name="Group 283"/>
              <p:cNvGrpSpPr>
                <a:grpSpLocks/>
              </p:cNvGrpSpPr>
              <p:nvPr/>
            </p:nvGrpSpPr>
            <p:grpSpPr bwMode="auto">
              <a:xfrm>
                <a:off x="640" y="1727"/>
                <a:ext cx="596" cy="403"/>
                <a:chOff x="640" y="1727"/>
                <a:chExt cx="596" cy="403"/>
              </a:xfrm>
              <a:grpFill/>
            </p:grpSpPr>
            <p:sp>
              <p:nvSpPr>
                <p:cNvPr id="208" name="Rectangle 243"/>
                <p:cNvSpPr>
                  <a:spLocks noChangeArrowheads="1"/>
                </p:cNvSpPr>
                <p:nvPr/>
              </p:nvSpPr>
              <p:spPr bwMode="auto">
                <a:xfrm>
                  <a:off x="683" y="1727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9" name="Rectangle 282"/>
                <p:cNvSpPr>
                  <a:spLocks noChangeArrowheads="1"/>
                </p:cNvSpPr>
                <p:nvPr/>
              </p:nvSpPr>
              <p:spPr bwMode="auto">
                <a:xfrm>
                  <a:off x="640" y="1727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0" name="Group 285"/>
              <p:cNvGrpSpPr>
                <a:grpSpLocks/>
              </p:cNvGrpSpPr>
              <p:nvPr/>
            </p:nvGrpSpPr>
            <p:grpSpPr bwMode="auto">
              <a:xfrm>
                <a:off x="1236" y="1727"/>
                <a:ext cx="514" cy="403"/>
                <a:chOff x="1236" y="1727"/>
                <a:chExt cx="514" cy="403"/>
              </a:xfrm>
              <a:grpFill/>
            </p:grpSpPr>
            <p:sp>
              <p:nvSpPr>
                <p:cNvPr id="206" name="Rectangle 244"/>
                <p:cNvSpPr>
                  <a:spLocks noChangeArrowheads="1"/>
                </p:cNvSpPr>
                <p:nvPr/>
              </p:nvSpPr>
              <p:spPr bwMode="auto">
                <a:xfrm>
                  <a:off x="1279" y="1727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7" name="Rectangle 284"/>
                <p:cNvSpPr>
                  <a:spLocks noChangeArrowheads="1"/>
                </p:cNvSpPr>
                <p:nvPr/>
              </p:nvSpPr>
              <p:spPr bwMode="auto">
                <a:xfrm>
                  <a:off x="1236" y="1727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1" name="Group 287"/>
              <p:cNvGrpSpPr>
                <a:grpSpLocks/>
              </p:cNvGrpSpPr>
              <p:nvPr/>
            </p:nvGrpSpPr>
            <p:grpSpPr bwMode="auto">
              <a:xfrm>
                <a:off x="0" y="2130"/>
                <a:ext cx="640" cy="403"/>
                <a:chOff x="0" y="2130"/>
                <a:chExt cx="640" cy="403"/>
              </a:xfrm>
              <a:grpFill/>
            </p:grpSpPr>
            <p:sp>
              <p:nvSpPr>
                <p:cNvPr id="204" name="Rectangle 245"/>
                <p:cNvSpPr>
                  <a:spLocks noChangeArrowheads="1"/>
                </p:cNvSpPr>
                <p:nvPr/>
              </p:nvSpPr>
              <p:spPr bwMode="auto">
                <a:xfrm>
                  <a:off x="43" y="2130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5" name="Rectangle 286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2" name="Group 289"/>
              <p:cNvGrpSpPr>
                <a:grpSpLocks/>
              </p:cNvGrpSpPr>
              <p:nvPr/>
            </p:nvGrpSpPr>
            <p:grpSpPr bwMode="auto">
              <a:xfrm>
                <a:off x="640" y="2130"/>
                <a:ext cx="596" cy="403"/>
                <a:chOff x="640" y="2130"/>
                <a:chExt cx="596" cy="403"/>
              </a:xfrm>
              <a:grpFill/>
            </p:grpSpPr>
            <p:sp>
              <p:nvSpPr>
                <p:cNvPr id="202" name="Rectangle 246"/>
                <p:cNvSpPr>
                  <a:spLocks noChangeArrowheads="1"/>
                </p:cNvSpPr>
                <p:nvPr/>
              </p:nvSpPr>
              <p:spPr bwMode="auto">
                <a:xfrm>
                  <a:off x="683" y="2130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3" name="Rectangle 288"/>
                <p:cNvSpPr>
                  <a:spLocks noChangeArrowheads="1"/>
                </p:cNvSpPr>
                <p:nvPr/>
              </p:nvSpPr>
              <p:spPr bwMode="auto">
                <a:xfrm>
                  <a:off x="640" y="2130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3" name="Group 291"/>
              <p:cNvGrpSpPr>
                <a:grpSpLocks/>
              </p:cNvGrpSpPr>
              <p:nvPr/>
            </p:nvGrpSpPr>
            <p:grpSpPr bwMode="auto">
              <a:xfrm>
                <a:off x="1236" y="2130"/>
                <a:ext cx="514" cy="403"/>
                <a:chOff x="1236" y="2130"/>
                <a:chExt cx="514" cy="403"/>
              </a:xfrm>
              <a:grpFill/>
            </p:grpSpPr>
            <p:sp>
              <p:nvSpPr>
                <p:cNvPr id="200" name="Rectangle 247"/>
                <p:cNvSpPr>
                  <a:spLocks noChangeArrowheads="1"/>
                </p:cNvSpPr>
                <p:nvPr/>
              </p:nvSpPr>
              <p:spPr bwMode="auto">
                <a:xfrm>
                  <a:off x="1279" y="2130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1" name="Rectangle 290"/>
                <p:cNvSpPr>
                  <a:spLocks noChangeArrowheads="1"/>
                </p:cNvSpPr>
                <p:nvPr/>
              </p:nvSpPr>
              <p:spPr bwMode="auto">
                <a:xfrm>
                  <a:off x="1236" y="2130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4" name="Group 293"/>
              <p:cNvGrpSpPr>
                <a:grpSpLocks/>
              </p:cNvGrpSpPr>
              <p:nvPr/>
            </p:nvGrpSpPr>
            <p:grpSpPr bwMode="auto">
              <a:xfrm>
                <a:off x="0" y="2533"/>
                <a:ext cx="640" cy="403"/>
                <a:chOff x="0" y="2533"/>
                <a:chExt cx="640" cy="403"/>
              </a:xfrm>
              <a:grpFill/>
            </p:grpSpPr>
            <p:sp>
              <p:nvSpPr>
                <p:cNvPr id="198" name="Rectangle 248"/>
                <p:cNvSpPr>
                  <a:spLocks noChangeArrowheads="1"/>
                </p:cNvSpPr>
                <p:nvPr/>
              </p:nvSpPr>
              <p:spPr bwMode="auto">
                <a:xfrm>
                  <a:off x="43" y="2533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9" name="Rectangle 292"/>
                <p:cNvSpPr>
                  <a:spLocks noChangeArrowheads="1"/>
                </p:cNvSpPr>
                <p:nvPr/>
              </p:nvSpPr>
              <p:spPr bwMode="auto">
                <a:xfrm>
                  <a:off x="0" y="2533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5" name="Group 295"/>
              <p:cNvGrpSpPr>
                <a:grpSpLocks/>
              </p:cNvGrpSpPr>
              <p:nvPr/>
            </p:nvGrpSpPr>
            <p:grpSpPr bwMode="auto">
              <a:xfrm>
                <a:off x="640" y="2533"/>
                <a:ext cx="596" cy="403"/>
                <a:chOff x="640" y="2533"/>
                <a:chExt cx="596" cy="403"/>
              </a:xfrm>
              <a:grpFill/>
            </p:grpSpPr>
            <p:sp>
              <p:nvSpPr>
                <p:cNvPr id="196" name="Rectangle 249"/>
                <p:cNvSpPr>
                  <a:spLocks noChangeArrowheads="1"/>
                </p:cNvSpPr>
                <p:nvPr/>
              </p:nvSpPr>
              <p:spPr bwMode="auto">
                <a:xfrm>
                  <a:off x="683" y="2533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A,D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7" name="Rectangle 294"/>
                <p:cNvSpPr>
                  <a:spLocks noChangeArrowheads="1"/>
                </p:cNvSpPr>
                <p:nvPr/>
              </p:nvSpPr>
              <p:spPr bwMode="auto">
                <a:xfrm>
                  <a:off x="640" y="2533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6" name="Group 297"/>
              <p:cNvGrpSpPr>
                <a:grpSpLocks/>
              </p:cNvGrpSpPr>
              <p:nvPr/>
            </p:nvGrpSpPr>
            <p:grpSpPr bwMode="auto">
              <a:xfrm>
                <a:off x="1236" y="2533"/>
                <a:ext cx="514" cy="403"/>
                <a:chOff x="1236" y="2533"/>
                <a:chExt cx="514" cy="403"/>
              </a:xfrm>
              <a:grpFill/>
            </p:grpSpPr>
            <p:sp>
              <p:nvSpPr>
                <p:cNvPr id="194" name="Rectangle 250"/>
                <p:cNvSpPr>
                  <a:spLocks noChangeArrowheads="1"/>
                </p:cNvSpPr>
                <p:nvPr/>
              </p:nvSpPr>
              <p:spPr bwMode="auto">
                <a:xfrm>
                  <a:off x="1279" y="2533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C,F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5" name="Rectangle 296"/>
                <p:cNvSpPr>
                  <a:spLocks noChangeArrowheads="1"/>
                </p:cNvSpPr>
                <p:nvPr/>
              </p:nvSpPr>
              <p:spPr bwMode="auto">
                <a:xfrm>
                  <a:off x="1236" y="2533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" name="Group 299"/>
              <p:cNvGrpSpPr>
                <a:grpSpLocks/>
              </p:cNvGrpSpPr>
              <p:nvPr/>
            </p:nvGrpSpPr>
            <p:grpSpPr bwMode="auto">
              <a:xfrm>
                <a:off x="0" y="2936"/>
                <a:ext cx="640" cy="403"/>
                <a:chOff x="0" y="2936"/>
                <a:chExt cx="640" cy="403"/>
              </a:xfrm>
              <a:grpFill/>
            </p:grpSpPr>
            <p:sp>
              <p:nvSpPr>
                <p:cNvPr id="192" name="Rectangle 251"/>
                <p:cNvSpPr>
                  <a:spLocks noChangeArrowheads="1"/>
                </p:cNvSpPr>
                <p:nvPr/>
              </p:nvSpPr>
              <p:spPr bwMode="auto">
                <a:xfrm>
                  <a:off x="43" y="2936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3" name="Rectangle 298"/>
                <p:cNvSpPr>
                  <a:spLocks noChangeArrowheads="1"/>
                </p:cNvSpPr>
                <p:nvPr/>
              </p:nvSpPr>
              <p:spPr bwMode="auto">
                <a:xfrm>
                  <a:off x="0" y="2936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" name="Group 301"/>
              <p:cNvGrpSpPr>
                <a:grpSpLocks/>
              </p:cNvGrpSpPr>
              <p:nvPr/>
            </p:nvGrpSpPr>
            <p:grpSpPr bwMode="auto">
              <a:xfrm>
                <a:off x="640" y="2936"/>
                <a:ext cx="596" cy="403"/>
                <a:chOff x="640" y="2936"/>
                <a:chExt cx="596" cy="403"/>
              </a:xfrm>
              <a:grpFill/>
            </p:grpSpPr>
            <p:sp>
              <p:nvSpPr>
                <p:cNvPr id="190" name="Rectangle 252"/>
                <p:cNvSpPr>
                  <a:spLocks noChangeArrowheads="1"/>
                </p:cNvSpPr>
                <p:nvPr/>
              </p:nvSpPr>
              <p:spPr bwMode="auto">
                <a:xfrm>
                  <a:off x="683" y="2936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B,E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1" name="Rectangle 300"/>
                <p:cNvSpPr>
                  <a:spLocks noChangeArrowheads="1"/>
                </p:cNvSpPr>
                <p:nvPr/>
              </p:nvSpPr>
              <p:spPr bwMode="auto">
                <a:xfrm>
                  <a:off x="640" y="2936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9" name="Group 303"/>
              <p:cNvGrpSpPr>
                <a:grpSpLocks/>
              </p:cNvGrpSpPr>
              <p:nvPr/>
            </p:nvGrpSpPr>
            <p:grpSpPr bwMode="auto">
              <a:xfrm>
                <a:off x="1236" y="2936"/>
                <a:ext cx="514" cy="403"/>
                <a:chOff x="1236" y="2936"/>
                <a:chExt cx="514" cy="403"/>
              </a:xfrm>
              <a:grpFill/>
            </p:grpSpPr>
            <p:sp>
              <p:nvSpPr>
                <p:cNvPr id="188" name="Rectangle 253"/>
                <p:cNvSpPr>
                  <a:spLocks noChangeArrowheads="1"/>
                </p:cNvSpPr>
                <p:nvPr/>
              </p:nvSpPr>
              <p:spPr bwMode="auto">
                <a:xfrm>
                  <a:off x="1279" y="2936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9" name="Rectangle 302"/>
                <p:cNvSpPr>
                  <a:spLocks noChangeArrowheads="1"/>
                </p:cNvSpPr>
                <p:nvPr/>
              </p:nvSpPr>
              <p:spPr bwMode="auto">
                <a:xfrm>
                  <a:off x="1236" y="2936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0" name="Group 305"/>
              <p:cNvGrpSpPr>
                <a:grpSpLocks/>
              </p:cNvGrpSpPr>
              <p:nvPr/>
            </p:nvGrpSpPr>
            <p:grpSpPr bwMode="auto">
              <a:xfrm>
                <a:off x="0" y="3339"/>
                <a:ext cx="640" cy="403"/>
                <a:chOff x="0" y="3339"/>
                <a:chExt cx="640" cy="403"/>
              </a:xfrm>
              <a:grpFill/>
            </p:grpSpPr>
            <p:sp>
              <p:nvSpPr>
                <p:cNvPr id="186" name="Rectangle 254"/>
                <p:cNvSpPr>
                  <a:spLocks noChangeArrowheads="1"/>
                </p:cNvSpPr>
                <p:nvPr/>
              </p:nvSpPr>
              <p:spPr bwMode="auto">
                <a:xfrm>
                  <a:off x="43" y="3339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F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7" name="Rectangle 304"/>
                <p:cNvSpPr>
                  <a:spLocks noChangeArrowheads="1"/>
                </p:cNvSpPr>
                <p:nvPr/>
              </p:nvSpPr>
              <p:spPr bwMode="auto">
                <a:xfrm>
                  <a:off x="0" y="3339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1" name="Group 307"/>
              <p:cNvGrpSpPr>
                <a:grpSpLocks/>
              </p:cNvGrpSpPr>
              <p:nvPr/>
            </p:nvGrpSpPr>
            <p:grpSpPr bwMode="auto">
              <a:xfrm>
                <a:off x="640" y="3339"/>
                <a:ext cx="596" cy="403"/>
                <a:chOff x="640" y="3339"/>
                <a:chExt cx="596" cy="403"/>
              </a:xfrm>
              <a:grpFill/>
            </p:grpSpPr>
            <p:sp>
              <p:nvSpPr>
                <p:cNvPr id="184" name="Rectangle 255"/>
                <p:cNvSpPr>
                  <a:spLocks noChangeArrowheads="1"/>
                </p:cNvSpPr>
                <p:nvPr/>
              </p:nvSpPr>
              <p:spPr bwMode="auto">
                <a:xfrm>
                  <a:off x="683" y="3339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5" name="Rectangle 306"/>
                <p:cNvSpPr>
                  <a:spLocks noChangeArrowheads="1"/>
                </p:cNvSpPr>
                <p:nvPr/>
              </p:nvSpPr>
              <p:spPr bwMode="auto">
                <a:xfrm>
                  <a:off x="640" y="3339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2" name="Group 309"/>
              <p:cNvGrpSpPr>
                <a:grpSpLocks/>
              </p:cNvGrpSpPr>
              <p:nvPr/>
            </p:nvGrpSpPr>
            <p:grpSpPr bwMode="auto">
              <a:xfrm>
                <a:off x="1236" y="3339"/>
                <a:ext cx="514" cy="403"/>
                <a:chOff x="1236" y="3339"/>
                <a:chExt cx="514" cy="403"/>
              </a:xfrm>
              <a:grpFill/>
            </p:grpSpPr>
            <p:sp>
              <p:nvSpPr>
                <p:cNvPr id="182" name="Rectangle 256"/>
                <p:cNvSpPr>
                  <a:spLocks noChangeArrowheads="1"/>
                </p:cNvSpPr>
                <p:nvPr/>
              </p:nvSpPr>
              <p:spPr bwMode="auto">
                <a:xfrm>
                  <a:off x="1279" y="3339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3" name="Rectangle 308"/>
                <p:cNvSpPr>
                  <a:spLocks noChangeArrowheads="1"/>
                </p:cNvSpPr>
                <p:nvPr/>
              </p:nvSpPr>
              <p:spPr bwMode="auto">
                <a:xfrm>
                  <a:off x="1236" y="3339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3" name="Group 311"/>
              <p:cNvGrpSpPr>
                <a:grpSpLocks/>
              </p:cNvGrpSpPr>
              <p:nvPr/>
            </p:nvGrpSpPr>
            <p:grpSpPr bwMode="auto">
              <a:xfrm>
                <a:off x="0" y="3742"/>
                <a:ext cx="640" cy="403"/>
                <a:chOff x="0" y="3742"/>
                <a:chExt cx="640" cy="403"/>
              </a:xfrm>
              <a:grpFill/>
            </p:grpSpPr>
            <p:sp>
              <p:nvSpPr>
                <p:cNvPr id="180" name="Rectangle 257"/>
                <p:cNvSpPr>
                  <a:spLocks noChangeArrowheads="1"/>
                </p:cNvSpPr>
                <p:nvPr/>
              </p:nvSpPr>
              <p:spPr bwMode="auto">
                <a:xfrm>
                  <a:off x="43" y="3742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1" name="Rectangle 310"/>
                <p:cNvSpPr>
                  <a:spLocks noChangeArrowheads="1"/>
                </p:cNvSpPr>
                <p:nvPr/>
              </p:nvSpPr>
              <p:spPr bwMode="auto">
                <a:xfrm>
                  <a:off x="0" y="3742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4" name="Group 313"/>
              <p:cNvGrpSpPr>
                <a:grpSpLocks/>
              </p:cNvGrpSpPr>
              <p:nvPr/>
            </p:nvGrpSpPr>
            <p:grpSpPr bwMode="auto">
              <a:xfrm>
                <a:off x="640" y="3742"/>
                <a:ext cx="596" cy="403"/>
                <a:chOff x="640" y="3742"/>
                <a:chExt cx="596" cy="403"/>
              </a:xfrm>
              <a:grpFill/>
            </p:grpSpPr>
            <p:sp>
              <p:nvSpPr>
                <p:cNvPr id="178" name="Rectangle 258"/>
                <p:cNvSpPr>
                  <a:spLocks noChangeArrowheads="1"/>
                </p:cNvSpPr>
                <p:nvPr/>
              </p:nvSpPr>
              <p:spPr bwMode="auto">
                <a:xfrm>
                  <a:off x="683" y="3742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D,G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79" name="Rectangle 312"/>
                <p:cNvSpPr>
                  <a:spLocks noChangeArrowheads="1"/>
                </p:cNvSpPr>
                <p:nvPr/>
              </p:nvSpPr>
              <p:spPr bwMode="auto">
                <a:xfrm>
                  <a:off x="640" y="3742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5" name="Group 315"/>
              <p:cNvGrpSpPr>
                <a:grpSpLocks/>
              </p:cNvGrpSpPr>
              <p:nvPr/>
            </p:nvGrpSpPr>
            <p:grpSpPr bwMode="auto">
              <a:xfrm>
                <a:off x="1236" y="3742"/>
                <a:ext cx="514" cy="403"/>
                <a:chOff x="1236" y="3742"/>
                <a:chExt cx="514" cy="403"/>
              </a:xfrm>
              <a:grpFill/>
            </p:grpSpPr>
            <p:sp>
              <p:nvSpPr>
                <p:cNvPr id="176" name="Rectangle 259"/>
                <p:cNvSpPr>
                  <a:spLocks noChangeArrowheads="1"/>
                </p:cNvSpPr>
                <p:nvPr/>
              </p:nvSpPr>
              <p:spPr bwMode="auto">
                <a:xfrm>
                  <a:off x="1279" y="3742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77" name="Rectangle 314"/>
                <p:cNvSpPr>
                  <a:spLocks noChangeArrowheads="1"/>
                </p:cNvSpPr>
                <p:nvPr/>
              </p:nvSpPr>
              <p:spPr bwMode="auto">
                <a:xfrm>
                  <a:off x="1236" y="3742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139825" y="188913"/>
            <a:ext cx="7772400" cy="1143000"/>
          </a:xfrm>
        </p:spPr>
        <p:txBody>
          <a:bodyPr/>
          <a:lstStyle/>
          <a:p>
            <a:pPr eaLnBrk="1" hangingPunct="1"/>
            <a:r>
              <a:rPr lang="en-GB" altLang="sr-Latn-RS" smtClean="0"/>
              <a:t>ANALIZA STRUKTURE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125538"/>
            <a:ext cx="8316912" cy="20748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sr-Latn-RS" sz="1400" smtClean="0"/>
              <a:t>ista kao kod i-j, odnosno PD metode</a:t>
            </a:r>
            <a:endParaRPr lang="sr-Latn-CS" altLang="sr-Latn-RS" sz="1400" smtClean="0"/>
          </a:p>
          <a:p>
            <a:pPr lvl="1" eaLnBrk="1" hangingPunct="1">
              <a:lnSpc>
                <a:spcPct val="80000"/>
              </a:lnSpc>
            </a:pPr>
            <a:r>
              <a:rPr lang="sr-Latn-CS" altLang="sr-Latn-RS" sz="1400" smtClean="0"/>
              <a:t>određivanje aktivnosti u okviru projekta – inicijalna lista aktivnosti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altLang="sr-Latn-RS" sz="1400" smtClean="0"/>
              <a:t>određivanje tehnološkog redosleda aktivnosti i međuzavisnosti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altLang="sr-Latn-RS" sz="1400" smtClean="0"/>
              <a:t>crtanje mrežnog dijagrama (aktivnosti se mogu predstavljati kao kod i-j metode ili kao kod presidens metode, samo ne kruzicima nego pravougaonicima u koje se upisuju dodatni podaci) i kontrola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4113213"/>
            <a:ext cx="5300662" cy="2551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349500"/>
            <a:ext cx="753745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6900" y="1340767"/>
            <a:ext cx="8547100" cy="4720307"/>
          </a:xfrm>
        </p:spPr>
        <p:txBody>
          <a:bodyPr/>
          <a:lstStyle/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r>
              <a:rPr lang="en-US" altLang="sr-Latn-RS" sz="1500" dirty="0" err="1" smtClean="0"/>
              <a:t>vrijeme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trajanja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aktivnosti</a:t>
            </a:r>
            <a:r>
              <a:rPr lang="sr-Latn-CS" altLang="sr-Latn-RS" sz="1500" dirty="0" smtClean="0"/>
              <a:t>, za razliku od PD metode, </a:t>
            </a:r>
            <a:r>
              <a:rPr lang="en-US" altLang="sr-Latn-RS" sz="1500" dirty="0" err="1" smtClean="0"/>
              <a:t>predstavlja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slu</a:t>
            </a:r>
            <a:r>
              <a:rPr lang="sr-Latn-CS" altLang="sr-Latn-RS" sz="1500" dirty="0" smtClean="0"/>
              <a:t>č</a:t>
            </a:r>
            <a:r>
              <a:rPr lang="en-US" altLang="sr-Latn-RS" sz="1500" dirty="0" err="1" smtClean="0"/>
              <a:t>ajnu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promjenljivu</a:t>
            </a:r>
            <a:r>
              <a:rPr lang="sr-Latn-CS" altLang="sr-Latn-RS" sz="1500" dirty="0" smtClean="0"/>
              <a:t>, odnosno vrijednost ove promjenljive može biti proizvoljna iz nekog skupa</a:t>
            </a:r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r>
              <a:rPr lang="sr-Latn-CS" altLang="sr-Latn-RS" sz="1500" dirty="0" smtClean="0"/>
              <a:t>za svaku proizvoljnu vrijednost postoji odgovarajuća vjerovatnoća</a:t>
            </a:r>
          </a:p>
          <a:p>
            <a:pPr marL="381000" indent="-381000" eaLnBrk="1" hangingPunct="1">
              <a:spcBef>
                <a:spcPts val="0"/>
              </a:spcBef>
              <a:defRPr/>
            </a:pPr>
            <a:r>
              <a:rPr lang="sr-Latn-CS" altLang="sr-Latn-RS" sz="1500" b="1" dirty="0" smtClean="0"/>
              <a:t>zakon (funkcija) raspodjele vjerovatnoće F(x)</a:t>
            </a:r>
            <a:r>
              <a:rPr lang="sr-Latn-CS" altLang="sr-Latn-RS" sz="1500" dirty="0" smtClean="0"/>
              <a:t>– pravilo po kome svakoj vrijednosti slučajne promjenljive pridružujemo odgovarajuću vjerovatnoću</a:t>
            </a:r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spcBef>
                <a:spcPts val="0"/>
              </a:spcBef>
              <a:buSzPct val="110000"/>
              <a:defRPr/>
            </a:pPr>
            <a:r>
              <a:rPr lang="sr-Latn-CS" altLang="sr-Latn-RS" sz="1500" b="1" dirty="0" smtClean="0"/>
              <a:t>gustina </a:t>
            </a:r>
            <a:r>
              <a:rPr lang="sr-Latn-CS" altLang="sr-Latn-RS" sz="1500" b="1" dirty="0" smtClean="0"/>
              <a:t>raspodjele vjerovatnoća f(x)</a:t>
            </a:r>
            <a:r>
              <a:rPr lang="sr-Cyrl-CS" altLang="sr-Latn-RS" sz="1500" dirty="0" smtClean="0"/>
              <a:t> – </a:t>
            </a:r>
            <a:r>
              <a:rPr lang="sr-Latn-CS" altLang="sr-Latn-RS" sz="1500" dirty="0" smtClean="0"/>
              <a:t>može se definisati na osnovu  zakona raspodjele vjerovatnoće samo za neprekidne promjenljive</a:t>
            </a:r>
            <a:endParaRPr lang="en-US" altLang="sr-Latn-RS" sz="1500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7772400" cy="792163"/>
          </a:xfrm>
        </p:spPr>
        <p:txBody>
          <a:bodyPr/>
          <a:lstStyle/>
          <a:p>
            <a:pPr eaLnBrk="1" hangingPunct="1"/>
            <a:r>
              <a:rPr lang="en-US" altLang="sr-Latn-RS" smtClean="0"/>
              <a:t>ANALIZA VREMENA</a:t>
            </a:r>
            <a:endParaRPr lang="en-GB" altLang="sr-Latn-RS" smtClean="0"/>
          </a:p>
        </p:txBody>
      </p:sp>
      <p:pic>
        <p:nvPicPr>
          <p:cNvPr id="8196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935758"/>
            <a:ext cx="3312368" cy="1678314"/>
          </a:xfrm>
          <a:noFill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450" y="2678569"/>
            <a:ext cx="2310269" cy="1815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97" y="2640766"/>
            <a:ext cx="2538832" cy="1853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sr-Latn-RS" sz="3200" smtClean="0"/>
              <a:t>ANALIZA VREMENA</a:t>
            </a:r>
            <a:r>
              <a:rPr lang="sr-Latn-CS" altLang="sr-Latn-RS" sz="3200" smtClean="0"/>
              <a:t/>
            </a:r>
            <a:br>
              <a:rPr lang="sr-Latn-CS" altLang="sr-Latn-RS" sz="3200" smtClean="0"/>
            </a:br>
            <a:r>
              <a:rPr lang="sr-Latn-CS" altLang="sr-Latn-RS" sz="3200" smtClean="0"/>
              <a:t>1. Proračun trajanja aktivnosti</a:t>
            </a:r>
            <a:endParaRPr lang="en-GB" altLang="sr-Latn-RS" sz="3200" smtClean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8431213" cy="4618707"/>
          </a:xfrm>
        </p:spPr>
        <p:txBody>
          <a:bodyPr/>
          <a:lstStyle/>
          <a:p>
            <a:pPr marL="381000" indent="-381000" eaLnBrk="1" hangingPunct="1">
              <a:buSzPct val="110000"/>
              <a:defRPr/>
            </a:pPr>
            <a:r>
              <a:rPr lang="hr-HR" altLang="sr-Latn-RS" sz="1400" b="1" dirty="0" smtClean="0"/>
              <a:t>sračunava se očekivano </a:t>
            </a:r>
            <a:r>
              <a:rPr lang="en-US" altLang="sr-Latn-RS" sz="1400" dirty="0" err="1" smtClean="0"/>
              <a:t>trajanje</a:t>
            </a:r>
            <a:r>
              <a:rPr lang="hr-HR" altLang="sr-Latn-RS" sz="1400" dirty="0" smtClean="0"/>
              <a:t> (ili izračunato trajanje - IT)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aktivnosti</a:t>
            </a:r>
            <a:r>
              <a:rPr lang="en-US" altLang="sr-Latn-RS" sz="1400" dirty="0" smtClean="0"/>
              <a:t> </a:t>
            </a:r>
            <a:r>
              <a:rPr lang="sr-Latn-CS" altLang="sr-Latn-RS" sz="1400" dirty="0" smtClean="0"/>
              <a:t>prema </a:t>
            </a:r>
            <a:r>
              <a:rPr lang="el-GR" altLang="sr-Latn-RS" sz="1400" dirty="0" smtClean="0">
                <a:cs typeface="Times New Roman" pitchFamily="18" charset="0"/>
              </a:rPr>
              <a:t>β</a:t>
            </a:r>
            <a:r>
              <a:rPr lang="sr-Latn-CS" altLang="sr-Latn-RS" sz="1400" dirty="0" smtClean="0">
                <a:cs typeface="Times New Roman" pitchFamily="18" charset="0"/>
              </a:rPr>
              <a:t> raspodjeli </a:t>
            </a:r>
            <a:r>
              <a:rPr lang="en-US" altLang="sr-Latn-RS" sz="1400" dirty="0" err="1" smtClean="0"/>
              <a:t>na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osnovu</a:t>
            </a:r>
            <a:r>
              <a:rPr lang="sr-Latn-CS" altLang="sr-Latn-RS" sz="1400" dirty="0" smtClean="0"/>
              <a:t> procjene vremena od strane tri grupe eksperata</a:t>
            </a:r>
            <a:r>
              <a:rPr lang="hr-HR" altLang="sr-Latn-RS" sz="1400" dirty="0" smtClean="0"/>
              <a:t>:</a:t>
            </a:r>
            <a:endParaRPr lang="en-US" altLang="sr-Latn-RS" sz="1400" dirty="0" smtClean="0"/>
          </a:p>
          <a:p>
            <a:pPr marL="800100" lvl="1" indent="-342900" eaLnBrk="1" hangingPunct="1">
              <a:buSzPct val="110000"/>
              <a:defRPr/>
            </a:pPr>
            <a:r>
              <a:rPr lang="en-US" altLang="sr-Latn-RS" sz="1400" dirty="0" smtClean="0"/>
              <a:t>OT (a) – </a:t>
            </a:r>
            <a:r>
              <a:rPr lang="en-US" altLang="sr-Latn-RS" sz="1400" dirty="0" err="1" smtClean="0"/>
              <a:t>optimisti</a:t>
            </a:r>
            <a:r>
              <a:rPr lang="hr-HR" altLang="sr-Latn-RS" sz="1400" dirty="0" smtClean="0"/>
              <a:t>č</a:t>
            </a:r>
            <a:r>
              <a:rPr lang="en-US" altLang="sr-Latn-RS" sz="1400" dirty="0" err="1" smtClean="0"/>
              <a:t>ko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vrijeme</a:t>
            </a:r>
            <a:r>
              <a:rPr lang="en-US" altLang="sr-Latn-RS" sz="1400" dirty="0" smtClean="0"/>
              <a:t> – </a:t>
            </a:r>
            <a:r>
              <a:rPr lang="en-US" altLang="sr-Latn-RS" sz="1400" i="1" dirty="0" smtClean="0">
                <a:effectLst/>
              </a:rPr>
              <a:t>optimistic duration</a:t>
            </a:r>
            <a:r>
              <a:rPr lang="sr-Latn-ME" altLang="sr-Latn-RS" sz="1400" i="1" dirty="0" smtClean="0">
                <a:effectLst/>
              </a:rPr>
              <a:t>- </a:t>
            </a:r>
            <a:r>
              <a:rPr lang="sr-Latn-CS" altLang="sr-Latn-RS" sz="1400" dirty="0"/>
              <a:t>vjerovatnoća završetka aktivnosti za to ili kraće vrijeme je </a:t>
            </a:r>
            <a:r>
              <a:rPr lang="sr-Latn-CS" altLang="sr-Latn-RS" sz="1400" dirty="0">
                <a:sym typeface="Symbol" pitchFamily="18" charset="2"/>
              </a:rPr>
              <a:t></a:t>
            </a:r>
            <a:r>
              <a:rPr lang="sr-Latn-CS" altLang="sr-Latn-RS" sz="1400" dirty="0"/>
              <a:t> 5%</a:t>
            </a:r>
            <a:endParaRPr lang="sr-Latn-CS" altLang="sr-Latn-RS" sz="1400" b="1" i="1" dirty="0"/>
          </a:p>
          <a:p>
            <a:pPr marL="800100" lvl="1" indent="-342900" eaLnBrk="1" hangingPunct="1">
              <a:buSzPct val="110000"/>
              <a:defRPr/>
            </a:pPr>
            <a:r>
              <a:rPr lang="hr-HR" altLang="sr-Latn-RS" sz="1400" dirty="0"/>
              <a:t>V</a:t>
            </a:r>
            <a:r>
              <a:rPr lang="en-US" altLang="sr-Latn-RS" sz="1400" dirty="0"/>
              <a:t>T (</a:t>
            </a:r>
            <a:r>
              <a:rPr lang="sr-Latn-ME" altLang="sr-Latn-RS" sz="1400" dirty="0"/>
              <a:t>m</a:t>
            </a:r>
            <a:r>
              <a:rPr lang="en-US" altLang="sr-Latn-RS" sz="1400" dirty="0"/>
              <a:t>) – </a:t>
            </a:r>
            <a:r>
              <a:rPr lang="hr-HR" altLang="sr-Latn-RS" sz="1400" dirty="0"/>
              <a:t>najvjerovatnije</a:t>
            </a:r>
            <a:r>
              <a:rPr lang="en-US" altLang="sr-Latn-RS" sz="1400" dirty="0"/>
              <a:t> </a:t>
            </a:r>
            <a:r>
              <a:rPr lang="en-US" altLang="sr-Latn-RS" sz="1400" dirty="0" err="1"/>
              <a:t>vrijeme</a:t>
            </a:r>
            <a:r>
              <a:rPr lang="en-US" altLang="sr-Latn-RS" sz="1400" dirty="0"/>
              <a:t> – </a:t>
            </a:r>
            <a:r>
              <a:rPr lang="sr-Latn-ME" altLang="sr-Latn-RS" sz="1400" i="1" dirty="0"/>
              <a:t>most likely </a:t>
            </a:r>
            <a:r>
              <a:rPr lang="en-US" altLang="sr-Latn-RS" sz="1400" i="1" dirty="0"/>
              <a:t>duration</a:t>
            </a:r>
            <a:r>
              <a:rPr lang="sr-Latn-ME" altLang="sr-Latn-RS" sz="1400" i="1" dirty="0"/>
              <a:t>- </a:t>
            </a:r>
            <a:r>
              <a:rPr lang="sr-Latn-CS" altLang="sr-Latn-RS" sz="1400" dirty="0"/>
              <a:t>vjerovatnoća završetka aktivnosti za to ili kraće vreme je 50%</a:t>
            </a:r>
          </a:p>
          <a:p>
            <a:pPr marL="800100" lvl="1" indent="-342900" eaLnBrk="1" hangingPunct="1">
              <a:buSzPct val="110000"/>
              <a:defRPr/>
            </a:pPr>
            <a:r>
              <a:rPr lang="hr-HR" altLang="sr-Latn-RS" sz="1400" dirty="0" smtClean="0"/>
              <a:t>P</a:t>
            </a:r>
            <a:r>
              <a:rPr lang="en-US" altLang="sr-Latn-RS" sz="1400" dirty="0" smtClean="0"/>
              <a:t>T (</a:t>
            </a:r>
            <a:r>
              <a:rPr lang="hr-HR" altLang="sr-Latn-RS" sz="1400" dirty="0" smtClean="0"/>
              <a:t>b</a:t>
            </a:r>
            <a:r>
              <a:rPr lang="en-US" altLang="sr-Latn-RS" sz="1400" dirty="0" smtClean="0"/>
              <a:t>) – </a:t>
            </a:r>
            <a:r>
              <a:rPr lang="hr-HR" altLang="sr-Latn-RS" sz="1400" dirty="0" smtClean="0"/>
              <a:t>pesimističko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vrijeme</a:t>
            </a:r>
            <a:r>
              <a:rPr lang="en-US" altLang="sr-Latn-RS" sz="1400" dirty="0" smtClean="0"/>
              <a:t> – </a:t>
            </a:r>
            <a:r>
              <a:rPr lang="en-US" altLang="sr-Latn-RS" sz="1400" i="1" dirty="0" smtClean="0">
                <a:effectLst/>
              </a:rPr>
              <a:t>pessimistic duration</a:t>
            </a:r>
            <a:r>
              <a:rPr lang="sr-Latn-ME" altLang="sr-Latn-RS" sz="1400" i="1" dirty="0" smtClean="0">
                <a:effectLst/>
              </a:rPr>
              <a:t> - </a:t>
            </a:r>
            <a:r>
              <a:rPr lang="sr-Latn-CS" altLang="sr-Latn-RS" sz="1400" dirty="0"/>
              <a:t>vjerovatnoća završetka aktivnosti za to ili kraće vrijeme je </a:t>
            </a:r>
            <a:r>
              <a:rPr lang="sr-Latn-CS" altLang="sr-Latn-RS" sz="1400" dirty="0">
                <a:sym typeface="Symbol" pitchFamily="18" charset="2"/>
              </a:rPr>
              <a:t></a:t>
            </a:r>
            <a:r>
              <a:rPr lang="sr-Latn-CS" altLang="sr-Latn-RS" sz="1400" dirty="0"/>
              <a:t> 95% </a:t>
            </a:r>
            <a:endParaRPr lang="sr-Latn-CS" altLang="sr-Latn-RS" sz="1400" b="1" i="1" dirty="0"/>
          </a:p>
          <a:p>
            <a:pPr marL="1257300" lvl="2" indent="-342900" eaLnBrk="1" hangingPunct="1">
              <a:buSzPct val="110000"/>
              <a:defRPr/>
            </a:pPr>
            <a:r>
              <a:rPr lang="sr-Latn-CS" altLang="en-US" sz="1400" dirty="0"/>
              <a:t>Očekivano </a:t>
            </a:r>
            <a:r>
              <a:rPr lang="sr-Latn-CS" altLang="en-US" sz="1400" dirty="0" smtClean="0"/>
              <a:t>vrijeme dijeli </a:t>
            </a:r>
            <a:r>
              <a:rPr lang="sr-Latn-CS" altLang="en-US" sz="1400" dirty="0"/>
              <a:t>dijagram </a:t>
            </a:r>
            <a:r>
              <a:rPr lang="sr-Latn-CS" altLang="en-US" sz="1400" dirty="0">
                <a:latin typeface="Symbol" panose="05050102010706020507" pitchFamily="18" charset="2"/>
              </a:rPr>
              <a:t>b</a:t>
            </a:r>
            <a:r>
              <a:rPr lang="sr-Latn-CS" altLang="en-US" sz="1400" dirty="0"/>
              <a:t> </a:t>
            </a:r>
            <a:r>
              <a:rPr lang="sr-Latn-CS" altLang="en-US" sz="1400" dirty="0" smtClean="0"/>
              <a:t>raspodjele </a:t>
            </a:r>
            <a:r>
              <a:rPr lang="sr-Latn-CS" altLang="en-US" sz="1400" dirty="0"/>
              <a:t>na dva jednaka dela</a:t>
            </a:r>
            <a:endParaRPr lang="hr-HR" altLang="sr-Latn-RS" sz="1400" dirty="0"/>
          </a:p>
          <a:p>
            <a:pPr marL="800100" lvl="1" indent="-342900" eaLnBrk="1" hangingPunct="1">
              <a:buSzPct val="110000"/>
              <a:defRPr/>
            </a:pPr>
            <a:r>
              <a:rPr lang="hr-HR" altLang="sr-Latn-RS" sz="1400" dirty="0" smtClean="0"/>
              <a:t>po </a:t>
            </a:r>
            <a:r>
              <a:rPr lang="hr-HR" altLang="sr-Latn-RS" sz="1400" dirty="0" smtClean="0"/>
              <a:t>formuli za matematičko očekivanje po ovoj raspodjeli sračunava se IT – očekivano vrijeme trajanja aktivnosti (</a:t>
            </a:r>
            <a:r>
              <a:rPr lang="sr-Latn-CS" altLang="sr-Latn-RS" sz="1400" dirty="0"/>
              <a:t>Očekivano </a:t>
            </a:r>
            <a:r>
              <a:rPr lang="sr-Latn-CS" altLang="sr-Latn-RS" sz="1400" dirty="0" smtClean="0"/>
              <a:t>vrijeme dijeli </a:t>
            </a:r>
            <a:r>
              <a:rPr lang="sr-Latn-CS" altLang="sr-Latn-RS" sz="1400" dirty="0"/>
              <a:t>dijagram </a:t>
            </a:r>
            <a:r>
              <a:rPr lang="sr-Latn-CS" altLang="sr-Latn-RS" sz="1400" dirty="0">
                <a:latin typeface="Symbol" pitchFamily="18" charset="2"/>
              </a:rPr>
              <a:t>b</a:t>
            </a:r>
            <a:r>
              <a:rPr lang="sr-Latn-CS" altLang="sr-Latn-RS" sz="1400" dirty="0"/>
              <a:t> </a:t>
            </a:r>
            <a:r>
              <a:rPr lang="sr-Latn-CS" altLang="sr-Latn-RS" sz="1400" dirty="0" smtClean="0"/>
              <a:t>raspodjele </a:t>
            </a:r>
            <a:r>
              <a:rPr lang="sr-Latn-CS" altLang="sr-Latn-RS" sz="1400" dirty="0"/>
              <a:t>na dva jednaka </a:t>
            </a:r>
            <a:r>
              <a:rPr lang="sr-Latn-CS" altLang="sr-Latn-RS" sz="1400" dirty="0" smtClean="0"/>
              <a:t>dijela=vjerovatnoća </a:t>
            </a:r>
            <a:r>
              <a:rPr lang="sr-Latn-CS" altLang="sr-Latn-RS" sz="1400" dirty="0"/>
              <a:t>je 50% da će aktivnost trajati kraće i duže od </a:t>
            </a:r>
            <a:r>
              <a:rPr lang="sr-Latn-CS" altLang="sr-Latn-RS" sz="1400" dirty="0" smtClean="0"/>
              <a:t>IT)</a:t>
            </a:r>
            <a:endParaRPr lang="hr-HR" altLang="sr-Latn-RS" sz="1400" dirty="0" smtClean="0"/>
          </a:p>
          <a:p>
            <a:pPr marL="800100" lvl="1" indent="-342900" eaLnBrk="1" hangingPunct="1">
              <a:buSzPct val="110000"/>
              <a:defRPr/>
            </a:pPr>
            <a:endParaRPr lang="hr-HR" altLang="sr-Latn-RS" sz="1400" dirty="0"/>
          </a:p>
          <a:p>
            <a:pPr marL="800100" lvl="1" indent="-342900" eaLnBrk="1" hangingPunct="1">
              <a:buSzPct val="110000"/>
              <a:defRPr/>
            </a:pPr>
            <a:endParaRPr lang="hr-HR" altLang="sr-Latn-RS" sz="1400" dirty="0" smtClean="0"/>
          </a:p>
          <a:p>
            <a:pPr marL="381000" indent="-381000" eaLnBrk="1" hangingPunct="1">
              <a:buSzPct val="110000"/>
              <a:defRPr/>
            </a:pPr>
            <a:r>
              <a:rPr lang="sr-Latn-CS" altLang="sr-Latn-RS" sz="1400" dirty="0" smtClean="0"/>
              <a:t>sračunava </a:t>
            </a:r>
            <a:r>
              <a:rPr lang="sr-Latn-CS" altLang="sr-Latn-RS" sz="1400" dirty="0" smtClean="0"/>
              <a:t>se varijansa (disperzija) za svaku aktivnost za izračunato vrijeme (IT) po formuli (ponekad se označava i sa SD</a:t>
            </a:r>
            <a:r>
              <a:rPr lang="sr-Latn-CS" altLang="sr-Latn-RS" sz="1400" baseline="30000" dirty="0" smtClean="0"/>
              <a:t>2</a:t>
            </a:r>
            <a:r>
              <a:rPr lang="sr-Latn-CS" altLang="sr-Latn-RS" sz="1400" dirty="0" smtClean="0"/>
              <a:t>)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616390"/>
              </p:ext>
            </p:extLst>
          </p:nvPr>
        </p:nvGraphicFramePr>
        <p:xfrm>
          <a:off x="3320110" y="4293096"/>
          <a:ext cx="172878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Equation" r:id="rId5" imgW="1333500" imgH="393700" progId="Equation.3">
                  <p:embed/>
                </p:oleObj>
              </mc:Choice>
              <mc:Fallback>
                <p:oleObj name="Equation" r:id="rId5" imgW="13335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0110" y="4293096"/>
                        <a:ext cx="1728787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3482174"/>
              </p:ext>
            </p:extLst>
          </p:nvPr>
        </p:nvGraphicFramePr>
        <p:xfrm>
          <a:off x="3707904" y="5326809"/>
          <a:ext cx="13684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4" name="Equation" r:id="rId7" imgW="1143000" imgH="469900" progId="Equation.3">
                  <p:embed/>
                </p:oleObj>
              </mc:Choice>
              <mc:Fallback>
                <p:oleObj name="Equation" r:id="rId7" imgW="1143000" imgH="469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5326809"/>
                        <a:ext cx="1368425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261881"/>
            <a:ext cx="2160240" cy="139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0481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sr-Latn-RS" sz="3200" smtClean="0"/>
              <a:t>ANALIZA VREMENA</a:t>
            </a:r>
            <a:r>
              <a:rPr lang="sr-Latn-CS" altLang="sr-Latn-RS" sz="3200" smtClean="0"/>
              <a:t/>
            </a:r>
            <a:br>
              <a:rPr lang="sr-Latn-CS" altLang="sr-Latn-RS" sz="3200" smtClean="0"/>
            </a:br>
            <a:r>
              <a:rPr lang="sr-Latn-CS" altLang="sr-Latn-RS" sz="3200" smtClean="0"/>
              <a:t>2. Proračun vremena na mreži</a:t>
            </a:r>
            <a:endParaRPr lang="en-US" altLang="sr-Latn-RS" sz="320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484313"/>
            <a:ext cx="8209037" cy="4576762"/>
          </a:xfrm>
        </p:spPr>
        <p:txBody>
          <a:bodyPr/>
          <a:lstStyle/>
          <a:p>
            <a:pPr eaLnBrk="1" hangingPunct="1">
              <a:defRPr/>
            </a:pPr>
            <a:r>
              <a:rPr lang="hr-HR" altLang="sr-Latn-RS" sz="1600" dirty="0" smtClean="0"/>
              <a:t>koristi se proračun naprijed nazad, pri čemu treba upisati i varijansu (disperziju) za puteve na mreži, a dobijaju se tako što se sabiraju sve varijanse aktivnosti na tom putu</a:t>
            </a:r>
          </a:p>
          <a:p>
            <a:pPr eaLnBrk="1" hangingPunct="1">
              <a:buFontTx/>
              <a:buChar char="-"/>
              <a:defRPr/>
            </a:pPr>
            <a:r>
              <a:rPr lang="sr-Latn-CS" altLang="sr-Latn-RS" sz="1600" i="1" dirty="0" smtClean="0"/>
              <a:t>vjerovatnoća zbira slučajnih veličina je jednaka zbiru matematičkih vjerovatnoća svih promjenljivih:</a:t>
            </a:r>
          </a:p>
          <a:p>
            <a:pPr lvl="1" eaLnBrk="1" hangingPunct="1">
              <a:buFontTx/>
              <a:buChar char="-"/>
              <a:defRPr/>
            </a:pPr>
            <a:r>
              <a:rPr lang="sr-Latn-CS" altLang="sr-Latn-RS" sz="1600" dirty="0" smtClean="0"/>
              <a:t>E(Tn)=E(akt1+akt2+akt....)=IT1+IT2+IT...., i</a:t>
            </a:r>
          </a:p>
          <a:p>
            <a:pPr lvl="1" eaLnBrk="1" hangingPunct="1">
              <a:buFontTx/>
              <a:buChar char="-"/>
              <a:defRPr/>
            </a:pPr>
            <a:endParaRPr lang="sr-Latn-CS" altLang="sr-Latn-RS" sz="1600" dirty="0" smtClean="0"/>
          </a:p>
          <a:p>
            <a:pPr lvl="1" eaLnBrk="1" hangingPunct="1">
              <a:buFontTx/>
              <a:buChar char="-"/>
              <a:defRPr/>
            </a:pPr>
            <a:r>
              <a:rPr lang="sr-Latn-CS" altLang="sr-Latn-RS" sz="1600" dirty="0" smtClean="0"/>
              <a:t>Ovo nam omogućava da rani završetak svake aktivnosti sračunavamo kao zbir svih očekivanih trajanja prethodnih aktivnosti na najdužem putu plus očekivano trajanje posmatrane aktivnosti</a:t>
            </a:r>
          </a:p>
          <a:p>
            <a:pPr lvl="1" eaLnBrk="1" hangingPunct="1">
              <a:buFontTx/>
              <a:buChar char="-"/>
              <a:defRPr/>
            </a:pPr>
            <a:r>
              <a:rPr lang="sr-Latn-CS" altLang="sr-Latn-RS" sz="1600" dirty="0" smtClean="0"/>
              <a:t>na sličan način se radi i proračun očekivanog kasnog završetka svake aktivnosti</a:t>
            </a:r>
          </a:p>
          <a:p>
            <a:pPr eaLnBrk="1" hangingPunct="1">
              <a:defRPr/>
            </a:pPr>
            <a:r>
              <a:rPr lang="sr-Latn-CS" altLang="sr-Latn-RS" sz="1600" dirty="0" smtClean="0"/>
              <a:t>na taj način se upisuju u svaku od aktivnosti podaci o ranom položaju (očekivani rani završetak), kasnom položaju (očekivani kasni završetak) i varijanse (najbolje je koristiti mrežni blok dijagram, kako je prikazano)</a:t>
            </a:r>
          </a:p>
        </p:txBody>
      </p:sp>
      <p:graphicFrame>
        <p:nvGraphicFramePr>
          <p:cNvPr id="10244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58297344"/>
              </p:ext>
            </p:extLst>
          </p:nvPr>
        </p:nvGraphicFramePr>
        <p:xfrm>
          <a:off x="6012160" y="2361406"/>
          <a:ext cx="17526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Equation" r:id="rId5" imgW="1422400" imgH="431800" progId="Equation.3">
                  <p:embed/>
                </p:oleObj>
              </mc:Choice>
              <mc:Fallback>
                <p:oleObj name="Equation" r:id="rId5" imgW="14224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2361406"/>
                        <a:ext cx="17526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45" name="Group 43"/>
          <p:cNvGrpSpPr>
            <a:grpSpLocks/>
          </p:cNvGrpSpPr>
          <p:nvPr/>
        </p:nvGrpSpPr>
        <p:grpSpPr bwMode="auto">
          <a:xfrm>
            <a:off x="2301875" y="5278437"/>
            <a:ext cx="2170113" cy="1330195"/>
            <a:chOff x="3380" y="2931"/>
            <a:chExt cx="1632" cy="1159"/>
          </a:xfrm>
          <a:noFill/>
        </p:grpSpPr>
        <p:sp>
          <p:nvSpPr>
            <p:cNvPr id="10247" name="Text Box 14"/>
            <p:cNvSpPr txBox="1">
              <a:spLocks noChangeArrowheads="1"/>
            </p:cNvSpPr>
            <p:nvPr/>
          </p:nvSpPr>
          <p:spPr bwMode="auto">
            <a:xfrm>
              <a:off x="3716" y="2931"/>
              <a:ext cx="1296" cy="40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2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OZNAKA AKTIVNOSTI</a:t>
              </a:r>
              <a:endParaRPr lang="en-GB" altLang="sr-Latn-RS" sz="1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48" name="Line 15"/>
            <p:cNvSpPr>
              <a:spLocks noChangeShapeType="1"/>
            </p:cNvSpPr>
            <p:nvPr/>
          </p:nvSpPr>
          <p:spPr bwMode="auto">
            <a:xfrm>
              <a:off x="3764" y="3267"/>
              <a:ext cx="115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aphicFrame>
          <p:nvGraphicFramePr>
            <p:cNvPr id="10249" name="Object 16"/>
            <p:cNvGraphicFramePr>
              <a:graphicFrameLocks noChangeAspect="1"/>
            </p:cNvGraphicFramePr>
            <p:nvPr/>
          </p:nvGraphicFramePr>
          <p:xfrm>
            <a:off x="3380" y="3315"/>
            <a:ext cx="1248" cy="7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3" name="Worksheet" r:id="rId7" imgW="1267054" imgH="600456" progId="Excel.Sheet.8">
                    <p:embed/>
                  </p:oleObj>
                </mc:Choice>
                <mc:Fallback>
                  <p:oleObj name="Worksheet" r:id="rId7" imgW="1267054" imgH="600456" progId="Excel.Sheet.8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80" y="3315"/>
                          <a:ext cx="1248" cy="7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0" name="Text Box 17"/>
            <p:cNvSpPr txBox="1">
              <a:spLocks noChangeArrowheads="1"/>
            </p:cNvSpPr>
            <p:nvPr/>
          </p:nvSpPr>
          <p:spPr bwMode="auto">
            <a:xfrm>
              <a:off x="4244" y="3795"/>
              <a:ext cx="384" cy="29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KZ</a:t>
              </a:r>
              <a:endParaRPr lang="en-GB" altLang="sr-Latn-R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51" name="Text Box 18"/>
            <p:cNvSpPr txBox="1">
              <a:spLocks noChangeArrowheads="1"/>
            </p:cNvSpPr>
            <p:nvPr/>
          </p:nvSpPr>
          <p:spPr bwMode="auto">
            <a:xfrm>
              <a:off x="3834" y="3795"/>
              <a:ext cx="384" cy="29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RZ</a:t>
              </a:r>
              <a:endParaRPr lang="en-GB" altLang="sr-Latn-R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52" name="Text Box 19"/>
            <p:cNvSpPr txBox="1">
              <a:spLocks noChangeArrowheads="1"/>
            </p:cNvSpPr>
            <p:nvPr/>
          </p:nvSpPr>
          <p:spPr bwMode="auto">
            <a:xfrm>
              <a:off x="3428" y="3795"/>
              <a:ext cx="384" cy="29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IT</a:t>
              </a:r>
              <a:endParaRPr lang="en-GB" altLang="sr-Latn-R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53" name="Text Box 24"/>
            <p:cNvSpPr txBox="1">
              <a:spLocks noChangeArrowheads="1"/>
            </p:cNvSpPr>
            <p:nvPr/>
          </p:nvSpPr>
          <p:spPr bwMode="auto">
            <a:xfrm>
              <a:off x="3878" y="3294"/>
              <a:ext cx="1056" cy="40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l-GR" altLang="sr-Latn-R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Times New Roman" panose="02020603050405020304" pitchFamily="18" charset="0"/>
                </a:rPr>
                <a:t>σ</a:t>
              </a:r>
              <a:r>
                <a:rPr lang="sr-Latn-CS" altLang="sr-Latn-RS" baseline="-250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Times New Roman" panose="02020603050405020304" pitchFamily="18" charset="0"/>
                </a:rPr>
                <a:t>i</a:t>
              </a:r>
              <a:r>
                <a:rPr lang="sr-Latn-CS" altLang="sr-Latn-RS" baseline="300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Times New Roman" panose="02020603050405020304" pitchFamily="18" charset="0"/>
                </a:rPr>
                <a:t>2</a:t>
              </a:r>
              <a:endParaRPr lang="el-GR" altLang="sr-Latn-RS" baseline="30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endParaRPr>
            </a:p>
          </p:txBody>
        </p:sp>
        <p:sp>
          <p:nvSpPr>
            <p:cNvPr id="10254" name="Line 25"/>
            <p:cNvSpPr>
              <a:spLocks noChangeShapeType="1"/>
            </p:cNvSpPr>
            <p:nvPr/>
          </p:nvSpPr>
          <p:spPr bwMode="auto">
            <a:xfrm flipH="1">
              <a:off x="3572" y="3267"/>
              <a:ext cx="192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aphicFrame>
        <p:nvGraphicFramePr>
          <p:cNvPr id="1024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137618"/>
              </p:ext>
            </p:extLst>
          </p:nvPr>
        </p:nvGraphicFramePr>
        <p:xfrm>
          <a:off x="5435600" y="5695950"/>
          <a:ext cx="1300163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4" name="CorelDRAW" r:id="rId9" imgW="6893719" imgH="4147185" progId="CorelDRAW.Graphic.10">
                  <p:embed/>
                </p:oleObj>
              </mc:Choice>
              <mc:Fallback>
                <p:oleObj name="CorelDRAW" r:id="rId9" imgW="6893719" imgH="4147185" progId="CorelDRAW.Graphic.1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5695950"/>
                        <a:ext cx="1300163" cy="784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3375"/>
            <a:ext cx="8276853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sr-Latn-RS" dirty="0" smtClean="0"/>
              <a:t>ANALIZA VREMENA</a:t>
            </a:r>
            <a:r>
              <a:rPr lang="sr-Latn-CS" altLang="sr-Latn-RS" dirty="0" smtClean="0"/>
              <a:t/>
            </a:r>
            <a:br>
              <a:rPr lang="sr-Latn-CS" altLang="sr-Latn-RS" dirty="0" smtClean="0"/>
            </a:br>
            <a:r>
              <a:rPr lang="sr-Latn-CS" altLang="sr-Latn-RS" dirty="0" smtClean="0"/>
              <a:t>3. </a:t>
            </a:r>
            <a:r>
              <a:rPr lang="hr-HR" altLang="sr-Latn-RS" dirty="0" smtClean="0"/>
              <a:t>Proračun vjerovatnoće završetka projekta u unaprijed određenom vremenu</a:t>
            </a:r>
            <a:endParaRPr lang="en-GB" altLang="sr-Latn-RS" dirty="0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28432" y="1764820"/>
            <a:ext cx="8536055" cy="4144243"/>
          </a:xfrm>
        </p:spPr>
        <p:txBody>
          <a:bodyPr/>
          <a:lstStyle/>
          <a:p>
            <a:pPr marL="381000" indent="-381000" eaLnBrk="1" hangingPunct="1">
              <a:buSzPct val="110000"/>
            </a:pPr>
            <a:r>
              <a:rPr lang="hr-H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primjenjuje se centralna granična teorema</a:t>
            </a:r>
            <a:r>
              <a:rPr lang="hr-H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prema kojoj zbir dovoljnog broja bilo kakvih slučajnih promenljivih konvergira Gausovoj raspodeli (normalnoj raspodjeli).</a:t>
            </a:r>
          </a:p>
          <a:p>
            <a:pPr marL="381000" indent="-381000" eaLnBrk="1" hangingPunct="1">
              <a:buSzPct val="110000"/>
            </a:pPr>
            <a:r>
              <a:rPr lang="hr-H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trajanje cijelog projekta predstavlja zbir slučajnih promjenljivih (trajanja aktivnosti na kritičnom putu), pa će se trajanje projekta ponašati po Gausovoj raspodjeli, iako se pojedinačne aktivnosti ponašaju po </a:t>
            </a:r>
            <a:r>
              <a:rPr lang="sr-Latn-CS" altLang="sr-Latn-RS" sz="1400" dirty="0">
                <a:latin typeface="Symbol" pitchFamily="18" charset="2"/>
              </a:rPr>
              <a:t>b</a:t>
            </a:r>
            <a:r>
              <a:rPr lang="hr-H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raspodjeli.</a:t>
            </a:r>
          </a:p>
          <a:p>
            <a:pPr marL="342900" indent="-342900" eaLnBrk="1" hangingPunct="1">
              <a:buSzPct val="110000"/>
            </a:pPr>
            <a:r>
              <a:rPr lang="hr-H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za niz slučajnih nezavisnih promjenljivih </a:t>
            </a:r>
            <a:r>
              <a:rPr lang="hr-HR" altLang="sr-Latn-R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x1, x2, x3....xn </a:t>
            </a:r>
            <a:r>
              <a:rPr lang="hr-H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 njihovih varijansi (disperzija) </a:t>
            </a:r>
            <a:r>
              <a:rPr lang="el-G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Latn-CS" altLang="sr-Latn-R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2, </a:t>
            </a:r>
            <a:r>
              <a:rPr lang="el-G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CS" altLang="sr-Latn-R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2, </a:t>
            </a:r>
            <a:r>
              <a:rPr lang="el-GR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sr-Latn-CS" altLang="sr-Latn-R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......, koje imaju konačnu vrijednost, a njihov zbir raste sa njihovim brojem (</a:t>
            </a:r>
            <a:r>
              <a:rPr lang="sr-Latn-CS" altLang="sr-Latn-R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n), tako da je </a:t>
            </a:r>
          </a:p>
          <a:p>
            <a:pPr marL="800100" lvl="1" indent="-342900" eaLnBrk="1" hangingPunct="1">
              <a:buSzPct val="110000"/>
            </a:pPr>
            <a:endParaRPr lang="sr-Latn-CS" altLang="sr-Latn-R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eaLnBrk="1" hangingPunct="1">
              <a:buSzPct val="110000"/>
            </a:pPr>
            <a:endParaRPr lang="sr-Latn-CS" altLang="sr-Latn-RS" sz="1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onda se Zi (faktor vjerovatnoće slučajne promjenljive x) sračunava kao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gdje je</a:t>
            </a:r>
          </a:p>
          <a:p>
            <a:pPr marL="800100" lvl="1" indent="-3429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	Zi- nova slučajna promjenljiva sa normalnom (Gausovom) raspodjelom u rasponu -3 do +3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 – zadata vrijednost (rok građenja)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E(Tn)-  očekivano vrijeme završetka niza od </a:t>
            </a:r>
            <a:r>
              <a:rPr lang="sr-Latn-CS" altLang="sr-Latn-R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aktivnosti, pri čemu je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E(Tn)=E(akt1+akt2+akt....)=IT1+IT2+IT....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 – broj aktivnosti na kritičnom putu</a:t>
            </a:r>
            <a:endParaRPr lang="sr-Latn-CS" altLang="sr-Latn-R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145638"/>
              </p:ext>
            </p:extLst>
          </p:nvPr>
        </p:nvGraphicFramePr>
        <p:xfrm>
          <a:off x="2915816" y="4509120"/>
          <a:ext cx="403225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0" name="Equation" r:id="rId5" imgW="3606800" imgH="673100" progId="Equation.3">
                  <p:embed/>
                </p:oleObj>
              </mc:Choice>
              <mc:Fallback>
                <p:oleObj name="Equation" r:id="rId5" imgW="3606800" imgH="673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4509120"/>
                        <a:ext cx="4032250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548310"/>
              </p:ext>
            </p:extLst>
          </p:nvPr>
        </p:nvGraphicFramePr>
        <p:xfrm>
          <a:off x="4156709" y="3640091"/>
          <a:ext cx="1079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1" name="Equation" r:id="rId7" imgW="939392" imgH="342751" progId="Equation.3">
                  <p:embed/>
                </p:oleObj>
              </mc:Choice>
              <mc:Fallback>
                <p:oleObj name="Equation" r:id="rId7" imgW="939392" imgH="342751" progId="Equation.3">
                  <p:embed/>
                  <p:pic>
                    <p:nvPicPr>
                      <p:cNvPr id="1126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709" y="3640091"/>
                        <a:ext cx="10795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10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11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12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13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14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15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2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3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4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5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6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7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8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ppt/theme/themeOverride9.xml><?xml version="1.0" encoding="utf-8"?>
<a:themeOverride xmlns:a="http://schemas.openxmlformats.org/drawingml/2006/main">
  <a:clrScheme name="Gallery">
    <a:dk1>
      <a:sysClr val="windowText" lastClr="000000"/>
    </a:dk1>
    <a:lt1>
      <a:sysClr val="window" lastClr="FFFFFF"/>
    </a:lt1>
    <a:dk2>
      <a:srgbClr val="454545"/>
    </a:dk2>
    <a:lt2>
      <a:srgbClr val="DFDBD5"/>
    </a:lt2>
    <a:accent1>
      <a:srgbClr val="B71E42"/>
    </a:accent1>
    <a:accent2>
      <a:srgbClr val="DE478E"/>
    </a:accent2>
    <a:accent3>
      <a:srgbClr val="BC72F0"/>
    </a:accent3>
    <a:accent4>
      <a:srgbClr val="795FAF"/>
    </a:accent4>
    <a:accent5>
      <a:srgbClr val="586EA6"/>
    </a:accent5>
    <a:accent6>
      <a:srgbClr val="6892A0"/>
    </a:accent6>
    <a:hlink>
      <a:srgbClr val="FA2B5C"/>
    </a:hlink>
    <a:folHlink>
      <a:srgbClr val="BC658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1347</Words>
  <Application>Microsoft Office PowerPoint</Application>
  <PresentationFormat>On-screen Show (4:3)</PresentationFormat>
  <Paragraphs>266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Gill Sans MT</vt:lpstr>
      <vt:lpstr>Symbol</vt:lpstr>
      <vt:lpstr>Times New Roman</vt:lpstr>
      <vt:lpstr>Verdana</vt:lpstr>
      <vt:lpstr>Wingdings</vt:lpstr>
      <vt:lpstr>Gallery</vt:lpstr>
      <vt:lpstr>Equation</vt:lpstr>
      <vt:lpstr>Worksheet</vt:lpstr>
      <vt:lpstr>CorelDRAW</vt:lpstr>
      <vt:lpstr>Photo Editor Photo</vt:lpstr>
      <vt:lpstr>CorelDRAW 12.0 Graphic</vt:lpstr>
      <vt:lpstr>PERT METODA Project Evaluation and Rewiev Technique</vt:lpstr>
      <vt:lpstr>PERT METODA </vt:lpstr>
      <vt:lpstr>KARAKTERISTIKE</vt:lpstr>
      <vt:lpstr>Faze izrade</vt:lpstr>
      <vt:lpstr>ANALIZA STRUKTURE</vt:lpstr>
      <vt:lpstr>ANALIZA VREMENA</vt:lpstr>
      <vt:lpstr>ANALIZA VREMENA 1. Proračun trajanja aktivnosti</vt:lpstr>
      <vt:lpstr>ANALIZA VREMENA 2. Proračun vremena na mreži</vt:lpstr>
      <vt:lpstr>ANALIZA VREMENA 3. Proračun vjerovatnoće završetka projekta u unaprijed određenom vremenu</vt:lpstr>
      <vt:lpstr>ANALIZA VREMENA 3. Proračun vjerovatnoće završetka projekta u unaprijed određenom vremenu</vt:lpstr>
      <vt:lpstr>RASPODJELA TOTALNE VJEROVATNOĆE</vt:lpstr>
      <vt:lpstr>OSOBINA NORMALNE RASPODJELE</vt:lpstr>
      <vt:lpstr>Proračun vjerovatnoće završetka projekta u unaprijed određenom vremenu</vt:lpstr>
      <vt:lpstr>PowerPoint Presentation</vt:lpstr>
      <vt:lpstr>PRIMJER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radovan</dc:creator>
  <cp:lastModifiedBy>sneza</cp:lastModifiedBy>
  <cp:revision>117</cp:revision>
  <cp:lastPrinted>1601-01-01T00:00:00Z</cp:lastPrinted>
  <dcterms:created xsi:type="dcterms:W3CDTF">2007-05-08T23:23:08Z</dcterms:created>
  <dcterms:modified xsi:type="dcterms:W3CDTF">2020-02-10T03:04:00Z</dcterms:modified>
</cp:coreProperties>
</file>