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54" r:id="rId1"/>
  </p:sldMasterIdLst>
  <p:notesMasterIdLst>
    <p:notesMasterId r:id="rId34"/>
  </p:notesMasterIdLst>
  <p:handoutMasterIdLst>
    <p:handoutMasterId r:id="rId35"/>
  </p:handoutMasterIdLst>
  <p:sldIdLst>
    <p:sldId id="256" r:id="rId2"/>
    <p:sldId id="342" r:id="rId3"/>
    <p:sldId id="343" r:id="rId4"/>
    <p:sldId id="346" r:id="rId5"/>
    <p:sldId id="347" r:id="rId6"/>
    <p:sldId id="323" r:id="rId7"/>
    <p:sldId id="322" r:id="rId8"/>
    <p:sldId id="348" r:id="rId9"/>
    <p:sldId id="349" r:id="rId10"/>
    <p:sldId id="350" r:id="rId11"/>
    <p:sldId id="351" r:id="rId12"/>
    <p:sldId id="325" r:id="rId13"/>
    <p:sldId id="326" r:id="rId14"/>
    <p:sldId id="327" r:id="rId15"/>
    <p:sldId id="328" r:id="rId16"/>
    <p:sldId id="352" r:id="rId17"/>
    <p:sldId id="332" r:id="rId18"/>
    <p:sldId id="333" r:id="rId19"/>
    <p:sldId id="334" r:id="rId20"/>
    <p:sldId id="353" r:id="rId21"/>
    <p:sldId id="336" r:id="rId22"/>
    <p:sldId id="337" r:id="rId23"/>
    <p:sldId id="338" r:id="rId24"/>
    <p:sldId id="321" r:id="rId25"/>
    <p:sldId id="364" r:id="rId26"/>
    <p:sldId id="354" r:id="rId27"/>
    <p:sldId id="365" r:id="rId28"/>
    <p:sldId id="360" r:id="rId29"/>
    <p:sldId id="361" r:id="rId30"/>
    <p:sldId id="362" r:id="rId31"/>
    <p:sldId id="363" r:id="rId32"/>
    <p:sldId id="366" r:id="rId3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2" autoAdjust="0"/>
    <p:restoredTop sz="92931" autoAdjust="0"/>
  </p:normalViewPr>
  <p:slideViewPr>
    <p:cSldViewPr>
      <p:cViewPr varScale="1">
        <p:scale>
          <a:sx n="65" d="100"/>
          <a:sy n="65" d="100"/>
        </p:scale>
        <p:origin x="144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89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9786F13-A350-4243-864B-E4BE2BBF3BB5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228600"/>
            <a:ext cx="4267200" cy="2895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04800" y="3200400"/>
            <a:ext cx="63246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 noProof="0" smtClean="0"/>
              <a:t>Click to edit Master text styles</a:t>
            </a:r>
          </a:p>
          <a:p>
            <a:pPr lvl="1"/>
            <a:r>
              <a:rPr lang="en-GB" altLang="sr-Latn-RS" noProof="0" smtClean="0"/>
              <a:t>Second level</a:t>
            </a:r>
          </a:p>
          <a:p>
            <a:pPr lvl="2"/>
            <a:r>
              <a:rPr lang="en-GB" altLang="sr-Latn-RS" noProof="0" smtClean="0"/>
              <a:t>Third level</a:t>
            </a:r>
          </a:p>
          <a:p>
            <a:pPr lvl="3"/>
            <a:r>
              <a:rPr lang="en-GB" altLang="sr-Latn-RS" noProof="0" smtClean="0"/>
              <a:t>Fourth level</a:t>
            </a:r>
          </a:p>
          <a:p>
            <a:pPr lvl="4"/>
            <a:r>
              <a:rPr lang="en-GB" altLang="sr-Latn-R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4EE2E5-B9ED-48C2-82F9-175FBBAE0E81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8AE313-324E-4E2A-90F8-92ECF49B0059}" type="slidenum">
              <a:rPr kumimoji="0" lang="en-GB" altLang="sr-Latn-RS"/>
              <a:pPr eaLnBrk="1" hangingPunct="1">
                <a:spcBef>
                  <a:spcPct val="0"/>
                </a:spcBef>
              </a:pPr>
              <a:t>1</a:t>
            </a:fld>
            <a:endParaRPr kumimoji="0" lang="en-GB" altLang="sr-Latn-R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2400" y="228600"/>
            <a:ext cx="3860800" cy="28956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25CCCF85-A568-447C-A4BE-7BA204EDE501}" type="slidenum">
              <a:rPr lang="en-US" altLang="en-US">
                <a:latin typeface="Arial" panose="020B0604020202020204" pitchFamily="34" charset="0"/>
              </a:rPr>
              <a:pPr/>
              <a:t>23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36600"/>
            <a:ext cx="4911725" cy="368458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394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8AE313-324E-4E2A-90F8-92ECF49B0059}" type="slidenum">
              <a:rPr kumimoji="0" lang="en-GB" altLang="sr-Latn-RS"/>
              <a:pPr eaLnBrk="1" hangingPunct="1">
                <a:spcBef>
                  <a:spcPct val="0"/>
                </a:spcBef>
              </a:pPr>
              <a:t>24</a:t>
            </a:fld>
            <a:endParaRPr kumimoji="0" lang="en-GB" altLang="sr-Latn-R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2400" y="228600"/>
            <a:ext cx="3860800" cy="28956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sr-Latn-RS" smtClean="0"/>
          </a:p>
        </p:txBody>
      </p:sp>
    </p:spTree>
    <p:extLst>
      <p:ext uri="{BB962C8B-B14F-4D97-AF65-F5344CB8AC3E}">
        <p14:creationId xmlns:p14="http://schemas.microsoft.com/office/powerpoint/2010/main" val="1371964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2400" y="228600"/>
            <a:ext cx="3860800" cy="2895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E2E5-B9ED-48C2-82F9-175FBBAE0E81}" type="slidenum">
              <a:rPr lang="en-GB" altLang="sr-Latn-RS" smtClean="0"/>
              <a:pPr/>
              <a:t>25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339738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2400" y="228600"/>
            <a:ext cx="3860800" cy="2895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E2E5-B9ED-48C2-82F9-175FBBAE0E81}" type="slidenum">
              <a:rPr lang="en-GB" altLang="sr-Latn-RS" smtClean="0"/>
              <a:pPr/>
              <a:t>26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198339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2400" y="228600"/>
            <a:ext cx="3860800" cy="2895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praksi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se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najčešće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koriste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slični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elementi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: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1.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Podzemni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deo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konstrukcije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2.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Nadzemni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deo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konstrukcije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: a)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Vertikalna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konstrukcija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b)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Ploče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c)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Krov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d)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Stepenište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e)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Spoljni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zidovi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f)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Prozori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spoljna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vrata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g)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Unutrašnji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zidovi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pregrade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h)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Unutrašnja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vrata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3.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Unutrašnja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završna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obrada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: a)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Obrade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zidova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b)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Obrade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podova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c)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Obrade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plafona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4.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UgraĎena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oprema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nameštaj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5.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Instalacije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: a)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vodovod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kanalizacija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b)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grejanje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c)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jaka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slaba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struja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d) lift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6.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Pripremni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radovi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osiguranje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objekta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7.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Participacije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administrativne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takse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8.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Projektovanje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</a:t>
            </a:r>
            <a:r>
              <a:rPr kumimoji="1" lang="en-GB" sz="1200" b="0" i="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GB" sz="1200" b="0" i="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nadzor</a:t>
            </a:r>
            <a:endParaRPr kumimoji="1" lang="en-GB" sz="1200" b="0" i="0" kern="1200" dirty="0" smtClean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E2E5-B9ED-48C2-82F9-175FBBAE0E81}" type="slidenum">
              <a:rPr lang="en-GB" altLang="sr-Latn-RS" smtClean="0"/>
              <a:pPr/>
              <a:t>27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190920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22400" y="228600"/>
            <a:ext cx="3860800" cy="28956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ideja</a:t>
            </a:r>
            <a:r>
              <a:rPr lang="en-GB" dirty="0" smtClean="0"/>
              <a:t> </a:t>
            </a:r>
            <a:r>
              <a:rPr lang="en-GB" dirty="0" err="1" smtClean="0"/>
              <a:t>potiče</a:t>
            </a:r>
            <a:r>
              <a:rPr lang="en-GB" dirty="0" smtClean="0"/>
              <a:t> </a:t>
            </a:r>
            <a:r>
              <a:rPr lang="en-GB" dirty="0" err="1" smtClean="0"/>
              <a:t>iz</a:t>
            </a:r>
            <a:r>
              <a:rPr lang="en-GB" dirty="0" smtClean="0"/>
              <a:t> XIX </a:t>
            </a:r>
            <a:r>
              <a:rPr lang="en-GB" dirty="0" err="1" smtClean="0"/>
              <a:t>veka</a:t>
            </a:r>
            <a:r>
              <a:rPr lang="en-GB" dirty="0" smtClean="0"/>
              <a:t> </a:t>
            </a:r>
            <a:r>
              <a:rPr lang="en-GB" dirty="0" err="1" smtClean="0"/>
              <a:t>kada</a:t>
            </a:r>
            <a:r>
              <a:rPr lang="en-GB" dirty="0" smtClean="0"/>
              <a:t> je Vilfredo Pareto, </a:t>
            </a:r>
            <a:r>
              <a:rPr lang="en-GB" dirty="0" err="1" smtClean="0"/>
              <a:t>italijanski</a:t>
            </a:r>
            <a:r>
              <a:rPr lang="en-GB" dirty="0" smtClean="0"/>
              <a:t> </a:t>
            </a:r>
            <a:r>
              <a:rPr lang="en-GB" dirty="0" err="1" smtClean="0"/>
              <a:t>ekonomista</a:t>
            </a:r>
            <a:r>
              <a:rPr lang="en-GB" dirty="0" smtClean="0"/>
              <a:t> </a:t>
            </a:r>
            <a:r>
              <a:rPr lang="en-GB" dirty="0" err="1" smtClean="0"/>
              <a:t>uočio</a:t>
            </a:r>
            <a:r>
              <a:rPr lang="en-GB" dirty="0" smtClean="0"/>
              <a:t> da 20% </a:t>
            </a:r>
            <a:r>
              <a:rPr lang="en-GB" dirty="0" err="1" smtClean="0"/>
              <a:t>stanovništva</a:t>
            </a:r>
            <a:r>
              <a:rPr lang="en-GB" dirty="0" smtClean="0"/>
              <a:t> </a:t>
            </a:r>
            <a:r>
              <a:rPr lang="en-GB" dirty="0" err="1" smtClean="0"/>
              <a:t>donosi</a:t>
            </a:r>
            <a:r>
              <a:rPr lang="en-GB" dirty="0" smtClean="0"/>
              <a:t> 80% </a:t>
            </a:r>
            <a:r>
              <a:rPr lang="en-GB" dirty="0" err="1" smtClean="0"/>
              <a:t>državnog</a:t>
            </a:r>
            <a:r>
              <a:rPr lang="en-GB" dirty="0" smtClean="0"/>
              <a:t> </a:t>
            </a:r>
            <a:r>
              <a:rPr lang="en-GB" dirty="0" err="1" smtClean="0"/>
              <a:t>prihoda</a:t>
            </a:r>
            <a:endParaRPr lang="sr-Latn-ME" dirty="0" smtClean="0"/>
          </a:p>
          <a:p>
            <a:endParaRPr lang="sr-Latn-ME" dirty="0" smtClean="0"/>
          </a:p>
          <a:p>
            <a:r>
              <a:rPr lang="en-GB" dirty="0" err="1" smtClean="0"/>
              <a:t>Kasnije</a:t>
            </a:r>
            <a:r>
              <a:rPr lang="en-GB" dirty="0" smtClean="0"/>
              <a:t> je </a:t>
            </a:r>
            <a:r>
              <a:rPr lang="en-GB" dirty="0" err="1" smtClean="0"/>
              <a:t>ovo</a:t>
            </a:r>
            <a:r>
              <a:rPr lang="en-GB" dirty="0" smtClean="0"/>
              <a:t> </a:t>
            </a:r>
            <a:r>
              <a:rPr lang="en-GB" dirty="0" err="1" smtClean="0"/>
              <a:t>pravilo</a:t>
            </a:r>
            <a:r>
              <a:rPr lang="en-GB" dirty="0" smtClean="0"/>
              <a:t> </a:t>
            </a:r>
            <a:r>
              <a:rPr lang="en-GB" dirty="0" err="1" smtClean="0"/>
              <a:t>izraženo</a:t>
            </a:r>
            <a:r>
              <a:rPr lang="en-GB" dirty="0" smtClean="0"/>
              <a:t> </a:t>
            </a:r>
            <a:r>
              <a:rPr lang="en-GB" dirty="0" err="1" smtClean="0"/>
              <a:t>pomoću</a:t>
            </a:r>
            <a:r>
              <a:rPr lang="en-GB" dirty="0" smtClean="0"/>
              <a:t> </a:t>
            </a:r>
            <a:r>
              <a:rPr lang="en-GB" dirty="0" err="1" smtClean="0"/>
              <a:t>dijagrama</a:t>
            </a:r>
            <a:r>
              <a:rPr lang="en-GB" dirty="0" smtClean="0"/>
              <a:t> </a:t>
            </a:r>
            <a:r>
              <a:rPr lang="en-GB" dirty="0" err="1" smtClean="0"/>
              <a:t>koji</a:t>
            </a:r>
            <a:r>
              <a:rPr lang="en-GB" dirty="0" smtClean="0"/>
              <a:t> je </a:t>
            </a:r>
            <a:r>
              <a:rPr lang="en-GB" dirty="0" err="1" smtClean="0"/>
              <a:t>prvi</a:t>
            </a:r>
            <a:r>
              <a:rPr lang="en-GB" dirty="0" smtClean="0"/>
              <a:t> put </a:t>
            </a:r>
            <a:r>
              <a:rPr lang="en-GB" dirty="0" err="1" smtClean="0"/>
              <a:t>primenjen</a:t>
            </a:r>
            <a:r>
              <a:rPr lang="en-GB" dirty="0" smtClean="0"/>
              <a:t> u </a:t>
            </a:r>
            <a:r>
              <a:rPr lang="en-GB" dirty="0" err="1" smtClean="0"/>
              <a:t>oblasti</a:t>
            </a:r>
            <a:r>
              <a:rPr lang="en-GB" dirty="0" smtClean="0"/>
              <a:t> </a:t>
            </a:r>
            <a:r>
              <a:rPr lang="en-GB" dirty="0" err="1" smtClean="0"/>
              <a:t>kontrole</a:t>
            </a:r>
            <a:r>
              <a:rPr lang="en-GB" dirty="0" smtClean="0"/>
              <a:t> </a:t>
            </a:r>
            <a:r>
              <a:rPr lang="en-GB" dirty="0" err="1" smtClean="0"/>
              <a:t>kvaliteta</a:t>
            </a:r>
            <a:r>
              <a:rPr lang="en-GB" dirty="0" smtClean="0"/>
              <a:t>, u </a:t>
            </a:r>
            <a:r>
              <a:rPr lang="en-GB" dirty="0" err="1" smtClean="0"/>
              <a:t>svrhe</a:t>
            </a:r>
            <a:r>
              <a:rPr lang="en-GB" dirty="0" smtClean="0"/>
              <a:t> </a:t>
            </a:r>
            <a:r>
              <a:rPr lang="en-GB" dirty="0" err="1" smtClean="0"/>
              <a:t>razvrstavanja</a:t>
            </a:r>
            <a:r>
              <a:rPr lang="en-GB" dirty="0" smtClean="0"/>
              <a:t> </a:t>
            </a:r>
            <a:r>
              <a:rPr lang="en-GB" dirty="0" err="1" smtClean="0"/>
              <a:t>problema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nekoliko</a:t>
            </a:r>
            <a:r>
              <a:rPr lang="en-GB" dirty="0" smtClean="0"/>
              <a:t> </a:t>
            </a:r>
            <a:r>
              <a:rPr lang="en-GB" dirty="0" err="1" smtClean="0"/>
              <a:t>bitnih</a:t>
            </a:r>
            <a:r>
              <a:rPr lang="en-GB" dirty="0" smtClean="0"/>
              <a:t> (</a:t>
            </a:r>
            <a:r>
              <a:rPr lang="en-GB" dirty="0" err="1" smtClean="0"/>
              <a:t>kojima</a:t>
            </a:r>
            <a:r>
              <a:rPr lang="en-GB" dirty="0" smtClean="0"/>
              <a:t> bi se </a:t>
            </a:r>
            <a:r>
              <a:rPr lang="en-GB" dirty="0" err="1" smtClean="0"/>
              <a:t>posvetila</a:t>
            </a:r>
            <a:r>
              <a:rPr lang="en-GB" dirty="0" smtClean="0"/>
              <a:t> </a:t>
            </a:r>
            <a:r>
              <a:rPr lang="en-GB" dirty="0" err="1" smtClean="0"/>
              <a:t>većina</a:t>
            </a:r>
            <a:r>
              <a:rPr lang="en-GB" dirty="0" smtClean="0"/>
              <a:t> </a:t>
            </a:r>
            <a:r>
              <a:rPr lang="en-GB" dirty="0" err="1" smtClean="0"/>
              <a:t>vremena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resursa</a:t>
            </a:r>
            <a:r>
              <a:rPr lang="en-GB" dirty="0" smtClean="0"/>
              <a:t>),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veliki</a:t>
            </a:r>
            <a:r>
              <a:rPr lang="en-GB" dirty="0" smtClean="0"/>
              <a:t> </a:t>
            </a:r>
            <a:r>
              <a:rPr lang="en-GB" dirty="0" err="1" smtClean="0"/>
              <a:t>broj</a:t>
            </a:r>
            <a:r>
              <a:rPr lang="en-GB" dirty="0" smtClean="0"/>
              <a:t> </a:t>
            </a:r>
            <a:r>
              <a:rPr lang="en-GB" dirty="0" err="1" smtClean="0"/>
              <a:t>manje</a:t>
            </a:r>
            <a:r>
              <a:rPr lang="en-GB" dirty="0" smtClean="0"/>
              <a:t> </a:t>
            </a:r>
            <a:r>
              <a:rPr lang="en-GB" dirty="0" err="1" smtClean="0"/>
              <a:t>bitnih</a:t>
            </a:r>
            <a:r>
              <a:rPr lang="en-GB" dirty="0" smtClean="0"/>
              <a:t> (</a:t>
            </a:r>
            <a:r>
              <a:rPr lang="en-GB" dirty="0" err="1" smtClean="0"/>
              <a:t>kojima</a:t>
            </a:r>
            <a:r>
              <a:rPr lang="en-GB" dirty="0" smtClean="0"/>
              <a:t> bi se </a:t>
            </a:r>
            <a:r>
              <a:rPr lang="en-GB" dirty="0" err="1" smtClean="0"/>
              <a:t>posvetilo</a:t>
            </a:r>
            <a:r>
              <a:rPr lang="en-GB" dirty="0" smtClean="0"/>
              <a:t> </a:t>
            </a:r>
            <a:r>
              <a:rPr lang="en-GB" dirty="0" err="1" smtClean="0"/>
              <a:t>manje</a:t>
            </a:r>
            <a:r>
              <a:rPr lang="en-GB" dirty="0" smtClean="0"/>
              <a:t> </a:t>
            </a:r>
            <a:r>
              <a:rPr lang="en-GB" dirty="0" err="1" smtClean="0"/>
              <a:t>vremena</a:t>
            </a:r>
            <a:r>
              <a:rPr lang="en-GB" dirty="0" smtClean="0"/>
              <a:t>). Tada je </a:t>
            </a:r>
            <a:r>
              <a:rPr lang="en-GB" dirty="0" err="1" smtClean="0"/>
              <a:t>ovaj</a:t>
            </a:r>
            <a:r>
              <a:rPr lang="en-GB" dirty="0" smtClean="0"/>
              <a:t> </a:t>
            </a:r>
            <a:r>
              <a:rPr lang="en-GB" dirty="0" err="1" smtClean="0"/>
              <a:t>pristup</a:t>
            </a:r>
            <a:r>
              <a:rPr lang="en-GB" dirty="0" smtClean="0"/>
              <a:t> </a:t>
            </a:r>
            <a:r>
              <a:rPr lang="en-GB" dirty="0" err="1" smtClean="0"/>
              <a:t>nazvan</a:t>
            </a:r>
            <a:r>
              <a:rPr lang="en-GB" dirty="0" smtClean="0"/>
              <a:t> Pareto </a:t>
            </a:r>
            <a:r>
              <a:rPr lang="en-GB" dirty="0" err="1" smtClean="0"/>
              <a:t>analiza</a:t>
            </a:r>
            <a:r>
              <a:rPr lang="en-GB" dirty="0" smtClean="0"/>
              <a:t> a </a:t>
            </a:r>
            <a:r>
              <a:rPr lang="en-GB" dirty="0" err="1" smtClean="0"/>
              <a:t>dijagram</a:t>
            </a:r>
            <a:r>
              <a:rPr lang="en-GB" dirty="0" smtClean="0"/>
              <a:t> Pareto </a:t>
            </a:r>
            <a:r>
              <a:rPr lang="en-GB" dirty="0" err="1" smtClean="0"/>
              <a:t>dijagram</a:t>
            </a:r>
            <a:r>
              <a:rPr lang="en-GB" dirty="0" smtClean="0"/>
              <a:t>. </a:t>
            </a:r>
            <a:endParaRPr lang="sr-Latn-ME" dirty="0" smtClean="0"/>
          </a:p>
          <a:p>
            <a:r>
              <a:rPr lang="en-GB" dirty="0" smtClean="0"/>
              <a:t>Pareto </a:t>
            </a:r>
            <a:r>
              <a:rPr lang="en-GB" dirty="0" err="1" smtClean="0"/>
              <a:t>analiza</a:t>
            </a:r>
            <a:r>
              <a:rPr lang="en-GB" dirty="0" smtClean="0"/>
              <a:t> je </a:t>
            </a:r>
            <a:r>
              <a:rPr lang="en-GB" dirty="0" err="1" smtClean="0"/>
              <a:t>poznata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kao</a:t>
            </a:r>
            <a:r>
              <a:rPr lang="en-GB" dirty="0" smtClean="0"/>
              <a:t> ABC </a:t>
            </a:r>
            <a:r>
              <a:rPr lang="en-GB" dirty="0" err="1" smtClean="0"/>
              <a:t>analiza</a:t>
            </a:r>
            <a:r>
              <a:rPr lang="en-GB" dirty="0" smtClean="0"/>
              <a:t> </a:t>
            </a:r>
            <a:r>
              <a:rPr lang="en-GB" dirty="0" err="1" smtClean="0"/>
              <a:t>gde</a:t>
            </a:r>
            <a:r>
              <a:rPr lang="en-GB" dirty="0" smtClean="0"/>
              <a:t> se </a:t>
            </a:r>
            <a:r>
              <a:rPr lang="en-GB" dirty="0" err="1" smtClean="0"/>
              <a:t>oblasti</a:t>
            </a:r>
            <a:r>
              <a:rPr lang="en-GB" dirty="0" smtClean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</a:t>
            </a:r>
            <a:r>
              <a:rPr lang="en-GB" dirty="0" err="1" smtClean="0"/>
              <a:t>najznačajnijim</a:t>
            </a:r>
            <a:r>
              <a:rPr lang="en-GB" dirty="0" smtClean="0"/>
              <a:t> </a:t>
            </a:r>
            <a:r>
              <a:rPr lang="en-GB" dirty="0" err="1" smtClean="0"/>
              <a:t>stavkama</a:t>
            </a:r>
            <a:r>
              <a:rPr lang="en-GB" dirty="0" smtClean="0"/>
              <a:t> </a:t>
            </a:r>
            <a:r>
              <a:rPr lang="en-GB" dirty="0" err="1" smtClean="0"/>
              <a:t>označavaju</a:t>
            </a:r>
            <a:r>
              <a:rPr lang="en-GB" dirty="0" smtClean="0"/>
              <a:t> </a:t>
            </a:r>
            <a:r>
              <a:rPr lang="en-GB" dirty="0" err="1" smtClean="0"/>
              <a:t>redom</a:t>
            </a:r>
            <a:r>
              <a:rPr lang="en-GB" dirty="0" smtClean="0"/>
              <a:t> </a:t>
            </a:r>
            <a:r>
              <a:rPr lang="en-GB" dirty="0" err="1" smtClean="0"/>
              <a:t>slovima</a:t>
            </a:r>
            <a:r>
              <a:rPr lang="en-GB" dirty="0" smtClean="0"/>
              <a:t> A, B, 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EE2E5-B9ED-48C2-82F9-175FBBAE0E81}" type="slidenum">
              <a:rPr lang="en-GB" altLang="sr-Latn-RS" smtClean="0"/>
              <a:pPr/>
              <a:t>29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241569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516A0C-CA82-4A65-9788-A076734C190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12900" y="457200"/>
            <a:ext cx="3556000" cy="2667000"/>
          </a:xfrm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altLang="en-US" sz="1100" b="1"/>
              <a:t>POSEBNOSTI </a:t>
            </a:r>
            <a:r>
              <a:rPr lang="en-US" altLang="en-US" sz="1100" b="1">
                <a:cs typeface="Times New Roman" panose="02020603050405020304" pitchFamily="18" charset="0"/>
              </a:rPr>
              <a:t> investicionog projekta</a:t>
            </a:r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faze životnog ciklusa sa specifičnim procesima koji se u njima odvijaju;</a:t>
            </a:r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brojni učesnici koji se u investicioni projekat uključuju sa svojom specifičnom organizacijom, navikama i metodama rada;</a:t>
            </a:r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različiti parcijalni ciljevi učesnika projekta;</a:t>
            </a:r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veze među učesnicima koje su privremenog i dinamičkog karaktera;</a:t>
            </a:r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odvijanje velikog broja aktivnosti koje su međusobno uslovljene i zavisne;</a:t>
            </a:r>
            <a:endParaRPr lang="hr-HR" altLang="en-US" sz="1100"/>
          </a:p>
          <a:p>
            <a:pPr>
              <a:buFontTx/>
              <a:buChar char="•"/>
            </a:pPr>
            <a:r>
              <a:rPr lang="hr-HR" altLang="en-US" sz="1100"/>
              <a:t>ODVIJANJE NA OTVORENOm,</a:t>
            </a:r>
            <a:endParaRPr lang="en-US" altLang="en-US" sz="1100"/>
          </a:p>
          <a:p>
            <a:pPr>
              <a:buFontTx/>
              <a:buChar char="•"/>
            </a:pPr>
            <a:r>
              <a:rPr lang="en-US" altLang="en-US" sz="1100">
                <a:cs typeface="Times New Roman" panose="02020603050405020304" pitchFamily="18" charset="0"/>
              </a:rPr>
              <a:t>lokacijska razuđenost.</a:t>
            </a:r>
          </a:p>
          <a:p>
            <a:pPr>
              <a:buFontTx/>
              <a:buChar char="•"/>
            </a:pPr>
            <a:endParaRPr lang="en-US" altLang="en-US" sz="1100"/>
          </a:p>
        </p:txBody>
      </p:sp>
    </p:spTree>
    <p:extLst>
      <p:ext uri="{BB962C8B-B14F-4D97-AF65-F5344CB8AC3E}">
        <p14:creationId xmlns:p14="http://schemas.microsoft.com/office/powerpoint/2010/main" val="108278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93A0F2-3E9D-427C-A9D8-71896A0D0AEB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12900" y="457200"/>
            <a:ext cx="3556000" cy="2667000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sz="1300" dirty="0"/>
              <a:t>Investicioni projekat se može posmatrati najprije kao organizacioni sistem, na koji djeluje okolina različitim faktorima. Neki od tih faktora se transformišu u izlazne veličine ovog sistema (kao što se materijal, radna snaga i finansijska sredstva kroz proces izgradnje transformišu u investicioni objekat), a drugi faktori djeluju kao poremećajni faktori (uticaj klimatskih prilika, tržišta, zakonskih propisa...). </a:t>
            </a:r>
            <a:endParaRPr lang="en-US" altLang="en-US" sz="1300" dirty="0"/>
          </a:p>
          <a:p>
            <a:endParaRPr lang="sr-Latn-CS" altLang="en-US" sz="1300" dirty="0"/>
          </a:p>
          <a:p>
            <a:pPr algn="just"/>
            <a:r>
              <a:rPr lang="sr-Latn-CS" altLang="en-US" sz="1300" b="1" i="1" dirty="0">
                <a:cs typeface="Times New Roman" panose="02020603050405020304" pitchFamily="18" charset="0"/>
              </a:rPr>
              <a:t>Funkcionalna komponenta</a:t>
            </a:r>
            <a:r>
              <a:rPr lang="sr-Latn-CS" altLang="en-US" sz="1300" dirty="0">
                <a:cs typeface="Times New Roman" panose="02020603050405020304" pitchFamily="18" charset="0"/>
              </a:rPr>
              <a:t> investicionog projekta obuhvata procese koji se obavljaju u okviru i između organizacionih komponenti, a koji se generalno mogu podijeliti na osnovu rezultata procesa na materijalne, upravljačke i informacione</a:t>
            </a:r>
            <a:r>
              <a:rPr lang="sr-Latn-CS" altLang="en-US" sz="1300" dirty="0"/>
              <a:t>. </a:t>
            </a:r>
            <a:r>
              <a:rPr lang="sr-Latn-CS" altLang="en-US" sz="1300" dirty="0">
                <a:cs typeface="Times New Roman" panose="02020603050405020304" pitchFamily="18" charset="0"/>
              </a:rPr>
              <a:t>Ova podjela zapravo predstavlja podjelu na procese koji su usmjereni na stvaranje proizvoda projekta (izgradnju objekta) i na upravljačke procese kojima se izgradnja objekta strateški usmjerava, planira, organizuje, koordiniše i rukovodi, a sve uz podršku informacionih procesa kojima se kreiraju, prikupljaju, skladište, obrađuju, ažuriraju i distribuiraju informacije.</a:t>
            </a:r>
          </a:p>
          <a:p>
            <a:endParaRPr lang="sr-Latn-CS" altLang="en-US" sz="1300" dirty="0"/>
          </a:p>
          <a:p>
            <a:r>
              <a:rPr lang="sr-Latn-CS" altLang="en-US" dirty="0"/>
              <a:t>Cilj </a:t>
            </a:r>
            <a:r>
              <a:rPr lang="en-GB" altLang="en-US" dirty="0" err="1"/>
              <a:t>projekta</a:t>
            </a:r>
            <a:r>
              <a:rPr lang="en-GB" altLang="en-US" dirty="0"/>
              <a:t> </a:t>
            </a:r>
            <a:r>
              <a:rPr lang="sr-Latn-CS" altLang="en-US" dirty="0"/>
              <a:t>se definiše</a:t>
            </a:r>
            <a:r>
              <a:rPr lang="en-GB" altLang="en-US" dirty="0"/>
              <a:t> </a:t>
            </a:r>
            <a:r>
              <a:rPr lang="en-GB" altLang="en-US" dirty="0" err="1"/>
              <a:t>kroz</a:t>
            </a:r>
            <a:r>
              <a:rPr lang="en-GB" altLang="en-US" dirty="0"/>
              <a:t> </a:t>
            </a:r>
            <a:r>
              <a:rPr lang="en-GB" altLang="en-US" dirty="0" err="1"/>
              <a:t>izvođenje</a:t>
            </a:r>
            <a:r>
              <a:rPr lang="en-GB" altLang="en-US" dirty="0"/>
              <a:t> </a:t>
            </a:r>
            <a:r>
              <a:rPr lang="en-GB" altLang="en-US" dirty="0" err="1"/>
              <a:t>određenog</a:t>
            </a:r>
            <a:r>
              <a:rPr lang="en-GB" altLang="en-US" dirty="0"/>
              <a:t> </a:t>
            </a:r>
            <a:r>
              <a:rPr lang="en-GB" altLang="en-US" dirty="0" err="1"/>
              <a:t>obima</a:t>
            </a:r>
            <a:r>
              <a:rPr lang="en-GB" altLang="en-US" dirty="0"/>
              <a:t> </a:t>
            </a:r>
            <a:r>
              <a:rPr lang="en-GB" altLang="en-US" dirty="0" err="1"/>
              <a:t>radova</a:t>
            </a:r>
            <a:r>
              <a:rPr lang="en-GB" altLang="en-US" dirty="0"/>
              <a:t> </a:t>
            </a:r>
            <a:r>
              <a:rPr lang="en-GB" altLang="en-US" dirty="0" err="1"/>
              <a:t>zaht</a:t>
            </a:r>
            <a:r>
              <a:rPr lang="sr-Latn-CS" altLang="en-US" dirty="0"/>
              <a:t>ij</a:t>
            </a:r>
            <a:r>
              <a:rPr lang="en-GB" altLang="en-US" dirty="0" err="1"/>
              <a:t>evanog</a:t>
            </a:r>
            <a:r>
              <a:rPr lang="en-GB" altLang="en-US" dirty="0"/>
              <a:t> </a:t>
            </a:r>
            <a:r>
              <a:rPr lang="en-GB" altLang="en-US" dirty="0" err="1"/>
              <a:t>kvaliteta</a:t>
            </a:r>
            <a:r>
              <a:rPr lang="en-GB" altLang="en-US" dirty="0"/>
              <a:t> u </a:t>
            </a:r>
            <a:r>
              <a:rPr lang="en-GB" altLang="en-US" dirty="0" err="1"/>
              <a:t>okviru</a:t>
            </a:r>
            <a:r>
              <a:rPr lang="sr-Latn-CS" altLang="en-US" dirty="0"/>
              <a:t> </a:t>
            </a:r>
            <a:r>
              <a:rPr lang="en-GB" altLang="en-US" dirty="0" err="1"/>
              <a:t>predviđenog</a:t>
            </a:r>
            <a:r>
              <a:rPr lang="en-GB" altLang="en-US" dirty="0"/>
              <a:t> </a:t>
            </a:r>
            <a:r>
              <a:rPr lang="en-GB" altLang="en-US" dirty="0" err="1"/>
              <a:t>budžeta</a:t>
            </a:r>
            <a:r>
              <a:rPr lang="en-GB" altLang="en-US" dirty="0"/>
              <a:t> </a:t>
            </a:r>
            <a:r>
              <a:rPr lang="en-GB" altLang="en-US" dirty="0" err="1"/>
              <a:t>i</a:t>
            </a:r>
            <a:r>
              <a:rPr lang="en-GB" altLang="en-US" dirty="0"/>
              <a:t> </a:t>
            </a:r>
            <a:r>
              <a:rPr lang="en-GB" altLang="en-US" dirty="0" err="1"/>
              <a:t>predviđene</a:t>
            </a:r>
            <a:r>
              <a:rPr lang="en-GB" altLang="en-US" dirty="0"/>
              <a:t> </a:t>
            </a:r>
            <a:r>
              <a:rPr lang="en-GB" altLang="en-US" dirty="0" err="1"/>
              <a:t>dinamike</a:t>
            </a:r>
            <a:r>
              <a:rPr lang="en-GB" altLang="en-US" dirty="0" smtClean="0"/>
              <a:t>.</a:t>
            </a:r>
            <a:endParaRPr lang="sr-Latn-ME" altLang="en-US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r-Latn-CS" altLang="en-US" sz="1400" dirty="0" smtClean="0">
                <a:cs typeface="Times New Roman" panose="02020603050405020304" pitchFamily="18" charset="0"/>
              </a:rPr>
              <a:t>Pod "proizvodom željenog nivoa kvaliteta", podrazumijeva se ne samo kvalitet investicionog objekta koji se realizuje, već i kvalitet svih proizvoda koji su rezultat pojedinih faza životnog ciklusa, kao što su kvalitet studija (prethodne studije opravdanosti i studija opravdanosti) i kvalitet tehničke dokumentacije.</a:t>
            </a:r>
          </a:p>
          <a:p>
            <a:endParaRPr lang="en-GB" altLang="en-US" sz="1300" dirty="0"/>
          </a:p>
          <a:p>
            <a:endParaRPr lang="en-US" altLang="en-US" sz="1300" dirty="0"/>
          </a:p>
          <a:p>
            <a:endParaRPr lang="en-US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198995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17B61D-39CE-42A1-82F2-8A4C26D8E0C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12900" y="457200"/>
            <a:ext cx="3556000" cy="2667000"/>
          </a:xfrm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sz="1400" b="1"/>
              <a:t>Izvor:Sa GF BG o upravljanju kvalitetom.pdf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537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54EC3C-089A-4674-AE21-E2400FE37A0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62125" y="228600"/>
            <a:ext cx="3008313" cy="2255838"/>
          </a:xfrm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/>
            <a:r>
              <a:rPr lang="sr-Latn-ME" altLang="en-US" sz="800" b="1" i="1" dirty="0" smtClean="0"/>
              <a:t>IZ ISO 10006  </a:t>
            </a:r>
            <a:r>
              <a:rPr lang="en-US" altLang="en-US" sz="800" i="1" dirty="0" err="1" smtClean="0"/>
              <a:t>Sistemi</a:t>
            </a:r>
            <a:r>
              <a:rPr lang="en-US" altLang="en-US" sz="800" i="1" dirty="0" smtClean="0"/>
              <a:t> </a:t>
            </a:r>
            <a:r>
              <a:rPr lang="en-US" altLang="en-US" sz="800" i="1" dirty="0" err="1" smtClean="0"/>
              <a:t>menadžmenta</a:t>
            </a:r>
            <a:r>
              <a:rPr lang="en-US" altLang="en-US" sz="800" i="1" dirty="0" smtClean="0"/>
              <a:t> </a:t>
            </a:r>
            <a:r>
              <a:rPr lang="en-US" altLang="en-US" sz="800" i="1" dirty="0" err="1" smtClean="0"/>
              <a:t>kvalitetom</a:t>
            </a:r>
            <a:r>
              <a:rPr lang="en-US" altLang="en-US" sz="800" i="1" dirty="0" smtClean="0"/>
              <a:t> - </a:t>
            </a:r>
            <a:r>
              <a:rPr lang="en-US" altLang="en-US" sz="800" i="1" dirty="0" err="1" smtClean="0"/>
              <a:t>Uputstva</a:t>
            </a:r>
            <a:r>
              <a:rPr lang="en-US" altLang="en-US" sz="800" i="1" dirty="0" smtClean="0"/>
              <a:t> </a:t>
            </a:r>
            <a:r>
              <a:rPr lang="en-US" altLang="en-US" sz="800" i="1" dirty="0" err="1" smtClean="0"/>
              <a:t>za</a:t>
            </a:r>
            <a:r>
              <a:rPr lang="en-US" altLang="en-US" sz="800" i="1" dirty="0" smtClean="0"/>
              <a:t> </a:t>
            </a:r>
            <a:r>
              <a:rPr lang="en-US" altLang="en-US" sz="800" i="1" dirty="0" err="1" smtClean="0"/>
              <a:t>menadžment</a:t>
            </a:r>
            <a:r>
              <a:rPr lang="en-US" altLang="en-US" sz="800" i="1" dirty="0" smtClean="0"/>
              <a:t> </a:t>
            </a:r>
            <a:r>
              <a:rPr lang="en-US" altLang="en-US" sz="800" i="1" dirty="0" err="1" smtClean="0"/>
              <a:t>kvalitetom</a:t>
            </a:r>
            <a:r>
              <a:rPr lang="en-US" altLang="en-US" sz="800" i="1" dirty="0" smtClean="0"/>
              <a:t> u </a:t>
            </a:r>
            <a:r>
              <a:rPr lang="en-US" altLang="en-US" sz="800" i="1" dirty="0" err="1" smtClean="0"/>
              <a:t>projektima</a:t>
            </a:r>
            <a:r>
              <a:rPr lang="en-US" altLang="en-US" sz="800" i="1" dirty="0" smtClean="0"/>
              <a:t> </a:t>
            </a:r>
            <a:endParaRPr lang="sr-Latn-ME" altLang="en-US" sz="800" b="1" i="1" dirty="0" smtClean="0"/>
          </a:p>
          <a:p>
            <a:pPr marL="171450" indent="-171450"/>
            <a:r>
              <a:rPr lang="en-US" altLang="en-US" sz="800" b="1" dirty="0" smtClean="0"/>
              <a:t>7.5.2 </a:t>
            </a:r>
            <a:r>
              <a:rPr lang="en-US" altLang="en-US" sz="800" b="1" dirty="0" err="1"/>
              <a:t>Procena</a:t>
            </a:r>
            <a:r>
              <a:rPr lang="en-US" altLang="en-US" sz="800" b="1" dirty="0"/>
              <a:t> </a:t>
            </a:r>
            <a:r>
              <a:rPr lang="en-US" altLang="en-US" sz="800" b="1" dirty="0" err="1"/>
              <a:t>troškova</a:t>
            </a:r>
            <a:endParaRPr lang="en-US" altLang="en-US" sz="800" b="1" dirty="0"/>
          </a:p>
          <a:p>
            <a:pPr marL="171450" indent="-171450"/>
            <a:r>
              <a:rPr lang="en-US" altLang="en-US" sz="800" dirty="0" err="1"/>
              <a:t>Svi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jasno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identifikovani</a:t>
            </a:r>
            <a:r>
              <a:rPr lang="en-US" altLang="en-US" sz="800" dirty="0"/>
              <a:t> (</a:t>
            </a:r>
            <a:r>
              <a:rPr lang="en-US" altLang="en-US" sz="800" dirty="0" err="1"/>
              <a:t>npr</a:t>
            </a:r>
            <a:r>
              <a:rPr lang="en-US" altLang="en-US" sz="800" dirty="0"/>
              <a:t>. </a:t>
            </a:r>
            <a:r>
              <a:rPr lang="en-US" altLang="en-US" sz="800" dirty="0" err="1"/>
              <a:t>troškovi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aktivnosti</a:t>
            </a:r>
            <a:r>
              <a:rPr lang="en-US" altLang="en-US" sz="800" dirty="0"/>
              <a:t>, </a:t>
            </a:r>
            <a:r>
              <a:rPr lang="en-US" altLang="en-US" sz="800" dirty="0" err="1"/>
              <a:t>režijski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troškovi</a:t>
            </a:r>
            <a:r>
              <a:rPr lang="en-US" altLang="en-US" sz="800" dirty="0"/>
              <a:t>, </a:t>
            </a:r>
            <a:r>
              <a:rPr lang="en-US" altLang="en-US" sz="800" dirty="0" err="1"/>
              <a:t>roba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usluge</a:t>
            </a:r>
            <a:r>
              <a:rPr lang="en-US" altLang="en-US" sz="800" dirty="0"/>
              <a:t>). </a:t>
            </a:r>
            <a:r>
              <a:rPr lang="en-US" altLang="en-US" sz="800" dirty="0" err="1"/>
              <a:t>Procene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uzmu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obzir</a:t>
            </a:r>
            <a:r>
              <a:rPr lang="en-US" altLang="en-US" sz="800" dirty="0"/>
              <a:t> </a:t>
            </a:r>
            <a:r>
              <a:rPr lang="en-US" altLang="en-US" sz="800" dirty="0" err="1"/>
              <a:t>važne</a:t>
            </a:r>
            <a:r>
              <a:rPr lang="en-US" altLang="en-US" sz="800" dirty="0"/>
              <a:t> </a:t>
            </a:r>
            <a:r>
              <a:rPr lang="en-US" altLang="en-US" sz="800" dirty="0" err="1"/>
              <a:t>izvore</a:t>
            </a:r>
            <a:r>
              <a:rPr lang="en-US" altLang="en-US" sz="800" dirty="0"/>
              <a:t> </a:t>
            </a:r>
            <a:r>
              <a:rPr lang="en-US" altLang="en-US" sz="800" dirty="0" err="1"/>
              <a:t>informacija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povezani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strukturom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raspodele</a:t>
            </a:r>
            <a:r>
              <a:rPr lang="en-US" altLang="en-US" sz="800" dirty="0"/>
              <a:t> </a:t>
            </a:r>
            <a:r>
              <a:rPr lang="en-US" altLang="en-US" sz="800" dirty="0" err="1"/>
              <a:t>poslova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(</a:t>
            </a:r>
            <a:r>
              <a:rPr lang="en-US" altLang="en-US" sz="800" dirty="0" err="1"/>
              <a:t>videti</a:t>
            </a:r>
            <a:r>
              <a:rPr lang="en-US" altLang="en-US" sz="800" dirty="0"/>
              <a:t> 7.3.4). </a:t>
            </a:r>
            <a:r>
              <a:rPr lang="en-US" altLang="en-US" sz="800" dirty="0" err="1"/>
              <a:t>Procene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iz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prethodnih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iskustava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verifikovati</a:t>
            </a:r>
            <a:r>
              <a:rPr lang="en-US" altLang="en-US" sz="800" dirty="0"/>
              <a:t> u </a:t>
            </a:r>
            <a:r>
              <a:rPr lang="en-US" altLang="en-US" sz="800" dirty="0" err="1"/>
              <a:t>pogledu</a:t>
            </a:r>
            <a:r>
              <a:rPr lang="en-US" altLang="en-US" sz="800" dirty="0"/>
              <a:t> </a:t>
            </a:r>
            <a:r>
              <a:rPr lang="en-US" altLang="en-US" sz="800" dirty="0" err="1"/>
              <a:t>tačnosti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primenljivosti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uslove</a:t>
            </a:r>
            <a:r>
              <a:rPr lang="en-US" altLang="en-US" sz="800" dirty="0"/>
              <a:t> </a:t>
            </a:r>
            <a:r>
              <a:rPr lang="en-US" altLang="en-US" sz="800" dirty="0" err="1"/>
              <a:t>sadašnjeg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. </a:t>
            </a:r>
            <a:r>
              <a:rPr lang="en-US" altLang="en-US" sz="800" dirty="0" err="1"/>
              <a:t>Troškovi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dokumentovani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sledljivi</a:t>
            </a:r>
            <a:r>
              <a:rPr lang="en-US" altLang="en-US" sz="800" dirty="0"/>
              <a:t> do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svog</a:t>
            </a:r>
            <a:r>
              <a:rPr lang="en-US" altLang="en-US" sz="800" dirty="0"/>
              <a:t> </a:t>
            </a:r>
            <a:r>
              <a:rPr lang="en-US" altLang="en-US" sz="800" dirty="0" err="1"/>
              <a:t>porekla</a:t>
            </a:r>
            <a:r>
              <a:rPr lang="en-US" altLang="en-US" sz="800" dirty="0"/>
              <a:t>.</a:t>
            </a:r>
          </a:p>
          <a:p>
            <a:pPr marL="171450" indent="-171450"/>
            <a:r>
              <a:rPr lang="en-US" altLang="en-US" sz="800" dirty="0" err="1"/>
              <a:t>Posebnu</a:t>
            </a:r>
            <a:r>
              <a:rPr lang="en-US" altLang="en-US" sz="800" dirty="0"/>
              <a:t> </a:t>
            </a:r>
            <a:r>
              <a:rPr lang="en-US" altLang="en-US" sz="800" dirty="0" err="1"/>
              <a:t>pažnju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posvetiti</a:t>
            </a:r>
            <a:r>
              <a:rPr lang="en-US" altLang="en-US" sz="800" dirty="0"/>
              <a:t> tome da se u </a:t>
            </a:r>
            <a:r>
              <a:rPr lang="en-US" altLang="en-US" sz="800" dirty="0" err="1"/>
              <a:t>budžetu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predvidi</a:t>
            </a:r>
            <a:r>
              <a:rPr lang="en-US" altLang="en-US" sz="800" dirty="0"/>
              <a:t> </a:t>
            </a:r>
            <a:r>
              <a:rPr lang="en-US" altLang="en-US" sz="800" dirty="0" err="1"/>
              <a:t>dovoljno</a:t>
            </a:r>
            <a:r>
              <a:rPr lang="en-US" altLang="en-US" sz="800" dirty="0"/>
              <a:t> </a:t>
            </a:r>
            <a:r>
              <a:rPr lang="en-US" altLang="en-US" sz="800" dirty="0" err="1"/>
              <a:t>sredstava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uspostavljanje</a:t>
            </a:r>
            <a:r>
              <a:rPr lang="en-US" altLang="en-US" sz="800" dirty="0"/>
              <a:t>,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sprovođenje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održavanje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sistema</a:t>
            </a:r>
            <a:r>
              <a:rPr lang="en-US" altLang="en-US" sz="800" dirty="0"/>
              <a:t> </a:t>
            </a:r>
            <a:r>
              <a:rPr lang="en-US" altLang="en-US" sz="800" dirty="0" err="1"/>
              <a:t>menadžmenta</a:t>
            </a:r>
            <a:r>
              <a:rPr lang="en-US" altLang="en-US" sz="800" dirty="0"/>
              <a:t> </a:t>
            </a:r>
            <a:r>
              <a:rPr lang="en-US" altLang="en-US" sz="800" dirty="0" err="1"/>
              <a:t>kvalitetom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Procena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uzme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obzir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sadašnje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prognozirane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trendove</a:t>
            </a:r>
            <a:r>
              <a:rPr lang="en-US" altLang="en-US" sz="800" dirty="0"/>
              <a:t> u </a:t>
            </a:r>
            <a:r>
              <a:rPr lang="en-US" altLang="en-US" sz="800" dirty="0" err="1"/>
              <a:t>privrednom</a:t>
            </a:r>
            <a:r>
              <a:rPr lang="en-US" altLang="en-US" sz="800" dirty="0"/>
              <a:t> </a:t>
            </a:r>
            <a:r>
              <a:rPr lang="en-US" altLang="en-US" sz="800" dirty="0" err="1"/>
              <a:t>okruženju</a:t>
            </a:r>
            <a:r>
              <a:rPr lang="en-US" altLang="en-US" sz="800" dirty="0"/>
              <a:t> (</a:t>
            </a:r>
            <a:r>
              <a:rPr lang="en-US" altLang="en-US" sz="800" dirty="0" err="1"/>
              <a:t>npr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inflacija</a:t>
            </a:r>
            <a:r>
              <a:rPr lang="en-US" altLang="en-US" sz="800" dirty="0"/>
              <a:t>, </a:t>
            </a:r>
            <a:r>
              <a:rPr lang="en-US" altLang="en-US" sz="800" dirty="0" err="1"/>
              <a:t>porezi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devizni</a:t>
            </a:r>
            <a:r>
              <a:rPr lang="en-US" altLang="en-US" sz="800" dirty="0"/>
              <a:t> </a:t>
            </a:r>
            <a:r>
              <a:rPr lang="en-US" altLang="en-US" sz="800" dirty="0" err="1"/>
              <a:t>kursevi</a:t>
            </a:r>
            <a:r>
              <a:rPr lang="en-US" altLang="en-US" sz="800" dirty="0"/>
              <a:t>).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Ako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sadrže</a:t>
            </a:r>
            <a:r>
              <a:rPr lang="en-US" altLang="en-US" sz="800" dirty="0"/>
              <a:t> </a:t>
            </a:r>
            <a:r>
              <a:rPr lang="en-US" altLang="en-US" sz="800" dirty="0" err="1"/>
              <a:t>značajne</a:t>
            </a:r>
            <a:r>
              <a:rPr lang="en-US" altLang="en-US" sz="800" dirty="0"/>
              <a:t> </a:t>
            </a:r>
            <a:r>
              <a:rPr lang="en-US" altLang="en-US" sz="800" dirty="0" err="1"/>
              <a:t>neizvesnosti</a:t>
            </a:r>
            <a:r>
              <a:rPr lang="en-US" altLang="en-US" sz="800" dirty="0"/>
              <a:t>, </a:t>
            </a:r>
            <a:r>
              <a:rPr lang="en-US" altLang="en-US" sz="800" dirty="0" err="1"/>
              <a:t>te</a:t>
            </a:r>
            <a:r>
              <a:rPr lang="en-US" altLang="en-US" sz="800" dirty="0"/>
              <a:t> </a:t>
            </a:r>
            <a:r>
              <a:rPr lang="en-US" altLang="en-US" sz="800" dirty="0" err="1"/>
              <a:t>neizvesnosti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identifikovati</a:t>
            </a:r>
            <a:r>
              <a:rPr lang="en-US" altLang="en-US" sz="800" dirty="0"/>
              <a:t>, </a:t>
            </a:r>
            <a:r>
              <a:rPr lang="en-US" altLang="en-US" sz="800" dirty="0" err="1"/>
              <a:t>vrednovati</a:t>
            </a:r>
            <a:r>
              <a:rPr lang="en-US" altLang="en-US" sz="800" dirty="0"/>
              <a:t>,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dokumentovati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delovati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njih</a:t>
            </a:r>
            <a:r>
              <a:rPr lang="en-US" altLang="en-US" sz="800" dirty="0"/>
              <a:t> (</a:t>
            </a:r>
            <a:r>
              <a:rPr lang="en-US" altLang="en-US" sz="800" dirty="0" err="1"/>
              <a:t>videti</a:t>
            </a:r>
            <a:r>
              <a:rPr lang="en-US" altLang="en-US" sz="800" dirty="0"/>
              <a:t> 7.7.2). </a:t>
            </a:r>
            <a:r>
              <a:rPr lang="en-US" altLang="en-US" sz="800" dirty="0" err="1"/>
              <a:t>Dodaci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preostale</a:t>
            </a:r>
            <a:r>
              <a:rPr lang="en-US" altLang="en-US" sz="800" dirty="0"/>
              <a:t> </a:t>
            </a:r>
            <a:r>
              <a:rPr lang="en-US" altLang="en-US" sz="800" dirty="0" err="1"/>
              <a:t>neizvesnosti</a:t>
            </a:r>
            <a:r>
              <a:rPr lang="en-US" altLang="en-US" sz="800" dirty="0"/>
              <a:t>, </a:t>
            </a:r>
            <a:r>
              <a:rPr lang="en-US" altLang="en-US" sz="800" dirty="0" err="1"/>
              <a:t>ponekad</a:t>
            </a:r>
            <a:r>
              <a:rPr lang="en-US" altLang="en-US" sz="800" dirty="0"/>
              <a:t> </a:t>
            </a:r>
            <a:r>
              <a:rPr lang="en-US" altLang="en-US" sz="800" dirty="0" err="1"/>
              <a:t>nazvani</a:t>
            </a:r>
            <a:r>
              <a:rPr lang="en-US" altLang="en-US" sz="800" dirty="0"/>
              <a:t> </a:t>
            </a:r>
            <a:r>
              <a:rPr lang="en-US" altLang="en-US" sz="800" dirty="0" err="1"/>
              <a:t>fondovi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nepredviđene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slučajeve</a:t>
            </a:r>
            <a:r>
              <a:rPr lang="en-US" altLang="en-US" sz="800" dirty="0"/>
              <a:t>,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uklopljeni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ove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procene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Procene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obliku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koji</a:t>
            </a:r>
            <a:r>
              <a:rPr lang="en-US" altLang="en-US" sz="800" dirty="0"/>
              <a:t> </a:t>
            </a:r>
            <a:r>
              <a:rPr lang="en-US" altLang="en-US" sz="800" dirty="0" err="1"/>
              <a:t>omogućava</a:t>
            </a:r>
            <a:r>
              <a:rPr lang="en-US" altLang="en-US" sz="800" dirty="0"/>
              <a:t> da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budžet</a:t>
            </a:r>
            <a:r>
              <a:rPr lang="en-US" altLang="en-US" sz="800" dirty="0"/>
              <a:t> </a:t>
            </a:r>
            <a:r>
              <a:rPr lang="en-US" altLang="en-US" sz="800" dirty="0" err="1"/>
              <a:t>bude</a:t>
            </a:r>
            <a:r>
              <a:rPr lang="en-US" altLang="en-US" sz="800" dirty="0"/>
              <a:t> </a:t>
            </a:r>
            <a:r>
              <a:rPr lang="en-US" altLang="en-US" sz="800" dirty="0" err="1"/>
              <a:t>utvrđen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urađen</a:t>
            </a:r>
            <a:r>
              <a:rPr lang="en-US" altLang="en-US" sz="800" dirty="0"/>
              <a:t> u </a:t>
            </a:r>
            <a:r>
              <a:rPr lang="en-US" altLang="en-US" sz="800" dirty="0" err="1"/>
              <a:t>skladu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odobrenim</a:t>
            </a:r>
            <a:r>
              <a:rPr lang="en-US" altLang="en-US" sz="800" dirty="0"/>
              <a:t> </a:t>
            </a:r>
            <a:r>
              <a:rPr lang="en-US" altLang="en-US" sz="800" dirty="0" err="1"/>
              <a:t>računovodstvenim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procedurama</a:t>
            </a:r>
            <a:r>
              <a:rPr lang="en-US" altLang="en-US" sz="800" dirty="0"/>
              <a:t>, </a:t>
            </a:r>
            <a:r>
              <a:rPr lang="en-US" altLang="en-US" sz="800" dirty="0" err="1"/>
              <a:t>kao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en-US" altLang="en-US" sz="800" dirty="0"/>
              <a:t> </a:t>
            </a:r>
            <a:r>
              <a:rPr lang="en-US" altLang="en-US" sz="800" dirty="0" err="1"/>
              <a:t>potrebama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projektne</a:t>
            </a:r>
            <a:r>
              <a:rPr lang="en-US" altLang="en-US" sz="800" dirty="0"/>
              <a:t> </a:t>
            </a:r>
            <a:r>
              <a:rPr lang="en-US" altLang="en-US" sz="800" dirty="0" err="1"/>
              <a:t>organizacije</a:t>
            </a:r>
            <a:r>
              <a:rPr lang="en-US" altLang="en-US" sz="800" dirty="0"/>
              <a:t>.</a:t>
            </a:r>
            <a:endParaRPr lang="sr-Latn-CS" altLang="en-US" sz="800" dirty="0"/>
          </a:p>
          <a:p>
            <a:pPr marL="171450" indent="-171450"/>
            <a:endParaRPr lang="sr-Latn-CS" altLang="en-US" sz="800" dirty="0"/>
          </a:p>
          <a:p>
            <a:pPr marL="171450" indent="-171450"/>
            <a:r>
              <a:rPr lang="en-US" altLang="en-US" sz="800" b="1" dirty="0"/>
              <a:t>7.5.3 </a:t>
            </a:r>
            <a:r>
              <a:rPr lang="en-US" altLang="en-US" sz="800" b="1" dirty="0" err="1"/>
              <a:t>Izrada</a:t>
            </a:r>
            <a:r>
              <a:rPr lang="en-US" altLang="en-US" sz="800" b="1" dirty="0"/>
              <a:t> </a:t>
            </a:r>
            <a:r>
              <a:rPr lang="en-US" altLang="en-US" sz="800" b="1" dirty="0" err="1"/>
              <a:t>budžeta</a:t>
            </a:r>
            <a:endParaRPr lang="en-US" altLang="en-US" sz="800" b="1" dirty="0"/>
          </a:p>
          <a:p>
            <a:pPr marL="171450" indent="-171450"/>
            <a:r>
              <a:rPr lang="en-US" altLang="en-US" sz="800" dirty="0" err="1"/>
              <a:t>Budžet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bude</a:t>
            </a:r>
            <a:r>
              <a:rPr lang="en-US" altLang="en-US" sz="800" dirty="0"/>
              <a:t> </a:t>
            </a:r>
            <a:r>
              <a:rPr lang="en-US" altLang="en-US" sz="800" dirty="0" err="1"/>
              <a:t>zasnovan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procenjenim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termin-planu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en-US" altLang="en-US" sz="800" dirty="0"/>
              <a:t> </a:t>
            </a:r>
            <a:r>
              <a:rPr lang="en-US" altLang="en-US" sz="800" dirty="0" err="1"/>
              <a:t>definisanom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procedurom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njegovo</a:t>
            </a:r>
            <a:r>
              <a:rPr lang="en-US" altLang="en-US" sz="800" dirty="0"/>
              <a:t> </a:t>
            </a:r>
            <a:r>
              <a:rPr lang="en-US" altLang="en-US" sz="800" dirty="0" err="1"/>
              <a:t>prihvatanje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Budžet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bude</a:t>
            </a:r>
            <a:r>
              <a:rPr lang="en-US" altLang="en-US" sz="800" dirty="0"/>
              <a:t> </a:t>
            </a:r>
            <a:r>
              <a:rPr lang="en-US" altLang="en-US" sz="800" dirty="0" err="1"/>
              <a:t>usklađen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en-US" altLang="en-US" sz="800" dirty="0"/>
              <a:t> </a:t>
            </a:r>
            <a:r>
              <a:rPr lang="en-US" altLang="en-US" sz="800" dirty="0" err="1"/>
              <a:t>ciljevima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, a </a:t>
            </a:r>
            <a:r>
              <a:rPr lang="en-US" altLang="en-US" sz="800" dirty="0" err="1"/>
              <a:t>sve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pretpostavke</a:t>
            </a:r>
            <a:r>
              <a:rPr lang="en-US" altLang="en-US" sz="800" dirty="0"/>
              <a:t>,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neizvesnosti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fondovi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nepredviđene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slučajeve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identifikovani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dokumentovani</a:t>
            </a:r>
            <a:r>
              <a:rPr lang="en-US" altLang="en-US" sz="800" dirty="0"/>
              <a:t>. </a:t>
            </a:r>
            <a:r>
              <a:rPr lang="en-US" altLang="en-US" sz="800" dirty="0" err="1"/>
              <a:t>Budžet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obuhvati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sve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odobrene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bude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obliku</a:t>
            </a:r>
            <a:r>
              <a:rPr lang="en-US" altLang="en-US" sz="800" dirty="0"/>
              <a:t> </a:t>
            </a:r>
            <a:r>
              <a:rPr lang="en-US" altLang="en-US" sz="800" dirty="0" err="1"/>
              <a:t>pogodnom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upravljanje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</a:p>
          <a:p>
            <a:pPr marL="171450" indent="-171450"/>
            <a:endParaRPr lang="sr-Latn-CS" altLang="en-US" sz="800" dirty="0"/>
          </a:p>
          <a:p>
            <a:pPr marL="171450" indent="-171450"/>
            <a:r>
              <a:rPr lang="en-US" altLang="en-US" sz="800" b="1" dirty="0"/>
              <a:t>7.5.4 </a:t>
            </a:r>
            <a:r>
              <a:rPr lang="en-US" altLang="en-US" sz="800" b="1" dirty="0" err="1"/>
              <a:t>Upravljanje</a:t>
            </a:r>
            <a:r>
              <a:rPr lang="en-US" altLang="en-US" sz="800" b="1" dirty="0"/>
              <a:t> </a:t>
            </a:r>
            <a:r>
              <a:rPr lang="en-US" altLang="en-US" sz="800" b="1" dirty="0" err="1"/>
              <a:t>troškovima</a:t>
            </a:r>
            <a:endParaRPr lang="en-US" altLang="en-US" sz="800" b="1" dirty="0"/>
          </a:p>
          <a:p>
            <a:pPr marL="171450" indent="-171450"/>
            <a:r>
              <a:rPr lang="en-US" altLang="en-US" sz="800" dirty="0"/>
              <a:t>Pre </a:t>
            </a:r>
            <a:r>
              <a:rPr lang="en-US" altLang="en-US" sz="800" dirty="0" err="1"/>
              <a:t>bilo</a:t>
            </a:r>
            <a:r>
              <a:rPr lang="en-US" altLang="en-US" sz="800" dirty="0"/>
              <a:t> </a:t>
            </a:r>
            <a:r>
              <a:rPr lang="en-US" altLang="en-US" sz="800" dirty="0" err="1"/>
              <a:t>kakvog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trošenja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finansijskih</a:t>
            </a:r>
            <a:r>
              <a:rPr lang="en-US" altLang="en-US" sz="800" dirty="0"/>
              <a:t> </a:t>
            </a:r>
            <a:r>
              <a:rPr lang="en-US" altLang="en-US" sz="800" dirty="0" err="1"/>
              <a:t>sredstava</a:t>
            </a:r>
            <a:r>
              <a:rPr lang="en-US" altLang="en-US" sz="800" dirty="0"/>
              <a:t>, </a:t>
            </a:r>
            <a:r>
              <a:rPr lang="en-US" altLang="en-US" sz="800" dirty="0" err="1"/>
              <a:t>sistem</a:t>
            </a:r>
            <a:r>
              <a:rPr lang="en-US" altLang="en-US" sz="800" dirty="0"/>
              <a:t> </a:t>
            </a:r>
            <a:r>
              <a:rPr lang="en-US" altLang="en-US" sz="800" dirty="0" err="1"/>
              <a:t>upravljanja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prateće</a:t>
            </a:r>
            <a:r>
              <a:rPr lang="en-US" altLang="en-US" sz="800" dirty="0"/>
              <a:t> procedure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uspostavljeni</a:t>
            </a:r>
            <a:r>
              <a:rPr lang="en-US" altLang="en-US" sz="800" dirty="0"/>
              <a:t>, </a:t>
            </a:r>
            <a:r>
              <a:rPr lang="en-US" altLang="en-US" sz="800" dirty="0" err="1"/>
              <a:t>dokumentovani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dostavljeni</a:t>
            </a:r>
            <a:r>
              <a:rPr lang="en-US" altLang="en-US" sz="800" dirty="0"/>
              <a:t> </a:t>
            </a:r>
            <a:r>
              <a:rPr lang="en-US" altLang="en-US" sz="800" dirty="0" err="1"/>
              <a:t>svima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onima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koji</a:t>
            </a:r>
            <a:r>
              <a:rPr lang="en-US" altLang="en-US" sz="800" dirty="0"/>
              <a:t> </a:t>
            </a:r>
            <a:r>
              <a:rPr lang="en-US" altLang="en-US" sz="800" dirty="0" err="1"/>
              <a:t>su</a:t>
            </a:r>
            <a:r>
              <a:rPr lang="en-US" altLang="en-US" sz="800" dirty="0"/>
              <a:t> </a:t>
            </a:r>
            <a:r>
              <a:rPr lang="en-US" altLang="en-US" sz="800" dirty="0" err="1"/>
              <a:t>odgovorni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overavanje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radova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ili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trošenje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Rokovi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preispitivanja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učestalost</a:t>
            </a:r>
            <a:r>
              <a:rPr lang="en-US" altLang="en-US" sz="800" dirty="0"/>
              <a:t> </a:t>
            </a:r>
            <a:r>
              <a:rPr lang="en-US" altLang="en-US" sz="800" dirty="0" err="1"/>
              <a:t>prikupljanja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podataka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prognoza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određeni</a:t>
            </a:r>
            <a:r>
              <a:rPr lang="en-US" altLang="en-US" sz="800" dirty="0"/>
              <a:t>. Time se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obezbeđuje</a:t>
            </a:r>
            <a:r>
              <a:rPr lang="en-US" altLang="en-US" sz="800" dirty="0"/>
              <a:t> </a:t>
            </a:r>
            <a:r>
              <a:rPr lang="en-US" altLang="en-US" sz="800" dirty="0" err="1"/>
              <a:t>adekvatno</a:t>
            </a:r>
            <a:r>
              <a:rPr lang="en-US" altLang="en-US" sz="800" dirty="0"/>
              <a:t> </a:t>
            </a:r>
            <a:r>
              <a:rPr lang="en-US" altLang="en-US" sz="800" dirty="0" err="1"/>
              <a:t>upravljanje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aktivnostima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pripadajućim</a:t>
            </a:r>
            <a:r>
              <a:rPr lang="en-US" altLang="en-US" sz="800" dirty="0"/>
              <a:t> </a:t>
            </a:r>
            <a:r>
              <a:rPr lang="en-US" altLang="en-US" sz="800" dirty="0" err="1"/>
              <a:t>informacijama</a:t>
            </a:r>
            <a:r>
              <a:rPr lang="en-US" altLang="en-US" sz="800" dirty="0"/>
              <a:t>. </a:t>
            </a:r>
            <a:r>
              <a:rPr lang="en-US" altLang="en-US" sz="800" dirty="0" err="1"/>
              <a:t>Projektna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organizacija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verifikuje</a:t>
            </a:r>
            <a:r>
              <a:rPr lang="en-US" altLang="en-US" sz="800" dirty="0"/>
              <a:t> da se </a:t>
            </a:r>
            <a:r>
              <a:rPr lang="en-US" altLang="en-US" sz="800" dirty="0" err="1"/>
              <a:t>preostali</a:t>
            </a:r>
            <a:r>
              <a:rPr lang="en-US" altLang="en-US" sz="800" dirty="0"/>
              <a:t> </a:t>
            </a:r>
            <a:r>
              <a:rPr lang="en-US" altLang="en-US" sz="800" dirty="0" err="1"/>
              <a:t>radovi</a:t>
            </a:r>
            <a:r>
              <a:rPr lang="en-US" altLang="en-US" sz="800" dirty="0"/>
              <a:t> </a:t>
            </a:r>
            <a:r>
              <a:rPr lang="en-US" altLang="en-US" sz="800" dirty="0" err="1"/>
              <a:t>mogu</a:t>
            </a:r>
            <a:r>
              <a:rPr lang="en-US" altLang="en-US" sz="800" dirty="0"/>
              <a:t> </a:t>
            </a:r>
            <a:r>
              <a:rPr lang="en-US" altLang="en-US" sz="800" dirty="0" err="1"/>
              <a:t>izvršiti</a:t>
            </a:r>
            <a:r>
              <a:rPr lang="en-US" altLang="en-US" sz="800" dirty="0"/>
              <a:t> do </a:t>
            </a:r>
            <a:r>
              <a:rPr lang="en-US" altLang="en-US" sz="800" dirty="0" err="1"/>
              <a:t>završetka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okviru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preostalog</a:t>
            </a:r>
            <a:r>
              <a:rPr lang="en-US" altLang="en-US" sz="800" dirty="0"/>
              <a:t> </a:t>
            </a:r>
            <a:r>
              <a:rPr lang="en-US" altLang="en-US" sz="800" dirty="0" err="1"/>
              <a:t>budžeta</a:t>
            </a:r>
            <a:r>
              <a:rPr lang="en-US" altLang="en-US" sz="800" dirty="0"/>
              <a:t>. </a:t>
            </a:r>
            <a:r>
              <a:rPr lang="en-US" altLang="en-US" sz="800" dirty="0" err="1"/>
              <a:t>Svako</a:t>
            </a:r>
            <a:r>
              <a:rPr lang="en-US" altLang="en-US" sz="800" dirty="0"/>
              <a:t> </a:t>
            </a:r>
            <a:r>
              <a:rPr lang="en-US" altLang="en-US" sz="800" dirty="0" err="1"/>
              <a:t>odstupanje</a:t>
            </a:r>
            <a:r>
              <a:rPr lang="en-US" altLang="en-US" sz="800" dirty="0"/>
              <a:t> od </a:t>
            </a:r>
            <a:r>
              <a:rPr lang="en-US" altLang="en-US" sz="800" dirty="0" err="1"/>
              <a:t>budžeta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bude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identifikovano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, </a:t>
            </a:r>
            <a:r>
              <a:rPr lang="en-US" altLang="en-US" sz="800" dirty="0" err="1"/>
              <a:t>ako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prekoračuje</a:t>
            </a:r>
            <a:r>
              <a:rPr lang="en-US" altLang="en-US" sz="800" dirty="0"/>
              <a:t> </a:t>
            </a:r>
            <a:r>
              <a:rPr lang="en-US" altLang="en-US" sz="800" dirty="0" err="1"/>
              <a:t>definisane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granice</a:t>
            </a:r>
            <a:r>
              <a:rPr lang="en-US" altLang="en-US" sz="800" dirty="0"/>
              <a:t>,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odstupanje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analizirati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delovati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njega</a:t>
            </a:r>
            <a:r>
              <a:rPr lang="en-US" altLang="en-US" sz="800" dirty="0"/>
              <a:t>.</a:t>
            </a:r>
            <a:endParaRPr lang="sr-Latn-CS" altLang="en-US" sz="800" dirty="0"/>
          </a:p>
          <a:p>
            <a:pPr marL="171450" indent="-171450"/>
            <a:endParaRPr lang="sr-Latn-CS" altLang="en-US" sz="800" dirty="0"/>
          </a:p>
          <a:p>
            <a:pPr marL="171450" indent="-171450"/>
            <a:r>
              <a:rPr lang="en-US" altLang="en-US" sz="800" dirty="0" err="1"/>
              <a:t>Trendove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analizirati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pomoću</a:t>
            </a:r>
            <a:r>
              <a:rPr lang="en-US" altLang="en-US" sz="800" dirty="0"/>
              <a:t> </a:t>
            </a:r>
            <a:r>
              <a:rPr lang="en-US" altLang="en-US" sz="800" dirty="0" err="1"/>
              <a:t>metoda</a:t>
            </a:r>
            <a:r>
              <a:rPr lang="en-US" altLang="en-US" sz="800" dirty="0"/>
              <a:t> </a:t>
            </a:r>
            <a:r>
              <a:rPr lang="en-US" altLang="en-US" sz="800" dirty="0" err="1"/>
              <a:t>kao</a:t>
            </a:r>
            <a:r>
              <a:rPr lang="en-US" altLang="en-US" sz="800" dirty="0"/>
              <a:t> </a:t>
            </a:r>
            <a:r>
              <a:rPr lang="en-US" altLang="en-US" sz="800" dirty="0" err="1"/>
              <a:t>što</a:t>
            </a:r>
            <a:r>
              <a:rPr lang="en-US" altLang="en-US" sz="800" dirty="0"/>
              <a:t> je "</a:t>
            </a:r>
            <a:r>
              <a:rPr lang="en-US" altLang="en-US" sz="800" dirty="0" err="1"/>
              <a:t>analiza</a:t>
            </a:r>
            <a:r>
              <a:rPr lang="en-US" altLang="en-US" sz="800" dirty="0"/>
              <a:t> </a:t>
            </a:r>
            <a:r>
              <a:rPr lang="en-US" altLang="en-US" sz="800" dirty="0" err="1"/>
              <a:t>ostvarene</a:t>
            </a:r>
            <a:r>
              <a:rPr lang="en-US" altLang="en-US" sz="800" dirty="0"/>
              <a:t> </a:t>
            </a:r>
            <a:r>
              <a:rPr lang="en-US" altLang="en-US" sz="800" dirty="0" err="1"/>
              <a:t>vrednosti</a:t>
            </a:r>
            <a:r>
              <a:rPr lang="en-US" altLang="en-US" sz="800" dirty="0"/>
              <a:t>". Plan </a:t>
            </a:r>
            <a:r>
              <a:rPr lang="en-US" altLang="en-US" sz="800" dirty="0" err="1"/>
              <a:t>za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preostale</a:t>
            </a:r>
            <a:r>
              <a:rPr lang="en-US" altLang="en-US" sz="800" dirty="0"/>
              <a:t> </a:t>
            </a:r>
            <a:r>
              <a:rPr lang="en-US" altLang="en-US" sz="800" dirty="0" err="1"/>
              <a:t>poslove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preispitati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radi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identifikacije</a:t>
            </a:r>
            <a:r>
              <a:rPr lang="en-US" altLang="en-US" sz="800" dirty="0"/>
              <a:t> </a:t>
            </a:r>
            <a:r>
              <a:rPr lang="en-US" altLang="en-US" sz="800" dirty="0" err="1"/>
              <a:t>neizvesnosti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Osnovni</a:t>
            </a:r>
            <a:r>
              <a:rPr lang="en-US" altLang="en-US" sz="800" dirty="0"/>
              <a:t> </a:t>
            </a:r>
            <a:r>
              <a:rPr lang="en-US" altLang="en-US" sz="800" dirty="0" err="1"/>
              <a:t>uzroci</a:t>
            </a:r>
            <a:r>
              <a:rPr lang="en-US" altLang="en-US" sz="800" dirty="0"/>
              <a:t> </a:t>
            </a:r>
            <a:r>
              <a:rPr lang="en-US" altLang="en-US" sz="800" dirty="0" err="1"/>
              <a:t>odstupanja</a:t>
            </a:r>
            <a:r>
              <a:rPr lang="en-US" altLang="en-US" sz="800" dirty="0"/>
              <a:t> od </a:t>
            </a:r>
            <a:r>
              <a:rPr lang="en-US" altLang="en-US" sz="800" dirty="0" err="1"/>
              <a:t>budžeta</a:t>
            </a:r>
            <a:r>
              <a:rPr lang="en-US" altLang="en-US" sz="800" dirty="0"/>
              <a:t>, </a:t>
            </a:r>
            <a:r>
              <a:rPr lang="en-US" altLang="en-US" sz="800" dirty="0" err="1"/>
              <a:t>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povoljnih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nepovoljnih</a:t>
            </a:r>
            <a:r>
              <a:rPr lang="en-US" altLang="en-US" sz="800" dirty="0"/>
              <a:t>,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budu</a:t>
            </a:r>
            <a:r>
              <a:rPr lang="en-US" altLang="en-US" sz="800" dirty="0"/>
              <a:t> </a:t>
            </a:r>
            <a:r>
              <a:rPr lang="en-US" altLang="en-US" sz="800" dirty="0" err="1"/>
              <a:t>identifikovani</a:t>
            </a:r>
            <a:r>
              <a:rPr lang="en-US" altLang="en-US" sz="800" dirty="0"/>
              <a:t>. Da bi se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obezbedilo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nepovoljna</a:t>
            </a:r>
            <a:r>
              <a:rPr lang="en-US" altLang="en-US" sz="800" dirty="0"/>
              <a:t> </a:t>
            </a:r>
            <a:r>
              <a:rPr lang="en-US" altLang="en-US" sz="800" dirty="0" err="1"/>
              <a:t>odstupanja</a:t>
            </a:r>
            <a:r>
              <a:rPr lang="en-US" altLang="en-US" sz="800" dirty="0"/>
              <a:t> ne </a:t>
            </a:r>
            <a:r>
              <a:rPr lang="en-US" altLang="en-US" sz="800" dirty="0" err="1"/>
              <a:t>utiču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ciljeve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, </a:t>
            </a:r>
            <a:r>
              <a:rPr lang="en-US" altLang="en-US" sz="800" dirty="0" err="1"/>
              <a:t>potrebno</a:t>
            </a:r>
            <a:r>
              <a:rPr lang="en-US" altLang="en-US" sz="800" dirty="0"/>
              <a:t> je </a:t>
            </a:r>
            <a:r>
              <a:rPr lang="en-US" altLang="en-US" sz="800" dirty="0" err="1"/>
              <a:t>preduzeti</a:t>
            </a:r>
            <a:r>
              <a:rPr lang="en-US" altLang="en-US" sz="800" dirty="0"/>
              <a:t> </a:t>
            </a:r>
            <a:r>
              <a:rPr lang="en-US" altLang="en-US" sz="800" dirty="0" err="1"/>
              <a:t>određene</a:t>
            </a:r>
            <a:r>
              <a:rPr lang="en-US" altLang="en-US" sz="800" dirty="0"/>
              <a:t> mere.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Uzroke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povoljnih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nepovoljnih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odstupanja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iskoristiti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obezbeđenje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podataka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koji</a:t>
            </a:r>
            <a:r>
              <a:rPr lang="en-US" altLang="en-US" sz="800" dirty="0"/>
              <a:t> </a:t>
            </a:r>
            <a:r>
              <a:rPr lang="en-US" altLang="en-US" sz="800" dirty="0" err="1"/>
              <a:t>će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predstavljati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osnovu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stalna</a:t>
            </a:r>
            <a:r>
              <a:rPr lang="en-US" altLang="en-US" sz="800" dirty="0"/>
              <a:t> </a:t>
            </a:r>
            <a:r>
              <a:rPr lang="en-US" altLang="en-US" sz="800" dirty="0" err="1"/>
              <a:t>poboljšavanja</a:t>
            </a:r>
            <a:r>
              <a:rPr lang="en-US" altLang="en-US" sz="800" dirty="0"/>
              <a:t> (</a:t>
            </a:r>
            <a:r>
              <a:rPr lang="en-US" altLang="en-US" sz="800" dirty="0" err="1"/>
              <a:t>videti</a:t>
            </a:r>
            <a:r>
              <a:rPr lang="en-US" altLang="en-US" sz="800" dirty="0"/>
              <a:t> </a:t>
            </a:r>
            <a:r>
              <a:rPr lang="en-US" altLang="en-US" sz="800" dirty="0" err="1"/>
              <a:t>tačku</a:t>
            </a:r>
            <a:r>
              <a:rPr lang="en-US" altLang="en-US" sz="800" dirty="0"/>
              <a:t> 8).</a:t>
            </a:r>
          </a:p>
          <a:p>
            <a:pPr marL="171450" indent="-171450"/>
            <a:r>
              <a:rPr lang="en-US" altLang="en-US" sz="800" dirty="0" err="1"/>
              <a:t>Odluke</a:t>
            </a:r>
            <a:r>
              <a:rPr lang="en-US" altLang="en-US" sz="800" dirty="0"/>
              <a:t> o </a:t>
            </a:r>
            <a:r>
              <a:rPr lang="en-US" altLang="en-US" sz="800" dirty="0" err="1"/>
              <a:t>merama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koje</a:t>
            </a:r>
            <a:r>
              <a:rPr lang="en-US" altLang="en-US" sz="800" dirty="0"/>
              <a:t> </a:t>
            </a:r>
            <a:r>
              <a:rPr lang="en-US" altLang="en-US" sz="800" dirty="0" err="1"/>
              <a:t>će</a:t>
            </a:r>
            <a:r>
              <a:rPr lang="en-US" altLang="en-US" sz="800" dirty="0"/>
              <a:t> se </a:t>
            </a:r>
            <a:r>
              <a:rPr lang="en-US" altLang="en-US" sz="800" dirty="0" err="1"/>
              <a:t>preduzeti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donositi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isključivo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osnovu</a:t>
            </a:r>
            <a:r>
              <a:rPr lang="en-US" altLang="en-US" sz="800" dirty="0"/>
              <a:t> </a:t>
            </a:r>
            <a:r>
              <a:rPr lang="en-US" altLang="en-US" sz="800" dirty="0" err="1"/>
              <a:t>činjenica</a:t>
            </a:r>
            <a:r>
              <a:rPr lang="en-US" altLang="en-US" sz="800" dirty="0"/>
              <a:t>, </a:t>
            </a:r>
            <a:r>
              <a:rPr lang="en-US" altLang="en-US" sz="800" dirty="0" err="1"/>
              <a:t>pošto</a:t>
            </a:r>
            <a:r>
              <a:rPr lang="en-US" altLang="en-US" sz="800" dirty="0"/>
              <a:t> se </a:t>
            </a:r>
            <a:r>
              <a:rPr lang="en-US" altLang="en-US" sz="800" dirty="0" err="1"/>
              <a:t>uzmu</a:t>
            </a:r>
            <a:r>
              <a:rPr lang="en-US" altLang="en-US" sz="800" dirty="0"/>
              <a:t> u o</a:t>
            </a:r>
            <a:r>
              <a:rPr lang="sr-Latn-CS" altLang="en-US" sz="800" dirty="0"/>
              <a:t>b</a:t>
            </a:r>
            <a:r>
              <a:rPr lang="en-US" altLang="en-US" sz="800" dirty="0" err="1"/>
              <a:t>zir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sve</a:t>
            </a:r>
            <a:r>
              <a:rPr lang="en-US" altLang="en-US" sz="800" dirty="0"/>
              <a:t> </a:t>
            </a:r>
            <a:r>
              <a:rPr lang="en-US" altLang="en-US" sz="800" dirty="0" err="1"/>
              <a:t>posledice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druge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procese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ciljeve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. </a:t>
            </a:r>
            <a:r>
              <a:rPr lang="en-US" altLang="en-US" sz="800" dirty="0" err="1"/>
              <a:t>Izmene</a:t>
            </a:r>
            <a:r>
              <a:rPr lang="en-US" altLang="en-US" sz="800" dirty="0"/>
              <a:t> u </a:t>
            </a:r>
            <a:r>
              <a:rPr lang="en-US" altLang="en-US" sz="800" dirty="0" err="1"/>
              <a:t>troškovima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odgovarajući</a:t>
            </a:r>
            <a:r>
              <a:rPr lang="en-US" altLang="en-US" sz="800" dirty="0"/>
              <a:t> </a:t>
            </a:r>
            <a:r>
              <a:rPr lang="en-US" altLang="en-US" sz="800" dirty="0" err="1"/>
              <a:t>način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proveriti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odobriti</a:t>
            </a:r>
            <a:r>
              <a:rPr lang="en-US" altLang="en-US" sz="800" dirty="0"/>
              <a:t> pre </a:t>
            </a:r>
            <a:r>
              <a:rPr lang="en-US" altLang="en-US" sz="800" dirty="0" err="1"/>
              <a:t>trošenja</a:t>
            </a:r>
            <a:r>
              <a:rPr lang="en-US" altLang="en-US" sz="800" dirty="0"/>
              <a:t>. </a:t>
            </a:r>
            <a:r>
              <a:rPr lang="en-US" altLang="en-US" sz="800" dirty="0" err="1"/>
              <a:t>Revizije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prognoza</a:t>
            </a:r>
            <a:r>
              <a:rPr lang="en-US" altLang="en-US" sz="800" dirty="0"/>
              <a:t> </a:t>
            </a:r>
            <a:r>
              <a:rPr lang="en-US" altLang="en-US" sz="800" dirty="0" err="1"/>
              <a:t>budžeta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koordinirati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sa</a:t>
            </a:r>
            <a:r>
              <a:rPr lang="en-US" altLang="en-US" sz="800" dirty="0"/>
              <a:t> </a:t>
            </a:r>
            <a:r>
              <a:rPr lang="en-US" altLang="en-US" sz="800" dirty="0" err="1"/>
              <a:t>drugim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procesima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pri</a:t>
            </a:r>
            <a:r>
              <a:rPr lang="en-US" altLang="en-US" sz="800" dirty="0"/>
              <a:t> </a:t>
            </a:r>
            <a:r>
              <a:rPr lang="en-US" altLang="en-US" sz="800" dirty="0" err="1"/>
              <a:t>izradi</a:t>
            </a:r>
            <a:r>
              <a:rPr lang="en-US" altLang="en-US" sz="800" dirty="0"/>
              <a:t> </a:t>
            </a:r>
            <a:r>
              <a:rPr lang="en-US" altLang="en-US" sz="800" dirty="0" err="1"/>
              <a:t>plana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preostalih</a:t>
            </a:r>
            <a:r>
              <a:rPr lang="en-US" altLang="en-US" sz="800" dirty="0"/>
              <a:t> </a:t>
            </a:r>
            <a:r>
              <a:rPr lang="en-US" altLang="en-US" sz="800" dirty="0" err="1"/>
              <a:t>poslova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Potrebne</a:t>
            </a:r>
            <a:r>
              <a:rPr lang="en-US" altLang="en-US" sz="800" dirty="0"/>
              <a:t> </a:t>
            </a:r>
            <a:r>
              <a:rPr lang="en-US" altLang="en-US" sz="800" dirty="0" err="1"/>
              <a:t>informacije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koje</a:t>
            </a:r>
            <a:r>
              <a:rPr lang="en-US" altLang="en-US" sz="800" dirty="0"/>
              <a:t> </a:t>
            </a:r>
            <a:r>
              <a:rPr lang="en-US" altLang="en-US" sz="800" dirty="0" err="1"/>
              <a:t>obezbeđuju</a:t>
            </a:r>
            <a:r>
              <a:rPr lang="en-US" altLang="en-US" sz="800" dirty="0"/>
              <a:t> </a:t>
            </a:r>
            <a:r>
              <a:rPr lang="en-US" altLang="en-US" sz="800" dirty="0" err="1"/>
              <a:t>blagovremeno</a:t>
            </a:r>
            <a:r>
              <a:rPr lang="en-US" altLang="en-US" sz="800" dirty="0"/>
              <a:t> </a:t>
            </a:r>
            <a:r>
              <a:rPr lang="en-US" altLang="en-US" sz="800" dirty="0" err="1"/>
              <a:t>odobravanje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sredstava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</a:t>
            </a:r>
            <a:r>
              <a:rPr lang="en-US" altLang="en-US" sz="800" dirty="0" err="1"/>
              <a:t>staviti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raspolaganje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dati</a:t>
            </a:r>
            <a:r>
              <a:rPr lang="en-US" altLang="en-US" sz="800" dirty="0"/>
              <a:t> </a:t>
            </a:r>
            <a:r>
              <a:rPr lang="en-US" altLang="en-US" sz="800" dirty="0" err="1"/>
              <a:t>kao</a:t>
            </a:r>
            <a:r>
              <a:rPr lang="en-US" altLang="en-US" sz="800" dirty="0"/>
              <a:t> </a:t>
            </a:r>
            <a:r>
              <a:rPr lang="en-US" altLang="en-US" sz="800" dirty="0" err="1"/>
              <a:t>ulazne</a:t>
            </a:r>
            <a:r>
              <a:rPr lang="en-US" altLang="en-US" sz="800" dirty="0"/>
              <a:t> </a:t>
            </a:r>
            <a:r>
              <a:rPr lang="en-US" altLang="en-US" sz="800" dirty="0" err="1"/>
              <a:t>podatke</a:t>
            </a:r>
            <a:r>
              <a:rPr lang="en-US" altLang="en-US" sz="800" dirty="0"/>
              <a:t> </a:t>
            </a:r>
            <a:r>
              <a:rPr lang="en-US" altLang="en-US" sz="800" dirty="0" err="1"/>
              <a:t>za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proces</a:t>
            </a:r>
            <a:r>
              <a:rPr lang="en-US" altLang="en-US" sz="800" dirty="0"/>
              <a:t> </a:t>
            </a:r>
            <a:r>
              <a:rPr lang="en-US" altLang="en-US" sz="800" dirty="0" err="1"/>
              <a:t>upravljanja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resursima</a:t>
            </a:r>
            <a:r>
              <a:rPr lang="en-US" altLang="en-US" sz="800" dirty="0"/>
              <a:t>.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Projektna</a:t>
            </a:r>
            <a:r>
              <a:rPr lang="en-US" altLang="en-US" sz="800" dirty="0"/>
              <a:t> </a:t>
            </a:r>
            <a:r>
              <a:rPr lang="en-US" altLang="en-US" sz="800" dirty="0" err="1"/>
              <a:t>organizacija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obavlja</a:t>
            </a:r>
            <a:r>
              <a:rPr lang="en-US" altLang="en-US" sz="800" dirty="0"/>
              <a:t> </a:t>
            </a:r>
            <a:r>
              <a:rPr lang="en-US" altLang="en-US" sz="800" dirty="0" err="1"/>
              <a:t>redovna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preispitivanja</a:t>
            </a:r>
            <a:r>
              <a:rPr lang="en-US" altLang="en-US" sz="800" dirty="0"/>
              <a:t> </a:t>
            </a:r>
            <a:r>
              <a:rPr lang="en-US" altLang="en-US" sz="800" dirty="0" err="1"/>
              <a:t>troškova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projekta</a:t>
            </a:r>
            <a:r>
              <a:rPr lang="en-US" altLang="en-US" sz="800" dirty="0"/>
              <a:t> </a:t>
            </a:r>
            <a:r>
              <a:rPr lang="en-US" altLang="en-US" sz="800" dirty="0" err="1"/>
              <a:t>na</a:t>
            </a:r>
            <a:r>
              <a:rPr lang="en-US" altLang="en-US" sz="800" dirty="0"/>
              <a:t> </a:t>
            </a:r>
            <a:r>
              <a:rPr lang="en-US" altLang="en-US" sz="800" dirty="0" err="1"/>
              <a:t>način</a:t>
            </a:r>
            <a:r>
              <a:rPr lang="en-US" altLang="en-US" sz="800" dirty="0"/>
              <a:t> </a:t>
            </a:r>
            <a:r>
              <a:rPr lang="en-US" altLang="en-US" sz="800" dirty="0" err="1"/>
              <a:t>koji</a:t>
            </a:r>
            <a:r>
              <a:rPr lang="en-US" altLang="en-US" sz="800" dirty="0"/>
              <a:t> je </a:t>
            </a:r>
            <a:r>
              <a:rPr lang="en-US" altLang="en-US" sz="800" dirty="0" err="1"/>
              <a:t>predviđen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planom</a:t>
            </a:r>
            <a:r>
              <a:rPr lang="en-US" altLang="en-US" sz="800" dirty="0"/>
              <a:t> </a:t>
            </a:r>
            <a:r>
              <a:rPr lang="en-US" altLang="en-US" sz="800" dirty="0" err="1"/>
              <a:t>menadžmenta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projektom</a:t>
            </a:r>
            <a:r>
              <a:rPr lang="en-US" altLang="en-US" sz="800" dirty="0"/>
              <a:t> </a:t>
            </a:r>
            <a:r>
              <a:rPr lang="en-US" altLang="en-US" sz="800" dirty="0" err="1"/>
              <a:t>i</a:t>
            </a:r>
            <a:r>
              <a:rPr lang="en-US" altLang="en-US" sz="800" dirty="0"/>
              <a:t> </a:t>
            </a:r>
            <a:r>
              <a:rPr lang="en-US" altLang="en-US" sz="800" dirty="0" err="1"/>
              <a:t>treba</a:t>
            </a:r>
            <a:r>
              <a:rPr lang="en-US" altLang="en-US" sz="800" dirty="0"/>
              <a:t> da </a:t>
            </a:r>
            <a:r>
              <a:rPr lang="en-US" altLang="en-US" sz="800" dirty="0" err="1"/>
              <a:t>uzme</a:t>
            </a:r>
            <a:r>
              <a:rPr lang="en-US" altLang="en-US" sz="800" dirty="0"/>
              <a:t> u </a:t>
            </a:r>
            <a:r>
              <a:rPr lang="en-US" altLang="en-US" sz="800" dirty="0" err="1"/>
              <a:t>obzir</a:t>
            </a:r>
            <a:r>
              <a:rPr lang="en-US" altLang="en-US" sz="800" dirty="0"/>
              <a:t> </a:t>
            </a:r>
            <a:r>
              <a:rPr lang="en-US" altLang="en-US" sz="800" dirty="0" err="1"/>
              <a:t>sva</a:t>
            </a:r>
            <a:r>
              <a:rPr lang="en-US" altLang="en-US" sz="800" dirty="0"/>
              <a:t> </a:t>
            </a:r>
            <a:r>
              <a:rPr lang="en-US" altLang="en-US" sz="800" dirty="0" err="1"/>
              <a:t>druga</a:t>
            </a:r>
            <a:r>
              <a:rPr lang="en-US" altLang="en-US" sz="800" dirty="0"/>
              <a:t> </a:t>
            </a:r>
            <a:r>
              <a:rPr lang="en-US" altLang="en-US" sz="800" dirty="0" err="1"/>
              <a:t>finansijska</a:t>
            </a:r>
            <a:r>
              <a:rPr lang="en-US" altLang="en-US" sz="800" dirty="0"/>
              <a:t> </a:t>
            </a:r>
            <a:r>
              <a:rPr lang="en-US" altLang="en-US" sz="800" dirty="0" err="1"/>
              <a:t>preispitivanja</a:t>
            </a:r>
            <a:r>
              <a:rPr lang="en-US" altLang="en-US" sz="800" dirty="0"/>
              <a:t> (</a:t>
            </a:r>
            <a:r>
              <a:rPr lang="en-US" altLang="en-US" sz="800" dirty="0" err="1"/>
              <a:t>npr</a:t>
            </a:r>
            <a:r>
              <a:rPr lang="en-US" altLang="en-US" sz="800" dirty="0"/>
              <a:t>. </a:t>
            </a:r>
            <a:r>
              <a:rPr lang="en-US" altLang="en-US" sz="800" dirty="0" err="1"/>
              <a:t>eksterna</a:t>
            </a:r>
            <a:r>
              <a:rPr lang="sr-Latn-CS" altLang="en-US" sz="800" dirty="0"/>
              <a:t> </a:t>
            </a:r>
            <a:r>
              <a:rPr lang="en-US" altLang="en-US" sz="800" dirty="0" err="1"/>
              <a:t>preispitivanja</a:t>
            </a:r>
            <a:r>
              <a:rPr lang="en-US" altLang="en-US" sz="800" dirty="0"/>
              <a:t> od </a:t>
            </a:r>
            <a:r>
              <a:rPr lang="en-US" altLang="en-US" sz="800" dirty="0" err="1"/>
              <a:t>strane</a:t>
            </a:r>
            <a:r>
              <a:rPr lang="en-US" altLang="en-US" sz="800" dirty="0"/>
              <a:t> </a:t>
            </a:r>
            <a:r>
              <a:rPr lang="en-US" altLang="en-US" sz="800" dirty="0" err="1"/>
              <a:t>relevantnih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zainteresovanih</a:t>
            </a:r>
            <a:r>
              <a:rPr lang="en-US" altLang="en-US" sz="800" dirty="0"/>
              <a:t> </a:t>
            </a:r>
            <a:r>
              <a:rPr lang="en-US" altLang="en-US" sz="800" dirty="0" err="1"/>
              <a:t>strana</a:t>
            </a:r>
            <a:r>
              <a:rPr lang="en-US" altLang="en-US" sz="8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391648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86E424CC-52B4-42DE-BDBF-27B283E43F1E}" type="slidenum">
              <a:rPr lang="en-US" altLang="en-US">
                <a:latin typeface="Arial" panose="020B0604020202020204" pitchFamily="34" charset="0"/>
              </a:rPr>
              <a:pPr/>
              <a:t>19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36600"/>
            <a:ext cx="4911725" cy="36845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3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86E424CC-52B4-42DE-BDBF-27B283E43F1E}" type="slidenum">
              <a:rPr lang="en-US" altLang="en-US">
                <a:latin typeface="Arial" panose="020B0604020202020204" pitchFamily="34" charset="0"/>
              </a:rPr>
              <a:pPr/>
              <a:t>20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36600"/>
            <a:ext cx="4911725" cy="368458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354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8AC5700A-E094-48C0-B5DD-9AD1F91D9195}" type="slidenum">
              <a:rPr lang="en-US" altLang="en-US">
                <a:latin typeface="Arial" panose="020B0604020202020204" pitchFamily="34" charset="0"/>
              </a:rPr>
              <a:pPr/>
              <a:t>21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36600"/>
            <a:ext cx="4911725" cy="368458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51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284B4DF1-277F-468C-87BB-C067EB1A467D}" type="slidenum">
              <a:rPr lang="en-US" altLang="en-US">
                <a:latin typeface="Arial" panose="020B0604020202020204" pitchFamily="34" charset="0"/>
              </a:rPr>
              <a:pPr/>
              <a:t>22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736600"/>
            <a:ext cx="4911725" cy="3684588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R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996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395538" y="3529013"/>
            <a:ext cx="5619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/>
          <a:lstStyle>
            <a:lvl1pPr algn="l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480131"/>
          </a:xfrm>
        </p:spPr>
        <p:txBody>
          <a:bodyPr tIns="91440" bIns="91440">
            <a:no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5538" y="328613"/>
            <a:ext cx="3087687" cy="3095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5100" y="798513"/>
            <a:ext cx="801688" cy="504825"/>
          </a:xfrm>
        </p:spPr>
        <p:txBody>
          <a:bodyPr/>
          <a:lstStyle>
            <a:lvl1pPr>
              <a:defRPr smtClean="0"/>
            </a:lvl1pPr>
          </a:lstStyle>
          <a:p>
            <a:fld id="{9E4CCC29-1045-477B-9320-68CE35D4BDE8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45323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2E17F0-DB84-4F56-A884-8502FC28964E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02135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918325" y="798513"/>
            <a:ext cx="0" cy="466090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E56CDDA-A85A-41E4-AC1F-ADFC19F04778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00411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920880" cy="4392487"/>
          </a:xfrm>
        </p:spPr>
        <p:txBody>
          <a:bodyPr/>
          <a:lstStyle>
            <a:lvl1pPr>
              <a:lnSpc>
                <a:spcPct val="100000"/>
              </a:lnSpc>
              <a:defRPr sz="1800" baseline="0"/>
            </a:lvl1pPr>
            <a:lvl2pPr>
              <a:lnSpc>
                <a:spcPct val="100000"/>
              </a:lnSpc>
              <a:defRPr baseline="0"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 smtClean="0"/>
            </a:lvl1pPr>
          </a:lstStyle>
          <a:p>
            <a:fld id="{B26D2F16-D878-4944-9715-4C81076C744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842382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43038" y="3805238"/>
            <a:ext cx="561816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D8341F1-14A4-495A-AE94-EEACB453CFBE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2998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3270" y="1412775"/>
            <a:ext cx="3726091" cy="4536505"/>
          </a:xfrm>
        </p:spPr>
        <p:txBody>
          <a:bodyPr/>
          <a:lstStyle>
            <a:lvl1pPr>
              <a:lnSpc>
                <a:spcPct val="100000"/>
              </a:lnSpc>
              <a:defRPr sz="1800"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1412776"/>
            <a:ext cx="3715266" cy="453650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 smtClean="0"/>
            </a:lvl1pPr>
          </a:lstStyle>
          <a:p>
            <a:fld id="{3C2638E3-F127-4347-9368-7E4EE7B3BA84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44845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842963" y="1290638"/>
            <a:ext cx="79057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5711" y="1430097"/>
            <a:ext cx="3725987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3270" y="2233236"/>
            <a:ext cx="3725987" cy="3871630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1623" y="1433551"/>
            <a:ext cx="385928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232040"/>
            <a:ext cx="3859282" cy="3861255"/>
          </a:xfrm>
        </p:spPr>
        <p:txBody>
          <a:bodyPr/>
          <a:lstStyle>
            <a:lvl1pPr>
              <a:defRPr sz="1800"/>
            </a:lvl1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632848" cy="104933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7625" y="195263"/>
            <a:ext cx="795338" cy="504825"/>
          </a:xfrm>
        </p:spPr>
        <p:txBody>
          <a:bodyPr/>
          <a:lstStyle>
            <a:lvl1pPr>
              <a:defRPr smtClean="0"/>
            </a:lvl1pPr>
          </a:lstStyle>
          <a:p>
            <a:fld id="{D8C26E7A-5A8B-4BB9-9502-465406B7EB27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13589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443038" y="1847850"/>
            <a:ext cx="657225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CB18DF5-CAC6-4F06-B891-915DB357426E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6195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BAFAA-FBDA-41AE-94D9-C5EE7B1A43D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1418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441450" y="3205163"/>
            <a:ext cx="242411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/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A7B918F-A406-4869-A0CD-3C37F7EDED5C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218353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>
            <a:grpSpLocks/>
          </p:cNvGrpSpPr>
          <p:nvPr/>
        </p:nvGrpSpPr>
        <p:grpSpPr bwMode="auto">
          <a:xfrm>
            <a:off x="4995863" y="482600"/>
            <a:ext cx="3511550" cy="5148263"/>
            <a:chOff x="6852919" y="583365"/>
            <a:chExt cx="4681849" cy="5181928"/>
          </a:xfrm>
        </p:grpSpPr>
        <p:sp>
          <p:nvSpPr>
            <p:cNvPr id="6" name="Rectangle 5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cxnSp>
        <p:nvCxnSpPr>
          <p:cNvPr id="8" name="Straight Connector 7"/>
          <p:cNvCxnSpPr/>
          <p:nvPr/>
        </p:nvCxnSpPr>
        <p:spPr>
          <a:xfrm>
            <a:off x="1441450" y="3143250"/>
            <a:ext cx="324167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88" y="5470525"/>
            <a:ext cx="3252787" cy="319088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8275" y="319088"/>
            <a:ext cx="32512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B5E6F4F-2DF5-41A8-A6FA-A8C2DDB6E0E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84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6125"/>
            <a:ext cx="9144000" cy="4079875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7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>
            <a:fillRect/>
          </a:stretch>
        </p:blipFill>
        <p:spPr bwMode="auto">
          <a:xfrm>
            <a:off x="0" y="6096000"/>
            <a:ext cx="91440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0" y="610076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038" y="804863"/>
            <a:ext cx="6572250" cy="10493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43038" y="2016125"/>
            <a:ext cx="6572250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738" y="330200"/>
            <a:ext cx="2368550" cy="309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CS" alt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038" y="328613"/>
            <a:ext cx="4033837" cy="309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sr-Latn-CS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363" y="798513"/>
            <a:ext cx="795337" cy="5048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eaLnBrk="1" hangingPunct="1">
              <a:defRPr sz="2800" smtClean="0">
                <a:solidFill>
                  <a:schemeClr val="accent1"/>
                </a:solidFill>
              </a:defRPr>
            </a:lvl1pPr>
          </a:lstStyle>
          <a:p>
            <a:fld id="{F89B4230-7EE6-4E43-8866-3F6317FDCC96}" type="slidenum">
              <a:rPr lang="sr-Latn-CS" altLang="sr-Latn-RS" smtClean="0"/>
              <a:pPr/>
              <a:t>‹#›</a:t>
            </a:fld>
            <a:endParaRPr lang="sr-Latn-CS" altLang="sr-Latn-RS"/>
          </a:p>
        </p:txBody>
      </p:sp>
      <p:sp>
        <p:nvSpPr>
          <p:cNvPr id="11" name="Freeform 10"/>
          <p:cNvSpPr/>
          <p:nvPr/>
        </p:nvSpPr>
        <p:spPr>
          <a:xfrm>
            <a:off x="-55514" y="-13253"/>
            <a:ext cx="609601" cy="6894857"/>
          </a:xfrm>
          <a:custGeom>
            <a:avLst/>
            <a:gdLst>
              <a:gd name="connsiteX0" fmla="*/ 0 w 649356"/>
              <a:gd name="connsiteY0" fmla="*/ 0 h 6891130"/>
              <a:gd name="connsiteX1" fmla="*/ 649356 w 649356"/>
              <a:gd name="connsiteY1" fmla="*/ 0 h 6891130"/>
              <a:gd name="connsiteX2" fmla="*/ 649356 w 649356"/>
              <a:gd name="connsiteY2" fmla="*/ 6162261 h 6891130"/>
              <a:gd name="connsiteX3" fmla="*/ 66261 w 649356"/>
              <a:gd name="connsiteY3" fmla="*/ 6891130 h 6891130"/>
              <a:gd name="connsiteX4" fmla="*/ 0 w 649356"/>
              <a:gd name="connsiteY4" fmla="*/ 0 h 6891130"/>
              <a:gd name="connsiteX0" fmla="*/ 0 w 649356"/>
              <a:gd name="connsiteY0" fmla="*/ 0 h 6904382"/>
              <a:gd name="connsiteX1" fmla="*/ 649356 w 649356"/>
              <a:gd name="connsiteY1" fmla="*/ 0 h 6904382"/>
              <a:gd name="connsiteX2" fmla="*/ 649356 w 649356"/>
              <a:gd name="connsiteY2" fmla="*/ 6162261 h 6904382"/>
              <a:gd name="connsiteX3" fmla="*/ 26505 w 649356"/>
              <a:gd name="connsiteY3" fmla="*/ 6904382 h 6904382"/>
              <a:gd name="connsiteX4" fmla="*/ 0 w 649356"/>
              <a:gd name="connsiteY4" fmla="*/ 0 h 6904382"/>
              <a:gd name="connsiteX0" fmla="*/ 0 w 649356"/>
              <a:gd name="connsiteY0" fmla="*/ 0 h 6894857"/>
              <a:gd name="connsiteX1" fmla="*/ 649356 w 649356"/>
              <a:gd name="connsiteY1" fmla="*/ 0 h 6894857"/>
              <a:gd name="connsiteX2" fmla="*/ 649356 w 649356"/>
              <a:gd name="connsiteY2" fmla="*/ 6162261 h 6894857"/>
              <a:gd name="connsiteX3" fmla="*/ 74130 w 649356"/>
              <a:gd name="connsiteY3" fmla="*/ 6894857 h 6894857"/>
              <a:gd name="connsiteX4" fmla="*/ 0 w 649356"/>
              <a:gd name="connsiteY4" fmla="*/ 0 h 6894857"/>
              <a:gd name="connsiteX0" fmla="*/ 0 w 622852"/>
              <a:gd name="connsiteY0" fmla="*/ 26504 h 6894857"/>
              <a:gd name="connsiteX1" fmla="*/ 622852 w 622852"/>
              <a:gd name="connsiteY1" fmla="*/ 0 h 6894857"/>
              <a:gd name="connsiteX2" fmla="*/ 622852 w 622852"/>
              <a:gd name="connsiteY2" fmla="*/ 6162261 h 6894857"/>
              <a:gd name="connsiteX3" fmla="*/ 47626 w 622852"/>
              <a:gd name="connsiteY3" fmla="*/ 6894857 h 6894857"/>
              <a:gd name="connsiteX4" fmla="*/ 0 w 622852"/>
              <a:gd name="connsiteY4" fmla="*/ 26504 h 6894857"/>
              <a:gd name="connsiteX0" fmla="*/ 0 w 583096"/>
              <a:gd name="connsiteY0" fmla="*/ 0 h 6894857"/>
              <a:gd name="connsiteX1" fmla="*/ 583096 w 583096"/>
              <a:gd name="connsiteY1" fmla="*/ 0 h 6894857"/>
              <a:gd name="connsiteX2" fmla="*/ 583096 w 583096"/>
              <a:gd name="connsiteY2" fmla="*/ 6162261 h 6894857"/>
              <a:gd name="connsiteX3" fmla="*/ 7870 w 583096"/>
              <a:gd name="connsiteY3" fmla="*/ 6894857 h 6894857"/>
              <a:gd name="connsiteX4" fmla="*/ 0 w 583096"/>
              <a:gd name="connsiteY4" fmla="*/ 0 h 6894857"/>
              <a:gd name="connsiteX0" fmla="*/ 0 w 596348"/>
              <a:gd name="connsiteY0" fmla="*/ 0 h 6894857"/>
              <a:gd name="connsiteX1" fmla="*/ 583096 w 596348"/>
              <a:gd name="connsiteY1" fmla="*/ 0 h 6894857"/>
              <a:gd name="connsiteX2" fmla="*/ 596348 w 596348"/>
              <a:gd name="connsiteY2" fmla="*/ 6109253 h 6894857"/>
              <a:gd name="connsiteX3" fmla="*/ 7870 w 596348"/>
              <a:gd name="connsiteY3" fmla="*/ 6894857 h 6894857"/>
              <a:gd name="connsiteX4" fmla="*/ 0 w 596348"/>
              <a:gd name="connsiteY4" fmla="*/ 0 h 6894857"/>
              <a:gd name="connsiteX0" fmla="*/ 0 w 609601"/>
              <a:gd name="connsiteY0" fmla="*/ 0 h 6894857"/>
              <a:gd name="connsiteX1" fmla="*/ 596349 w 609601"/>
              <a:gd name="connsiteY1" fmla="*/ 0 h 6894857"/>
              <a:gd name="connsiteX2" fmla="*/ 609601 w 609601"/>
              <a:gd name="connsiteY2" fmla="*/ 6109253 h 6894857"/>
              <a:gd name="connsiteX3" fmla="*/ 21123 w 609601"/>
              <a:gd name="connsiteY3" fmla="*/ 6894857 h 6894857"/>
              <a:gd name="connsiteX4" fmla="*/ 0 w 609601"/>
              <a:gd name="connsiteY4" fmla="*/ 0 h 689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1" h="6894857">
                <a:moveTo>
                  <a:pt x="0" y="0"/>
                </a:moveTo>
                <a:lnTo>
                  <a:pt x="596349" y="0"/>
                </a:lnTo>
                <a:cubicBezTo>
                  <a:pt x="600766" y="2036418"/>
                  <a:pt x="605184" y="4072835"/>
                  <a:pt x="609601" y="6109253"/>
                </a:cubicBezTo>
                <a:lnTo>
                  <a:pt x="21123" y="6894857"/>
                </a:lnTo>
                <a:cubicBezTo>
                  <a:pt x="18500" y="4596571"/>
                  <a:pt x="2623" y="2298286"/>
                  <a:pt x="0" y="0"/>
                </a:cubicBezTo>
                <a:close/>
              </a:path>
            </a:pathLst>
          </a:custGeom>
          <a:blipFill dpi="0" rotWithShape="1">
            <a:blip r:embed="rId1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tile tx="0" ty="0" sx="80000" sy="8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3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32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ill Sans MT" panose="020B0502020104020203" pitchFamily="34" charset="0"/>
        </a:defRPr>
      </a:lvl9pPr>
    </p:titleStyle>
    <p:bodyStyle>
      <a:lvl1pPr marL="228600" indent="-228600" algn="l" defTabSz="6858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685800" rtl="0" eaLnBrk="0" fontAlgn="base" hangingPunct="0">
        <a:spcBef>
          <a:spcPts val="500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stat.org/cg/prikazi_metapodatke.php?id=1001&amp;pageid=1001&amp;name=Cijena%20stanova%20u%20novogradnj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neza\Downloads\Zlata-Dola&#196;&#141;ek-Alduk-predavanje-3-kvaliteta-u-gradevinskim-projektima-19-06-2017-11-00%20(2)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altLang="sr-Latn-RS" dirty="0"/>
              <a:t>Planiranje i procjena </a:t>
            </a:r>
            <a:r>
              <a:rPr lang="pl-PL" altLang="sr-Latn-RS" dirty="0" smtClean="0"/>
              <a:t>troškova</a:t>
            </a:r>
            <a:endParaRPr lang="en-GB" altLang="sr-Latn-R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ME" altLang="sr-Latn-RS" dirty="0" smtClean="0"/>
              <a:t>Osnovna literatura:</a:t>
            </a:r>
          </a:p>
          <a:p>
            <a:r>
              <a:rPr lang="sr-Latn-ME" altLang="sr-Latn-RS" dirty="0" smtClean="0"/>
              <a:t>Ivković, B. Popović, Ž. </a:t>
            </a:r>
            <a:r>
              <a:rPr lang="sr-Latn-ME" altLang="sr-Latn-RS" smtClean="0"/>
              <a:t>Upravljanje projektima u građevinarstvu 2005, Beograd, Građevinska knjiga</a:t>
            </a:r>
            <a:endParaRPr lang="en-US" altLang="sr-Latn-R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Preliminarna (detaljna) procjenA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920880" cy="4392487"/>
          </a:xfrm>
        </p:spPr>
        <p:txBody>
          <a:bodyPr/>
          <a:lstStyle/>
          <a:p>
            <a:r>
              <a:rPr lang="sr-Latn-ME" sz="1600" b="1" dirty="0" smtClean="0"/>
              <a:t>Svrha izrade procjene:</a:t>
            </a:r>
          </a:p>
          <a:p>
            <a:pPr lvl="1"/>
            <a:r>
              <a:rPr lang="sr-Latn-ME" sz="1400" dirty="0" smtClean="0"/>
              <a:t>Ispitivanje isplativosti ulaženja u posao, odnosno davanja ponude i zaključivanja ugovora</a:t>
            </a:r>
          </a:p>
          <a:p>
            <a:r>
              <a:rPr lang="sr-Latn-ME" sz="1600" b="1" dirty="0" smtClean="0"/>
              <a:t>Karakteristike</a:t>
            </a:r>
            <a:r>
              <a:rPr lang="sr-Latn-ME" sz="1600" dirty="0" smtClean="0"/>
              <a:t>:</a:t>
            </a:r>
          </a:p>
          <a:p>
            <a:pPr lvl="1"/>
            <a:r>
              <a:rPr lang="sr-Latn-ME" sz="1400" dirty="0" smtClean="0"/>
              <a:t>Troškovi se grupišu (najčešće) u 4 cjeline:</a:t>
            </a:r>
          </a:p>
          <a:p>
            <a:pPr lvl="2"/>
            <a:r>
              <a:rPr lang="sr-Latn-ME" sz="1400" dirty="0" smtClean="0"/>
              <a:t>Direktni troškovi radova</a:t>
            </a:r>
          </a:p>
          <a:p>
            <a:pPr lvl="2"/>
            <a:r>
              <a:rPr lang="sr-Latn-ME" sz="1400" dirty="0" smtClean="0"/>
              <a:t>Troškvi angažovanja podizvođača i isporučilaca</a:t>
            </a:r>
          </a:p>
          <a:p>
            <a:pPr lvl="2"/>
            <a:r>
              <a:rPr lang="sr-Latn-ME" sz="1400" dirty="0" smtClean="0"/>
              <a:t>Indirektni troškovi na gradilištu</a:t>
            </a:r>
          </a:p>
          <a:p>
            <a:pPr lvl="2"/>
            <a:r>
              <a:rPr lang="sr-Latn-ME" sz="1400" dirty="0" smtClean="0"/>
              <a:t>Troškovi van gradilišta</a:t>
            </a:r>
          </a:p>
          <a:p>
            <a:pPr lvl="1"/>
            <a:r>
              <a:rPr lang="sr-Latn-ME" sz="1400" dirty="0" smtClean="0"/>
              <a:t>Trajanje od nekoliko dana do nekoliko mjeseci, zavisno od veličine projekta i kvaliteta ulaznih podataka</a:t>
            </a:r>
          </a:p>
          <a:p>
            <a:r>
              <a:rPr lang="sr-Latn-ME" sz="1600" b="1" dirty="0" smtClean="0"/>
              <a:t>Primjenjivi modeli procjene</a:t>
            </a:r>
            <a:r>
              <a:rPr lang="sr-Latn-ME" sz="1600" dirty="0" smtClean="0"/>
              <a:t> moraju uzeti u obzir:</a:t>
            </a:r>
          </a:p>
          <a:p>
            <a:pPr lvl="1"/>
            <a:r>
              <a:rPr lang="sr-Latn-ME" sz="1400" dirty="0" smtClean="0"/>
              <a:t>raspoložive ulazne podatke</a:t>
            </a:r>
          </a:p>
          <a:p>
            <a:pPr lvl="2"/>
            <a:r>
              <a:rPr lang="sr-Latn-ME" sz="1400" dirty="0" smtClean="0"/>
              <a:t>Detaljni podaci iz baza podataka izvođača</a:t>
            </a:r>
          </a:p>
          <a:p>
            <a:pPr lvl="2"/>
            <a:r>
              <a:rPr lang="sr-Latn-ME" sz="1400" dirty="0" smtClean="0"/>
              <a:t>Stručni podaci o budućem objektu</a:t>
            </a:r>
          </a:p>
          <a:p>
            <a:pPr lvl="2"/>
            <a:r>
              <a:rPr lang="sr-Latn-ME" sz="1400" dirty="0" smtClean="0"/>
              <a:t>Podaci prikupljeni obilaskom ili sitraživanjem lokacije gradnje</a:t>
            </a:r>
          </a:p>
          <a:p>
            <a:pPr lvl="1"/>
            <a:r>
              <a:rPr lang="sr-Latn-ME" sz="1400" dirty="0" smtClean="0"/>
              <a:t>Identifikovane aktivnosti, vrijeme realizacije posla, osnovni elementi organizacije gradilišta</a:t>
            </a:r>
          </a:p>
        </p:txBody>
      </p:sp>
    </p:spTree>
    <p:extLst>
      <p:ext uri="{BB962C8B-B14F-4D97-AF65-F5344CB8AC3E}">
        <p14:creationId xmlns:p14="http://schemas.microsoft.com/office/powerpoint/2010/main" val="127582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dirty="0"/>
              <a:t>Definitivna (</a:t>
            </a:r>
            <a:r>
              <a:rPr lang="sr-Latn-ME" dirty="0" smtClean="0"/>
              <a:t>izvođačka) procjenA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920880" cy="4392487"/>
          </a:xfrm>
        </p:spPr>
        <p:txBody>
          <a:bodyPr/>
          <a:lstStyle/>
          <a:p>
            <a:r>
              <a:rPr lang="sr-Latn-ME" sz="1600" b="1" dirty="0" smtClean="0"/>
              <a:t>Svrha izrade procjene:</a:t>
            </a:r>
          </a:p>
          <a:p>
            <a:pPr lvl="1"/>
            <a:r>
              <a:rPr lang="sr-Latn-ME" sz="1400" dirty="0" smtClean="0"/>
              <a:t>Balansiranje planiranog priliva i odliva novca tokom realizacije projekta</a:t>
            </a:r>
          </a:p>
          <a:p>
            <a:pPr lvl="1"/>
            <a:r>
              <a:rPr lang="sr-Latn-ME" sz="1400" dirty="0" smtClean="0"/>
              <a:t>Uspostavljanje sistema kontrole troškova i vremena da bi se maksimizirao planirani profit</a:t>
            </a:r>
          </a:p>
          <a:p>
            <a:r>
              <a:rPr lang="sr-Latn-ME" sz="1600" b="1" dirty="0" smtClean="0"/>
              <a:t>Karakteristike</a:t>
            </a:r>
            <a:r>
              <a:rPr lang="sr-Latn-ME" sz="1600" dirty="0" smtClean="0"/>
              <a:t>:</a:t>
            </a:r>
          </a:p>
          <a:p>
            <a:pPr lvl="1"/>
            <a:r>
              <a:rPr lang="sr-Latn-ME" sz="1400" dirty="0" smtClean="0"/>
              <a:t>Traje tokom realizacije projekta</a:t>
            </a:r>
          </a:p>
          <a:p>
            <a:pPr lvl="1"/>
            <a:r>
              <a:rPr lang="sr-Latn-ME" sz="1400" dirty="0" smtClean="0"/>
              <a:t>Razrađuju se detalji realizacije projekta, koji mogu uticati na vrijeme i troškove realizacije</a:t>
            </a:r>
          </a:p>
          <a:p>
            <a:pPr lvl="1"/>
            <a:r>
              <a:rPr lang="sr-Latn-ME" sz="1400" dirty="0" smtClean="0"/>
              <a:t>Anticipiraju se različiti uticaji i pravi strategija naplate odštetnih zahtjeva (claim)</a:t>
            </a:r>
          </a:p>
          <a:p>
            <a:r>
              <a:rPr lang="sr-Latn-ME" sz="1600" b="1" dirty="0" smtClean="0"/>
              <a:t>Primjenjivi modeli procjene</a:t>
            </a:r>
            <a:r>
              <a:rPr lang="sr-Latn-ME" sz="1600" dirty="0" smtClean="0"/>
              <a:t> (kontrole)</a:t>
            </a:r>
          </a:p>
          <a:p>
            <a:pPr lvl="1"/>
            <a:r>
              <a:rPr lang="sr-Latn-ME" sz="1400" dirty="0" smtClean="0"/>
              <a:t>Metoda zarađene vrijednosti</a:t>
            </a:r>
          </a:p>
        </p:txBody>
      </p:sp>
    </p:spTree>
    <p:extLst>
      <p:ext uri="{BB962C8B-B14F-4D97-AF65-F5344CB8AC3E}">
        <p14:creationId xmlns:p14="http://schemas.microsoft.com/office/powerpoint/2010/main" val="6785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 </a:t>
            </a:r>
            <a:r>
              <a:rPr lang="en-GB" dirty="0" err="1" smtClean="0"/>
              <a:t>procjen</a:t>
            </a:r>
            <a:r>
              <a:rPr lang="sr-Latn-ME" dirty="0" smtClean="0"/>
              <a:t>E </a:t>
            </a:r>
            <a:r>
              <a:rPr lang="en-GB" dirty="0" err="1" smtClean="0"/>
              <a:t>troškov</a:t>
            </a:r>
            <a:r>
              <a:rPr lang="sr-Latn-ME" dirty="0" smtClean="0"/>
              <a:t>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osnova</a:t>
            </a:r>
            <a:r>
              <a:rPr lang="en-GB" dirty="0" smtClean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formiranje</a:t>
            </a:r>
            <a:r>
              <a:rPr lang="en-GB" dirty="0"/>
              <a:t> </a:t>
            </a:r>
            <a:r>
              <a:rPr lang="en-GB" dirty="0" smtClean="0"/>
              <a:t>c</a:t>
            </a:r>
            <a:r>
              <a:rPr lang="sr-Latn-ME" dirty="0" smtClean="0"/>
              <a:t>ij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davanje</a:t>
            </a:r>
            <a:r>
              <a:rPr lang="en-GB" dirty="0"/>
              <a:t> </a:t>
            </a:r>
            <a:r>
              <a:rPr lang="en-GB" dirty="0" err="1"/>
              <a:t>ponude</a:t>
            </a:r>
            <a:r>
              <a:rPr lang="en-GB" dirty="0"/>
              <a:t> u </a:t>
            </a:r>
            <a:r>
              <a:rPr lang="en-GB" dirty="0" err="1" smtClean="0"/>
              <a:t>građevinarstvu</a:t>
            </a:r>
            <a:endParaRPr lang="en-GB" dirty="0"/>
          </a:p>
          <a:p>
            <a:r>
              <a:rPr lang="en-GB" dirty="0" err="1"/>
              <a:t>Proces</a:t>
            </a:r>
            <a:r>
              <a:rPr lang="en-GB" dirty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je</a:t>
            </a:r>
            <a:r>
              <a:rPr lang="en-GB" dirty="0" smtClean="0"/>
              <a:t>ne</a:t>
            </a:r>
            <a:r>
              <a:rPr lang="sr-Latn-ME" dirty="0" smtClean="0"/>
              <a:t> obuhvata</a:t>
            </a:r>
            <a:r>
              <a:rPr lang="en-GB" dirty="0" smtClean="0"/>
              <a:t>: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 smtClean="0"/>
              <a:t>odluk</a:t>
            </a:r>
            <a:r>
              <a:rPr lang="sr-Latn-ME" dirty="0" smtClean="0"/>
              <a:t>u</a:t>
            </a:r>
            <a:r>
              <a:rPr lang="en-GB" dirty="0" smtClean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davanje</a:t>
            </a:r>
            <a:r>
              <a:rPr lang="en-GB" dirty="0"/>
              <a:t> </a:t>
            </a:r>
            <a:r>
              <a:rPr lang="en-GB" dirty="0" err="1" smtClean="0"/>
              <a:t>ponude</a:t>
            </a:r>
            <a:endParaRPr lang="sr-Latn-ME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 smtClean="0"/>
              <a:t>programiranje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prikupljanje</a:t>
            </a:r>
            <a:r>
              <a:rPr lang="en-GB" dirty="0"/>
              <a:t> </a:t>
            </a:r>
            <a:r>
              <a:rPr lang="en-GB" dirty="0" err="1"/>
              <a:t>informacija</a:t>
            </a:r>
            <a:r>
              <a:rPr lang="en-GB" dirty="0"/>
              <a:t> </a:t>
            </a:r>
            <a:r>
              <a:rPr lang="en-GB" dirty="0" err="1"/>
              <a:t>potrebnih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/>
              <a:t>proračun</a:t>
            </a:r>
            <a:r>
              <a:rPr lang="en-GB" dirty="0"/>
              <a:t> </a:t>
            </a:r>
            <a:r>
              <a:rPr lang="en-GB" dirty="0" err="1"/>
              <a:t>troškova</a:t>
            </a:r>
            <a:r>
              <a:rPr lang="en-GB" dirty="0"/>
              <a:t>,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/>
              <a:t>proučavanje</a:t>
            </a:r>
            <a:r>
              <a:rPr lang="en-GB" dirty="0"/>
              <a:t> </a:t>
            </a:r>
            <a:r>
              <a:rPr lang="en-GB" dirty="0" err="1"/>
              <a:t>projekta</a:t>
            </a:r>
            <a:r>
              <a:rPr lang="en-GB" dirty="0"/>
              <a:t>,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</a:t>
            </a:r>
            <a:r>
              <a:rPr lang="sr-Latn-ME" dirty="0" smtClean="0"/>
              <a:t>u</a:t>
            </a:r>
            <a:r>
              <a:rPr lang="en-GB" dirty="0" smtClean="0"/>
              <a:t> </a:t>
            </a:r>
            <a:r>
              <a:rPr lang="en-GB" dirty="0" err="1"/>
              <a:t>direktnih</a:t>
            </a:r>
            <a:r>
              <a:rPr lang="en-GB" dirty="0"/>
              <a:t> </a:t>
            </a:r>
            <a:r>
              <a:rPr lang="en-GB" dirty="0" err="1"/>
              <a:t>troškova</a:t>
            </a:r>
            <a:r>
              <a:rPr lang="en-GB" dirty="0"/>
              <a:t>,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</a:t>
            </a:r>
            <a:r>
              <a:rPr lang="sr-Latn-ME" dirty="0" smtClean="0"/>
              <a:t>u</a:t>
            </a:r>
            <a:r>
              <a:rPr lang="en-GB" dirty="0" smtClean="0"/>
              <a:t> </a:t>
            </a:r>
            <a:r>
              <a:rPr lang="en-GB" dirty="0" err="1"/>
              <a:t>režijskih</a:t>
            </a:r>
            <a:r>
              <a:rPr lang="en-GB" dirty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,</a:t>
            </a:r>
            <a:endParaRPr lang="en-GB" dirty="0"/>
          </a:p>
          <a:p>
            <a:pPr marL="800100" lvl="1" indent="-342900">
              <a:buFont typeface="+mj-lt"/>
              <a:buAutoNum type="arabicPeriod"/>
            </a:pPr>
            <a:r>
              <a:rPr lang="en-GB" dirty="0" err="1" smtClean="0"/>
              <a:t>izv</a:t>
            </a:r>
            <a:r>
              <a:rPr lang="sr-Latn-ME" dirty="0" smtClean="0"/>
              <a:t>j</a:t>
            </a:r>
            <a:r>
              <a:rPr lang="en-GB" dirty="0" err="1" smtClean="0"/>
              <a:t>eštaj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enitelja</a:t>
            </a:r>
            <a:r>
              <a:rPr lang="en-GB" dirty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50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1. ODLUKA ZA DAVANJE PONUDE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340768"/>
            <a:ext cx="8460432" cy="4608511"/>
          </a:xfrm>
        </p:spPr>
        <p:txBody>
          <a:bodyPr/>
          <a:lstStyle/>
          <a:p>
            <a:r>
              <a:rPr lang="en-GB" sz="1600" dirty="0" err="1" smtClean="0"/>
              <a:t>Odluku</a:t>
            </a:r>
            <a:r>
              <a:rPr lang="en-GB" sz="1600" dirty="0" smtClean="0"/>
              <a:t> </a:t>
            </a:r>
            <a:r>
              <a:rPr lang="en-GB" sz="1600" dirty="0" err="1" smtClean="0"/>
              <a:t>za</a:t>
            </a:r>
            <a:r>
              <a:rPr lang="en-GB" sz="1600" dirty="0" smtClean="0"/>
              <a:t> </a:t>
            </a:r>
            <a:r>
              <a:rPr lang="en-GB" sz="1600" dirty="0" err="1" smtClean="0"/>
              <a:t>davanje</a:t>
            </a:r>
            <a:r>
              <a:rPr lang="en-GB" sz="1600" dirty="0" smtClean="0"/>
              <a:t> </a:t>
            </a:r>
            <a:r>
              <a:rPr lang="en-GB" sz="1600" dirty="0" err="1" smtClean="0"/>
              <a:t>ponude</a:t>
            </a:r>
            <a:r>
              <a:rPr lang="en-GB" sz="1600" dirty="0" smtClean="0"/>
              <a:t> </a:t>
            </a:r>
            <a:r>
              <a:rPr lang="en-GB" sz="1600" dirty="0" err="1" smtClean="0"/>
              <a:t>donosi</a:t>
            </a:r>
            <a:r>
              <a:rPr lang="en-GB" sz="1600" dirty="0" smtClean="0"/>
              <a:t> top </a:t>
            </a:r>
            <a:r>
              <a:rPr lang="en-GB" sz="1600" dirty="0" err="1" smtClean="0"/>
              <a:t>menadžment</a:t>
            </a:r>
            <a:r>
              <a:rPr lang="en-GB" sz="1600" dirty="0" smtClean="0"/>
              <a:t>, </a:t>
            </a:r>
            <a:r>
              <a:rPr lang="en-GB" sz="1600" dirty="0" err="1" smtClean="0"/>
              <a:t>i</a:t>
            </a:r>
            <a:r>
              <a:rPr lang="en-GB" sz="1600" dirty="0" smtClean="0"/>
              <a:t> to u </a:t>
            </a:r>
            <a:r>
              <a:rPr lang="en-GB" sz="1600" dirty="0" err="1" smtClean="0"/>
              <a:t>više</a:t>
            </a:r>
            <a:r>
              <a:rPr lang="en-GB" sz="1600" dirty="0" smtClean="0"/>
              <a:t> </a:t>
            </a:r>
            <a:r>
              <a:rPr lang="en-GB" sz="1600" dirty="0" err="1" smtClean="0"/>
              <a:t>faza</a:t>
            </a:r>
            <a:r>
              <a:rPr lang="en-GB" sz="1600" dirty="0" smtClean="0"/>
              <a:t> </a:t>
            </a:r>
            <a:r>
              <a:rPr lang="en-GB" sz="1600" dirty="0" err="1" smtClean="0"/>
              <a:t>izrade</a:t>
            </a:r>
            <a:r>
              <a:rPr lang="en-GB" sz="1600" dirty="0" smtClean="0"/>
              <a:t> </a:t>
            </a:r>
            <a:r>
              <a:rPr lang="en-GB" sz="1600" dirty="0" err="1" smtClean="0"/>
              <a:t>ponude</a:t>
            </a:r>
            <a:r>
              <a:rPr lang="en-GB" sz="1600" dirty="0" smtClean="0"/>
              <a:t>.</a:t>
            </a:r>
          </a:p>
          <a:p>
            <a:r>
              <a:rPr lang="en-GB" sz="1600" dirty="0" err="1" smtClean="0"/>
              <a:t>Faza</a:t>
            </a:r>
            <a:r>
              <a:rPr lang="en-GB" sz="1600" dirty="0" smtClean="0"/>
              <a:t> I – </a:t>
            </a:r>
            <a:r>
              <a:rPr lang="en-GB" sz="1600" dirty="0" err="1" smtClean="0"/>
              <a:t>predselekciona</a:t>
            </a:r>
            <a:r>
              <a:rPr lang="en-GB" sz="1600" dirty="0" smtClean="0"/>
              <a:t> </a:t>
            </a:r>
            <a:r>
              <a:rPr lang="en-GB" sz="1600" dirty="0" err="1" smtClean="0"/>
              <a:t>faza</a:t>
            </a:r>
            <a:r>
              <a:rPr lang="en-GB" sz="1600" dirty="0" smtClean="0"/>
              <a:t>, </a:t>
            </a:r>
            <a:r>
              <a:rPr lang="en-GB" sz="1600" dirty="0" err="1" smtClean="0"/>
              <a:t>koja</a:t>
            </a:r>
            <a:r>
              <a:rPr lang="en-GB" sz="1600" dirty="0" smtClean="0"/>
              <a:t> </a:t>
            </a:r>
            <a:r>
              <a:rPr lang="en-GB" sz="1600" dirty="0" err="1" smtClean="0"/>
              <a:t>obuhvata</a:t>
            </a:r>
            <a:r>
              <a:rPr lang="en-GB" sz="1600" dirty="0" smtClean="0"/>
              <a:t> </a:t>
            </a:r>
            <a:r>
              <a:rPr lang="en-GB" sz="1600" dirty="0" err="1" smtClean="0"/>
              <a:t>prikupljanje</a:t>
            </a:r>
            <a:r>
              <a:rPr lang="en-GB" sz="1600" dirty="0" smtClean="0"/>
              <a:t> </a:t>
            </a:r>
            <a:r>
              <a:rPr lang="en-GB" sz="1600" dirty="0" err="1" smtClean="0"/>
              <a:t>informacija</a:t>
            </a:r>
            <a:r>
              <a:rPr lang="en-GB" sz="1600" dirty="0" smtClean="0"/>
              <a:t> o:</a:t>
            </a:r>
          </a:p>
          <a:p>
            <a:pPr lvl="1"/>
            <a:r>
              <a:rPr lang="en-GB" sz="1400" dirty="0" err="1" smtClean="0"/>
              <a:t>kupcu</a:t>
            </a:r>
            <a:r>
              <a:rPr lang="en-GB" sz="1400" dirty="0" smtClean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</a:t>
            </a:r>
            <a:r>
              <a:rPr lang="en-GB" sz="1400" dirty="0" err="1" smtClean="0"/>
              <a:t>projektu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err="1" smtClean="0"/>
              <a:t>konsultantima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err="1" smtClean="0"/>
              <a:t>lokaciji</a:t>
            </a:r>
            <a:r>
              <a:rPr lang="en-GB" sz="1400" dirty="0" smtClean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</a:t>
            </a:r>
            <a:r>
              <a:rPr lang="en-GB" sz="1400" dirty="0" err="1" smtClean="0"/>
              <a:t>posedanju</a:t>
            </a:r>
            <a:r>
              <a:rPr lang="en-GB" sz="1400" dirty="0" smtClean="0"/>
              <a:t> </a:t>
            </a:r>
            <a:r>
              <a:rPr lang="en-GB" sz="1400" dirty="0" err="1" smtClean="0"/>
              <a:t>gradilišta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err="1" smtClean="0"/>
              <a:t>radovima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err="1" smtClean="0"/>
              <a:t>formi</a:t>
            </a:r>
            <a:r>
              <a:rPr lang="en-GB" sz="1400" dirty="0" smtClean="0"/>
              <a:t> </a:t>
            </a:r>
            <a:r>
              <a:rPr lang="en-GB" sz="1400" dirty="0" err="1" smtClean="0"/>
              <a:t>ugovora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err="1" smtClean="0"/>
              <a:t>rokovima</a:t>
            </a:r>
            <a:r>
              <a:rPr lang="en-GB" sz="1400" dirty="0" smtClean="0"/>
              <a:t> (</a:t>
            </a:r>
            <a:r>
              <a:rPr lang="en-GB" sz="1400" dirty="0" err="1" smtClean="0"/>
              <a:t>izgradnje</a:t>
            </a:r>
            <a:r>
              <a:rPr lang="en-GB" sz="1400" dirty="0" smtClean="0"/>
              <a:t>, </a:t>
            </a:r>
            <a:r>
              <a:rPr lang="en-GB" sz="1400" dirty="0" err="1" smtClean="0"/>
              <a:t>slanja</a:t>
            </a:r>
            <a:r>
              <a:rPr lang="en-GB" sz="1400" dirty="0" smtClean="0"/>
              <a:t> </a:t>
            </a:r>
            <a:r>
              <a:rPr lang="en-GB" sz="1400" dirty="0" err="1" smtClean="0"/>
              <a:t>ponudbene</a:t>
            </a:r>
            <a:r>
              <a:rPr lang="en-GB" sz="1400" dirty="0" smtClean="0"/>
              <a:t> </a:t>
            </a:r>
            <a:r>
              <a:rPr lang="en-GB" sz="1400" dirty="0" err="1" smtClean="0"/>
              <a:t>dokumentacije</a:t>
            </a:r>
            <a:r>
              <a:rPr lang="en-GB" sz="1400" dirty="0" smtClean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sl.)</a:t>
            </a:r>
          </a:p>
          <a:p>
            <a:r>
              <a:rPr lang="sr-Latn-CS" altLang="en-US" sz="1600" dirty="0" smtClean="0"/>
              <a:t>Faza II – detaljna procena podataka iz faze I.</a:t>
            </a:r>
          </a:p>
          <a:p>
            <a:r>
              <a:rPr lang="sr-Latn-CS" altLang="en-US" sz="1600" dirty="0" smtClean="0"/>
              <a:t>Faza III – donošenje odluke o davanju ponude, koja obuhvata analizu:</a:t>
            </a:r>
          </a:p>
          <a:p>
            <a:pPr lvl="1"/>
            <a:r>
              <a:rPr lang="sr-Latn-CS" altLang="en-US" sz="1400" dirty="0" smtClean="0"/>
              <a:t>tekućeg angažovanja kapaciteta preduzeća,</a:t>
            </a:r>
          </a:p>
          <a:p>
            <a:pPr lvl="1"/>
            <a:r>
              <a:rPr lang="sr-Latn-CS" altLang="en-US" sz="1400" dirty="0" smtClean="0"/>
              <a:t>pokrivenosti režijskih troškova,</a:t>
            </a:r>
          </a:p>
          <a:p>
            <a:pPr lvl="1"/>
            <a:r>
              <a:rPr lang="sr-Latn-CS" altLang="en-US" sz="1400" dirty="0" smtClean="0"/>
              <a:t>finansijskih resursa preduzeća,</a:t>
            </a:r>
          </a:p>
          <a:p>
            <a:pPr lvl="1"/>
            <a:r>
              <a:rPr lang="sr-Latn-CS" altLang="en-US" sz="1400" dirty="0" smtClean="0"/>
              <a:t>raspoloživih resursa za dati posao,</a:t>
            </a:r>
          </a:p>
          <a:p>
            <a:pPr lvl="1"/>
            <a:r>
              <a:rPr lang="sr-Latn-CS" altLang="en-US" sz="1400" dirty="0" smtClean="0"/>
              <a:t>lokacije posla,</a:t>
            </a:r>
          </a:p>
          <a:p>
            <a:pPr lvl="1"/>
            <a:r>
              <a:rPr lang="sr-Latn-CS" altLang="en-US" sz="1400" dirty="0" smtClean="0"/>
              <a:t>identiteta kupca i njegovih predstavnika sa kojima bi se sarađivalo.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276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95267"/>
            <a:ext cx="7992888" cy="1049337"/>
          </a:xfrm>
        </p:spPr>
        <p:txBody>
          <a:bodyPr>
            <a:normAutofit fontScale="90000"/>
          </a:bodyPr>
          <a:lstStyle/>
          <a:p>
            <a:r>
              <a:rPr lang="sr-Latn-ME" dirty="0" smtClean="0"/>
              <a:t>2. </a:t>
            </a:r>
            <a:r>
              <a:rPr lang="en-GB" dirty="0" smtClean="0"/>
              <a:t>PROGRAMIRANJE PROC</a:t>
            </a:r>
            <a:r>
              <a:rPr lang="sr-Latn-ME" dirty="0" smtClean="0"/>
              <a:t>j</a:t>
            </a:r>
            <a:r>
              <a:rPr lang="en-GB" dirty="0" smtClean="0"/>
              <a:t>ENE I PRIKUPLJANJE INFORMACIJA O TROŠKOVIMA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Programiranjem</a:t>
            </a:r>
            <a:r>
              <a:rPr lang="en-GB" dirty="0" smtClean="0"/>
              <a:t> </a:t>
            </a:r>
            <a:r>
              <a:rPr lang="en-GB" dirty="0" err="1" smtClean="0"/>
              <a:t>poslova</a:t>
            </a:r>
            <a:r>
              <a:rPr lang="en-GB" dirty="0" smtClean="0"/>
              <a:t>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 smtClean="0"/>
              <a:t>kompletiranju</a:t>
            </a:r>
            <a:r>
              <a:rPr lang="en-GB" dirty="0" smtClean="0"/>
              <a:t> </a:t>
            </a:r>
            <a:r>
              <a:rPr lang="en-GB" dirty="0" err="1" smtClean="0"/>
              <a:t>ponude</a:t>
            </a:r>
            <a:r>
              <a:rPr lang="en-GB" dirty="0" smtClean="0"/>
              <a:t> </a:t>
            </a:r>
            <a:r>
              <a:rPr lang="en-GB" dirty="0" err="1" smtClean="0"/>
              <a:t>određuju</a:t>
            </a:r>
            <a:r>
              <a:rPr lang="en-GB" dirty="0" smtClean="0"/>
              <a:t> se </a:t>
            </a:r>
            <a:r>
              <a:rPr lang="en-GB" dirty="0" err="1" smtClean="0"/>
              <a:t>tačke</a:t>
            </a:r>
            <a:r>
              <a:rPr lang="en-GB" dirty="0" smtClean="0"/>
              <a:t> u </a:t>
            </a:r>
            <a:r>
              <a:rPr lang="en-GB" dirty="0" err="1" smtClean="0"/>
              <a:t>vremenu</a:t>
            </a:r>
            <a:r>
              <a:rPr lang="en-GB" dirty="0" smtClean="0"/>
              <a:t>, </a:t>
            </a:r>
            <a:r>
              <a:rPr lang="en-GB" dirty="0" err="1" smtClean="0"/>
              <a:t>koje</a:t>
            </a:r>
            <a:r>
              <a:rPr lang="en-GB" dirty="0" smtClean="0"/>
              <a:t> </a:t>
            </a:r>
            <a:r>
              <a:rPr lang="en-GB" dirty="0" err="1" smtClean="0"/>
              <a:t>služe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kontrolu</a:t>
            </a:r>
            <a:r>
              <a:rPr lang="en-GB" dirty="0" smtClean="0"/>
              <a:t> </a:t>
            </a:r>
            <a:r>
              <a:rPr lang="en-GB" dirty="0" err="1" smtClean="0"/>
              <a:t>toka</a:t>
            </a:r>
            <a:r>
              <a:rPr lang="en-GB" dirty="0" smtClean="0"/>
              <a:t> </a:t>
            </a:r>
            <a:r>
              <a:rPr lang="en-GB" dirty="0" err="1" smtClean="0"/>
              <a:t>procesa</a:t>
            </a:r>
            <a:r>
              <a:rPr lang="en-GB" dirty="0" smtClean="0"/>
              <a:t> </a:t>
            </a:r>
            <a:r>
              <a:rPr lang="en-GB" dirty="0" err="1" smtClean="0"/>
              <a:t>kompletiranja</a:t>
            </a:r>
            <a:r>
              <a:rPr lang="en-GB" dirty="0" smtClean="0"/>
              <a:t> </a:t>
            </a:r>
            <a:r>
              <a:rPr lang="en-GB" dirty="0" err="1" smtClean="0"/>
              <a:t>ponude</a:t>
            </a:r>
            <a:r>
              <a:rPr lang="en-GB" dirty="0" smtClean="0"/>
              <a:t>.</a:t>
            </a:r>
          </a:p>
          <a:p>
            <a:r>
              <a:rPr lang="sr-Latn-ME" dirty="0" smtClean="0"/>
              <a:t>Podrazumijeva raspodjelu dužnosti i obaveza za pripremu ponude</a:t>
            </a:r>
          </a:p>
          <a:p>
            <a:r>
              <a:rPr lang="sr-Latn-ME" altLang="en-US" dirty="0" smtClean="0"/>
              <a:t>Podrazumijeva i usvajanje vremenskih okvira za realizaciju pojedinih koraka u postupku procjene</a:t>
            </a:r>
            <a:endParaRPr lang="en-GB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2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3. DETALJNO PROUČAVANJE PROJEKTA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920880" cy="4392487"/>
          </a:xfrm>
        </p:spPr>
        <p:txBody>
          <a:bodyPr/>
          <a:lstStyle/>
          <a:p>
            <a:r>
              <a:rPr lang="sr-Latn-CS" altLang="en-US" dirty="0" smtClean="0"/>
              <a:t>Detaljno proučavanje projekta obuhvata:</a:t>
            </a:r>
          </a:p>
          <a:p>
            <a:pPr lvl="1"/>
            <a:r>
              <a:rPr lang="sr-Latn-CS" altLang="en-US" dirty="0" smtClean="0"/>
              <a:t>proučavanje tehničke dokumentacije,</a:t>
            </a:r>
          </a:p>
          <a:p>
            <a:pPr lvl="1"/>
            <a:r>
              <a:rPr lang="sr-Latn-CS" altLang="en-US" dirty="0" smtClean="0"/>
              <a:t>proučavanje lokacije gradilišta,</a:t>
            </a:r>
          </a:p>
          <a:p>
            <a:pPr lvl="1"/>
            <a:r>
              <a:rPr lang="sr-Latn-CS" altLang="en-US" dirty="0" smtClean="0"/>
              <a:t>sastanke sa stručnim predstavnicima investitora,</a:t>
            </a:r>
          </a:p>
          <a:p>
            <a:pPr lvl="1"/>
            <a:r>
              <a:rPr lang="sr-Latn-CS" altLang="en-US" dirty="0" smtClean="0"/>
              <a:t>pripremu izvještaja o metodi građenja objekta.</a:t>
            </a:r>
          </a:p>
          <a:p>
            <a:r>
              <a:rPr lang="sr-Latn-CS" altLang="en-US" dirty="0" smtClean="0"/>
              <a:t>Izvještaj procjenitelja-planera o izlasku na lokaciju gradilišta obuhvata:</a:t>
            </a:r>
          </a:p>
          <a:p>
            <a:pPr lvl="1"/>
            <a:r>
              <a:rPr lang="sr-Latn-CS" altLang="en-US" dirty="0" smtClean="0"/>
              <a:t>opis gradilišta,</a:t>
            </a:r>
          </a:p>
          <a:p>
            <a:pPr lvl="1"/>
            <a:r>
              <a:rPr lang="sr-Latn-CS" altLang="en-US" dirty="0" smtClean="0"/>
              <a:t>opis zemljišnih uslova,</a:t>
            </a:r>
          </a:p>
          <a:p>
            <a:pPr lvl="1"/>
            <a:r>
              <a:rPr lang="sr-Latn-CS" altLang="en-US" dirty="0" smtClean="0"/>
              <a:t>položaj postojeće infrastrukture,</a:t>
            </a:r>
          </a:p>
          <a:p>
            <a:pPr lvl="1"/>
            <a:r>
              <a:rPr lang="sr-Latn-CS" altLang="en-US" dirty="0" smtClean="0"/>
              <a:t>raspoloživost lokalne radne snage</a:t>
            </a:r>
          </a:p>
          <a:p>
            <a:pPr lvl="1"/>
            <a:r>
              <a:rPr lang="sr-Latn-CS" altLang="en-US" dirty="0" smtClean="0"/>
              <a:t>opis prilaza gradilištu,</a:t>
            </a:r>
          </a:p>
          <a:p>
            <a:pPr lvl="1"/>
            <a:r>
              <a:rPr lang="sr-Latn-CS" altLang="en-US" dirty="0" smtClean="0"/>
              <a:t>topografske detalje gradilišta,</a:t>
            </a:r>
          </a:p>
          <a:p>
            <a:pPr lvl="1"/>
            <a:r>
              <a:rPr lang="sr-Latn-CS" altLang="en-US" dirty="0" smtClean="0"/>
              <a:t>opis rušenja koje treba izvršiti,</a:t>
            </a:r>
          </a:p>
          <a:p>
            <a:pPr lvl="1"/>
            <a:r>
              <a:rPr lang="sr-Latn-CS" altLang="en-US" dirty="0" smtClean="0"/>
              <a:t>opis privremenih radova na susjednim objektima i sl.</a:t>
            </a:r>
            <a:endParaRPr lang="en-GB" alt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17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4. proračun direktnih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340768"/>
            <a:ext cx="8316416" cy="4608511"/>
          </a:xfrm>
        </p:spPr>
        <p:txBody>
          <a:bodyPr/>
          <a:lstStyle/>
          <a:p>
            <a:pPr lvl="0"/>
            <a:r>
              <a:rPr lang="sr-Latn-CS" altLang="en-US" dirty="0" smtClean="0"/>
              <a:t>Direktne troškove čine:</a:t>
            </a:r>
          </a:p>
          <a:p>
            <a:pPr lvl="1"/>
            <a:r>
              <a:rPr lang="sr-Latn-CS" altLang="en-US" dirty="0" smtClean="0"/>
              <a:t>troškovi radne snage,</a:t>
            </a:r>
          </a:p>
          <a:p>
            <a:pPr lvl="1"/>
            <a:r>
              <a:rPr lang="sr-Latn-CS" altLang="en-US" dirty="0" smtClean="0"/>
              <a:t>troškovi opreme i mašina,</a:t>
            </a:r>
          </a:p>
          <a:p>
            <a:pPr lvl="1"/>
            <a:r>
              <a:rPr lang="sr-Latn-CS" altLang="en-US" dirty="0" smtClean="0"/>
              <a:t>troškovi materijala,</a:t>
            </a:r>
          </a:p>
          <a:p>
            <a:pPr lvl="1"/>
            <a:r>
              <a:rPr lang="sr-Latn-CS" altLang="en-US" dirty="0" smtClean="0"/>
              <a:t>troškovi podizvođača - Cijena podizvođača za izvođača predstavlja trošak, na koji se dodaje određena suma u cilju formiranja prodajne cijene.</a:t>
            </a:r>
          </a:p>
          <a:p>
            <a:pPr lvl="0"/>
            <a:r>
              <a:rPr lang="sr-Latn-CS" altLang="en-US" dirty="0" smtClean="0"/>
              <a:t>Direktni troškovi ne obuhvataju:</a:t>
            </a:r>
          </a:p>
          <a:p>
            <a:pPr lvl="1"/>
            <a:r>
              <a:rPr lang="sr-Latn-CS" altLang="en-US" dirty="0" smtClean="0"/>
              <a:t>režijske troškove gradilišta,</a:t>
            </a:r>
          </a:p>
          <a:p>
            <a:pPr lvl="1"/>
            <a:r>
              <a:rPr lang="sr-Latn-CS" altLang="en-US" dirty="0" smtClean="0"/>
              <a:t>režijske troškove glavne uprave preduzeća,</a:t>
            </a:r>
          </a:p>
          <a:p>
            <a:pPr lvl="1"/>
            <a:r>
              <a:rPr lang="sr-Latn-CS" altLang="en-US" dirty="0" smtClean="0"/>
              <a:t>profit.</a:t>
            </a:r>
            <a:endParaRPr lang="en-GB" altLang="en-US" dirty="0" smtClean="0"/>
          </a:p>
          <a:p>
            <a:r>
              <a:rPr lang="sr-Latn-CS" altLang="en-US" dirty="0" smtClean="0"/>
              <a:t>Prodajna cijena obuhvata:</a:t>
            </a:r>
          </a:p>
          <a:p>
            <a:pPr lvl="1"/>
            <a:r>
              <a:rPr lang="sr-Latn-CS" altLang="en-US" dirty="0" smtClean="0"/>
              <a:t>direktne troškove,</a:t>
            </a:r>
          </a:p>
          <a:p>
            <a:pPr lvl="1"/>
            <a:r>
              <a:rPr lang="sr-Latn-CS" altLang="en-US" dirty="0" smtClean="0"/>
              <a:t>režijske troškove,</a:t>
            </a:r>
          </a:p>
          <a:p>
            <a:pPr lvl="1"/>
            <a:r>
              <a:rPr lang="sr-Latn-CS" altLang="en-US" dirty="0" smtClean="0"/>
              <a:t>profit.</a:t>
            </a:r>
            <a:endParaRPr lang="en-GB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55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-360000"/>
            <a:r>
              <a:rPr lang="sr-Latn-CS" altLang="en-US" dirty="0"/>
              <a:t>4</a:t>
            </a:r>
            <a:r>
              <a:rPr lang="sr-Latn-CS" altLang="en-US" dirty="0" smtClean="0"/>
              <a:t>.1. OPERATIVNA PROCjENA DIREKTNIH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1963"/>
            <a:ext cx="7920880" cy="4392487"/>
          </a:xfrm>
        </p:spPr>
        <p:txBody>
          <a:bodyPr/>
          <a:lstStyle/>
          <a:p>
            <a:r>
              <a:rPr lang="sr-Latn-CS" altLang="en-US" dirty="0" smtClean="0"/>
              <a:t>Operativna procjena se koristi za radove:</a:t>
            </a:r>
          </a:p>
          <a:p>
            <a:pPr lvl="1"/>
            <a:r>
              <a:rPr lang="sr-Latn-CS" altLang="en-US" dirty="0" smtClean="0"/>
              <a:t>kod kojih se intezivno koristi mehanizacija,</a:t>
            </a:r>
          </a:p>
          <a:p>
            <a:pPr lvl="1"/>
            <a:r>
              <a:rPr lang="sr-Latn-CS" altLang="en-US" dirty="0" smtClean="0"/>
              <a:t>kod kojih je moguće više stavki iz predmjera (npr. betoniranje različitih betonskih elemenata ili iskop zemlje različitih dimenzija ili položaja na jednom objektu) moguće grupisati u jednu ukupnu operaciju (npr. ugradnja betona, iskop zemlje i sl.).</a:t>
            </a:r>
          </a:p>
          <a:p>
            <a:r>
              <a:rPr lang="sr-Latn-CS" altLang="en-US" dirty="0" smtClean="0"/>
              <a:t>Operativna procjena direktnih troškova veoma često se koristi za radove niskogradnje.</a:t>
            </a:r>
          </a:p>
          <a:p>
            <a:r>
              <a:rPr lang="sr-Latn-CS" altLang="en-US" dirty="0" smtClean="0"/>
              <a:t>Procedura:</a:t>
            </a:r>
          </a:p>
          <a:p>
            <a:pPr lvl="1"/>
            <a:r>
              <a:rPr lang="sr-Latn-CS" altLang="en-US" dirty="0" smtClean="0"/>
              <a:t>više stavki iz predmera grupišu se u jednu ukupnu operaciju,</a:t>
            </a:r>
          </a:p>
          <a:p>
            <a:pPr lvl="1"/>
            <a:r>
              <a:rPr lang="sr-Latn-CS" altLang="en-US" dirty="0" smtClean="0"/>
              <a:t>utvrđuje se vrijeme trajanja, troškovi i radna snaga ukupne operacije,</a:t>
            </a:r>
          </a:p>
          <a:p>
            <a:pPr lvl="1"/>
            <a:r>
              <a:rPr lang="sr-Latn-CS" altLang="en-US" dirty="0" smtClean="0"/>
              <a:t>raspoređuje se vrijeme trajanja, troškovi i radna snaga ukupne operacije na pojedine stavke predmjera (kako bi se mogla načiniti adekvatna ponuda),</a:t>
            </a:r>
          </a:p>
          <a:p>
            <a:pPr lvl="1"/>
            <a:r>
              <a:rPr lang="sr-Latn-CS" altLang="en-US" dirty="0" smtClean="0"/>
              <a:t>raspored troškova ukupne operacije najčešće se vrši proporcionalnom metodom (srazmerno količinskom učešću stavke iz predmjera u izradi ukupne operacije). </a:t>
            </a:r>
            <a:endParaRPr lang="en-GB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1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/>
              <a:t>4</a:t>
            </a:r>
            <a:r>
              <a:rPr lang="sr-Latn-CS" altLang="en-US" dirty="0" smtClean="0"/>
              <a:t>.2. JEDINIČNA PROCjENA DIREKTNIH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 dirty="0" smtClean="0"/>
              <a:t>Jedinična procjena direktnih troškova zasniva se na:</a:t>
            </a:r>
          </a:p>
          <a:p>
            <a:pPr lvl="1"/>
            <a:r>
              <a:rPr lang="sr-Latn-CS" altLang="en-US" dirty="0" smtClean="0"/>
              <a:t>izboru potrebnih resursa za datu vrstu radova,</a:t>
            </a:r>
          </a:p>
          <a:p>
            <a:pPr lvl="1"/>
            <a:r>
              <a:rPr lang="sr-Latn-CS" altLang="en-US" dirty="0" smtClean="0"/>
              <a:t>izboru normativa utrošaka ili upotrebe potrebnih resursa.</a:t>
            </a:r>
          </a:p>
          <a:p>
            <a:r>
              <a:rPr lang="sr-Latn-CS" altLang="en-US" dirty="0" smtClean="0"/>
              <a:t>Množenjem normativa utrošaka ili korišćenja resursa sa odgovarajućim cijenama dobija se trošak za posmatrani resurs.</a:t>
            </a:r>
          </a:p>
          <a:p>
            <a:r>
              <a:rPr lang="sr-Latn-CS" altLang="en-US" dirty="0" smtClean="0"/>
              <a:t>Sumiranjem troškova svih resursa potrebnih za jedinicu mjere stavke iz predmjera dobijaju se direktni troškovi za jedinicu mjere date vrste rada.</a:t>
            </a:r>
          </a:p>
          <a:p>
            <a:r>
              <a:rPr lang="sr-Latn-CS" altLang="en-US" dirty="0" smtClean="0"/>
              <a:t>Jedinična procjena direktnih troškova veoma često se koristi za radove visokogradnje.</a:t>
            </a:r>
            <a:endParaRPr lang="en-GB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2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5. IZVEŠTAJI PROCjENITELJA</a:t>
            </a:r>
            <a:endParaRPr lang="en-GB" altLang="en-US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340768"/>
            <a:ext cx="8352928" cy="4608511"/>
          </a:xfrm>
        </p:spPr>
        <p:txBody>
          <a:bodyPr/>
          <a:lstStyle/>
          <a:p>
            <a:r>
              <a:rPr lang="sr-Latn-CS" altLang="en-US" dirty="0" smtClean="0"/>
              <a:t>Izvještaji procjenitelja se formiraju na osnovu kompletirane ponude.</a:t>
            </a:r>
          </a:p>
          <a:p>
            <a:r>
              <a:rPr lang="sr-Latn-CS" altLang="en-US" dirty="0" smtClean="0"/>
              <a:t>Izvještaje procjenitelja razmatra top menadžment preduzeća.</a:t>
            </a:r>
          </a:p>
          <a:p>
            <a:r>
              <a:rPr lang="sr-Latn-CS" altLang="en-US" dirty="0" smtClean="0"/>
              <a:t>Izvještaji procjenitelja sadrži:</a:t>
            </a:r>
          </a:p>
          <a:p>
            <a:pPr marL="800100" lvl="1" indent="-342900">
              <a:buFont typeface="+mj-lt"/>
              <a:buAutoNum type="arabicPeriod"/>
            </a:pPr>
            <a:r>
              <a:rPr lang="sr-Latn-CS" altLang="en-US" dirty="0" smtClean="0"/>
              <a:t>opšti izveštaj,</a:t>
            </a:r>
          </a:p>
          <a:p>
            <a:pPr marL="800100" lvl="1" indent="-342900">
              <a:buFont typeface="+mj-lt"/>
              <a:buAutoNum type="arabicPeriod"/>
            </a:pPr>
            <a:r>
              <a:rPr lang="sr-Latn-CS" altLang="en-US" dirty="0" smtClean="0"/>
              <a:t>izveštaj o troškovima za procijenjene radove,</a:t>
            </a:r>
          </a:p>
          <a:p>
            <a:pPr marL="800100" lvl="1" indent="-342900">
              <a:buFont typeface="+mj-lt"/>
              <a:buAutoNum type="arabicPeriod"/>
            </a:pPr>
            <a:r>
              <a:rPr lang="sr-Latn-CS" altLang="en-US" dirty="0" smtClean="0"/>
              <a:t>izveštaj o troškovima za radnu snagu, mašine i opremu i materijale,</a:t>
            </a:r>
          </a:p>
          <a:p>
            <a:pPr marL="800100" lvl="1" indent="-342900">
              <a:buFont typeface="+mj-lt"/>
              <a:buAutoNum type="arabicPeriod"/>
            </a:pPr>
            <a:r>
              <a:rPr lang="sr-Latn-CS" altLang="en-US" dirty="0" smtClean="0"/>
              <a:t>cash flow analiza</a:t>
            </a:r>
          </a:p>
          <a:p>
            <a:pPr marL="457200" lvl="1" indent="0"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17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en-US" smtClean="0"/>
              <a:t>SPECIFIČNOSTI GRAĐEVINSKOG PROJEKTA</a:t>
            </a:r>
            <a:endParaRPr lang="en-US" altLang="en-US" dirty="0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dirty="0" smtClean="0"/>
              <a:t>Građevinski projekat je kompleksan tehničko-tehnološki, organizacioni, finansijski i pravni poduhvat</a:t>
            </a:r>
            <a:r>
              <a:rPr lang="en-US" altLang="en-US" dirty="0" smtClean="0"/>
              <a:t> </a:t>
            </a:r>
            <a:r>
              <a:rPr lang="sr-Latn-CS" altLang="en-US" dirty="0" smtClean="0"/>
              <a:t>čiji je cilj izgradnja i opremanje objekta ili objekata, za koje je u prethodnim</a:t>
            </a:r>
            <a:r>
              <a:rPr lang="en-US" altLang="en-US" dirty="0" smtClean="0"/>
              <a:t> </a:t>
            </a:r>
            <a:r>
              <a:rPr lang="sr-Latn-CS" altLang="en-US" dirty="0" smtClean="0"/>
              <a:t>investicionim studijama pokazano i dokazano da su svojom funkcijom</a:t>
            </a:r>
            <a:r>
              <a:rPr lang="en-US" altLang="en-US" dirty="0" smtClean="0"/>
              <a:t> </a:t>
            </a:r>
            <a:r>
              <a:rPr lang="sr-Latn-CS" altLang="en-US" dirty="0" smtClean="0"/>
              <a:t>neophodni investitoru ili da mu, kao takvi, donose profit</a:t>
            </a:r>
            <a:r>
              <a:rPr lang="en-US" altLang="en-US" dirty="0" smtClean="0"/>
              <a:t>.</a:t>
            </a:r>
          </a:p>
          <a:p>
            <a:r>
              <a:rPr lang="en-US" altLang="en-US" dirty="0" smtClean="0"/>
              <a:t>OSNOVNE KARAKTERISTIKE</a:t>
            </a:r>
          </a:p>
          <a:p>
            <a:pPr lvl="1"/>
            <a:r>
              <a:rPr lang="sr-Latn-CS" altLang="en-US" dirty="0" smtClean="0"/>
              <a:t>privremenost,</a:t>
            </a:r>
          </a:p>
          <a:p>
            <a:pPr lvl="1"/>
            <a:r>
              <a:rPr lang="sr-Latn-CS" altLang="en-US" dirty="0" smtClean="0"/>
              <a:t>jedinstvenost,</a:t>
            </a:r>
          </a:p>
          <a:p>
            <a:pPr lvl="1"/>
            <a:r>
              <a:rPr lang="sr-Latn-CS" altLang="en-US" dirty="0" smtClean="0"/>
              <a:t>ciljna usmjerenost,</a:t>
            </a:r>
          </a:p>
          <a:p>
            <a:pPr lvl="1"/>
            <a:r>
              <a:rPr lang="sr-Latn-CS" altLang="en-US" dirty="0" smtClean="0"/>
              <a:t>određenost i ograničenost u pogledu resursa,</a:t>
            </a:r>
          </a:p>
          <a:p>
            <a:pPr lvl="1"/>
            <a:r>
              <a:rPr lang="sr-Latn-CS" altLang="en-US" dirty="0" smtClean="0"/>
              <a:t>kompleksnost (ciljeva, aktivnosti, resursa, učesnika, dokumentacije, koordinacije),</a:t>
            </a:r>
          </a:p>
          <a:p>
            <a:pPr lvl="1"/>
            <a:r>
              <a:rPr lang="sr-Latn-CS" altLang="en-US" dirty="0" smtClean="0"/>
              <a:t>relativna novost,</a:t>
            </a:r>
          </a:p>
          <a:p>
            <a:pPr lvl="1"/>
            <a:r>
              <a:rPr lang="sr-Latn-CS" altLang="en-US" dirty="0" smtClean="0"/>
              <a:t>rizik i neizvjesnost,</a:t>
            </a:r>
          </a:p>
          <a:p>
            <a:pPr lvl="1"/>
            <a:r>
              <a:rPr lang="sr-Latn-CS" altLang="en-US" dirty="0" smtClean="0"/>
              <a:t>fazno odvijanje....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004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0" autoUpdateAnimBg="0"/>
      <p:bldP spid="135171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5.1. opšti IZVjEŠTAJ PROCjENITELJA</a:t>
            </a:r>
            <a:endParaRPr lang="en-GB" altLang="en-US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340768"/>
            <a:ext cx="8352928" cy="4608511"/>
          </a:xfrm>
        </p:spPr>
        <p:txBody>
          <a:bodyPr/>
          <a:lstStyle/>
          <a:p>
            <a:r>
              <a:rPr lang="sr-Latn-CS" altLang="en-US" dirty="0" smtClean="0"/>
              <a:t>Sadržaj opšteg izveštaja procjenitelja:</a:t>
            </a:r>
          </a:p>
          <a:p>
            <a:pPr lvl="1"/>
            <a:r>
              <a:rPr lang="sr-Latn-CS" altLang="en-US" dirty="0" smtClean="0"/>
              <a:t>kratak opis projekta,</a:t>
            </a:r>
          </a:p>
          <a:p>
            <a:pPr lvl="1"/>
            <a:r>
              <a:rPr lang="sr-Latn-CS" altLang="en-US" dirty="0" smtClean="0"/>
              <a:t>opis metode građenja,</a:t>
            </a:r>
          </a:p>
          <a:p>
            <a:pPr lvl="1"/>
            <a:r>
              <a:rPr lang="sr-Latn-CS" altLang="en-US" dirty="0" smtClean="0"/>
              <a:t>napomene o neuobičajenim rizicima vezanim za projekat,</a:t>
            </a:r>
          </a:p>
          <a:p>
            <a:pPr lvl="1"/>
            <a:r>
              <a:rPr lang="sr-Latn-CS" altLang="en-US" dirty="0" smtClean="0"/>
              <a:t>nerešene ugovorne probleme,</a:t>
            </a:r>
          </a:p>
          <a:p>
            <a:pPr lvl="1"/>
            <a:r>
              <a:rPr lang="sr-Latn-CS" altLang="en-US" dirty="0" smtClean="0"/>
              <a:t>ocena potpunosti tehničke dokumentacije na osnovu koje se podnosi ponuda,</a:t>
            </a:r>
          </a:p>
          <a:p>
            <a:pPr lvl="1"/>
            <a:r>
              <a:rPr lang="sr-Latn-CS" altLang="en-US" dirty="0" smtClean="0"/>
              <a:t>pretpostavke na kojima je ponuda zasnovana,</a:t>
            </a:r>
          </a:p>
          <a:p>
            <a:pPr lvl="1"/>
            <a:r>
              <a:rPr lang="sr-Latn-CS" altLang="en-US" dirty="0" smtClean="0"/>
              <a:t>ocena isplativosti projekta,</a:t>
            </a:r>
          </a:p>
          <a:p>
            <a:pPr lvl="1"/>
            <a:r>
              <a:rPr lang="sr-Latn-CS" altLang="en-US" dirty="0" smtClean="0"/>
              <a:t>važne informacije o tržištu.</a:t>
            </a:r>
            <a:endParaRPr lang="en-GB" altLang="en-US" dirty="0" smtClean="0"/>
          </a:p>
          <a:p>
            <a:pPr lvl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05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altLang="en-US" dirty="0" smtClean="0"/>
              <a:t>5.2. izveštaj o troškovima za Procijenjene radove</a:t>
            </a:r>
            <a:br>
              <a:rPr lang="sr-Latn-CS" altLang="en-US" dirty="0" smtClean="0"/>
            </a:br>
            <a:endParaRPr lang="sr-Latn-RS" altLang="en-US" dirty="0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dirty="0" smtClean="0"/>
              <a:t>Sadržaj izveštaja o troškovima za procenjene radove:</a:t>
            </a:r>
          </a:p>
          <a:p>
            <a:pPr lvl="1"/>
            <a:r>
              <a:rPr lang="sr-Latn-CS" altLang="en-US" dirty="0" smtClean="0"/>
              <a:t>glavna radna snaga preduzeća,</a:t>
            </a:r>
          </a:p>
          <a:p>
            <a:pPr lvl="1"/>
            <a:r>
              <a:rPr lang="sr-Latn-CS" altLang="en-US" dirty="0" smtClean="0"/>
              <a:t>glavne mašine i oprema preduzeća,</a:t>
            </a:r>
          </a:p>
          <a:p>
            <a:pPr lvl="1"/>
            <a:r>
              <a:rPr lang="sr-Latn-CS" altLang="en-US" dirty="0" smtClean="0"/>
              <a:t>glavni materijali,</a:t>
            </a:r>
          </a:p>
          <a:p>
            <a:pPr lvl="1"/>
            <a:r>
              <a:rPr lang="sr-Latn-CS" altLang="en-US" dirty="0" smtClean="0"/>
              <a:t>glavni podizvođači,</a:t>
            </a:r>
          </a:p>
          <a:p>
            <a:pPr lvl="1"/>
            <a:r>
              <a:rPr lang="sr-Latn-CS" altLang="en-US" dirty="0" smtClean="0"/>
              <a:t>nepredviđene situacije,</a:t>
            </a:r>
          </a:p>
          <a:p>
            <a:pPr lvl="1"/>
            <a:r>
              <a:rPr lang="sr-Latn-CS" altLang="en-US" dirty="0" smtClean="0"/>
              <a:t>popusti u cenama.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073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en-US" smtClean="0"/>
              <a:t>5.3. izveštaj o troškovima za radnu snagu, mašine i opremu i materijale</a:t>
            </a:r>
            <a:endParaRPr lang="sr-Latn-RS" altLang="en-US" dirty="0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dirty="0" smtClean="0"/>
              <a:t>Sadržaj izveštaja o troškovima za radnu snagu, mašine i opremu i materijale:</a:t>
            </a:r>
          </a:p>
          <a:p>
            <a:pPr lvl="1"/>
            <a:r>
              <a:rPr lang="sr-Latn-CS" altLang="en-US" dirty="0" smtClean="0"/>
              <a:t>direktni troškovi za radnu snagu,</a:t>
            </a:r>
          </a:p>
          <a:p>
            <a:pPr lvl="1"/>
            <a:r>
              <a:rPr lang="sr-Latn-CS" altLang="en-US" dirty="0" smtClean="0"/>
              <a:t>direktni troškovi za mašine i opremu,</a:t>
            </a:r>
          </a:p>
          <a:p>
            <a:pPr lvl="1"/>
            <a:r>
              <a:rPr lang="sr-Latn-CS" altLang="en-US" dirty="0" smtClean="0"/>
              <a:t>direktni troškovi za podizvođače,</a:t>
            </a:r>
          </a:p>
          <a:p>
            <a:pPr lvl="1"/>
            <a:r>
              <a:rPr lang="sr-Latn-CS" altLang="en-US" dirty="0" smtClean="0"/>
              <a:t>ukupni časovi za svaku kategoriju radne snage,</a:t>
            </a:r>
          </a:p>
          <a:p>
            <a:pPr lvl="1"/>
            <a:r>
              <a:rPr lang="sr-Latn-CS" altLang="en-US" dirty="0" smtClean="0"/>
              <a:t>ukupni časovi rada za svaku mašinu,</a:t>
            </a:r>
          </a:p>
          <a:p>
            <a:pPr lvl="1"/>
            <a:r>
              <a:rPr lang="sr-Latn-CS" altLang="en-US" dirty="0" smtClean="0"/>
              <a:t>količine materijala.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108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dirty="0" smtClean="0"/>
              <a:t>5.4. cash flow analiza</a:t>
            </a:r>
            <a:br>
              <a:rPr lang="sr-Latn-RS" altLang="en-US" dirty="0" smtClean="0"/>
            </a:br>
            <a:endParaRPr lang="sr-Latn-RS" altLang="en-US" dirty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altLang="en-US" dirty="0" smtClean="0"/>
              <a:t>Cash flow analiza obuhvata:</a:t>
            </a:r>
          </a:p>
          <a:p>
            <a:pPr lvl="1"/>
            <a:r>
              <a:rPr lang="sr-Latn-CS" altLang="en-US" dirty="0" smtClean="0"/>
              <a:t>priliv novca u vremenu,</a:t>
            </a:r>
          </a:p>
          <a:p>
            <a:pPr lvl="1"/>
            <a:r>
              <a:rPr lang="sr-Latn-CS" altLang="en-US" dirty="0" smtClean="0"/>
              <a:t>odliv novca u vremenu.</a:t>
            </a:r>
          </a:p>
          <a:p>
            <a:r>
              <a:rPr lang="sr-Latn-CS" altLang="en-US" dirty="0" smtClean="0"/>
              <a:t>Izrazito povoljan cash flow se dobija ukoliko se za radove u prvoj fazi građenja objekta opredijeli veći dodatak na direktne troškove (pripadajući dio režijskih troškova), a u drugoj fazi građenja objekta manji dodatak na direktne troškove.</a:t>
            </a:r>
          </a:p>
          <a:p>
            <a:r>
              <a:rPr lang="sr-Latn-CS" altLang="en-US" dirty="0" smtClean="0"/>
              <a:t>Pri tome ponuđena cijena ostaje ista, a preduzeće u ranim fazama raspolaže značajnom sumom novca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2954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CS" altLang="sr-Latn-RS" dirty="0" smtClean="0"/>
              <a:t>MODELI PROCJENE TROŠKOVA</a:t>
            </a:r>
            <a:endParaRPr lang="en-GB" altLang="sr-Latn-RS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9160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MODELI PROC</a:t>
            </a:r>
            <a:r>
              <a:rPr lang="sr-Latn-ME" smtClean="0"/>
              <a:t>J</a:t>
            </a:r>
            <a:r>
              <a:rPr lang="en-GB" smtClean="0"/>
              <a:t>ENE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340768"/>
            <a:ext cx="8208912" cy="460851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b="1" dirty="0" err="1" smtClean="0"/>
              <a:t>Gruba</a:t>
            </a:r>
            <a:r>
              <a:rPr lang="en-GB" b="1" dirty="0" smtClean="0"/>
              <a:t> </a:t>
            </a:r>
            <a:r>
              <a:rPr lang="en-GB" b="1" dirty="0" err="1" smtClean="0"/>
              <a:t>proc</a:t>
            </a:r>
            <a:r>
              <a:rPr lang="sr-Latn-ME" b="1" dirty="0" smtClean="0"/>
              <a:t>j</a:t>
            </a:r>
            <a:r>
              <a:rPr lang="en-GB" b="1" dirty="0" err="1" smtClean="0"/>
              <a:t>ena</a:t>
            </a:r>
            <a:r>
              <a:rPr lang="en-GB" b="1" dirty="0" smtClean="0"/>
              <a:t> </a:t>
            </a:r>
            <a:r>
              <a:rPr lang="sr-Latn-ME" dirty="0" smtClean="0"/>
              <a:t>– najjednostavnija, dovoljna za konceptualnu procjenu troškova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err="1" smtClean="0"/>
              <a:t>Elementarni</a:t>
            </a:r>
            <a:r>
              <a:rPr lang="en-GB" b="1" dirty="0" smtClean="0"/>
              <a:t> model </a:t>
            </a:r>
            <a:r>
              <a:rPr lang="sr-Latn-ME" dirty="0" smtClean="0"/>
              <a:t>– veći nivo detaljnosti, zahtijeva više podataka o objektu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err="1" smtClean="0"/>
              <a:t>Parametarski</a:t>
            </a:r>
            <a:r>
              <a:rPr lang="en-GB" b="1" dirty="0" smtClean="0"/>
              <a:t> (</a:t>
            </a:r>
            <a:r>
              <a:rPr lang="en-GB" b="1" dirty="0" err="1" smtClean="0"/>
              <a:t>regresioni</a:t>
            </a:r>
            <a:r>
              <a:rPr lang="en-GB" b="1" dirty="0" smtClean="0"/>
              <a:t>) model </a:t>
            </a:r>
            <a:r>
              <a:rPr lang="sr-Latn-ME" dirty="0" smtClean="0"/>
              <a:t>– </a:t>
            </a:r>
            <a:r>
              <a:rPr lang="en-GB" dirty="0" err="1" smtClean="0"/>
              <a:t>troškovi</a:t>
            </a:r>
            <a:r>
              <a:rPr lang="en-GB" dirty="0" smtClean="0"/>
              <a:t> </a:t>
            </a:r>
            <a:r>
              <a:rPr lang="sr-Latn-ME" dirty="0" smtClean="0"/>
              <a:t>su </a:t>
            </a:r>
            <a:r>
              <a:rPr lang="en-GB" dirty="0" err="1" smtClean="0"/>
              <a:t>dati</a:t>
            </a:r>
            <a:r>
              <a:rPr lang="en-GB" dirty="0" smtClean="0"/>
              <a:t> u f-</a:t>
            </a:r>
            <a:r>
              <a:rPr lang="en-GB" dirty="0" err="1" smtClean="0"/>
              <a:t>ji</a:t>
            </a:r>
            <a:r>
              <a:rPr lang="en-GB" dirty="0" smtClean="0"/>
              <a:t> </a:t>
            </a:r>
            <a:r>
              <a:rPr lang="en-GB" dirty="0" err="1" smtClean="0"/>
              <a:t>više</a:t>
            </a:r>
            <a:r>
              <a:rPr lang="en-GB" dirty="0" smtClean="0"/>
              <a:t> </a:t>
            </a:r>
            <a:r>
              <a:rPr lang="en-GB" dirty="0" err="1" smtClean="0"/>
              <a:t>različitih</a:t>
            </a:r>
            <a:r>
              <a:rPr lang="en-GB" dirty="0" smtClean="0"/>
              <a:t> </a:t>
            </a:r>
            <a:r>
              <a:rPr lang="en-GB" dirty="0" err="1" smtClean="0"/>
              <a:t>parametara</a:t>
            </a:r>
            <a:r>
              <a:rPr lang="en-GB" dirty="0" smtClean="0"/>
              <a:t>. </a:t>
            </a:r>
            <a:endParaRPr lang="sr-Latn-ME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Model </a:t>
            </a:r>
            <a:r>
              <a:rPr lang="en-GB" b="1" dirty="0" err="1" smtClean="0"/>
              <a:t>troškovno</a:t>
            </a:r>
            <a:r>
              <a:rPr lang="en-GB" b="1" dirty="0" smtClean="0"/>
              <a:t> </a:t>
            </a:r>
            <a:r>
              <a:rPr lang="en-GB" b="1" dirty="0" err="1" smtClean="0"/>
              <a:t>značajnih</a:t>
            </a:r>
            <a:r>
              <a:rPr lang="en-GB" b="1" dirty="0" smtClean="0"/>
              <a:t> </a:t>
            </a:r>
            <a:r>
              <a:rPr lang="en-GB" b="1" dirty="0" err="1" smtClean="0"/>
              <a:t>pozicija</a:t>
            </a:r>
            <a:r>
              <a:rPr lang="en-GB" b="1" dirty="0" smtClean="0"/>
              <a:t> </a:t>
            </a:r>
            <a:r>
              <a:rPr lang="en-GB" b="1" dirty="0" err="1" smtClean="0"/>
              <a:t>radova</a:t>
            </a:r>
            <a:r>
              <a:rPr lang="en-GB" b="1" dirty="0" smtClean="0"/>
              <a:t>  </a:t>
            </a:r>
            <a:r>
              <a:rPr lang="sr-Latn-ME" dirty="0" smtClean="0"/>
              <a:t>- z</a:t>
            </a:r>
            <a:r>
              <a:rPr lang="en-GB" dirty="0" err="1" smtClean="0"/>
              <a:t>asniva</a:t>
            </a:r>
            <a:r>
              <a:rPr lang="en-GB" dirty="0" smtClean="0"/>
              <a:t> se </a:t>
            </a:r>
            <a:r>
              <a:rPr lang="en-GB" dirty="0" err="1" smtClean="0"/>
              <a:t>na</a:t>
            </a:r>
            <a:r>
              <a:rPr lang="en-GB" dirty="0" smtClean="0"/>
              <a:t> PARETO </a:t>
            </a:r>
            <a:r>
              <a:rPr lang="en-GB" dirty="0" err="1" smtClean="0"/>
              <a:t>principu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 </a:t>
            </a:r>
            <a:r>
              <a:rPr lang="en-GB" dirty="0" err="1" smtClean="0"/>
              <a:t>kojem</a:t>
            </a:r>
            <a:r>
              <a:rPr lang="en-GB" dirty="0" smtClean="0"/>
              <a:t> 20% od </a:t>
            </a:r>
            <a:r>
              <a:rPr lang="en-GB" dirty="0" err="1" smtClean="0"/>
              <a:t>broja</a:t>
            </a:r>
            <a:r>
              <a:rPr lang="en-GB" dirty="0" smtClean="0"/>
              <a:t> </a:t>
            </a:r>
            <a:r>
              <a:rPr lang="en-GB" dirty="0" err="1" smtClean="0"/>
              <a:t>stavki</a:t>
            </a:r>
            <a:r>
              <a:rPr lang="en-GB" dirty="0" smtClean="0"/>
              <a:t> (</a:t>
            </a:r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radova</a:t>
            </a:r>
            <a:r>
              <a:rPr lang="en-GB" dirty="0" smtClean="0"/>
              <a:t>) </a:t>
            </a:r>
            <a:r>
              <a:rPr lang="en-GB" dirty="0" err="1" smtClean="0"/>
              <a:t>nosi</a:t>
            </a:r>
            <a:r>
              <a:rPr lang="en-GB" dirty="0" smtClean="0"/>
              <a:t> </a:t>
            </a:r>
            <a:r>
              <a:rPr lang="en-GB" dirty="0" err="1" smtClean="0"/>
              <a:t>oko</a:t>
            </a:r>
            <a:r>
              <a:rPr lang="en-GB" dirty="0" smtClean="0"/>
              <a:t> 80% </a:t>
            </a:r>
            <a:r>
              <a:rPr lang="en-GB" dirty="0" err="1" smtClean="0"/>
              <a:t>ukupnih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. </a:t>
            </a:r>
            <a:endParaRPr lang="sr-Latn-ME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Model </a:t>
            </a:r>
            <a:r>
              <a:rPr lang="en-GB" b="1" dirty="0" err="1" smtClean="0"/>
              <a:t>zasnovan</a:t>
            </a:r>
            <a:r>
              <a:rPr lang="en-GB" b="1" dirty="0" smtClean="0"/>
              <a:t> </a:t>
            </a:r>
            <a:r>
              <a:rPr lang="en-GB" b="1" dirty="0" err="1" smtClean="0"/>
              <a:t>na</a:t>
            </a:r>
            <a:r>
              <a:rPr lang="en-GB" b="1" dirty="0" smtClean="0"/>
              <a:t> </a:t>
            </a:r>
            <a:r>
              <a:rPr lang="en-GB" b="1" dirty="0" err="1" smtClean="0"/>
              <a:t>predm</a:t>
            </a:r>
            <a:r>
              <a:rPr lang="sr-Latn-ME" b="1" dirty="0" smtClean="0"/>
              <a:t>j</a:t>
            </a:r>
            <a:r>
              <a:rPr lang="en-GB" b="1" dirty="0" err="1" smtClean="0"/>
              <a:t>eru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predračunu</a:t>
            </a:r>
            <a:r>
              <a:rPr lang="en-GB" b="1" dirty="0" smtClean="0"/>
              <a:t> </a:t>
            </a:r>
            <a:r>
              <a:rPr lang="en-GB" b="1" dirty="0" err="1" smtClean="0"/>
              <a:t>radova</a:t>
            </a:r>
            <a:r>
              <a:rPr lang="en-GB" b="1" dirty="0" smtClean="0"/>
              <a:t>  </a:t>
            </a:r>
            <a:endParaRPr lang="sr-Latn-ME" b="1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/>
              <a:t>Model </a:t>
            </a:r>
            <a:r>
              <a:rPr lang="en-GB" b="1" dirty="0" err="1" smtClean="0"/>
              <a:t>zasnovan</a:t>
            </a:r>
            <a:r>
              <a:rPr lang="en-GB" b="1" dirty="0" smtClean="0"/>
              <a:t> </a:t>
            </a:r>
            <a:r>
              <a:rPr lang="en-GB" b="1" dirty="0" err="1" smtClean="0"/>
              <a:t>na</a:t>
            </a:r>
            <a:r>
              <a:rPr lang="en-GB" b="1" dirty="0" smtClean="0"/>
              <a:t> </a:t>
            </a:r>
            <a:r>
              <a:rPr lang="en-GB" b="1" dirty="0" err="1" smtClean="0"/>
              <a:t>aktivnostima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utrošku</a:t>
            </a:r>
            <a:r>
              <a:rPr lang="en-GB" b="1" dirty="0" smtClean="0"/>
              <a:t> </a:t>
            </a:r>
            <a:r>
              <a:rPr lang="en-GB" b="1" dirty="0" err="1" smtClean="0"/>
              <a:t>resursa</a:t>
            </a:r>
            <a:r>
              <a:rPr lang="en-GB" b="1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err="1" smtClean="0"/>
              <a:t>Ekspertni</a:t>
            </a:r>
            <a:r>
              <a:rPr lang="en-GB" b="1" dirty="0" smtClean="0"/>
              <a:t> </a:t>
            </a:r>
            <a:r>
              <a:rPr lang="en-GB" b="1" dirty="0" err="1" smtClean="0"/>
              <a:t>sistem</a:t>
            </a:r>
            <a:r>
              <a:rPr lang="en-GB" b="1" dirty="0" smtClean="0"/>
              <a:t> </a:t>
            </a:r>
            <a:r>
              <a:rPr lang="en-GB" b="1" dirty="0" err="1" smtClean="0"/>
              <a:t>za</a:t>
            </a:r>
            <a:r>
              <a:rPr lang="en-GB" b="1" dirty="0" smtClean="0"/>
              <a:t> </a:t>
            </a:r>
            <a:r>
              <a:rPr lang="en-GB" b="1" dirty="0" err="1" smtClean="0"/>
              <a:t>proc</a:t>
            </a:r>
            <a:r>
              <a:rPr lang="sr-Latn-ME" b="1" dirty="0" smtClean="0"/>
              <a:t>j</a:t>
            </a:r>
            <a:r>
              <a:rPr lang="en-GB" b="1" dirty="0" err="1" smtClean="0"/>
              <a:t>enu</a:t>
            </a:r>
            <a:r>
              <a:rPr lang="en-GB" b="1" dirty="0" smtClean="0"/>
              <a:t> </a:t>
            </a:r>
            <a:r>
              <a:rPr lang="en-GB" b="1" dirty="0" err="1" smtClean="0"/>
              <a:t>troškova</a:t>
            </a:r>
            <a:endParaRPr lang="sr-Latn-ME" b="1" dirty="0" smtClean="0"/>
          </a:p>
        </p:txBody>
      </p:sp>
    </p:spTree>
    <p:extLst>
      <p:ext uri="{BB962C8B-B14F-4D97-AF65-F5344CB8AC3E}">
        <p14:creationId xmlns:p14="http://schemas.microsoft.com/office/powerpoint/2010/main" val="247115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1. GRUBA PROCJENA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Gruba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ena</a:t>
            </a:r>
            <a:r>
              <a:rPr lang="en-GB" dirty="0" smtClean="0"/>
              <a:t> </a:t>
            </a:r>
            <a:r>
              <a:rPr lang="sr-Latn-ME" dirty="0" smtClean="0"/>
              <a:t>– najjednostavnija, dovoljna za konceptualnu procjenu troškova</a:t>
            </a:r>
          </a:p>
          <a:p>
            <a:pPr lvl="1"/>
            <a:r>
              <a:rPr lang="en-GB" dirty="0" err="1" smtClean="0"/>
              <a:t>najčešće</a:t>
            </a:r>
            <a:r>
              <a:rPr lang="en-GB" dirty="0" smtClean="0"/>
              <a:t> se </a:t>
            </a:r>
            <a:r>
              <a:rPr lang="en-GB" dirty="0" err="1" smtClean="0"/>
              <a:t>izražava</a:t>
            </a:r>
            <a:r>
              <a:rPr lang="en-GB" dirty="0" smtClean="0"/>
              <a:t> </a:t>
            </a:r>
            <a:r>
              <a:rPr lang="en-GB" dirty="0" err="1" smtClean="0"/>
              <a:t>preko</a:t>
            </a:r>
            <a:r>
              <a:rPr lang="en-GB" dirty="0" smtClean="0"/>
              <a:t> </a:t>
            </a:r>
            <a:r>
              <a:rPr lang="en-GB" dirty="0" err="1" smtClean="0"/>
              <a:t>jedinice</a:t>
            </a:r>
            <a:r>
              <a:rPr lang="en-GB" dirty="0" smtClean="0"/>
              <a:t> m</a:t>
            </a:r>
            <a:r>
              <a:rPr lang="sr-Latn-ME" dirty="0" smtClean="0"/>
              <a:t>j</a:t>
            </a:r>
            <a:r>
              <a:rPr lang="en-GB" dirty="0" smtClean="0"/>
              <a:t>ere </a:t>
            </a:r>
            <a:r>
              <a:rPr lang="en-GB" dirty="0" err="1" smtClean="0"/>
              <a:t>površine</a:t>
            </a:r>
            <a:r>
              <a:rPr lang="en-GB" dirty="0" smtClean="0"/>
              <a:t> </a:t>
            </a:r>
            <a:r>
              <a:rPr lang="sr-Latn-ME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ili</a:t>
            </a:r>
            <a:r>
              <a:rPr lang="en-GB" dirty="0" smtClean="0"/>
              <a:t> </a:t>
            </a:r>
            <a:r>
              <a:rPr lang="en-GB" dirty="0" err="1" smtClean="0"/>
              <a:t>zapremine</a:t>
            </a:r>
            <a:r>
              <a:rPr lang="en-GB" dirty="0" smtClean="0"/>
              <a:t>)</a:t>
            </a:r>
            <a:endParaRPr lang="sr-Latn-ME" dirty="0" smtClean="0"/>
          </a:p>
          <a:p>
            <a:pPr lvl="1"/>
            <a:r>
              <a:rPr lang="sr-Latn-ME" dirty="0" smtClean="0"/>
              <a:t>g</a:t>
            </a:r>
            <a:r>
              <a:rPr lang="en-GB" dirty="0" err="1" smtClean="0"/>
              <a:t>rešk</a:t>
            </a:r>
            <a:r>
              <a:rPr lang="sr-Latn-ME" dirty="0" smtClean="0"/>
              <a:t>a</a:t>
            </a:r>
            <a:r>
              <a:rPr lang="en-GB" dirty="0" smtClean="0"/>
              <a:t> u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eni</a:t>
            </a:r>
            <a:r>
              <a:rPr lang="en-GB" dirty="0" smtClean="0"/>
              <a:t> 20-30% </a:t>
            </a:r>
            <a:r>
              <a:rPr lang="en-GB" dirty="0" err="1" smtClean="0"/>
              <a:t>kod</a:t>
            </a:r>
            <a:r>
              <a:rPr lang="en-GB" dirty="0" smtClean="0"/>
              <a:t> </a:t>
            </a:r>
            <a:r>
              <a:rPr lang="en-GB" dirty="0" err="1" smtClean="0"/>
              <a:t>povšinskih</a:t>
            </a:r>
            <a:r>
              <a:rPr lang="en-GB" dirty="0" smtClean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modela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20-45% </a:t>
            </a:r>
            <a:r>
              <a:rPr lang="en-GB" dirty="0" err="1" smtClean="0"/>
              <a:t>kod</a:t>
            </a:r>
            <a:r>
              <a:rPr lang="en-GB" dirty="0" smtClean="0"/>
              <a:t> </a:t>
            </a:r>
            <a:r>
              <a:rPr lang="en-GB" dirty="0" err="1" smtClean="0"/>
              <a:t>zapreminskih</a:t>
            </a:r>
            <a:r>
              <a:rPr lang="en-GB" dirty="0" smtClean="0"/>
              <a:t> </a:t>
            </a:r>
            <a:r>
              <a:rPr lang="en-GB" dirty="0" err="1" smtClean="0"/>
              <a:t>modela</a:t>
            </a:r>
            <a:endParaRPr lang="sr-Latn-ME" dirty="0" smtClean="0"/>
          </a:p>
          <a:p>
            <a:pPr lvl="1"/>
            <a:r>
              <a:rPr lang="sr-Latn-ME" dirty="0" smtClean="0"/>
              <a:t>Tačnost zavisi </a:t>
            </a:r>
            <a:r>
              <a:rPr lang="en-GB" dirty="0" smtClean="0"/>
              <a:t>od </a:t>
            </a:r>
            <a:r>
              <a:rPr lang="en-GB" dirty="0" err="1" smtClean="0"/>
              <a:t>kvaliteta</a:t>
            </a:r>
            <a:r>
              <a:rPr lang="en-GB" dirty="0" smtClean="0"/>
              <a:t> </a:t>
            </a:r>
            <a:r>
              <a:rPr lang="en-GB" dirty="0" err="1" smtClean="0"/>
              <a:t>ulaznih</a:t>
            </a:r>
            <a:r>
              <a:rPr lang="en-GB" dirty="0" smtClean="0"/>
              <a:t> </a:t>
            </a:r>
            <a:r>
              <a:rPr lang="en-GB" dirty="0" err="1" smtClean="0"/>
              <a:t>podataka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4144110" y="501337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ME" sz="1800" dirty="0">
                <a:hlinkClick r:id="rId3"/>
              </a:rPr>
              <a:t>https://www.monstat.org/cg/prikazi_metapodatke.php?id=1001&amp;pageid=1001&amp;name=Cijena%20stanova%20u%20novogradnji</a:t>
            </a:r>
            <a:endParaRPr lang="sr-Latn-ME" sz="1800" dirty="0"/>
          </a:p>
        </p:txBody>
      </p:sp>
    </p:spTree>
    <p:extLst>
      <p:ext uri="{BB962C8B-B14F-4D97-AF65-F5344CB8AC3E}">
        <p14:creationId xmlns:p14="http://schemas.microsoft.com/office/powerpoint/2010/main" val="270650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2. Elementarni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340768"/>
                <a:ext cx="8352928" cy="4608511"/>
              </a:xfrm>
            </p:spPr>
            <p:txBody>
              <a:bodyPr/>
              <a:lstStyle/>
              <a:p>
                <a:r>
                  <a:rPr lang="en-GB" sz="1400" dirty="0" smtClean="0"/>
                  <a:t>Elementarni model </a:t>
                </a:r>
                <a:r>
                  <a:rPr lang="sr-Latn-ME" sz="1400" dirty="0" smtClean="0"/>
                  <a:t>– veći nivo detaljnosti, zahtijeva više podataka o objektu</a:t>
                </a:r>
              </a:p>
              <a:p>
                <a:pPr lvl="1"/>
                <a:r>
                  <a:rPr lang="en-GB" sz="1200" dirty="0" err="1" smtClean="0"/>
                  <a:t>Bazira</a:t>
                </a:r>
                <a:r>
                  <a:rPr lang="sr-Latn-ME" sz="1200" dirty="0" smtClean="0"/>
                  <a:t> se </a:t>
                </a:r>
                <a:r>
                  <a:rPr lang="en-GB" sz="1200" dirty="0" err="1" smtClean="0"/>
                  <a:t>na</a:t>
                </a:r>
                <a:r>
                  <a:rPr lang="sr-Latn-ME" sz="1200" dirty="0" smtClean="0"/>
                  <a:t> procjeni troškova po </a:t>
                </a:r>
                <a:r>
                  <a:rPr lang="en-GB" sz="1200" dirty="0" err="1" smtClean="0"/>
                  <a:t>elementima</a:t>
                </a:r>
                <a:r>
                  <a:rPr lang="sr-Latn-ME" sz="1200" dirty="0" smtClean="0"/>
                  <a:t> (funkcionalno zaokruženim grupama radova)</a:t>
                </a:r>
                <a:r>
                  <a:rPr lang="en-GB" sz="1200" dirty="0" smtClean="0"/>
                  <a:t> u </a:t>
                </a:r>
                <a:r>
                  <a:rPr lang="en-GB" sz="1200" dirty="0" err="1" smtClean="0"/>
                  <a:t>okviru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objekta</a:t>
                </a:r>
                <a:r>
                  <a:rPr lang="sr-Latn-ME" sz="1200" dirty="0" smtClean="0"/>
                  <a:t> i </a:t>
                </a:r>
                <a:r>
                  <a:rPr lang="en-GB" sz="1200" dirty="0" err="1" smtClean="0"/>
                  <a:t>analiz</a:t>
                </a:r>
                <a:r>
                  <a:rPr lang="sr-Latn-ME" sz="1200" dirty="0" smtClean="0"/>
                  <a:t>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strukture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troškova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za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ranije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izvedene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slične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objekte</a:t>
                </a:r>
                <a:r>
                  <a:rPr lang="en-GB" sz="1200" dirty="0" smtClean="0"/>
                  <a:t> </a:t>
                </a:r>
                <a:endParaRPr lang="sr-Latn-ME" sz="1200" dirty="0" smtClean="0"/>
              </a:p>
              <a:p>
                <a:pPr lvl="1"/>
                <a:r>
                  <a:rPr lang="sr-Latn-ME" sz="1200" dirty="0" smtClean="0"/>
                  <a:t>g</a:t>
                </a:r>
                <a:r>
                  <a:rPr lang="en-GB" sz="1200" dirty="0" err="1" smtClean="0"/>
                  <a:t>rešk</a:t>
                </a:r>
                <a:r>
                  <a:rPr lang="sr-Latn-ME" sz="1200" dirty="0" smtClean="0"/>
                  <a:t>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oko</a:t>
                </a:r>
                <a:r>
                  <a:rPr lang="en-GB" sz="1200" dirty="0" smtClean="0"/>
                  <a:t> 20-30%, </a:t>
                </a:r>
                <a:r>
                  <a:rPr lang="en-GB" sz="1200" dirty="0" err="1" smtClean="0"/>
                  <a:t>dok</a:t>
                </a:r>
                <a:r>
                  <a:rPr lang="en-GB" sz="1200" dirty="0" smtClean="0"/>
                  <a:t> se u </a:t>
                </a:r>
                <a:r>
                  <a:rPr lang="en-GB" sz="1200" dirty="0" err="1" smtClean="0"/>
                  <a:t>praksi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pokazalo</a:t>
                </a:r>
                <a:r>
                  <a:rPr lang="en-GB" sz="1200" dirty="0" smtClean="0"/>
                  <a:t> da je ta </a:t>
                </a:r>
                <a:r>
                  <a:rPr lang="en-GB" sz="1200" dirty="0" err="1" smtClean="0"/>
                  <a:t>gre</a:t>
                </a:r>
                <a:r>
                  <a:rPr lang="sr-Latn-ME" sz="1200" dirty="0" smtClean="0"/>
                  <a:t>š</a:t>
                </a:r>
                <a:r>
                  <a:rPr lang="en-GB" sz="1200" dirty="0" err="1" smtClean="0"/>
                  <a:t>ka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svega</a:t>
                </a:r>
                <a:r>
                  <a:rPr lang="en-GB" sz="1200" dirty="0" smtClean="0"/>
                  <a:t> 8-12%</a:t>
                </a:r>
                <a:endParaRPr lang="sr-Latn-ME" sz="1200" dirty="0" smtClean="0"/>
              </a:p>
              <a:p>
                <a:pPr lvl="1"/>
                <a:r>
                  <a:rPr lang="en-GB" sz="1200" dirty="0" err="1" smtClean="0"/>
                  <a:t>Minimalni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podaci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za</a:t>
                </a:r>
                <a:r>
                  <a:rPr lang="en-GB" sz="1200" dirty="0" smtClean="0"/>
                  <a:t> prim</a:t>
                </a:r>
                <a:r>
                  <a:rPr lang="sr-Latn-ME" sz="1200" dirty="0" smtClean="0"/>
                  <a:t>j</a:t>
                </a:r>
                <a:r>
                  <a:rPr lang="en-GB" sz="1200" dirty="0" err="1" smtClean="0"/>
                  <a:t>enu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elementarnog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modela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su</a:t>
                </a:r>
                <a:r>
                  <a:rPr lang="en-GB" sz="1200" dirty="0" smtClean="0"/>
                  <a:t>: </a:t>
                </a:r>
                <a:r>
                  <a:rPr lang="en-GB" sz="1200" dirty="0" err="1" smtClean="0"/>
                  <a:t>skica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novog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objekta</a:t>
                </a:r>
                <a:r>
                  <a:rPr lang="en-GB" sz="1200" dirty="0" smtClean="0"/>
                  <a:t>, </a:t>
                </a:r>
                <a:r>
                  <a:rPr lang="en-GB" sz="1200" dirty="0" err="1" smtClean="0"/>
                  <a:t>što</a:t>
                </a:r>
                <a:r>
                  <a:rPr lang="en-GB" sz="1200" dirty="0" smtClean="0"/>
                  <a:t> </a:t>
                </a:r>
                <a:r>
                  <a:rPr lang="sr-Latn-ME" sz="1200" dirty="0" smtClean="0"/>
                  <a:t> </a:t>
                </a:r>
                <a:r>
                  <a:rPr lang="en-GB" sz="1200" dirty="0" err="1" smtClean="0"/>
                  <a:t>bolji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opis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kvaliteta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radova</a:t>
                </a:r>
                <a:r>
                  <a:rPr lang="en-GB" sz="1200" dirty="0" smtClean="0"/>
                  <a:t>, </a:t>
                </a:r>
                <a:r>
                  <a:rPr lang="en-GB" sz="1200" dirty="0" err="1" smtClean="0"/>
                  <a:t>planirane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opreme</a:t>
                </a:r>
                <a:r>
                  <a:rPr lang="en-GB" sz="1200" dirty="0" smtClean="0"/>
                  <a:t>, </a:t>
                </a:r>
                <a:r>
                  <a:rPr lang="en-GB" sz="1200" dirty="0" err="1" smtClean="0"/>
                  <a:t>analiza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troškova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za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sličan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objekat</a:t>
                </a:r>
                <a:r>
                  <a:rPr lang="en-GB" sz="1200" dirty="0" smtClean="0"/>
                  <a:t>, </a:t>
                </a:r>
                <a:r>
                  <a:rPr lang="en-GB" sz="1200" dirty="0" err="1" smtClean="0"/>
                  <a:t>podaci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dobijeni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istraživanjem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tržišta</a:t>
                </a:r>
                <a:r>
                  <a:rPr lang="en-GB" sz="1200" dirty="0" smtClean="0"/>
                  <a:t>. </a:t>
                </a:r>
                <a:endParaRPr lang="sr-Latn-ME" sz="1200" dirty="0" smtClean="0"/>
              </a:p>
              <a:p>
                <a:pPr lvl="1"/>
                <a:r>
                  <a:rPr lang="en-GB" sz="1200" dirty="0" err="1" smtClean="0"/>
                  <a:t>Proc</a:t>
                </a:r>
                <a:r>
                  <a:rPr lang="sr-Latn-ME" sz="1200" dirty="0" smtClean="0"/>
                  <a:t>j</a:t>
                </a:r>
                <a:r>
                  <a:rPr lang="en-GB" sz="1200" dirty="0" err="1" smtClean="0"/>
                  <a:t>ena</a:t>
                </a:r>
                <a:r>
                  <a:rPr lang="en-GB" sz="1200" dirty="0" smtClean="0"/>
                  <a:t> se </a:t>
                </a:r>
                <a:r>
                  <a:rPr lang="en-GB" sz="1200" dirty="0" err="1" smtClean="0"/>
                  <a:t>može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izvršiti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na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dva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načina</a:t>
                </a:r>
                <a:r>
                  <a:rPr lang="sr-Latn-ME" sz="1200" dirty="0" smtClean="0"/>
                  <a:t> (dobijaju se iste cijene)</a:t>
                </a:r>
                <a:r>
                  <a:rPr lang="en-GB" sz="1200" dirty="0" smtClean="0"/>
                  <a:t>: </a:t>
                </a:r>
                <a:endParaRPr lang="sr-Latn-ME" sz="1200" dirty="0" smtClean="0"/>
              </a:p>
              <a:p>
                <a:pPr lvl="2"/>
                <a:r>
                  <a:rPr lang="en-GB" sz="1200" dirty="0" err="1" smtClean="0"/>
                  <a:t>korišćenjem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jedinične</a:t>
                </a:r>
                <a:r>
                  <a:rPr lang="en-GB" sz="1200" dirty="0" smtClean="0"/>
                  <a:t> c</a:t>
                </a:r>
                <a:r>
                  <a:rPr lang="sr-Latn-ME" sz="1200" dirty="0" smtClean="0"/>
                  <a:t>ij</a:t>
                </a:r>
                <a:r>
                  <a:rPr lang="en-GB" sz="1200" dirty="0" err="1" smtClean="0"/>
                  <a:t>ene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elemenata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ili</a:t>
                </a:r>
                <a:r>
                  <a:rPr lang="en-GB" sz="1200" dirty="0" smtClean="0"/>
                  <a:t> </a:t>
                </a:r>
                <a:endParaRPr lang="sr-Latn-ME" sz="1200" dirty="0" smtClean="0"/>
              </a:p>
              <a:p>
                <a:pPr lvl="2"/>
                <a:r>
                  <a:rPr lang="en-GB" sz="1200" dirty="0" err="1" smtClean="0"/>
                  <a:t>korišćenjem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proporcija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radova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izmedju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starog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novog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objekta</a:t>
                </a:r>
                <a:r>
                  <a:rPr lang="en-GB" sz="1200" dirty="0" smtClean="0"/>
                  <a:t>.</a:t>
                </a:r>
                <a:endParaRPr lang="sr-Latn-ME" sz="1200" dirty="0" smtClean="0"/>
              </a:p>
              <a:p>
                <a:pPr lvl="1"/>
                <a:r>
                  <a:rPr lang="en-GB" sz="1200" dirty="0" err="1" smtClean="0"/>
                  <a:t>Troškovi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novog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objekta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po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jedinici</a:t>
                </a:r>
                <a:r>
                  <a:rPr lang="en-GB" sz="1200" dirty="0" smtClean="0"/>
                  <a:t> m</a:t>
                </a:r>
                <a:r>
                  <a:rPr lang="sr-Latn-ME" sz="1200" dirty="0" smtClean="0"/>
                  <a:t>j</a:t>
                </a:r>
                <a:r>
                  <a:rPr lang="en-GB" sz="1200" dirty="0" smtClean="0"/>
                  <a:t>ere </a:t>
                </a:r>
                <a:r>
                  <a:rPr lang="en-GB" sz="1200" dirty="0" err="1" smtClean="0"/>
                  <a:t>površine</a:t>
                </a:r>
                <a:r>
                  <a:rPr lang="en-GB" sz="1200" dirty="0" smtClean="0"/>
                  <a:t>: </a:t>
                </a:r>
                <a:endParaRPr lang="sr-Latn-ME" sz="1200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sr-Latn-ME" sz="18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ME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sr-Latn-ME" sz="1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sr-Latn-ME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sr-Latn-ME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sr-Latn-ME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r-Latn-ME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  <m:sub>
                                      <m:r>
                                        <a:rPr lang="sr-Latn-ME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sub>
                                  </m:sSub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sr-Latn-M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d>
                            </m:e>
                            <m:sub>
                              <m:r>
                                <a:rPr lang="sr-Latn-ME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sr-Latn-ME" sz="1800" dirty="0" smtClean="0"/>
              </a:p>
              <a:p>
                <a:pPr lvl="2"/>
                <a:r>
                  <a:rPr lang="en-GB" sz="1200" dirty="0" smtClean="0"/>
                  <a:t>e-</a:t>
                </a:r>
                <a:r>
                  <a:rPr lang="en-GB" sz="1200" dirty="0" err="1" smtClean="0"/>
                  <a:t>naziv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tipskog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elementa</a:t>
                </a:r>
                <a:r>
                  <a:rPr lang="en-GB" sz="1200" dirty="0" smtClean="0"/>
                  <a:t>, </a:t>
                </a:r>
                <a:endParaRPr lang="sr-Latn-ME" sz="1200" dirty="0" smtClean="0"/>
              </a:p>
              <a:p>
                <a:pPr lvl="2"/>
                <a:r>
                  <a:rPr lang="en-GB" sz="1200" dirty="0" smtClean="0"/>
                  <a:t>t-</a:t>
                </a:r>
                <a:r>
                  <a:rPr lang="en-GB" sz="1200" dirty="0" err="1" smtClean="0"/>
                  <a:t>koef.koji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uzima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različito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vreme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prisp</a:t>
                </a:r>
                <a:r>
                  <a:rPr lang="sr-Latn-ME" sz="1200" dirty="0" smtClean="0"/>
                  <a:t>j</a:t>
                </a:r>
                <a:r>
                  <a:rPr lang="en-GB" sz="1200" dirty="0" err="1" smtClean="0"/>
                  <a:t>eća</a:t>
                </a:r>
                <a:r>
                  <a:rPr lang="en-GB" sz="1200" dirty="0" smtClean="0"/>
                  <a:t> pod</a:t>
                </a:r>
                <a:r>
                  <a:rPr lang="sr-Latn-ME" sz="1200" dirty="0" smtClean="0"/>
                  <a:t>ataka</a:t>
                </a:r>
                <a:r>
                  <a:rPr lang="en-GB" sz="1200" dirty="0" smtClean="0"/>
                  <a:t> u </a:t>
                </a:r>
                <a:r>
                  <a:rPr lang="sr-Latn-ME" sz="1200" dirty="0" smtClean="0"/>
                  <a:t>bazu podataka</a:t>
                </a:r>
                <a:r>
                  <a:rPr lang="en-GB" sz="1200" dirty="0" smtClean="0"/>
                  <a:t> </a:t>
                </a:r>
                <a:endParaRPr lang="sr-Latn-ME" sz="1200" dirty="0" smtClean="0"/>
              </a:p>
              <a:p>
                <a:pPr lvl="2"/>
                <a:r>
                  <a:rPr lang="en-GB" sz="1200" dirty="0" smtClean="0"/>
                  <a:t>q-</a:t>
                </a:r>
                <a:r>
                  <a:rPr lang="sr-Latn-ME" sz="1200" dirty="0" smtClean="0"/>
                  <a:t> </a:t>
                </a:r>
                <a:r>
                  <a:rPr lang="en-GB" sz="1200" dirty="0" err="1" smtClean="0"/>
                  <a:t>koef.k</a:t>
                </a:r>
                <a:r>
                  <a:rPr lang="sr-Latn-ME" sz="1200" dirty="0" smtClean="0"/>
                  <a:t>oji uzima u obzir r</a:t>
                </a:r>
                <a:r>
                  <a:rPr lang="en-GB" sz="1200" dirty="0" err="1" smtClean="0"/>
                  <a:t>azlike</a:t>
                </a:r>
                <a:r>
                  <a:rPr lang="en-GB" sz="1200" dirty="0" smtClean="0"/>
                  <a:t> u </a:t>
                </a:r>
                <a:r>
                  <a:rPr lang="en-GB" sz="1200" dirty="0" err="1" smtClean="0"/>
                  <a:t>kvalitetu</a:t>
                </a:r>
                <a:r>
                  <a:rPr lang="en-GB" sz="1200" dirty="0" smtClean="0"/>
                  <a:t>, </a:t>
                </a:r>
                <a:endParaRPr lang="sr-Latn-ME" sz="1200" dirty="0" smtClean="0"/>
              </a:p>
              <a:p>
                <a:pPr lvl="2"/>
                <a:r>
                  <a:rPr lang="en-GB" sz="1200" dirty="0" smtClean="0"/>
                  <a:t>q</a:t>
                </a:r>
                <a:r>
                  <a:rPr lang="sr-Latn-ME" sz="1200" dirty="0" smtClean="0"/>
                  <a:t>u</a:t>
                </a:r>
                <a:r>
                  <a:rPr lang="en-GB" sz="1200" dirty="0" smtClean="0"/>
                  <a:t>-</a:t>
                </a:r>
                <a:r>
                  <a:rPr lang="en-GB" sz="1200" dirty="0" err="1" smtClean="0"/>
                  <a:t>koef</a:t>
                </a:r>
                <a:r>
                  <a:rPr lang="sr-Latn-ME" sz="1200" dirty="0" smtClean="0"/>
                  <a:t>icijent koji uzima u obzir razliku </a:t>
                </a:r>
                <a:r>
                  <a:rPr lang="en-GB" sz="1200" dirty="0" smtClean="0"/>
                  <a:t> u </a:t>
                </a:r>
                <a:r>
                  <a:rPr lang="en-GB" sz="1200" dirty="0" err="1" smtClean="0"/>
                  <a:t>obimu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posla</a:t>
                </a:r>
                <a:r>
                  <a:rPr lang="en-GB" sz="1200" dirty="0" smtClean="0"/>
                  <a:t>, </a:t>
                </a:r>
                <a:endParaRPr lang="sr-Latn-ME" sz="1200" dirty="0" smtClean="0"/>
              </a:p>
              <a:p>
                <a:pPr lvl="2"/>
                <a:r>
                  <a:rPr lang="en-GB" sz="1200" dirty="0" smtClean="0"/>
                  <a:t>R-c</a:t>
                </a:r>
                <a:r>
                  <a:rPr lang="sr-Latn-ME" sz="1200" dirty="0" smtClean="0"/>
                  <a:t>ij</a:t>
                </a:r>
                <a:r>
                  <a:rPr lang="en-GB" sz="1200" dirty="0" err="1" smtClean="0"/>
                  <a:t>ena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elementa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po</a:t>
                </a:r>
                <a:r>
                  <a:rPr lang="en-GB" sz="1200" dirty="0" smtClean="0"/>
                  <a:t> </a:t>
                </a:r>
                <a:r>
                  <a:rPr lang="en-GB" sz="1200" dirty="0" err="1" smtClean="0"/>
                  <a:t>j.m.pov</a:t>
                </a:r>
                <a:r>
                  <a:rPr lang="en-GB" sz="1200" dirty="0" smtClean="0"/>
                  <a:t>.</a:t>
                </a:r>
              </a:p>
              <a:p>
                <a:pPr lvl="1"/>
                <a:endParaRPr lang="en-GB" sz="12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340768"/>
                <a:ext cx="8352928" cy="4608511"/>
              </a:xfrm>
              <a:blipFill>
                <a:blip r:embed="rId3"/>
                <a:stretch>
                  <a:fillRect l="-73" t="-2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82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3. </a:t>
            </a:r>
            <a:r>
              <a:rPr lang="en-GB" dirty="0" err="1" smtClean="0"/>
              <a:t>Parametarski</a:t>
            </a:r>
            <a:r>
              <a:rPr lang="en-GB" dirty="0" smtClean="0"/>
              <a:t> (</a:t>
            </a:r>
            <a:r>
              <a:rPr lang="en-GB" dirty="0" err="1" smtClean="0"/>
              <a:t>regresioni</a:t>
            </a:r>
            <a:r>
              <a:rPr lang="en-GB" dirty="0" smtClean="0"/>
              <a:t>)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/>
              <a:t>Parametarski</a:t>
            </a:r>
            <a:r>
              <a:rPr lang="en-GB" b="1" dirty="0"/>
              <a:t> (</a:t>
            </a:r>
            <a:r>
              <a:rPr lang="en-GB" b="1" dirty="0" err="1"/>
              <a:t>regresioni</a:t>
            </a:r>
            <a:r>
              <a:rPr lang="en-GB" b="1" dirty="0"/>
              <a:t>) model </a:t>
            </a:r>
            <a:r>
              <a:rPr lang="sr-Latn-ME" dirty="0"/>
              <a:t>– </a:t>
            </a:r>
            <a:r>
              <a:rPr lang="en-GB" dirty="0" err="1"/>
              <a:t>troškovi</a:t>
            </a:r>
            <a:r>
              <a:rPr lang="en-GB" dirty="0"/>
              <a:t> </a:t>
            </a:r>
            <a:r>
              <a:rPr lang="sr-Latn-ME" dirty="0"/>
              <a:t>su </a:t>
            </a:r>
            <a:r>
              <a:rPr lang="en-GB" dirty="0" err="1"/>
              <a:t>dati</a:t>
            </a:r>
            <a:r>
              <a:rPr lang="en-GB" dirty="0"/>
              <a:t> u f-</a:t>
            </a:r>
            <a:r>
              <a:rPr lang="en-GB" dirty="0" err="1"/>
              <a:t>ji</a:t>
            </a:r>
            <a:r>
              <a:rPr lang="en-GB" dirty="0"/>
              <a:t> </a:t>
            </a:r>
            <a:r>
              <a:rPr lang="en-GB" dirty="0" err="1"/>
              <a:t>više</a:t>
            </a:r>
            <a:r>
              <a:rPr lang="en-GB" dirty="0"/>
              <a:t> </a:t>
            </a:r>
            <a:r>
              <a:rPr lang="en-GB" dirty="0" err="1"/>
              <a:t>različitih</a:t>
            </a:r>
            <a:r>
              <a:rPr lang="en-GB" dirty="0"/>
              <a:t> </a:t>
            </a:r>
            <a:r>
              <a:rPr lang="en-GB" dirty="0" err="1"/>
              <a:t>parametara</a:t>
            </a:r>
            <a:r>
              <a:rPr lang="en-GB" dirty="0"/>
              <a:t>. </a:t>
            </a:r>
            <a:endParaRPr lang="sr-Latn-ME" dirty="0"/>
          </a:p>
          <a:p>
            <a:pPr lvl="1"/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ena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 se </a:t>
            </a:r>
            <a:r>
              <a:rPr lang="en-GB" dirty="0" err="1" smtClean="0"/>
              <a:t>vrši</a:t>
            </a:r>
            <a:r>
              <a:rPr lang="en-GB" dirty="0" smtClean="0"/>
              <a:t> </a:t>
            </a:r>
            <a:r>
              <a:rPr lang="en-GB" dirty="0" err="1" smtClean="0"/>
              <a:t>korišćenjem</a:t>
            </a:r>
            <a:r>
              <a:rPr lang="en-GB" dirty="0" smtClean="0"/>
              <a:t> </a:t>
            </a:r>
            <a:r>
              <a:rPr lang="en-GB" dirty="0" err="1" smtClean="0"/>
              <a:t>matematičkih</a:t>
            </a:r>
            <a:r>
              <a:rPr lang="en-GB" dirty="0" smtClean="0"/>
              <a:t> </a:t>
            </a:r>
            <a:r>
              <a:rPr lang="sr-Latn-ME" dirty="0" smtClean="0"/>
              <a:t>jednačina koje povezuju troškove i jednu ili više nezavisnih promjenljivih (parametara) koji utiču na ukupne troškove izgradnje.</a:t>
            </a:r>
          </a:p>
          <a:p>
            <a:pPr lvl="1"/>
            <a:r>
              <a:rPr lang="sr-Latn-ME" dirty="0" smtClean="0"/>
              <a:t>Ove jednačine regresije se dobijaju na osnovu statističkih proučavanja istorijskih podataka o troškovima.</a:t>
            </a:r>
          </a:p>
          <a:p>
            <a:pPr lvl="1"/>
            <a:r>
              <a:rPr lang="en-GB" dirty="0" err="1" smtClean="0"/>
              <a:t>Parametri</a:t>
            </a:r>
            <a:r>
              <a:rPr lang="en-GB" dirty="0" smtClean="0"/>
              <a:t> </a:t>
            </a:r>
            <a:r>
              <a:rPr lang="en-GB" dirty="0" err="1" smtClean="0"/>
              <a:t>mogu</a:t>
            </a:r>
            <a:r>
              <a:rPr lang="en-GB" dirty="0" smtClean="0"/>
              <a:t> da </a:t>
            </a:r>
            <a:r>
              <a:rPr lang="en-GB" dirty="0" err="1" smtClean="0"/>
              <a:t>opisuju</a:t>
            </a:r>
            <a:r>
              <a:rPr lang="en-GB" dirty="0" smtClean="0"/>
              <a:t> </a:t>
            </a:r>
            <a:r>
              <a:rPr lang="en-GB" dirty="0" err="1" smtClean="0"/>
              <a:t>osobine</a:t>
            </a:r>
            <a:r>
              <a:rPr lang="en-GB" dirty="0" smtClean="0"/>
              <a:t> </a:t>
            </a:r>
            <a:r>
              <a:rPr lang="en-GB" dirty="0" err="1" smtClean="0"/>
              <a:t>ili</a:t>
            </a:r>
            <a:r>
              <a:rPr lang="en-GB" dirty="0" smtClean="0"/>
              <a:t> </a:t>
            </a:r>
            <a:r>
              <a:rPr lang="en-GB" dirty="0" err="1" smtClean="0"/>
              <a:t>performanse</a:t>
            </a:r>
            <a:r>
              <a:rPr lang="en-GB" dirty="0" smtClean="0"/>
              <a:t> </a:t>
            </a:r>
            <a:r>
              <a:rPr lang="en-GB" dirty="0" err="1" smtClean="0"/>
              <a:t>jednog</a:t>
            </a:r>
            <a:r>
              <a:rPr lang="en-GB" dirty="0" smtClean="0"/>
              <a:t> </a:t>
            </a:r>
            <a:r>
              <a:rPr lang="en-GB" dirty="0" err="1" smtClean="0"/>
              <a:t>objekta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Kao </a:t>
            </a:r>
            <a:r>
              <a:rPr lang="en-GB" dirty="0" err="1" smtClean="0"/>
              <a:t>parametri</a:t>
            </a:r>
            <a:r>
              <a:rPr lang="en-GB" dirty="0" smtClean="0"/>
              <a:t> </a:t>
            </a:r>
            <a:r>
              <a:rPr lang="en-GB" dirty="0" err="1" smtClean="0"/>
              <a:t>mogu</a:t>
            </a:r>
            <a:r>
              <a:rPr lang="en-GB" dirty="0" smtClean="0"/>
              <a:t> se </a:t>
            </a:r>
            <a:r>
              <a:rPr lang="en-GB" dirty="0" err="1" smtClean="0"/>
              <a:t>usvojiti</a:t>
            </a:r>
            <a:r>
              <a:rPr lang="en-GB" dirty="0" smtClean="0"/>
              <a:t> </a:t>
            </a:r>
            <a:r>
              <a:rPr lang="en-GB" dirty="0" err="1" smtClean="0"/>
              <a:t>visina</a:t>
            </a:r>
            <a:r>
              <a:rPr lang="en-GB" dirty="0" smtClean="0"/>
              <a:t>, </a:t>
            </a:r>
            <a:r>
              <a:rPr lang="en-GB" dirty="0" err="1" smtClean="0"/>
              <a:t>spratnost</a:t>
            </a:r>
            <a:r>
              <a:rPr lang="en-GB" dirty="0" smtClean="0"/>
              <a:t>, </a:t>
            </a:r>
            <a:r>
              <a:rPr lang="en-GB" dirty="0" err="1" smtClean="0"/>
              <a:t>itd</a:t>
            </a:r>
            <a:r>
              <a:rPr lang="en-GB" dirty="0" smtClean="0"/>
              <a:t>. </a:t>
            </a:r>
            <a:endParaRPr lang="sr-Latn-ME" dirty="0" smtClean="0"/>
          </a:p>
          <a:p>
            <a:pPr lvl="1"/>
            <a:r>
              <a:rPr lang="en-GB" dirty="0" smtClean="0"/>
              <a:t>U </a:t>
            </a:r>
            <a:r>
              <a:rPr lang="en-GB" dirty="0" err="1" smtClean="0"/>
              <a:t>parametarskom</a:t>
            </a:r>
            <a:r>
              <a:rPr lang="en-GB" dirty="0" smtClean="0"/>
              <a:t> </a:t>
            </a:r>
            <a:r>
              <a:rPr lang="en-GB" dirty="0" err="1" smtClean="0"/>
              <a:t>modelu</a:t>
            </a:r>
            <a:r>
              <a:rPr lang="en-GB" dirty="0" smtClean="0"/>
              <a:t> se </a:t>
            </a:r>
            <a:r>
              <a:rPr lang="en-GB" dirty="0" err="1" smtClean="0"/>
              <a:t>koriste</a:t>
            </a:r>
            <a:r>
              <a:rPr lang="en-GB" dirty="0" smtClean="0"/>
              <a:t> </a:t>
            </a:r>
            <a:r>
              <a:rPr lang="en-GB" dirty="0" err="1" smtClean="0"/>
              <a:t>linearne</a:t>
            </a:r>
            <a:r>
              <a:rPr lang="en-GB" dirty="0" smtClean="0"/>
              <a:t>, </a:t>
            </a:r>
            <a:r>
              <a:rPr lang="en-GB" dirty="0" err="1" smtClean="0"/>
              <a:t>eksponencijalne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logaritamske</a:t>
            </a:r>
            <a:r>
              <a:rPr lang="en-GB" dirty="0" smtClean="0"/>
              <a:t> </a:t>
            </a:r>
            <a:r>
              <a:rPr lang="en-GB" dirty="0" err="1" smtClean="0"/>
              <a:t>funkcije</a:t>
            </a:r>
            <a:r>
              <a:rPr lang="en-GB" dirty="0" smtClean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15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12775"/>
            <a:ext cx="5336599" cy="4536505"/>
          </a:xfrm>
        </p:spPr>
        <p:txBody>
          <a:bodyPr/>
          <a:lstStyle/>
          <a:p>
            <a:r>
              <a:rPr lang="en-GB" b="1" dirty="0" smtClean="0"/>
              <a:t>Model </a:t>
            </a:r>
            <a:r>
              <a:rPr lang="en-GB" b="1" dirty="0" err="1" smtClean="0"/>
              <a:t>troškovno</a:t>
            </a:r>
            <a:r>
              <a:rPr lang="en-GB" b="1" dirty="0" smtClean="0"/>
              <a:t> </a:t>
            </a:r>
            <a:r>
              <a:rPr lang="en-GB" b="1" dirty="0" err="1" smtClean="0"/>
              <a:t>značajnih</a:t>
            </a:r>
            <a:r>
              <a:rPr lang="en-GB" b="1" dirty="0" smtClean="0"/>
              <a:t> </a:t>
            </a:r>
            <a:r>
              <a:rPr lang="en-GB" b="1" dirty="0" err="1" smtClean="0"/>
              <a:t>pozicija</a:t>
            </a:r>
            <a:r>
              <a:rPr lang="en-GB" b="1" dirty="0" smtClean="0"/>
              <a:t> </a:t>
            </a:r>
            <a:r>
              <a:rPr lang="en-GB" b="1" dirty="0" err="1" smtClean="0"/>
              <a:t>radova</a:t>
            </a:r>
            <a:r>
              <a:rPr lang="en-GB" b="1" dirty="0" smtClean="0"/>
              <a:t>  </a:t>
            </a:r>
            <a:r>
              <a:rPr lang="sr-Latn-ME" dirty="0" smtClean="0"/>
              <a:t>- z</a:t>
            </a:r>
            <a:r>
              <a:rPr lang="en-GB" dirty="0" err="1" smtClean="0"/>
              <a:t>asniva</a:t>
            </a:r>
            <a:r>
              <a:rPr lang="en-GB" dirty="0" smtClean="0"/>
              <a:t> se </a:t>
            </a:r>
            <a:r>
              <a:rPr lang="en-GB" dirty="0" err="1" smtClean="0"/>
              <a:t>na</a:t>
            </a:r>
            <a:r>
              <a:rPr lang="en-GB" dirty="0" smtClean="0"/>
              <a:t> PARETO </a:t>
            </a:r>
            <a:r>
              <a:rPr lang="en-GB" dirty="0" err="1" smtClean="0"/>
              <a:t>principu</a:t>
            </a:r>
            <a:r>
              <a:rPr lang="en-GB" dirty="0" smtClean="0"/>
              <a:t> </a:t>
            </a:r>
            <a:r>
              <a:rPr lang="en-GB" dirty="0" err="1" smtClean="0"/>
              <a:t>po</a:t>
            </a:r>
            <a:r>
              <a:rPr lang="en-GB" dirty="0" smtClean="0"/>
              <a:t>  </a:t>
            </a:r>
            <a:r>
              <a:rPr lang="en-GB" dirty="0" err="1" smtClean="0"/>
              <a:t>kojem</a:t>
            </a:r>
            <a:r>
              <a:rPr lang="en-GB" dirty="0" smtClean="0"/>
              <a:t> 20% od </a:t>
            </a:r>
            <a:r>
              <a:rPr lang="en-GB" dirty="0" err="1" smtClean="0"/>
              <a:t>broja</a:t>
            </a:r>
            <a:r>
              <a:rPr lang="en-GB" dirty="0" smtClean="0"/>
              <a:t> </a:t>
            </a:r>
            <a:r>
              <a:rPr lang="en-GB" dirty="0" err="1" smtClean="0"/>
              <a:t>stavki</a:t>
            </a:r>
            <a:r>
              <a:rPr lang="en-GB" dirty="0" smtClean="0"/>
              <a:t> (</a:t>
            </a:r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radova</a:t>
            </a:r>
            <a:r>
              <a:rPr lang="en-GB" dirty="0" smtClean="0"/>
              <a:t>) </a:t>
            </a:r>
            <a:r>
              <a:rPr lang="en-GB" dirty="0" err="1" smtClean="0"/>
              <a:t>nosi</a:t>
            </a:r>
            <a:r>
              <a:rPr lang="en-GB" dirty="0" smtClean="0"/>
              <a:t> </a:t>
            </a:r>
            <a:r>
              <a:rPr lang="en-GB" dirty="0" err="1" smtClean="0"/>
              <a:t>oko</a:t>
            </a:r>
            <a:r>
              <a:rPr lang="en-GB" dirty="0" smtClean="0"/>
              <a:t> 80% </a:t>
            </a:r>
            <a:r>
              <a:rPr lang="en-GB" dirty="0" err="1" smtClean="0"/>
              <a:t>ukupnih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. </a:t>
            </a:r>
            <a:endParaRPr lang="sr-Latn-ME" dirty="0" smtClean="0"/>
          </a:p>
          <a:p>
            <a:pPr lvl="1"/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sličan</a:t>
            </a:r>
            <a:r>
              <a:rPr lang="en-GB" dirty="0" smtClean="0"/>
              <a:t> tip </a:t>
            </a:r>
            <a:r>
              <a:rPr lang="en-GB" dirty="0" err="1" smtClean="0"/>
              <a:t>objekta</a:t>
            </a:r>
            <a:r>
              <a:rPr lang="en-GB" dirty="0" smtClean="0"/>
              <a:t> </a:t>
            </a:r>
            <a:r>
              <a:rPr lang="en-GB" dirty="0" err="1" smtClean="0"/>
              <a:t>koji</a:t>
            </a:r>
            <a:r>
              <a:rPr lang="en-GB" dirty="0" smtClean="0"/>
              <a:t> je </a:t>
            </a:r>
            <a:r>
              <a:rPr lang="en-GB" dirty="0" err="1" smtClean="0"/>
              <a:t>ranije</a:t>
            </a:r>
            <a:r>
              <a:rPr lang="en-GB" dirty="0" smtClean="0"/>
              <a:t> </a:t>
            </a:r>
            <a:r>
              <a:rPr lang="en-GB" dirty="0" err="1" smtClean="0"/>
              <a:t>izveden</a:t>
            </a:r>
            <a:r>
              <a:rPr lang="en-GB" dirty="0" smtClean="0"/>
              <a:t> </a:t>
            </a:r>
            <a:r>
              <a:rPr lang="en-GB" dirty="0" err="1" smtClean="0"/>
              <a:t>odrede</a:t>
            </a:r>
            <a:r>
              <a:rPr lang="en-GB" dirty="0" smtClean="0"/>
              <a:t> se </a:t>
            </a:r>
            <a:r>
              <a:rPr lang="en-GB" dirty="0" err="1" smtClean="0"/>
              <a:t>troškovno</a:t>
            </a:r>
            <a:r>
              <a:rPr lang="en-GB" dirty="0" smtClean="0"/>
              <a:t> </a:t>
            </a:r>
            <a:r>
              <a:rPr lang="en-GB" dirty="0" err="1" smtClean="0"/>
              <a:t>značajne</a:t>
            </a:r>
            <a:r>
              <a:rPr lang="en-GB" dirty="0" smtClean="0"/>
              <a:t> </a:t>
            </a:r>
            <a:r>
              <a:rPr lang="en-GB" dirty="0" err="1" smtClean="0"/>
              <a:t>pozicije</a:t>
            </a:r>
            <a:r>
              <a:rPr lang="en-GB" dirty="0" smtClean="0"/>
              <a:t> </a:t>
            </a:r>
            <a:r>
              <a:rPr lang="en-GB" dirty="0" err="1" smtClean="0"/>
              <a:t>rada</a:t>
            </a:r>
            <a:r>
              <a:rPr lang="en-GB" dirty="0" smtClean="0"/>
              <a:t>. To </a:t>
            </a:r>
            <a:r>
              <a:rPr lang="en-GB" dirty="0" err="1" smtClean="0"/>
              <a:t>su</a:t>
            </a:r>
            <a:r>
              <a:rPr lang="en-GB" dirty="0" smtClean="0"/>
              <a:t> </a:t>
            </a:r>
            <a:r>
              <a:rPr lang="en-GB" dirty="0" err="1" smtClean="0"/>
              <a:t>pozicije</a:t>
            </a:r>
            <a:r>
              <a:rPr lang="en-GB" dirty="0" smtClean="0"/>
              <a:t> </a:t>
            </a:r>
            <a:r>
              <a:rPr lang="en-GB" dirty="0" err="1" smtClean="0"/>
              <a:t>čiji</a:t>
            </a:r>
            <a:r>
              <a:rPr lang="en-GB" dirty="0" smtClean="0"/>
              <a:t> </a:t>
            </a:r>
            <a:r>
              <a:rPr lang="en-GB" dirty="0" err="1" smtClean="0"/>
              <a:t>su</a:t>
            </a:r>
            <a:r>
              <a:rPr lang="en-GB" dirty="0" smtClean="0"/>
              <a:t> </a:t>
            </a:r>
            <a:r>
              <a:rPr lang="en-GB" dirty="0" err="1" smtClean="0"/>
              <a:t>troškovi</a:t>
            </a:r>
            <a:r>
              <a:rPr lang="en-GB" dirty="0" smtClean="0"/>
              <a:t> (</a:t>
            </a:r>
            <a:r>
              <a:rPr lang="en-GB" dirty="0" err="1" smtClean="0"/>
              <a:t>cena</a:t>
            </a:r>
            <a:r>
              <a:rPr lang="en-GB" dirty="0" smtClean="0"/>
              <a:t>) </a:t>
            </a:r>
            <a:r>
              <a:rPr lang="en-GB" dirty="0" err="1" smtClean="0"/>
              <a:t>veći</a:t>
            </a:r>
            <a:r>
              <a:rPr lang="en-GB" dirty="0" smtClean="0"/>
              <a:t> od </a:t>
            </a:r>
            <a:r>
              <a:rPr lang="en-GB" dirty="0" err="1" smtClean="0"/>
              <a:t>srednje</a:t>
            </a:r>
            <a:r>
              <a:rPr lang="en-GB" dirty="0" smtClean="0"/>
              <a:t> </a:t>
            </a:r>
            <a:r>
              <a:rPr lang="en-GB" dirty="0" err="1" smtClean="0"/>
              <a:t>vrednosti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 </a:t>
            </a:r>
            <a:r>
              <a:rPr lang="en-GB" dirty="0" err="1" smtClean="0"/>
              <a:t>svih</a:t>
            </a:r>
            <a:r>
              <a:rPr lang="en-GB" dirty="0" smtClean="0"/>
              <a:t> </a:t>
            </a:r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rada</a:t>
            </a:r>
            <a:r>
              <a:rPr lang="en-GB" dirty="0" smtClean="0"/>
              <a:t>. </a:t>
            </a:r>
            <a:endParaRPr lang="sr-Latn-ME" dirty="0" smtClean="0"/>
          </a:p>
          <a:p>
            <a:pPr lvl="1"/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novi</a:t>
            </a:r>
            <a:r>
              <a:rPr lang="en-GB" dirty="0" smtClean="0"/>
              <a:t> </a:t>
            </a:r>
            <a:r>
              <a:rPr lang="en-GB" dirty="0" err="1" smtClean="0"/>
              <a:t>objekat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koji</a:t>
            </a:r>
            <a:r>
              <a:rPr lang="en-GB" dirty="0" smtClean="0"/>
              <a:t> se </a:t>
            </a:r>
            <a:r>
              <a:rPr lang="en-GB" dirty="0" err="1" smtClean="0"/>
              <a:t>vrši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ena</a:t>
            </a:r>
            <a:r>
              <a:rPr lang="en-GB" dirty="0" smtClean="0"/>
              <a:t>, </a:t>
            </a:r>
            <a:r>
              <a:rPr lang="en-GB" dirty="0" err="1" smtClean="0"/>
              <a:t>izvrši</a:t>
            </a:r>
            <a:r>
              <a:rPr lang="en-GB" dirty="0" smtClean="0"/>
              <a:t> se </a:t>
            </a:r>
            <a:r>
              <a:rPr lang="en-GB" dirty="0" err="1" smtClean="0"/>
              <a:t>detaljna</a:t>
            </a:r>
            <a:r>
              <a:rPr lang="en-GB" dirty="0" smtClean="0"/>
              <a:t> </a:t>
            </a:r>
            <a:r>
              <a:rPr lang="en-GB" dirty="0" err="1" smtClean="0"/>
              <a:t>analiza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troškov</a:t>
            </a:r>
            <a:r>
              <a:rPr lang="sr-Latn-ME" dirty="0" smtClean="0"/>
              <a:t>no</a:t>
            </a:r>
            <a:r>
              <a:rPr lang="en-GB" dirty="0" smtClean="0"/>
              <a:t> </a:t>
            </a:r>
            <a:r>
              <a:rPr lang="en-GB" dirty="0" err="1" smtClean="0"/>
              <a:t>značajne</a:t>
            </a:r>
            <a:r>
              <a:rPr lang="en-GB" dirty="0" smtClean="0"/>
              <a:t>  </a:t>
            </a:r>
            <a:r>
              <a:rPr lang="en-GB" dirty="0" err="1" smtClean="0"/>
              <a:t>pozicije</a:t>
            </a:r>
            <a:r>
              <a:rPr lang="en-GB" dirty="0" smtClean="0"/>
              <a:t>  </a:t>
            </a:r>
            <a:r>
              <a:rPr lang="en-GB" dirty="0" err="1" smtClean="0"/>
              <a:t>koje</a:t>
            </a:r>
            <a:r>
              <a:rPr lang="en-GB" dirty="0" smtClean="0"/>
              <a:t>  </a:t>
            </a:r>
            <a:r>
              <a:rPr lang="en-GB" dirty="0" err="1" smtClean="0"/>
              <a:t>su</a:t>
            </a:r>
            <a:r>
              <a:rPr lang="en-GB" dirty="0" smtClean="0"/>
              <a:t>  </a:t>
            </a:r>
            <a:r>
              <a:rPr lang="en-GB" dirty="0" err="1" smtClean="0"/>
              <a:t>identifikovane</a:t>
            </a:r>
            <a:r>
              <a:rPr lang="en-GB" dirty="0" smtClean="0"/>
              <a:t>  </a:t>
            </a:r>
            <a:r>
              <a:rPr lang="en-GB" dirty="0" err="1" smtClean="0"/>
              <a:t>na</a:t>
            </a:r>
            <a:r>
              <a:rPr lang="en-GB" dirty="0" smtClean="0"/>
              <a:t>  </a:t>
            </a:r>
            <a:r>
              <a:rPr lang="en-GB" dirty="0" err="1" smtClean="0"/>
              <a:t>starom</a:t>
            </a:r>
            <a:r>
              <a:rPr lang="en-GB" dirty="0" smtClean="0"/>
              <a:t>  </a:t>
            </a:r>
            <a:r>
              <a:rPr lang="en-GB" dirty="0" err="1" smtClean="0"/>
              <a:t>sličnom</a:t>
            </a:r>
            <a:r>
              <a:rPr lang="en-GB" dirty="0" smtClean="0"/>
              <a:t>  </a:t>
            </a:r>
            <a:r>
              <a:rPr lang="en-GB" dirty="0" err="1" smtClean="0"/>
              <a:t>objektu</a:t>
            </a:r>
            <a:r>
              <a:rPr lang="en-GB" dirty="0" smtClean="0"/>
              <a:t>.  </a:t>
            </a:r>
            <a:endParaRPr lang="sr-Latn-ME" dirty="0" smtClean="0"/>
          </a:p>
          <a:p>
            <a:pPr lvl="1"/>
            <a:r>
              <a:rPr lang="en-GB" dirty="0" err="1" smtClean="0"/>
              <a:t>Primenom</a:t>
            </a:r>
            <a:r>
              <a:rPr lang="en-GB" dirty="0" smtClean="0"/>
              <a:t>  </a:t>
            </a:r>
            <a:r>
              <a:rPr lang="en-GB" dirty="0" err="1" smtClean="0"/>
              <a:t>proporcije</a:t>
            </a:r>
            <a:r>
              <a:rPr lang="en-GB" dirty="0" smtClean="0"/>
              <a:t> (</a:t>
            </a:r>
            <a:r>
              <a:rPr lang="en-GB" dirty="0" err="1" smtClean="0"/>
              <a:t>izme</a:t>
            </a:r>
            <a:r>
              <a:rPr lang="sr-Latn-ME" dirty="0" smtClean="0"/>
              <a:t>đ</a:t>
            </a:r>
            <a:r>
              <a:rPr lang="en-GB" dirty="0" smtClean="0"/>
              <a:t>u </a:t>
            </a:r>
            <a:r>
              <a:rPr lang="en-GB" dirty="0" err="1" smtClean="0"/>
              <a:t>troškovnih</a:t>
            </a:r>
            <a:r>
              <a:rPr lang="en-GB" dirty="0" smtClean="0"/>
              <a:t> </a:t>
            </a:r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ukupnog</a:t>
            </a:r>
            <a:r>
              <a:rPr lang="en-GB" dirty="0" smtClean="0"/>
              <a:t> </a:t>
            </a:r>
            <a:r>
              <a:rPr lang="en-GB" dirty="0" err="1" smtClean="0"/>
              <a:t>broj</a:t>
            </a:r>
            <a:r>
              <a:rPr lang="sr-Latn-ME" dirty="0" smtClean="0"/>
              <a:t>a </a:t>
            </a:r>
            <a:r>
              <a:rPr lang="en-GB" dirty="0" err="1" smtClean="0"/>
              <a:t>pozicija</a:t>
            </a:r>
            <a:r>
              <a:rPr lang="en-GB" dirty="0" smtClean="0"/>
              <a:t>) </a:t>
            </a:r>
            <a:r>
              <a:rPr lang="en-GB" dirty="0" err="1" smtClean="0"/>
              <a:t>dobijaju</a:t>
            </a:r>
            <a:r>
              <a:rPr lang="en-GB" dirty="0" smtClean="0"/>
              <a:t> se </a:t>
            </a:r>
            <a:r>
              <a:rPr lang="en-GB" dirty="0" err="1" smtClean="0"/>
              <a:t>ukupni</a:t>
            </a:r>
            <a:r>
              <a:rPr lang="en-GB" dirty="0" smtClean="0"/>
              <a:t> </a:t>
            </a:r>
            <a:r>
              <a:rPr lang="en-GB" dirty="0" err="1" smtClean="0"/>
              <a:t>troškovi</a:t>
            </a:r>
            <a:r>
              <a:rPr lang="en-GB" dirty="0" smtClean="0"/>
              <a:t> </a:t>
            </a:r>
            <a:r>
              <a:rPr lang="en-GB" dirty="0" err="1" smtClean="0"/>
              <a:t>rada</a:t>
            </a:r>
            <a:r>
              <a:rPr lang="en-GB" dirty="0" smtClean="0"/>
              <a:t>.</a:t>
            </a:r>
            <a:endParaRPr lang="sr-Latn-ME" dirty="0" smtClean="0"/>
          </a:p>
          <a:p>
            <a:pPr lvl="1"/>
            <a:r>
              <a:rPr lang="en-GB" i="1" dirty="0"/>
              <a:t>Pareto </a:t>
            </a:r>
            <a:r>
              <a:rPr lang="en-GB" i="1" dirty="0" err="1"/>
              <a:t>pravilo</a:t>
            </a:r>
            <a:r>
              <a:rPr lang="en-GB" i="1" dirty="0"/>
              <a:t> </a:t>
            </a:r>
            <a:r>
              <a:rPr lang="en-GB" i="1" dirty="0" err="1"/>
              <a:t>kaže</a:t>
            </a:r>
            <a:r>
              <a:rPr lang="en-GB" i="1" dirty="0"/>
              <a:t> da, </a:t>
            </a:r>
            <a:r>
              <a:rPr lang="en-GB" i="1" dirty="0" err="1"/>
              <a:t>za</a:t>
            </a:r>
            <a:r>
              <a:rPr lang="en-GB" i="1" dirty="0"/>
              <a:t> </a:t>
            </a:r>
            <a:r>
              <a:rPr lang="en-GB" i="1" dirty="0" err="1"/>
              <a:t>mnoge</a:t>
            </a:r>
            <a:r>
              <a:rPr lang="en-GB" i="1" dirty="0"/>
              <a:t> </a:t>
            </a:r>
            <a:r>
              <a:rPr lang="en-GB" i="1" dirty="0" err="1"/>
              <a:t>događaje</a:t>
            </a:r>
            <a:r>
              <a:rPr lang="en-GB" i="1" dirty="0"/>
              <a:t>, </a:t>
            </a:r>
            <a:r>
              <a:rPr lang="en-GB" i="1" dirty="0" err="1"/>
              <a:t>otprilike</a:t>
            </a:r>
            <a:r>
              <a:rPr lang="en-GB" i="1" dirty="0"/>
              <a:t> 80% </a:t>
            </a:r>
            <a:r>
              <a:rPr lang="en-GB" i="1" dirty="0" err="1"/>
              <a:t>efekata</a:t>
            </a:r>
            <a:r>
              <a:rPr lang="en-GB" i="1" dirty="0"/>
              <a:t> </a:t>
            </a:r>
            <a:r>
              <a:rPr lang="en-GB" i="1" dirty="0" err="1"/>
              <a:t>dolazi</a:t>
            </a:r>
            <a:r>
              <a:rPr lang="en-GB" i="1" dirty="0"/>
              <a:t> od 20% </a:t>
            </a:r>
            <a:r>
              <a:rPr lang="en-GB" i="1" dirty="0" err="1"/>
              <a:t>uzroka</a:t>
            </a:r>
            <a:r>
              <a:rPr lang="en-GB" i="1" dirty="0"/>
              <a:t>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04143" y="2420888"/>
            <a:ext cx="3339857" cy="29046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4. </a:t>
            </a:r>
            <a:r>
              <a:rPr lang="en-GB" dirty="0" smtClean="0"/>
              <a:t>Model </a:t>
            </a:r>
            <a:r>
              <a:rPr lang="en-GB" dirty="0" err="1" smtClean="0"/>
              <a:t>troškovno</a:t>
            </a:r>
            <a:r>
              <a:rPr lang="en-GB" dirty="0" smtClean="0"/>
              <a:t> </a:t>
            </a:r>
            <a:r>
              <a:rPr lang="en-GB" dirty="0" err="1" smtClean="0"/>
              <a:t>značajnih</a:t>
            </a:r>
            <a:r>
              <a:rPr lang="en-GB" dirty="0" smtClean="0"/>
              <a:t> </a:t>
            </a:r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radova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007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KONCEPT UPRAVLJANJA </a:t>
            </a:r>
            <a:r>
              <a:rPr lang="en-US" altLang="en-US"/>
              <a:t>GRA</a:t>
            </a:r>
            <a:r>
              <a:rPr lang="hr-HR" altLang="en-US"/>
              <a:t>ĐEVINSKIM</a:t>
            </a:r>
            <a:r>
              <a:rPr lang="sr-Latn-CS" altLang="en-US"/>
              <a:t> PROJEKTOM</a:t>
            </a:r>
            <a:endParaRPr lang="en-US" alt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26475" y="1324005"/>
            <a:ext cx="7323097" cy="3865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Rectangle 3"/>
          <p:cNvSpPr/>
          <p:nvPr/>
        </p:nvSpPr>
        <p:spPr>
          <a:xfrm>
            <a:off x="539552" y="5189036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indent="-381000" algn="just"/>
            <a:r>
              <a:rPr lang="sr-Latn-ME" altLang="en-US" sz="1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Cilj: </a:t>
            </a:r>
          </a:p>
          <a:p>
            <a:pPr marL="381000" indent="-381000" algn="just">
              <a:buFont typeface="Arial" panose="020B0604020202020204" pitchFamily="34" charset="0"/>
              <a:buChar char="•"/>
            </a:pPr>
            <a:r>
              <a:rPr lang="en-GB" altLang="en-US" sz="1400" dirty="0" err="1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izvršavanje</a:t>
            </a:r>
            <a:r>
              <a:rPr lang="en-GB" altLang="en-US" sz="1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planiranog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obima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kvaliteta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radova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kako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bi se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dobio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proizvod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željenog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nivoa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kvaliteta</a:t>
            </a:r>
            <a:endParaRPr lang="sr-Latn-ME" altLang="en-US" sz="1400" dirty="0" smtClean="0">
              <a:solidFill>
                <a:schemeClr val="bg2">
                  <a:lumMod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381000" indent="-381000" algn="just">
              <a:buFont typeface="Arial" panose="020B0604020202020204" pitchFamily="34" charset="0"/>
              <a:buChar char="•"/>
            </a:pPr>
            <a:r>
              <a:rPr lang="en-GB" altLang="en-US" sz="1400" dirty="0" err="1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izvršavanje</a:t>
            </a:r>
            <a:r>
              <a:rPr lang="en-GB" altLang="en-US" sz="140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svih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aktivnosti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procesa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sa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unaprijed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definisanim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resursima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,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odnosno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u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okviru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unaprijed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određenog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roka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i</a:t>
            </a:r>
            <a:r>
              <a:rPr lang="en-GB" altLang="en-US" sz="1400" dirty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en-US" sz="1400" dirty="0" err="1">
                <a:solidFill>
                  <a:schemeClr val="bg2">
                    <a:lumMod val="25000"/>
                  </a:schemeClr>
                </a:solidFill>
                <a:latin typeface="+mn-lt"/>
                <a:cs typeface="Times New Roman" panose="02020603050405020304" pitchFamily="18" charset="0"/>
              </a:rPr>
              <a:t>budžeta</a:t>
            </a:r>
            <a:endParaRPr lang="en-GB" sz="14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615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5. </a:t>
            </a:r>
            <a:r>
              <a:rPr lang="en-GB" dirty="0" smtClean="0"/>
              <a:t>Model </a:t>
            </a:r>
            <a:r>
              <a:rPr lang="en-GB" dirty="0" err="1"/>
              <a:t>zasnovan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 smtClean="0"/>
              <a:t>predm</a:t>
            </a:r>
            <a:r>
              <a:rPr lang="sr-Latn-ME" dirty="0" smtClean="0"/>
              <a:t>j</a:t>
            </a:r>
            <a:r>
              <a:rPr lang="en-GB" dirty="0" err="1" smtClean="0"/>
              <a:t>eru</a:t>
            </a:r>
            <a:r>
              <a:rPr lang="en-GB" dirty="0" smtClean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predračunu</a:t>
            </a:r>
            <a:r>
              <a:rPr lang="en-GB" dirty="0"/>
              <a:t> </a:t>
            </a:r>
            <a:r>
              <a:rPr lang="en-GB" dirty="0" err="1"/>
              <a:t>radova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Ovo je procjena odozdo na gore</a:t>
            </a:r>
          </a:p>
          <a:p>
            <a:r>
              <a:rPr lang="en-GB" dirty="0" err="1" smtClean="0"/>
              <a:t>Pozicija</a:t>
            </a:r>
            <a:r>
              <a:rPr lang="en-GB" dirty="0" smtClean="0"/>
              <a:t> </a:t>
            </a:r>
            <a:r>
              <a:rPr lang="en-GB" dirty="0" err="1" smtClean="0"/>
              <a:t>rada</a:t>
            </a:r>
            <a:r>
              <a:rPr lang="sr-Latn-ME" dirty="0" smtClean="0"/>
              <a:t> iz predmjera</a:t>
            </a:r>
            <a:r>
              <a:rPr lang="en-GB" dirty="0" smtClean="0"/>
              <a:t> </a:t>
            </a:r>
            <a:r>
              <a:rPr lang="en-GB" dirty="0"/>
              <a:t>je </a:t>
            </a:r>
            <a:r>
              <a:rPr lang="en-GB" dirty="0" err="1"/>
              <a:t>osnovna</a:t>
            </a:r>
            <a:r>
              <a:rPr lang="en-GB" dirty="0"/>
              <a:t> </a:t>
            </a:r>
            <a:r>
              <a:rPr lang="en-GB" dirty="0" err="1"/>
              <a:t>jedinica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kojoj</a:t>
            </a:r>
            <a:r>
              <a:rPr lang="en-GB" dirty="0"/>
              <a:t> se </a:t>
            </a:r>
            <a:r>
              <a:rPr lang="en-GB" dirty="0" err="1"/>
              <a:t>bazira</a:t>
            </a:r>
            <a:r>
              <a:rPr lang="en-GB" dirty="0"/>
              <a:t> </a:t>
            </a:r>
            <a:r>
              <a:rPr lang="en-GB" dirty="0" err="1"/>
              <a:t>ovaj</a:t>
            </a:r>
            <a:r>
              <a:rPr lang="en-GB" dirty="0"/>
              <a:t> </a:t>
            </a:r>
            <a:r>
              <a:rPr lang="en-GB" dirty="0" smtClean="0"/>
              <a:t>model</a:t>
            </a:r>
            <a:r>
              <a:rPr lang="sr-Latn-ME" dirty="0" smtClean="0"/>
              <a:t>- za svaku poziciju se računa jedinična cijena, a suma svih proizvoda jediničnih cijena i količina po pozicijama daje ukupan trošak</a:t>
            </a:r>
          </a:p>
          <a:p>
            <a:r>
              <a:rPr lang="en-GB" dirty="0" err="1" smtClean="0"/>
              <a:t>Postoje</a:t>
            </a:r>
            <a:r>
              <a:rPr lang="en-GB" dirty="0" smtClean="0"/>
              <a:t> </a:t>
            </a:r>
            <a:r>
              <a:rPr lang="en-GB" dirty="0" err="1"/>
              <a:t>posebni</a:t>
            </a:r>
            <a:r>
              <a:rPr lang="en-GB" dirty="0"/>
              <a:t> </a:t>
            </a:r>
            <a:r>
              <a:rPr lang="en-GB" dirty="0" smtClean="0"/>
              <a:t>me</a:t>
            </a:r>
            <a:r>
              <a:rPr lang="sr-Latn-ME" dirty="0" smtClean="0"/>
              <a:t>đu</a:t>
            </a:r>
            <a:r>
              <a:rPr lang="en-GB" dirty="0" err="1" smtClean="0"/>
              <a:t>narodni</a:t>
            </a:r>
            <a:r>
              <a:rPr lang="en-GB" dirty="0" smtClean="0"/>
              <a:t> </a:t>
            </a:r>
            <a:r>
              <a:rPr lang="en-GB" dirty="0" err="1"/>
              <a:t>standardi</a:t>
            </a:r>
            <a:r>
              <a:rPr lang="en-GB" dirty="0"/>
              <a:t> </a:t>
            </a:r>
            <a:r>
              <a:rPr lang="sr-Latn-ME" dirty="0" smtClean="0"/>
              <a:t>koji se odnose na definisanje pozicija predmjera kako bi se izvršila </a:t>
            </a:r>
            <a:r>
              <a:rPr lang="en-GB" dirty="0" err="1" smtClean="0"/>
              <a:t>kvalitetn</a:t>
            </a:r>
            <a:r>
              <a:rPr lang="sr-Latn-ME" dirty="0" smtClean="0"/>
              <a:t>ija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</a:t>
            </a:r>
            <a:r>
              <a:rPr lang="sr-Latn-ME" dirty="0" smtClean="0"/>
              <a:t>a</a:t>
            </a:r>
          </a:p>
          <a:p>
            <a:pPr marL="0" indent="0">
              <a:buNone/>
            </a:pPr>
            <a:endParaRPr lang="sr-Latn-ME" dirty="0" smtClean="0"/>
          </a:p>
        </p:txBody>
      </p:sp>
    </p:spTree>
    <p:extLst>
      <p:ext uri="{BB962C8B-B14F-4D97-AF65-F5344CB8AC3E}">
        <p14:creationId xmlns:p14="http://schemas.microsoft.com/office/powerpoint/2010/main" val="11261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mtClean="0"/>
              <a:t>6. </a:t>
            </a:r>
            <a:r>
              <a:rPr lang="en-GB" smtClean="0"/>
              <a:t>Model zasnovan na aktivnostima i utrošku resursa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često</a:t>
            </a:r>
            <a:r>
              <a:rPr lang="en-GB" dirty="0" smtClean="0"/>
              <a:t> </a:t>
            </a:r>
            <a:r>
              <a:rPr lang="en-GB" dirty="0" err="1" smtClean="0"/>
              <a:t>kori</a:t>
            </a:r>
            <a:r>
              <a:rPr lang="sr-Latn-ME" dirty="0" smtClean="0"/>
              <a:t>šćen metod kada je dokumentacija o projektu značajno razrađena, pa se može napraviti odgovarajući mrežni plan</a:t>
            </a:r>
          </a:p>
          <a:p>
            <a:r>
              <a:rPr lang="en-GB" dirty="0" smtClean="0"/>
              <a:t>Pored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 smtClean="0"/>
              <a:t>troškova</a:t>
            </a:r>
            <a:r>
              <a:rPr lang="en-GB" dirty="0" smtClean="0"/>
              <a:t> </a:t>
            </a:r>
            <a:r>
              <a:rPr lang="en-GB" dirty="0" err="1" smtClean="0"/>
              <a:t>ovaj</a:t>
            </a:r>
            <a:r>
              <a:rPr lang="en-GB" dirty="0" smtClean="0"/>
              <a:t> model </a:t>
            </a:r>
            <a:r>
              <a:rPr lang="en-GB" dirty="0" err="1" smtClean="0"/>
              <a:t>daje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enu</a:t>
            </a:r>
            <a:r>
              <a:rPr lang="en-GB" dirty="0" smtClean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vremena</a:t>
            </a:r>
            <a:r>
              <a:rPr lang="sr-Latn-ME" dirty="0" smtClean="0"/>
              <a:t>, odnosno dinamičke finansijske troškove</a:t>
            </a:r>
            <a:r>
              <a:rPr lang="en-GB" dirty="0" smtClean="0"/>
              <a:t> </a:t>
            </a:r>
            <a:endParaRPr lang="sr-Latn-ME" dirty="0" smtClean="0"/>
          </a:p>
          <a:p>
            <a:r>
              <a:rPr lang="en-GB" dirty="0" err="1" smtClean="0"/>
              <a:t>Osnovna</a:t>
            </a:r>
            <a:r>
              <a:rPr lang="en-GB" dirty="0" smtClean="0"/>
              <a:t> </a:t>
            </a:r>
            <a:r>
              <a:rPr lang="en-GB" dirty="0" err="1" smtClean="0"/>
              <a:t>jedinica</a:t>
            </a:r>
            <a:r>
              <a:rPr lang="en-GB" dirty="0" smtClean="0"/>
              <a:t> u </a:t>
            </a:r>
            <a:r>
              <a:rPr lang="en-GB" dirty="0" err="1" smtClean="0"/>
              <a:t>mre</a:t>
            </a:r>
            <a:r>
              <a:rPr lang="sr-Latn-ME" dirty="0" smtClean="0"/>
              <a:t>ž</a:t>
            </a:r>
            <a:r>
              <a:rPr lang="en-GB" dirty="0" smtClean="0"/>
              <a:t>nom </a:t>
            </a:r>
            <a:r>
              <a:rPr lang="en-GB" dirty="0" err="1" smtClean="0"/>
              <a:t>planiranju</a:t>
            </a:r>
            <a:r>
              <a:rPr lang="en-GB" dirty="0" smtClean="0"/>
              <a:t> je </a:t>
            </a:r>
            <a:r>
              <a:rPr lang="en-GB" dirty="0" err="1" smtClean="0"/>
              <a:t>aktivnost</a:t>
            </a:r>
            <a:r>
              <a:rPr lang="en-GB" dirty="0" smtClean="0"/>
              <a:t> </a:t>
            </a:r>
            <a:r>
              <a:rPr lang="en-GB" dirty="0" err="1" smtClean="0"/>
              <a:t>koja</a:t>
            </a:r>
            <a:r>
              <a:rPr lang="en-GB" dirty="0" smtClean="0"/>
              <a:t> </a:t>
            </a:r>
            <a:r>
              <a:rPr lang="en-GB" dirty="0" err="1" smtClean="0"/>
              <a:t>predstavlja</a:t>
            </a:r>
            <a:r>
              <a:rPr lang="en-GB" dirty="0" smtClean="0"/>
              <a:t> </a:t>
            </a:r>
            <a:r>
              <a:rPr lang="en-GB" dirty="0" err="1" smtClean="0"/>
              <a:t>tehnološki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vremenski</a:t>
            </a:r>
            <a:r>
              <a:rPr lang="en-GB" dirty="0" smtClean="0"/>
              <a:t> </a:t>
            </a:r>
            <a:r>
              <a:rPr lang="en-GB" dirty="0" err="1" smtClean="0"/>
              <a:t>zaokruženu</a:t>
            </a:r>
            <a:r>
              <a:rPr lang="en-GB" dirty="0" smtClean="0"/>
              <a:t> </a:t>
            </a:r>
            <a:r>
              <a:rPr lang="en-GB" dirty="0" err="1" smtClean="0"/>
              <a:t>celinu</a:t>
            </a:r>
            <a:r>
              <a:rPr lang="en-GB" dirty="0" smtClean="0"/>
              <a:t>.</a:t>
            </a:r>
            <a:endParaRPr lang="sr-Latn-ME" dirty="0" smtClean="0"/>
          </a:p>
          <a:p>
            <a:r>
              <a:rPr lang="en-GB" dirty="0" err="1" smtClean="0"/>
              <a:t>Aktivnosti</a:t>
            </a:r>
            <a:r>
              <a:rPr lang="en-GB" dirty="0" smtClean="0"/>
              <a:t> </a:t>
            </a:r>
            <a:r>
              <a:rPr lang="en-GB" dirty="0" err="1" smtClean="0"/>
              <a:t>su</a:t>
            </a:r>
            <a:r>
              <a:rPr lang="en-GB" dirty="0" smtClean="0"/>
              <a:t> </a:t>
            </a:r>
            <a:r>
              <a:rPr lang="en-GB" dirty="0" err="1" smtClean="0"/>
              <a:t>direktno</a:t>
            </a:r>
            <a:r>
              <a:rPr lang="en-GB" dirty="0" smtClean="0"/>
              <a:t> </a:t>
            </a:r>
            <a:r>
              <a:rPr lang="en-GB" dirty="0" err="1" smtClean="0"/>
              <a:t>povezane</a:t>
            </a:r>
            <a:r>
              <a:rPr lang="en-GB" dirty="0" smtClean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</a:t>
            </a:r>
            <a:r>
              <a:rPr lang="en-GB" dirty="0" err="1" smtClean="0"/>
              <a:t>pozicijama</a:t>
            </a:r>
            <a:r>
              <a:rPr lang="en-GB" dirty="0" smtClean="0"/>
              <a:t> </a:t>
            </a:r>
            <a:r>
              <a:rPr lang="en-GB" dirty="0" err="1" smtClean="0"/>
              <a:t>rada</a:t>
            </a:r>
            <a:r>
              <a:rPr lang="sr-Latn-ME" dirty="0"/>
              <a:t> </a:t>
            </a:r>
            <a:r>
              <a:rPr lang="sr-Latn-ME" dirty="0" smtClean="0"/>
              <a:t>iz predmjera, a svaka aktivnost odlikuje se utroškom određenih resursa,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9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7</a:t>
            </a:r>
            <a:r>
              <a:rPr lang="sr-Latn-ME" dirty="0" smtClean="0"/>
              <a:t>. </a:t>
            </a:r>
            <a:r>
              <a:rPr lang="en-GB" dirty="0" err="1"/>
              <a:t>Ekspertni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za</a:t>
            </a:r>
            <a:r>
              <a:rPr lang="en-GB" dirty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enu</a:t>
            </a:r>
            <a:r>
              <a:rPr lang="en-GB" dirty="0" smtClean="0"/>
              <a:t> </a:t>
            </a:r>
            <a:r>
              <a:rPr lang="en-GB" dirty="0" err="1"/>
              <a:t>troškova</a:t>
            </a:r>
            <a:r>
              <a:rPr lang="en-GB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modeli</a:t>
            </a:r>
            <a:r>
              <a:rPr lang="en-GB" dirty="0" smtClean="0"/>
              <a:t> </a:t>
            </a:r>
            <a:r>
              <a:rPr lang="en-GB" dirty="0" err="1"/>
              <a:t>koji</a:t>
            </a:r>
            <a:r>
              <a:rPr lang="en-GB" dirty="0"/>
              <a:t> se </a:t>
            </a:r>
            <a:r>
              <a:rPr lang="en-GB" dirty="0" err="1"/>
              <a:t>formiraju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osnovu</a:t>
            </a:r>
            <a:r>
              <a:rPr lang="en-GB" dirty="0"/>
              <a:t> </a:t>
            </a:r>
            <a:r>
              <a:rPr lang="en-GB" dirty="0" err="1"/>
              <a:t>znanja</a:t>
            </a:r>
            <a:r>
              <a:rPr lang="en-GB" dirty="0"/>
              <a:t> </a:t>
            </a:r>
            <a:r>
              <a:rPr lang="en-GB" dirty="0" err="1"/>
              <a:t>eksperata</a:t>
            </a:r>
            <a:r>
              <a:rPr lang="en-GB" dirty="0" smtClean="0"/>
              <a:t>.</a:t>
            </a:r>
            <a:endParaRPr lang="sr-Latn-ME" dirty="0" smtClean="0"/>
          </a:p>
          <a:p>
            <a:r>
              <a:rPr lang="en-GB" dirty="0" err="1" smtClean="0"/>
              <a:t>Ekspertno</a:t>
            </a:r>
            <a:r>
              <a:rPr lang="en-GB" dirty="0" smtClean="0"/>
              <a:t> </a:t>
            </a:r>
            <a:r>
              <a:rPr lang="en-GB" dirty="0" err="1"/>
              <a:t>znanje</a:t>
            </a:r>
            <a:r>
              <a:rPr lang="en-GB" dirty="0"/>
              <a:t> se </a:t>
            </a:r>
            <a:r>
              <a:rPr lang="en-GB" dirty="0" err="1"/>
              <a:t>definiše</a:t>
            </a:r>
            <a:r>
              <a:rPr lang="en-GB" dirty="0"/>
              <a:t> </a:t>
            </a:r>
            <a:r>
              <a:rPr lang="en-GB" dirty="0" err="1"/>
              <a:t>kao</a:t>
            </a:r>
            <a:r>
              <a:rPr lang="en-GB" dirty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skup</a:t>
            </a:r>
            <a:r>
              <a:rPr lang="en-GB" dirty="0" smtClean="0"/>
              <a:t> </a:t>
            </a:r>
            <a:r>
              <a:rPr lang="en-GB" dirty="0" err="1"/>
              <a:t>činjenica</a:t>
            </a:r>
            <a:r>
              <a:rPr lang="en-GB" dirty="0"/>
              <a:t>, </a:t>
            </a:r>
            <a:r>
              <a:rPr lang="en-GB" dirty="0" err="1"/>
              <a:t>smatranja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iskustvenih</a:t>
            </a:r>
            <a:r>
              <a:rPr lang="en-GB" dirty="0"/>
              <a:t> </a:t>
            </a:r>
            <a:r>
              <a:rPr lang="en-GB" dirty="0" err="1"/>
              <a:t>pravila</a:t>
            </a:r>
            <a:r>
              <a:rPr lang="en-GB" dirty="0"/>
              <a:t> </a:t>
            </a:r>
            <a:r>
              <a:rPr lang="en-GB" dirty="0" err="1"/>
              <a:t>prikazanih</a:t>
            </a:r>
            <a:r>
              <a:rPr lang="en-GB" dirty="0"/>
              <a:t> u </a:t>
            </a:r>
            <a:r>
              <a:rPr lang="en-GB" dirty="0" err="1"/>
              <a:t>logičkoj</a:t>
            </a:r>
            <a:r>
              <a:rPr lang="en-GB" dirty="0"/>
              <a:t>, </a:t>
            </a:r>
            <a:r>
              <a:rPr lang="en-GB" dirty="0" err="1"/>
              <a:t>povezanoj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razumljivoj</a:t>
            </a:r>
            <a:r>
              <a:rPr lang="en-GB" dirty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formi</a:t>
            </a:r>
            <a:r>
              <a:rPr lang="en-GB" dirty="0"/>
              <a:t>, </a:t>
            </a:r>
            <a:r>
              <a:rPr lang="en-GB" dirty="0" err="1"/>
              <a:t>odnosno</a:t>
            </a:r>
            <a:r>
              <a:rPr lang="en-GB" dirty="0"/>
              <a:t> </a:t>
            </a:r>
            <a:r>
              <a:rPr lang="en-GB" dirty="0" err="1"/>
              <a:t>veština</a:t>
            </a:r>
            <a:r>
              <a:rPr lang="en-GB" dirty="0"/>
              <a:t> da se </a:t>
            </a:r>
            <a:r>
              <a:rPr lang="en-GB" dirty="0" err="1"/>
              <a:t>stari</a:t>
            </a:r>
            <a:r>
              <a:rPr lang="en-GB" dirty="0"/>
              <a:t> </a:t>
            </a:r>
            <a:r>
              <a:rPr lang="en-GB" dirty="0" err="1"/>
              <a:t>podaci</a:t>
            </a:r>
            <a:r>
              <a:rPr lang="en-GB" dirty="0"/>
              <a:t> </a:t>
            </a:r>
            <a:r>
              <a:rPr lang="en-GB" dirty="0" err="1"/>
              <a:t>primene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novi</a:t>
            </a:r>
            <a:r>
              <a:rPr lang="en-GB" dirty="0"/>
              <a:t> problem. </a:t>
            </a:r>
            <a:endParaRPr lang="sr-Latn-ME" dirty="0" smtClean="0"/>
          </a:p>
          <a:p>
            <a:r>
              <a:rPr lang="en-GB" dirty="0" err="1" smtClean="0"/>
              <a:t>Ekspertni</a:t>
            </a:r>
            <a:r>
              <a:rPr lang="en-GB" dirty="0" smtClean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sr-Latn-ME" dirty="0" smtClean="0"/>
              <a:t> </a:t>
            </a:r>
            <a:r>
              <a:rPr lang="en-GB" dirty="0" err="1" smtClean="0"/>
              <a:t>obavezno</a:t>
            </a:r>
            <a:r>
              <a:rPr lang="en-GB" dirty="0" smtClean="0"/>
              <a:t> </a:t>
            </a:r>
            <a:r>
              <a:rPr lang="en-GB" dirty="0" err="1"/>
              <a:t>sadrži</a:t>
            </a:r>
            <a:r>
              <a:rPr lang="en-GB" dirty="0"/>
              <a:t> </a:t>
            </a:r>
            <a:r>
              <a:rPr lang="en-GB" dirty="0" err="1" smtClean="0"/>
              <a:t>softver</a:t>
            </a:r>
            <a:r>
              <a:rPr lang="sr-Latn-ME" dirty="0" smtClean="0"/>
              <a:t> koji je u stanju da akumulira i interpretira</a:t>
            </a:r>
            <a:r>
              <a:rPr lang="sr-Latn-ME" dirty="0"/>
              <a:t> </a:t>
            </a:r>
            <a:r>
              <a:rPr lang="sr-Latn-ME" dirty="0" smtClean="0"/>
              <a:t>usvojena pravila, kako bi se došlo do određenih zaključaka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6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U</a:t>
            </a:r>
            <a:r>
              <a:rPr lang="sr-Latn-CS" altLang="en-US" smtClean="0"/>
              <a:t>ČESNICI U GRAĐEVINSKOM PROJEKTU</a:t>
            </a:r>
            <a:endParaRPr lang="en-US" alt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44604"/>
            <a:ext cx="8136904" cy="4704675"/>
          </a:xfrm>
        </p:spPr>
        <p:txBody>
          <a:bodyPr/>
          <a:lstStyle/>
          <a:p>
            <a:r>
              <a:rPr lang="en-US" altLang="en-US" sz="1400" dirty="0" err="1" smtClean="0"/>
              <a:t>Investitor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ili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naručilac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ugovorom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zaključenim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izvođačem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naručilo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izvođenje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radova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predmet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ugovora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Konsultant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angažuje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naručilac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stručne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sav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etodavne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usluge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</a:t>
            </a:r>
            <a:r>
              <a:rPr lang="sr-Latn-CS" altLang="en-US" sz="1400" dirty="0" smtClean="0"/>
              <a:t>ij</a:t>
            </a:r>
            <a:r>
              <a:rPr lang="en-US" altLang="en-US" sz="1400" dirty="0" smtClean="0"/>
              <a:t>e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početka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tokom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realizacije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projekta</a:t>
            </a:r>
            <a:r>
              <a:rPr lang="sr-Latn-CS" altLang="en-US" sz="1400" dirty="0" smtClean="0"/>
              <a:t> (</a:t>
            </a:r>
            <a:r>
              <a:rPr lang="en-US" altLang="en-US" sz="1400" dirty="0" err="1" smtClean="0"/>
              <a:t>Konsultanta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može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angažovati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izvođač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)</a:t>
            </a:r>
          </a:p>
          <a:p>
            <a:r>
              <a:rPr lang="en-US" altLang="en-US" sz="1400" dirty="0" err="1" smtClean="0"/>
              <a:t>Projektant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ugovorom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zaključenim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naručiocem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prihvatilo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obavezu</a:t>
            </a:r>
            <a:r>
              <a:rPr lang="en-US" altLang="en-US" sz="1400" dirty="0" smtClean="0"/>
              <a:t> da </a:t>
            </a:r>
            <a:r>
              <a:rPr lang="en-US" altLang="en-US" sz="1400" dirty="0" err="1" smtClean="0"/>
              <a:t>izradi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tehničku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dokumentaciju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radove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predmet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ugovora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Izvođač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ugovorom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zaključenim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naručiocem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prihvatilo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obavezu</a:t>
            </a:r>
            <a:r>
              <a:rPr lang="sr-Latn-CS" altLang="en-US" sz="1400" dirty="0" smtClean="0"/>
              <a:t> </a:t>
            </a:r>
            <a:r>
              <a:rPr lang="en-US" altLang="en-US" sz="1400" dirty="0" smtClean="0"/>
              <a:t>da </a:t>
            </a:r>
            <a:r>
              <a:rPr lang="en-US" altLang="en-US" sz="1400" dirty="0" err="1" smtClean="0"/>
              <a:t>izvede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radove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predmet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ugovora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Podizvođač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ugovorom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zaključenim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izvođačem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prihvatilo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obavezu</a:t>
            </a:r>
            <a:r>
              <a:rPr lang="en-US" altLang="en-US" sz="1400" dirty="0" smtClean="0"/>
              <a:t> da </a:t>
            </a:r>
            <a:r>
              <a:rPr lang="en-US" altLang="en-US" sz="1400" dirty="0" err="1" smtClean="0"/>
              <a:t>izvede</a:t>
            </a:r>
            <a:r>
              <a:rPr lang="en-US" altLang="en-US" sz="1400" dirty="0" smtClean="0"/>
              <a:t> d</a:t>
            </a:r>
            <a:r>
              <a:rPr lang="sr-Latn-CS" altLang="en-US" sz="1400" dirty="0" smtClean="0"/>
              <a:t>i</a:t>
            </a:r>
            <a:r>
              <a:rPr lang="en-US" altLang="en-US" sz="1400" dirty="0" smtClean="0"/>
              <a:t>o </a:t>
            </a:r>
            <a:r>
              <a:rPr lang="en-US" altLang="en-US" sz="1400" dirty="0" err="1" smtClean="0"/>
              <a:t>radova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su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predmet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ugovora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između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naručioca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izvođača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Revident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zaduženo</a:t>
            </a:r>
            <a:r>
              <a:rPr lang="en-US" altLang="en-US" sz="1400" dirty="0" smtClean="0"/>
              <a:t> da </a:t>
            </a:r>
            <a:r>
              <a:rPr lang="en-US" altLang="en-US" sz="1400" dirty="0" err="1" smtClean="0"/>
              <a:t>prov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eri</a:t>
            </a:r>
            <a:r>
              <a:rPr lang="en-US" altLang="en-US" sz="1400" dirty="0" smtClean="0"/>
              <a:t> prim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enu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zakona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drugih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propisa</a:t>
            </a:r>
            <a:r>
              <a:rPr lang="en-US" altLang="en-US" sz="1400" dirty="0" smtClean="0"/>
              <a:t>,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standarda</a:t>
            </a:r>
            <a:r>
              <a:rPr lang="en-US" altLang="en-US" sz="1400" dirty="0" smtClean="0"/>
              <a:t>, </a:t>
            </a:r>
            <a:r>
              <a:rPr lang="en-US" altLang="en-US" sz="1400" dirty="0" err="1" smtClean="0"/>
              <a:t>tehničkih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normativa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normi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kvaliteta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se </a:t>
            </a:r>
            <a:r>
              <a:rPr lang="en-US" altLang="en-US" sz="1400" dirty="0" err="1" smtClean="0"/>
              <a:t>obavezno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primenjuju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građenje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određene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vrste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objekata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prilikom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izrade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tehničke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dokumntacije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Stručni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nadzor</a:t>
            </a:r>
            <a:r>
              <a:rPr lang="en-US" altLang="en-US" sz="1400" dirty="0" smtClean="0"/>
              <a:t> </a:t>
            </a:r>
            <a:r>
              <a:rPr lang="sr-Latn-CS" altLang="en-US" sz="1400" dirty="0" smtClean="0"/>
              <a:t>-</a:t>
            </a:r>
            <a:r>
              <a:rPr lang="en-US" altLang="en-US" sz="1400" dirty="0" smtClean="0"/>
              <a:t> lice </a:t>
            </a:r>
            <a:r>
              <a:rPr lang="en-US" altLang="en-US" sz="1400" dirty="0" err="1" smtClean="0"/>
              <a:t>koje</a:t>
            </a:r>
            <a:r>
              <a:rPr lang="en-US" altLang="en-US" sz="1400" dirty="0" smtClean="0"/>
              <a:t> je </a:t>
            </a:r>
            <a:r>
              <a:rPr lang="en-US" altLang="en-US" sz="1400" dirty="0" err="1" smtClean="0"/>
              <a:t>naručilac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odredio</a:t>
            </a:r>
            <a:r>
              <a:rPr lang="en-US" altLang="en-US" sz="1400" dirty="0" smtClean="0"/>
              <a:t> da </a:t>
            </a:r>
            <a:r>
              <a:rPr lang="en-US" altLang="en-US" sz="1400" dirty="0" err="1" smtClean="0"/>
              <a:t>izvrši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niz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poslova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vezanih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</a:t>
            </a:r>
            <a:r>
              <a:rPr lang="en-US" altLang="en-US" sz="1400" dirty="0" smtClean="0"/>
              <a:t> pro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veru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obezb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eđenje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urednog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izvođenja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radova</a:t>
            </a:r>
            <a:r>
              <a:rPr lang="en-US" altLang="en-US" sz="1400" dirty="0" smtClean="0"/>
              <a:t>, </a:t>
            </a:r>
            <a:r>
              <a:rPr lang="en-US" altLang="en-US" sz="1400" dirty="0" err="1" smtClean="0"/>
              <a:t>naročito</a:t>
            </a:r>
            <a:r>
              <a:rPr lang="en-US" altLang="en-US" sz="1400" dirty="0" smtClean="0"/>
              <a:t> u </a:t>
            </a:r>
            <a:r>
              <a:rPr lang="en-US" altLang="en-US" sz="1400" dirty="0" err="1" smtClean="0"/>
              <a:t>pogledu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vrste</a:t>
            </a:r>
            <a:r>
              <a:rPr lang="en-US" altLang="en-US" sz="1400" dirty="0" smtClean="0"/>
              <a:t>, </a:t>
            </a:r>
            <a:r>
              <a:rPr lang="en-US" altLang="en-US" sz="1400" dirty="0" err="1" smtClean="0"/>
              <a:t>količina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kvaliteta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izvede</a:t>
            </a:r>
            <a:r>
              <a:rPr lang="sr-Latn-CS" altLang="en-US" sz="1400" dirty="0" smtClean="0"/>
              <a:t>n</a:t>
            </a:r>
            <a:r>
              <a:rPr lang="en-US" altLang="en-US" sz="1400" dirty="0" err="1" smtClean="0"/>
              <a:t>ih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radova</a:t>
            </a:r>
            <a:r>
              <a:rPr lang="en-US" altLang="en-US" sz="1400" dirty="0" smtClean="0"/>
              <a:t>, </a:t>
            </a:r>
            <a:r>
              <a:rPr lang="en-US" altLang="en-US" sz="1400" dirty="0" err="1" smtClean="0"/>
              <a:t>materijala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opreme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predviđenih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rokova</a:t>
            </a:r>
            <a:r>
              <a:rPr lang="en-US" altLang="en-US" sz="1400" dirty="0" smtClean="0"/>
              <a:t>.</a:t>
            </a:r>
          </a:p>
          <a:p>
            <a:r>
              <a:rPr lang="en-US" altLang="en-US" sz="1400" dirty="0" err="1" smtClean="0"/>
              <a:t>Inspekcijski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nadzor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obavlja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državni</a:t>
            </a:r>
            <a:r>
              <a:rPr lang="en-US" altLang="en-US" sz="1400" dirty="0" smtClean="0"/>
              <a:t> organ </a:t>
            </a:r>
            <a:r>
              <a:rPr lang="en-US" altLang="en-US" sz="1400" dirty="0" err="1" smtClean="0"/>
              <a:t>uprave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koji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vrši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inspekcijske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poslove</a:t>
            </a:r>
            <a:r>
              <a:rPr lang="sr-Latn-C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prov</a:t>
            </a:r>
            <a:r>
              <a:rPr lang="sr-Latn-CS" altLang="en-US" sz="1400" dirty="0" smtClean="0"/>
              <a:t>j</a:t>
            </a:r>
            <a:r>
              <a:rPr lang="en-US" altLang="en-US" sz="1400" dirty="0" err="1" smtClean="0"/>
              <a:t>erava</a:t>
            </a:r>
            <a:r>
              <a:rPr lang="en-US" altLang="en-US" sz="1400" dirty="0" smtClean="0"/>
              <a:t>, u </a:t>
            </a:r>
            <a:r>
              <a:rPr lang="en-US" altLang="en-US" sz="1400" dirty="0" err="1" smtClean="0"/>
              <a:t>ime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države</a:t>
            </a:r>
            <a:r>
              <a:rPr lang="en-US" altLang="en-US" sz="1400" dirty="0" smtClean="0"/>
              <a:t>, </a:t>
            </a:r>
            <a:r>
              <a:rPr lang="en-US" altLang="en-US" sz="1400" dirty="0" err="1" smtClean="0"/>
              <a:t>primenu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propisanih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uslova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za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projektovanje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i</a:t>
            </a:r>
            <a:r>
              <a:rPr lang="en-US" altLang="en-US" sz="1400" dirty="0" smtClean="0"/>
              <a:t> </a:t>
            </a:r>
            <a:r>
              <a:rPr lang="en-US" altLang="en-US" sz="1400" dirty="0" err="1" smtClean="0"/>
              <a:t>građenjeobjekata</a:t>
            </a:r>
            <a:r>
              <a:rPr lang="en-US" altLang="en-US" sz="1400" dirty="0" smtClean="0"/>
              <a:t>.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986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altLang="en-US" smtClean="0"/>
              <a:t>Procesi UPRAVLJANJA GRAĐEVINSKIM PROJEKTOM koji se odnose na troškove</a:t>
            </a:r>
            <a:endParaRPr lang="en-US" altLang="en-US" dirty="0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412776"/>
            <a:ext cx="8064896" cy="4536503"/>
          </a:xfrm>
        </p:spPr>
        <p:txBody>
          <a:bodyPr/>
          <a:lstStyle/>
          <a:p>
            <a:r>
              <a:rPr lang="hr-HR" altLang="en-US" dirty="0" smtClean="0"/>
              <a:t>Procesi koji se odnose na troškove imaju za cilj da predvide troškove projekta i upravljaju njima. Obuhvataju:</a:t>
            </a:r>
          </a:p>
          <a:p>
            <a:pPr lvl="1"/>
            <a:r>
              <a:rPr lang="hr-HR" altLang="en-US" dirty="0" smtClean="0"/>
              <a:t>procjenu troškova</a:t>
            </a:r>
          </a:p>
          <a:p>
            <a:pPr lvl="2"/>
            <a:r>
              <a:rPr lang="hr-HR" altLang="en-US" dirty="0" smtClean="0"/>
              <a:t>izrada procjene troškova za projekat (dokumentovano, sledljivo, uzimanje u obzir prognoza i rizika, dovoljno sredstava predvidjeti za vršenje ove procjene)</a:t>
            </a:r>
          </a:p>
          <a:p>
            <a:pPr lvl="1"/>
            <a:r>
              <a:rPr lang="hr-HR" altLang="en-US" dirty="0" smtClean="0"/>
              <a:t>izradu budžeta</a:t>
            </a:r>
          </a:p>
          <a:p>
            <a:pPr lvl="2"/>
            <a:r>
              <a:rPr lang="hr-HR" altLang="en-US" dirty="0" smtClean="0"/>
              <a:t>korišćenje rezultata procjene troškova da bi se napravio budžet projekta (potrebno prihvatanje i odobrenje budžeta)</a:t>
            </a:r>
          </a:p>
          <a:p>
            <a:pPr lvl="1"/>
            <a:r>
              <a:rPr lang="hr-HR" altLang="en-US" dirty="0" smtClean="0"/>
              <a:t>upravljanje troškovima -upravljanje troškovima i odstupanjima od budžeta </a:t>
            </a:r>
          </a:p>
          <a:p>
            <a:pPr lvl="2"/>
            <a:r>
              <a:rPr lang="hr-HR" altLang="en-US" dirty="0" smtClean="0"/>
              <a:t>prema uspostavljenom i dokumentovanom sistemu  sa kojim su upozanti svi koji su odgovorni za ovjeru radova ili trošenje</a:t>
            </a:r>
          </a:p>
          <a:p>
            <a:pPr lvl="2"/>
            <a:r>
              <a:rPr lang="hr-HR" altLang="en-US" dirty="0" smtClean="0"/>
              <a:t>redovno prispitivanje i vrednovanje napretka (trend troškova)</a:t>
            </a:r>
            <a:endParaRPr lang="hr-H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2123728" y="5101788"/>
            <a:ext cx="7686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dirty="0">
                <a:hlinkClick r:id="rId3"/>
              </a:rPr>
              <a:t>file:///C:/Users/sneza/Downloads/Zlata-Dola%C4%8Dek-Alduk-predavanje-3-kvaliteta-u-gradevinskim-projektima-19-06-2017-11-00%20(2).pdf</a:t>
            </a:r>
            <a:endParaRPr lang="sr-Latn-ME" sz="2000" dirty="0"/>
          </a:p>
        </p:txBody>
      </p:sp>
    </p:spTree>
    <p:extLst>
      <p:ext uri="{BB962C8B-B14F-4D97-AF65-F5344CB8AC3E}">
        <p14:creationId xmlns:p14="http://schemas.microsoft.com/office/powerpoint/2010/main" val="343190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smtClean="0"/>
              <a:t>ASPEKTI procjenE 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Investitor procjenjuje troškove, kako bi što ranije mogao da procijeni opravdanost ulaganja i mogućnost ostvarivanja profita:</a:t>
            </a:r>
          </a:p>
          <a:p>
            <a:pPr lvl="1"/>
            <a:r>
              <a:rPr lang="sr-Latn-ME" dirty="0" smtClean="0"/>
              <a:t>Na nivou idejnog rješenja i na osnovu studije opravdanosti donosi odluku o (ne) realizaciji projekta</a:t>
            </a:r>
          </a:p>
          <a:p>
            <a:pPr lvl="1"/>
            <a:r>
              <a:rPr lang="sr-Latn-ME" dirty="0" smtClean="0"/>
              <a:t>Na nivou idejnog projekta sagledava ukupne troškove za cio životni vijek projekta (projektovanje+građenje+održavanje+eksploatacija)</a:t>
            </a:r>
          </a:p>
          <a:p>
            <a:pPr lvl="1"/>
            <a:r>
              <a:rPr lang="sr-Latn-ME" dirty="0" smtClean="0"/>
              <a:t>Na nivou idejnih i glavnih projekata ima detaljnije procjene troškova izgradnje i očekivanih finansijskih rezultata , odnosno planira priliv i odliv novca (Cash flow) radi obezbjeđivanja odgovarajućeg sistema finansiranja izgradnje</a:t>
            </a:r>
          </a:p>
          <a:p>
            <a:r>
              <a:rPr lang="sr-Latn-ME" dirty="0" smtClean="0"/>
              <a:t>Izvođač procjenjuje troškove na osnovu dostupnih informacija, kako bi:</a:t>
            </a:r>
          </a:p>
          <a:p>
            <a:pPr lvl="1"/>
            <a:r>
              <a:rPr lang="sr-Latn-ME" dirty="0" smtClean="0"/>
              <a:t>Sagledao mogućnost da da ponudu Investitoru kojom će se uklopiti u budžet Investitora i ostvariti prihod</a:t>
            </a:r>
          </a:p>
          <a:p>
            <a:pPr lvl="1"/>
            <a:r>
              <a:rPr lang="sr-Latn-ME" dirty="0" smtClean="0"/>
              <a:t>Ugovorio izvođenje radova, ako mu je to isplativo</a:t>
            </a:r>
          </a:p>
          <a:p>
            <a:pPr lvl="1"/>
            <a:r>
              <a:rPr lang="sr-Latn-ME" dirty="0" smtClean="0"/>
              <a:t>U poslednjim fazama realizacije projekta, pravi bazu istorijskih podataka u vezi procijenjenih i stvarnih troškova</a:t>
            </a:r>
          </a:p>
          <a:p>
            <a:pPr lvl="1"/>
            <a:endParaRPr lang="sr-Latn-ME" dirty="0" smtClean="0"/>
          </a:p>
          <a:p>
            <a:endParaRPr lang="sr-Latn-ME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22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STRANE UKLJUČENE U PROCjENU I PRIPREMU PONUDE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50388"/>
            <a:ext cx="7920880" cy="4392487"/>
          </a:xfrm>
        </p:spPr>
        <p:txBody>
          <a:bodyPr/>
          <a:lstStyle/>
          <a:p>
            <a:r>
              <a:rPr lang="en-GB" dirty="0" smtClean="0"/>
              <a:t>OSOBLJE</a:t>
            </a:r>
            <a:r>
              <a:rPr lang="sr-Latn-ME" dirty="0" smtClean="0"/>
              <a:t> INVESTITORA (NARUČIOCA)</a:t>
            </a:r>
          </a:p>
          <a:p>
            <a:pPr lvl="1"/>
            <a:r>
              <a:rPr lang="en-GB" dirty="0" err="1"/>
              <a:t>Osoblje</a:t>
            </a:r>
            <a:r>
              <a:rPr lang="en-GB" dirty="0"/>
              <a:t> </a:t>
            </a:r>
            <a:r>
              <a:rPr lang="en-GB" dirty="0" err="1"/>
              <a:t>kupca</a:t>
            </a:r>
            <a:r>
              <a:rPr lang="en-GB" dirty="0"/>
              <a:t> </a:t>
            </a:r>
            <a:r>
              <a:rPr lang="en-GB" dirty="0" err="1"/>
              <a:t>priprema</a:t>
            </a:r>
            <a:r>
              <a:rPr lang="en-GB" dirty="0"/>
              <a:t> </a:t>
            </a:r>
            <a:r>
              <a:rPr lang="sr-Latn-ME" dirty="0" smtClean="0"/>
              <a:t>tendersku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ponudbenu</a:t>
            </a:r>
            <a:r>
              <a:rPr lang="en-GB" dirty="0"/>
              <a:t>) </a:t>
            </a:r>
            <a:r>
              <a:rPr lang="en-GB" dirty="0" err="1"/>
              <a:t>dokumentaciju</a:t>
            </a:r>
            <a:r>
              <a:rPr lang="en-GB" dirty="0"/>
              <a:t>.</a:t>
            </a:r>
          </a:p>
          <a:p>
            <a:pPr lvl="1"/>
            <a:r>
              <a:rPr lang="sr-Latn-ME" dirty="0" smtClean="0"/>
              <a:t>Mogu se angažovati k</a:t>
            </a:r>
            <a:r>
              <a:rPr lang="en-GB" dirty="0" err="1" smtClean="0"/>
              <a:t>onsultanti</a:t>
            </a:r>
            <a:r>
              <a:rPr lang="en-GB" dirty="0" smtClean="0"/>
              <a:t> – </a:t>
            </a:r>
            <a:r>
              <a:rPr lang="en-GB" dirty="0" err="1" smtClean="0"/>
              <a:t>ukoliko</a:t>
            </a:r>
            <a:r>
              <a:rPr lang="en-GB" dirty="0" smtClean="0"/>
              <a:t> </a:t>
            </a:r>
            <a:r>
              <a:rPr lang="sr-Latn-ME" dirty="0" smtClean="0"/>
              <a:t>Investitor</a:t>
            </a:r>
            <a:r>
              <a:rPr lang="en-GB" dirty="0" smtClean="0"/>
              <a:t> </a:t>
            </a:r>
            <a:r>
              <a:rPr lang="en-GB" dirty="0" err="1" smtClean="0"/>
              <a:t>nema</a:t>
            </a:r>
            <a:r>
              <a:rPr lang="en-GB" dirty="0" smtClean="0"/>
              <a:t> </a:t>
            </a:r>
            <a:r>
              <a:rPr lang="en-GB" dirty="0" err="1" smtClean="0"/>
              <a:t>značajno</a:t>
            </a:r>
            <a:r>
              <a:rPr lang="en-GB" dirty="0" smtClean="0"/>
              <a:t> </a:t>
            </a:r>
            <a:r>
              <a:rPr lang="en-GB" dirty="0" err="1" smtClean="0"/>
              <a:t>iskustvo</a:t>
            </a:r>
            <a:r>
              <a:rPr lang="en-GB" dirty="0" smtClean="0"/>
              <a:t> </a:t>
            </a:r>
            <a:r>
              <a:rPr lang="en-GB" dirty="0" err="1" smtClean="0"/>
              <a:t>sa</a:t>
            </a:r>
            <a:r>
              <a:rPr lang="en-GB" dirty="0" smtClean="0"/>
              <a:t> </a:t>
            </a:r>
            <a:r>
              <a:rPr lang="en-GB" dirty="0" err="1" smtClean="0"/>
              <a:t>investicijama</a:t>
            </a:r>
            <a:r>
              <a:rPr lang="en-GB" dirty="0" smtClean="0"/>
              <a:t> u </a:t>
            </a:r>
            <a:r>
              <a:rPr lang="en-GB" dirty="0" err="1" smtClean="0"/>
              <a:t>građevinarstvu</a:t>
            </a:r>
            <a:r>
              <a:rPr lang="en-GB" dirty="0" smtClean="0"/>
              <a:t>.</a:t>
            </a:r>
          </a:p>
          <a:p>
            <a:r>
              <a:rPr lang="en-GB" dirty="0" smtClean="0"/>
              <a:t>OSOBLJE GRAĐEVINSKOG PREDUZEĆA</a:t>
            </a:r>
            <a:endParaRPr lang="sr-Latn-ME" dirty="0" smtClean="0"/>
          </a:p>
          <a:p>
            <a:pPr lvl="1"/>
            <a:r>
              <a:rPr lang="en-GB" dirty="0" smtClean="0"/>
              <a:t>Top </a:t>
            </a:r>
            <a:r>
              <a:rPr lang="en-GB" dirty="0" err="1" smtClean="0"/>
              <a:t>menadžment</a:t>
            </a:r>
            <a:r>
              <a:rPr lang="en-GB" dirty="0" smtClean="0"/>
              <a:t> – </a:t>
            </a:r>
            <a:r>
              <a:rPr lang="en-GB" dirty="0" err="1" smtClean="0"/>
              <a:t>odluka</a:t>
            </a:r>
            <a:r>
              <a:rPr lang="en-GB" dirty="0" smtClean="0"/>
              <a:t> o </a:t>
            </a:r>
            <a:r>
              <a:rPr lang="en-GB" dirty="0" err="1" smtClean="0"/>
              <a:t>davanju</a:t>
            </a:r>
            <a:r>
              <a:rPr lang="en-GB" dirty="0" smtClean="0"/>
              <a:t> </a:t>
            </a:r>
            <a:r>
              <a:rPr lang="en-GB" dirty="0" err="1" smtClean="0"/>
              <a:t>ponude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Procenitelji-kalkulanti</a:t>
            </a:r>
            <a:r>
              <a:rPr lang="en-GB" dirty="0" smtClean="0"/>
              <a:t> – </a:t>
            </a:r>
            <a:r>
              <a:rPr lang="en-GB" dirty="0" err="1" smtClean="0"/>
              <a:t>vrše</a:t>
            </a:r>
            <a:r>
              <a:rPr lang="en-GB" dirty="0" smtClean="0"/>
              <a:t> </a:t>
            </a:r>
            <a:r>
              <a:rPr lang="en-GB" dirty="0" err="1" smtClean="0"/>
              <a:t>proc</a:t>
            </a:r>
            <a:r>
              <a:rPr lang="sr-Latn-ME" dirty="0" smtClean="0"/>
              <a:t>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upravljaju</a:t>
            </a:r>
            <a:r>
              <a:rPr lang="en-GB" dirty="0" smtClean="0"/>
              <a:t> </a:t>
            </a:r>
            <a:r>
              <a:rPr lang="en-GB" dirty="0" err="1" smtClean="0"/>
              <a:t>procesom</a:t>
            </a:r>
            <a:r>
              <a:rPr lang="en-GB" dirty="0" smtClean="0"/>
              <a:t> </a:t>
            </a:r>
            <a:r>
              <a:rPr lang="en-GB" dirty="0" err="1" smtClean="0"/>
              <a:t>pripreme</a:t>
            </a:r>
            <a:r>
              <a:rPr lang="en-GB" dirty="0" smtClean="0"/>
              <a:t> </a:t>
            </a:r>
            <a:r>
              <a:rPr lang="en-GB" dirty="0" err="1" smtClean="0"/>
              <a:t>ponuda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Planeri</a:t>
            </a:r>
            <a:r>
              <a:rPr lang="en-GB" dirty="0" smtClean="0"/>
              <a:t> – </a:t>
            </a:r>
            <a:r>
              <a:rPr lang="en-GB" dirty="0" err="1" smtClean="0"/>
              <a:t>pripremaju</a:t>
            </a:r>
            <a:r>
              <a:rPr lang="en-GB" dirty="0" smtClean="0"/>
              <a:t> </a:t>
            </a:r>
            <a:r>
              <a:rPr lang="en-GB" dirty="0" err="1" smtClean="0"/>
              <a:t>ponude</a:t>
            </a:r>
            <a:r>
              <a:rPr lang="en-GB" dirty="0" smtClean="0"/>
              <a:t> (</a:t>
            </a:r>
            <a:r>
              <a:rPr lang="en-GB" dirty="0" err="1" smtClean="0"/>
              <a:t>analiz</a:t>
            </a:r>
            <a:r>
              <a:rPr lang="sr-Latn-ME" dirty="0" smtClean="0"/>
              <a:t>e </a:t>
            </a:r>
            <a:r>
              <a:rPr lang="en-GB" dirty="0" smtClean="0"/>
              <a:t>c</a:t>
            </a:r>
            <a:r>
              <a:rPr lang="sr-Latn-ME" dirty="0" smtClean="0"/>
              <a:t>ij</a:t>
            </a:r>
            <a:r>
              <a:rPr lang="en-GB" dirty="0" err="1" smtClean="0"/>
              <a:t>ena</a:t>
            </a:r>
            <a:r>
              <a:rPr lang="en-GB" dirty="0" smtClean="0"/>
              <a:t>, </a:t>
            </a:r>
            <a:r>
              <a:rPr lang="en-GB" dirty="0" err="1" smtClean="0"/>
              <a:t>vremena</a:t>
            </a:r>
            <a:r>
              <a:rPr lang="en-GB" dirty="0" smtClean="0"/>
              <a:t>, </a:t>
            </a:r>
            <a:r>
              <a:rPr lang="en-GB" dirty="0" err="1" smtClean="0"/>
              <a:t>ljudskih</a:t>
            </a:r>
            <a:r>
              <a:rPr lang="en-GB" dirty="0" smtClean="0"/>
              <a:t> </a:t>
            </a:r>
            <a:r>
              <a:rPr lang="en-GB" dirty="0" err="1" smtClean="0"/>
              <a:t>resursa</a:t>
            </a:r>
            <a:r>
              <a:rPr lang="en-GB" dirty="0" smtClean="0"/>
              <a:t>, </a:t>
            </a:r>
            <a:r>
              <a:rPr lang="en-GB" dirty="0" err="1" smtClean="0"/>
              <a:t>mašina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opreme</a:t>
            </a:r>
            <a:r>
              <a:rPr lang="en-GB" dirty="0" smtClean="0"/>
              <a:t>).</a:t>
            </a:r>
            <a:endParaRPr lang="sr-Latn-ME" dirty="0" smtClean="0"/>
          </a:p>
          <a:p>
            <a:r>
              <a:rPr lang="en-GB" dirty="0" smtClean="0"/>
              <a:t>SPOLJNE ORGANIZACIJE</a:t>
            </a:r>
            <a:endParaRPr lang="sr-Latn-ME" dirty="0" smtClean="0"/>
          </a:p>
          <a:p>
            <a:pPr lvl="1"/>
            <a:r>
              <a:rPr lang="en-GB" dirty="0" err="1" smtClean="0"/>
              <a:t>Isporučioci</a:t>
            </a:r>
            <a:r>
              <a:rPr lang="en-GB" dirty="0" smtClean="0"/>
              <a:t> </a:t>
            </a:r>
            <a:r>
              <a:rPr lang="en-GB" dirty="0" err="1" smtClean="0"/>
              <a:t>materijala</a:t>
            </a:r>
            <a:r>
              <a:rPr lang="en-GB" dirty="0" smtClean="0"/>
              <a:t> – c</a:t>
            </a:r>
            <a:r>
              <a:rPr lang="sr-Latn-ME" dirty="0" smtClean="0"/>
              <a:t>ij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 smtClean="0"/>
              <a:t>materijala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Isporučioci</a:t>
            </a:r>
            <a:r>
              <a:rPr lang="en-GB" dirty="0" smtClean="0"/>
              <a:t> </a:t>
            </a:r>
            <a:r>
              <a:rPr lang="en-GB" dirty="0" err="1" smtClean="0"/>
              <a:t>mašina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opreme</a:t>
            </a:r>
            <a:r>
              <a:rPr lang="en-GB" dirty="0" smtClean="0"/>
              <a:t> – c</a:t>
            </a:r>
            <a:r>
              <a:rPr lang="sr-Latn-ME" dirty="0" smtClean="0"/>
              <a:t>ij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kupovinu</a:t>
            </a:r>
            <a:r>
              <a:rPr lang="en-GB" dirty="0" smtClean="0"/>
              <a:t> </a:t>
            </a:r>
            <a:r>
              <a:rPr lang="en-GB" dirty="0" err="1" smtClean="0"/>
              <a:t>ili</a:t>
            </a:r>
            <a:r>
              <a:rPr lang="en-GB" dirty="0" smtClean="0"/>
              <a:t> </a:t>
            </a:r>
            <a:r>
              <a:rPr lang="en-GB" dirty="0" err="1" smtClean="0"/>
              <a:t>iznajmljivanje</a:t>
            </a:r>
            <a:r>
              <a:rPr lang="en-GB" dirty="0" smtClean="0"/>
              <a:t> </a:t>
            </a:r>
            <a:r>
              <a:rPr lang="en-GB" dirty="0" err="1" smtClean="0"/>
              <a:t>mašina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opreme</a:t>
            </a:r>
            <a:r>
              <a:rPr lang="en-GB" dirty="0" smtClean="0"/>
              <a:t>.</a:t>
            </a:r>
          </a:p>
          <a:p>
            <a:pPr lvl="1"/>
            <a:r>
              <a:rPr lang="en-GB" dirty="0" err="1" smtClean="0"/>
              <a:t>Podizvođači</a:t>
            </a:r>
            <a:r>
              <a:rPr lang="en-GB" dirty="0" smtClean="0"/>
              <a:t> – c</a:t>
            </a:r>
            <a:r>
              <a:rPr lang="sr-Latn-ME" dirty="0" smtClean="0"/>
              <a:t>ij</a:t>
            </a:r>
            <a:r>
              <a:rPr lang="en-GB" dirty="0" err="1" smtClean="0"/>
              <a:t>ene</a:t>
            </a:r>
            <a:r>
              <a:rPr lang="en-GB" dirty="0" smtClean="0"/>
              <a:t> </a:t>
            </a:r>
            <a:r>
              <a:rPr lang="en-GB" dirty="0" err="1" smtClean="0"/>
              <a:t>usluga</a:t>
            </a:r>
            <a:r>
              <a:rPr lang="en-GB" dirty="0" smtClean="0"/>
              <a:t> </a:t>
            </a:r>
            <a:r>
              <a:rPr lang="en-GB" dirty="0" err="1" smtClean="0"/>
              <a:t>podizvođača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2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NIVOI procjenE troškova od strane izvođača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dirty="0" smtClean="0"/>
              <a:t>Konceptualna (gruba)- prije donošenja odluke o davanju ponude</a:t>
            </a:r>
          </a:p>
          <a:p>
            <a:r>
              <a:rPr lang="sr-Latn-ME" dirty="0" smtClean="0"/>
              <a:t>Preliminarna (detaljna) - ponuda</a:t>
            </a:r>
          </a:p>
          <a:p>
            <a:r>
              <a:rPr lang="sr-Latn-ME" dirty="0" smtClean="0"/>
              <a:t>Definitivna (izvođačka) – tokom izvođenja radova</a:t>
            </a:r>
          </a:p>
          <a:p>
            <a:r>
              <a:rPr lang="sr-Latn-ME" dirty="0" smtClean="0"/>
              <a:t>Totalna (konačna) – posle primopredaje izvršenih radova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6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KONCEPTUALNA (GRUBA) procjenA </a:t>
            </a:r>
            <a:r>
              <a:rPr lang="sr-Latn-ME" dirty="0"/>
              <a:t>troškova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ME" sz="1600" b="1" dirty="0" smtClean="0"/>
              <a:t>Svrha izrade procjene</a:t>
            </a:r>
            <a:r>
              <a:rPr lang="sr-Latn-ME" sz="1600" b="1" dirty="0"/>
              <a:t>:</a:t>
            </a:r>
          </a:p>
          <a:p>
            <a:pPr lvl="1"/>
            <a:r>
              <a:rPr lang="sr-Latn-ME" sz="1400" dirty="0"/>
              <a:t>Da omogući ocjenu opravdanosti daljeg rada na procjeni od strane izvođača- analizom sadržaja i kvaliteta tenderske dokumentacije na osnovu koje se priprema ponuda</a:t>
            </a:r>
          </a:p>
          <a:p>
            <a:pPr lvl="1"/>
            <a:r>
              <a:rPr lang="sr-Latn-ME" sz="1400" dirty="0"/>
              <a:t>Organizacija i priprema za formiranje detaljne procjene (naročito kada nije definisana tehnička dokumentacija, već su dati samo funkcionalni parametri </a:t>
            </a:r>
            <a:r>
              <a:rPr lang="sr-Latn-ME" sz="1400" dirty="0" smtClean="0"/>
              <a:t>objekta)</a:t>
            </a:r>
            <a:endParaRPr lang="sr-Latn-ME" sz="1400" dirty="0"/>
          </a:p>
          <a:p>
            <a:r>
              <a:rPr lang="sr-Latn-ME" sz="1600" b="1" dirty="0" smtClean="0"/>
              <a:t>Karakteristike:</a:t>
            </a:r>
          </a:p>
          <a:p>
            <a:pPr lvl="1"/>
            <a:r>
              <a:rPr lang="sr-Latn-ME" sz="1400" dirty="0"/>
              <a:t>Kod modela grube procjene troškova daje se procjena troškova u ukupnom iznosu bez detaljnijeg ulaženja u </a:t>
            </a:r>
            <a:r>
              <a:rPr lang="sr-Latn-ME" sz="1400" dirty="0" smtClean="0"/>
              <a:t>strukturu troškova</a:t>
            </a:r>
          </a:p>
          <a:p>
            <a:pPr lvl="1"/>
            <a:r>
              <a:rPr lang="sr-Latn-ME" sz="1400" dirty="0" smtClean="0"/>
              <a:t>Preporuka je da se ova procjena uradi za 8 do 80 radnih sati</a:t>
            </a:r>
          </a:p>
          <a:p>
            <a:r>
              <a:rPr lang="sr-Latn-ME" sz="1600" b="1" dirty="0" smtClean="0"/>
              <a:t>Primjenjivi modeli procjene: </a:t>
            </a:r>
          </a:p>
          <a:p>
            <a:pPr lvl="1"/>
            <a:r>
              <a:rPr lang="sr-Latn-ME" sz="1400" dirty="0" smtClean="0"/>
              <a:t>najjednostavniji, bazirani na površini i/ili zapremini objekta za koji se daje ponuda,</a:t>
            </a:r>
          </a:p>
          <a:p>
            <a:pPr lvl="1"/>
            <a:r>
              <a:rPr lang="sr-Latn-ME" sz="1400" dirty="0" smtClean="0"/>
              <a:t>Zasnovani na bazi istorijskih podataka izvođača</a:t>
            </a:r>
          </a:p>
          <a:p>
            <a:pPr lvl="1"/>
            <a:endParaRPr lang="sr-Latn-ME" sz="1400" dirty="0" smtClean="0"/>
          </a:p>
        </p:txBody>
      </p:sp>
    </p:spTree>
    <p:extLst>
      <p:ext uri="{BB962C8B-B14F-4D97-AF65-F5344CB8AC3E}">
        <p14:creationId xmlns:p14="http://schemas.microsoft.com/office/powerpoint/2010/main" val="968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3927</Words>
  <Application>Microsoft Office PowerPoint</Application>
  <PresentationFormat>On-screen Show (4:3)</PresentationFormat>
  <Paragraphs>332</Paragraphs>
  <Slides>32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Cambria Math</vt:lpstr>
      <vt:lpstr>Gill Sans MT</vt:lpstr>
      <vt:lpstr>Times New Roman</vt:lpstr>
      <vt:lpstr>Gallery</vt:lpstr>
      <vt:lpstr>Planiranje i procjena troškova</vt:lpstr>
      <vt:lpstr>SPECIFIČNOSTI GRAĐEVINSKOG PROJEKTA</vt:lpstr>
      <vt:lpstr>KONCEPT UPRAVLJANJA GRAĐEVINSKIM PROJEKTOM</vt:lpstr>
      <vt:lpstr>UČESNICI U GRAĐEVINSKOM PROJEKTU</vt:lpstr>
      <vt:lpstr>Procesi UPRAVLJANJA GRAĐEVINSKIM PROJEKTOM koji se odnose na troškove</vt:lpstr>
      <vt:lpstr>ASPEKTI procjenE troškova</vt:lpstr>
      <vt:lpstr>STRANE UKLJUČENE U PROCjENU I PRIPREMU PONUDE</vt:lpstr>
      <vt:lpstr>NIVOI procjenE troškova od strane izvođača</vt:lpstr>
      <vt:lpstr>KONCEPTUALNA (GRUBA) procjenA troškova</vt:lpstr>
      <vt:lpstr>Preliminarna (detaljna) procjenA troškova</vt:lpstr>
      <vt:lpstr>Definitivna (izvođačka) procjenA troškova</vt:lpstr>
      <vt:lpstr>PROCES procjenE troškovA</vt:lpstr>
      <vt:lpstr>1. ODLUKA ZA DAVANJE PONUDE</vt:lpstr>
      <vt:lpstr>2. PROGRAMIRANJE PROCjENE I PRIKUPLJANJE INFORMACIJA O TROŠKOVIMA</vt:lpstr>
      <vt:lpstr>3. DETALJNO PROUČAVANJE PROJEKTA </vt:lpstr>
      <vt:lpstr>4. proračun direktnih troškova</vt:lpstr>
      <vt:lpstr>4.1. OPERATIVNA PROCjENA DIREKTNIH TROŠKOVA</vt:lpstr>
      <vt:lpstr>4.2. JEDINIČNA PROCjENA DIREKTNIH TROŠKOVA</vt:lpstr>
      <vt:lpstr>5. IZVEŠTAJI PROCjENITELJA</vt:lpstr>
      <vt:lpstr>5.1. opšti IZVjEŠTAJ PROCjENITELJA</vt:lpstr>
      <vt:lpstr>5.2. izveštaj o troškovima za Procijenjene radove </vt:lpstr>
      <vt:lpstr>5.3. izveštaj o troškovima za radnu snagu, mašine i opremu i materijale</vt:lpstr>
      <vt:lpstr>5.4. cash flow analiza </vt:lpstr>
      <vt:lpstr>MODELI PROCJENE TROŠKOVA</vt:lpstr>
      <vt:lpstr>MODELI PROCJENE TROŠKOVA</vt:lpstr>
      <vt:lpstr>1. GRUBA PROCJENA</vt:lpstr>
      <vt:lpstr>2. Elementarni model</vt:lpstr>
      <vt:lpstr>3. Parametarski (regresioni) model</vt:lpstr>
      <vt:lpstr>4. Model troškovno značajnih pozicija radova</vt:lpstr>
      <vt:lpstr>5. Model zasnovan na predmjeru i predračunu radova</vt:lpstr>
      <vt:lpstr>6. Model zasnovan na aktivnostima i utrošku resursa </vt:lpstr>
      <vt:lpstr>7. Ekspertni sistem za procjenu troškova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PROIZVODNI POGONI</dc:title>
  <dc:creator>radovan</dc:creator>
  <cp:lastModifiedBy>sneza</cp:lastModifiedBy>
  <cp:revision>362</cp:revision>
  <cp:lastPrinted>1601-01-01T00:00:00Z</cp:lastPrinted>
  <dcterms:created xsi:type="dcterms:W3CDTF">2007-05-15T21:56:59Z</dcterms:created>
  <dcterms:modified xsi:type="dcterms:W3CDTF">2020-03-02T15:53:41Z</dcterms:modified>
</cp:coreProperties>
</file>