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3" r:id="rId1"/>
  </p:sldMasterIdLst>
  <p:sldIdLst>
    <p:sldId id="256" r:id="rId2"/>
    <p:sldId id="259" r:id="rId3"/>
    <p:sldId id="261" r:id="rId4"/>
    <p:sldId id="260" r:id="rId5"/>
    <p:sldId id="262" r:id="rId6"/>
    <p:sldId id="263" r:id="rId7"/>
    <p:sldId id="266" r:id="rId8"/>
    <p:sldId id="267" r:id="rId9"/>
    <p:sldId id="269" r:id="rId10"/>
    <p:sldId id="268" r:id="rId11"/>
    <p:sldId id="258" r:id="rId12"/>
    <p:sldId id="264" r:id="rId13"/>
    <p:sldId id="265" r:id="rId14"/>
    <p:sldId id="270" r:id="rId15"/>
    <p:sldId id="271" r:id="rId16"/>
    <p:sldId id="272" r:id="rId17"/>
    <p:sldId id="274" r:id="rId18"/>
    <p:sldId id="273" r:id="rId19"/>
    <p:sldId id="275" r:id="rId20"/>
    <p:sldId id="276" r:id="rId21"/>
    <p:sldId id="277" r:id="rId22"/>
    <p:sldId id="279" r:id="rId23"/>
    <p:sldId id="281" r:id="rId24"/>
    <p:sldId id="280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903" autoAdjust="0"/>
    <p:restoredTop sz="94660"/>
  </p:normalViewPr>
  <p:slideViewPr>
    <p:cSldViewPr snapToGrid="0">
      <p:cViewPr>
        <p:scale>
          <a:sx n="70" d="100"/>
          <a:sy n="70" d="100"/>
        </p:scale>
        <p:origin x="144" y="7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DD50F400-EEC2-49A5-B21E-DF626282B5E4}" type="datetimeFigureOut">
              <a:rPr lang="en-US" smtClean="0"/>
              <a:t>11/29/17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1B9E5A54-EC51-41C5-8355-2E6B432F0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054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0F400-EEC2-49A5-B21E-DF626282B5E4}" type="datetimeFigureOut">
              <a:rPr lang="en-US" smtClean="0"/>
              <a:t>11/29/17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5A54-EC51-41C5-8355-2E6B432F0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478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0F400-EEC2-49A5-B21E-DF626282B5E4}" type="datetimeFigureOut">
              <a:rPr lang="en-US" smtClean="0"/>
              <a:t>11/29/17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5A54-EC51-41C5-8355-2E6B432F0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3917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0F400-EEC2-49A5-B21E-DF626282B5E4}" type="datetimeFigureOut">
              <a:rPr lang="en-US" smtClean="0"/>
              <a:t>11/29/17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5A54-EC51-41C5-8355-2E6B432F0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6790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0F400-EEC2-49A5-B21E-DF626282B5E4}" type="datetimeFigureOut">
              <a:rPr lang="en-US" smtClean="0"/>
              <a:t>11/29/17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5A54-EC51-41C5-8355-2E6B432F0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0827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0F400-EEC2-49A5-B21E-DF626282B5E4}" type="datetimeFigureOut">
              <a:rPr lang="en-US" smtClean="0"/>
              <a:t>11/29/17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5A54-EC51-41C5-8355-2E6B432F0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9876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0F400-EEC2-49A5-B21E-DF626282B5E4}" type="datetimeFigureOut">
              <a:rPr lang="en-US" smtClean="0"/>
              <a:t>11/29/17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5A54-EC51-41C5-8355-2E6B432F0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334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0F400-EEC2-49A5-B21E-DF626282B5E4}" type="datetimeFigureOut">
              <a:rPr lang="en-US" smtClean="0"/>
              <a:t>11/29/17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5A54-EC51-41C5-8355-2E6B432F0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3606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0F400-EEC2-49A5-B21E-DF626282B5E4}" type="datetimeFigureOut">
              <a:rPr lang="en-US" smtClean="0"/>
              <a:t>11/29/17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5A54-EC51-41C5-8355-2E6B432F0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176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0F400-EEC2-49A5-B21E-DF626282B5E4}" type="datetimeFigureOut">
              <a:rPr lang="en-US" smtClean="0"/>
              <a:t>11/29/17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5A54-EC51-41C5-8355-2E6B432F0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462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0F400-EEC2-49A5-B21E-DF626282B5E4}" type="datetimeFigureOut">
              <a:rPr lang="en-US" smtClean="0"/>
              <a:t>11/29/17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5A54-EC51-41C5-8355-2E6B432F0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957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0F400-EEC2-49A5-B21E-DF626282B5E4}" type="datetimeFigureOut">
              <a:rPr lang="en-US" smtClean="0"/>
              <a:t>11/29/17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5A54-EC51-41C5-8355-2E6B432F0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0549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0F400-EEC2-49A5-B21E-DF626282B5E4}" type="datetimeFigureOut">
              <a:rPr lang="en-US" smtClean="0"/>
              <a:t>11/29/17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5A54-EC51-41C5-8355-2E6B432F0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8387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0F400-EEC2-49A5-B21E-DF626282B5E4}" type="datetimeFigureOut">
              <a:rPr lang="en-US" smtClean="0"/>
              <a:t>11/29/17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5A54-EC51-41C5-8355-2E6B432F0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260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0F400-EEC2-49A5-B21E-DF626282B5E4}" type="datetimeFigureOut">
              <a:rPr lang="en-US" smtClean="0"/>
              <a:t>11/29/17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5A54-EC51-41C5-8355-2E6B432F0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461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0F400-EEC2-49A5-B21E-DF626282B5E4}" type="datetimeFigureOut">
              <a:rPr lang="en-US" smtClean="0"/>
              <a:t>11/29/17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5A54-EC51-41C5-8355-2E6B432F0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1484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0F400-EEC2-49A5-B21E-DF626282B5E4}" type="datetimeFigureOut">
              <a:rPr lang="en-US" smtClean="0"/>
              <a:t>11/29/17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E5A54-EC51-41C5-8355-2E6B432F0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187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9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DD50F400-EEC2-49A5-B21E-DF626282B5E4}" type="datetimeFigureOut">
              <a:rPr lang="en-US" smtClean="0"/>
              <a:t>11/29/17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1B9E5A54-EC51-41C5-8355-2E6B432F0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280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3835" r:id="rId2"/>
    <p:sldLayoutId id="2147483836" r:id="rId3"/>
    <p:sldLayoutId id="2147483837" r:id="rId4"/>
    <p:sldLayoutId id="2147483838" r:id="rId5"/>
    <p:sldLayoutId id="2147483839" r:id="rId6"/>
    <p:sldLayoutId id="2147483840" r:id="rId7"/>
    <p:sldLayoutId id="2147483841" r:id="rId8"/>
    <p:sldLayoutId id="2147483842" r:id="rId9"/>
    <p:sldLayoutId id="2147483843" r:id="rId10"/>
    <p:sldLayoutId id="2147483844" r:id="rId11"/>
    <p:sldLayoutId id="2147483845" r:id="rId12"/>
    <p:sldLayoutId id="2147483846" r:id="rId13"/>
    <p:sldLayoutId id="2147483847" r:id="rId14"/>
    <p:sldLayoutId id="2147483848" r:id="rId15"/>
    <p:sldLayoutId id="2147483849" r:id="rId16"/>
    <p:sldLayoutId id="2147483850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57942" y="2360828"/>
            <a:ext cx="8839201" cy="2677648"/>
          </a:xfrm>
        </p:spPr>
        <p:txBody>
          <a:bodyPr/>
          <a:lstStyle/>
          <a:p>
            <a:r>
              <a:rPr lang="en-US" sz="6000" b="1" dirty="0" err="1" smtClean="0"/>
              <a:t>Kako</a:t>
            </a:r>
            <a:r>
              <a:rPr lang="en-US" sz="6000" b="1" dirty="0" smtClean="0"/>
              <a:t> ne </a:t>
            </a:r>
            <a:r>
              <a:rPr lang="en-US" sz="6000" b="1" dirty="0" err="1" smtClean="0"/>
              <a:t>plagirati</a:t>
            </a:r>
            <a:r>
              <a:rPr lang="en-US" sz="6000" b="1" dirty="0" smtClean="0"/>
              <a:t> </a:t>
            </a:r>
            <a:r>
              <a:rPr lang="en-US" sz="6000" dirty="0" smtClean="0"/>
              <a:t>– </a:t>
            </a:r>
            <a:r>
              <a:rPr lang="en-US" sz="6000" i="1" dirty="0" err="1" smtClean="0">
                <a:solidFill>
                  <a:srgbClr val="92D050"/>
                </a:solidFill>
              </a:rPr>
              <a:t>citiranje</a:t>
            </a:r>
            <a:r>
              <a:rPr lang="en-US" sz="6000" i="1" dirty="0" smtClean="0">
                <a:solidFill>
                  <a:srgbClr val="92D050"/>
                </a:solidFill>
              </a:rPr>
              <a:t> u </a:t>
            </a:r>
            <a:r>
              <a:rPr lang="en-US" sz="6000" i="1" dirty="0" err="1" smtClean="0">
                <a:solidFill>
                  <a:srgbClr val="92D050"/>
                </a:solidFill>
              </a:rPr>
              <a:t>praksi</a:t>
            </a:r>
            <a:r>
              <a:rPr lang="en-US" sz="6000" i="1" dirty="0" smtClean="0">
                <a:solidFill>
                  <a:srgbClr val="92D050"/>
                </a:solidFill>
              </a:rPr>
              <a:t> </a:t>
            </a:r>
            <a:endParaRPr lang="en-US" sz="6000" i="1" dirty="0">
              <a:solidFill>
                <a:srgbClr val="92D05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x-none" dirty="0" smtClean="0"/>
              <a:t>Metodologija političkih nauka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93223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Citiranje</a:t>
            </a:r>
            <a:r>
              <a:rPr lang="en-US" dirty="0" smtClean="0"/>
              <a:t> vs. </a:t>
            </a:r>
            <a:r>
              <a:rPr lang="en-US" dirty="0" err="1" smtClean="0"/>
              <a:t>Parafraziranje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5" y="2603500"/>
            <a:ext cx="9781270" cy="388874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U </a:t>
            </a:r>
            <a:r>
              <a:rPr lang="en-US" dirty="0" err="1" smtClean="0"/>
              <a:t>društvenim</a:t>
            </a:r>
            <a:r>
              <a:rPr lang="en-US" dirty="0" smtClean="0"/>
              <a:t> </a:t>
            </a:r>
            <a:r>
              <a:rPr lang="en-US" dirty="0" err="1" smtClean="0"/>
              <a:t>naukama</a:t>
            </a:r>
            <a:r>
              <a:rPr lang="en-US" dirty="0" smtClean="0"/>
              <a:t> </a:t>
            </a:r>
            <a:r>
              <a:rPr lang="en-US" dirty="0" err="1" smtClean="0"/>
              <a:t>dominiraju</a:t>
            </a:r>
            <a:r>
              <a:rPr lang="en-US" dirty="0" smtClean="0"/>
              <a:t> </a:t>
            </a:r>
            <a:r>
              <a:rPr lang="en-US" dirty="0" err="1" smtClean="0"/>
              <a:t>parafraze</a:t>
            </a:r>
            <a:r>
              <a:rPr lang="en-US" dirty="0" smtClean="0"/>
              <a:t> (</a:t>
            </a:r>
            <a:r>
              <a:rPr lang="en-US" dirty="0" err="1" smtClean="0"/>
              <a:t>svega</a:t>
            </a:r>
            <a:r>
              <a:rPr lang="en-US" dirty="0" smtClean="0"/>
              <a:t> 8-12% </a:t>
            </a:r>
            <a:r>
              <a:rPr lang="en-US" dirty="0" err="1" smtClean="0"/>
              <a:t>navoda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direktni</a:t>
            </a:r>
            <a:r>
              <a:rPr lang="en-US" dirty="0" smtClean="0"/>
              <a:t> </a:t>
            </a:r>
            <a:r>
              <a:rPr lang="en-US" dirty="0" err="1" smtClean="0"/>
              <a:t>citati</a:t>
            </a:r>
            <a:r>
              <a:rPr lang="en-US" dirty="0" smtClean="0"/>
              <a:t>)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err="1" smtClean="0"/>
              <a:t>Direktno</a:t>
            </a:r>
            <a:r>
              <a:rPr lang="en-US" dirty="0" smtClean="0"/>
              <a:t> </a:t>
            </a:r>
            <a:r>
              <a:rPr lang="en-US" dirty="0" err="1" smtClean="0"/>
              <a:t>citiranje</a:t>
            </a:r>
            <a:r>
              <a:rPr lang="en-US" dirty="0" smtClean="0"/>
              <a:t> </a:t>
            </a:r>
            <a:r>
              <a:rPr lang="en-US" dirty="0" err="1" smtClean="0"/>
              <a:t>pogodno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radove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se </a:t>
            </a:r>
            <a:r>
              <a:rPr lang="en-US" dirty="0" err="1" smtClean="0"/>
              <a:t>baziraju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govorima</a:t>
            </a:r>
            <a:r>
              <a:rPr lang="en-US" dirty="0" smtClean="0"/>
              <a:t>, </a:t>
            </a:r>
            <a:r>
              <a:rPr lang="en-US" dirty="0" err="1" smtClean="0"/>
              <a:t>primarnim</a:t>
            </a:r>
            <a:r>
              <a:rPr lang="en-US" dirty="0" smtClean="0"/>
              <a:t> </a:t>
            </a:r>
            <a:r>
              <a:rPr lang="en-US" dirty="0" err="1" smtClean="0"/>
              <a:t>izvorima</a:t>
            </a:r>
            <a:r>
              <a:rPr lang="en-US" dirty="0" smtClean="0"/>
              <a:t>, </a:t>
            </a:r>
            <a:r>
              <a:rPr lang="en-US" dirty="0" err="1" smtClean="0"/>
              <a:t>vremenski</a:t>
            </a:r>
            <a:r>
              <a:rPr lang="en-US" dirty="0" smtClean="0"/>
              <a:t> </a:t>
            </a:r>
            <a:r>
              <a:rPr lang="en-US" dirty="0" err="1" smtClean="0"/>
              <a:t>osjetljivom</a:t>
            </a:r>
            <a:r>
              <a:rPr lang="en-US" dirty="0" smtClean="0"/>
              <a:t> </a:t>
            </a:r>
            <a:r>
              <a:rPr lang="en-US" dirty="0" err="1" smtClean="0"/>
              <a:t>rječniku</a:t>
            </a:r>
            <a:r>
              <a:rPr lang="en-US" dirty="0" smtClean="0"/>
              <a:t>, </a:t>
            </a:r>
            <a:r>
              <a:rPr lang="en-US" dirty="0" err="1" smtClean="0"/>
              <a:t>itd</a:t>
            </a:r>
            <a:r>
              <a:rPr lang="en-US" dirty="0" smtClean="0"/>
              <a:t>.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err="1" smtClean="0"/>
              <a:t>Poželjno</a:t>
            </a:r>
            <a:r>
              <a:rPr lang="en-US" dirty="0" smtClean="0"/>
              <a:t> je </a:t>
            </a:r>
            <a:r>
              <a:rPr lang="en-US" dirty="0" err="1" smtClean="0"/>
              <a:t>dati</a:t>
            </a:r>
            <a:r>
              <a:rPr lang="en-US" dirty="0" smtClean="0"/>
              <a:t> </a:t>
            </a:r>
            <a:r>
              <a:rPr lang="en-US" dirty="0" err="1" smtClean="0"/>
              <a:t>jasno</a:t>
            </a:r>
            <a:r>
              <a:rPr lang="en-US" dirty="0" smtClean="0"/>
              <a:t> do </a:t>
            </a:r>
            <a:r>
              <a:rPr lang="en-US" dirty="0" err="1" smtClean="0"/>
              <a:t>znanja</a:t>
            </a:r>
            <a:r>
              <a:rPr lang="en-US" dirty="0" smtClean="0"/>
              <a:t> </a:t>
            </a:r>
            <a:r>
              <a:rPr lang="en-US" dirty="0" err="1" smtClean="0"/>
              <a:t>zašto</a:t>
            </a:r>
            <a:r>
              <a:rPr lang="en-US" dirty="0" smtClean="0"/>
              <a:t> je </a:t>
            </a:r>
            <a:r>
              <a:rPr lang="en-US" dirty="0" err="1" smtClean="0"/>
              <a:t>određeni</a:t>
            </a:r>
            <a:r>
              <a:rPr lang="en-US" dirty="0" smtClean="0"/>
              <a:t> rad </a:t>
            </a:r>
            <a:r>
              <a:rPr lang="en-US" dirty="0" err="1" smtClean="0"/>
              <a:t>citiran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r>
              <a:rPr lang="en-US" dirty="0" err="1" smtClean="0"/>
              <a:t>Parafraziranje</a:t>
            </a:r>
            <a:r>
              <a:rPr lang="en-US" dirty="0" smtClean="0"/>
              <a:t> </a:t>
            </a:r>
            <a:r>
              <a:rPr lang="en-US" dirty="0" err="1" smtClean="0"/>
              <a:t>stavlja</a:t>
            </a:r>
            <a:r>
              <a:rPr lang="en-US" dirty="0" smtClean="0"/>
              <a:t> </a:t>
            </a:r>
            <a:r>
              <a:rPr lang="en-US" dirty="0" err="1" smtClean="0"/>
              <a:t>manje</a:t>
            </a:r>
            <a:r>
              <a:rPr lang="en-US" dirty="0" smtClean="0"/>
              <a:t> </a:t>
            </a:r>
            <a:r>
              <a:rPr lang="en-US" dirty="0" err="1" smtClean="0"/>
              <a:t>opterećenja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tekst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U </a:t>
            </a:r>
            <a:r>
              <a:rPr lang="en-US" dirty="0" err="1" smtClean="0"/>
              <a:t>slučaju</a:t>
            </a:r>
            <a:r>
              <a:rPr lang="en-US" dirty="0" smtClean="0"/>
              <a:t> </a:t>
            </a:r>
            <a:r>
              <a:rPr lang="en-US" dirty="0" err="1" smtClean="0"/>
              <a:t>direktnog</a:t>
            </a:r>
            <a:r>
              <a:rPr lang="en-US" dirty="0" smtClean="0"/>
              <a:t> </a:t>
            </a:r>
            <a:r>
              <a:rPr lang="en-US" dirty="0" err="1" smtClean="0"/>
              <a:t>citiranja</a:t>
            </a:r>
            <a:r>
              <a:rPr lang="en-US" dirty="0" smtClean="0"/>
              <a:t> </a:t>
            </a:r>
            <a:r>
              <a:rPr lang="en-US" dirty="0" err="1" smtClean="0"/>
              <a:t>veće</a:t>
            </a:r>
            <a:r>
              <a:rPr lang="en-US" dirty="0" smtClean="0"/>
              <a:t> </a:t>
            </a:r>
            <a:r>
              <a:rPr lang="en-US" dirty="0" err="1" smtClean="0"/>
              <a:t>količine</a:t>
            </a:r>
            <a:r>
              <a:rPr lang="en-US" dirty="0" smtClean="0"/>
              <a:t> </a:t>
            </a:r>
            <a:r>
              <a:rPr lang="en-US" dirty="0" err="1" smtClean="0"/>
              <a:t>teksta</a:t>
            </a:r>
            <a:r>
              <a:rPr lang="en-US" dirty="0" smtClean="0"/>
              <a:t> </a:t>
            </a:r>
            <a:r>
              <a:rPr lang="en-US" dirty="0" err="1" smtClean="0"/>
              <a:t>poželjno</a:t>
            </a:r>
            <a:r>
              <a:rPr lang="en-US" dirty="0" smtClean="0"/>
              <a:t> je </a:t>
            </a:r>
            <a:r>
              <a:rPr lang="en-US" dirty="0" err="1" smtClean="0"/>
              <a:t>citat</a:t>
            </a:r>
            <a:r>
              <a:rPr lang="en-US" dirty="0" smtClean="0"/>
              <a:t> </a:t>
            </a:r>
            <a:r>
              <a:rPr lang="en-US" dirty="0" err="1" smtClean="0"/>
              <a:t>izdvojiti</a:t>
            </a:r>
            <a:r>
              <a:rPr lang="en-US" dirty="0" smtClean="0"/>
              <a:t> u </a:t>
            </a:r>
            <a:r>
              <a:rPr lang="en-US" dirty="0" err="1" smtClean="0"/>
              <a:t>zasebni</a:t>
            </a:r>
            <a:r>
              <a:rPr lang="en-US" dirty="0" smtClean="0"/>
              <a:t> </a:t>
            </a:r>
            <a:r>
              <a:rPr lang="en-US" dirty="0" err="1" smtClean="0"/>
              <a:t>paragraf</a:t>
            </a:r>
            <a:r>
              <a:rPr lang="en-US" dirty="0" smtClean="0"/>
              <a:t> </a:t>
            </a:r>
            <a:r>
              <a:rPr lang="en-US" dirty="0" err="1" smtClean="0"/>
              <a:t>odvojen</a:t>
            </a:r>
            <a:r>
              <a:rPr lang="en-US" dirty="0" smtClean="0"/>
              <a:t> od </a:t>
            </a:r>
            <a:r>
              <a:rPr lang="en-US" dirty="0" err="1" smtClean="0"/>
              <a:t>ostatka</a:t>
            </a:r>
            <a:r>
              <a:rPr lang="en-US" dirty="0" smtClean="0"/>
              <a:t> </a:t>
            </a:r>
            <a:r>
              <a:rPr lang="en-US" dirty="0" err="1" smtClean="0"/>
              <a:t>teksta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r>
              <a:rPr lang="en-US" dirty="0" err="1" smtClean="0"/>
              <a:t>Jednako</a:t>
            </a:r>
            <a:r>
              <a:rPr lang="en-US" dirty="0" smtClean="0"/>
              <a:t> </a:t>
            </a:r>
            <a:r>
              <a:rPr lang="en-US" dirty="0" err="1" smtClean="0"/>
              <a:t>važno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oba</a:t>
            </a:r>
            <a:r>
              <a:rPr lang="en-US" dirty="0" smtClean="0"/>
              <a:t> </a:t>
            </a:r>
            <a:r>
              <a:rPr lang="en-US" dirty="0" err="1" smtClean="0"/>
              <a:t>načina</a:t>
            </a:r>
            <a:r>
              <a:rPr lang="en-US" dirty="0" smtClean="0"/>
              <a:t>: </a:t>
            </a:r>
            <a:r>
              <a:rPr lang="en-US" b="1" dirty="0" err="1" smtClean="0">
                <a:solidFill>
                  <a:srgbClr val="00B050"/>
                </a:solidFill>
              </a:rPr>
              <a:t>preciznost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i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</a:rPr>
              <a:t>tačnost</a:t>
            </a:r>
            <a:r>
              <a:rPr lang="en-US" b="1" dirty="0" smtClean="0">
                <a:solidFill>
                  <a:srgbClr val="00B050"/>
                </a:solidFill>
              </a:rPr>
              <a:t>!</a:t>
            </a:r>
            <a:endParaRPr lang="en-US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6221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7481" y="827364"/>
            <a:ext cx="8761413" cy="706964"/>
          </a:xfrm>
        </p:spPr>
        <p:txBody>
          <a:bodyPr/>
          <a:lstStyle/>
          <a:p>
            <a:r>
              <a:rPr lang="en-US" b="1" dirty="0" err="1" smtClean="0"/>
              <a:t>Plagiranje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" y="2603500"/>
            <a:ext cx="10523013" cy="4071620"/>
          </a:xfrm>
        </p:spPr>
        <p:txBody>
          <a:bodyPr>
            <a:normAutofit fontScale="92500" lnSpcReduction="10000"/>
          </a:bodyPr>
          <a:lstStyle/>
          <a:p>
            <a:r>
              <a:rPr lang="en-US" sz="2000" i="1" dirty="0" err="1" smtClean="0"/>
              <a:t>Plagiranje</a:t>
            </a:r>
            <a:r>
              <a:rPr lang="en-US" sz="2000" i="1" dirty="0" smtClean="0"/>
              <a:t> se </a:t>
            </a:r>
            <a:r>
              <a:rPr lang="en-US" sz="2000" i="1" dirty="0" err="1" smtClean="0"/>
              <a:t>dešava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kada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su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nečije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riječi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reprodukovane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na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način</a:t>
            </a:r>
            <a:r>
              <a:rPr lang="en-US" sz="2000" i="1" dirty="0" smtClean="0"/>
              <a:t> da </a:t>
            </a:r>
            <a:r>
              <a:rPr lang="en-US" sz="2000" i="1" dirty="0" err="1" smtClean="0"/>
              <a:t>ideje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i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argumenti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orignalnog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autora</a:t>
            </a:r>
            <a:r>
              <a:rPr lang="en-US" sz="2000" i="1" dirty="0" smtClean="0"/>
              <a:t>, u </a:t>
            </a:r>
            <a:r>
              <a:rPr lang="en-US" sz="2000" i="1" dirty="0" err="1" smtClean="0"/>
              <a:t>očima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onoga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ko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čita</a:t>
            </a:r>
            <a:r>
              <a:rPr lang="en-US" sz="2000" i="1" dirty="0" smtClean="0"/>
              <a:t>, </a:t>
            </a:r>
            <a:r>
              <a:rPr lang="en-US" sz="2000" i="1" dirty="0" err="1" smtClean="0"/>
              <a:t>bivaju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pripisana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onome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ko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citira</a:t>
            </a:r>
            <a:r>
              <a:rPr lang="en-US" sz="2000" i="1" dirty="0" smtClean="0"/>
              <a:t/>
            </a:r>
            <a:br>
              <a:rPr lang="en-US" sz="2000" i="1" dirty="0" smtClean="0"/>
            </a:br>
            <a:endParaRPr lang="en-US" sz="2000" dirty="0" smtClean="0"/>
          </a:p>
          <a:p>
            <a:r>
              <a:rPr lang="en-US" sz="2000" b="1" dirty="0" err="1" smtClean="0"/>
              <a:t>Uzroci</a:t>
            </a:r>
            <a:r>
              <a:rPr lang="en-US" sz="2000" b="1" dirty="0" smtClean="0"/>
              <a:t>: </a:t>
            </a:r>
            <a:r>
              <a:rPr lang="en-US" sz="2000" dirty="0" err="1" smtClean="0"/>
              <a:t>nedostatak</a:t>
            </a:r>
            <a:r>
              <a:rPr lang="en-US" sz="2000" dirty="0" smtClean="0"/>
              <a:t> </a:t>
            </a:r>
            <a:r>
              <a:rPr lang="en-US" sz="2000" dirty="0" err="1" smtClean="0"/>
              <a:t>referenci</a:t>
            </a:r>
            <a:r>
              <a:rPr lang="en-US" sz="2000" dirty="0" smtClean="0"/>
              <a:t>, </a:t>
            </a:r>
            <a:r>
              <a:rPr lang="en-US" sz="2000" dirty="0" err="1" smtClean="0"/>
              <a:t>nepravilno</a:t>
            </a:r>
            <a:r>
              <a:rPr lang="en-US" sz="2000" dirty="0" smtClean="0"/>
              <a:t> </a:t>
            </a:r>
            <a:r>
              <a:rPr lang="en-US" sz="2000" dirty="0" err="1" smtClean="0"/>
              <a:t>citiranje</a:t>
            </a:r>
            <a:r>
              <a:rPr lang="en-US" sz="2000" dirty="0" smtClean="0"/>
              <a:t>, </a:t>
            </a:r>
            <a:r>
              <a:rPr lang="en-US" sz="2000" dirty="0" err="1"/>
              <a:t>l</a:t>
            </a:r>
            <a:r>
              <a:rPr lang="en-US" sz="2000" dirty="0" err="1" smtClean="0"/>
              <a:t>oše</a:t>
            </a:r>
            <a:r>
              <a:rPr lang="en-US" sz="2000" dirty="0" smtClean="0"/>
              <a:t> </a:t>
            </a:r>
            <a:r>
              <a:rPr lang="en-US" sz="2000" dirty="0" err="1" smtClean="0"/>
              <a:t>vođenje</a:t>
            </a:r>
            <a:r>
              <a:rPr lang="en-US" sz="2000" dirty="0" smtClean="0"/>
              <a:t> </a:t>
            </a:r>
            <a:r>
              <a:rPr lang="en-US" sz="2000" dirty="0" err="1" smtClean="0"/>
              <a:t>bilješki</a:t>
            </a:r>
            <a:r>
              <a:rPr lang="en-US" sz="2000" dirty="0" smtClean="0"/>
              <a:t>, </a:t>
            </a:r>
            <a:r>
              <a:rPr lang="en-US" sz="2000" dirty="0" err="1" smtClean="0"/>
              <a:t>loše</a:t>
            </a:r>
            <a:r>
              <a:rPr lang="en-US" sz="2000" dirty="0" smtClean="0"/>
              <a:t> </a:t>
            </a:r>
            <a:r>
              <a:rPr lang="en-US" sz="2000" dirty="0" err="1" smtClean="0"/>
              <a:t>parafraziranje</a:t>
            </a:r>
            <a:r>
              <a:rPr lang="en-US" sz="2000" dirty="0" smtClean="0"/>
              <a:t> </a:t>
            </a:r>
            <a:br>
              <a:rPr lang="en-US" sz="2000" dirty="0" smtClean="0"/>
            </a:br>
            <a:endParaRPr lang="en-US" sz="2000" dirty="0" smtClean="0"/>
          </a:p>
          <a:p>
            <a:r>
              <a:rPr lang="en-US" sz="2000" dirty="0" err="1" smtClean="0"/>
              <a:t>Može</a:t>
            </a:r>
            <a:r>
              <a:rPr lang="en-US" sz="2000" dirty="0" smtClean="0"/>
              <a:t> </a:t>
            </a:r>
            <a:r>
              <a:rPr lang="en-US" sz="2000" dirty="0" err="1" smtClean="0"/>
              <a:t>imati</a:t>
            </a:r>
            <a:r>
              <a:rPr lang="en-US" sz="2000" dirty="0" smtClean="0"/>
              <a:t> </a:t>
            </a:r>
            <a:r>
              <a:rPr lang="en-US" sz="2000" dirty="0" err="1" smtClean="0"/>
              <a:t>ozbiljne</a:t>
            </a:r>
            <a:r>
              <a:rPr lang="en-US" sz="2000" dirty="0" smtClean="0"/>
              <a:t> </a:t>
            </a:r>
            <a:r>
              <a:rPr lang="en-US" sz="2000" dirty="0" err="1" smtClean="0"/>
              <a:t>posljedice</a:t>
            </a:r>
            <a:r>
              <a:rPr lang="en-US" sz="2000" dirty="0" smtClean="0"/>
              <a:t> </a:t>
            </a:r>
            <a:r>
              <a:rPr lang="en-US" sz="2000" dirty="0" err="1" smtClean="0"/>
              <a:t>po</a:t>
            </a:r>
            <a:r>
              <a:rPr lang="en-US" sz="2000" dirty="0" smtClean="0"/>
              <a:t> </a:t>
            </a:r>
            <a:r>
              <a:rPr lang="en-US" sz="2000" dirty="0" err="1" smtClean="0"/>
              <a:t>studentski</a:t>
            </a:r>
            <a:r>
              <a:rPr lang="en-US" sz="2000" dirty="0" smtClean="0"/>
              <a:t> </a:t>
            </a:r>
            <a:r>
              <a:rPr lang="en-US" sz="2000" dirty="0" err="1" smtClean="0"/>
              <a:t>i</a:t>
            </a:r>
            <a:r>
              <a:rPr lang="en-US" sz="2000" dirty="0" smtClean="0"/>
              <a:t> </a:t>
            </a:r>
            <a:r>
              <a:rPr lang="en-US" sz="2000" dirty="0" err="1" smtClean="0"/>
              <a:t>akademski</a:t>
            </a:r>
            <a:r>
              <a:rPr lang="en-US" sz="2000" dirty="0" smtClean="0"/>
              <a:t> status </a:t>
            </a:r>
            <a:br>
              <a:rPr lang="en-US" sz="2000" dirty="0" smtClean="0"/>
            </a:br>
            <a:endParaRPr lang="en-US" sz="2000" dirty="0" smtClean="0"/>
          </a:p>
          <a:p>
            <a:r>
              <a:rPr lang="en-US" sz="2000" i="1" dirty="0" err="1" smtClean="0"/>
              <a:t>Nenamjerno</a:t>
            </a:r>
            <a:r>
              <a:rPr lang="en-US" sz="2000" dirty="0" smtClean="0"/>
              <a:t> </a:t>
            </a:r>
            <a:r>
              <a:rPr lang="en-US" sz="2000" dirty="0" err="1" smtClean="0"/>
              <a:t>plagiranje</a:t>
            </a:r>
            <a:r>
              <a:rPr lang="en-US" sz="2000" dirty="0" smtClean="0"/>
              <a:t> je </a:t>
            </a:r>
            <a:r>
              <a:rPr lang="en-US" sz="2000" dirty="0" err="1" smtClean="0"/>
              <a:t>i</a:t>
            </a:r>
            <a:r>
              <a:rPr lang="en-US" sz="2000" dirty="0" smtClean="0"/>
              <a:t> </a:t>
            </a:r>
            <a:r>
              <a:rPr lang="en-US" sz="2000" dirty="0" err="1" smtClean="0"/>
              <a:t>dalje</a:t>
            </a:r>
            <a:r>
              <a:rPr lang="en-US" sz="2000" dirty="0" smtClean="0"/>
              <a:t> </a:t>
            </a:r>
            <a:r>
              <a:rPr lang="en-US" sz="2000" dirty="0" err="1" smtClean="0"/>
              <a:t>plagiranje</a:t>
            </a: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dirty="0" smtClean="0"/>
          </a:p>
          <a:p>
            <a:r>
              <a:rPr lang="en-US" sz="2000" dirty="0" err="1" smtClean="0"/>
              <a:t>Parafraziranje</a:t>
            </a:r>
            <a:r>
              <a:rPr lang="en-US" sz="2000" dirty="0" smtClean="0"/>
              <a:t> </a:t>
            </a:r>
            <a:r>
              <a:rPr lang="en-US" sz="2000" dirty="0" err="1" smtClean="0"/>
              <a:t>može</a:t>
            </a:r>
            <a:r>
              <a:rPr lang="en-US" sz="2000" dirty="0" smtClean="0"/>
              <a:t> </a:t>
            </a:r>
            <a:r>
              <a:rPr lang="en-US" sz="2000" dirty="0" err="1" smtClean="0"/>
              <a:t>biti</a:t>
            </a:r>
            <a:r>
              <a:rPr lang="en-US" sz="2000" dirty="0" smtClean="0"/>
              <a:t> </a:t>
            </a:r>
            <a:r>
              <a:rPr lang="en-US" sz="2000" dirty="0" err="1" smtClean="0"/>
              <a:t>plagiranje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62517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Lista</a:t>
            </a:r>
            <a:r>
              <a:rPr lang="en-US" dirty="0" smtClean="0"/>
              <a:t> </a:t>
            </a:r>
            <a:r>
              <a:rPr lang="en-US" dirty="0" err="1" smtClean="0"/>
              <a:t>referenci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1040" y="2255520"/>
            <a:ext cx="5120640" cy="4358640"/>
          </a:xfrm>
        </p:spPr>
        <p:txBody>
          <a:bodyPr>
            <a:normAutofit fontScale="92500"/>
          </a:bodyPr>
          <a:lstStyle/>
          <a:p>
            <a:r>
              <a:rPr lang="en-US" sz="2400" dirty="0" err="1" smtClean="0"/>
              <a:t>Obavezan</a:t>
            </a:r>
            <a:r>
              <a:rPr lang="en-US" sz="2400" dirty="0" smtClean="0"/>
              <a:t> </a:t>
            </a:r>
            <a:r>
              <a:rPr lang="en-US" sz="2400" dirty="0" err="1" smtClean="0"/>
              <a:t>dio</a:t>
            </a:r>
            <a:r>
              <a:rPr lang="en-US" sz="2400" dirty="0" smtClean="0"/>
              <a:t> </a:t>
            </a:r>
            <a:r>
              <a:rPr lang="en-US" sz="2400" dirty="0" err="1" smtClean="0"/>
              <a:t>akademskog</a:t>
            </a:r>
            <a:r>
              <a:rPr lang="en-US" sz="2400" dirty="0" smtClean="0"/>
              <a:t> </a:t>
            </a:r>
            <a:r>
              <a:rPr lang="en-US" sz="2400" dirty="0" err="1" smtClean="0"/>
              <a:t>rada</a:t>
            </a:r>
            <a:r>
              <a:rPr lang="en-US" sz="2400" dirty="0" smtClean="0"/>
              <a:t>!</a:t>
            </a:r>
          </a:p>
          <a:p>
            <a:r>
              <a:rPr lang="en-US" sz="2400" dirty="0" smtClean="0"/>
              <a:t>Ne </a:t>
            </a:r>
            <a:r>
              <a:rPr lang="en-US" sz="2400" dirty="0" err="1" smtClean="0"/>
              <a:t>smiju</a:t>
            </a:r>
            <a:r>
              <a:rPr lang="en-US" sz="2400" dirty="0" smtClean="0"/>
              <a:t> se </a:t>
            </a:r>
            <a:r>
              <a:rPr lang="en-US" sz="2400" dirty="0" err="1" smtClean="0"/>
              <a:t>navoditi</a:t>
            </a:r>
            <a:r>
              <a:rPr lang="en-US" sz="2400" dirty="0" smtClean="0"/>
              <a:t> </a:t>
            </a:r>
            <a:r>
              <a:rPr lang="en-US" sz="2400" dirty="0" err="1" smtClean="0"/>
              <a:t>radovi</a:t>
            </a:r>
            <a:r>
              <a:rPr lang="en-US" sz="2400" dirty="0" smtClean="0"/>
              <a:t> </a:t>
            </a:r>
            <a:r>
              <a:rPr lang="en-US" sz="2400" dirty="0" err="1" smtClean="0"/>
              <a:t>koji</a:t>
            </a:r>
            <a:r>
              <a:rPr lang="en-US" sz="2400" dirty="0" smtClean="0"/>
              <a:t> </a:t>
            </a:r>
            <a:r>
              <a:rPr lang="en-US" sz="2400" dirty="0" err="1" smtClean="0"/>
              <a:t>nijesu</a:t>
            </a:r>
            <a:r>
              <a:rPr lang="en-US" sz="2400" dirty="0" smtClean="0"/>
              <a:t> </a:t>
            </a:r>
            <a:r>
              <a:rPr lang="en-US" sz="2400" dirty="0" err="1" smtClean="0"/>
              <a:t>korišćenji</a:t>
            </a:r>
            <a:endParaRPr lang="en-US" sz="2400" dirty="0"/>
          </a:p>
          <a:p>
            <a:r>
              <a:rPr lang="en-US" sz="2400" dirty="0" smtClean="0"/>
              <a:t>U </a:t>
            </a:r>
            <a:r>
              <a:rPr lang="en-US" sz="2400" dirty="0" err="1" smtClean="0"/>
              <a:t>slučaju</a:t>
            </a:r>
            <a:r>
              <a:rPr lang="en-US" sz="2400" dirty="0" smtClean="0"/>
              <a:t> </a:t>
            </a:r>
            <a:r>
              <a:rPr lang="en-US" sz="2400" dirty="0" err="1" smtClean="0"/>
              <a:t>citiranja</a:t>
            </a:r>
            <a:r>
              <a:rPr lang="en-US" sz="2400" dirty="0" smtClean="0"/>
              <a:t> </a:t>
            </a:r>
            <a:r>
              <a:rPr lang="en-US" sz="2400" dirty="0" err="1" smtClean="0"/>
              <a:t>već</a:t>
            </a:r>
            <a:r>
              <a:rPr lang="en-US" sz="2400" dirty="0" smtClean="0"/>
              <a:t> </a:t>
            </a:r>
            <a:r>
              <a:rPr lang="en-US" sz="2400" dirty="0" err="1" smtClean="0"/>
              <a:t>postojećeg</a:t>
            </a:r>
            <a:r>
              <a:rPr lang="en-US" sz="2400" dirty="0" smtClean="0"/>
              <a:t> </a:t>
            </a:r>
            <a:r>
              <a:rPr lang="en-US" sz="2400" dirty="0" err="1" smtClean="0"/>
              <a:t>citata</a:t>
            </a:r>
            <a:r>
              <a:rPr lang="en-US" sz="2400" dirty="0" smtClean="0"/>
              <a:t>, </a:t>
            </a:r>
            <a:r>
              <a:rPr lang="en-US" sz="2400" dirty="0" err="1" smtClean="0"/>
              <a:t>nužno</a:t>
            </a:r>
            <a:r>
              <a:rPr lang="en-US" sz="2400" dirty="0" smtClean="0"/>
              <a:t> je </a:t>
            </a:r>
            <a:r>
              <a:rPr lang="en-US" sz="2400" dirty="0" err="1" smtClean="0"/>
              <a:t>navesti</a:t>
            </a:r>
            <a:r>
              <a:rPr lang="en-US" sz="2400" dirty="0" smtClean="0"/>
              <a:t> </a:t>
            </a:r>
            <a:r>
              <a:rPr lang="en-US" sz="2400" dirty="0" err="1" smtClean="0"/>
              <a:t>oba</a:t>
            </a:r>
            <a:r>
              <a:rPr lang="en-US" sz="2400" dirty="0" smtClean="0"/>
              <a:t> </a:t>
            </a:r>
            <a:r>
              <a:rPr lang="en-US" sz="2400" dirty="0" err="1" smtClean="0"/>
              <a:t>autora</a:t>
            </a:r>
            <a:r>
              <a:rPr lang="en-US" sz="2400" dirty="0" smtClean="0"/>
              <a:t> u </a:t>
            </a:r>
            <a:r>
              <a:rPr lang="en-US" sz="2400" dirty="0" err="1" smtClean="0"/>
              <a:t>listi</a:t>
            </a:r>
            <a:r>
              <a:rPr lang="en-US" sz="2400" dirty="0" smtClean="0"/>
              <a:t> </a:t>
            </a:r>
            <a:r>
              <a:rPr lang="en-US" sz="2400" dirty="0" err="1" smtClean="0"/>
              <a:t>referenci</a:t>
            </a:r>
            <a:endParaRPr lang="en-US" sz="2400" dirty="0" smtClean="0"/>
          </a:p>
          <a:p>
            <a:r>
              <a:rPr lang="en-US" sz="2400" dirty="0" smtClean="0"/>
              <a:t>U </a:t>
            </a:r>
            <a:r>
              <a:rPr lang="en-US" sz="2400" dirty="0" err="1" smtClean="0"/>
              <a:t>slučaju</a:t>
            </a:r>
            <a:r>
              <a:rPr lang="en-US" sz="2400" dirty="0" smtClean="0"/>
              <a:t> </a:t>
            </a:r>
            <a:r>
              <a:rPr lang="en-US" sz="2400" dirty="0" err="1" smtClean="0"/>
              <a:t>korišćenja</a:t>
            </a:r>
            <a:r>
              <a:rPr lang="en-US" sz="2400" dirty="0" smtClean="0"/>
              <a:t> internet </a:t>
            </a:r>
            <a:r>
              <a:rPr lang="en-US" sz="2400" dirty="0" err="1" smtClean="0"/>
              <a:t>stranica</a:t>
            </a:r>
            <a:r>
              <a:rPr lang="en-US" sz="2400" dirty="0" smtClean="0"/>
              <a:t>, </a:t>
            </a:r>
            <a:r>
              <a:rPr lang="en-US" sz="2400" dirty="0" err="1" smtClean="0"/>
              <a:t>nužno</a:t>
            </a:r>
            <a:r>
              <a:rPr lang="en-US" sz="2400" dirty="0" smtClean="0"/>
              <a:t> je </a:t>
            </a:r>
            <a:r>
              <a:rPr lang="en-US" sz="2400" dirty="0" err="1" smtClean="0"/>
              <a:t>navesti</a:t>
            </a:r>
            <a:r>
              <a:rPr lang="en-US" sz="2400" dirty="0" smtClean="0"/>
              <a:t> </a:t>
            </a:r>
            <a:r>
              <a:rPr lang="en-US" sz="2400" dirty="0" err="1" smtClean="0"/>
              <a:t>tačno</a:t>
            </a:r>
            <a:r>
              <a:rPr lang="en-US" sz="2400" dirty="0" smtClean="0"/>
              <a:t> </a:t>
            </a:r>
            <a:r>
              <a:rPr lang="en-US" sz="2400" dirty="0" err="1" smtClean="0"/>
              <a:t>vrijeme</a:t>
            </a:r>
            <a:r>
              <a:rPr lang="en-US" sz="2400" dirty="0" smtClean="0"/>
              <a:t> </a:t>
            </a:r>
            <a:r>
              <a:rPr lang="en-US" sz="2400" dirty="0" err="1" smtClean="0"/>
              <a:t>posljednje</a:t>
            </a:r>
            <a:r>
              <a:rPr lang="en-US" sz="2400" dirty="0" smtClean="0"/>
              <a:t> </a:t>
            </a:r>
            <a:r>
              <a:rPr lang="en-US" sz="2400" dirty="0" err="1" smtClean="0"/>
              <a:t>posjete</a:t>
            </a:r>
            <a:endParaRPr lang="en-US" sz="2400" dirty="0" smtClean="0"/>
          </a:p>
          <a:p>
            <a:r>
              <a:rPr lang="en-US" sz="2400" dirty="0" err="1" smtClean="0"/>
              <a:t>Lista</a:t>
            </a:r>
            <a:r>
              <a:rPr lang="en-US" sz="2400" dirty="0" smtClean="0"/>
              <a:t> </a:t>
            </a:r>
            <a:r>
              <a:rPr lang="en-US" sz="2400" dirty="0" err="1" smtClean="0"/>
              <a:t>referenci</a:t>
            </a:r>
            <a:r>
              <a:rPr lang="en-US" sz="2400" dirty="0" smtClean="0"/>
              <a:t> mora </a:t>
            </a:r>
            <a:r>
              <a:rPr lang="en-US" sz="2400" dirty="0" err="1" smtClean="0"/>
              <a:t>biti</a:t>
            </a:r>
            <a:r>
              <a:rPr lang="en-US" sz="2400" dirty="0" smtClean="0"/>
              <a:t> </a:t>
            </a:r>
            <a:r>
              <a:rPr lang="en-US" sz="2400" dirty="0" err="1" smtClean="0"/>
              <a:t>potpuna</a:t>
            </a:r>
            <a:r>
              <a:rPr lang="en-US" sz="2400" dirty="0" smtClean="0"/>
              <a:t>: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2679" y="2743200"/>
            <a:ext cx="5170909" cy="3870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5297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719" y="821268"/>
            <a:ext cx="8761413" cy="706964"/>
          </a:xfrm>
        </p:spPr>
        <p:txBody>
          <a:bodyPr/>
          <a:lstStyle/>
          <a:p>
            <a:r>
              <a:rPr lang="en-US" b="1" dirty="0" err="1" smtClean="0"/>
              <a:t>Primjer</a:t>
            </a:r>
            <a:r>
              <a:rPr lang="en-US" b="1" dirty="0" smtClean="0"/>
              <a:t> </a:t>
            </a:r>
            <a:r>
              <a:rPr lang="en-US" b="1" dirty="0" err="1" smtClean="0"/>
              <a:t>liste</a:t>
            </a:r>
            <a:r>
              <a:rPr lang="en-US" b="1" dirty="0" smtClean="0"/>
              <a:t> </a:t>
            </a:r>
            <a:r>
              <a:rPr lang="en-US" b="1" dirty="0" err="1" smtClean="0"/>
              <a:t>referenci</a:t>
            </a: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19" y="2340710"/>
            <a:ext cx="7712801" cy="4517290"/>
          </a:xfrm>
        </p:spPr>
      </p:pic>
    </p:spTree>
    <p:extLst>
      <p:ext uri="{BB962C8B-B14F-4D97-AF65-F5344CB8AC3E}">
        <p14:creationId xmlns:p14="http://schemas.microsoft.com/office/powerpoint/2010/main" val="19636692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0905" y="772500"/>
            <a:ext cx="8761413" cy="706964"/>
          </a:xfrm>
        </p:spPr>
        <p:txBody>
          <a:bodyPr/>
          <a:lstStyle/>
          <a:p>
            <a:r>
              <a:rPr lang="en-US" b="1" dirty="0" err="1" smtClean="0"/>
              <a:t>Brz</a:t>
            </a:r>
            <a:r>
              <a:rPr lang="en-US" b="1" dirty="0" smtClean="0"/>
              <a:t> </a:t>
            </a:r>
            <a:r>
              <a:rPr lang="en-US" b="1" dirty="0" err="1" smtClean="0"/>
              <a:t>način</a:t>
            </a:r>
            <a:r>
              <a:rPr lang="en-US" b="1" dirty="0" smtClean="0"/>
              <a:t> da </a:t>
            </a:r>
            <a:r>
              <a:rPr lang="en-US" b="1" dirty="0" err="1" smtClean="0"/>
              <a:t>dobijete</a:t>
            </a:r>
            <a:r>
              <a:rPr lang="en-US" b="1" dirty="0" smtClean="0"/>
              <a:t> </a:t>
            </a:r>
            <a:r>
              <a:rPr lang="en-US" b="1" dirty="0" err="1" smtClean="0"/>
              <a:t>tačnu</a:t>
            </a:r>
            <a:r>
              <a:rPr lang="en-US" b="1" dirty="0" smtClean="0"/>
              <a:t> </a:t>
            </a:r>
            <a:r>
              <a:rPr lang="en-US" b="1" dirty="0" err="1" smtClean="0"/>
              <a:t>referencu</a:t>
            </a: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905" y="2568955"/>
            <a:ext cx="10139840" cy="3991930"/>
          </a:xfrm>
        </p:spPr>
      </p:pic>
    </p:spTree>
    <p:extLst>
      <p:ext uri="{BB962C8B-B14F-4D97-AF65-F5344CB8AC3E}">
        <p14:creationId xmlns:p14="http://schemas.microsoft.com/office/powerpoint/2010/main" val="8267274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12810" cy="4976282"/>
          </a:xfrm>
        </p:spPr>
      </p:pic>
    </p:spTree>
    <p:extLst>
      <p:ext uri="{BB962C8B-B14F-4D97-AF65-F5344CB8AC3E}">
        <p14:creationId xmlns:p14="http://schemas.microsoft.com/office/powerpoint/2010/main" val="1667122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707576" cy="6858000"/>
          </a:xfrm>
        </p:spPr>
      </p:pic>
    </p:spTree>
    <p:extLst>
      <p:ext uri="{BB962C8B-B14F-4D97-AF65-F5344CB8AC3E}">
        <p14:creationId xmlns:p14="http://schemas.microsoft.com/office/powerpoint/2010/main" val="16168583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57942" y="2360828"/>
            <a:ext cx="8839201" cy="2677648"/>
          </a:xfrm>
        </p:spPr>
        <p:txBody>
          <a:bodyPr/>
          <a:lstStyle/>
          <a:p>
            <a:r>
              <a:rPr lang="en-US" sz="6000" b="1" dirty="0" err="1" smtClean="0"/>
              <a:t>Kauzalni</a:t>
            </a:r>
            <a:r>
              <a:rPr lang="en-US" sz="6000" b="1" dirty="0" smtClean="0"/>
              <a:t> </a:t>
            </a:r>
            <a:r>
              <a:rPr lang="en-US" sz="6000" b="1" dirty="0" err="1" smtClean="0"/>
              <a:t>odnosi</a:t>
            </a:r>
            <a:r>
              <a:rPr lang="en-US" sz="6000" b="1" dirty="0" smtClean="0"/>
              <a:t> </a:t>
            </a:r>
            <a:r>
              <a:rPr lang="en-US" sz="6000" dirty="0" smtClean="0"/>
              <a:t>– </a:t>
            </a:r>
            <a:r>
              <a:rPr lang="en-US" sz="6000" i="1" dirty="0" err="1" smtClean="0">
                <a:solidFill>
                  <a:srgbClr val="92D050"/>
                </a:solidFill>
              </a:rPr>
              <a:t>praktične</a:t>
            </a:r>
            <a:r>
              <a:rPr lang="en-US" sz="6000" i="1" dirty="0" smtClean="0">
                <a:solidFill>
                  <a:srgbClr val="92D050"/>
                </a:solidFill>
              </a:rPr>
              <a:t> </a:t>
            </a:r>
            <a:r>
              <a:rPr lang="en-US" sz="6000" i="1" dirty="0" err="1" smtClean="0">
                <a:solidFill>
                  <a:srgbClr val="92D050"/>
                </a:solidFill>
              </a:rPr>
              <a:t>vježbe</a:t>
            </a:r>
            <a:endParaRPr lang="en-US" sz="6000" i="1" dirty="0">
              <a:solidFill>
                <a:srgbClr val="92D05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x-none" dirty="0" smtClean="0"/>
              <a:t>Metodologija političkih nauka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1575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0182" y="1117051"/>
            <a:ext cx="9927575" cy="706964"/>
          </a:xfrm>
        </p:spPr>
        <p:txBody>
          <a:bodyPr/>
          <a:lstStyle/>
          <a:p>
            <a:r>
              <a:rPr lang="en-US" dirty="0" err="1"/>
              <a:t>Prevedi</a:t>
            </a:r>
            <a:r>
              <a:rPr lang="en-US" dirty="0"/>
              <a:t> </a:t>
            </a:r>
            <a:r>
              <a:rPr lang="en-US" dirty="0" err="1"/>
              <a:t>dijagram</a:t>
            </a:r>
            <a:r>
              <a:rPr lang="en-US" dirty="0"/>
              <a:t> u </a:t>
            </a:r>
            <a:r>
              <a:rPr lang="en-US" dirty="0" err="1" smtClean="0"/>
              <a:t>teoriju</a:t>
            </a:r>
            <a:r>
              <a:rPr lang="en-US" dirty="0" smtClean="0"/>
              <a:t>, </a:t>
            </a:r>
            <a:r>
              <a:rPr lang="en-US" dirty="0" err="1" smtClean="0"/>
              <a:t>formuliši</a:t>
            </a:r>
            <a:r>
              <a:rPr lang="en-US" dirty="0" smtClean="0"/>
              <a:t> </a:t>
            </a:r>
            <a:r>
              <a:rPr lang="en-US" dirty="0" err="1" smtClean="0"/>
              <a:t>hipoteze</a:t>
            </a:r>
            <a:r>
              <a:rPr lang="en-US" dirty="0" smtClean="0"/>
              <a:t>, </a:t>
            </a:r>
            <a:r>
              <a:rPr lang="en-US" dirty="0" err="1" smtClean="0"/>
              <a:t>operacionalizu</a:t>
            </a:r>
            <a:r>
              <a:rPr lang="en-US" dirty="0" smtClean="0"/>
              <a:t> </a:t>
            </a:r>
            <a:r>
              <a:rPr lang="en-US" dirty="0" err="1" smtClean="0"/>
              <a:t>pojmove</a:t>
            </a:r>
            <a:r>
              <a:rPr lang="is-IS" dirty="0" smtClean="0"/>
              <a:t>…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2819161" y="2472608"/>
            <a:ext cx="2063735" cy="905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Politička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ideologija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837449" y="3876212"/>
            <a:ext cx="2063735" cy="905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Starost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819160" y="5279816"/>
            <a:ext cx="2063736" cy="905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Prihodi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8000761" y="3878920"/>
            <a:ext cx="2063735" cy="905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Povjerenje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u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vladu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10" name="Straight Arrow Connector 9"/>
          <p:cNvCxnSpPr>
            <a:stCxn id="5" idx="3"/>
          </p:cNvCxnSpPr>
          <p:nvPr/>
        </p:nvCxnSpPr>
        <p:spPr>
          <a:xfrm>
            <a:off x="4882896" y="2925236"/>
            <a:ext cx="3117865" cy="1403604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6" idx="3"/>
            <a:endCxn id="8" idx="1"/>
          </p:cNvCxnSpPr>
          <p:nvPr/>
        </p:nvCxnSpPr>
        <p:spPr>
          <a:xfrm>
            <a:off x="4901184" y="4328840"/>
            <a:ext cx="3099577" cy="2708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7" idx="3"/>
            <a:endCxn id="8" idx="1"/>
          </p:cNvCxnSpPr>
          <p:nvPr/>
        </p:nvCxnSpPr>
        <p:spPr>
          <a:xfrm flipV="1">
            <a:off x="4882896" y="4331548"/>
            <a:ext cx="3117865" cy="1400896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603362" y="2800559"/>
            <a:ext cx="5806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Garamond" charset="0"/>
                <a:ea typeface="Garamond" charset="0"/>
                <a:cs typeface="Garamond" charset="0"/>
              </a:rPr>
              <a:t>( - )</a:t>
            </a:r>
            <a:endParaRPr lang="en-US" b="1" dirty="0">
              <a:latin typeface="Garamond" charset="0"/>
              <a:ea typeface="Garamond" charset="0"/>
              <a:cs typeface="Garamond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626102" y="5397751"/>
            <a:ext cx="733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Garamond" charset="0"/>
                <a:ea typeface="Garamond" charset="0"/>
                <a:cs typeface="Garamond" charset="0"/>
              </a:rPr>
              <a:t>( - )</a:t>
            </a:r>
            <a:endParaRPr lang="en-US" b="1" dirty="0">
              <a:latin typeface="Garamond" charset="0"/>
              <a:ea typeface="Garamond" charset="0"/>
              <a:cs typeface="Garamond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38590" y="3902471"/>
            <a:ext cx="6671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Garamond" charset="0"/>
                <a:ea typeface="Garamond" charset="0"/>
                <a:cs typeface="Garamond" charset="0"/>
              </a:rPr>
              <a:t>( + )</a:t>
            </a:r>
            <a:endParaRPr lang="en-US" b="1" dirty="0">
              <a:latin typeface="Garamond" charset="0"/>
              <a:ea typeface="Garamond" charset="0"/>
              <a:cs typeface="Garamon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21907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409446" y="2492760"/>
            <a:ext cx="2063735" cy="905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Obrazovanje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409447" y="3899072"/>
            <a:ext cx="2063735" cy="905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Nezavisno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sudstvo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409447" y="5305384"/>
            <a:ext cx="2063736" cy="905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Etnička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raznolikost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8000761" y="3878920"/>
            <a:ext cx="2063735" cy="905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Zaštita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građanskih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sloboda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12" name="Straight Arrow Connector 11"/>
          <p:cNvCxnSpPr>
            <a:stCxn id="6" idx="3"/>
            <a:endCxn id="8" idx="1"/>
          </p:cNvCxnSpPr>
          <p:nvPr/>
        </p:nvCxnSpPr>
        <p:spPr>
          <a:xfrm flipV="1">
            <a:off x="3473182" y="4331548"/>
            <a:ext cx="4527579" cy="20152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7" idx="3"/>
            <a:endCxn id="8" idx="1"/>
          </p:cNvCxnSpPr>
          <p:nvPr/>
        </p:nvCxnSpPr>
        <p:spPr>
          <a:xfrm flipV="1">
            <a:off x="3473183" y="4331548"/>
            <a:ext cx="4527578" cy="1426464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251056" y="3099005"/>
            <a:ext cx="6671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smtClean="0">
                <a:latin typeface="Garamond" charset="0"/>
                <a:ea typeface="Garamond" charset="0"/>
                <a:cs typeface="Garamond" charset="0"/>
              </a:rPr>
              <a:t>( + </a:t>
            </a:r>
            <a:r>
              <a:rPr lang="en-US" sz="2000" b="1" dirty="0" smtClean="0">
                <a:latin typeface="Garamond" charset="0"/>
                <a:ea typeface="Garamond" charset="0"/>
                <a:cs typeface="Garamond" charset="0"/>
              </a:rPr>
              <a:t>)</a:t>
            </a:r>
            <a:endParaRPr lang="en-US" b="1" dirty="0">
              <a:latin typeface="Garamond" charset="0"/>
              <a:ea typeface="Garamond" charset="0"/>
              <a:cs typeface="Garamond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638590" y="5105329"/>
            <a:ext cx="733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Garamond" charset="0"/>
                <a:ea typeface="Garamond" charset="0"/>
                <a:cs typeface="Garamond" charset="0"/>
              </a:rPr>
              <a:t>( - )</a:t>
            </a:r>
            <a:endParaRPr lang="en-US" b="1" dirty="0">
              <a:latin typeface="Garamond" charset="0"/>
              <a:ea typeface="Garamond" charset="0"/>
              <a:cs typeface="Garamond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38590" y="3902471"/>
            <a:ext cx="6671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Garamond" charset="0"/>
                <a:ea typeface="Garamond" charset="0"/>
                <a:cs typeface="Garamond" charset="0"/>
              </a:rPr>
              <a:t>( + )</a:t>
            </a:r>
            <a:endParaRPr lang="en-US" b="1" dirty="0">
              <a:latin typeface="Garamond" charset="0"/>
              <a:ea typeface="Garamond" charset="0"/>
              <a:cs typeface="Garamond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795139" y="2492760"/>
            <a:ext cx="1883664" cy="905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Tolerancija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13" name="Straight Arrow Connector 12"/>
          <p:cNvCxnSpPr>
            <a:stCxn id="5" idx="3"/>
            <a:endCxn id="9" idx="1"/>
          </p:cNvCxnSpPr>
          <p:nvPr/>
        </p:nvCxnSpPr>
        <p:spPr>
          <a:xfrm>
            <a:off x="3473181" y="2945388"/>
            <a:ext cx="1321958" cy="0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800575" y="2483942"/>
            <a:ext cx="6671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Garamond" charset="0"/>
                <a:ea typeface="Garamond" charset="0"/>
                <a:cs typeface="Garamond" charset="0"/>
              </a:rPr>
              <a:t>( + )</a:t>
            </a:r>
            <a:endParaRPr lang="en-US" b="1" dirty="0">
              <a:latin typeface="Garamond" charset="0"/>
              <a:ea typeface="Garamond" charset="0"/>
              <a:cs typeface="Garamond" charset="0"/>
            </a:endParaRPr>
          </a:p>
        </p:txBody>
      </p:sp>
      <p:cxnSp>
        <p:nvCxnSpPr>
          <p:cNvPr id="21" name="Straight Arrow Connector 20"/>
          <p:cNvCxnSpPr>
            <a:stCxn id="9" idx="3"/>
            <a:endCxn id="8" idx="1"/>
          </p:cNvCxnSpPr>
          <p:nvPr/>
        </p:nvCxnSpPr>
        <p:spPr>
          <a:xfrm>
            <a:off x="6678803" y="2945388"/>
            <a:ext cx="1321958" cy="1386160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itle 1"/>
          <p:cNvSpPr txBox="1">
            <a:spLocks/>
          </p:cNvSpPr>
          <p:nvPr/>
        </p:nvSpPr>
        <p:spPr bwMode="gray">
          <a:xfrm>
            <a:off x="1715015" y="1046533"/>
            <a:ext cx="9927575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mtClean="0"/>
              <a:t>Prevedi</a:t>
            </a:r>
            <a:r>
              <a:rPr lang="en-US" dirty="0" smtClean="0"/>
              <a:t> </a:t>
            </a:r>
            <a:r>
              <a:rPr lang="en-US" dirty="0" err="1" smtClean="0"/>
              <a:t>dijagram</a:t>
            </a:r>
            <a:r>
              <a:rPr lang="en-US" dirty="0" smtClean="0"/>
              <a:t> u </a:t>
            </a:r>
            <a:r>
              <a:rPr lang="en-US" dirty="0" err="1" smtClean="0"/>
              <a:t>teoriju</a:t>
            </a:r>
            <a:r>
              <a:rPr lang="en-US" dirty="0" smtClean="0"/>
              <a:t>, </a:t>
            </a:r>
            <a:r>
              <a:rPr lang="en-US" dirty="0" err="1" smtClean="0"/>
              <a:t>formuliši</a:t>
            </a:r>
            <a:r>
              <a:rPr lang="en-US" dirty="0" smtClean="0"/>
              <a:t> </a:t>
            </a:r>
            <a:r>
              <a:rPr lang="en-US" dirty="0" err="1" smtClean="0"/>
              <a:t>hipoteze</a:t>
            </a:r>
            <a:r>
              <a:rPr lang="en-US" dirty="0" smtClean="0"/>
              <a:t>, </a:t>
            </a:r>
            <a:r>
              <a:rPr lang="en-US" dirty="0" err="1" smtClean="0"/>
              <a:t>operacionalizu</a:t>
            </a:r>
            <a:r>
              <a:rPr lang="en-US" dirty="0" smtClean="0"/>
              <a:t> </a:t>
            </a:r>
            <a:r>
              <a:rPr lang="en-US" dirty="0" err="1" smtClean="0"/>
              <a:t>pojmove</a:t>
            </a:r>
            <a:r>
              <a:rPr lang="is-IS" dirty="0" smtClean="0"/>
              <a:t>…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6649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153" y="790788"/>
            <a:ext cx="8761413" cy="706964"/>
          </a:xfrm>
        </p:spPr>
        <p:txBody>
          <a:bodyPr/>
          <a:lstStyle/>
          <a:p>
            <a:r>
              <a:rPr lang="en-US" b="1" dirty="0" err="1" smtClean="0"/>
              <a:t>Zašto</a:t>
            </a:r>
            <a:r>
              <a:rPr lang="en-US" b="1" dirty="0" smtClean="0"/>
              <a:t> </a:t>
            </a:r>
            <a:r>
              <a:rPr lang="en-US" b="1" dirty="0" err="1" smtClean="0"/>
              <a:t>citiramo</a:t>
            </a:r>
            <a:r>
              <a:rPr lang="en-US" b="1" dirty="0" smtClean="0"/>
              <a:t>?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7116" y="2603500"/>
            <a:ext cx="10756959" cy="4254500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 err="1" smtClean="0"/>
              <a:t>Osnovni</a:t>
            </a:r>
            <a:r>
              <a:rPr lang="en-US" sz="2400" dirty="0" smtClean="0"/>
              <a:t> </a:t>
            </a:r>
            <a:r>
              <a:rPr lang="en-US" sz="2400" dirty="0" err="1" smtClean="0"/>
              <a:t>način</a:t>
            </a:r>
            <a:r>
              <a:rPr lang="en-US" sz="2400" dirty="0" smtClean="0"/>
              <a:t> </a:t>
            </a:r>
            <a:r>
              <a:rPr lang="en-US" sz="2400" dirty="0" err="1" smtClean="0"/>
              <a:t>komuniciranja</a:t>
            </a:r>
            <a:r>
              <a:rPr lang="en-US" sz="2400" dirty="0" smtClean="0"/>
              <a:t> u </a:t>
            </a:r>
            <a:r>
              <a:rPr lang="en-US" sz="2400" dirty="0" err="1" smtClean="0"/>
              <a:t>akademskoj</a:t>
            </a:r>
            <a:r>
              <a:rPr lang="en-US" sz="2400" dirty="0" smtClean="0"/>
              <a:t> </a:t>
            </a:r>
            <a:r>
              <a:rPr lang="en-US" sz="2400" dirty="0" err="1" smtClean="0"/>
              <a:t>zajednici</a:t>
            </a:r>
            <a:r>
              <a:rPr lang="en-US" sz="2400" dirty="0" smtClean="0"/>
              <a:t> je </a:t>
            </a:r>
            <a:r>
              <a:rPr lang="en-US" sz="2400" dirty="0" err="1" smtClean="0"/>
              <a:t>kroz</a:t>
            </a:r>
            <a:r>
              <a:rPr lang="en-US" sz="2400" dirty="0" smtClean="0"/>
              <a:t> </a:t>
            </a:r>
            <a:r>
              <a:rPr lang="en-US" sz="2400" dirty="0" err="1" smtClean="0"/>
              <a:t>razmjenu</a:t>
            </a:r>
            <a:r>
              <a:rPr lang="en-US" sz="2400" dirty="0" smtClean="0"/>
              <a:t> </a:t>
            </a:r>
            <a:r>
              <a:rPr lang="en-US" sz="2400" dirty="0" err="1" smtClean="0"/>
              <a:t>ideja</a:t>
            </a:r>
            <a:r>
              <a:rPr lang="en-US" sz="2400" dirty="0" smtClean="0"/>
              <a:t> </a:t>
            </a:r>
            <a:r>
              <a:rPr lang="en-US" sz="2400" dirty="0" err="1" smtClean="0"/>
              <a:t>i</a:t>
            </a:r>
            <a:r>
              <a:rPr lang="en-US" sz="2400" dirty="0" smtClean="0"/>
              <a:t> </a:t>
            </a:r>
            <a:r>
              <a:rPr lang="en-US" sz="2400" dirty="0" err="1" smtClean="0"/>
              <a:t>dokaza</a:t>
            </a:r>
            <a:r>
              <a:rPr lang="en-US" sz="2400" dirty="0" smtClean="0"/>
              <a:t> </a:t>
            </a:r>
            <a:r>
              <a:rPr lang="en-US" sz="2400" dirty="0" err="1" smtClean="0"/>
              <a:t>kroz</a:t>
            </a:r>
            <a:r>
              <a:rPr lang="en-US" sz="2400" dirty="0" smtClean="0"/>
              <a:t> </a:t>
            </a:r>
            <a:r>
              <a:rPr lang="en-US" sz="2400" dirty="0" err="1" smtClean="0"/>
              <a:t>publikacije</a:t>
            </a:r>
            <a:endParaRPr lang="en-US" sz="2400" dirty="0" smtClean="0"/>
          </a:p>
          <a:p>
            <a:endParaRPr lang="en-US" sz="2400" dirty="0"/>
          </a:p>
          <a:p>
            <a:r>
              <a:rPr lang="en-US" sz="2400" dirty="0" err="1" smtClean="0"/>
              <a:t>Pravila</a:t>
            </a:r>
            <a:r>
              <a:rPr lang="en-US" sz="2400" dirty="0" smtClean="0"/>
              <a:t> </a:t>
            </a:r>
            <a:r>
              <a:rPr lang="en-US" sz="2400" dirty="0" err="1" smtClean="0"/>
              <a:t>zahtijevaju</a:t>
            </a:r>
            <a:r>
              <a:rPr lang="en-US" sz="2400" dirty="0" smtClean="0"/>
              <a:t> da se </a:t>
            </a:r>
            <a:r>
              <a:rPr lang="en-US" sz="2400" dirty="0" err="1" smtClean="0"/>
              <a:t>odredite</a:t>
            </a:r>
            <a:r>
              <a:rPr lang="en-US" sz="2400" dirty="0" smtClean="0"/>
              <a:t> </a:t>
            </a:r>
            <a:r>
              <a:rPr lang="en-US" sz="2400" dirty="0" err="1" smtClean="0"/>
              <a:t>prema</a:t>
            </a:r>
            <a:r>
              <a:rPr lang="en-US" sz="2400" dirty="0" smtClean="0"/>
              <a:t> </a:t>
            </a:r>
            <a:r>
              <a:rPr lang="en-US" sz="2400" dirty="0" err="1" smtClean="0"/>
              <a:t>već</a:t>
            </a:r>
            <a:r>
              <a:rPr lang="en-US" sz="2400" dirty="0" smtClean="0"/>
              <a:t> </a:t>
            </a:r>
            <a:r>
              <a:rPr lang="en-US" sz="2400" dirty="0" err="1" smtClean="0"/>
              <a:t>postojećem</a:t>
            </a:r>
            <a:r>
              <a:rPr lang="en-US" sz="2400" dirty="0" smtClean="0"/>
              <a:t> </a:t>
            </a:r>
            <a:r>
              <a:rPr lang="en-US" sz="2400" dirty="0" err="1" smtClean="0"/>
              <a:t>znanju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err="1" smtClean="0"/>
              <a:t>Citiranjem</a:t>
            </a:r>
            <a:r>
              <a:rPr lang="en-US" sz="2400" dirty="0" smtClean="0"/>
              <a:t> </a:t>
            </a:r>
            <a:r>
              <a:rPr lang="en-US" sz="2400" dirty="0" err="1" smtClean="0"/>
              <a:t>postižemo</a:t>
            </a:r>
            <a:r>
              <a:rPr lang="en-US" sz="2400" dirty="0" smtClean="0"/>
              <a:t> </a:t>
            </a:r>
            <a:r>
              <a:rPr lang="en-US" sz="2400" dirty="0" err="1" smtClean="0"/>
              <a:t>balans</a:t>
            </a:r>
            <a:r>
              <a:rPr lang="en-US" sz="2400" dirty="0" smtClean="0"/>
              <a:t> </a:t>
            </a:r>
            <a:r>
              <a:rPr lang="en-US" sz="2400" dirty="0" err="1" smtClean="0"/>
              <a:t>između</a:t>
            </a:r>
            <a:r>
              <a:rPr lang="en-US" sz="2400" dirty="0" smtClean="0"/>
              <a:t> </a:t>
            </a:r>
            <a:r>
              <a:rPr lang="en-US" sz="2400" dirty="0" err="1" smtClean="0"/>
              <a:t>dva</a:t>
            </a:r>
            <a:r>
              <a:rPr lang="en-US" sz="2400" dirty="0" smtClean="0"/>
              <a:t> </a:t>
            </a:r>
            <a:r>
              <a:rPr lang="en-US" sz="2400" dirty="0" err="1" smtClean="0"/>
              <a:t>cilja</a:t>
            </a:r>
            <a:r>
              <a:rPr lang="en-US" sz="2400" dirty="0" smtClean="0"/>
              <a:t> </a:t>
            </a:r>
            <a:r>
              <a:rPr lang="en-US" sz="2400" dirty="0" err="1" smtClean="0"/>
              <a:t>ključna</a:t>
            </a:r>
            <a:r>
              <a:rPr lang="en-US" sz="2400" dirty="0" smtClean="0"/>
              <a:t> </a:t>
            </a:r>
            <a:r>
              <a:rPr lang="en-US" sz="2400" dirty="0" err="1" smtClean="0"/>
              <a:t>zahtjeva</a:t>
            </a:r>
            <a:r>
              <a:rPr lang="en-US" sz="2400" dirty="0" smtClean="0"/>
              <a:t> </a:t>
            </a:r>
            <a:r>
              <a:rPr lang="en-US" sz="2400" dirty="0" err="1" smtClean="0"/>
              <a:t>prilikom</a:t>
            </a:r>
            <a:r>
              <a:rPr lang="en-US" sz="2400" dirty="0" smtClean="0"/>
              <a:t> </a:t>
            </a:r>
            <a:r>
              <a:rPr lang="en-US" sz="2400" dirty="0" err="1" smtClean="0"/>
              <a:t>pisanja</a:t>
            </a:r>
            <a:r>
              <a:rPr lang="en-US" sz="2400" dirty="0" smtClean="0"/>
              <a:t> </a:t>
            </a:r>
            <a:r>
              <a:rPr lang="en-US" sz="2400" dirty="0" err="1" smtClean="0"/>
              <a:t>pregleda</a:t>
            </a:r>
            <a:r>
              <a:rPr lang="en-US" sz="2400" dirty="0" smtClean="0"/>
              <a:t> literature: </a:t>
            </a:r>
          </a:p>
          <a:p>
            <a:pPr lvl="1">
              <a:buFont typeface="Wingdings" charset="2"/>
              <a:buChar char="§"/>
            </a:pPr>
            <a:r>
              <a:rPr lang="en-US" sz="2000" dirty="0" smtClean="0"/>
              <a:t>1) </a:t>
            </a:r>
            <a:r>
              <a:rPr lang="en-US" sz="2000" b="1" i="1" dirty="0" err="1" smtClean="0"/>
              <a:t>originalnog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doprinosa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naučnom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polju</a:t>
            </a:r>
            <a:r>
              <a:rPr lang="en-US" sz="2000" b="1" i="1" dirty="0" smtClean="0"/>
              <a:t> </a:t>
            </a:r>
            <a:endParaRPr lang="en-US" sz="2000" dirty="0"/>
          </a:p>
          <a:p>
            <a:pPr lvl="1">
              <a:buFont typeface="Wingdings" charset="2"/>
              <a:buChar char="§"/>
            </a:pPr>
            <a:r>
              <a:rPr lang="en-US" sz="2000" dirty="0" smtClean="0"/>
              <a:t>2) </a:t>
            </a:r>
            <a:r>
              <a:rPr lang="en-US" sz="2000" b="1" i="1" dirty="0" err="1" smtClean="0"/>
              <a:t>poznavanja</a:t>
            </a:r>
            <a:r>
              <a:rPr lang="en-US" sz="2000" b="1" i="1" dirty="0" smtClean="0"/>
              <a:t> </a:t>
            </a:r>
            <a:r>
              <a:rPr lang="en-US" sz="2000" b="1" i="1" dirty="0" err="1" smtClean="0"/>
              <a:t>relevantne</a:t>
            </a:r>
            <a:r>
              <a:rPr lang="en-US" sz="2000" b="1" i="1" dirty="0" smtClean="0"/>
              <a:t> literature</a:t>
            </a:r>
          </a:p>
          <a:p>
            <a:pPr lvl="1">
              <a:buFont typeface="Wingdings" charset="2"/>
              <a:buChar char="§"/>
            </a:pPr>
            <a:endParaRPr lang="en-US" sz="2000" b="1" i="1" dirty="0" smtClean="0"/>
          </a:p>
          <a:p>
            <a:pPr indent="-285750">
              <a:buFont typeface="Wingdings" charset="2"/>
              <a:buChar char="Ø"/>
            </a:pPr>
            <a:r>
              <a:rPr lang="en-US" sz="2400" b="1" i="1" dirty="0"/>
              <a:t> </a:t>
            </a:r>
            <a:r>
              <a:rPr lang="en-US" sz="2400" dirty="0" err="1" smtClean="0"/>
              <a:t>Previše</a:t>
            </a:r>
            <a:r>
              <a:rPr lang="en-US" sz="2400" dirty="0" smtClean="0"/>
              <a:t> vs. </a:t>
            </a:r>
            <a:r>
              <a:rPr lang="en-US" sz="2400" dirty="0" err="1" smtClean="0"/>
              <a:t>premalo</a:t>
            </a:r>
            <a:r>
              <a:rPr lang="en-US" sz="2400" dirty="0" smtClean="0"/>
              <a:t> </a:t>
            </a:r>
            <a:r>
              <a:rPr lang="en-US" sz="2400" dirty="0" err="1" smtClean="0"/>
              <a:t>citata</a:t>
            </a:r>
            <a:endParaRPr lang="en-US" sz="2400" b="1" i="1" dirty="0" smtClean="0"/>
          </a:p>
        </p:txBody>
      </p:sp>
    </p:spTree>
    <p:extLst>
      <p:ext uri="{BB962C8B-B14F-4D97-AF65-F5344CB8AC3E}">
        <p14:creationId xmlns:p14="http://schemas.microsoft.com/office/powerpoint/2010/main" val="11956823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321" y="827364"/>
            <a:ext cx="9909287" cy="706964"/>
          </a:xfrm>
        </p:spPr>
        <p:txBody>
          <a:bodyPr/>
          <a:lstStyle/>
          <a:p>
            <a:r>
              <a:rPr lang="en-US" dirty="0" err="1" smtClean="0"/>
              <a:t>Kreiraj</a:t>
            </a:r>
            <a:r>
              <a:rPr lang="en-US" dirty="0" smtClean="0"/>
              <a:t> </a:t>
            </a:r>
            <a:r>
              <a:rPr lang="en-US" dirty="0" err="1" smtClean="0"/>
              <a:t>dijagram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osnovu</a:t>
            </a:r>
            <a:r>
              <a:rPr lang="en-US" dirty="0"/>
              <a:t> </a:t>
            </a:r>
            <a:r>
              <a:rPr lang="en-US" dirty="0" smtClean="0"/>
              <a:t>argumenta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6666" y="2438908"/>
            <a:ext cx="9982437" cy="4035044"/>
          </a:xfrm>
        </p:spPr>
        <p:txBody>
          <a:bodyPr>
            <a:noAutofit/>
          </a:bodyPr>
          <a:lstStyle/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en-US" sz="2400" dirty="0" smtClean="0"/>
              <a:t>“</a:t>
            </a:r>
            <a:r>
              <a:rPr lang="x-none" sz="2400" i="1" dirty="0"/>
              <a:t>Model procesa koji smo razvili u kojem građani postaju aktivni u politici je, na sličan način, sveobuhvatan... Naša koncepcija participativnog procesa počiva na dva glavna faktora: </a:t>
            </a:r>
            <a:r>
              <a:rPr lang="x-none" sz="2400" i="1" u="sng" dirty="0"/>
              <a:t>motivaciji</a:t>
            </a:r>
            <a:r>
              <a:rPr lang="x-none" sz="2400" i="1" dirty="0"/>
              <a:t> i </a:t>
            </a:r>
            <a:r>
              <a:rPr lang="x-none" sz="2400" i="1" u="sng" dirty="0"/>
              <a:t>sposobnosti</a:t>
            </a:r>
            <a:r>
              <a:rPr lang="x-none" sz="2400" i="1" dirty="0"/>
              <a:t> da učestvuju u političkom životu... Takođe, u obzir uzimamo i treći faktor. Oni koji imaju i motivaciju i sposobnost da postanu aktivni imaju veće šanse da to učine ako se to od njih traži. Stoga, u obzir uzimamo i </a:t>
            </a:r>
            <a:r>
              <a:rPr lang="x-none" sz="2400" i="1" u="sng" dirty="0"/>
              <a:t>mreže regrutovanja </a:t>
            </a:r>
            <a:r>
              <a:rPr lang="x-none" sz="2400" i="1" dirty="0"/>
              <a:t>kroz koje se posredno zahtijeva politička aktivnost</a:t>
            </a:r>
            <a:r>
              <a:rPr lang="x-none" sz="2400" i="1" dirty="0" smtClean="0"/>
              <a:t>.</a:t>
            </a:r>
            <a:r>
              <a:rPr lang="en-US" sz="2400" dirty="0" smtClean="0"/>
              <a:t>“</a:t>
            </a: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endParaRPr lang="en-US" sz="2400" dirty="0"/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en-US" sz="2000" dirty="0" smtClean="0"/>
              <a:t>Sidney </a:t>
            </a:r>
            <a:r>
              <a:rPr lang="en-US" sz="2000" dirty="0" err="1" smtClean="0"/>
              <a:t>Verba</a:t>
            </a:r>
            <a:r>
              <a:rPr lang="en-US" sz="2000" dirty="0" smtClean="0"/>
              <a:t>, Kay Lehman </a:t>
            </a:r>
            <a:r>
              <a:rPr lang="en-US" sz="2000" dirty="0" err="1" smtClean="0"/>
              <a:t>Schlozman</a:t>
            </a:r>
            <a:r>
              <a:rPr lang="en-US" sz="2000" dirty="0" smtClean="0"/>
              <a:t>, and Henry Brady (1995). </a:t>
            </a:r>
            <a:r>
              <a:rPr lang="en-US" sz="2000" i="1" dirty="0" smtClean="0"/>
              <a:t>Voice and Equality: Civic Voluntarism in American Politics. </a:t>
            </a:r>
            <a:r>
              <a:rPr lang="en-US" sz="2000" dirty="0" smtClean="0"/>
              <a:t>Harvard University Press, </a:t>
            </a:r>
            <a:r>
              <a:rPr lang="en-US" sz="2000" dirty="0" err="1" smtClean="0"/>
              <a:t>Cambidge</a:t>
            </a:r>
            <a:r>
              <a:rPr lang="en-US" sz="2000" dirty="0" smtClean="0"/>
              <a:t> MA.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360440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409446" y="2330921"/>
            <a:ext cx="2063735" cy="905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Motivacija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409446" y="5305384"/>
            <a:ext cx="2063735" cy="905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Sposobnost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057657" y="3724976"/>
            <a:ext cx="2063736" cy="905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Mreža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regrutovanja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8348233" y="3750391"/>
            <a:ext cx="2063735" cy="905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Politička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aktivnost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12" name="Straight Arrow Connector 11"/>
          <p:cNvCxnSpPr>
            <a:stCxn id="6" idx="3"/>
            <a:endCxn id="8" idx="1"/>
          </p:cNvCxnSpPr>
          <p:nvPr/>
        </p:nvCxnSpPr>
        <p:spPr>
          <a:xfrm flipV="1">
            <a:off x="3473181" y="4203019"/>
            <a:ext cx="4875052" cy="1554993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7" idx="3"/>
            <a:endCxn id="8" idx="1"/>
          </p:cNvCxnSpPr>
          <p:nvPr/>
        </p:nvCxnSpPr>
        <p:spPr>
          <a:xfrm>
            <a:off x="6121393" y="4177604"/>
            <a:ext cx="2226840" cy="25415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536916" y="2911205"/>
            <a:ext cx="6671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smtClean="0">
                <a:latin typeface="Garamond" charset="0"/>
                <a:ea typeface="Garamond" charset="0"/>
                <a:cs typeface="Garamond" charset="0"/>
              </a:rPr>
              <a:t>( + </a:t>
            </a:r>
            <a:r>
              <a:rPr lang="en-US" sz="2000" b="1" dirty="0" smtClean="0">
                <a:latin typeface="Garamond" charset="0"/>
                <a:ea typeface="Garamond" charset="0"/>
                <a:cs typeface="Garamond" charset="0"/>
              </a:rPr>
              <a:t>)</a:t>
            </a:r>
            <a:endParaRPr lang="en-US" b="1" dirty="0">
              <a:latin typeface="Garamond" charset="0"/>
              <a:ea typeface="Garamond" charset="0"/>
              <a:cs typeface="Garamond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638590" y="5105329"/>
            <a:ext cx="733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Garamond" charset="0"/>
                <a:ea typeface="Garamond" charset="0"/>
                <a:cs typeface="Garamond" charset="0"/>
              </a:rPr>
              <a:t>( + )</a:t>
            </a:r>
            <a:endParaRPr lang="en-US" b="1" dirty="0">
              <a:latin typeface="Garamond" charset="0"/>
              <a:ea typeface="Garamond" charset="0"/>
              <a:cs typeface="Garamond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77067" y="4580405"/>
            <a:ext cx="6671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Garamond" charset="0"/>
                <a:ea typeface="Garamond" charset="0"/>
                <a:cs typeface="Garamond" charset="0"/>
              </a:rPr>
              <a:t>( + )</a:t>
            </a:r>
            <a:endParaRPr lang="en-US" b="1" dirty="0">
              <a:latin typeface="Garamond" charset="0"/>
              <a:ea typeface="Garamond" charset="0"/>
              <a:cs typeface="Garamond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90077" y="3508181"/>
            <a:ext cx="6671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Garamond" charset="0"/>
                <a:ea typeface="Garamond" charset="0"/>
                <a:cs typeface="Garamond" charset="0"/>
              </a:rPr>
              <a:t>( + )</a:t>
            </a:r>
            <a:endParaRPr lang="en-US" b="1" dirty="0">
              <a:latin typeface="Garamond" charset="0"/>
              <a:ea typeface="Garamond" charset="0"/>
              <a:cs typeface="Garamond" charset="0"/>
            </a:endParaRPr>
          </a:p>
        </p:txBody>
      </p:sp>
      <p:sp>
        <p:nvSpPr>
          <p:cNvPr id="23" name="Title 1"/>
          <p:cNvSpPr txBox="1">
            <a:spLocks/>
          </p:cNvSpPr>
          <p:nvPr/>
        </p:nvSpPr>
        <p:spPr bwMode="gray">
          <a:xfrm>
            <a:off x="1715015" y="1046533"/>
            <a:ext cx="9927575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err="1"/>
              <a:t>Kreiraj</a:t>
            </a:r>
            <a:r>
              <a:rPr lang="en-US" dirty="0"/>
              <a:t> </a:t>
            </a:r>
            <a:r>
              <a:rPr lang="en-US" dirty="0" err="1" smtClean="0"/>
              <a:t>dijagram</a:t>
            </a:r>
            <a:r>
              <a:rPr lang="is-IS" dirty="0" smtClean="0"/>
              <a:t>…</a:t>
            </a:r>
            <a:endParaRPr lang="en-US" dirty="0"/>
          </a:p>
        </p:txBody>
      </p:sp>
      <p:cxnSp>
        <p:nvCxnSpPr>
          <p:cNvPr id="16" name="Straight Arrow Connector 15"/>
          <p:cNvCxnSpPr>
            <a:stCxn id="5" idx="3"/>
            <a:endCxn id="8" idx="1"/>
          </p:cNvCxnSpPr>
          <p:nvPr/>
        </p:nvCxnSpPr>
        <p:spPr>
          <a:xfrm>
            <a:off x="3473181" y="2783549"/>
            <a:ext cx="4875052" cy="1419470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6" idx="0"/>
            <a:endCxn id="7" idx="1"/>
          </p:cNvCxnSpPr>
          <p:nvPr/>
        </p:nvCxnSpPr>
        <p:spPr>
          <a:xfrm flipV="1">
            <a:off x="2441314" y="4177604"/>
            <a:ext cx="1616343" cy="1127780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5" idx="2"/>
          </p:cNvCxnSpPr>
          <p:nvPr/>
        </p:nvCxnSpPr>
        <p:spPr>
          <a:xfrm>
            <a:off x="2441314" y="3236177"/>
            <a:ext cx="1616343" cy="902310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371598" y="4154036"/>
            <a:ext cx="8386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Garamond" charset="0"/>
                <a:ea typeface="Garamond" charset="0"/>
                <a:cs typeface="Garamond" charset="0"/>
              </a:rPr>
              <a:t>( ++ )</a:t>
            </a:r>
            <a:endParaRPr lang="en-US" b="1" dirty="0">
              <a:latin typeface="Garamond" charset="0"/>
              <a:ea typeface="Garamond" charset="0"/>
              <a:cs typeface="Garamon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01175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321" y="827364"/>
            <a:ext cx="9909287" cy="706964"/>
          </a:xfrm>
        </p:spPr>
        <p:txBody>
          <a:bodyPr/>
          <a:lstStyle/>
          <a:p>
            <a:r>
              <a:rPr lang="en-US" dirty="0" err="1" smtClean="0"/>
              <a:t>Kreiraj</a:t>
            </a:r>
            <a:r>
              <a:rPr lang="en-US" dirty="0" smtClean="0"/>
              <a:t> </a:t>
            </a:r>
            <a:r>
              <a:rPr lang="en-US" dirty="0" err="1" smtClean="0"/>
              <a:t>dijagram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osnovu</a:t>
            </a:r>
            <a:r>
              <a:rPr lang="en-US" dirty="0"/>
              <a:t> </a:t>
            </a:r>
            <a:r>
              <a:rPr lang="en-US" dirty="0" smtClean="0"/>
              <a:t>argumenta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6666" y="2438908"/>
            <a:ext cx="9982437" cy="4035044"/>
          </a:xfrm>
        </p:spPr>
        <p:txBody>
          <a:bodyPr>
            <a:noAutofit/>
          </a:bodyPr>
          <a:lstStyle/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en-US" sz="2400" i="1" dirty="0" smtClean="0"/>
              <a:t>“</a:t>
            </a:r>
            <a:r>
              <a:rPr lang="x-none" i="1" dirty="0"/>
              <a:t>U ovom radu, tvrdimo da veća odgovornost demokratskih lidera prema svojim građanima stvara snažan pritisak na lidere da smanje ljudske troškove rata. U analizi novog seta podataka o broju žrtava u međunarodnim ratovima (1900-2005) nalazimo da visokodemokratske države trpe znatno manje vojnih i civilnih žrtava. Tvrdimo da demokratije ograničavaju svoje ratne gubitke prvenstveno usvajanjem četiri specifične diplomatske i vojne politike. Prvo, demokratije posjeduju više vojne sposobnosti u odnosu na nedemokratije u ratnim vremenima. Drugo, demokratije češće uvećavaju svoje sposobnosti ulaskom u moćnije koalicije država tokom rata. Treće, demokratije će češće koristiti vojne strategije koje na ratištu umanjuju stepen stradanja. Na kraju, demokratije će češće ratovati na ratištima koja nisu u susjedstvu njihovih matičnih teritorija, čime se štiti njihovo civilno stanovništvo od borbe</a:t>
            </a:r>
            <a:r>
              <a:rPr lang="x-none" i="1" dirty="0" smtClean="0"/>
              <a:t>.</a:t>
            </a:r>
            <a:r>
              <a:rPr lang="en-US" sz="2400" i="1" dirty="0" smtClean="0"/>
              <a:t>“</a:t>
            </a: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endParaRPr lang="en-US" sz="2400" dirty="0"/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en-US" dirty="0" smtClean="0"/>
              <a:t>Benjamin Valentino, Paul </a:t>
            </a:r>
            <a:r>
              <a:rPr lang="en-US" dirty="0" err="1" smtClean="0"/>
              <a:t>Huth</a:t>
            </a:r>
            <a:r>
              <a:rPr lang="en-US" dirty="0" smtClean="0"/>
              <a:t>, Sarah </a:t>
            </a:r>
            <a:r>
              <a:rPr lang="en-US" dirty="0" err="1" smtClean="0"/>
              <a:t>Croco</a:t>
            </a:r>
            <a:r>
              <a:rPr lang="en-US" dirty="0" smtClean="0"/>
              <a:t> (2010). Bear Any Burden? How Democracies Minimize the Costs of War. </a:t>
            </a:r>
            <a:r>
              <a:rPr lang="en-US" i="1" dirty="0" smtClean="0"/>
              <a:t>Journal of Politics </a:t>
            </a:r>
            <a:r>
              <a:rPr lang="en-US" dirty="0" smtClean="0"/>
              <a:t>72</a:t>
            </a:r>
            <a:r>
              <a:rPr lang="en-US" i="1" dirty="0" smtClean="0"/>
              <a:t>. </a:t>
            </a:r>
            <a:r>
              <a:rPr lang="en-US" dirty="0" smtClean="0"/>
              <a:t>528-544</a:t>
            </a:r>
            <a:r>
              <a:rPr lang="en-US" i="1" dirty="0" smtClean="0"/>
              <a:t> </a:t>
            </a:r>
            <a:r>
              <a:rPr lang="en-US" dirty="0" smtClean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56948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4531663" y="3460431"/>
            <a:ext cx="1967069" cy="911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Učešće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u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moćnim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koalicijama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516078" y="4631891"/>
            <a:ext cx="1967069" cy="9486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Vojne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strategije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467745" y="5799535"/>
            <a:ext cx="2063736" cy="905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Rat u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susjedstvu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8718498" y="3878920"/>
            <a:ext cx="2063735" cy="905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Broj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civilnih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žrtava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12" name="Straight Arrow Connector 11"/>
          <p:cNvCxnSpPr>
            <a:stCxn id="6" idx="3"/>
            <a:endCxn id="8" idx="1"/>
          </p:cNvCxnSpPr>
          <p:nvPr/>
        </p:nvCxnSpPr>
        <p:spPr>
          <a:xfrm flipV="1">
            <a:off x="6483147" y="4331548"/>
            <a:ext cx="2235351" cy="774665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7" idx="3"/>
            <a:endCxn id="8" idx="1"/>
          </p:cNvCxnSpPr>
          <p:nvPr/>
        </p:nvCxnSpPr>
        <p:spPr>
          <a:xfrm flipV="1">
            <a:off x="6531481" y="4331548"/>
            <a:ext cx="2187017" cy="1920615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291404" y="2940904"/>
            <a:ext cx="5806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Garamond" charset="0"/>
                <a:ea typeface="Garamond" charset="0"/>
                <a:cs typeface="Garamond" charset="0"/>
              </a:rPr>
              <a:t>( - )</a:t>
            </a:r>
            <a:endParaRPr lang="en-US" b="1" dirty="0">
              <a:latin typeface="Garamond" charset="0"/>
              <a:ea typeface="Garamond" charset="0"/>
              <a:cs typeface="Garamond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615068" y="2357075"/>
            <a:ext cx="1883664" cy="905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Vojne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sposobnosti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64364" y="3062276"/>
            <a:ext cx="6671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Garamond" charset="0"/>
                <a:ea typeface="Garamond" charset="0"/>
                <a:cs typeface="Garamond" charset="0"/>
              </a:rPr>
              <a:t>( + )</a:t>
            </a:r>
            <a:endParaRPr lang="en-US" b="1" dirty="0">
              <a:latin typeface="Garamond" charset="0"/>
              <a:ea typeface="Garamond" charset="0"/>
              <a:cs typeface="Garamond" charset="0"/>
            </a:endParaRPr>
          </a:p>
        </p:txBody>
      </p:sp>
      <p:cxnSp>
        <p:nvCxnSpPr>
          <p:cNvPr id="21" name="Straight Arrow Connector 20"/>
          <p:cNvCxnSpPr>
            <a:stCxn id="9" idx="3"/>
            <a:endCxn id="8" idx="1"/>
          </p:cNvCxnSpPr>
          <p:nvPr/>
        </p:nvCxnSpPr>
        <p:spPr>
          <a:xfrm>
            <a:off x="6498732" y="2809703"/>
            <a:ext cx="2219766" cy="1521845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itle 1"/>
          <p:cNvSpPr txBox="1">
            <a:spLocks/>
          </p:cNvSpPr>
          <p:nvPr/>
        </p:nvSpPr>
        <p:spPr bwMode="gray">
          <a:xfrm>
            <a:off x="1715015" y="1046533"/>
            <a:ext cx="9927575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b="0" i="0" kern="12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mtClean="0"/>
              <a:t>Prevedi</a:t>
            </a:r>
            <a:r>
              <a:rPr lang="en-US" dirty="0" smtClean="0"/>
              <a:t> </a:t>
            </a:r>
            <a:r>
              <a:rPr lang="en-US" dirty="0" err="1" smtClean="0"/>
              <a:t>dijagram</a:t>
            </a:r>
            <a:r>
              <a:rPr lang="en-US" dirty="0" smtClean="0"/>
              <a:t> u </a:t>
            </a:r>
            <a:r>
              <a:rPr lang="en-US" dirty="0" err="1" smtClean="0"/>
              <a:t>teoriju</a:t>
            </a:r>
            <a:r>
              <a:rPr lang="en-US" dirty="0" smtClean="0"/>
              <a:t>, </a:t>
            </a:r>
            <a:r>
              <a:rPr lang="en-US" dirty="0" err="1" smtClean="0"/>
              <a:t>formuliši</a:t>
            </a:r>
            <a:r>
              <a:rPr lang="en-US" dirty="0" smtClean="0"/>
              <a:t> </a:t>
            </a:r>
            <a:r>
              <a:rPr lang="en-US" dirty="0" err="1" smtClean="0"/>
              <a:t>hipoteze</a:t>
            </a:r>
            <a:r>
              <a:rPr lang="en-US" dirty="0" smtClean="0"/>
              <a:t>, </a:t>
            </a:r>
            <a:r>
              <a:rPr lang="en-US" dirty="0" err="1" smtClean="0"/>
              <a:t>operacionalizu</a:t>
            </a:r>
            <a:r>
              <a:rPr lang="en-US" dirty="0" smtClean="0"/>
              <a:t> </a:t>
            </a:r>
            <a:r>
              <a:rPr lang="en-US" dirty="0" err="1" smtClean="0"/>
              <a:t>pojmove</a:t>
            </a:r>
            <a:r>
              <a:rPr lang="is-IS" dirty="0" smtClean="0"/>
              <a:t>…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1" name="Rounded Rectangle 30"/>
          <p:cNvSpPr/>
          <p:nvPr/>
        </p:nvSpPr>
        <p:spPr>
          <a:xfrm>
            <a:off x="471177" y="3915955"/>
            <a:ext cx="1967069" cy="9486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Demokratija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33" name="Straight Arrow Connector 32"/>
          <p:cNvCxnSpPr>
            <a:stCxn id="31" idx="3"/>
            <a:endCxn id="9" idx="1"/>
          </p:cNvCxnSpPr>
          <p:nvPr/>
        </p:nvCxnSpPr>
        <p:spPr>
          <a:xfrm flipV="1">
            <a:off x="2438246" y="2809703"/>
            <a:ext cx="2176822" cy="1580574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stCxn id="5" idx="3"/>
            <a:endCxn id="8" idx="1"/>
          </p:cNvCxnSpPr>
          <p:nvPr/>
        </p:nvCxnSpPr>
        <p:spPr>
          <a:xfrm>
            <a:off x="6498732" y="3915955"/>
            <a:ext cx="2219766" cy="415593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31" idx="3"/>
            <a:endCxn id="5" idx="1"/>
          </p:cNvCxnSpPr>
          <p:nvPr/>
        </p:nvCxnSpPr>
        <p:spPr>
          <a:xfrm flipV="1">
            <a:off x="2438246" y="3915955"/>
            <a:ext cx="2093417" cy="474322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31" idx="3"/>
            <a:endCxn id="6" idx="1"/>
          </p:cNvCxnSpPr>
          <p:nvPr/>
        </p:nvCxnSpPr>
        <p:spPr>
          <a:xfrm>
            <a:off x="2438246" y="4390277"/>
            <a:ext cx="2077832" cy="715936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>
            <a:stCxn id="31" idx="3"/>
            <a:endCxn id="7" idx="1"/>
          </p:cNvCxnSpPr>
          <p:nvPr/>
        </p:nvCxnSpPr>
        <p:spPr>
          <a:xfrm>
            <a:off x="2438246" y="4390277"/>
            <a:ext cx="2029499" cy="1861886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3491681" y="3620299"/>
            <a:ext cx="6671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Garamond" charset="0"/>
                <a:ea typeface="Garamond" charset="0"/>
                <a:cs typeface="Garamond" charset="0"/>
              </a:rPr>
              <a:t>( + )</a:t>
            </a:r>
            <a:endParaRPr lang="en-US" b="1" dirty="0">
              <a:latin typeface="Garamond" charset="0"/>
              <a:ea typeface="Garamond" charset="0"/>
              <a:cs typeface="Garamond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423019" y="4903398"/>
            <a:ext cx="6671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Garamond" charset="0"/>
                <a:ea typeface="Garamond" charset="0"/>
                <a:cs typeface="Garamond" charset="0"/>
              </a:rPr>
              <a:t>( + )</a:t>
            </a:r>
            <a:endParaRPr lang="en-US" b="1" dirty="0">
              <a:latin typeface="Garamond" charset="0"/>
              <a:ea typeface="Garamond" charset="0"/>
              <a:cs typeface="Garamond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964364" y="5580633"/>
            <a:ext cx="5806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Garamond" charset="0"/>
                <a:ea typeface="Garamond" charset="0"/>
                <a:cs typeface="Garamond" charset="0"/>
              </a:rPr>
              <a:t>( - )</a:t>
            </a:r>
            <a:endParaRPr lang="en-US" b="1" dirty="0">
              <a:latin typeface="Garamond" charset="0"/>
              <a:ea typeface="Garamond" charset="0"/>
              <a:cs typeface="Garamond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802085" y="3570625"/>
            <a:ext cx="5806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Garamond" charset="0"/>
                <a:ea typeface="Garamond" charset="0"/>
                <a:cs typeface="Garamond" charset="0"/>
              </a:rPr>
              <a:t>( - )</a:t>
            </a:r>
            <a:endParaRPr lang="en-US" b="1" dirty="0">
              <a:latin typeface="Garamond" charset="0"/>
              <a:ea typeface="Garamond" charset="0"/>
              <a:cs typeface="Garamond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802085" y="4903398"/>
            <a:ext cx="5806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Garamond" charset="0"/>
                <a:ea typeface="Garamond" charset="0"/>
                <a:cs typeface="Garamond" charset="0"/>
              </a:rPr>
              <a:t>( - )</a:t>
            </a:r>
            <a:endParaRPr lang="en-US" b="1" dirty="0">
              <a:latin typeface="Garamond" charset="0"/>
              <a:ea typeface="Garamond" charset="0"/>
              <a:cs typeface="Garamond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292916" y="5599480"/>
            <a:ext cx="6030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Garamond" charset="0"/>
                <a:ea typeface="Garamond" charset="0"/>
                <a:cs typeface="Garamond" charset="0"/>
              </a:rPr>
              <a:t>( </a:t>
            </a:r>
            <a:r>
              <a:rPr lang="en-US" sz="2000" b="1" dirty="0" smtClean="0">
                <a:latin typeface="Garamond" charset="0"/>
                <a:ea typeface="Garamond" charset="0"/>
                <a:cs typeface="Garamond" charset="0"/>
              </a:rPr>
              <a:t>+)</a:t>
            </a:r>
            <a:endParaRPr lang="en-US" b="1" dirty="0">
              <a:latin typeface="Garamond" charset="0"/>
              <a:ea typeface="Garamond" charset="0"/>
              <a:cs typeface="Garamon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98442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1906255"/>
              </p:ext>
            </p:extLst>
          </p:nvPr>
        </p:nvGraphicFramePr>
        <p:xfrm>
          <a:off x="402337" y="402334"/>
          <a:ext cx="11466576" cy="62544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21348"/>
                <a:gridCol w="3822614"/>
                <a:gridCol w="3822614"/>
              </a:tblGrid>
              <a:tr h="6583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Nezavisna varijabla</a:t>
                      </a:r>
                      <a:endParaRPr lang="en-US" sz="24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200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Intervencijska varijabla(e)</a:t>
                      </a:r>
                      <a:endParaRPr lang="en-US" sz="240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Zavisna varijabla</a:t>
                      </a:r>
                      <a:endParaRPr lang="en-US" sz="24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24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</a:tr>
              <a:tr h="9875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2000">
                          <a:effectLst/>
                        </a:rPr>
                        <a:t>Prihod</a:t>
                      </a:r>
                      <a:endParaRPr lang="en-US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2000">
                          <a:effectLst/>
                        </a:rPr>
                        <a:t>Percipirani ulog u slučaju određenog ishoda; slobodno vrijeme</a:t>
                      </a:r>
                      <a:endParaRPr lang="en-US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2000">
                          <a:effectLst/>
                        </a:rPr>
                        <a:t>Izlasnost birača</a:t>
                      </a:r>
                      <a:endParaRPr lang="en-US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</a:tr>
              <a:tr h="6583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2000">
                          <a:effectLst/>
                        </a:rPr>
                        <a:t>Starost</a:t>
                      </a:r>
                      <a:endParaRPr lang="en-US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20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20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2000">
                          <a:effectLst/>
                        </a:rPr>
                        <a:t>Političko znanje</a:t>
                      </a:r>
                      <a:endParaRPr lang="en-US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</a:tr>
              <a:tr h="6583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2000">
                          <a:effectLst/>
                        </a:rPr>
                        <a:t>Nivo obrazovanja</a:t>
                      </a:r>
                      <a:endParaRPr lang="en-US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2000">
                          <a:effectLst/>
                        </a:rPr>
                        <a:t> </a:t>
                      </a:r>
                      <a:endParaRPr lang="en-US" sz="24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20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2000">
                          <a:effectLst/>
                        </a:rPr>
                        <a:t>Podrška Ujedinjenim nacijama</a:t>
                      </a:r>
                      <a:endParaRPr lang="en-US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</a:tr>
              <a:tr h="6583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2000">
                          <a:effectLst/>
                        </a:rPr>
                        <a:t>Snaga sindikata</a:t>
                      </a:r>
                      <a:endParaRPr lang="en-US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2000">
                          <a:effectLst/>
                        </a:rPr>
                        <a:t> </a:t>
                      </a:r>
                      <a:endParaRPr lang="en-US" sz="24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20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2000">
                          <a:effectLst/>
                        </a:rPr>
                        <a:t>Veličina države blagostanja</a:t>
                      </a:r>
                      <a:endParaRPr lang="en-US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</a:tr>
              <a:tr h="13167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2000">
                          <a:effectLst/>
                        </a:rPr>
                        <a:t>Broj jezika u zemlji (koji govori</a:t>
                      </a:r>
                      <a:endParaRPr lang="en-US" sz="24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2000">
                          <a:effectLst/>
                        </a:rPr>
                        <a:t>&gt; 1.000 ljudi)</a:t>
                      </a:r>
                      <a:endParaRPr lang="en-US" sz="24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20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2000">
                          <a:effectLst/>
                        </a:rPr>
                        <a:t> </a:t>
                      </a:r>
                      <a:endParaRPr lang="en-US" sz="24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20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2000">
                          <a:effectLst/>
                        </a:rPr>
                        <a:t>Šansa za izbijanje građanskog rata</a:t>
                      </a:r>
                      <a:endParaRPr lang="en-US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</a:tr>
              <a:tr h="6583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2000">
                          <a:effectLst/>
                        </a:rPr>
                        <a:t>Stepen demokratije</a:t>
                      </a:r>
                      <a:endParaRPr lang="en-US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2000">
                          <a:effectLst/>
                        </a:rPr>
                        <a:t> </a:t>
                      </a:r>
                      <a:endParaRPr lang="en-US" sz="24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20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2000">
                          <a:effectLst/>
                        </a:rPr>
                        <a:t>Stepen ekonomskog razvoja</a:t>
                      </a:r>
                      <a:endParaRPr lang="en-US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</a:tr>
              <a:tr h="6583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2000" dirty="0">
                          <a:effectLst/>
                        </a:rPr>
                        <a:t>Nivo ekonomskog nivoa</a:t>
                      </a:r>
                      <a:endParaRPr lang="en-US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2000">
                          <a:effectLst/>
                        </a:rPr>
                        <a:t> </a:t>
                      </a:r>
                      <a:endParaRPr lang="en-US" sz="24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20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x-none" sz="2000" dirty="0">
                          <a:effectLst/>
                        </a:rPr>
                        <a:t>Stepen demokratije</a:t>
                      </a:r>
                      <a:endParaRPr lang="en-US" sz="24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41550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8233" y="821268"/>
            <a:ext cx="8761413" cy="706964"/>
          </a:xfrm>
        </p:spPr>
        <p:txBody>
          <a:bodyPr/>
          <a:lstStyle/>
          <a:p>
            <a:r>
              <a:rPr lang="en-US" b="1" dirty="0" err="1" smtClean="0"/>
              <a:t>Tehnička</a:t>
            </a:r>
            <a:r>
              <a:rPr lang="en-US" b="1" dirty="0" smtClean="0"/>
              <a:t> </a:t>
            </a:r>
            <a:r>
              <a:rPr lang="en-US" b="1" dirty="0" err="1" smtClean="0"/>
              <a:t>pravila</a:t>
            </a:r>
            <a:r>
              <a:rPr lang="en-US" b="1" dirty="0" smtClean="0"/>
              <a:t> </a:t>
            </a:r>
            <a:r>
              <a:rPr lang="en-US" b="1" dirty="0" err="1" smtClean="0"/>
              <a:t>citiranja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708" y="2421924"/>
            <a:ext cx="11697730" cy="4436076"/>
          </a:xfrm>
        </p:spPr>
        <p:txBody>
          <a:bodyPr>
            <a:normAutofit fontScale="70000" lnSpcReduction="20000"/>
          </a:bodyPr>
          <a:lstStyle/>
          <a:p>
            <a:r>
              <a:rPr lang="en-US" sz="2900" dirty="0" err="1" smtClean="0"/>
              <a:t>Citati</a:t>
            </a:r>
            <a:r>
              <a:rPr lang="en-US" sz="2900" dirty="0" smtClean="0"/>
              <a:t> se </a:t>
            </a:r>
            <a:r>
              <a:rPr lang="en-US" sz="2900" dirty="0" err="1" smtClean="0"/>
              <a:t>stavljaju</a:t>
            </a:r>
            <a:r>
              <a:rPr lang="en-US" sz="2900" dirty="0" smtClean="0"/>
              <a:t> </a:t>
            </a:r>
            <a:r>
              <a:rPr lang="en-US" sz="2900" dirty="0" err="1" smtClean="0"/>
              <a:t>između</a:t>
            </a:r>
            <a:r>
              <a:rPr lang="en-US" sz="2900" dirty="0" smtClean="0"/>
              <a:t> </a:t>
            </a:r>
            <a:r>
              <a:rPr lang="en-US" sz="2900" dirty="0" err="1" smtClean="0"/>
              <a:t>znakova</a:t>
            </a:r>
            <a:r>
              <a:rPr lang="en-US" sz="2900" dirty="0" smtClean="0"/>
              <a:t> </a:t>
            </a:r>
            <a:r>
              <a:rPr lang="en-US" sz="2900" dirty="0" err="1" smtClean="0"/>
              <a:t>navoda</a:t>
            </a:r>
            <a:r>
              <a:rPr lang="en-US" sz="2900" dirty="0"/>
              <a:t/>
            </a:r>
            <a:br>
              <a:rPr lang="en-US" sz="2900" dirty="0"/>
            </a:br>
            <a:r>
              <a:rPr lang="en-US" sz="2900" dirty="0" smtClean="0"/>
              <a:t/>
            </a:r>
            <a:br>
              <a:rPr lang="en-US" sz="2900" dirty="0" smtClean="0"/>
            </a:br>
            <a:r>
              <a:rPr lang="en-US" sz="2900" dirty="0" smtClean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“Na </a:t>
            </a:r>
            <a:r>
              <a:rPr lang="en-US" sz="2900" dirty="0" err="1" smtClean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osnovu</a:t>
            </a:r>
            <a:r>
              <a:rPr lang="en-US" sz="2900" dirty="0" smtClean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en-US" sz="2900" dirty="0" err="1" smtClean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postojeće</a:t>
            </a:r>
            <a:r>
              <a:rPr lang="en-US" sz="2900" dirty="0" smtClean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 literature, </a:t>
            </a:r>
            <a:r>
              <a:rPr lang="en-US" sz="2900" dirty="0" err="1" smtClean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Crna</a:t>
            </a:r>
            <a:r>
              <a:rPr lang="en-US" sz="2900" dirty="0" smtClean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 Gora se </a:t>
            </a:r>
            <a:r>
              <a:rPr lang="en-US" sz="2900" dirty="0" err="1" smtClean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može</a:t>
            </a:r>
            <a:r>
              <a:rPr lang="en-US" sz="2900" dirty="0" smtClean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en-US" sz="2900" dirty="0" err="1" smtClean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klasifikovati</a:t>
            </a:r>
            <a:r>
              <a:rPr lang="en-US" sz="2900" dirty="0" smtClean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en-US" sz="2900" dirty="0" err="1" smtClean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kao</a:t>
            </a:r>
            <a:r>
              <a:rPr lang="en-US" sz="2900" dirty="0" smtClean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en-US" sz="2900" dirty="0" err="1" smtClean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višepartijski</a:t>
            </a:r>
            <a:r>
              <a:rPr lang="en-US" sz="2900" dirty="0" smtClean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en-US" sz="2900" dirty="0" err="1" smtClean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sistem</a:t>
            </a:r>
            <a:r>
              <a:rPr lang="en-US" sz="2900" dirty="0" smtClean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en-US" sz="2900" dirty="0" err="1" smtClean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sa</a:t>
            </a:r>
            <a:r>
              <a:rPr lang="en-US" sz="2900" dirty="0" smtClean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en-US" sz="2900" dirty="0" err="1" smtClean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dominantnom</a:t>
            </a:r>
            <a:r>
              <a:rPr lang="en-US" sz="2900" dirty="0" smtClean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en-US" sz="2900" dirty="0" err="1" smtClean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partijom</a:t>
            </a:r>
            <a:r>
              <a:rPr lang="en-US" sz="2900" dirty="0" smtClean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.” (</a:t>
            </a:r>
            <a:r>
              <a:rPr lang="en-US" sz="2900" dirty="0" err="1" smtClean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Popović</a:t>
            </a:r>
            <a:r>
              <a:rPr lang="en-US" sz="2900" dirty="0" smtClean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, 2008)</a:t>
            </a:r>
            <a:r>
              <a:rPr lang="en-US" sz="2900" dirty="0" smtClean="0">
                <a:latin typeface="Garamond" charset="0"/>
                <a:ea typeface="Garamond" charset="0"/>
                <a:cs typeface="Garamond" charset="0"/>
              </a:rPr>
              <a:t/>
            </a:r>
            <a:br>
              <a:rPr lang="en-US" sz="2900" dirty="0" smtClean="0">
                <a:latin typeface="Garamond" charset="0"/>
                <a:ea typeface="Garamond" charset="0"/>
                <a:cs typeface="Garamond" charset="0"/>
              </a:rPr>
            </a:br>
            <a:endParaRPr lang="en-US" sz="2900" dirty="0" smtClean="0">
              <a:latin typeface="Garamond" charset="0"/>
              <a:ea typeface="Garamond" charset="0"/>
              <a:cs typeface="Garamond" charset="0"/>
            </a:endParaRPr>
          </a:p>
          <a:p>
            <a:r>
              <a:rPr lang="en-US" sz="2900" dirty="0" err="1" smtClean="0"/>
              <a:t>Ukoliko</a:t>
            </a:r>
            <a:r>
              <a:rPr lang="en-US" sz="2900" dirty="0" smtClean="0"/>
              <a:t> se u </a:t>
            </a:r>
            <a:r>
              <a:rPr lang="en-US" sz="2900" dirty="0" err="1" smtClean="0"/>
              <a:t>citatu</a:t>
            </a:r>
            <a:r>
              <a:rPr lang="en-US" sz="2900" dirty="0" smtClean="0"/>
              <a:t> </a:t>
            </a:r>
            <a:r>
              <a:rPr lang="en-US" sz="2900" dirty="0" err="1" smtClean="0"/>
              <a:t>nešto</a:t>
            </a:r>
            <a:r>
              <a:rPr lang="en-US" sz="2900" dirty="0" smtClean="0"/>
              <a:t> </a:t>
            </a:r>
            <a:r>
              <a:rPr lang="en-US" sz="2900" dirty="0" err="1" smtClean="0"/>
              <a:t>posebno</a:t>
            </a:r>
            <a:r>
              <a:rPr lang="en-US" sz="2900" dirty="0" smtClean="0"/>
              <a:t> </a:t>
            </a:r>
            <a:r>
              <a:rPr lang="en-US" sz="2900" dirty="0" err="1" smtClean="0"/>
              <a:t>ističe</a:t>
            </a:r>
            <a:r>
              <a:rPr lang="en-US" sz="2900" dirty="0" smtClean="0"/>
              <a:t> (</a:t>
            </a:r>
            <a:r>
              <a:rPr lang="en-US" sz="2900" i="1" dirty="0" err="1" smtClean="0"/>
              <a:t>kurzivom</a:t>
            </a:r>
            <a:r>
              <a:rPr lang="en-US" sz="2900" dirty="0" smtClean="0"/>
              <a:t> </a:t>
            </a:r>
            <a:r>
              <a:rPr lang="en-US" sz="2900" dirty="0" err="1" smtClean="0"/>
              <a:t>ili</a:t>
            </a:r>
            <a:r>
              <a:rPr lang="en-US" sz="2900" dirty="0" smtClean="0"/>
              <a:t> </a:t>
            </a:r>
            <a:r>
              <a:rPr lang="en-US" sz="2900" b="1" dirty="0" err="1" smtClean="0"/>
              <a:t>boldovanim</a:t>
            </a:r>
            <a:r>
              <a:rPr lang="en-US" sz="2900" dirty="0" smtClean="0"/>
              <a:t> </a:t>
            </a:r>
            <a:r>
              <a:rPr lang="en-US" sz="2900" dirty="0" err="1" smtClean="0"/>
              <a:t>tekstom</a:t>
            </a:r>
            <a:r>
              <a:rPr lang="en-US" sz="2900" dirty="0" smtClean="0"/>
              <a:t>) od </a:t>
            </a:r>
            <a:r>
              <a:rPr lang="en-US" sz="2900" dirty="0" err="1" smtClean="0"/>
              <a:t>strane</a:t>
            </a:r>
            <a:r>
              <a:rPr lang="en-US" sz="2900" dirty="0" smtClean="0"/>
              <a:t> </a:t>
            </a:r>
            <a:r>
              <a:rPr lang="en-US" sz="2900" dirty="0" err="1" smtClean="0"/>
              <a:t>onog</a:t>
            </a:r>
            <a:r>
              <a:rPr lang="en-US" sz="2900" dirty="0" smtClean="0"/>
              <a:t> </a:t>
            </a:r>
            <a:r>
              <a:rPr lang="en-US" sz="2900" dirty="0" err="1" smtClean="0"/>
              <a:t>koji</a:t>
            </a:r>
            <a:r>
              <a:rPr lang="en-US" sz="2900" dirty="0" smtClean="0"/>
              <a:t> </a:t>
            </a:r>
            <a:r>
              <a:rPr lang="en-US" sz="2900" dirty="0" err="1" smtClean="0"/>
              <a:t>citira</a:t>
            </a:r>
            <a:r>
              <a:rPr lang="en-US" sz="2900" dirty="0" smtClean="0"/>
              <a:t> to se mora </a:t>
            </a:r>
            <a:r>
              <a:rPr lang="en-US" sz="2900" dirty="0" err="1" smtClean="0"/>
              <a:t>napomenuti</a:t>
            </a:r>
            <a:r>
              <a:rPr lang="en-US" sz="2900" dirty="0" smtClean="0"/>
              <a:t> u </a:t>
            </a:r>
            <a:r>
              <a:rPr lang="en-US" sz="2900" dirty="0" err="1" smtClean="0"/>
              <a:t>zagradi</a:t>
            </a:r>
            <a:r>
              <a:rPr lang="en-US" sz="2900" dirty="0" smtClean="0"/>
              <a:t/>
            </a:r>
            <a:br>
              <a:rPr lang="en-US" sz="2900" dirty="0" smtClean="0"/>
            </a:br>
            <a:endParaRPr lang="en-US" sz="2900" dirty="0" smtClean="0"/>
          </a:p>
          <a:p>
            <a:pPr marL="0" indent="0">
              <a:buNone/>
            </a:pPr>
            <a:r>
              <a:rPr lang="en-US" sz="2900" dirty="0" smtClean="0"/>
              <a:t>	</a:t>
            </a:r>
            <a:r>
              <a:rPr lang="en-US" sz="2900" dirty="0" smtClean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“</a:t>
            </a:r>
            <a:r>
              <a:rPr lang="en-US" sz="2900" dirty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Na </a:t>
            </a:r>
            <a:r>
              <a:rPr lang="en-US" sz="2900" dirty="0" err="1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osnovu</a:t>
            </a:r>
            <a:r>
              <a:rPr lang="en-US" sz="2900" dirty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en-US" sz="2900" dirty="0" err="1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postojeće</a:t>
            </a:r>
            <a:r>
              <a:rPr lang="en-US" sz="2900" dirty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 literature, </a:t>
            </a:r>
            <a:r>
              <a:rPr lang="en-US" sz="2900" dirty="0" err="1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Crna</a:t>
            </a:r>
            <a:r>
              <a:rPr lang="en-US" sz="2900" dirty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 Gora se </a:t>
            </a:r>
            <a:r>
              <a:rPr lang="en-US" sz="2900" dirty="0" err="1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može</a:t>
            </a:r>
            <a:r>
              <a:rPr lang="en-US" sz="2900" dirty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en-US" sz="2900" dirty="0" err="1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klasifikovati</a:t>
            </a:r>
            <a:r>
              <a:rPr lang="en-US" sz="2900" dirty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en-US" sz="2900" dirty="0" err="1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kao</a:t>
            </a:r>
            <a:r>
              <a:rPr lang="en-US" sz="2900" dirty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en-US" sz="2900" dirty="0" smtClean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	</a:t>
            </a:r>
            <a:r>
              <a:rPr lang="en-US" sz="2900" dirty="0" err="1" smtClean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višepartijski</a:t>
            </a:r>
            <a:r>
              <a:rPr lang="en-US" sz="2900" dirty="0" smtClean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en-US" sz="2900" dirty="0" err="1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sistem</a:t>
            </a:r>
            <a:r>
              <a:rPr lang="en-US" sz="2900" dirty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en-US" sz="2900" dirty="0" err="1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sa</a:t>
            </a:r>
            <a:r>
              <a:rPr lang="en-US" sz="2900" dirty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en-US" sz="2900" dirty="0" smtClean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	</a:t>
            </a:r>
            <a:r>
              <a:rPr lang="en-US" sz="2900" b="1" dirty="0" err="1" smtClean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dominantnom</a:t>
            </a:r>
            <a:r>
              <a:rPr lang="en-US" sz="2900" b="1" dirty="0" smtClean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en-US" sz="2900" i="1" dirty="0" smtClean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	</a:t>
            </a:r>
            <a:r>
              <a:rPr lang="en-US" sz="2900" dirty="0" smtClean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(bold N.B.) </a:t>
            </a:r>
            <a:r>
              <a:rPr lang="en-US" sz="2900" dirty="0" err="1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partijom</a:t>
            </a:r>
            <a:r>
              <a:rPr lang="en-US" sz="2900" dirty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.” (</a:t>
            </a:r>
            <a:r>
              <a:rPr lang="en-US" sz="2900" dirty="0" err="1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Popović</a:t>
            </a:r>
            <a:r>
              <a:rPr lang="en-US" sz="2900" dirty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, </a:t>
            </a:r>
            <a:r>
              <a:rPr lang="en-US" sz="2900" dirty="0" smtClean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	2008)</a:t>
            </a:r>
            <a:r>
              <a:rPr lang="en-US" sz="2900" dirty="0" smtClean="0">
                <a:latin typeface="Garamond" charset="0"/>
                <a:ea typeface="Garamond" charset="0"/>
                <a:cs typeface="Garamond" charset="0"/>
              </a:rPr>
              <a:t/>
            </a:r>
            <a:br>
              <a:rPr lang="en-US" sz="2900" dirty="0" smtClean="0">
                <a:latin typeface="Garamond" charset="0"/>
                <a:ea typeface="Garamond" charset="0"/>
                <a:cs typeface="Garamond" charset="0"/>
              </a:rPr>
            </a:br>
            <a:endParaRPr lang="en-US" sz="2900" dirty="0" smtClean="0"/>
          </a:p>
          <a:p>
            <a:r>
              <a:rPr lang="en-US" sz="2900" dirty="0" err="1" smtClean="0"/>
              <a:t>Izostavljanje</a:t>
            </a:r>
            <a:r>
              <a:rPr lang="en-US" sz="2900" dirty="0" smtClean="0"/>
              <a:t> </a:t>
            </a:r>
            <a:r>
              <a:rPr lang="en-US" sz="2900" dirty="0" err="1" smtClean="0"/>
              <a:t>dijela</a:t>
            </a:r>
            <a:r>
              <a:rPr lang="en-US" sz="2900" dirty="0" smtClean="0"/>
              <a:t> </a:t>
            </a:r>
            <a:r>
              <a:rPr lang="en-US" sz="2900" dirty="0" err="1" smtClean="0"/>
              <a:t>citata</a:t>
            </a:r>
            <a:r>
              <a:rPr lang="en-US" sz="2900" dirty="0" smtClean="0"/>
              <a:t> se </a:t>
            </a:r>
            <a:r>
              <a:rPr lang="en-US" sz="2900" dirty="0" err="1" smtClean="0"/>
              <a:t>takođe</a:t>
            </a:r>
            <a:r>
              <a:rPr lang="en-US" sz="2900" dirty="0" smtClean="0"/>
              <a:t> mora </a:t>
            </a:r>
            <a:r>
              <a:rPr lang="en-US" sz="2900" dirty="0" err="1" smtClean="0"/>
              <a:t>naglasiti</a:t>
            </a:r>
            <a:r>
              <a:rPr lang="en-US" sz="2900" dirty="0" smtClean="0"/>
              <a:t> - </a:t>
            </a:r>
            <a:r>
              <a:rPr lang="en-US" sz="2900" b="1" i="1" dirty="0" smtClean="0"/>
              <a:t>(</a:t>
            </a:r>
            <a:r>
              <a:rPr lang="is-IS" sz="2900" b="1" i="1" dirty="0" smtClean="0"/>
              <a:t>…</a:t>
            </a:r>
            <a:r>
              <a:rPr lang="en-US" sz="2900" b="1" i="1" dirty="0" smtClean="0"/>
              <a:t>)</a:t>
            </a:r>
            <a:br>
              <a:rPr lang="en-US" sz="2900" b="1" i="1" dirty="0" smtClean="0"/>
            </a:br>
            <a:endParaRPr lang="en-US" sz="2900" b="1" i="1" dirty="0" smtClean="0"/>
          </a:p>
          <a:p>
            <a:pPr marL="0" indent="0">
              <a:buNone/>
            </a:pPr>
            <a:r>
              <a:rPr lang="en-US" sz="2900" dirty="0" smtClean="0">
                <a:latin typeface="Garamond" charset="0"/>
                <a:ea typeface="Garamond" charset="0"/>
                <a:cs typeface="Garamond" charset="0"/>
              </a:rPr>
              <a:t>	</a:t>
            </a:r>
            <a:r>
              <a:rPr lang="en-US" sz="2900" dirty="0" smtClean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“ (</a:t>
            </a:r>
            <a:r>
              <a:rPr lang="is-IS" sz="2900" dirty="0" smtClean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…</a:t>
            </a:r>
            <a:r>
              <a:rPr lang="en-US" sz="2900" dirty="0" smtClean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) Na </a:t>
            </a:r>
            <a:r>
              <a:rPr lang="en-US" sz="2900" dirty="0" err="1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osnovu</a:t>
            </a:r>
            <a:r>
              <a:rPr lang="en-US" sz="2900" dirty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en-US" sz="2900" dirty="0" err="1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postojeće</a:t>
            </a:r>
            <a:r>
              <a:rPr lang="en-US" sz="2900" dirty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 literature, </a:t>
            </a:r>
            <a:r>
              <a:rPr lang="en-US" sz="2900" dirty="0" err="1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Crna</a:t>
            </a:r>
            <a:r>
              <a:rPr lang="en-US" sz="2900" dirty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 Gora se </a:t>
            </a:r>
            <a:r>
              <a:rPr lang="en-US" sz="2900" dirty="0" err="1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može</a:t>
            </a:r>
            <a:r>
              <a:rPr lang="en-US" sz="2900" dirty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en-US" sz="2900" dirty="0" err="1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klasifikovati</a:t>
            </a:r>
            <a:r>
              <a:rPr lang="en-US" sz="2900" dirty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en-US" sz="2900" dirty="0" err="1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kao</a:t>
            </a:r>
            <a:r>
              <a:rPr lang="en-US" sz="2900" dirty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en-US" sz="2900" dirty="0" err="1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višepartijski</a:t>
            </a:r>
            <a:r>
              <a:rPr lang="en-US" sz="2900" dirty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en-US" sz="2900" dirty="0" err="1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sistem</a:t>
            </a:r>
            <a:r>
              <a:rPr lang="en-US" sz="2900" dirty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en-US" sz="2900" dirty="0" err="1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sa</a:t>
            </a:r>
            <a:r>
              <a:rPr lang="en-US" sz="2900" dirty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en-US" sz="2900" dirty="0" err="1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dominantnom</a:t>
            </a:r>
            <a:r>
              <a:rPr lang="en-US" sz="2900" dirty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 </a:t>
            </a:r>
            <a:r>
              <a:rPr lang="en-US" sz="2900" dirty="0" smtClean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	</a:t>
            </a:r>
            <a:r>
              <a:rPr lang="en-US" sz="2900" dirty="0" err="1" smtClean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partijom</a:t>
            </a:r>
            <a:r>
              <a:rPr lang="en-US" sz="2900" dirty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.” (</a:t>
            </a:r>
            <a:r>
              <a:rPr lang="en-US" sz="2900" dirty="0" err="1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Popović</a:t>
            </a:r>
            <a:r>
              <a:rPr lang="en-US" sz="2900" dirty="0">
                <a:solidFill>
                  <a:srgbClr val="00B050"/>
                </a:solidFill>
                <a:latin typeface="Garamond" charset="0"/>
                <a:ea typeface="Garamond" charset="0"/>
                <a:cs typeface="Garamond" charset="0"/>
              </a:rPr>
              <a:t>, 2008)</a:t>
            </a:r>
            <a:r>
              <a:rPr lang="en-US" dirty="0">
                <a:latin typeface="Garamond" charset="0"/>
                <a:ea typeface="Garamond" charset="0"/>
                <a:cs typeface="Garamond" charset="0"/>
              </a:rPr>
              <a:t/>
            </a:r>
            <a:br>
              <a:rPr lang="en-US" dirty="0">
                <a:latin typeface="Garamond" charset="0"/>
                <a:ea typeface="Garamond" charset="0"/>
                <a:cs typeface="Garamond" charset="0"/>
              </a:rPr>
            </a:br>
            <a:endParaRPr lang="en-US" dirty="0">
              <a:latin typeface="Garamond" charset="0"/>
              <a:ea typeface="Garamond" charset="0"/>
              <a:cs typeface="Garamond" charset="0"/>
            </a:endParaRPr>
          </a:p>
          <a:p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1334901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2073" y="851748"/>
            <a:ext cx="8761413" cy="706964"/>
          </a:xfrm>
        </p:spPr>
        <p:txBody>
          <a:bodyPr/>
          <a:lstStyle/>
          <a:p>
            <a:r>
              <a:rPr lang="en-US" b="1" dirty="0" err="1" smtClean="0"/>
              <a:t>Načini</a:t>
            </a:r>
            <a:r>
              <a:rPr lang="en-US" b="1" dirty="0" smtClean="0"/>
              <a:t> </a:t>
            </a:r>
            <a:r>
              <a:rPr lang="en-US" b="1" dirty="0" err="1" smtClean="0"/>
              <a:t>citiranja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9114" y="2529359"/>
            <a:ext cx="11482886" cy="4019722"/>
          </a:xfrm>
        </p:spPr>
        <p:txBody>
          <a:bodyPr>
            <a:noAutofit/>
          </a:bodyPr>
          <a:lstStyle/>
          <a:p>
            <a:r>
              <a:rPr lang="en-US" sz="2000" dirty="0" err="1" smtClean="0"/>
              <a:t>Stil</a:t>
            </a:r>
            <a:r>
              <a:rPr lang="en-US" sz="2000" dirty="0" smtClean="0"/>
              <a:t> </a:t>
            </a:r>
            <a:r>
              <a:rPr lang="en-US" sz="2000" dirty="0" err="1" smtClean="0"/>
              <a:t>citiranja</a:t>
            </a:r>
            <a:r>
              <a:rPr lang="en-US" sz="2000" dirty="0" smtClean="0"/>
              <a:t> </a:t>
            </a:r>
            <a:r>
              <a:rPr lang="en-US" sz="2000" dirty="0" err="1" smtClean="0"/>
              <a:t>najčešće</a:t>
            </a:r>
            <a:r>
              <a:rPr lang="en-US" sz="2000" dirty="0" smtClean="0"/>
              <a:t> </a:t>
            </a:r>
            <a:r>
              <a:rPr lang="en-US" sz="2000" dirty="0" err="1" smtClean="0"/>
              <a:t>određen</a:t>
            </a:r>
            <a:r>
              <a:rPr lang="en-US" sz="2000" dirty="0" smtClean="0"/>
              <a:t> </a:t>
            </a:r>
            <a:r>
              <a:rPr lang="en-US" sz="2000" dirty="0" err="1" smtClean="0"/>
              <a:t>pravilima</a:t>
            </a:r>
            <a:r>
              <a:rPr lang="en-US" sz="2000" dirty="0" smtClean="0"/>
              <a:t> </a:t>
            </a:r>
            <a:r>
              <a:rPr lang="en-US" sz="2000" dirty="0" err="1" smtClean="0"/>
              <a:t>na</a:t>
            </a:r>
            <a:r>
              <a:rPr lang="en-US" sz="2000" dirty="0" smtClean="0"/>
              <a:t> </a:t>
            </a:r>
            <a:r>
              <a:rPr lang="en-US" sz="2000" dirty="0" err="1" smtClean="0"/>
              <a:t>pojedinačnom</a:t>
            </a:r>
            <a:r>
              <a:rPr lang="en-US" sz="2000" dirty="0" smtClean="0"/>
              <a:t> </a:t>
            </a:r>
            <a:r>
              <a:rPr lang="en-US" sz="2000" dirty="0" err="1" smtClean="0"/>
              <a:t>fakultetu</a:t>
            </a:r>
            <a:r>
              <a:rPr lang="en-US" sz="2000" dirty="0" smtClean="0"/>
              <a:t>/</a:t>
            </a:r>
            <a:r>
              <a:rPr lang="en-US" sz="2000" dirty="0" err="1" smtClean="0"/>
              <a:t>univerzitetu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err="1" smtClean="0"/>
              <a:t>Razlikuje</a:t>
            </a:r>
            <a:r>
              <a:rPr lang="en-US" sz="2000" dirty="0" smtClean="0"/>
              <a:t> se od </a:t>
            </a:r>
            <a:r>
              <a:rPr lang="en-US" sz="2000" dirty="0" err="1" smtClean="0"/>
              <a:t>profesora</a:t>
            </a:r>
            <a:r>
              <a:rPr lang="en-US" sz="2000" dirty="0" smtClean="0"/>
              <a:t> do </a:t>
            </a:r>
            <a:r>
              <a:rPr lang="en-US" sz="2000" dirty="0" err="1" smtClean="0"/>
              <a:t>profesora</a:t>
            </a:r>
            <a:endParaRPr lang="en-US" sz="2000" dirty="0" smtClean="0"/>
          </a:p>
          <a:p>
            <a:endParaRPr lang="en-US" sz="2000" dirty="0"/>
          </a:p>
          <a:p>
            <a:r>
              <a:rPr lang="en-US" sz="2000" b="1" dirty="0" err="1" smtClean="0">
                <a:solidFill>
                  <a:srgbClr val="00B050"/>
                </a:solidFill>
              </a:rPr>
              <a:t>Način</a:t>
            </a:r>
            <a:r>
              <a:rPr lang="en-US" sz="2000" b="1" dirty="0" smtClean="0">
                <a:solidFill>
                  <a:srgbClr val="00B050"/>
                </a:solidFill>
              </a:rPr>
              <a:t> 1:</a:t>
            </a:r>
            <a:r>
              <a:rPr lang="en-US" sz="2000" dirty="0" smtClean="0">
                <a:solidFill>
                  <a:srgbClr val="00B050"/>
                </a:solidFill>
              </a:rPr>
              <a:t> </a:t>
            </a:r>
            <a:r>
              <a:rPr lang="en-US" sz="2000" dirty="0" err="1" smtClean="0"/>
              <a:t>Citiranje</a:t>
            </a:r>
            <a:r>
              <a:rPr lang="en-US" sz="2000" dirty="0" smtClean="0"/>
              <a:t> u </a:t>
            </a:r>
            <a:r>
              <a:rPr lang="en-US" sz="2000" dirty="0" err="1" smtClean="0"/>
              <a:t>tekstu</a:t>
            </a:r>
            <a:r>
              <a:rPr lang="en-US" sz="2000" dirty="0" smtClean="0"/>
              <a:t>   </a:t>
            </a:r>
            <a:r>
              <a:rPr lang="en-US" sz="2000" b="1" dirty="0" smtClean="0"/>
              <a:t>(</a:t>
            </a:r>
            <a:r>
              <a:rPr lang="en-US" sz="2000" b="1" dirty="0" err="1" smtClean="0"/>
              <a:t>Harvardski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sistem</a:t>
            </a:r>
            <a:r>
              <a:rPr lang="en-US" sz="2000" b="1" dirty="0" smtClean="0"/>
              <a:t>)</a:t>
            </a:r>
          </a:p>
          <a:p>
            <a:endParaRPr lang="en-US" sz="2000" dirty="0" smtClean="0"/>
          </a:p>
          <a:p>
            <a:r>
              <a:rPr lang="en-US" sz="2000" b="1" dirty="0" err="1" smtClean="0">
                <a:solidFill>
                  <a:srgbClr val="00B050"/>
                </a:solidFill>
              </a:rPr>
              <a:t>Način</a:t>
            </a:r>
            <a:r>
              <a:rPr lang="en-US" sz="2000" b="1" dirty="0" smtClean="0">
                <a:solidFill>
                  <a:srgbClr val="00B050"/>
                </a:solidFill>
              </a:rPr>
              <a:t> 2: </a:t>
            </a:r>
            <a:r>
              <a:rPr lang="en-US" sz="2000" dirty="0" err="1" smtClean="0"/>
              <a:t>Citiranje</a:t>
            </a:r>
            <a:r>
              <a:rPr lang="en-US" sz="2000" dirty="0" smtClean="0"/>
              <a:t> u </a:t>
            </a:r>
            <a:r>
              <a:rPr lang="en-US" sz="2000" dirty="0" err="1" smtClean="0"/>
              <a:t>fusnoti</a:t>
            </a:r>
            <a:r>
              <a:rPr lang="en-US" sz="2000" dirty="0" smtClean="0"/>
              <a:t>	</a:t>
            </a:r>
            <a:r>
              <a:rPr lang="en-US" sz="2000" b="1" dirty="0" smtClean="0"/>
              <a:t>(</a:t>
            </a:r>
            <a:r>
              <a:rPr lang="en-US" sz="2000" b="1" dirty="0" err="1" smtClean="0"/>
              <a:t>Oksfordski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sistem</a:t>
            </a:r>
            <a:r>
              <a:rPr lang="en-US" sz="2000" b="1" dirty="0" smtClean="0"/>
              <a:t>)</a:t>
            </a:r>
          </a:p>
          <a:p>
            <a:endParaRPr lang="en-US" sz="2000" b="1" dirty="0" smtClean="0"/>
          </a:p>
          <a:p>
            <a:r>
              <a:rPr lang="en-US" sz="2000" dirty="0" err="1" smtClean="0"/>
              <a:t>Harvardski</a:t>
            </a:r>
            <a:r>
              <a:rPr lang="en-US" sz="2000" dirty="0" smtClean="0"/>
              <a:t> </a:t>
            </a:r>
            <a:r>
              <a:rPr lang="en-US" sz="2000" dirty="0" err="1" smtClean="0"/>
              <a:t>stil</a:t>
            </a:r>
            <a:r>
              <a:rPr lang="en-US" sz="2000" dirty="0" smtClean="0"/>
              <a:t> je </a:t>
            </a:r>
            <a:r>
              <a:rPr lang="en-US" sz="2000" dirty="0" err="1" smtClean="0"/>
              <a:t>apsolutno</a:t>
            </a:r>
            <a:r>
              <a:rPr lang="en-US" sz="2000" dirty="0" smtClean="0"/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dominantan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err="1" smtClean="0"/>
              <a:t>način</a:t>
            </a:r>
            <a:r>
              <a:rPr lang="en-US" sz="2000" dirty="0" smtClean="0"/>
              <a:t> </a:t>
            </a:r>
            <a:r>
              <a:rPr lang="en-US" sz="2000" dirty="0" err="1" smtClean="0"/>
              <a:t>citiranja</a:t>
            </a:r>
            <a:r>
              <a:rPr lang="en-US" sz="2000" dirty="0" smtClean="0"/>
              <a:t> u </a:t>
            </a:r>
            <a:r>
              <a:rPr lang="en-US" sz="2000" dirty="0" err="1" smtClean="0"/>
              <a:t>politikološkoj</a:t>
            </a:r>
            <a:r>
              <a:rPr lang="en-US" sz="2000" dirty="0" smtClean="0"/>
              <a:t> </a:t>
            </a:r>
            <a:r>
              <a:rPr lang="en-US" sz="2000" dirty="0" err="1" smtClean="0"/>
              <a:t>zajednici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3815471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1113" y="790788"/>
            <a:ext cx="8761413" cy="706964"/>
          </a:xfrm>
        </p:spPr>
        <p:txBody>
          <a:bodyPr/>
          <a:lstStyle/>
          <a:p>
            <a:r>
              <a:rPr lang="en-US" b="1" dirty="0" err="1" smtClean="0"/>
              <a:t>Harvardski</a:t>
            </a:r>
            <a:r>
              <a:rPr lang="en-US" b="1" dirty="0" smtClean="0"/>
              <a:t> </a:t>
            </a:r>
            <a:r>
              <a:rPr lang="en-US" b="1" dirty="0" err="1" smtClean="0"/>
              <a:t>sistem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10608677" cy="3416300"/>
          </a:xfrm>
        </p:spPr>
        <p:txBody>
          <a:bodyPr/>
          <a:lstStyle/>
          <a:p>
            <a:r>
              <a:rPr lang="en-US" dirty="0" smtClean="0"/>
              <a:t>Danas </a:t>
            </a:r>
            <a:r>
              <a:rPr lang="en-US" dirty="0" err="1" smtClean="0"/>
              <a:t>najrasprostranjeniji</a:t>
            </a:r>
            <a:r>
              <a:rPr lang="en-US" dirty="0" smtClean="0"/>
              <a:t>, </a:t>
            </a:r>
            <a:r>
              <a:rPr lang="en-US" dirty="0" err="1" smtClean="0"/>
              <a:t>iako</a:t>
            </a:r>
            <a:r>
              <a:rPr lang="en-US" dirty="0" smtClean="0"/>
              <a:t> </a:t>
            </a:r>
            <a:r>
              <a:rPr lang="en-US" dirty="0" err="1" smtClean="0"/>
              <a:t>novijeg</a:t>
            </a:r>
            <a:r>
              <a:rPr lang="en-US" dirty="0" smtClean="0"/>
              <a:t> </a:t>
            </a:r>
            <a:r>
              <a:rPr lang="en-US" dirty="0" err="1" smtClean="0"/>
              <a:t>doba</a:t>
            </a:r>
            <a:endParaRPr lang="en-US" dirty="0" smtClean="0"/>
          </a:p>
          <a:p>
            <a:r>
              <a:rPr lang="en-US" dirty="0" err="1" smtClean="0"/>
              <a:t>Uput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literaturu</a:t>
            </a:r>
            <a:r>
              <a:rPr lang="en-US" dirty="0" smtClean="0"/>
              <a:t> se </a:t>
            </a:r>
            <a:r>
              <a:rPr lang="en-US" dirty="0" err="1" smtClean="0"/>
              <a:t>smješta</a:t>
            </a:r>
            <a:r>
              <a:rPr lang="en-US" dirty="0" smtClean="0"/>
              <a:t> u </a:t>
            </a:r>
            <a:r>
              <a:rPr lang="en-US" dirty="0" err="1" smtClean="0"/>
              <a:t>glavni</a:t>
            </a:r>
            <a:r>
              <a:rPr lang="en-US" dirty="0" smtClean="0"/>
              <a:t> </a:t>
            </a:r>
            <a:r>
              <a:rPr lang="en-US" dirty="0" err="1" smtClean="0"/>
              <a:t>tekst</a:t>
            </a:r>
            <a:r>
              <a:rPr lang="en-US" dirty="0" smtClean="0"/>
              <a:t> (</a:t>
            </a:r>
            <a:r>
              <a:rPr lang="en-US" dirty="0" err="1" smtClean="0"/>
              <a:t>prezime</a:t>
            </a:r>
            <a:r>
              <a:rPr lang="en-US" dirty="0" smtClean="0"/>
              <a:t> </a:t>
            </a:r>
            <a:r>
              <a:rPr lang="en-US" dirty="0" err="1" smtClean="0"/>
              <a:t>autora</a:t>
            </a:r>
            <a:r>
              <a:rPr lang="en-US" dirty="0" smtClean="0"/>
              <a:t>, </a:t>
            </a:r>
            <a:r>
              <a:rPr lang="en-US" dirty="0" err="1" smtClean="0"/>
              <a:t>godina</a:t>
            </a:r>
            <a:r>
              <a:rPr lang="en-US" dirty="0" smtClean="0"/>
              <a:t> </a:t>
            </a:r>
            <a:r>
              <a:rPr lang="en-US" dirty="0" err="1" smtClean="0"/>
              <a:t>objave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tačna</a:t>
            </a:r>
            <a:r>
              <a:rPr lang="en-US" dirty="0" smtClean="0"/>
              <a:t> </a:t>
            </a:r>
            <a:r>
              <a:rPr lang="en-US" dirty="0" err="1" smtClean="0"/>
              <a:t>stranica</a:t>
            </a:r>
            <a:r>
              <a:rPr lang="en-US" dirty="0" smtClean="0"/>
              <a:t>)</a:t>
            </a:r>
            <a:br>
              <a:rPr lang="en-US" dirty="0" smtClean="0"/>
            </a:br>
            <a:endParaRPr lang="en-US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>
                <a:solidFill>
                  <a:srgbClr val="00B050"/>
                </a:solidFill>
              </a:rPr>
              <a:t>“</a:t>
            </a:r>
            <a:r>
              <a:rPr lang="en-US" dirty="0" err="1">
                <a:solidFill>
                  <a:srgbClr val="00B050"/>
                </a:solidFill>
              </a:rPr>
              <a:t>Postulirajući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i="1" dirty="0">
                <a:solidFill>
                  <a:srgbClr val="00B050"/>
                </a:solidFill>
              </a:rPr>
              <a:t>ethos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kao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temelj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političkog</a:t>
            </a:r>
            <a:r>
              <a:rPr lang="en-US" dirty="0">
                <a:solidFill>
                  <a:srgbClr val="00B050"/>
                </a:solidFill>
              </a:rPr>
              <a:t>, </a:t>
            </a:r>
            <a:r>
              <a:rPr lang="en-US" dirty="0" err="1">
                <a:solidFill>
                  <a:srgbClr val="00B050"/>
                </a:solidFill>
              </a:rPr>
              <a:t>Šluk</a:t>
            </a:r>
            <a:r>
              <a:rPr lang="en-US" dirty="0">
                <a:solidFill>
                  <a:srgbClr val="00B050"/>
                </a:solidFill>
              </a:rPr>
              <a:t> (1977:89)</a:t>
            </a:r>
            <a:r>
              <a:rPr lang="is-IS" dirty="0" smtClean="0">
                <a:solidFill>
                  <a:srgbClr val="00B050"/>
                </a:solidFill>
              </a:rPr>
              <a:t>…”</a:t>
            </a:r>
            <a:br>
              <a:rPr lang="is-IS" dirty="0" smtClean="0">
                <a:solidFill>
                  <a:srgbClr val="00B050"/>
                </a:solidFill>
              </a:rPr>
            </a:br>
            <a:endParaRPr lang="en-US" dirty="0" smtClean="0"/>
          </a:p>
          <a:p>
            <a:r>
              <a:rPr lang="en-US" dirty="0" err="1" smtClean="0"/>
              <a:t>Ukoliko</a:t>
            </a:r>
            <a:r>
              <a:rPr lang="en-US" dirty="0" smtClean="0"/>
              <a:t> se </a:t>
            </a:r>
            <a:r>
              <a:rPr lang="en-US" dirty="0" err="1" smtClean="0"/>
              <a:t>prezime</a:t>
            </a:r>
            <a:r>
              <a:rPr lang="en-US" dirty="0" smtClean="0"/>
              <a:t> </a:t>
            </a:r>
            <a:r>
              <a:rPr lang="en-US" dirty="0" err="1" smtClean="0"/>
              <a:t>autora</a:t>
            </a:r>
            <a:r>
              <a:rPr lang="en-US" dirty="0" smtClean="0"/>
              <a:t> ne </a:t>
            </a:r>
            <a:r>
              <a:rPr lang="en-US" dirty="0" err="1" smtClean="0"/>
              <a:t>pominje</a:t>
            </a:r>
            <a:r>
              <a:rPr lang="en-US" dirty="0" smtClean="0"/>
              <a:t> u </a:t>
            </a:r>
            <a:r>
              <a:rPr lang="en-US" dirty="0" err="1" smtClean="0"/>
              <a:t>tekstu</a:t>
            </a:r>
            <a:r>
              <a:rPr lang="en-US" dirty="0" smtClean="0"/>
              <a:t> </a:t>
            </a:r>
            <a:r>
              <a:rPr lang="en-US" dirty="0" err="1" smtClean="0"/>
              <a:t>onda</a:t>
            </a:r>
            <a:r>
              <a:rPr lang="en-US" dirty="0" smtClean="0"/>
              <a:t> - </a:t>
            </a:r>
            <a:r>
              <a:rPr lang="en-US" dirty="0" smtClean="0">
                <a:solidFill>
                  <a:srgbClr val="00B050"/>
                </a:solidFill>
              </a:rPr>
              <a:t>(</a:t>
            </a:r>
            <a:r>
              <a:rPr lang="en-US" dirty="0" err="1" smtClean="0">
                <a:solidFill>
                  <a:srgbClr val="00B050"/>
                </a:solidFill>
              </a:rPr>
              <a:t>Šluk</a:t>
            </a:r>
            <a:r>
              <a:rPr lang="en-US" dirty="0" smtClean="0">
                <a:solidFill>
                  <a:srgbClr val="00B050"/>
                </a:solidFill>
              </a:rPr>
              <a:t>, 1997:89)</a:t>
            </a:r>
            <a:br>
              <a:rPr lang="en-US" dirty="0" smtClean="0">
                <a:solidFill>
                  <a:srgbClr val="00B050"/>
                </a:solidFill>
              </a:rPr>
            </a:br>
            <a:endParaRPr lang="en-US" dirty="0" smtClean="0">
              <a:solidFill>
                <a:srgbClr val="00B050"/>
              </a:solidFill>
            </a:endParaRPr>
          </a:p>
          <a:p>
            <a:r>
              <a:rPr lang="en-US" dirty="0" err="1" smtClean="0">
                <a:solidFill>
                  <a:schemeClr val="tx1"/>
                </a:solidFill>
              </a:rPr>
              <a:t>Ostali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detalji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publikacije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– </a:t>
            </a:r>
            <a:r>
              <a:rPr lang="en-US" dirty="0" err="1" smtClean="0">
                <a:solidFill>
                  <a:schemeClr val="tx1"/>
                </a:solidFill>
              </a:rPr>
              <a:t>tačan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naziv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rada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izdavač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ime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autora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– je </a:t>
            </a:r>
            <a:r>
              <a:rPr lang="en-US" dirty="0" err="1" smtClean="0">
                <a:solidFill>
                  <a:schemeClr val="tx1"/>
                </a:solidFill>
              </a:rPr>
              <a:t>zabilježeno</a:t>
            </a:r>
            <a:r>
              <a:rPr lang="en-US" dirty="0" smtClean="0">
                <a:solidFill>
                  <a:schemeClr val="tx1"/>
                </a:solidFill>
              </a:rPr>
              <a:t> u </a:t>
            </a:r>
            <a:r>
              <a:rPr lang="en-US" dirty="0" err="1" smtClean="0">
                <a:solidFill>
                  <a:schemeClr val="tx1"/>
                </a:solidFill>
              </a:rPr>
              <a:t>listi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referenci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na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kraju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rada</a:t>
            </a:r>
            <a:endParaRPr lang="en-US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is-IS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2181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713" y="852617"/>
            <a:ext cx="8761413" cy="706964"/>
          </a:xfrm>
        </p:spPr>
        <p:txBody>
          <a:bodyPr/>
          <a:lstStyle/>
          <a:p>
            <a:r>
              <a:rPr lang="en-US" b="1" dirty="0" err="1" smtClean="0"/>
              <a:t>Oksfordski</a:t>
            </a:r>
            <a:r>
              <a:rPr lang="en-US" b="1" dirty="0" smtClean="0"/>
              <a:t> </a:t>
            </a:r>
            <a:r>
              <a:rPr lang="en-US" b="1" dirty="0" err="1" smtClean="0"/>
              <a:t>sistem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416" y="2347784"/>
            <a:ext cx="11318789" cy="3015049"/>
          </a:xfrm>
        </p:spPr>
        <p:txBody>
          <a:bodyPr/>
          <a:lstStyle/>
          <a:p>
            <a:r>
              <a:rPr lang="en-US" dirty="0" err="1" smtClean="0"/>
              <a:t>Stariji</a:t>
            </a:r>
            <a:r>
              <a:rPr lang="en-US" dirty="0" smtClean="0"/>
              <a:t> </a:t>
            </a:r>
            <a:r>
              <a:rPr lang="en-US" dirty="0" err="1" smtClean="0"/>
              <a:t>sistem</a:t>
            </a:r>
            <a:r>
              <a:rPr lang="en-US" dirty="0" smtClean="0"/>
              <a:t>, </a:t>
            </a:r>
            <a:r>
              <a:rPr lang="en-US" dirty="0" err="1" smtClean="0"/>
              <a:t>znatno</a:t>
            </a:r>
            <a:r>
              <a:rPr lang="en-US" dirty="0" smtClean="0"/>
              <a:t> </a:t>
            </a:r>
            <a:r>
              <a:rPr lang="en-US" dirty="0" err="1" smtClean="0"/>
              <a:t>manje</a:t>
            </a:r>
            <a:r>
              <a:rPr lang="en-US" dirty="0" smtClean="0"/>
              <a:t> </a:t>
            </a:r>
            <a:r>
              <a:rPr lang="en-US" dirty="0" err="1" smtClean="0"/>
              <a:t>korišćen</a:t>
            </a:r>
            <a:r>
              <a:rPr lang="en-US" dirty="0" smtClean="0"/>
              <a:t> u </a:t>
            </a:r>
            <a:r>
              <a:rPr lang="en-US" dirty="0" err="1" smtClean="0"/>
              <a:t>političkim</a:t>
            </a:r>
            <a:r>
              <a:rPr lang="en-US" dirty="0" smtClean="0"/>
              <a:t> </a:t>
            </a:r>
            <a:r>
              <a:rPr lang="en-US" dirty="0" err="1" smtClean="0"/>
              <a:t>naukama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Referenca</a:t>
            </a:r>
            <a:r>
              <a:rPr lang="en-US" dirty="0" smtClean="0"/>
              <a:t> se </a:t>
            </a:r>
            <a:r>
              <a:rPr lang="en-US" dirty="0" err="1" smtClean="0"/>
              <a:t>smješta</a:t>
            </a:r>
            <a:r>
              <a:rPr lang="en-US" dirty="0" smtClean="0"/>
              <a:t> u </a:t>
            </a:r>
            <a:r>
              <a:rPr lang="en-US" dirty="0" err="1" smtClean="0"/>
              <a:t>fusnotu</a:t>
            </a:r>
            <a:r>
              <a:rPr lang="en-US" dirty="0" smtClean="0"/>
              <a:t>, a </a:t>
            </a:r>
            <a:r>
              <a:rPr lang="en-US" dirty="0" err="1" smtClean="0"/>
              <a:t>uput</a:t>
            </a:r>
            <a:r>
              <a:rPr lang="en-US" dirty="0" smtClean="0"/>
              <a:t> se </a:t>
            </a:r>
            <a:r>
              <a:rPr lang="en-US" dirty="0" err="1" smtClean="0"/>
              <a:t>obilježava</a:t>
            </a:r>
            <a:r>
              <a:rPr lang="en-US" dirty="0" smtClean="0"/>
              <a:t> </a:t>
            </a:r>
            <a:r>
              <a:rPr lang="en-US" dirty="0" err="1" smtClean="0"/>
              <a:t>brojem</a:t>
            </a:r>
            <a:r>
              <a:rPr lang="en-US" dirty="0" smtClean="0"/>
              <a:t> </a:t>
            </a:r>
            <a:r>
              <a:rPr lang="en-US" dirty="0" err="1" smtClean="0"/>
              <a:t>fusnote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Pozivanje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već</a:t>
            </a:r>
            <a:r>
              <a:rPr lang="en-US" dirty="0" smtClean="0"/>
              <a:t> </a:t>
            </a:r>
            <a:r>
              <a:rPr lang="en-US" dirty="0" err="1" smtClean="0"/>
              <a:t>pomenuto</a:t>
            </a:r>
            <a:r>
              <a:rPr lang="en-US" dirty="0" smtClean="0"/>
              <a:t> </a:t>
            </a:r>
            <a:r>
              <a:rPr lang="en-US" dirty="0" err="1" smtClean="0"/>
              <a:t>djelo</a:t>
            </a:r>
            <a:r>
              <a:rPr lang="en-US" dirty="0" smtClean="0"/>
              <a:t> se </a:t>
            </a:r>
            <a:r>
              <a:rPr lang="en-US" dirty="0" err="1" smtClean="0"/>
              <a:t>obilježava</a:t>
            </a:r>
            <a:r>
              <a:rPr lang="en-US" dirty="0" smtClean="0"/>
              <a:t>  </a:t>
            </a:r>
            <a:r>
              <a:rPr lang="en-US" dirty="0" err="1" smtClean="0"/>
              <a:t>skraćenicama</a:t>
            </a:r>
            <a:r>
              <a:rPr lang="en-US" dirty="0" smtClean="0"/>
              <a:t> </a:t>
            </a:r>
            <a:r>
              <a:rPr lang="en-US" i="1" dirty="0" smtClean="0"/>
              <a:t>ibid. </a:t>
            </a:r>
            <a:r>
              <a:rPr lang="en-US" dirty="0" err="1" smtClean="0"/>
              <a:t>ili</a:t>
            </a:r>
            <a:r>
              <a:rPr lang="en-US" i="1" dirty="0" smtClean="0"/>
              <a:t> </a:t>
            </a:r>
            <a:r>
              <a:rPr lang="en-US" i="1" dirty="0" err="1" smtClean="0"/>
              <a:t>ibidem</a:t>
            </a:r>
            <a:r>
              <a:rPr lang="en-US" i="1" dirty="0" smtClean="0"/>
              <a:t>.</a:t>
            </a:r>
          </a:p>
          <a:p>
            <a:endParaRPr lang="en-US" i="1" dirty="0" smtClean="0"/>
          </a:p>
          <a:p>
            <a:r>
              <a:rPr lang="en-US" dirty="0" err="1" smtClean="0"/>
              <a:t>Obavezno</a:t>
            </a:r>
            <a:r>
              <a:rPr lang="en-US" dirty="0" smtClean="0"/>
              <a:t> je </a:t>
            </a:r>
            <a:r>
              <a:rPr lang="en-US" dirty="0" err="1" smtClean="0"/>
              <a:t>navođenje</a:t>
            </a:r>
            <a:r>
              <a:rPr lang="en-US" dirty="0" smtClean="0"/>
              <a:t> </a:t>
            </a:r>
            <a:r>
              <a:rPr lang="en-US" dirty="0" err="1" smtClean="0"/>
              <a:t>svih</a:t>
            </a:r>
            <a:r>
              <a:rPr lang="en-US" dirty="0" smtClean="0"/>
              <a:t> </a:t>
            </a:r>
            <a:r>
              <a:rPr lang="en-US" dirty="0" err="1" smtClean="0"/>
              <a:t>potrebnih</a:t>
            </a:r>
            <a:r>
              <a:rPr lang="en-US" dirty="0" smtClean="0"/>
              <a:t> </a:t>
            </a:r>
            <a:r>
              <a:rPr lang="en-US" dirty="0" err="1" smtClean="0"/>
              <a:t>detalja</a:t>
            </a:r>
            <a:r>
              <a:rPr lang="en-US" dirty="0" smtClean="0"/>
              <a:t> u </a:t>
            </a:r>
            <a:r>
              <a:rPr lang="en-US" dirty="0" err="1" smtClean="0"/>
              <a:t>samoj</a:t>
            </a:r>
            <a:r>
              <a:rPr lang="en-US" dirty="0" smtClean="0"/>
              <a:t> </a:t>
            </a:r>
            <a:r>
              <a:rPr lang="en-US" dirty="0" err="1" smtClean="0"/>
              <a:t>fusnoti</a:t>
            </a: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416" y="5165124"/>
            <a:ext cx="8254313" cy="1692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2447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153" y="851748"/>
            <a:ext cx="8761413" cy="706964"/>
          </a:xfrm>
        </p:spPr>
        <p:txBody>
          <a:bodyPr/>
          <a:lstStyle/>
          <a:p>
            <a:r>
              <a:rPr lang="en-US" b="1" dirty="0" err="1" smtClean="0"/>
              <a:t>Kako</a:t>
            </a:r>
            <a:r>
              <a:rPr lang="en-US" b="1" dirty="0" smtClean="0"/>
              <a:t> (ne)</a:t>
            </a:r>
            <a:r>
              <a:rPr lang="en-US" b="1" dirty="0" err="1" smtClean="0"/>
              <a:t>citirati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0153" y="2712720"/>
            <a:ext cx="8797290" cy="4145280"/>
          </a:xfrm>
        </p:spPr>
        <p:txBody>
          <a:bodyPr/>
          <a:lstStyle/>
          <a:p>
            <a:r>
              <a:rPr lang="en-US" sz="2400" dirty="0" smtClean="0"/>
              <a:t>O </a:t>
            </a:r>
            <a:r>
              <a:rPr lang="en-US" sz="2400" dirty="0" err="1" smtClean="0"/>
              <a:t>čemu</a:t>
            </a:r>
            <a:r>
              <a:rPr lang="en-US" sz="2400" dirty="0" smtClean="0"/>
              <a:t> </a:t>
            </a:r>
            <a:r>
              <a:rPr lang="en-US" sz="2400" dirty="0" err="1" smtClean="0"/>
              <a:t>treba</a:t>
            </a:r>
            <a:r>
              <a:rPr lang="en-US" sz="2400" dirty="0" smtClean="0"/>
              <a:t> </a:t>
            </a:r>
            <a:r>
              <a:rPr lang="en-US" sz="2400" dirty="0" err="1" smtClean="0"/>
              <a:t>misliti</a:t>
            </a:r>
            <a:r>
              <a:rPr lang="en-US" sz="2400" dirty="0" smtClean="0"/>
              <a:t> </a:t>
            </a:r>
            <a:r>
              <a:rPr lang="en-US" sz="2400" dirty="0" err="1" smtClean="0"/>
              <a:t>prilikom</a:t>
            </a:r>
            <a:r>
              <a:rPr lang="en-US" sz="2400" dirty="0" smtClean="0"/>
              <a:t> </a:t>
            </a:r>
            <a:r>
              <a:rPr lang="en-US" sz="2400" dirty="0" err="1" smtClean="0"/>
              <a:t>navođenja</a:t>
            </a:r>
            <a:r>
              <a:rPr lang="en-US" sz="2400" dirty="0" smtClean="0"/>
              <a:t> </a:t>
            </a:r>
            <a:r>
              <a:rPr lang="en-US" sz="2400" dirty="0" err="1" smtClean="0"/>
              <a:t>tuđeg</a:t>
            </a:r>
            <a:r>
              <a:rPr lang="en-US" sz="2400" dirty="0" smtClean="0"/>
              <a:t> </a:t>
            </a:r>
            <a:r>
              <a:rPr lang="en-US" sz="2400" dirty="0" err="1" smtClean="0"/>
              <a:t>akademskog</a:t>
            </a:r>
            <a:r>
              <a:rPr lang="en-US" sz="2400" dirty="0" smtClean="0"/>
              <a:t> </a:t>
            </a:r>
            <a:r>
              <a:rPr lang="en-US" sz="2400" dirty="0" err="1" smtClean="0"/>
              <a:t>rada</a:t>
            </a:r>
            <a:r>
              <a:rPr lang="en-US" sz="2400" dirty="0" smtClean="0"/>
              <a:t>:</a:t>
            </a:r>
            <a:br>
              <a:rPr lang="en-US" sz="2400" dirty="0" smtClean="0"/>
            </a:br>
            <a:endParaRPr lang="en-US" sz="2400" dirty="0" smtClean="0"/>
          </a:p>
          <a:p>
            <a:pPr>
              <a:buFont typeface="Wingdings" charset="2"/>
              <a:buChar char="q"/>
            </a:pPr>
            <a:r>
              <a:rPr lang="en-US" sz="2400" dirty="0" smtClean="0"/>
              <a:t>Da li da </a:t>
            </a:r>
            <a:r>
              <a:rPr lang="en-US" sz="2400" dirty="0" err="1" smtClean="0"/>
              <a:t>citirate</a:t>
            </a:r>
            <a:r>
              <a:rPr lang="en-US" sz="2400" dirty="0" smtClean="0"/>
              <a:t> </a:t>
            </a:r>
            <a:r>
              <a:rPr lang="en-US" sz="2400" dirty="0" err="1" smtClean="0"/>
              <a:t>autorove</a:t>
            </a:r>
            <a:r>
              <a:rPr lang="en-US" sz="2400" dirty="0" smtClean="0"/>
              <a:t> </a:t>
            </a:r>
            <a:r>
              <a:rPr lang="en-US" sz="2400" dirty="0" err="1" smtClean="0"/>
              <a:t>riječi</a:t>
            </a:r>
            <a:r>
              <a:rPr lang="en-US" sz="2400" dirty="0" smtClean="0"/>
              <a:t>?  	 </a:t>
            </a:r>
            <a:r>
              <a:rPr lang="en-US" sz="2400" b="1" dirty="0" smtClean="0"/>
              <a:t>(</a:t>
            </a:r>
            <a:r>
              <a:rPr lang="en-US" sz="2400" b="1" dirty="0" err="1" smtClean="0"/>
              <a:t>Direktni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citat</a:t>
            </a:r>
            <a:r>
              <a:rPr lang="en-US" sz="2400" b="1" dirty="0" smtClean="0"/>
              <a:t>)</a:t>
            </a:r>
          </a:p>
          <a:p>
            <a:pPr>
              <a:buFont typeface="Wingdings" charset="2"/>
              <a:buChar char="q"/>
            </a:pPr>
            <a:r>
              <a:rPr lang="en-US" sz="2400" dirty="0" err="1" smtClean="0"/>
              <a:t>Ako</a:t>
            </a:r>
            <a:r>
              <a:rPr lang="en-US" sz="2400" dirty="0" smtClean="0"/>
              <a:t> </a:t>
            </a:r>
            <a:r>
              <a:rPr lang="en-US" sz="2400" dirty="0" err="1" smtClean="0"/>
              <a:t>odlučite</a:t>
            </a:r>
            <a:r>
              <a:rPr lang="en-US" sz="2400" dirty="0" smtClean="0"/>
              <a:t> da ne </a:t>
            </a:r>
            <a:r>
              <a:rPr lang="en-US" sz="2400" dirty="0" err="1" smtClean="0"/>
              <a:t>citirate</a:t>
            </a:r>
            <a:r>
              <a:rPr lang="en-US" sz="2400" dirty="0" smtClean="0"/>
              <a:t>, </a:t>
            </a:r>
            <a:r>
              <a:rPr lang="en-US" sz="2400" dirty="0" err="1" smtClean="0"/>
              <a:t>kako</a:t>
            </a:r>
            <a:r>
              <a:rPr lang="en-US" sz="2400" dirty="0" smtClean="0"/>
              <a:t> da </a:t>
            </a:r>
            <a:r>
              <a:rPr lang="en-US" sz="2400" dirty="0" err="1" smtClean="0"/>
              <a:t>parafrazirate</a:t>
            </a:r>
            <a:r>
              <a:rPr lang="en-US" sz="2400" dirty="0" smtClean="0"/>
              <a:t> </a:t>
            </a:r>
            <a:r>
              <a:rPr lang="en-US" sz="2400" dirty="0" err="1" smtClean="0"/>
              <a:t>i</a:t>
            </a:r>
            <a:r>
              <a:rPr lang="en-US" sz="2400" dirty="0" smtClean="0"/>
              <a:t> </a:t>
            </a:r>
            <a:r>
              <a:rPr lang="en-US" sz="2400" dirty="0" err="1" smtClean="0"/>
              <a:t>sumirate</a:t>
            </a:r>
            <a:r>
              <a:rPr lang="en-US" sz="2400" dirty="0" smtClean="0"/>
              <a:t> </a:t>
            </a:r>
            <a:r>
              <a:rPr lang="en-US" sz="2400" dirty="0" err="1" smtClean="0"/>
              <a:t>autorove</a:t>
            </a:r>
            <a:r>
              <a:rPr lang="en-US" sz="2400" dirty="0" smtClean="0"/>
              <a:t> </a:t>
            </a:r>
            <a:r>
              <a:rPr lang="en-US" sz="2400" dirty="0" err="1" smtClean="0"/>
              <a:t>riječi</a:t>
            </a:r>
            <a:r>
              <a:rPr lang="en-US" sz="2400" dirty="0" smtClean="0"/>
              <a:t>?			</a:t>
            </a:r>
            <a:r>
              <a:rPr lang="en-US" sz="2400" dirty="0"/>
              <a:t> </a:t>
            </a:r>
            <a:r>
              <a:rPr lang="en-US" sz="2400" dirty="0" smtClean="0"/>
              <a:t>	 </a:t>
            </a:r>
            <a:r>
              <a:rPr lang="en-US" sz="2400" b="1" dirty="0" smtClean="0"/>
              <a:t>(</a:t>
            </a:r>
            <a:r>
              <a:rPr lang="en-US" sz="2400" b="1" dirty="0" err="1" smtClean="0"/>
              <a:t>Indirektni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citat</a:t>
            </a:r>
            <a:r>
              <a:rPr lang="en-US" sz="2400" b="1" dirty="0" smtClean="0"/>
              <a:t>)</a:t>
            </a:r>
          </a:p>
          <a:p>
            <a:pPr>
              <a:buFont typeface="Wingdings" charset="2"/>
              <a:buChar char="q"/>
            </a:pPr>
            <a:r>
              <a:rPr lang="en-US" sz="2400" dirty="0" smtClean="0"/>
              <a:t>Da li da </a:t>
            </a:r>
            <a:r>
              <a:rPr lang="en-US" sz="2400" dirty="0" err="1" smtClean="0"/>
              <a:t>koristite</a:t>
            </a:r>
            <a:r>
              <a:rPr lang="en-US" sz="2400" dirty="0" smtClean="0"/>
              <a:t> </a:t>
            </a:r>
            <a:r>
              <a:rPr lang="en-US" sz="2400" dirty="0" err="1" smtClean="0"/>
              <a:t>autorovo</a:t>
            </a:r>
            <a:r>
              <a:rPr lang="en-US" sz="2400" dirty="0" smtClean="0"/>
              <a:t> </a:t>
            </a:r>
            <a:r>
              <a:rPr lang="en-US" sz="2400" dirty="0" err="1" smtClean="0"/>
              <a:t>ime</a:t>
            </a:r>
            <a:r>
              <a:rPr lang="en-US" sz="2400" dirty="0" smtClean="0"/>
              <a:t> u </a:t>
            </a:r>
            <a:r>
              <a:rPr lang="en-US" sz="2400" dirty="0" err="1" smtClean="0"/>
              <a:t>tekstu</a:t>
            </a:r>
            <a:r>
              <a:rPr lang="en-US" sz="2400" dirty="0" smtClean="0"/>
              <a:t>?</a:t>
            </a:r>
          </a:p>
          <a:p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20202919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Direktno</a:t>
            </a:r>
            <a:r>
              <a:rPr lang="en-US" b="1" dirty="0" smtClean="0"/>
              <a:t> </a:t>
            </a:r>
            <a:r>
              <a:rPr lang="en-US" b="1" dirty="0" err="1" smtClean="0"/>
              <a:t>citiranje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2950" y="2603500"/>
            <a:ext cx="10972800" cy="4025900"/>
          </a:xfrm>
        </p:spPr>
        <p:txBody>
          <a:bodyPr/>
          <a:lstStyle/>
          <a:p>
            <a:r>
              <a:rPr lang="en-US" dirty="0" err="1" smtClean="0"/>
              <a:t>Kada</a:t>
            </a:r>
            <a:r>
              <a:rPr lang="en-US" dirty="0" smtClean="0"/>
              <a:t> </a:t>
            </a:r>
            <a:r>
              <a:rPr lang="en-US" dirty="0" err="1" smtClean="0"/>
              <a:t>odlučimo</a:t>
            </a:r>
            <a:r>
              <a:rPr lang="en-US" dirty="0" smtClean="0"/>
              <a:t> da </a:t>
            </a:r>
            <a:r>
              <a:rPr lang="en-US" dirty="0" err="1" smtClean="0"/>
              <a:t>direktno</a:t>
            </a:r>
            <a:r>
              <a:rPr lang="en-US" dirty="0" smtClean="0"/>
              <a:t> </a:t>
            </a:r>
            <a:r>
              <a:rPr lang="en-US" dirty="0" err="1" smtClean="0"/>
              <a:t>citiramo</a:t>
            </a:r>
            <a:r>
              <a:rPr lang="en-US" dirty="0" smtClean="0"/>
              <a:t>, </a:t>
            </a:r>
            <a:r>
              <a:rPr lang="en-US" dirty="0" err="1" smtClean="0"/>
              <a:t>umjesto</a:t>
            </a:r>
            <a:r>
              <a:rPr lang="en-US" dirty="0" smtClean="0"/>
              <a:t> da </a:t>
            </a:r>
            <a:r>
              <a:rPr lang="en-US" dirty="0" err="1" smtClean="0"/>
              <a:t>parafraziramo</a:t>
            </a:r>
            <a:r>
              <a:rPr lang="en-US" dirty="0" smtClean="0"/>
              <a:t>, to </a:t>
            </a:r>
            <a:r>
              <a:rPr lang="en-US" dirty="0" err="1" smtClean="0"/>
              <a:t>najčešće</a:t>
            </a:r>
            <a:r>
              <a:rPr lang="en-US" dirty="0" smtClean="0"/>
              <a:t> </a:t>
            </a:r>
            <a:r>
              <a:rPr lang="en-US" dirty="0" err="1" smtClean="0"/>
              <a:t>radimo</a:t>
            </a:r>
            <a:r>
              <a:rPr lang="en-US" dirty="0" smtClean="0"/>
              <a:t> </a:t>
            </a:r>
            <a:r>
              <a:rPr lang="en-US" dirty="0" err="1" smtClean="0"/>
              <a:t>jer</a:t>
            </a:r>
            <a:r>
              <a:rPr lang="en-US" dirty="0" smtClean="0"/>
              <a:t> je </a:t>
            </a:r>
            <a:r>
              <a:rPr lang="en-US" dirty="0" err="1" smtClean="0"/>
              <a:t>originalni</a:t>
            </a:r>
            <a:r>
              <a:rPr lang="en-US" dirty="0" smtClean="0"/>
              <a:t> </a:t>
            </a:r>
            <a:r>
              <a:rPr lang="en-US" dirty="0" err="1" smtClean="0"/>
              <a:t>jezik</a:t>
            </a:r>
            <a:r>
              <a:rPr lang="en-US" dirty="0" smtClean="0"/>
              <a:t> </a:t>
            </a:r>
            <a:r>
              <a:rPr lang="en-US" dirty="0" err="1" smtClean="0"/>
              <a:t>živovpisan</a:t>
            </a:r>
            <a:r>
              <a:rPr lang="en-US" dirty="0" smtClean="0"/>
              <a:t>, </a:t>
            </a:r>
            <a:r>
              <a:rPr lang="en-US" dirty="0" err="1" smtClean="0"/>
              <a:t>provokativan</a:t>
            </a:r>
            <a:r>
              <a:rPr lang="en-US" dirty="0" smtClean="0"/>
              <a:t>, </a:t>
            </a:r>
            <a:r>
              <a:rPr lang="en-US" dirty="0" err="1" smtClean="0"/>
              <a:t>neobičan</a:t>
            </a:r>
            <a:r>
              <a:rPr lang="en-US" dirty="0"/>
              <a:t> </a:t>
            </a:r>
            <a:r>
              <a:rPr lang="en-US" dirty="0" smtClean="0"/>
              <a:t>– </a:t>
            </a:r>
            <a:r>
              <a:rPr lang="en-US" dirty="0" err="1" smtClean="0"/>
              <a:t>parafraziranje</a:t>
            </a:r>
            <a:r>
              <a:rPr lang="en-US" dirty="0" smtClean="0"/>
              <a:t> bi </a:t>
            </a:r>
            <a:r>
              <a:rPr lang="en-US" dirty="0" err="1" smtClean="0"/>
              <a:t>moguće</a:t>
            </a:r>
            <a:r>
              <a:rPr lang="en-US" dirty="0" smtClean="0"/>
              <a:t> </a:t>
            </a:r>
            <a:r>
              <a:rPr lang="en-US" dirty="0" err="1" smtClean="0"/>
              <a:t>izgubilo</a:t>
            </a:r>
            <a:r>
              <a:rPr lang="en-US" dirty="0" smtClean="0"/>
              <a:t> </a:t>
            </a:r>
            <a:r>
              <a:rPr lang="en-US" dirty="0" err="1" smtClean="0"/>
              <a:t>dio</a:t>
            </a:r>
            <a:r>
              <a:rPr lang="en-US" dirty="0" smtClean="0"/>
              <a:t> </a:t>
            </a:r>
            <a:r>
              <a:rPr lang="en-US" dirty="0" err="1" smtClean="0"/>
              <a:t>smisla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solidFill>
                  <a:srgbClr val="00B050"/>
                </a:solidFill>
              </a:rPr>
              <a:t>“</a:t>
            </a:r>
            <a:r>
              <a:rPr lang="en-US" dirty="0" err="1" smtClean="0">
                <a:solidFill>
                  <a:srgbClr val="00B050"/>
                </a:solidFill>
              </a:rPr>
              <a:t>Veliki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virtuoz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diplomatije</a:t>
            </a:r>
            <a:r>
              <a:rPr lang="en-US" dirty="0" smtClean="0">
                <a:solidFill>
                  <a:srgbClr val="00B050"/>
                </a:solidFill>
              </a:rPr>
              <a:t>, Oto </a:t>
            </a:r>
            <a:r>
              <a:rPr lang="en-US" dirty="0" err="1" smtClean="0">
                <a:solidFill>
                  <a:srgbClr val="00B050"/>
                </a:solidFill>
              </a:rPr>
              <a:t>fon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Bizmark</a:t>
            </a:r>
            <a:r>
              <a:rPr lang="en-US" dirty="0" smtClean="0">
                <a:solidFill>
                  <a:srgbClr val="00B050"/>
                </a:solidFill>
              </a:rPr>
              <a:t>, </a:t>
            </a:r>
            <a:r>
              <a:rPr lang="en-US" dirty="0" err="1" smtClean="0">
                <a:solidFill>
                  <a:srgbClr val="00B050"/>
                </a:solidFill>
              </a:rPr>
              <a:t>svojevremeno</a:t>
            </a:r>
            <a:r>
              <a:rPr lang="en-US" dirty="0" smtClean="0">
                <a:solidFill>
                  <a:srgbClr val="00B050"/>
                </a:solidFill>
              </a:rPr>
              <a:t> je </a:t>
            </a:r>
            <a:r>
              <a:rPr lang="en-US" dirty="0" err="1" smtClean="0">
                <a:solidFill>
                  <a:srgbClr val="00B050"/>
                </a:solidFill>
              </a:rPr>
              <a:t>rekao</a:t>
            </a:r>
            <a:r>
              <a:rPr lang="en-US" dirty="0" smtClean="0">
                <a:solidFill>
                  <a:srgbClr val="00B050"/>
                </a:solidFill>
              </a:rPr>
              <a:t>: ‘</a:t>
            </a:r>
            <a:r>
              <a:rPr lang="en-US" dirty="0" err="1" smtClean="0">
                <a:solidFill>
                  <a:srgbClr val="00B050"/>
                </a:solidFill>
              </a:rPr>
              <a:t>Državnik</a:t>
            </a:r>
            <a:r>
              <a:rPr lang="en-US" dirty="0" smtClean="0">
                <a:solidFill>
                  <a:srgbClr val="00B050"/>
                </a:solidFill>
              </a:rPr>
              <a:t> ne </a:t>
            </a:r>
            <a:r>
              <a:rPr lang="en-US" dirty="0" err="1" smtClean="0">
                <a:solidFill>
                  <a:srgbClr val="00B050"/>
                </a:solidFill>
              </a:rPr>
              <a:t>može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ništa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ostvaritii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samostalno</a:t>
            </a:r>
            <a:r>
              <a:rPr lang="en-US" dirty="0" smtClean="0">
                <a:solidFill>
                  <a:srgbClr val="00B050"/>
                </a:solidFill>
              </a:rPr>
              <a:t>. Mora </a:t>
            </a:r>
            <a:r>
              <a:rPr lang="en-US" dirty="0" err="1" smtClean="0">
                <a:solidFill>
                  <a:srgbClr val="00B050"/>
                </a:solidFill>
              </a:rPr>
              <a:t>biti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strpljiv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i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čekati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sve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dok</a:t>
            </a:r>
            <a:r>
              <a:rPr lang="en-US" dirty="0" smtClean="0">
                <a:solidFill>
                  <a:srgbClr val="00B050"/>
                </a:solidFill>
              </a:rPr>
              <a:t> ne </a:t>
            </a:r>
            <a:r>
              <a:rPr lang="en-US" dirty="0" err="1" smtClean="0">
                <a:solidFill>
                  <a:srgbClr val="00B050"/>
                </a:solidFill>
              </a:rPr>
              <a:t>čuje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kako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sam</a:t>
            </a:r>
            <a:r>
              <a:rPr lang="en-US" dirty="0" smtClean="0">
                <a:solidFill>
                  <a:srgbClr val="00B050"/>
                </a:solidFill>
              </a:rPr>
              <a:t> Bog </a:t>
            </a:r>
            <a:r>
              <a:rPr lang="en-US" dirty="0" err="1" smtClean="0">
                <a:solidFill>
                  <a:srgbClr val="00B050"/>
                </a:solidFill>
              </a:rPr>
              <a:t>korača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kroz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tokove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istorije</a:t>
            </a:r>
            <a:r>
              <a:rPr lang="en-US" dirty="0" smtClean="0">
                <a:solidFill>
                  <a:srgbClr val="00B050"/>
                </a:solidFill>
              </a:rPr>
              <a:t>, </a:t>
            </a:r>
            <a:r>
              <a:rPr lang="en-US" dirty="0" err="1" smtClean="0">
                <a:solidFill>
                  <a:srgbClr val="00B050"/>
                </a:solidFill>
              </a:rPr>
              <a:t>i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onda</a:t>
            </a:r>
            <a:r>
              <a:rPr lang="en-US" dirty="0" smtClean="0">
                <a:solidFill>
                  <a:srgbClr val="00B050"/>
                </a:solidFill>
              </a:rPr>
              <a:t> se </a:t>
            </a:r>
            <a:r>
              <a:rPr lang="en-US" dirty="0" err="1" smtClean="0">
                <a:solidFill>
                  <a:srgbClr val="00B050"/>
                </a:solidFill>
              </a:rPr>
              <a:t>prosto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predati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i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vjerno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pratiti</a:t>
            </a:r>
            <a:r>
              <a:rPr lang="en-US" dirty="0" smtClean="0">
                <a:solidFill>
                  <a:srgbClr val="00B050"/>
                </a:solidFill>
              </a:rPr>
              <a:t>’ (Taylor, 1995:115; u Hyde-Price, 2006).</a:t>
            </a:r>
          </a:p>
          <a:p>
            <a:r>
              <a:rPr lang="en-US" dirty="0" err="1" smtClean="0"/>
              <a:t>Bizmarkove</a:t>
            </a:r>
            <a:r>
              <a:rPr lang="en-US" dirty="0" smtClean="0"/>
              <a:t> </a:t>
            </a:r>
            <a:r>
              <a:rPr lang="en-US" dirty="0" err="1" smtClean="0"/>
              <a:t>riječi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, u </a:t>
            </a:r>
            <a:r>
              <a:rPr lang="en-US" dirty="0" err="1" smtClean="0"/>
              <a:t>ovom</a:t>
            </a:r>
            <a:r>
              <a:rPr lang="en-US" dirty="0" smtClean="0"/>
              <a:t> </a:t>
            </a:r>
            <a:r>
              <a:rPr lang="en-US" dirty="0" err="1" smtClean="0"/>
              <a:t>slučaju</a:t>
            </a:r>
            <a:r>
              <a:rPr lang="en-US" dirty="0" smtClean="0"/>
              <a:t>, </a:t>
            </a:r>
            <a:r>
              <a:rPr lang="en-US" dirty="0" err="1" smtClean="0"/>
              <a:t>previše</a:t>
            </a:r>
            <a:r>
              <a:rPr lang="en-US" dirty="0" smtClean="0"/>
              <a:t> </a:t>
            </a:r>
            <a:r>
              <a:rPr lang="en-US" dirty="0" err="1" smtClean="0"/>
              <a:t>poetične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parafrazu</a:t>
            </a:r>
            <a:r>
              <a:rPr lang="en-US" dirty="0" smtClean="0"/>
              <a:t>, pa se </a:t>
            </a:r>
            <a:r>
              <a:rPr lang="en-US" dirty="0" err="1" smtClean="0"/>
              <a:t>autor</a:t>
            </a:r>
            <a:r>
              <a:rPr lang="en-US" dirty="0" smtClean="0"/>
              <a:t> </a:t>
            </a:r>
            <a:r>
              <a:rPr lang="en-US" dirty="0" err="1" smtClean="0"/>
              <a:t>odlučio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direktni</a:t>
            </a:r>
            <a:r>
              <a:rPr lang="en-US" dirty="0" smtClean="0"/>
              <a:t> </a:t>
            </a:r>
            <a:r>
              <a:rPr lang="en-US" dirty="0" err="1" smtClean="0"/>
              <a:t>citat</a:t>
            </a:r>
            <a:r>
              <a:rPr lang="en-US" dirty="0" smtClean="0"/>
              <a:t>. </a:t>
            </a:r>
          </a:p>
          <a:p>
            <a:r>
              <a:rPr lang="en-US" dirty="0" err="1" smtClean="0"/>
              <a:t>Suštinski</a:t>
            </a:r>
            <a:r>
              <a:rPr lang="en-US" dirty="0" smtClean="0"/>
              <a:t> </a:t>
            </a:r>
            <a:r>
              <a:rPr lang="en-US" dirty="0" err="1" smtClean="0"/>
              <a:t>istu</a:t>
            </a:r>
            <a:r>
              <a:rPr lang="en-US" dirty="0" smtClean="0"/>
              <a:t> </a:t>
            </a:r>
            <a:r>
              <a:rPr lang="en-US" dirty="0" err="1" smtClean="0"/>
              <a:t>misao</a:t>
            </a:r>
            <a:r>
              <a:rPr lang="en-US" dirty="0" smtClean="0"/>
              <a:t> je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nešto</a:t>
            </a:r>
            <a:r>
              <a:rPr lang="en-US" dirty="0" smtClean="0"/>
              <a:t> </a:t>
            </a:r>
            <a:r>
              <a:rPr lang="en-US" dirty="0" err="1" smtClean="0"/>
              <a:t>drugačiji</a:t>
            </a:r>
            <a:r>
              <a:rPr lang="en-US" dirty="0" smtClean="0"/>
              <a:t> </a:t>
            </a:r>
            <a:r>
              <a:rPr lang="en-US" dirty="0" err="1" smtClean="0"/>
              <a:t>način</a:t>
            </a:r>
            <a:r>
              <a:rPr lang="en-US" dirty="0" smtClean="0"/>
              <a:t> </a:t>
            </a:r>
            <a:r>
              <a:rPr lang="en-US" dirty="0" err="1" smtClean="0"/>
              <a:t>izrazio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Henri </a:t>
            </a:r>
            <a:r>
              <a:rPr lang="en-US" dirty="0" err="1" smtClean="0"/>
              <a:t>Kisindžer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B050"/>
                </a:solidFill>
              </a:rPr>
              <a:t>“</a:t>
            </a:r>
            <a:r>
              <a:rPr lang="en-US" dirty="0" err="1" smtClean="0">
                <a:solidFill>
                  <a:srgbClr val="00B050"/>
                </a:solidFill>
              </a:rPr>
              <a:t>Pravi</a:t>
            </a:r>
            <a:r>
              <a:rPr lang="en-US" dirty="0" smtClean="0">
                <a:solidFill>
                  <a:srgbClr val="00B050"/>
                </a:solidFill>
              </a:rPr>
              <a:t> test </a:t>
            </a:r>
            <a:r>
              <a:rPr lang="en-US" dirty="0" err="1" smtClean="0">
                <a:solidFill>
                  <a:srgbClr val="00B050"/>
                </a:solidFill>
              </a:rPr>
              <a:t>za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svakog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državnika</a:t>
            </a:r>
            <a:r>
              <a:rPr lang="en-US" dirty="0" smtClean="0">
                <a:solidFill>
                  <a:srgbClr val="00B050"/>
                </a:solidFill>
              </a:rPr>
              <a:t> je </a:t>
            </a:r>
            <a:r>
              <a:rPr lang="en-US" dirty="0" err="1" smtClean="0">
                <a:solidFill>
                  <a:srgbClr val="00B050"/>
                </a:solidFill>
              </a:rPr>
              <a:t>njegova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sposobnost</a:t>
            </a:r>
            <a:r>
              <a:rPr lang="en-US" dirty="0" smtClean="0">
                <a:solidFill>
                  <a:srgbClr val="00B050"/>
                </a:solidFill>
              </a:rPr>
              <a:t> da </a:t>
            </a:r>
            <a:r>
              <a:rPr lang="en-US" dirty="0" err="1" smtClean="0">
                <a:solidFill>
                  <a:srgbClr val="00B050"/>
                </a:solidFill>
              </a:rPr>
              <a:t>prepozna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pravi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odnos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između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sila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istorije</a:t>
            </a:r>
            <a:r>
              <a:rPr lang="en-US" dirty="0" smtClean="0">
                <a:solidFill>
                  <a:srgbClr val="00B050"/>
                </a:solidFill>
              </a:rPr>
              <a:t> I </a:t>
            </a:r>
            <a:r>
              <a:rPr lang="en-US" dirty="0" err="1" smtClean="0">
                <a:solidFill>
                  <a:srgbClr val="00B050"/>
                </a:solidFill>
              </a:rPr>
              <a:t>prepozna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kako</a:t>
            </a:r>
            <a:r>
              <a:rPr lang="en-US" dirty="0" smtClean="0">
                <a:solidFill>
                  <a:srgbClr val="00B050"/>
                </a:solidFill>
              </a:rPr>
              <a:t> ta </a:t>
            </a:r>
            <a:r>
              <a:rPr lang="en-US" dirty="0" err="1" smtClean="0">
                <a:solidFill>
                  <a:srgbClr val="00B050"/>
                </a:solidFill>
              </a:rPr>
              <a:t>spoznaja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služi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njegovom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interesu</a:t>
            </a:r>
            <a:r>
              <a:rPr lang="en-US" dirty="0" smtClean="0">
                <a:solidFill>
                  <a:srgbClr val="00B050"/>
                </a:solidFill>
              </a:rPr>
              <a:t>.” (</a:t>
            </a:r>
            <a:r>
              <a:rPr lang="en-US" dirty="0" err="1" smtClean="0">
                <a:solidFill>
                  <a:srgbClr val="00B050"/>
                </a:solidFill>
              </a:rPr>
              <a:t>Kisindžer</a:t>
            </a:r>
            <a:r>
              <a:rPr lang="en-US" dirty="0" smtClean="0">
                <a:solidFill>
                  <a:srgbClr val="00B050"/>
                </a:solidFill>
              </a:rPr>
              <a:t>, 1957:325)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92406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790788"/>
            <a:ext cx="8761413" cy="706964"/>
          </a:xfrm>
        </p:spPr>
        <p:txBody>
          <a:bodyPr/>
          <a:lstStyle/>
          <a:p>
            <a:r>
              <a:rPr lang="en-US" b="1" dirty="0" err="1" smtClean="0"/>
              <a:t>Parafraziranje</a:t>
            </a:r>
            <a:r>
              <a:rPr lang="en-US" b="1" dirty="0" smtClean="0"/>
              <a:t>/</a:t>
            </a:r>
            <a:r>
              <a:rPr lang="en-US" b="1" dirty="0" err="1" smtClean="0"/>
              <a:t>sumiranje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" y="2414016"/>
            <a:ext cx="11119104" cy="4443984"/>
          </a:xfrm>
        </p:spPr>
        <p:txBody>
          <a:bodyPr>
            <a:normAutofit/>
          </a:bodyPr>
          <a:lstStyle/>
          <a:p>
            <a:r>
              <a:rPr lang="en-US" dirty="0" err="1" smtClean="0"/>
              <a:t>Kada</a:t>
            </a:r>
            <a:r>
              <a:rPr lang="en-US" dirty="0" smtClean="0"/>
              <a:t> je </a:t>
            </a:r>
            <a:r>
              <a:rPr lang="en-US" dirty="0" err="1" smtClean="0"/>
              <a:t>navedeni</a:t>
            </a:r>
            <a:r>
              <a:rPr lang="en-US" dirty="0" smtClean="0"/>
              <a:t> rad </a:t>
            </a:r>
            <a:r>
              <a:rPr lang="en-US" dirty="0" err="1" smtClean="0"/>
              <a:t>relevantan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</a:t>
            </a:r>
            <a:r>
              <a:rPr lang="en-US" dirty="0" err="1" smtClean="0"/>
              <a:t>vaše</a:t>
            </a:r>
            <a:r>
              <a:rPr lang="en-US" dirty="0" smtClean="0"/>
              <a:t> </a:t>
            </a:r>
            <a:r>
              <a:rPr lang="en-US" dirty="0" err="1" smtClean="0"/>
              <a:t>istraživanje</a:t>
            </a:r>
            <a:r>
              <a:rPr lang="en-US" dirty="0" smtClean="0"/>
              <a:t>, </a:t>
            </a:r>
            <a:r>
              <a:rPr lang="en-US" dirty="0" err="1" smtClean="0"/>
              <a:t>ali</a:t>
            </a:r>
            <a:r>
              <a:rPr lang="en-US" dirty="0" smtClean="0"/>
              <a:t> </a:t>
            </a:r>
            <a:r>
              <a:rPr lang="en-US" dirty="0" err="1" smtClean="0"/>
              <a:t>želite</a:t>
            </a:r>
            <a:r>
              <a:rPr lang="en-US" dirty="0" smtClean="0"/>
              <a:t> da </a:t>
            </a:r>
            <a:r>
              <a:rPr lang="en-US" dirty="0" err="1" smtClean="0"/>
              <a:t>ga</a:t>
            </a:r>
            <a:r>
              <a:rPr lang="en-US" dirty="0" smtClean="0"/>
              <a:t> </a:t>
            </a:r>
            <a:r>
              <a:rPr lang="en-US" dirty="0" err="1" smtClean="0"/>
              <a:t>prezentujete</a:t>
            </a:r>
            <a:r>
              <a:rPr lang="en-US" dirty="0" smtClean="0"/>
              <a:t> u </a:t>
            </a:r>
            <a:r>
              <a:rPr lang="en-US" dirty="0" err="1" smtClean="0"/>
              <a:t>drugom</a:t>
            </a:r>
            <a:r>
              <a:rPr lang="en-US" dirty="0" smtClean="0"/>
              <a:t> </a:t>
            </a:r>
            <a:r>
              <a:rPr lang="en-US" dirty="0" err="1" smtClean="0"/>
              <a:t>svijetlu</a:t>
            </a:r>
            <a:r>
              <a:rPr lang="en-US" dirty="0" smtClean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”</a:t>
            </a:r>
            <a:r>
              <a:rPr lang="en-US" dirty="0" err="1" smtClean="0"/>
              <a:t>skratite</a:t>
            </a:r>
            <a:r>
              <a:rPr lang="en-US" dirty="0" smtClean="0"/>
              <a:t>” </a:t>
            </a:r>
            <a:r>
              <a:rPr lang="en-US" dirty="0" err="1" smtClean="0"/>
              <a:t>orignalnu</a:t>
            </a:r>
            <a:r>
              <a:rPr lang="en-US" dirty="0" smtClean="0"/>
              <a:t> </a:t>
            </a:r>
            <a:r>
              <a:rPr lang="en-US" dirty="0" err="1" smtClean="0"/>
              <a:t>misao</a:t>
            </a:r>
            <a:endParaRPr lang="en-US" dirty="0"/>
          </a:p>
          <a:p>
            <a:r>
              <a:rPr lang="en-US" dirty="0" smtClean="0"/>
              <a:t>Ne </a:t>
            </a:r>
            <a:r>
              <a:rPr lang="en-US" dirty="0" err="1" smtClean="0"/>
              <a:t>mislite</a:t>
            </a:r>
            <a:r>
              <a:rPr lang="en-US" dirty="0" smtClean="0"/>
              <a:t> da </a:t>
            </a:r>
            <a:r>
              <a:rPr lang="en-US" dirty="0" err="1" smtClean="0"/>
              <a:t>konkretan</a:t>
            </a:r>
            <a:r>
              <a:rPr lang="en-US" dirty="0" smtClean="0"/>
              <a:t> </a:t>
            </a:r>
            <a:r>
              <a:rPr lang="en-US" dirty="0" err="1" smtClean="0"/>
              <a:t>način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koji</a:t>
            </a:r>
            <a:r>
              <a:rPr lang="en-US" dirty="0" smtClean="0"/>
              <a:t> je </a:t>
            </a:r>
            <a:r>
              <a:rPr lang="en-US" dirty="0" err="1" smtClean="0"/>
              <a:t>nešto</a:t>
            </a:r>
            <a:r>
              <a:rPr lang="en-US" dirty="0" smtClean="0"/>
              <a:t> </a:t>
            </a:r>
            <a:r>
              <a:rPr lang="en-US" dirty="0" err="1" smtClean="0"/>
              <a:t>rečeno</a:t>
            </a:r>
            <a:r>
              <a:rPr lang="en-US" dirty="0" smtClean="0"/>
              <a:t> </a:t>
            </a:r>
            <a:r>
              <a:rPr lang="en-US" dirty="0" err="1" smtClean="0"/>
              <a:t>donosi</a:t>
            </a:r>
            <a:r>
              <a:rPr lang="en-US" dirty="0" smtClean="0"/>
              <a:t> </a:t>
            </a:r>
            <a:r>
              <a:rPr lang="en-US" dirty="0" err="1" smtClean="0"/>
              <a:t>dodatnu</a:t>
            </a:r>
            <a:r>
              <a:rPr lang="en-US" dirty="0" smtClean="0"/>
              <a:t> </a:t>
            </a:r>
            <a:r>
              <a:rPr lang="en-US" dirty="0" err="1" smtClean="0"/>
              <a:t>vrijednost</a:t>
            </a:r>
            <a:r>
              <a:rPr lang="en-US" dirty="0" smtClean="0"/>
              <a:t> </a:t>
            </a:r>
            <a:r>
              <a:rPr lang="en-US" dirty="0" err="1" smtClean="0"/>
              <a:t>vašem</a:t>
            </a:r>
            <a:r>
              <a:rPr lang="en-US" dirty="0" smtClean="0"/>
              <a:t> </a:t>
            </a:r>
            <a:r>
              <a:rPr lang="en-US" dirty="0" err="1" smtClean="0"/>
              <a:t>radu</a:t>
            </a:r>
            <a:r>
              <a:rPr lang="en-US" dirty="0" smtClean="0"/>
              <a:t>, </a:t>
            </a:r>
            <a:r>
              <a:rPr lang="en-US" dirty="0" err="1" smtClean="0"/>
              <a:t>osim</a:t>
            </a:r>
            <a:r>
              <a:rPr lang="en-US" dirty="0" smtClean="0"/>
              <a:t> </a:t>
            </a:r>
            <a:r>
              <a:rPr lang="en-US" dirty="0" err="1" smtClean="0"/>
              <a:t>osnovne</a:t>
            </a:r>
            <a:r>
              <a:rPr lang="en-US" dirty="0" smtClean="0"/>
              <a:t> </a:t>
            </a:r>
            <a:r>
              <a:rPr lang="en-US" dirty="0" err="1" smtClean="0"/>
              <a:t>ideje</a:t>
            </a:r>
            <a:endParaRPr lang="en-US" dirty="0" smtClean="0"/>
          </a:p>
          <a:p>
            <a:r>
              <a:rPr lang="en-US" b="1" dirty="0" err="1" smtClean="0"/>
              <a:t>Parafraza</a:t>
            </a:r>
            <a:r>
              <a:rPr lang="en-US" b="1" dirty="0" smtClean="0"/>
              <a:t>:</a:t>
            </a:r>
            <a:r>
              <a:rPr lang="en-US" dirty="0" smtClean="0"/>
              <a:t> </a:t>
            </a:r>
            <a:r>
              <a:rPr lang="en-US" dirty="0" err="1" smtClean="0"/>
              <a:t>korišćenje</a:t>
            </a:r>
            <a:r>
              <a:rPr lang="en-US" dirty="0" smtClean="0"/>
              <a:t> </a:t>
            </a:r>
            <a:r>
              <a:rPr lang="en-US" dirty="0" err="1" smtClean="0"/>
              <a:t>konkretne</a:t>
            </a:r>
            <a:r>
              <a:rPr lang="en-US" dirty="0" smtClean="0"/>
              <a:t> </a:t>
            </a:r>
            <a:r>
              <a:rPr lang="en-US" dirty="0" err="1" smtClean="0"/>
              <a:t>autorove</a:t>
            </a:r>
            <a:r>
              <a:rPr lang="en-US" dirty="0" smtClean="0"/>
              <a:t> </a:t>
            </a:r>
            <a:r>
              <a:rPr lang="en-US" i="1" dirty="0" err="1" smtClean="0"/>
              <a:t>rečenice</a:t>
            </a:r>
            <a:r>
              <a:rPr lang="en-US" dirty="0"/>
              <a:t>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i="1" dirty="0" err="1" smtClean="0"/>
              <a:t>paragrafa</a:t>
            </a:r>
            <a:r>
              <a:rPr lang="en-US" dirty="0" smtClean="0"/>
              <a:t>, </a:t>
            </a:r>
            <a:r>
              <a:rPr lang="en-US" dirty="0" err="1" smtClean="0"/>
              <a:t>ali</a:t>
            </a:r>
            <a:r>
              <a:rPr lang="en-US" dirty="0" smtClean="0"/>
              <a:t> bez </a:t>
            </a:r>
            <a:r>
              <a:rPr lang="en-US" dirty="0" err="1" smtClean="0"/>
              <a:t>upotrebe</a:t>
            </a:r>
            <a:r>
              <a:rPr lang="en-US" dirty="0" smtClean="0"/>
              <a:t> </a:t>
            </a:r>
            <a:r>
              <a:rPr lang="en-US" dirty="0" err="1" smtClean="0"/>
              <a:t>autorovih</a:t>
            </a:r>
            <a:r>
              <a:rPr lang="en-US" dirty="0" smtClean="0"/>
              <a:t> </a:t>
            </a:r>
            <a:r>
              <a:rPr lang="en-US" dirty="0" err="1" smtClean="0"/>
              <a:t>orignalnih</a:t>
            </a:r>
            <a:r>
              <a:rPr lang="en-US" dirty="0" smtClean="0"/>
              <a:t> </a:t>
            </a:r>
            <a:r>
              <a:rPr lang="en-US" dirty="0" err="1" smtClean="0"/>
              <a:t>riječi</a:t>
            </a:r>
            <a:r>
              <a:rPr lang="en-US" dirty="0" smtClean="0"/>
              <a:t>.</a:t>
            </a:r>
          </a:p>
          <a:p>
            <a:r>
              <a:rPr lang="en-US" dirty="0" err="1"/>
              <a:t>Sugestije</a:t>
            </a:r>
            <a:r>
              <a:rPr lang="en-US" dirty="0"/>
              <a:t> </a:t>
            </a:r>
            <a:r>
              <a:rPr lang="en-US" dirty="0" err="1"/>
              <a:t>za</a:t>
            </a:r>
            <a:r>
              <a:rPr lang="en-US" dirty="0"/>
              <a:t> </a:t>
            </a:r>
            <a:r>
              <a:rPr lang="en-US" dirty="0" err="1"/>
              <a:t>parafraziranje</a:t>
            </a:r>
            <a:r>
              <a:rPr lang="en-US" dirty="0"/>
              <a:t>: </a:t>
            </a:r>
          </a:p>
          <a:p>
            <a:pPr marL="0" indent="0">
              <a:buNone/>
            </a:pPr>
            <a:r>
              <a:rPr lang="en-US" dirty="0"/>
              <a:t>	1)</a:t>
            </a:r>
            <a:r>
              <a:rPr lang="en-US" b="1" dirty="0"/>
              <a:t> </a:t>
            </a:r>
            <a:r>
              <a:rPr lang="en-US" b="1" dirty="0" err="1"/>
              <a:t>Izolovati</a:t>
            </a:r>
            <a:r>
              <a:rPr lang="en-US" b="1" dirty="0"/>
              <a:t> </a:t>
            </a:r>
            <a:r>
              <a:rPr lang="en-US" b="1" dirty="0" err="1"/>
              <a:t>ključni</a:t>
            </a:r>
            <a:r>
              <a:rPr lang="en-US" b="1" dirty="0"/>
              <a:t> </a:t>
            </a:r>
            <a:r>
              <a:rPr lang="en-US" b="1" dirty="0" err="1"/>
              <a:t>smisao</a:t>
            </a:r>
            <a:r>
              <a:rPr lang="en-US" b="1" dirty="0"/>
              <a:t> </a:t>
            </a:r>
            <a:r>
              <a:rPr lang="en-US" b="1" dirty="0" err="1"/>
              <a:t>ideja</a:t>
            </a:r>
            <a:r>
              <a:rPr lang="en-US" b="1" dirty="0"/>
              <a:t> u </a:t>
            </a:r>
            <a:r>
              <a:rPr lang="en-US" b="1" dirty="0" err="1"/>
              <a:t>tekstu</a:t>
            </a:r>
            <a:r>
              <a:rPr lang="en-US" dirty="0"/>
              <a:t>; </a:t>
            </a:r>
          </a:p>
          <a:p>
            <a:pPr marL="0" indent="0">
              <a:buNone/>
            </a:pPr>
            <a:r>
              <a:rPr lang="en-US" dirty="0"/>
              <a:t>	2) </a:t>
            </a:r>
            <a:r>
              <a:rPr lang="en-US" b="1" dirty="0" err="1"/>
              <a:t>Promijeniti</a:t>
            </a:r>
            <a:r>
              <a:rPr lang="en-US" b="1" dirty="0"/>
              <a:t> </a:t>
            </a:r>
            <a:r>
              <a:rPr lang="en-US" b="1" dirty="0" err="1"/>
              <a:t>strukturu</a:t>
            </a:r>
            <a:r>
              <a:rPr lang="en-US" b="1" dirty="0"/>
              <a:t> </a:t>
            </a:r>
            <a:r>
              <a:rPr lang="en-US" b="1" dirty="0" err="1"/>
              <a:t>rečenice</a:t>
            </a:r>
            <a:r>
              <a:rPr lang="en-US" dirty="0"/>
              <a:t>; </a:t>
            </a:r>
          </a:p>
          <a:p>
            <a:pPr marL="0" indent="0">
              <a:buNone/>
            </a:pPr>
            <a:r>
              <a:rPr lang="en-US" dirty="0"/>
              <a:t>	3) </a:t>
            </a:r>
            <a:r>
              <a:rPr lang="en-US" b="1" dirty="0" err="1"/>
              <a:t>Koristiti</a:t>
            </a:r>
            <a:r>
              <a:rPr lang="en-US" b="1" dirty="0"/>
              <a:t> </a:t>
            </a:r>
            <a:r>
              <a:rPr lang="en-US" b="1" dirty="0" err="1"/>
              <a:t>sinonime</a:t>
            </a:r>
            <a:r>
              <a:rPr lang="en-US" b="1" dirty="0"/>
              <a:t> </a:t>
            </a:r>
            <a:r>
              <a:rPr lang="en-US" b="1" dirty="0" err="1"/>
              <a:t>ili</a:t>
            </a:r>
            <a:r>
              <a:rPr lang="en-US" b="1" dirty="0"/>
              <a:t> </a:t>
            </a:r>
            <a:r>
              <a:rPr lang="en-US" b="1" dirty="0" err="1"/>
              <a:t>riječi</a:t>
            </a:r>
            <a:r>
              <a:rPr lang="en-US" b="1" dirty="0"/>
              <a:t> </a:t>
            </a:r>
            <a:r>
              <a:rPr lang="en-US" b="1" dirty="0" err="1"/>
              <a:t>koje</a:t>
            </a:r>
            <a:r>
              <a:rPr lang="en-US" b="1" dirty="0"/>
              <a:t> </a:t>
            </a:r>
            <a:r>
              <a:rPr lang="en-US" b="1" dirty="0" err="1"/>
              <a:t>su</a:t>
            </a:r>
            <a:r>
              <a:rPr lang="en-US" b="1" dirty="0"/>
              <a:t> </a:t>
            </a:r>
            <a:r>
              <a:rPr lang="en-US" b="1" dirty="0" err="1"/>
              <a:t>blisko</a:t>
            </a:r>
            <a:r>
              <a:rPr lang="en-US" b="1" dirty="0"/>
              <a:t> </a:t>
            </a:r>
            <a:r>
              <a:rPr lang="en-US" b="1" dirty="0" err="1"/>
              <a:t>povezane</a:t>
            </a:r>
            <a:r>
              <a:rPr lang="en-US" b="1" dirty="0"/>
              <a:t> </a:t>
            </a:r>
            <a:r>
              <a:rPr lang="en-US" b="1" dirty="0" err="1"/>
              <a:t>i</a:t>
            </a:r>
            <a:r>
              <a:rPr lang="en-US" b="1" dirty="0"/>
              <a:t> </a:t>
            </a:r>
            <a:r>
              <a:rPr lang="en-US" b="1" dirty="0" err="1"/>
              <a:t>odgovarajuće</a:t>
            </a:r>
            <a:endParaRPr lang="en-US" b="1" dirty="0"/>
          </a:p>
          <a:p>
            <a:r>
              <a:rPr lang="en-US" dirty="0" err="1" smtClean="0"/>
              <a:t>Sumiranje</a:t>
            </a:r>
            <a:r>
              <a:rPr lang="en-US" dirty="0" smtClean="0"/>
              <a:t> </a:t>
            </a:r>
            <a:r>
              <a:rPr lang="en-US" dirty="0" err="1" smtClean="0"/>
              <a:t>koristimo</a:t>
            </a:r>
            <a:r>
              <a:rPr lang="en-US" dirty="0" smtClean="0"/>
              <a:t> </a:t>
            </a:r>
            <a:r>
              <a:rPr lang="en-US" dirty="0" err="1" smtClean="0"/>
              <a:t>kada</a:t>
            </a:r>
            <a:r>
              <a:rPr lang="en-US" dirty="0" smtClean="0"/>
              <a:t> </a:t>
            </a:r>
            <a:r>
              <a:rPr lang="en-US" dirty="0" err="1" smtClean="0"/>
              <a:t>želimo</a:t>
            </a:r>
            <a:r>
              <a:rPr lang="en-US" dirty="0" smtClean="0"/>
              <a:t> </a:t>
            </a:r>
            <a:r>
              <a:rPr lang="en-US" dirty="0" err="1" smtClean="0"/>
              <a:t>ukljućiti</a:t>
            </a:r>
            <a:r>
              <a:rPr lang="en-US" dirty="0" smtClean="0"/>
              <a:t> </a:t>
            </a:r>
            <a:r>
              <a:rPr lang="en-US" dirty="0" err="1" smtClean="0"/>
              <a:t>autorove</a:t>
            </a:r>
            <a:r>
              <a:rPr lang="en-US" dirty="0" smtClean="0"/>
              <a:t> </a:t>
            </a:r>
            <a:r>
              <a:rPr lang="en-US" dirty="0" err="1" smtClean="0"/>
              <a:t>ideje</a:t>
            </a:r>
            <a:r>
              <a:rPr lang="en-US" dirty="0" smtClean="0"/>
              <a:t> </a:t>
            </a:r>
            <a:r>
              <a:rPr lang="en-US" dirty="0" err="1" smtClean="0"/>
              <a:t>koje</a:t>
            </a:r>
            <a:r>
              <a:rPr lang="en-US" dirty="0" smtClean="0"/>
              <a:t> se </a:t>
            </a:r>
            <a:r>
              <a:rPr lang="en-US" dirty="0" err="1" smtClean="0"/>
              <a:t>prostiru</a:t>
            </a:r>
            <a:r>
              <a:rPr lang="en-US" dirty="0" smtClean="0"/>
              <a:t> </a:t>
            </a:r>
            <a:r>
              <a:rPr lang="en-US" dirty="0" err="1" smtClean="0"/>
              <a:t>kroz</a:t>
            </a:r>
            <a:r>
              <a:rPr lang="en-US" dirty="0" smtClean="0"/>
              <a:t> </a:t>
            </a:r>
            <a:r>
              <a:rPr lang="en-US" dirty="0" err="1" smtClean="0"/>
              <a:t>više</a:t>
            </a:r>
            <a:r>
              <a:rPr lang="en-US" dirty="0" smtClean="0"/>
              <a:t> </a:t>
            </a:r>
            <a:r>
              <a:rPr lang="en-US" dirty="0" err="1" smtClean="0"/>
              <a:t>strana</a:t>
            </a:r>
            <a:r>
              <a:rPr lang="en-US" dirty="0" smtClean="0"/>
              <a:t>, </a:t>
            </a:r>
            <a:r>
              <a:rPr lang="en-US" dirty="0" err="1" smtClean="0"/>
              <a:t>ili</a:t>
            </a:r>
            <a:r>
              <a:rPr lang="en-US" dirty="0" smtClean="0"/>
              <a:t> </a:t>
            </a:r>
            <a:r>
              <a:rPr lang="en-US" dirty="0" err="1" smtClean="0"/>
              <a:t>cijelo</a:t>
            </a:r>
            <a:r>
              <a:rPr lang="en-US" dirty="0" smtClean="0"/>
              <a:t> </a:t>
            </a:r>
            <a:r>
              <a:rPr lang="en-US" dirty="0" err="1" smtClean="0"/>
              <a:t>djelo</a:t>
            </a:r>
            <a:r>
              <a:rPr lang="en-US" dirty="0"/>
              <a:t> </a:t>
            </a:r>
            <a:r>
              <a:rPr lang="en-US" dirty="0" smtClean="0"/>
              <a:t>– </a:t>
            </a:r>
            <a:r>
              <a:rPr lang="en-US" dirty="0" err="1" smtClean="0"/>
              <a:t>konkretne</a:t>
            </a:r>
            <a:r>
              <a:rPr lang="en-US" dirty="0" smtClean="0"/>
              <a:t> </a:t>
            </a:r>
            <a:r>
              <a:rPr lang="en-US" dirty="0" err="1" smtClean="0"/>
              <a:t>stranice</a:t>
            </a:r>
            <a:r>
              <a:rPr lang="en-US" dirty="0" smtClean="0"/>
              <a:t> </a:t>
            </a:r>
            <a:r>
              <a:rPr lang="en-US" dirty="0" err="1" smtClean="0"/>
              <a:t>postaju</a:t>
            </a:r>
            <a:r>
              <a:rPr lang="en-US" dirty="0" smtClean="0"/>
              <a:t> </a:t>
            </a:r>
            <a:r>
              <a:rPr lang="en-US" dirty="0" err="1" smtClean="0"/>
              <a:t>manje</a:t>
            </a:r>
            <a:r>
              <a:rPr lang="en-US" dirty="0" smtClean="0"/>
              <a:t> </a:t>
            </a:r>
            <a:r>
              <a:rPr lang="en-US" dirty="0" err="1" smtClean="0"/>
              <a:t>važne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b="1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65626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A3AB87EF-B655-4FFF-8D05-F333AD7F278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1520</TotalTime>
  <Words>1007</Words>
  <Application>Microsoft Macintosh PowerPoint</Application>
  <PresentationFormat>Widescreen</PresentationFormat>
  <Paragraphs>169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Century Gothic</vt:lpstr>
      <vt:lpstr>Garamond</vt:lpstr>
      <vt:lpstr>Times New Roman</vt:lpstr>
      <vt:lpstr>Wingdings</vt:lpstr>
      <vt:lpstr>Wingdings 3</vt:lpstr>
      <vt:lpstr>Arial</vt:lpstr>
      <vt:lpstr>Ion Boardroom</vt:lpstr>
      <vt:lpstr>Kako ne plagirati – citiranje u praksi </vt:lpstr>
      <vt:lpstr>Zašto citiramo?</vt:lpstr>
      <vt:lpstr>Tehnička pravila citiranja</vt:lpstr>
      <vt:lpstr>Načini citiranja</vt:lpstr>
      <vt:lpstr>Harvardski sistem</vt:lpstr>
      <vt:lpstr>Oksfordski sistem</vt:lpstr>
      <vt:lpstr>Kako (ne)citirati</vt:lpstr>
      <vt:lpstr>Direktno citiranje</vt:lpstr>
      <vt:lpstr>Parafraziranje/sumiranje</vt:lpstr>
      <vt:lpstr>Citiranje vs. Parafraziranje</vt:lpstr>
      <vt:lpstr>Plagiranje</vt:lpstr>
      <vt:lpstr>Lista referenci</vt:lpstr>
      <vt:lpstr>Primjer liste referenci</vt:lpstr>
      <vt:lpstr>Brz način da dobijete tačnu referencu</vt:lpstr>
      <vt:lpstr>PowerPoint Presentation</vt:lpstr>
      <vt:lpstr>PowerPoint Presentation</vt:lpstr>
      <vt:lpstr>Kauzalni odnosi – praktične vježbe</vt:lpstr>
      <vt:lpstr>Prevedi dijagram u teoriju, formuliši hipoteze, operacionalizu pojmove… </vt:lpstr>
      <vt:lpstr>PowerPoint Presentation</vt:lpstr>
      <vt:lpstr>Kreiraj dijagram na osnovu argumenta</vt:lpstr>
      <vt:lpstr>PowerPoint Presentation</vt:lpstr>
      <vt:lpstr>Kreiraj dijagram na osnovu argumenta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15.0025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Prvi domaći zadatak</dc:title>
  <dc:creator>Windows User</dc:creator>
  <cp:lastModifiedBy>Nemanja Batricevic</cp:lastModifiedBy>
  <cp:revision>168</cp:revision>
  <dcterms:created xsi:type="dcterms:W3CDTF">2017-11-15T16:32:03Z</dcterms:created>
  <dcterms:modified xsi:type="dcterms:W3CDTF">2017-11-29T06:51:23Z</dcterms:modified>
</cp:coreProperties>
</file>