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3" r:id="rId1"/>
  </p:sldMasterIdLst>
  <p:sldIdLst>
    <p:sldId id="256" r:id="rId2"/>
    <p:sldId id="283" r:id="rId3"/>
    <p:sldId id="284" r:id="rId4"/>
    <p:sldId id="285" r:id="rId5"/>
    <p:sldId id="286" r:id="rId6"/>
    <p:sldId id="287" r:id="rId7"/>
    <p:sldId id="258" r:id="rId8"/>
    <p:sldId id="257" r:id="rId9"/>
    <p:sldId id="259" r:id="rId10"/>
    <p:sldId id="260" r:id="rId11"/>
    <p:sldId id="261" r:id="rId12"/>
    <p:sldId id="262" r:id="rId13"/>
    <p:sldId id="264" r:id="rId14"/>
    <p:sldId id="265" r:id="rId15"/>
    <p:sldId id="266" r:id="rId16"/>
    <p:sldId id="267" r:id="rId17"/>
    <p:sldId id="268" r:id="rId18"/>
    <p:sldId id="28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9781" autoAdjust="0"/>
    <p:restoredTop sz="94660"/>
  </p:normalViewPr>
  <p:slideViewPr>
    <p:cSldViewPr snapToGrid="0">
      <p:cViewPr varScale="1">
        <p:scale>
          <a:sx n="112" d="100"/>
          <a:sy n="112" d="100"/>
        </p:scale>
        <p:origin x="216" y="6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DD50F400-EEC2-49A5-B21E-DF626282B5E4}" type="datetimeFigureOut">
              <a:rPr lang="en-US" smtClean="0"/>
              <a:t>1/10/23</a:t>
            </a:fld>
            <a:endParaRPr lang="en-US"/>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1B9E5A54-EC51-41C5-8355-2E6B432F0A22}" type="slidenum">
              <a:rPr lang="en-US" smtClean="0"/>
              <a:t>‹#›</a:t>
            </a:fld>
            <a:endParaRPr lang="en-US"/>
          </a:p>
        </p:txBody>
      </p:sp>
    </p:spTree>
    <p:extLst>
      <p:ext uri="{BB962C8B-B14F-4D97-AF65-F5344CB8AC3E}">
        <p14:creationId xmlns:p14="http://schemas.microsoft.com/office/powerpoint/2010/main" val="3544054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D50F400-EEC2-49A5-B21E-DF626282B5E4}" type="datetimeFigureOut">
              <a:rPr lang="en-US" smtClean="0"/>
              <a:t>1/10/23</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3289478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DD50F400-EEC2-49A5-B21E-DF626282B5E4}" type="datetimeFigureOut">
              <a:rPr lang="en-US" smtClean="0"/>
              <a:t>1/10/23</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16713917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DD50F400-EEC2-49A5-B21E-DF626282B5E4}" type="datetimeFigureOut">
              <a:rPr lang="en-US" smtClean="0"/>
              <a:t>1/10/23</a:t>
            </a:fld>
            <a:endParaRPr lang="en-US"/>
          </a:p>
        </p:txBody>
      </p:sp>
      <p:sp>
        <p:nvSpPr>
          <p:cNvPr id="5" name="Footer Placeholder 4"/>
          <p:cNvSpPr>
            <a:spLocks noGrp="1"/>
          </p:cNvSpPr>
          <p:nvPr>
            <p:ph type="ftr" sz="quarter" idx="11"/>
          </p:nvPr>
        </p:nvSpPr>
        <p:spPr/>
        <p:txBody>
          <a:bodyPr/>
          <a:lstStyle/>
          <a:p>
            <a:endParaRPr lang="en-US"/>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26186790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D50F400-EEC2-49A5-B21E-DF626282B5E4}" type="datetimeFigureOut">
              <a:rPr lang="en-US" smtClean="0"/>
              <a:t>1/10/23</a:t>
            </a:fld>
            <a:endParaRPr lang="en-US"/>
          </a:p>
        </p:txBody>
      </p:sp>
      <p:sp>
        <p:nvSpPr>
          <p:cNvPr id="5" name="Footer Placeholder 4"/>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17490827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D50F400-EEC2-49A5-B21E-DF626282B5E4}" type="datetimeFigureOut">
              <a:rPr lang="en-US" smtClean="0"/>
              <a:t>1/10/23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29129876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D50F400-EEC2-49A5-B21E-DF626282B5E4}" type="datetimeFigureOut">
              <a:rPr lang="en-US" smtClean="0"/>
              <a:t>1/10/23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40435334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50F400-EEC2-49A5-B21E-DF626282B5E4}" type="datetimeFigureOut">
              <a:rPr lang="en-US" smtClean="0"/>
              <a:t>1/10/23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19563606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50F400-EEC2-49A5-B21E-DF626282B5E4}" type="datetimeFigureOut">
              <a:rPr lang="en-US" smtClean="0"/>
              <a:t>1/10/23</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1041176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50F400-EEC2-49A5-B21E-DF626282B5E4}" type="datetimeFigureOut">
              <a:rPr lang="en-US" smtClean="0"/>
              <a:t>1/10/23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4229462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D50F400-EEC2-49A5-B21E-DF626282B5E4}" type="datetimeFigureOut">
              <a:rPr lang="en-US" smtClean="0"/>
              <a:t>1/10/23</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3715957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D50F400-EEC2-49A5-B21E-DF626282B5E4}" type="datetimeFigureOut">
              <a:rPr lang="en-US" smtClean="0"/>
              <a:t>1/10/23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1711054972"/>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D50F400-EEC2-49A5-B21E-DF626282B5E4}" type="datetimeFigureOut">
              <a:rPr lang="en-US" smtClean="0"/>
              <a:t>1/10/23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88183871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D50F400-EEC2-49A5-B21E-DF626282B5E4}" type="datetimeFigureOut">
              <a:rPr lang="en-US" smtClean="0"/>
              <a:t>1/10/23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2536260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50F400-EEC2-49A5-B21E-DF626282B5E4}" type="datetimeFigureOut">
              <a:rPr lang="en-US" smtClean="0"/>
              <a:t>1/10/23</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2021461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D50F400-EEC2-49A5-B21E-DF626282B5E4}" type="datetimeFigureOut">
              <a:rPr lang="en-US" smtClean="0"/>
              <a:t>1/10/23</a:t>
            </a:fld>
            <a:endParaRPr lang="en-US"/>
          </a:p>
        </p:txBody>
      </p:sp>
      <p:sp>
        <p:nvSpPr>
          <p:cNvPr id="6" name="Footer Placeholder 5"/>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223614849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D50F400-EEC2-49A5-B21E-DF626282B5E4}" type="datetimeFigureOut">
              <a:rPr lang="en-US" smtClean="0"/>
              <a:t>1/10/23</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B9E5A54-EC51-41C5-8355-2E6B432F0A22}" type="slidenum">
              <a:rPr lang="en-US" smtClean="0"/>
              <a:t>‹#›</a:t>
            </a:fld>
            <a:endParaRPr lang="en-US"/>
          </a:p>
        </p:txBody>
      </p:sp>
    </p:spTree>
    <p:extLst>
      <p:ext uri="{BB962C8B-B14F-4D97-AF65-F5344CB8AC3E}">
        <p14:creationId xmlns:p14="http://schemas.microsoft.com/office/powerpoint/2010/main" val="1882187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DD50F400-EEC2-49A5-B21E-DF626282B5E4}" type="datetimeFigureOut">
              <a:rPr lang="en-US" smtClean="0"/>
              <a:t>1/10/23</a:t>
            </a:fld>
            <a:endParaRPr lang="en-US"/>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1B9E5A54-EC51-41C5-8355-2E6B432F0A22}" type="slidenum">
              <a:rPr lang="en-US" smtClean="0"/>
              <a:t>‹#›</a:t>
            </a:fld>
            <a:endParaRPr lang="en-US"/>
          </a:p>
        </p:txBody>
      </p:sp>
    </p:spTree>
    <p:extLst>
      <p:ext uri="{BB962C8B-B14F-4D97-AF65-F5344CB8AC3E}">
        <p14:creationId xmlns:p14="http://schemas.microsoft.com/office/powerpoint/2010/main" val="1480280741"/>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 id="2147483845" r:id="rId12"/>
    <p:sldLayoutId id="2147483846" r:id="rId13"/>
    <p:sldLayoutId id="2147483847" r:id="rId14"/>
    <p:sldLayoutId id="2147483848" r:id="rId15"/>
    <p:sldLayoutId id="2147483849" r:id="rId16"/>
    <p:sldLayoutId id="2147483850"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presidency.ucsb.edu/sou.php"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8629" y="2530442"/>
            <a:ext cx="10120114" cy="2677648"/>
          </a:xfrm>
        </p:spPr>
        <p:txBody>
          <a:bodyPr/>
          <a:lstStyle/>
          <a:p>
            <a:r>
              <a:rPr lang="en-US" sz="6000" dirty="0" err="1"/>
              <a:t>Korišćenje</a:t>
            </a:r>
            <a:r>
              <a:rPr lang="en-US" sz="6000" dirty="0"/>
              <a:t> </a:t>
            </a:r>
            <a:r>
              <a:rPr lang="en-US" sz="6000" dirty="0" err="1"/>
              <a:t>teksta</a:t>
            </a:r>
            <a:r>
              <a:rPr lang="en-US" sz="6000" dirty="0"/>
              <a:t> </a:t>
            </a:r>
            <a:r>
              <a:rPr lang="en-US" sz="6000" dirty="0" err="1"/>
              <a:t>kao</a:t>
            </a:r>
            <a:r>
              <a:rPr lang="en-US" sz="6000" dirty="0"/>
              <a:t> </a:t>
            </a:r>
            <a:r>
              <a:rPr lang="en-US" sz="6000" dirty="0" err="1"/>
              <a:t>dokaza</a:t>
            </a:r>
            <a:r>
              <a:rPr lang="is-IS" sz="6000" dirty="0"/>
              <a:t>…</a:t>
            </a:r>
            <a:br>
              <a:rPr lang="is-IS" sz="6000" dirty="0"/>
            </a:br>
            <a:endParaRPr lang="en-US" sz="6000" i="1" dirty="0">
              <a:solidFill>
                <a:srgbClr val="92D050"/>
              </a:solidFill>
            </a:endParaRPr>
          </a:p>
        </p:txBody>
      </p:sp>
    </p:spTree>
    <p:extLst>
      <p:ext uri="{BB962C8B-B14F-4D97-AF65-F5344CB8AC3E}">
        <p14:creationId xmlns:p14="http://schemas.microsoft.com/office/powerpoint/2010/main" val="26193223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5" y="853353"/>
            <a:ext cx="8761413" cy="706964"/>
          </a:xfrm>
        </p:spPr>
        <p:txBody>
          <a:bodyPr/>
          <a:lstStyle/>
          <a:p>
            <a:r>
              <a:rPr lang="en-US" dirty="0" err="1"/>
              <a:t>Hipoteze</a:t>
            </a:r>
            <a:endParaRPr lang="en-US" dirty="0"/>
          </a:p>
        </p:txBody>
      </p:sp>
      <p:sp>
        <p:nvSpPr>
          <p:cNvPr id="3" name="Content Placeholder 2"/>
          <p:cNvSpPr>
            <a:spLocks noGrp="1"/>
          </p:cNvSpPr>
          <p:nvPr>
            <p:ph idx="1"/>
          </p:nvPr>
        </p:nvSpPr>
        <p:spPr>
          <a:xfrm>
            <a:off x="1154954" y="2603500"/>
            <a:ext cx="10852561" cy="4254500"/>
          </a:xfrm>
        </p:spPr>
        <p:txBody>
          <a:bodyPr>
            <a:normAutofit/>
          </a:bodyPr>
          <a:lstStyle/>
          <a:p>
            <a:r>
              <a:rPr lang="en-US" sz="2000" b="1" dirty="0"/>
              <a:t>H1: </a:t>
            </a:r>
            <a:r>
              <a:rPr lang="en-US" sz="2000" i="1" dirty="0"/>
              <a:t>U </a:t>
            </a:r>
            <a:r>
              <a:rPr lang="en-US" sz="2000" i="1" dirty="0" err="1"/>
              <a:t>poređenju</a:t>
            </a:r>
            <a:r>
              <a:rPr lang="en-US" sz="2000" i="1" dirty="0"/>
              <a:t> </a:t>
            </a:r>
            <a:r>
              <a:rPr lang="en-US" sz="2000" i="1" dirty="0" err="1"/>
              <a:t>sa</a:t>
            </a:r>
            <a:r>
              <a:rPr lang="en-US" sz="2000" i="1" dirty="0"/>
              <a:t> </a:t>
            </a:r>
            <a:r>
              <a:rPr lang="en-US" sz="2000" i="1" dirty="0" err="1"/>
              <a:t>Obamom</a:t>
            </a:r>
            <a:r>
              <a:rPr lang="en-US" sz="2000" i="1" dirty="0"/>
              <a:t>, </a:t>
            </a:r>
            <a:r>
              <a:rPr lang="en-US" sz="2000" i="1" dirty="0" err="1"/>
              <a:t>retorika</a:t>
            </a:r>
            <a:r>
              <a:rPr lang="en-US" sz="2000" i="1" dirty="0"/>
              <a:t> rata </a:t>
            </a:r>
            <a:r>
              <a:rPr lang="en-US" sz="2000" i="1" dirty="0" err="1"/>
              <a:t>protiv</a:t>
            </a:r>
            <a:r>
              <a:rPr lang="en-US" sz="2000" i="1" dirty="0"/>
              <a:t> </a:t>
            </a:r>
            <a:r>
              <a:rPr lang="en-US" sz="2000" i="1" dirty="0" err="1"/>
              <a:t>terorizma</a:t>
            </a:r>
            <a:r>
              <a:rPr lang="en-US" sz="2000" i="1" dirty="0"/>
              <a:t> </a:t>
            </a:r>
            <a:r>
              <a:rPr lang="en-US" sz="2000" i="1" dirty="0" err="1"/>
              <a:t>će</a:t>
            </a:r>
            <a:r>
              <a:rPr lang="en-US" sz="2000" i="1" dirty="0"/>
              <a:t> </a:t>
            </a:r>
            <a:r>
              <a:rPr lang="en-US" sz="2000" i="1" dirty="0" err="1"/>
              <a:t>biti</a:t>
            </a:r>
            <a:r>
              <a:rPr lang="en-US" sz="2000" i="1" dirty="0"/>
              <a:t> </a:t>
            </a:r>
            <a:r>
              <a:rPr lang="en-US" sz="2000" i="1" dirty="0" err="1"/>
              <a:t>zmačajno</a:t>
            </a:r>
            <a:r>
              <a:rPr lang="en-US" sz="2000" i="1" dirty="0"/>
              <a:t> </a:t>
            </a:r>
            <a:r>
              <a:rPr lang="en-US" sz="2000" i="1" dirty="0" err="1"/>
              <a:t>dominantnija</a:t>
            </a:r>
            <a:r>
              <a:rPr lang="en-US" sz="2000" i="1" dirty="0"/>
              <a:t> u </a:t>
            </a:r>
            <a:r>
              <a:rPr lang="en-US" sz="2000" i="1" dirty="0" err="1"/>
              <a:t>govorima</a:t>
            </a:r>
            <a:r>
              <a:rPr lang="en-US" sz="2000" i="1" dirty="0"/>
              <a:t> G.W. </a:t>
            </a:r>
            <a:r>
              <a:rPr lang="en-US" sz="2000" i="1" dirty="0" err="1"/>
              <a:t>Buša</a:t>
            </a:r>
            <a:r>
              <a:rPr lang="en-US" sz="2000" i="1" dirty="0"/>
              <a:t>. </a:t>
            </a:r>
          </a:p>
          <a:p>
            <a:endParaRPr lang="en-US" sz="2000" i="1" dirty="0"/>
          </a:p>
          <a:p>
            <a:r>
              <a:rPr lang="en-US" sz="2000" b="1" dirty="0"/>
              <a:t>H2: </a:t>
            </a:r>
            <a:r>
              <a:rPr lang="en-US" sz="2000" i="1" dirty="0"/>
              <a:t>U </a:t>
            </a:r>
            <a:r>
              <a:rPr lang="en-US" sz="2000" i="1" dirty="0" err="1"/>
              <a:t>poređenju</a:t>
            </a:r>
            <a:r>
              <a:rPr lang="en-US" sz="2000" i="1" dirty="0"/>
              <a:t> </a:t>
            </a:r>
            <a:r>
              <a:rPr lang="en-US" sz="2000" i="1" dirty="0" err="1"/>
              <a:t>sa</a:t>
            </a:r>
            <a:r>
              <a:rPr lang="en-US" sz="2000" i="1" dirty="0"/>
              <a:t> </a:t>
            </a:r>
            <a:r>
              <a:rPr lang="en-US" sz="2000" i="1" dirty="0" err="1"/>
              <a:t>Bušom</a:t>
            </a:r>
            <a:r>
              <a:rPr lang="en-US" sz="2000" i="1" dirty="0"/>
              <a:t>, </a:t>
            </a:r>
            <a:r>
              <a:rPr lang="en-US" sz="2000" i="1" dirty="0" err="1"/>
              <a:t>retorika</a:t>
            </a:r>
            <a:r>
              <a:rPr lang="en-US" sz="2000" i="1" dirty="0"/>
              <a:t> </a:t>
            </a:r>
            <a:r>
              <a:rPr lang="en-US" sz="2000" i="1" dirty="0" err="1"/>
              <a:t>ekonomskih</a:t>
            </a:r>
            <a:r>
              <a:rPr lang="en-US" sz="2000" i="1" dirty="0"/>
              <a:t> </a:t>
            </a:r>
            <a:r>
              <a:rPr lang="en-US" sz="2000" i="1" dirty="0" err="1"/>
              <a:t>reformi</a:t>
            </a:r>
            <a:r>
              <a:rPr lang="en-US" sz="2000" i="1" dirty="0"/>
              <a:t> </a:t>
            </a:r>
            <a:r>
              <a:rPr lang="en-US" sz="2000" i="1" dirty="0" err="1"/>
              <a:t>će</a:t>
            </a:r>
            <a:r>
              <a:rPr lang="en-US" sz="2000" i="1" dirty="0"/>
              <a:t> </a:t>
            </a:r>
            <a:r>
              <a:rPr lang="en-US" sz="2000" i="1" dirty="0" err="1"/>
              <a:t>biti</a:t>
            </a:r>
            <a:r>
              <a:rPr lang="en-US" sz="2000" i="1" dirty="0"/>
              <a:t> </a:t>
            </a:r>
            <a:r>
              <a:rPr lang="en-US" sz="2000" i="1" dirty="0" err="1"/>
              <a:t>zmačajno</a:t>
            </a:r>
            <a:r>
              <a:rPr lang="en-US" sz="2000" i="1" dirty="0"/>
              <a:t> </a:t>
            </a:r>
            <a:r>
              <a:rPr lang="en-US" sz="2000" i="1" dirty="0" err="1"/>
              <a:t>dominantnija</a:t>
            </a:r>
            <a:r>
              <a:rPr lang="en-US" sz="2000" i="1" dirty="0"/>
              <a:t> u </a:t>
            </a:r>
            <a:r>
              <a:rPr lang="en-US" sz="2000" i="1" dirty="0" err="1"/>
              <a:t>govorima</a:t>
            </a:r>
            <a:r>
              <a:rPr lang="en-US" sz="2000" i="1" dirty="0"/>
              <a:t> </a:t>
            </a:r>
            <a:r>
              <a:rPr lang="en-US" sz="2000" i="1" dirty="0" err="1"/>
              <a:t>Obame</a:t>
            </a:r>
            <a:r>
              <a:rPr lang="en-US" sz="2000" i="1" dirty="0"/>
              <a:t>. </a:t>
            </a:r>
          </a:p>
          <a:p>
            <a:endParaRPr lang="en-US" sz="2000" i="1" dirty="0"/>
          </a:p>
          <a:p>
            <a:r>
              <a:rPr lang="en-US" sz="2000" b="1" dirty="0"/>
              <a:t>H3: </a:t>
            </a:r>
            <a:r>
              <a:rPr lang="en-US" sz="2000" i="1" dirty="0" err="1"/>
              <a:t>Dominantne</a:t>
            </a:r>
            <a:r>
              <a:rPr lang="en-US" sz="2000" i="1" dirty="0"/>
              <a:t> </a:t>
            </a:r>
            <a:r>
              <a:rPr lang="en-US" sz="2000" i="1" dirty="0" err="1"/>
              <a:t>teme</a:t>
            </a:r>
            <a:r>
              <a:rPr lang="en-US" sz="2000" i="1" dirty="0"/>
              <a:t> </a:t>
            </a:r>
            <a:r>
              <a:rPr lang="en-US" sz="2000" i="1" dirty="0" err="1"/>
              <a:t>kod</a:t>
            </a:r>
            <a:r>
              <a:rPr lang="en-US" sz="2000" i="1" dirty="0"/>
              <a:t> </a:t>
            </a:r>
            <a:r>
              <a:rPr lang="en-US" sz="2000" i="1" dirty="0" err="1"/>
              <a:t>obojice</a:t>
            </a:r>
            <a:r>
              <a:rPr lang="en-US" sz="2000" i="1" dirty="0"/>
              <a:t> </a:t>
            </a:r>
            <a:r>
              <a:rPr lang="en-US" sz="2000" i="1" dirty="0" err="1"/>
              <a:t>predsjednika</a:t>
            </a:r>
            <a:r>
              <a:rPr lang="en-US" sz="2000" i="1" dirty="0"/>
              <a:t> </a:t>
            </a:r>
            <a:r>
              <a:rPr lang="en-US" sz="2000" i="1" dirty="0" err="1"/>
              <a:t>će</a:t>
            </a:r>
            <a:r>
              <a:rPr lang="en-US" sz="2000" i="1" dirty="0"/>
              <a:t> </a:t>
            </a:r>
            <a:r>
              <a:rPr lang="en-US" sz="2000" i="1" dirty="0" err="1"/>
              <a:t>biti</a:t>
            </a:r>
            <a:r>
              <a:rPr lang="en-US" sz="2000" i="1" dirty="0"/>
              <a:t> </a:t>
            </a:r>
            <a:r>
              <a:rPr lang="en-US" sz="2000" i="1" dirty="0" err="1"/>
              <a:t>posebno</a:t>
            </a:r>
            <a:r>
              <a:rPr lang="en-US" sz="2000" i="1" dirty="0"/>
              <a:t> </a:t>
            </a:r>
            <a:r>
              <a:rPr lang="en-US" sz="2000" i="1" dirty="0" err="1"/>
              <a:t>izražene</a:t>
            </a:r>
            <a:r>
              <a:rPr lang="en-US" sz="2000" i="1" dirty="0"/>
              <a:t> u </a:t>
            </a:r>
            <a:r>
              <a:rPr lang="en-US" sz="2000" i="1" dirty="0" err="1"/>
              <a:t>govorima</a:t>
            </a:r>
            <a:r>
              <a:rPr lang="en-US" sz="2000" i="1" dirty="0"/>
              <a:t> u </a:t>
            </a:r>
            <a:r>
              <a:rPr lang="en-US" sz="2000" i="1" dirty="0" err="1"/>
              <a:t>godini</a:t>
            </a:r>
            <a:r>
              <a:rPr lang="en-US" sz="2000" i="1" dirty="0"/>
              <a:t> </a:t>
            </a:r>
            <a:r>
              <a:rPr lang="en-US" sz="2000" i="1" dirty="0" err="1"/>
              <a:t>izbora</a:t>
            </a:r>
            <a:r>
              <a:rPr lang="en-US" sz="2000" i="1" dirty="0"/>
              <a:t>.</a:t>
            </a:r>
            <a:br>
              <a:rPr lang="en-US" i="1" dirty="0"/>
            </a:br>
            <a:endParaRPr lang="en-US" b="1" dirty="0"/>
          </a:p>
        </p:txBody>
      </p:sp>
    </p:spTree>
    <p:extLst>
      <p:ext uri="{BB962C8B-B14F-4D97-AF65-F5344CB8AC3E}">
        <p14:creationId xmlns:p14="http://schemas.microsoft.com/office/powerpoint/2010/main" val="1852140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781163"/>
            <a:ext cx="8761413" cy="706964"/>
          </a:xfrm>
        </p:spPr>
        <p:txBody>
          <a:bodyPr/>
          <a:lstStyle/>
          <a:p>
            <a:r>
              <a:rPr lang="en-US" b="1" dirty="0" err="1"/>
              <a:t>Rječnik</a:t>
            </a:r>
            <a:r>
              <a:rPr lang="en-US" dirty="0"/>
              <a:t>: </a:t>
            </a:r>
            <a:r>
              <a:rPr lang="en-US" i="1" dirty="0"/>
              <a:t>Rat </a:t>
            </a:r>
            <a:r>
              <a:rPr lang="en-US" i="1" dirty="0" err="1"/>
              <a:t>protiv</a:t>
            </a:r>
            <a:r>
              <a:rPr lang="en-US" i="1" dirty="0"/>
              <a:t> </a:t>
            </a:r>
            <a:r>
              <a:rPr lang="en-US" i="1" dirty="0" err="1"/>
              <a:t>terorizma</a:t>
            </a:r>
            <a:endParaRPr lang="en-US" i="1" dirty="0"/>
          </a:p>
        </p:txBody>
      </p:sp>
      <p:sp>
        <p:nvSpPr>
          <p:cNvPr id="3" name="Content Placeholder 2"/>
          <p:cNvSpPr>
            <a:spLocks noGrp="1"/>
          </p:cNvSpPr>
          <p:nvPr>
            <p:ph idx="1"/>
          </p:nvPr>
        </p:nvSpPr>
        <p:spPr>
          <a:xfrm>
            <a:off x="665748" y="2334126"/>
            <a:ext cx="11526252" cy="4307305"/>
          </a:xfrm>
        </p:spPr>
        <p:txBody>
          <a:bodyPr>
            <a:normAutofit/>
          </a:bodyPr>
          <a:lstStyle/>
          <a:p>
            <a:r>
              <a:rPr lang="en-US" sz="2400" dirty="0" err="1"/>
              <a:t>Kategorija</a:t>
            </a:r>
            <a:r>
              <a:rPr lang="en-US" sz="2400" dirty="0"/>
              <a:t> </a:t>
            </a:r>
            <a:r>
              <a:rPr lang="en-US" sz="2400" dirty="0" err="1"/>
              <a:t>sadrži</a:t>
            </a:r>
            <a:r>
              <a:rPr lang="en-US" sz="2400" dirty="0"/>
              <a:t> </a:t>
            </a:r>
            <a:r>
              <a:rPr lang="en-US" sz="2400" dirty="0" err="1"/>
              <a:t>termine</a:t>
            </a:r>
            <a:r>
              <a:rPr lang="en-US" sz="2400" dirty="0"/>
              <a:t> </a:t>
            </a:r>
            <a:r>
              <a:rPr lang="en-US" sz="2400" dirty="0" err="1"/>
              <a:t>koji</a:t>
            </a:r>
            <a:r>
              <a:rPr lang="en-US" sz="2400" dirty="0"/>
              <a:t> se </a:t>
            </a:r>
            <a:r>
              <a:rPr lang="en-US" sz="2400" dirty="0" err="1"/>
              <a:t>odnose</a:t>
            </a:r>
            <a:r>
              <a:rPr lang="en-US" sz="2400" dirty="0"/>
              <a:t> </a:t>
            </a:r>
            <a:r>
              <a:rPr lang="en-US" sz="2400" dirty="0" err="1"/>
              <a:t>na</a:t>
            </a:r>
            <a:r>
              <a:rPr lang="en-US" sz="2400" dirty="0"/>
              <a:t> </a:t>
            </a:r>
            <a:r>
              <a:rPr lang="en-US" sz="2400" dirty="0" err="1"/>
              <a:t>vojsku</a:t>
            </a:r>
            <a:r>
              <a:rPr lang="en-US" sz="2400" dirty="0"/>
              <a:t> </a:t>
            </a:r>
            <a:r>
              <a:rPr lang="en-US" sz="2400" dirty="0" err="1"/>
              <a:t>kao</a:t>
            </a:r>
            <a:r>
              <a:rPr lang="en-US" sz="2400" dirty="0"/>
              <a:t> </a:t>
            </a:r>
            <a:r>
              <a:rPr lang="en-US" sz="2400" dirty="0" err="1"/>
              <a:t>takvu</a:t>
            </a:r>
            <a:r>
              <a:rPr lang="en-US" sz="2400" dirty="0"/>
              <a:t>, </a:t>
            </a:r>
            <a:r>
              <a:rPr lang="en-US" sz="2400" dirty="0" err="1"/>
              <a:t>ljude</a:t>
            </a:r>
            <a:r>
              <a:rPr lang="en-US" sz="2400" dirty="0"/>
              <a:t> </a:t>
            </a:r>
            <a:r>
              <a:rPr lang="en-US" sz="2400" dirty="0" err="1"/>
              <a:t>koji</a:t>
            </a:r>
            <a:r>
              <a:rPr lang="en-US" sz="2400" dirty="0"/>
              <a:t> </a:t>
            </a:r>
            <a:r>
              <a:rPr lang="en-US" sz="2400" dirty="0" err="1"/>
              <a:t>služe</a:t>
            </a:r>
            <a:r>
              <a:rPr lang="en-US" sz="2400" dirty="0"/>
              <a:t> u </a:t>
            </a:r>
            <a:r>
              <a:rPr lang="en-US" sz="2400" dirty="0" err="1"/>
              <a:t>njoj</a:t>
            </a:r>
            <a:r>
              <a:rPr lang="en-US" sz="2400" dirty="0"/>
              <a:t> (+ </a:t>
            </a:r>
            <a:r>
              <a:rPr lang="en-US" sz="2400" dirty="0" err="1"/>
              <a:t>titule</a:t>
            </a:r>
            <a:r>
              <a:rPr lang="en-US" sz="2400" dirty="0"/>
              <a:t> </a:t>
            </a:r>
            <a:r>
              <a:rPr lang="en-US" sz="2400" dirty="0" err="1"/>
              <a:t>i</a:t>
            </a:r>
            <a:r>
              <a:rPr lang="en-US" sz="2400" dirty="0"/>
              <a:t> </a:t>
            </a:r>
            <a:r>
              <a:rPr lang="en-US" sz="2400" dirty="0" err="1"/>
              <a:t>akcije</a:t>
            </a:r>
            <a:r>
              <a:rPr lang="en-US" sz="2400" dirty="0"/>
              <a:t>), </a:t>
            </a:r>
            <a:r>
              <a:rPr lang="en-US" sz="2400" dirty="0" err="1"/>
              <a:t>vojne</a:t>
            </a:r>
            <a:r>
              <a:rPr lang="en-US" sz="2400" dirty="0"/>
              <a:t> </a:t>
            </a:r>
            <a:r>
              <a:rPr lang="en-US" sz="2400" dirty="0" err="1"/>
              <a:t>prijetnje</a:t>
            </a:r>
            <a:r>
              <a:rPr lang="en-US" sz="2400" dirty="0"/>
              <a:t>, </a:t>
            </a:r>
            <a:r>
              <a:rPr lang="en-US" sz="2400" dirty="0" err="1"/>
              <a:t>terorističke</a:t>
            </a:r>
            <a:r>
              <a:rPr lang="en-US" sz="2400" dirty="0"/>
              <a:t> </a:t>
            </a:r>
            <a:r>
              <a:rPr lang="en-US" sz="2400" dirty="0" err="1"/>
              <a:t>grupe</a:t>
            </a:r>
            <a:r>
              <a:rPr lang="en-US" sz="2400" dirty="0"/>
              <a:t>.</a:t>
            </a:r>
          </a:p>
          <a:p>
            <a:endParaRPr lang="en-US" sz="2400" dirty="0"/>
          </a:p>
          <a:p>
            <a:r>
              <a:rPr lang="en-US" sz="2400" b="1" dirty="0" err="1"/>
              <a:t>Sadržaj</a:t>
            </a:r>
            <a:r>
              <a:rPr lang="en-US" sz="2400" b="1" dirty="0"/>
              <a:t>: </a:t>
            </a:r>
          </a:p>
          <a:p>
            <a:pPr marL="0" indent="0">
              <a:buNone/>
            </a:pPr>
            <a:endParaRPr lang="en-US" sz="2400" i="1" dirty="0"/>
          </a:p>
          <a:p>
            <a:pPr marL="0" indent="0">
              <a:buNone/>
            </a:pPr>
            <a:r>
              <a:rPr lang="en-US" sz="2400" i="1" dirty="0" err="1"/>
              <a:t>Vojska</a:t>
            </a:r>
            <a:r>
              <a:rPr lang="en-US" sz="2400" i="1" dirty="0"/>
              <a:t>, </a:t>
            </a:r>
            <a:r>
              <a:rPr lang="en-US" sz="2400" i="1" dirty="0" err="1"/>
              <a:t>militarizam</a:t>
            </a:r>
            <a:r>
              <a:rPr lang="en-US" sz="2400" i="1" dirty="0"/>
              <a:t>, </a:t>
            </a:r>
            <a:r>
              <a:rPr lang="en-US" sz="2400" i="1" dirty="0" err="1"/>
              <a:t>armija</a:t>
            </a:r>
            <a:r>
              <a:rPr lang="en-US" sz="2400" i="1" dirty="0"/>
              <a:t>, </a:t>
            </a:r>
            <a:r>
              <a:rPr lang="en-US" sz="2400" i="1" dirty="0" err="1"/>
              <a:t>vojna</a:t>
            </a:r>
            <a:r>
              <a:rPr lang="en-US" sz="2400" i="1" dirty="0"/>
              <a:t> </a:t>
            </a:r>
            <a:r>
              <a:rPr lang="en-US" sz="2400" i="1" dirty="0" err="1"/>
              <a:t>snaga</a:t>
            </a:r>
            <a:r>
              <a:rPr lang="en-US" sz="2400" i="1" dirty="0"/>
              <a:t> (force), </a:t>
            </a:r>
            <a:r>
              <a:rPr lang="en-US" sz="2400" i="1" dirty="0" err="1"/>
              <a:t>vojnik</a:t>
            </a:r>
            <a:r>
              <a:rPr lang="en-US" sz="2400" i="1" dirty="0"/>
              <a:t>, </a:t>
            </a:r>
            <a:r>
              <a:rPr lang="en-US" sz="2400" i="1" dirty="0" err="1"/>
              <a:t>salutiranje</a:t>
            </a:r>
            <a:r>
              <a:rPr lang="en-US" sz="2400" i="1" dirty="0"/>
              <a:t>, </a:t>
            </a:r>
            <a:r>
              <a:rPr lang="en-US" sz="2400" i="1" dirty="0" err="1"/>
              <a:t>trupe</a:t>
            </a:r>
            <a:r>
              <a:rPr lang="en-US" sz="2400" i="1" dirty="0"/>
              <a:t>, </a:t>
            </a:r>
            <a:r>
              <a:rPr lang="en-US" sz="2400" i="1" dirty="0" err="1"/>
              <a:t>borci</a:t>
            </a:r>
            <a:r>
              <a:rPr lang="en-US" sz="2400" i="1" dirty="0"/>
              <a:t>, </a:t>
            </a:r>
            <a:r>
              <a:rPr lang="en-US" sz="2400" i="1" dirty="0" err="1"/>
              <a:t>oružje</a:t>
            </a:r>
            <a:r>
              <a:rPr lang="en-US" sz="2400" i="1" dirty="0"/>
              <a:t>, </a:t>
            </a:r>
            <a:r>
              <a:rPr lang="en-US" sz="2400" i="1" dirty="0" err="1"/>
              <a:t>marinci</a:t>
            </a:r>
            <a:r>
              <a:rPr lang="en-US" sz="2400" i="1" dirty="0"/>
              <a:t>, </a:t>
            </a:r>
            <a:r>
              <a:rPr lang="en-US" sz="2400" i="1" dirty="0" err="1"/>
              <a:t>regrutacija</a:t>
            </a:r>
            <a:r>
              <a:rPr lang="en-US" sz="2400" i="1" dirty="0"/>
              <a:t>, </a:t>
            </a:r>
            <a:r>
              <a:rPr lang="en-US" sz="2400" i="1" dirty="0" err="1"/>
              <a:t>kadeti</a:t>
            </a:r>
            <a:r>
              <a:rPr lang="en-US" sz="2400" i="1" dirty="0"/>
              <a:t>, </a:t>
            </a:r>
            <a:r>
              <a:rPr lang="en-US" sz="2400" i="1" dirty="0" err="1"/>
              <a:t>saborci</a:t>
            </a:r>
            <a:r>
              <a:rPr lang="en-US" sz="2400" i="1" dirty="0"/>
              <a:t>, rat, </a:t>
            </a:r>
            <a:r>
              <a:rPr lang="en-US" sz="2400" i="1" dirty="0" err="1"/>
              <a:t>veterani</a:t>
            </a:r>
            <a:r>
              <a:rPr lang="en-US" sz="2400" i="1" dirty="0"/>
              <a:t>, </a:t>
            </a:r>
            <a:r>
              <a:rPr lang="en-US" sz="2400" i="1" dirty="0" err="1"/>
              <a:t>heroji</a:t>
            </a:r>
            <a:r>
              <a:rPr lang="en-US" sz="2400" i="1" dirty="0"/>
              <a:t>, </a:t>
            </a:r>
            <a:r>
              <a:rPr lang="en-US" sz="2400" i="1" dirty="0" err="1"/>
              <a:t>borba</a:t>
            </a:r>
            <a:r>
              <a:rPr lang="en-US" sz="2400" i="1" dirty="0"/>
              <a:t>, </a:t>
            </a:r>
            <a:r>
              <a:rPr lang="en-US" sz="2400" i="1" dirty="0" err="1"/>
              <a:t>komadant</a:t>
            </a:r>
            <a:r>
              <a:rPr lang="en-US" sz="2400" i="1" dirty="0"/>
              <a:t>, </a:t>
            </a:r>
            <a:r>
              <a:rPr lang="en-US" sz="2400" i="1" dirty="0" err="1"/>
              <a:t>konflikt</a:t>
            </a:r>
            <a:r>
              <a:rPr lang="en-US" sz="2400" i="1" dirty="0"/>
              <a:t>, </a:t>
            </a:r>
            <a:r>
              <a:rPr lang="en-US" sz="2400" i="1" dirty="0" err="1"/>
              <a:t>sukob</a:t>
            </a:r>
            <a:r>
              <a:rPr lang="en-US" sz="2400" i="1" dirty="0"/>
              <a:t>, </a:t>
            </a:r>
            <a:r>
              <a:rPr lang="en-US" sz="2400" i="1" dirty="0" err="1"/>
              <a:t>maršal</a:t>
            </a:r>
            <a:r>
              <a:rPr lang="en-US" sz="2400" i="1" dirty="0"/>
              <a:t>, </a:t>
            </a:r>
            <a:r>
              <a:rPr lang="en-US" sz="2400" i="1" dirty="0" err="1"/>
              <a:t>bojno</a:t>
            </a:r>
            <a:r>
              <a:rPr lang="en-US" sz="2400" i="1" dirty="0"/>
              <a:t> </a:t>
            </a:r>
            <a:r>
              <a:rPr lang="en-US" sz="2400" i="1" dirty="0" err="1"/>
              <a:t>polje</a:t>
            </a:r>
            <a:r>
              <a:rPr lang="en-US" sz="2400" i="1" dirty="0"/>
              <a:t>, </a:t>
            </a:r>
            <a:r>
              <a:rPr lang="en-US" sz="2400" i="1" dirty="0" err="1"/>
              <a:t>bataljon</a:t>
            </a:r>
            <a:r>
              <a:rPr lang="en-US" sz="2400" i="1" dirty="0"/>
              <a:t>, </a:t>
            </a:r>
            <a:r>
              <a:rPr lang="en-US" sz="2400" i="1" dirty="0" err="1"/>
              <a:t>neprijateljstvo</a:t>
            </a:r>
            <a:r>
              <a:rPr lang="en-US" sz="2400" i="1" dirty="0"/>
              <a:t>, </a:t>
            </a:r>
            <a:r>
              <a:rPr lang="en-US" sz="2400" i="1" dirty="0" err="1"/>
              <a:t>služenje</a:t>
            </a:r>
            <a:r>
              <a:rPr lang="en-US" sz="2400" i="1" dirty="0"/>
              <a:t>, </a:t>
            </a:r>
            <a:r>
              <a:rPr lang="en-US" sz="2400" i="1" dirty="0" err="1"/>
              <a:t>napad</a:t>
            </a:r>
            <a:r>
              <a:rPr lang="en-US" sz="2400" i="1" dirty="0"/>
              <a:t>, </a:t>
            </a:r>
            <a:r>
              <a:rPr lang="en-US" sz="2400" i="1" dirty="0" err="1"/>
              <a:t>legija</a:t>
            </a:r>
            <a:r>
              <a:rPr lang="en-US" sz="2400" i="1" dirty="0"/>
              <a:t>, </a:t>
            </a:r>
            <a:r>
              <a:rPr lang="en-US" sz="2400" i="1" dirty="0" err="1"/>
              <a:t>teror</a:t>
            </a:r>
            <a:r>
              <a:rPr lang="en-US" sz="2400" i="1" dirty="0"/>
              <a:t>, </a:t>
            </a:r>
            <a:r>
              <a:rPr lang="en-US" sz="2400" i="1" dirty="0" err="1"/>
              <a:t>terorizam</a:t>
            </a:r>
            <a:r>
              <a:rPr lang="en-US" sz="2400" i="1" dirty="0"/>
              <a:t>, </a:t>
            </a:r>
            <a:r>
              <a:rPr lang="en-US" sz="2400" i="1" dirty="0" err="1"/>
              <a:t>prijetnja</a:t>
            </a:r>
            <a:r>
              <a:rPr lang="en-US" sz="2400" i="1" dirty="0"/>
              <a:t>, </a:t>
            </a:r>
            <a:r>
              <a:rPr lang="en-US" sz="2400" i="1" dirty="0" err="1"/>
              <a:t>sigurnost</a:t>
            </a:r>
            <a:r>
              <a:rPr lang="en-US" sz="2400" i="1" dirty="0"/>
              <a:t> (</a:t>
            </a:r>
            <a:r>
              <a:rPr lang="en-US" sz="2400" i="1" dirty="0" err="1"/>
              <a:t>vojna</a:t>
            </a:r>
            <a:r>
              <a:rPr lang="en-US" sz="2400" i="1" dirty="0"/>
              <a:t>), </a:t>
            </a:r>
            <a:r>
              <a:rPr lang="en-US" sz="2400" i="1" dirty="0" err="1"/>
              <a:t>čuvati</a:t>
            </a:r>
            <a:r>
              <a:rPr lang="en-US" sz="2400" i="1" dirty="0"/>
              <a:t> (guard), </a:t>
            </a:r>
            <a:r>
              <a:rPr lang="en-US" sz="2400" i="1" dirty="0" err="1"/>
              <a:t>Irak</a:t>
            </a:r>
            <a:r>
              <a:rPr lang="en-US" sz="2400" i="1" dirty="0"/>
              <a:t>, </a:t>
            </a:r>
            <a:r>
              <a:rPr lang="en-US" sz="2400" i="1" dirty="0" err="1"/>
              <a:t>Afganistan</a:t>
            </a:r>
            <a:r>
              <a:rPr lang="en-US" sz="2400" i="1" dirty="0"/>
              <a:t>, Al </a:t>
            </a:r>
            <a:r>
              <a:rPr lang="en-US" sz="2400" i="1" dirty="0" err="1"/>
              <a:t>Kaida</a:t>
            </a:r>
            <a:r>
              <a:rPr lang="en-US" sz="2400" i="1" dirty="0"/>
              <a:t>, Osama bin Laden, 11-ti </a:t>
            </a:r>
            <a:r>
              <a:rPr lang="en-US" sz="2400" i="1" dirty="0" err="1"/>
              <a:t>Septembar</a:t>
            </a:r>
            <a:r>
              <a:rPr lang="en-US" sz="2400" i="1" dirty="0"/>
              <a:t>, 9/11.</a:t>
            </a:r>
            <a:endParaRPr lang="en-US" sz="2400" dirty="0"/>
          </a:p>
        </p:txBody>
      </p:sp>
    </p:spTree>
    <p:extLst>
      <p:ext uri="{BB962C8B-B14F-4D97-AF65-F5344CB8AC3E}">
        <p14:creationId xmlns:p14="http://schemas.microsoft.com/office/powerpoint/2010/main" val="463799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781163"/>
            <a:ext cx="8761413" cy="706964"/>
          </a:xfrm>
        </p:spPr>
        <p:txBody>
          <a:bodyPr/>
          <a:lstStyle/>
          <a:p>
            <a:r>
              <a:rPr lang="en-US" b="1" dirty="0" err="1"/>
              <a:t>Rječnik</a:t>
            </a:r>
            <a:r>
              <a:rPr lang="en-US" dirty="0"/>
              <a:t>: </a:t>
            </a:r>
            <a:r>
              <a:rPr lang="en-US" i="1" dirty="0" err="1"/>
              <a:t>Ekonomska</a:t>
            </a:r>
            <a:r>
              <a:rPr lang="en-US" i="1" dirty="0"/>
              <a:t> </a:t>
            </a:r>
            <a:r>
              <a:rPr lang="en-US" i="1" dirty="0" err="1"/>
              <a:t>reforma</a:t>
            </a:r>
            <a:endParaRPr lang="en-US" i="1" dirty="0"/>
          </a:p>
        </p:txBody>
      </p:sp>
      <p:sp>
        <p:nvSpPr>
          <p:cNvPr id="3" name="Content Placeholder 2"/>
          <p:cNvSpPr>
            <a:spLocks noGrp="1"/>
          </p:cNvSpPr>
          <p:nvPr>
            <p:ph idx="1"/>
          </p:nvPr>
        </p:nvSpPr>
        <p:spPr>
          <a:xfrm>
            <a:off x="376990" y="2141621"/>
            <a:ext cx="12208041" cy="4523874"/>
          </a:xfrm>
        </p:spPr>
        <p:txBody>
          <a:bodyPr>
            <a:normAutofit/>
          </a:bodyPr>
          <a:lstStyle/>
          <a:p>
            <a:r>
              <a:rPr lang="en-US" sz="2400" b="1" dirty="0" err="1"/>
              <a:t>Sadržaj</a:t>
            </a:r>
            <a:r>
              <a:rPr lang="en-US" sz="2400" b="1" dirty="0"/>
              <a:t>: </a:t>
            </a:r>
          </a:p>
          <a:p>
            <a:pPr marL="0" indent="0">
              <a:buNone/>
            </a:pPr>
            <a:endParaRPr lang="en-US" sz="2400" i="1" dirty="0"/>
          </a:p>
          <a:p>
            <a:pPr marL="0" indent="0">
              <a:buNone/>
            </a:pPr>
            <a:r>
              <a:rPr lang="en-US" sz="2400" i="1" dirty="0"/>
              <a:t>Banka, </a:t>
            </a:r>
            <a:r>
              <a:rPr lang="en-US" sz="2400" i="1" dirty="0" err="1"/>
              <a:t>bankari</a:t>
            </a:r>
            <a:r>
              <a:rPr lang="en-US" sz="2400" i="1" dirty="0"/>
              <a:t>, </a:t>
            </a:r>
            <a:r>
              <a:rPr lang="en-US" sz="2400" i="1" dirty="0" err="1"/>
              <a:t>bankrot</a:t>
            </a:r>
            <a:r>
              <a:rPr lang="en-US" sz="2400" i="1" dirty="0"/>
              <a:t>, </a:t>
            </a:r>
            <a:r>
              <a:rPr lang="en-US" sz="2400" i="1" dirty="0" err="1"/>
              <a:t>pomoć</a:t>
            </a:r>
            <a:r>
              <a:rPr lang="en-US" sz="2400" i="1" dirty="0"/>
              <a:t> (</a:t>
            </a:r>
            <a:r>
              <a:rPr lang="en-US" sz="2400" i="1" dirty="0" err="1"/>
              <a:t>ekon</a:t>
            </a:r>
            <a:r>
              <a:rPr lang="en-US" sz="2400" i="1" dirty="0"/>
              <a:t>.), </a:t>
            </a:r>
            <a:r>
              <a:rPr lang="en-US" sz="2400" i="1" dirty="0" err="1"/>
              <a:t>budžet</a:t>
            </a:r>
            <a:r>
              <a:rPr lang="en-US" sz="2400" i="1" dirty="0"/>
              <a:t>, </a:t>
            </a:r>
            <a:r>
              <a:rPr lang="en-US" sz="2400" i="1" dirty="0" err="1"/>
              <a:t>biznis</a:t>
            </a:r>
            <a:r>
              <a:rPr lang="en-US" sz="2400" i="1" dirty="0"/>
              <a:t>, </a:t>
            </a:r>
            <a:r>
              <a:rPr lang="en-US" sz="2400" i="1" dirty="0" err="1"/>
              <a:t>teret</a:t>
            </a:r>
            <a:r>
              <a:rPr lang="en-US" sz="2400" i="1" dirty="0"/>
              <a:t> (</a:t>
            </a:r>
            <a:r>
              <a:rPr lang="en-US" sz="2400" i="1" dirty="0" err="1"/>
              <a:t>ekon</a:t>
            </a:r>
            <a:r>
              <a:rPr lang="en-US" sz="2400" i="1" dirty="0"/>
              <a:t>.), </a:t>
            </a:r>
            <a:r>
              <a:rPr lang="en-US" sz="2400" i="1" dirty="0" err="1"/>
              <a:t>kupovina</a:t>
            </a:r>
            <a:r>
              <a:rPr lang="en-US" sz="2400" i="1" dirty="0"/>
              <a:t>, </a:t>
            </a:r>
            <a:r>
              <a:rPr lang="en-US" sz="2400" i="1" dirty="0" err="1"/>
              <a:t>kupovci</a:t>
            </a:r>
            <a:r>
              <a:rPr lang="en-US" sz="2400" i="1" dirty="0"/>
              <a:t>, </a:t>
            </a:r>
            <a:r>
              <a:rPr lang="en-US" sz="2400" i="1" dirty="0" err="1"/>
              <a:t>potrošači</a:t>
            </a:r>
            <a:r>
              <a:rPr lang="en-US" sz="2400" i="1" dirty="0"/>
              <a:t>, </a:t>
            </a:r>
            <a:r>
              <a:rPr lang="en-US" sz="2400" i="1" dirty="0" err="1"/>
              <a:t>prodavci</a:t>
            </a:r>
            <a:r>
              <a:rPr lang="en-US" sz="2400" i="1" dirty="0"/>
              <a:t>, </a:t>
            </a:r>
            <a:r>
              <a:rPr lang="en-US" sz="2400" i="1" dirty="0" err="1"/>
              <a:t>kapitalizam</a:t>
            </a:r>
            <a:r>
              <a:rPr lang="en-US" sz="2400" i="1" dirty="0"/>
              <a:t>, </a:t>
            </a:r>
            <a:r>
              <a:rPr lang="en-US" sz="2400" i="1" dirty="0" err="1"/>
              <a:t>keš</a:t>
            </a:r>
            <a:r>
              <a:rPr lang="en-US" sz="2400" i="1" dirty="0"/>
              <a:t>, </a:t>
            </a:r>
            <a:r>
              <a:rPr lang="en-US" sz="2400" i="1" dirty="0" err="1"/>
              <a:t>korporacija</a:t>
            </a:r>
            <a:r>
              <a:rPr lang="en-US" sz="2400" i="1" dirty="0"/>
              <a:t>, </a:t>
            </a:r>
            <a:r>
              <a:rPr lang="en-US" sz="2400" i="1" dirty="0" err="1"/>
              <a:t>konkurencija</a:t>
            </a:r>
            <a:r>
              <a:rPr lang="en-US" sz="2400" i="1" dirty="0"/>
              <a:t>, </a:t>
            </a:r>
            <a:r>
              <a:rPr lang="en-US" sz="2400" i="1" dirty="0" err="1"/>
              <a:t>cijena</a:t>
            </a:r>
            <a:r>
              <a:rPr lang="en-US" sz="2400" i="1" dirty="0"/>
              <a:t>, </a:t>
            </a:r>
            <a:r>
              <a:rPr lang="en-US" sz="2400" i="1" dirty="0" err="1"/>
              <a:t>trošak</a:t>
            </a:r>
            <a:r>
              <a:rPr lang="en-US" sz="2400" i="1" dirty="0"/>
              <a:t>, </a:t>
            </a:r>
            <a:r>
              <a:rPr lang="en-US" sz="2400" i="1" dirty="0" err="1"/>
              <a:t>kredit</a:t>
            </a:r>
            <a:r>
              <a:rPr lang="en-US" sz="2400" i="1" dirty="0"/>
              <a:t>, </a:t>
            </a:r>
            <a:r>
              <a:rPr lang="en-US" sz="2400" i="1" dirty="0" err="1"/>
              <a:t>valuta</a:t>
            </a:r>
            <a:r>
              <a:rPr lang="en-US" sz="2400" i="1" dirty="0"/>
              <a:t>, dug, deficit, </a:t>
            </a:r>
            <a:r>
              <a:rPr lang="en-US" sz="2400" i="1" dirty="0" err="1"/>
              <a:t>suficit</a:t>
            </a:r>
            <a:r>
              <a:rPr lang="en-US" sz="2400" i="1" dirty="0"/>
              <a:t>, </a:t>
            </a:r>
            <a:r>
              <a:rPr lang="en-US" sz="2400" i="1" dirty="0" err="1"/>
              <a:t>inflacija</a:t>
            </a:r>
            <a:r>
              <a:rPr lang="en-US" sz="2400" i="1" dirty="0"/>
              <a:t>, </a:t>
            </a:r>
            <a:r>
              <a:rPr lang="en-US" sz="2400" i="1" dirty="0" err="1"/>
              <a:t>potražnja</a:t>
            </a:r>
            <a:r>
              <a:rPr lang="en-US" sz="2400" i="1" dirty="0"/>
              <a:t>, </a:t>
            </a:r>
            <a:r>
              <a:rPr lang="en-US" sz="2400" i="1" dirty="0" err="1"/>
              <a:t>tržište</a:t>
            </a:r>
            <a:r>
              <a:rPr lang="en-US" sz="2400" i="1" dirty="0"/>
              <a:t>, </a:t>
            </a:r>
            <a:r>
              <a:rPr lang="en-US" sz="2400" i="1" dirty="0" err="1"/>
              <a:t>depresija</a:t>
            </a:r>
            <a:r>
              <a:rPr lang="en-US" sz="2400" i="1" dirty="0"/>
              <a:t> (</a:t>
            </a:r>
            <a:r>
              <a:rPr lang="en-US" sz="2400" i="1" dirty="0" err="1"/>
              <a:t>ekon</a:t>
            </a:r>
            <a:r>
              <a:rPr lang="en-US" sz="2400" i="1" dirty="0"/>
              <a:t>.), </a:t>
            </a:r>
            <a:r>
              <a:rPr lang="en-US" sz="2400" i="1" dirty="0" err="1"/>
              <a:t>dolar</a:t>
            </a:r>
            <a:r>
              <a:rPr lang="en-US" sz="2400" i="1" dirty="0"/>
              <a:t>, </a:t>
            </a:r>
            <a:r>
              <a:rPr lang="en-US" sz="2400" i="1" dirty="0" err="1"/>
              <a:t>zarada</a:t>
            </a:r>
            <a:r>
              <a:rPr lang="en-US" sz="2400" i="1" dirty="0"/>
              <a:t>, </a:t>
            </a:r>
            <a:r>
              <a:rPr lang="en-US" sz="2400" i="1" dirty="0" err="1"/>
              <a:t>ekonomija</a:t>
            </a:r>
            <a:r>
              <a:rPr lang="en-US" sz="2400" i="1" dirty="0"/>
              <a:t>/ski, fond/</a:t>
            </a:r>
            <a:r>
              <a:rPr lang="en-US" sz="2400" i="1" dirty="0" err="1"/>
              <a:t>ovi</a:t>
            </a:r>
            <a:r>
              <a:rPr lang="en-US" sz="2400" i="1" dirty="0"/>
              <a:t>, (ne)</a:t>
            </a:r>
            <a:r>
              <a:rPr lang="en-US" sz="2400" i="1" dirty="0" err="1"/>
              <a:t>zaposljenost</a:t>
            </a:r>
            <a:r>
              <a:rPr lang="en-US" sz="2400" i="1" dirty="0"/>
              <a:t>, </a:t>
            </a:r>
            <a:r>
              <a:rPr lang="en-US" sz="2400" i="1" dirty="0" err="1"/>
              <a:t>izvoz</a:t>
            </a:r>
            <a:r>
              <a:rPr lang="en-US" sz="2400" i="1" dirty="0"/>
              <a:t>, </a:t>
            </a:r>
            <a:r>
              <a:rPr lang="en-US" sz="2400" i="1" dirty="0" err="1"/>
              <a:t>uvoz</a:t>
            </a:r>
            <a:r>
              <a:rPr lang="en-US" sz="2400" i="1" dirty="0"/>
              <a:t>, </a:t>
            </a:r>
            <a:r>
              <a:rPr lang="en-US" sz="2400" i="1" dirty="0" err="1"/>
              <a:t>finansije</a:t>
            </a:r>
            <a:r>
              <a:rPr lang="en-US" sz="2400" i="1" dirty="0"/>
              <a:t>, </a:t>
            </a:r>
            <a:r>
              <a:rPr lang="en-US" sz="2400" i="1" dirty="0" err="1"/>
              <a:t>fiskalno</a:t>
            </a:r>
            <a:r>
              <a:rPr lang="en-US" sz="2400" i="1" dirty="0"/>
              <a:t>, </a:t>
            </a:r>
            <a:r>
              <a:rPr lang="en-US" sz="2400" i="1" dirty="0" err="1"/>
              <a:t>trgovina</a:t>
            </a:r>
            <a:r>
              <a:rPr lang="en-US" sz="2400" i="1" dirty="0"/>
              <a:t>, </a:t>
            </a:r>
            <a:r>
              <a:rPr lang="en-US" sz="2400" i="1" dirty="0" err="1"/>
              <a:t>dobitak</a:t>
            </a:r>
            <a:r>
              <a:rPr lang="en-US" sz="2400" i="1" dirty="0"/>
              <a:t>, BDP, </a:t>
            </a:r>
            <a:r>
              <a:rPr lang="en-US" sz="2400" i="1" dirty="0" err="1"/>
              <a:t>rast</a:t>
            </a:r>
            <a:r>
              <a:rPr lang="en-US" sz="2400" i="1" dirty="0"/>
              <a:t> (</a:t>
            </a:r>
            <a:r>
              <a:rPr lang="en-US" sz="2400" i="1" dirty="0" err="1"/>
              <a:t>ekon</a:t>
            </a:r>
            <a:r>
              <a:rPr lang="en-US" sz="2400" i="1" dirty="0"/>
              <a:t>.), </a:t>
            </a:r>
            <a:r>
              <a:rPr lang="en-US" sz="2400" i="1" dirty="0" err="1"/>
              <a:t>reforma</a:t>
            </a:r>
            <a:r>
              <a:rPr lang="en-US" sz="2400" i="1" dirty="0"/>
              <a:t> (</a:t>
            </a:r>
            <a:r>
              <a:rPr lang="en-US" sz="2400" i="1" dirty="0" err="1"/>
              <a:t>ekon</a:t>
            </a:r>
            <a:r>
              <a:rPr lang="en-US" sz="2400" i="1" dirty="0"/>
              <a:t>.), </a:t>
            </a:r>
            <a:r>
              <a:rPr lang="en-US" sz="2400" i="1" dirty="0" err="1"/>
              <a:t>prihodi</a:t>
            </a:r>
            <a:r>
              <a:rPr lang="en-US" sz="2400" i="1" dirty="0"/>
              <a:t>, </a:t>
            </a:r>
            <a:r>
              <a:rPr lang="en-US" sz="2400" i="1" dirty="0" err="1"/>
              <a:t>siromaštvo</a:t>
            </a:r>
            <a:r>
              <a:rPr lang="en-US" sz="2400" i="1" dirty="0"/>
              <a:t>, </a:t>
            </a:r>
            <a:r>
              <a:rPr lang="en-US" sz="2400" i="1" dirty="0" err="1"/>
              <a:t>industrija</a:t>
            </a:r>
            <a:r>
              <a:rPr lang="en-US" sz="2400" i="1" dirty="0"/>
              <a:t>, interest, </a:t>
            </a:r>
            <a:r>
              <a:rPr lang="en-US" sz="2400" i="1" dirty="0" err="1"/>
              <a:t>investicije</a:t>
            </a:r>
            <a:r>
              <a:rPr lang="en-US" sz="2400" i="1" dirty="0"/>
              <a:t>, </a:t>
            </a:r>
            <a:r>
              <a:rPr lang="en-US" sz="2400" i="1" dirty="0" err="1"/>
              <a:t>posao</a:t>
            </a:r>
            <a:r>
              <a:rPr lang="en-US" sz="2400" i="1" dirty="0"/>
              <a:t>, </a:t>
            </a:r>
            <a:r>
              <a:rPr lang="en-US" sz="2400" i="1" dirty="0" err="1"/>
              <a:t>pozajmica</a:t>
            </a:r>
            <a:r>
              <a:rPr lang="en-US" sz="2400" i="1" dirty="0"/>
              <a:t>, </a:t>
            </a:r>
            <a:r>
              <a:rPr lang="en-US" sz="2400" i="1" dirty="0" err="1"/>
              <a:t>tržište</a:t>
            </a:r>
            <a:r>
              <a:rPr lang="en-US" sz="2400" i="1" dirty="0"/>
              <a:t>, </a:t>
            </a:r>
            <a:r>
              <a:rPr lang="en-US" sz="2400" i="1" dirty="0" err="1"/>
              <a:t>novac</a:t>
            </a:r>
            <a:r>
              <a:rPr lang="en-US" sz="2400" i="1" dirty="0"/>
              <a:t>, pare, </a:t>
            </a:r>
            <a:r>
              <a:rPr lang="en-US" sz="2400" i="1" dirty="0" err="1"/>
              <a:t>monopol</a:t>
            </a:r>
            <a:r>
              <a:rPr lang="en-US" sz="2400" i="1" dirty="0"/>
              <a:t>, </a:t>
            </a:r>
            <a:r>
              <a:rPr lang="en-US" sz="2400" i="1" dirty="0" err="1"/>
              <a:t>hipoteka</a:t>
            </a:r>
            <a:r>
              <a:rPr lang="en-US" sz="2400" i="1" dirty="0"/>
              <a:t>, </a:t>
            </a:r>
            <a:r>
              <a:rPr lang="en-US" sz="2400" i="1" dirty="0" err="1"/>
              <a:t>proizvodnja</a:t>
            </a:r>
            <a:r>
              <a:rPr lang="en-US" sz="2400" i="1" dirty="0"/>
              <a:t>, </a:t>
            </a:r>
            <a:r>
              <a:rPr lang="en-US" sz="2400" i="1" dirty="0" err="1"/>
              <a:t>gubici</a:t>
            </a:r>
            <a:r>
              <a:rPr lang="en-US" sz="2400" i="1" dirty="0"/>
              <a:t>, </a:t>
            </a:r>
            <a:r>
              <a:rPr lang="en-US" sz="2400" i="1" dirty="0" err="1"/>
              <a:t>penzija</a:t>
            </a:r>
            <a:r>
              <a:rPr lang="en-US" sz="2400" i="1" dirty="0"/>
              <a:t>, profit, </a:t>
            </a:r>
            <a:r>
              <a:rPr lang="en-US" sz="2400" i="1" dirty="0" err="1"/>
              <a:t>prosperitet</a:t>
            </a:r>
            <a:r>
              <a:rPr lang="en-US" sz="2400" i="1" dirty="0"/>
              <a:t> (</a:t>
            </a:r>
            <a:r>
              <a:rPr lang="en-US" sz="2400" i="1" dirty="0" err="1"/>
              <a:t>ekon</a:t>
            </a:r>
            <a:r>
              <a:rPr lang="en-US" sz="2400" i="1" dirty="0"/>
              <a:t>.), </a:t>
            </a:r>
            <a:r>
              <a:rPr lang="en-US" sz="2400" i="1" dirty="0" err="1"/>
              <a:t>recesija</a:t>
            </a:r>
            <a:r>
              <a:rPr lang="en-US" sz="2400" i="1" dirty="0"/>
              <a:t>, </a:t>
            </a:r>
            <a:r>
              <a:rPr lang="en-US" sz="2400" i="1" dirty="0" err="1"/>
              <a:t>redistribucija</a:t>
            </a:r>
            <a:r>
              <a:rPr lang="en-US" sz="2400" i="1" dirty="0"/>
              <a:t>, </a:t>
            </a:r>
            <a:r>
              <a:rPr lang="en-US" sz="2400" i="1" dirty="0" err="1"/>
              <a:t>bogatstvo</a:t>
            </a:r>
            <a:r>
              <a:rPr lang="en-US" sz="2400" i="1" dirty="0"/>
              <a:t>, </a:t>
            </a:r>
            <a:r>
              <a:rPr lang="en-US" sz="2400" i="1" dirty="0" err="1"/>
              <a:t>rizik</a:t>
            </a:r>
            <a:r>
              <a:rPr lang="en-US" sz="2400" i="1" dirty="0"/>
              <a:t> (</a:t>
            </a:r>
            <a:r>
              <a:rPr lang="en-US" sz="2400" i="1" dirty="0" err="1"/>
              <a:t>ekon</a:t>
            </a:r>
            <a:r>
              <a:rPr lang="en-US" sz="2400" i="1" dirty="0"/>
              <a:t>.), </a:t>
            </a:r>
            <a:r>
              <a:rPr lang="en-US" sz="2400" i="1" dirty="0" err="1"/>
              <a:t>štednja</a:t>
            </a:r>
            <a:r>
              <a:rPr lang="en-US" sz="2400" i="1" dirty="0"/>
              <a:t>, glad, </a:t>
            </a:r>
            <a:r>
              <a:rPr lang="en-US" sz="2400" i="1" dirty="0" err="1"/>
              <a:t>subvencije</a:t>
            </a:r>
            <a:r>
              <a:rPr lang="en-US" sz="2400" i="1" dirty="0"/>
              <a:t>, </a:t>
            </a:r>
            <a:r>
              <a:rPr lang="en-US" sz="2400" i="1" dirty="0" err="1"/>
              <a:t>blagostanje</a:t>
            </a:r>
            <a:r>
              <a:rPr lang="en-US" sz="2400" i="1" dirty="0"/>
              <a:t> (</a:t>
            </a:r>
            <a:r>
              <a:rPr lang="en-US" sz="2400" i="1" dirty="0" err="1"/>
              <a:t>ekon</a:t>
            </a:r>
            <a:r>
              <a:rPr lang="en-US" sz="2400" i="1" dirty="0"/>
              <a:t>.), </a:t>
            </a:r>
            <a:r>
              <a:rPr lang="en-US" sz="2400" i="1" dirty="0" err="1"/>
              <a:t>porezi</a:t>
            </a:r>
            <a:r>
              <a:rPr lang="en-US" sz="2400" i="1" dirty="0"/>
              <a:t>, </a:t>
            </a:r>
            <a:r>
              <a:rPr lang="en-US" sz="2400" i="1" dirty="0" err="1"/>
              <a:t>benefiti</a:t>
            </a:r>
            <a:r>
              <a:rPr lang="en-US" sz="2400" i="1" dirty="0"/>
              <a:t>, </a:t>
            </a:r>
            <a:r>
              <a:rPr lang="en-US" sz="2400" i="1" dirty="0" err="1"/>
              <a:t>kompanije</a:t>
            </a:r>
            <a:r>
              <a:rPr lang="is-IS" sz="2400" i="1" dirty="0"/>
              <a:t>….</a:t>
            </a:r>
            <a:endParaRPr lang="en-US" sz="2400" dirty="0"/>
          </a:p>
        </p:txBody>
      </p:sp>
    </p:spTree>
    <p:extLst>
      <p:ext uri="{BB962C8B-B14F-4D97-AF65-F5344CB8AC3E}">
        <p14:creationId xmlns:p14="http://schemas.microsoft.com/office/powerpoint/2010/main" val="545918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1884686" cy="5442063"/>
          </a:xfrm>
        </p:spPr>
      </p:pic>
    </p:spTree>
    <p:extLst>
      <p:ext uri="{BB962C8B-B14F-4D97-AF65-F5344CB8AC3E}">
        <p14:creationId xmlns:p14="http://schemas.microsoft.com/office/powerpoint/2010/main" val="942160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46" y="0"/>
            <a:ext cx="12193646" cy="6087979"/>
          </a:xfrm>
        </p:spPr>
      </p:pic>
    </p:spTree>
    <p:extLst>
      <p:ext uri="{BB962C8B-B14F-4D97-AF65-F5344CB8AC3E}">
        <p14:creationId xmlns:p14="http://schemas.microsoft.com/office/powerpoint/2010/main" val="2594402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Primjer</a:t>
            </a:r>
            <a:r>
              <a:rPr lang="en-US" dirty="0"/>
              <a:t> </a:t>
            </a:r>
            <a:r>
              <a:rPr lang="en-US" dirty="0" err="1"/>
              <a:t>kodiranja</a:t>
            </a:r>
            <a:r>
              <a:rPr lang="en-US" dirty="0"/>
              <a:t> </a:t>
            </a:r>
            <a:r>
              <a:rPr lang="en-US" dirty="0" err="1"/>
              <a:t>tema</a:t>
            </a:r>
            <a:endParaRPr lang="en-US" dirty="0"/>
          </a:p>
        </p:txBody>
      </p:sp>
      <p:sp>
        <p:nvSpPr>
          <p:cNvPr id="3" name="Content Placeholder 2"/>
          <p:cNvSpPr>
            <a:spLocks noGrp="1"/>
          </p:cNvSpPr>
          <p:nvPr>
            <p:ph idx="1"/>
          </p:nvPr>
        </p:nvSpPr>
        <p:spPr>
          <a:xfrm>
            <a:off x="481186" y="2435057"/>
            <a:ext cx="11406014" cy="4422943"/>
          </a:xfrm>
        </p:spPr>
        <p:txBody>
          <a:bodyPr>
            <a:normAutofit fontScale="92500" lnSpcReduction="10000"/>
          </a:bodyPr>
          <a:lstStyle/>
          <a:p>
            <a:pPr marL="0" indent="0">
              <a:buNone/>
            </a:pPr>
            <a:r>
              <a:rPr lang="en-US" sz="2000" i="1" dirty="0"/>
              <a:t>”</a:t>
            </a:r>
            <a:r>
              <a:rPr lang="is-IS" sz="2000" i="1" dirty="0"/>
              <a:t>…</a:t>
            </a:r>
            <a:r>
              <a:rPr lang="en-US" sz="2000" i="1" dirty="0"/>
              <a:t>We gather tonight knowing that this generation of heroes has made the United States safer and more respected around the world. For the first time in 9 years, there are no Americans fighting in Iraq. For the first time in two decades, Usama bin Laden is not a threat to this country. Most of Al Qaida's top lieutenants have been defeated. The Taliban's momentum has been broken, and some troops in Afghanistan have begun to come home.</a:t>
            </a:r>
          </a:p>
          <a:p>
            <a:pPr marL="0" indent="0">
              <a:buNone/>
            </a:pPr>
            <a:r>
              <a:rPr lang="en-US" sz="2000" i="1" dirty="0"/>
              <a:t>These achievements are a testament to the courage, selflessness, and teamwork of America's Armed Forces. At a time when too many of our institutions have let us down, they exceed all expectations. They're not consumed with personal ambition. They don't obsess over their differences. They focus on the mission at hand. They work together.</a:t>
            </a:r>
          </a:p>
          <a:p>
            <a:pPr marL="0" indent="0">
              <a:buNone/>
            </a:pPr>
            <a:r>
              <a:rPr lang="en-US" sz="2000" i="1" dirty="0"/>
              <a:t>Imagine what we could accomplish if we followed their example. Think about the America within our reach: a country that leads the world in educating its people; an America that attracts a new generation of high-tech manufacturing and high-paying jobs; a future where we're in control of our own energy and our security and prosperity aren't so tied to unstable parts of the world; an economy built to last, where hard work pays off and responsibility is rewarded</a:t>
            </a:r>
            <a:r>
              <a:rPr lang="is-IS" sz="2000" i="1" dirty="0"/>
              <a:t>….”</a:t>
            </a:r>
            <a:endParaRPr lang="en-US" sz="2000" i="1" dirty="0"/>
          </a:p>
          <a:p>
            <a:endParaRPr lang="en-US" dirty="0"/>
          </a:p>
        </p:txBody>
      </p:sp>
    </p:spTree>
    <p:extLst>
      <p:ext uri="{BB962C8B-B14F-4D97-AF65-F5344CB8AC3E}">
        <p14:creationId xmlns:p14="http://schemas.microsoft.com/office/powerpoint/2010/main" val="1755872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Primjer</a:t>
            </a:r>
            <a:r>
              <a:rPr lang="en-US" dirty="0"/>
              <a:t> </a:t>
            </a:r>
            <a:r>
              <a:rPr lang="en-US" dirty="0" err="1"/>
              <a:t>kodiranja</a:t>
            </a:r>
            <a:r>
              <a:rPr lang="en-US" dirty="0"/>
              <a:t> </a:t>
            </a:r>
            <a:r>
              <a:rPr lang="en-US" dirty="0" err="1"/>
              <a:t>tema</a:t>
            </a:r>
            <a:endParaRPr lang="en-US" dirty="0"/>
          </a:p>
        </p:txBody>
      </p:sp>
      <p:sp>
        <p:nvSpPr>
          <p:cNvPr id="3" name="Content Placeholder 2"/>
          <p:cNvSpPr>
            <a:spLocks noGrp="1"/>
          </p:cNvSpPr>
          <p:nvPr>
            <p:ph idx="1"/>
          </p:nvPr>
        </p:nvSpPr>
        <p:spPr>
          <a:xfrm>
            <a:off x="481186" y="2435057"/>
            <a:ext cx="11406014" cy="4422943"/>
          </a:xfrm>
        </p:spPr>
        <p:txBody>
          <a:bodyPr>
            <a:normAutofit fontScale="92500" lnSpcReduction="10000"/>
          </a:bodyPr>
          <a:lstStyle/>
          <a:p>
            <a:pPr marL="0" indent="0">
              <a:buNone/>
            </a:pPr>
            <a:r>
              <a:rPr lang="en-US" sz="2000" i="1" dirty="0"/>
              <a:t>”</a:t>
            </a:r>
            <a:r>
              <a:rPr lang="is-IS" sz="2000" i="1" dirty="0"/>
              <a:t>…</a:t>
            </a:r>
            <a:r>
              <a:rPr lang="en-US" sz="2000" i="1" dirty="0"/>
              <a:t>We gather tonight knowing that this generation of </a:t>
            </a:r>
            <a:r>
              <a:rPr lang="en-US" sz="2000" b="1" i="1" dirty="0"/>
              <a:t>heroes</a:t>
            </a:r>
            <a:r>
              <a:rPr lang="en-US" sz="2000" i="1" dirty="0"/>
              <a:t> has made the United States </a:t>
            </a:r>
            <a:r>
              <a:rPr lang="en-US" sz="2000" b="1" i="1" dirty="0"/>
              <a:t>safer</a:t>
            </a:r>
            <a:r>
              <a:rPr lang="en-US" sz="2000" i="1" dirty="0"/>
              <a:t> and more respected around the world. For the first time in 9 years, there are no Americans fighting in </a:t>
            </a:r>
            <a:r>
              <a:rPr lang="en-US" sz="2000" b="1" i="1" dirty="0"/>
              <a:t>Iraq</a:t>
            </a:r>
            <a:r>
              <a:rPr lang="en-US" sz="2000" i="1" dirty="0"/>
              <a:t>. For the first time in two decades, </a:t>
            </a:r>
            <a:r>
              <a:rPr lang="en-US" sz="2000" b="1" i="1" dirty="0"/>
              <a:t>Usama bin Laden </a:t>
            </a:r>
            <a:r>
              <a:rPr lang="en-US" sz="2000" i="1" dirty="0"/>
              <a:t>is not a </a:t>
            </a:r>
            <a:r>
              <a:rPr lang="en-US" sz="2000" b="1" i="1" dirty="0"/>
              <a:t>threat</a:t>
            </a:r>
            <a:r>
              <a:rPr lang="en-US" sz="2000" i="1" dirty="0"/>
              <a:t> to this country. Most of </a:t>
            </a:r>
            <a:r>
              <a:rPr lang="en-US" sz="2000" b="1" i="1" dirty="0"/>
              <a:t>Al Qaida's </a:t>
            </a:r>
            <a:r>
              <a:rPr lang="en-US" sz="2000" i="1" dirty="0"/>
              <a:t>top </a:t>
            </a:r>
            <a:r>
              <a:rPr lang="en-US" sz="2000" b="1" i="1" dirty="0"/>
              <a:t>lieutenants</a:t>
            </a:r>
            <a:r>
              <a:rPr lang="en-US" sz="2000" i="1" dirty="0"/>
              <a:t> have been </a:t>
            </a:r>
            <a:r>
              <a:rPr lang="en-US" sz="2000" b="1" i="1" dirty="0"/>
              <a:t>defeated</a:t>
            </a:r>
            <a:r>
              <a:rPr lang="en-US" sz="2000" i="1" dirty="0"/>
              <a:t>. </a:t>
            </a:r>
            <a:r>
              <a:rPr lang="en-US" sz="2000" b="1" i="1" dirty="0"/>
              <a:t>The Taliban's </a:t>
            </a:r>
            <a:r>
              <a:rPr lang="en-US" sz="2000" i="1" dirty="0"/>
              <a:t>momentum has been broken, and some </a:t>
            </a:r>
            <a:r>
              <a:rPr lang="en-US" sz="2000" b="1" i="1" dirty="0"/>
              <a:t>troops</a:t>
            </a:r>
            <a:r>
              <a:rPr lang="en-US" sz="2000" i="1" dirty="0"/>
              <a:t> in </a:t>
            </a:r>
            <a:r>
              <a:rPr lang="en-US" sz="2000" b="1" i="1" dirty="0"/>
              <a:t>Afghanistan</a:t>
            </a:r>
            <a:r>
              <a:rPr lang="en-US" sz="2000" i="1" dirty="0"/>
              <a:t> have begun to come home.</a:t>
            </a:r>
          </a:p>
          <a:p>
            <a:pPr marL="0" indent="0">
              <a:buNone/>
            </a:pPr>
            <a:r>
              <a:rPr lang="en-US" sz="2000" i="1" dirty="0"/>
              <a:t>These achievements are a testament to the </a:t>
            </a:r>
            <a:r>
              <a:rPr lang="en-US" sz="2000" b="1" i="1" dirty="0"/>
              <a:t>courage</a:t>
            </a:r>
            <a:r>
              <a:rPr lang="en-US" sz="2000" i="1" dirty="0"/>
              <a:t>, selflessness, and teamwork of America's </a:t>
            </a:r>
            <a:r>
              <a:rPr lang="en-US" sz="2000" b="1" i="1" dirty="0"/>
              <a:t>Armed Forces</a:t>
            </a:r>
            <a:r>
              <a:rPr lang="en-US" sz="2000" i="1" dirty="0"/>
              <a:t>. At a time when too many of our institutions have let us down, they exceed all expectations. They're not consumed with personal ambition. They don't obsess over their differences. They focus on the mission at hand. They </a:t>
            </a:r>
            <a:r>
              <a:rPr lang="en-US" sz="2000" b="1" i="1" dirty="0"/>
              <a:t>work</a:t>
            </a:r>
            <a:r>
              <a:rPr lang="en-US" sz="2000" i="1" dirty="0"/>
              <a:t> together.</a:t>
            </a:r>
          </a:p>
          <a:p>
            <a:pPr marL="0" indent="0">
              <a:buNone/>
            </a:pPr>
            <a:r>
              <a:rPr lang="en-US" sz="2000" i="1" dirty="0"/>
              <a:t>Imagine what we could accomplish if we followed their example. Think about the America within our reach: a country that leads the world in educating its people; an America that attracts a new generation of high-tech </a:t>
            </a:r>
            <a:r>
              <a:rPr lang="en-US" sz="2000" b="1" i="1" dirty="0"/>
              <a:t>manufacturing</a:t>
            </a:r>
            <a:r>
              <a:rPr lang="en-US" sz="2000" i="1" dirty="0"/>
              <a:t> and </a:t>
            </a:r>
            <a:r>
              <a:rPr lang="en-US" sz="2000" b="1" i="1" dirty="0"/>
              <a:t>high-paying jobs</a:t>
            </a:r>
            <a:r>
              <a:rPr lang="en-US" sz="2000" i="1" dirty="0"/>
              <a:t>; a future where we're in control of our own energy and our </a:t>
            </a:r>
            <a:r>
              <a:rPr lang="en-US" sz="2000" b="1" i="1" dirty="0"/>
              <a:t>security</a:t>
            </a:r>
            <a:r>
              <a:rPr lang="en-US" sz="2000" i="1" dirty="0"/>
              <a:t> and </a:t>
            </a:r>
            <a:r>
              <a:rPr lang="en-US" sz="2000" b="1" i="1" dirty="0"/>
              <a:t>prosperity</a:t>
            </a:r>
            <a:r>
              <a:rPr lang="en-US" sz="2000" i="1" dirty="0"/>
              <a:t> aren't so tied to unstable parts of the world; an </a:t>
            </a:r>
            <a:r>
              <a:rPr lang="en-US" sz="2000" b="1" i="1" dirty="0"/>
              <a:t>economy</a:t>
            </a:r>
            <a:r>
              <a:rPr lang="en-US" sz="2000" i="1" dirty="0"/>
              <a:t> built to last, where hard </a:t>
            </a:r>
            <a:r>
              <a:rPr lang="en-US" sz="2000" b="1" i="1" dirty="0"/>
              <a:t>work</a:t>
            </a:r>
            <a:r>
              <a:rPr lang="en-US" sz="2000" i="1" dirty="0"/>
              <a:t> </a:t>
            </a:r>
            <a:r>
              <a:rPr lang="en-US" sz="2000" b="1" i="1" dirty="0"/>
              <a:t>pays</a:t>
            </a:r>
            <a:r>
              <a:rPr lang="en-US" sz="2000" i="1" dirty="0"/>
              <a:t> off and </a:t>
            </a:r>
            <a:r>
              <a:rPr lang="en-US" sz="2000" b="1" i="1" dirty="0"/>
              <a:t>responsibility</a:t>
            </a:r>
            <a:r>
              <a:rPr lang="en-US" sz="2000" i="1" dirty="0"/>
              <a:t> is rewarded</a:t>
            </a:r>
            <a:r>
              <a:rPr lang="is-IS" sz="2000" i="1" dirty="0"/>
              <a:t>….”</a:t>
            </a:r>
            <a:endParaRPr lang="en-US" sz="2000" i="1" dirty="0"/>
          </a:p>
          <a:p>
            <a:endParaRPr lang="en-US" dirty="0"/>
          </a:p>
        </p:txBody>
      </p:sp>
    </p:spTree>
    <p:extLst>
      <p:ext uri="{BB962C8B-B14F-4D97-AF65-F5344CB8AC3E}">
        <p14:creationId xmlns:p14="http://schemas.microsoft.com/office/powerpoint/2010/main" val="20708666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Primjer</a:t>
            </a:r>
            <a:r>
              <a:rPr lang="en-US" dirty="0"/>
              <a:t> </a:t>
            </a:r>
            <a:r>
              <a:rPr lang="en-US" dirty="0" err="1"/>
              <a:t>kodiranja</a:t>
            </a:r>
            <a:r>
              <a:rPr lang="en-US" dirty="0"/>
              <a:t> </a:t>
            </a:r>
            <a:r>
              <a:rPr lang="en-US" dirty="0" err="1"/>
              <a:t>tema</a:t>
            </a:r>
            <a:endParaRPr lang="en-US" dirty="0"/>
          </a:p>
        </p:txBody>
      </p:sp>
      <p:sp>
        <p:nvSpPr>
          <p:cNvPr id="3" name="Content Placeholder 2"/>
          <p:cNvSpPr>
            <a:spLocks noGrp="1"/>
          </p:cNvSpPr>
          <p:nvPr>
            <p:ph idx="1"/>
          </p:nvPr>
        </p:nvSpPr>
        <p:spPr>
          <a:xfrm>
            <a:off x="481186" y="2435057"/>
            <a:ext cx="11406014" cy="4422943"/>
          </a:xfrm>
        </p:spPr>
        <p:txBody>
          <a:bodyPr>
            <a:normAutofit fontScale="92500" lnSpcReduction="10000"/>
          </a:bodyPr>
          <a:lstStyle/>
          <a:p>
            <a:pPr marL="0" indent="0">
              <a:buNone/>
            </a:pPr>
            <a:r>
              <a:rPr lang="en-US" sz="2000" i="1" dirty="0"/>
              <a:t>”</a:t>
            </a:r>
            <a:r>
              <a:rPr lang="is-IS" sz="2000" i="1" dirty="0"/>
              <a:t>…</a:t>
            </a:r>
            <a:r>
              <a:rPr lang="en-US" sz="2000" i="1" dirty="0"/>
              <a:t>We gather tonight knowing that this generation of </a:t>
            </a:r>
            <a:r>
              <a:rPr lang="en-US" sz="2000" b="1" i="1" dirty="0">
                <a:solidFill>
                  <a:srgbClr val="FF0000"/>
                </a:solidFill>
              </a:rPr>
              <a:t>heroes</a:t>
            </a:r>
            <a:r>
              <a:rPr lang="en-US" sz="2000" i="1" dirty="0">
                <a:solidFill>
                  <a:srgbClr val="FF0000"/>
                </a:solidFill>
              </a:rPr>
              <a:t> </a:t>
            </a:r>
            <a:r>
              <a:rPr lang="en-US" sz="2000" i="1" dirty="0"/>
              <a:t>has made the United States </a:t>
            </a:r>
            <a:r>
              <a:rPr lang="en-US" sz="2000" b="1" i="1" dirty="0">
                <a:solidFill>
                  <a:srgbClr val="FF0000"/>
                </a:solidFill>
              </a:rPr>
              <a:t>safer</a:t>
            </a:r>
            <a:r>
              <a:rPr lang="en-US" sz="2000" i="1" dirty="0">
                <a:solidFill>
                  <a:srgbClr val="FF0000"/>
                </a:solidFill>
              </a:rPr>
              <a:t> </a:t>
            </a:r>
            <a:r>
              <a:rPr lang="en-US" sz="2000" i="1" dirty="0"/>
              <a:t>and more respected around the world. For the first time in 9 years, there are no Americans fighting in </a:t>
            </a:r>
            <a:r>
              <a:rPr lang="en-US" sz="2000" b="1" i="1" dirty="0">
                <a:solidFill>
                  <a:srgbClr val="FF0000"/>
                </a:solidFill>
              </a:rPr>
              <a:t>Iraq</a:t>
            </a:r>
            <a:r>
              <a:rPr lang="en-US" sz="2000" i="1" dirty="0"/>
              <a:t>. For the first time in two decades, </a:t>
            </a:r>
            <a:r>
              <a:rPr lang="en-US" sz="2000" b="1" i="1" dirty="0">
                <a:solidFill>
                  <a:srgbClr val="FF0000"/>
                </a:solidFill>
              </a:rPr>
              <a:t>Usama bin Laden </a:t>
            </a:r>
            <a:r>
              <a:rPr lang="en-US" sz="2000" i="1" dirty="0"/>
              <a:t>is not a </a:t>
            </a:r>
            <a:r>
              <a:rPr lang="en-US" sz="2000" b="1" i="1" dirty="0">
                <a:solidFill>
                  <a:srgbClr val="FF0000"/>
                </a:solidFill>
              </a:rPr>
              <a:t>threat</a:t>
            </a:r>
            <a:r>
              <a:rPr lang="en-US" sz="2000" i="1" dirty="0">
                <a:solidFill>
                  <a:srgbClr val="FF0000"/>
                </a:solidFill>
              </a:rPr>
              <a:t> </a:t>
            </a:r>
            <a:r>
              <a:rPr lang="en-US" sz="2000" i="1" dirty="0"/>
              <a:t>to this country. Most of </a:t>
            </a:r>
            <a:r>
              <a:rPr lang="en-US" sz="2000" b="1" i="1" dirty="0">
                <a:solidFill>
                  <a:srgbClr val="FF0000"/>
                </a:solidFill>
              </a:rPr>
              <a:t>Al Qaida's </a:t>
            </a:r>
            <a:r>
              <a:rPr lang="en-US" sz="2000" i="1" dirty="0"/>
              <a:t>top </a:t>
            </a:r>
            <a:r>
              <a:rPr lang="en-US" sz="2000" b="1" i="1" dirty="0">
                <a:solidFill>
                  <a:srgbClr val="FF0000"/>
                </a:solidFill>
              </a:rPr>
              <a:t>lieutenants</a:t>
            </a:r>
            <a:r>
              <a:rPr lang="en-US" sz="2000" i="1" dirty="0">
                <a:solidFill>
                  <a:srgbClr val="FF0000"/>
                </a:solidFill>
              </a:rPr>
              <a:t> </a:t>
            </a:r>
            <a:r>
              <a:rPr lang="en-US" sz="2000" i="1" dirty="0"/>
              <a:t>have been </a:t>
            </a:r>
            <a:r>
              <a:rPr lang="en-US" sz="2000" b="1" i="1" dirty="0">
                <a:solidFill>
                  <a:srgbClr val="FF0000"/>
                </a:solidFill>
              </a:rPr>
              <a:t>defeated</a:t>
            </a:r>
            <a:r>
              <a:rPr lang="en-US" sz="2000" i="1" dirty="0"/>
              <a:t>. </a:t>
            </a:r>
            <a:r>
              <a:rPr lang="en-US" sz="2000" b="1" i="1" dirty="0">
                <a:solidFill>
                  <a:srgbClr val="FF0000"/>
                </a:solidFill>
              </a:rPr>
              <a:t>The Taliban's </a:t>
            </a:r>
            <a:r>
              <a:rPr lang="en-US" sz="2000" i="1" dirty="0"/>
              <a:t>momentum has been broken, and some </a:t>
            </a:r>
            <a:r>
              <a:rPr lang="en-US" sz="2000" b="1" i="1" dirty="0">
                <a:solidFill>
                  <a:srgbClr val="FF0000"/>
                </a:solidFill>
              </a:rPr>
              <a:t>troops</a:t>
            </a:r>
            <a:r>
              <a:rPr lang="en-US" sz="2000" i="1" dirty="0">
                <a:solidFill>
                  <a:srgbClr val="FF0000"/>
                </a:solidFill>
              </a:rPr>
              <a:t> </a:t>
            </a:r>
            <a:r>
              <a:rPr lang="en-US" sz="2000" i="1" dirty="0"/>
              <a:t>in </a:t>
            </a:r>
            <a:r>
              <a:rPr lang="en-US" sz="2000" b="1" i="1" dirty="0">
                <a:solidFill>
                  <a:srgbClr val="FF0000"/>
                </a:solidFill>
              </a:rPr>
              <a:t>Afghanistan</a:t>
            </a:r>
            <a:r>
              <a:rPr lang="en-US" sz="2000" i="1" dirty="0">
                <a:solidFill>
                  <a:srgbClr val="FF0000"/>
                </a:solidFill>
              </a:rPr>
              <a:t> </a:t>
            </a:r>
            <a:r>
              <a:rPr lang="en-US" sz="2000" i="1" dirty="0"/>
              <a:t>have begun to come home.</a:t>
            </a:r>
          </a:p>
          <a:p>
            <a:pPr marL="0" indent="0">
              <a:buNone/>
            </a:pPr>
            <a:r>
              <a:rPr lang="en-US" sz="2000" i="1" dirty="0"/>
              <a:t>These achievements are a testament to the </a:t>
            </a:r>
            <a:r>
              <a:rPr lang="en-US" sz="2000" b="1" i="1" dirty="0">
                <a:solidFill>
                  <a:srgbClr val="FF0000"/>
                </a:solidFill>
              </a:rPr>
              <a:t>courage</a:t>
            </a:r>
            <a:r>
              <a:rPr lang="en-US" sz="2000" i="1" dirty="0"/>
              <a:t>, selflessness, and teamwork of America's </a:t>
            </a:r>
            <a:r>
              <a:rPr lang="en-US" sz="2000" b="1" i="1" dirty="0">
                <a:solidFill>
                  <a:srgbClr val="FF0000"/>
                </a:solidFill>
              </a:rPr>
              <a:t>Armed Forces</a:t>
            </a:r>
            <a:r>
              <a:rPr lang="en-US" sz="2000" i="1" dirty="0"/>
              <a:t>. At a time when too many of our institutions have let us down, they exceed all expectations. They're not consumed with personal ambition. They don't obsess over their differences. They focus on the mission at hand. They </a:t>
            </a:r>
            <a:r>
              <a:rPr lang="en-US" sz="2000" b="1" i="1" dirty="0">
                <a:solidFill>
                  <a:srgbClr val="FFC000"/>
                </a:solidFill>
              </a:rPr>
              <a:t>work</a:t>
            </a:r>
            <a:r>
              <a:rPr lang="en-US" sz="2000" i="1" dirty="0">
                <a:solidFill>
                  <a:srgbClr val="FFC000"/>
                </a:solidFill>
              </a:rPr>
              <a:t> </a:t>
            </a:r>
            <a:r>
              <a:rPr lang="en-US" sz="2000" i="1" dirty="0"/>
              <a:t>together.</a:t>
            </a:r>
          </a:p>
          <a:p>
            <a:pPr marL="0" indent="0">
              <a:buNone/>
            </a:pPr>
            <a:r>
              <a:rPr lang="en-US" sz="2000" i="1" dirty="0"/>
              <a:t>Imagine what we could accomplish if we followed their example. Think about the America within our reach: a country that leads the world in educating its people; an America that attracts a new generation of high-tech </a:t>
            </a:r>
            <a:r>
              <a:rPr lang="en-US" sz="2000" b="1" i="1" dirty="0">
                <a:solidFill>
                  <a:srgbClr val="00B050"/>
                </a:solidFill>
              </a:rPr>
              <a:t>manufacturing</a:t>
            </a:r>
            <a:r>
              <a:rPr lang="en-US" sz="2000" i="1" dirty="0">
                <a:solidFill>
                  <a:srgbClr val="00B050"/>
                </a:solidFill>
              </a:rPr>
              <a:t> </a:t>
            </a:r>
            <a:r>
              <a:rPr lang="en-US" sz="2000" i="1" dirty="0"/>
              <a:t>and </a:t>
            </a:r>
            <a:r>
              <a:rPr lang="en-US" sz="2000" b="1" i="1" dirty="0">
                <a:solidFill>
                  <a:srgbClr val="00B050"/>
                </a:solidFill>
              </a:rPr>
              <a:t>high-paying jobs</a:t>
            </a:r>
            <a:r>
              <a:rPr lang="en-US" sz="2000" i="1" dirty="0"/>
              <a:t>; a future where we're in control of our own energy and our </a:t>
            </a:r>
            <a:r>
              <a:rPr lang="en-US" sz="2000" b="1" i="1" dirty="0">
                <a:solidFill>
                  <a:srgbClr val="00B050"/>
                </a:solidFill>
              </a:rPr>
              <a:t>security</a:t>
            </a:r>
            <a:r>
              <a:rPr lang="en-US" sz="2000" i="1" dirty="0">
                <a:solidFill>
                  <a:srgbClr val="00B050"/>
                </a:solidFill>
              </a:rPr>
              <a:t> </a:t>
            </a:r>
            <a:r>
              <a:rPr lang="en-US" sz="2000" i="1" dirty="0"/>
              <a:t>and </a:t>
            </a:r>
            <a:r>
              <a:rPr lang="en-US" sz="2000" b="1" i="1" dirty="0">
                <a:solidFill>
                  <a:srgbClr val="00B050"/>
                </a:solidFill>
              </a:rPr>
              <a:t>prosperity</a:t>
            </a:r>
            <a:r>
              <a:rPr lang="en-US" sz="2000" i="1" dirty="0">
                <a:solidFill>
                  <a:srgbClr val="00B050"/>
                </a:solidFill>
              </a:rPr>
              <a:t> </a:t>
            </a:r>
            <a:r>
              <a:rPr lang="en-US" sz="2000" i="1" dirty="0"/>
              <a:t>aren't so tied to unstable parts of the world; an </a:t>
            </a:r>
            <a:r>
              <a:rPr lang="en-US" sz="2000" b="1" i="1" dirty="0">
                <a:solidFill>
                  <a:srgbClr val="00B050"/>
                </a:solidFill>
              </a:rPr>
              <a:t>economy</a:t>
            </a:r>
            <a:r>
              <a:rPr lang="en-US" sz="2000" i="1" dirty="0">
                <a:solidFill>
                  <a:srgbClr val="00B050"/>
                </a:solidFill>
              </a:rPr>
              <a:t> </a:t>
            </a:r>
            <a:r>
              <a:rPr lang="en-US" sz="2000" i="1" dirty="0"/>
              <a:t>built to last, where hard </a:t>
            </a:r>
            <a:r>
              <a:rPr lang="en-US" sz="2000" b="1" i="1" dirty="0">
                <a:solidFill>
                  <a:srgbClr val="00B050"/>
                </a:solidFill>
              </a:rPr>
              <a:t>work</a:t>
            </a:r>
            <a:r>
              <a:rPr lang="en-US" sz="2000" i="1" dirty="0">
                <a:solidFill>
                  <a:srgbClr val="00B050"/>
                </a:solidFill>
              </a:rPr>
              <a:t> </a:t>
            </a:r>
            <a:r>
              <a:rPr lang="en-US" sz="2000" b="1" i="1" dirty="0">
                <a:solidFill>
                  <a:srgbClr val="00B050"/>
                </a:solidFill>
              </a:rPr>
              <a:t>pays</a:t>
            </a:r>
            <a:r>
              <a:rPr lang="en-US" sz="2000" i="1" dirty="0">
                <a:solidFill>
                  <a:srgbClr val="00B050"/>
                </a:solidFill>
              </a:rPr>
              <a:t> </a:t>
            </a:r>
            <a:r>
              <a:rPr lang="en-US" sz="2000" i="1" dirty="0"/>
              <a:t>off and </a:t>
            </a:r>
            <a:r>
              <a:rPr lang="en-US" sz="2000" b="1" i="1" dirty="0">
                <a:solidFill>
                  <a:srgbClr val="00B050"/>
                </a:solidFill>
              </a:rPr>
              <a:t>responsibility</a:t>
            </a:r>
            <a:r>
              <a:rPr lang="en-US" sz="2000" i="1" dirty="0">
                <a:solidFill>
                  <a:srgbClr val="00B050"/>
                </a:solidFill>
              </a:rPr>
              <a:t> </a:t>
            </a:r>
            <a:r>
              <a:rPr lang="en-US" sz="2000" i="1" dirty="0"/>
              <a:t>is rewarded</a:t>
            </a:r>
            <a:r>
              <a:rPr lang="is-IS" sz="2000" i="1" dirty="0"/>
              <a:t>….”</a:t>
            </a:r>
            <a:endParaRPr lang="en-US" sz="2000" i="1" dirty="0"/>
          </a:p>
          <a:p>
            <a:endParaRPr lang="en-US" dirty="0"/>
          </a:p>
        </p:txBody>
      </p:sp>
    </p:spTree>
    <p:extLst>
      <p:ext uri="{BB962C8B-B14F-4D97-AF65-F5344CB8AC3E}">
        <p14:creationId xmlns:p14="http://schemas.microsoft.com/office/powerpoint/2010/main" val="20379150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Ostale</a:t>
            </a:r>
            <a:r>
              <a:rPr lang="en-US" dirty="0"/>
              <a:t> </a:t>
            </a:r>
            <a:r>
              <a:rPr lang="en-US" dirty="0" err="1"/>
              <a:t>važne</a:t>
            </a:r>
            <a:r>
              <a:rPr lang="en-US" dirty="0"/>
              <a:t> </a:t>
            </a:r>
            <a:r>
              <a:rPr lang="en-US" dirty="0" err="1"/>
              <a:t>stvari</a:t>
            </a:r>
            <a:r>
              <a:rPr lang="is-IS" dirty="0"/>
              <a:t>…</a:t>
            </a:r>
            <a:endParaRPr lang="en-US" dirty="0"/>
          </a:p>
        </p:txBody>
      </p:sp>
      <p:sp>
        <p:nvSpPr>
          <p:cNvPr id="3" name="Content Placeholder 2"/>
          <p:cNvSpPr>
            <a:spLocks noGrp="1"/>
          </p:cNvSpPr>
          <p:nvPr>
            <p:ph idx="1"/>
          </p:nvPr>
        </p:nvSpPr>
        <p:spPr>
          <a:xfrm>
            <a:off x="577438" y="2555373"/>
            <a:ext cx="10684119" cy="4013868"/>
          </a:xfrm>
        </p:spPr>
        <p:txBody>
          <a:bodyPr>
            <a:normAutofit/>
          </a:bodyPr>
          <a:lstStyle/>
          <a:p>
            <a:r>
              <a:rPr lang="en-US" sz="2800" dirty="0" err="1"/>
              <a:t>Uzorkovanje</a:t>
            </a:r>
            <a:r>
              <a:rPr lang="en-US" sz="2800" dirty="0"/>
              <a:t> </a:t>
            </a:r>
            <a:r>
              <a:rPr lang="en-US" sz="2800" dirty="0" err="1"/>
              <a:t>tekstova</a:t>
            </a:r>
            <a:r>
              <a:rPr lang="en-US" sz="2800" dirty="0"/>
              <a:t> (</a:t>
            </a:r>
            <a:r>
              <a:rPr lang="en-US" sz="2800" dirty="0" err="1"/>
              <a:t>količina</a:t>
            </a:r>
            <a:r>
              <a:rPr lang="en-US" sz="2800" dirty="0"/>
              <a:t> </a:t>
            </a:r>
            <a:r>
              <a:rPr lang="en-US" sz="2800" dirty="0" err="1"/>
              <a:t>i</a:t>
            </a:r>
            <a:r>
              <a:rPr lang="en-US" sz="2800" dirty="0"/>
              <a:t> </a:t>
            </a:r>
            <a:r>
              <a:rPr lang="en-US" sz="2800" dirty="0" err="1"/>
              <a:t>vrsta</a:t>
            </a:r>
            <a:r>
              <a:rPr lang="en-US" sz="2800" dirty="0"/>
              <a:t>)</a:t>
            </a:r>
          </a:p>
          <a:p>
            <a:endParaRPr lang="en-US" sz="2800" dirty="0"/>
          </a:p>
          <a:p>
            <a:r>
              <a:rPr lang="en-US" sz="2800" dirty="0" err="1"/>
              <a:t>Vrsta</a:t>
            </a:r>
            <a:r>
              <a:rPr lang="en-US" sz="2800" dirty="0"/>
              <a:t> </a:t>
            </a:r>
            <a:r>
              <a:rPr lang="en-US" sz="2800" dirty="0" err="1"/>
              <a:t>tekstualnog</a:t>
            </a:r>
            <a:r>
              <a:rPr lang="en-US" sz="2800" dirty="0"/>
              <a:t> </a:t>
            </a:r>
            <a:r>
              <a:rPr lang="en-US" sz="2800" dirty="0" err="1"/>
              <a:t>materijala</a:t>
            </a:r>
            <a:r>
              <a:rPr lang="en-US" sz="2800" dirty="0"/>
              <a:t>: </a:t>
            </a:r>
            <a:r>
              <a:rPr lang="en-US" sz="2800" dirty="0" err="1"/>
              <a:t>intervjui</a:t>
            </a:r>
            <a:r>
              <a:rPr lang="en-US" sz="2800" dirty="0"/>
              <a:t>, </a:t>
            </a:r>
            <a:r>
              <a:rPr lang="en-US" sz="2800" dirty="0" err="1"/>
              <a:t>govori</a:t>
            </a:r>
            <a:r>
              <a:rPr lang="en-US" sz="2800" dirty="0"/>
              <a:t>, </a:t>
            </a:r>
            <a:r>
              <a:rPr lang="en-US" sz="2800" dirty="0" err="1"/>
              <a:t>pisma</a:t>
            </a:r>
            <a:r>
              <a:rPr lang="en-US" sz="2800" dirty="0"/>
              <a:t>?</a:t>
            </a:r>
          </a:p>
          <a:p>
            <a:endParaRPr lang="en-US" sz="2800" dirty="0"/>
          </a:p>
          <a:p>
            <a:r>
              <a:rPr lang="en-US" sz="2800" dirty="0" err="1"/>
              <a:t>Važnost</a:t>
            </a:r>
            <a:r>
              <a:rPr lang="en-US" sz="2800" dirty="0"/>
              <a:t> </a:t>
            </a:r>
            <a:r>
              <a:rPr lang="en-US" sz="2800" dirty="0" err="1"/>
              <a:t>konteksta</a:t>
            </a:r>
            <a:r>
              <a:rPr lang="en-US" sz="2800" dirty="0"/>
              <a:t>: </a:t>
            </a:r>
            <a:r>
              <a:rPr lang="en-US" sz="2800" dirty="0" err="1"/>
              <a:t>đe</a:t>
            </a:r>
            <a:r>
              <a:rPr lang="en-US" sz="2800" dirty="0"/>
              <a:t> </a:t>
            </a:r>
            <a:r>
              <a:rPr lang="en-US" sz="2800" dirty="0" err="1"/>
              <a:t>i</a:t>
            </a:r>
            <a:r>
              <a:rPr lang="en-US" sz="2800" dirty="0"/>
              <a:t> </a:t>
            </a:r>
            <a:r>
              <a:rPr lang="en-US" sz="2800" dirty="0" err="1"/>
              <a:t>kome</a:t>
            </a:r>
            <a:r>
              <a:rPr lang="en-US" sz="2800" dirty="0"/>
              <a:t> se </a:t>
            </a:r>
            <a:r>
              <a:rPr lang="en-US" sz="2800" dirty="0" err="1"/>
              <a:t>govori</a:t>
            </a:r>
            <a:endParaRPr lang="en-US" sz="2800" dirty="0"/>
          </a:p>
        </p:txBody>
      </p:sp>
    </p:spTree>
    <p:extLst>
      <p:ext uri="{BB962C8B-B14F-4D97-AF65-F5344CB8AC3E}">
        <p14:creationId xmlns:p14="http://schemas.microsoft.com/office/powerpoint/2010/main" val="1333262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Dva</a:t>
            </a:r>
            <a:r>
              <a:rPr lang="en-US" dirty="0"/>
              <a:t> </a:t>
            </a:r>
            <a:r>
              <a:rPr lang="en-US" dirty="0" err="1"/>
              <a:t>pristupa</a:t>
            </a:r>
            <a:r>
              <a:rPr lang="en-US" dirty="0"/>
              <a:t> </a:t>
            </a:r>
            <a:r>
              <a:rPr lang="en-US" dirty="0" err="1"/>
              <a:t>tumačenju</a:t>
            </a:r>
            <a:r>
              <a:rPr lang="en-US" dirty="0"/>
              <a:t> </a:t>
            </a:r>
            <a:r>
              <a:rPr lang="en-US" dirty="0" err="1"/>
              <a:t>teksta</a:t>
            </a:r>
            <a:r>
              <a:rPr lang="en-US" dirty="0"/>
              <a:t> </a:t>
            </a:r>
          </a:p>
        </p:txBody>
      </p:sp>
      <p:sp>
        <p:nvSpPr>
          <p:cNvPr id="3" name="Content Placeholder 2"/>
          <p:cNvSpPr>
            <a:spLocks noGrp="1"/>
          </p:cNvSpPr>
          <p:nvPr>
            <p:ph idx="1"/>
          </p:nvPr>
        </p:nvSpPr>
        <p:spPr>
          <a:xfrm>
            <a:off x="959012" y="2407556"/>
            <a:ext cx="9992017" cy="4254501"/>
          </a:xfrm>
        </p:spPr>
        <p:txBody>
          <a:bodyPr>
            <a:noAutofit/>
          </a:bodyPr>
          <a:lstStyle/>
          <a:p>
            <a:r>
              <a:rPr lang="en-US" sz="2400" i="1" dirty="0" err="1"/>
              <a:t>Pozitivistički</a:t>
            </a:r>
            <a:r>
              <a:rPr lang="en-US" sz="2400" i="1" dirty="0"/>
              <a:t> </a:t>
            </a:r>
            <a:r>
              <a:rPr lang="en-US" sz="2400" i="1" dirty="0" err="1"/>
              <a:t>pristup</a:t>
            </a:r>
            <a:r>
              <a:rPr lang="en-US" sz="2400" i="1" dirty="0"/>
              <a:t> </a:t>
            </a:r>
            <a:r>
              <a:rPr lang="en-US" sz="2400" dirty="0"/>
              <a:t>– </a:t>
            </a:r>
            <a:r>
              <a:rPr lang="en-US" sz="2400" b="1" dirty="0" err="1"/>
              <a:t>Analiza</a:t>
            </a:r>
            <a:r>
              <a:rPr lang="en-US" sz="2400" b="1" dirty="0"/>
              <a:t> </a:t>
            </a:r>
            <a:r>
              <a:rPr lang="en-US" sz="2400" b="1" dirty="0" err="1"/>
              <a:t>sadržaja</a:t>
            </a:r>
            <a:endParaRPr lang="en-US" sz="2400" b="1" dirty="0"/>
          </a:p>
          <a:p>
            <a:pPr lvl="1"/>
            <a:r>
              <a:rPr lang="en-US" sz="2000" dirty="0" err="1"/>
              <a:t>Tekst</a:t>
            </a:r>
            <a:r>
              <a:rPr lang="en-US" sz="2000" dirty="0"/>
              <a:t> </a:t>
            </a:r>
            <a:r>
              <a:rPr lang="en-US" sz="2000" dirty="0" err="1"/>
              <a:t>ima</a:t>
            </a:r>
            <a:r>
              <a:rPr lang="en-US" sz="2000" dirty="0"/>
              <a:t> </a:t>
            </a:r>
            <a:r>
              <a:rPr lang="en-US" sz="2000" dirty="0" err="1"/>
              <a:t>objektivno</a:t>
            </a:r>
            <a:r>
              <a:rPr lang="en-US" sz="2000" dirty="0"/>
              <a:t> </a:t>
            </a:r>
            <a:r>
              <a:rPr lang="en-US" sz="2000" dirty="0" err="1"/>
              <a:t>značenje</a:t>
            </a:r>
            <a:endParaRPr lang="en-US" sz="2000" dirty="0"/>
          </a:p>
          <a:p>
            <a:pPr lvl="1"/>
            <a:r>
              <a:rPr lang="en-US" sz="2000" dirty="0" err="1"/>
              <a:t>Važno</a:t>
            </a:r>
            <a:r>
              <a:rPr lang="en-US" sz="2000" dirty="0"/>
              <a:t> je ono </a:t>
            </a:r>
            <a:r>
              <a:rPr lang="en-US" sz="2000" dirty="0" err="1"/>
              <a:t>što</a:t>
            </a:r>
            <a:r>
              <a:rPr lang="en-US" sz="2000" dirty="0"/>
              <a:t> je </a:t>
            </a:r>
            <a:r>
              <a:rPr lang="en-US" sz="2000" dirty="0" err="1"/>
              <a:t>rečeno</a:t>
            </a:r>
            <a:r>
              <a:rPr lang="en-US" sz="2000" dirty="0"/>
              <a:t>, ne </a:t>
            </a:r>
            <a:r>
              <a:rPr lang="en-US" sz="2000" dirty="0" err="1"/>
              <a:t>namjeravani</a:t>
            </a:r>
            <a:r>
              <a:rPr lang="en-US" sz="2000" dirty="0"/>
              <a:t> </a:t>
            </a:r>
            <a:r>
              <a:rPr lang="en-US" sz="2000" dirty="0" err="1"/>
              <a:t>smisao</a:t>
            </a:r>
            <a:r>
              <a:rPr lang="en-US" sz="2000" dirty="0"/>
              <a:t> </a:t>
            </a:r>
          </a:p>
          <a:p>
            <a:pPr lvl="1"/>
            <a:r>
              <a:rPr lang="en-US" sz="2000" dirty="0" err="1"/>
              <a:t>Tekst</a:t>
            </a:r>
            <a:r>
              <a:rPr lang="en-US" sz="2000" dirty="0"/>
              <a:t> </a:t>
            </a:r>
            <a:r>
              <a:rPr lang="en-US" sz="2000" dirty="0" err="1"/>
              <a:t>može</a:t>
            </a:r>
            <a:r>
              <a:rPr lang="en-US" sz="2000" dirty="0"/>
              <a:t> </a:t>
            </a:r>
            <a:r>
              <a:rPr lang="en-US" sz="2000" dirty="0" err="1"/>
              <a:t>biti</a:t>
            </a:r>
            <a:r>
              <a:rPr lang="en-US" sz="2000" dirty="0"/>
              <a:t> </a:t>
            </a:r>
            <a:r>
              <a:rPr lang="en-US" sz="2000" dirty="0" err="1"/>
              <a:t>valida</a:t>
            </a:r>
            <a:r>
              <a:rPr lang="en-US" sz="2000" dirty="0"/>
              <a:t> </a:t>
            </a:r>
            <a:r>
              <a:rPr lang="en-US" sz="2000" dirty="0" err="1"/>
              <a:t>indikator</a:t>
            </a:r>
            <a:endParaRPr lang="en-US" sz="2000" dirty="0"/>
          </a:p>
          <a:p>
            <a:pPr lvl="1"/>
            <a:endParaRPr lang="en-US" sz="2000" dirty="0"/>
          </a:p>
          <a:p>
            <a:r>
              <a:rPr lang="en-US" sz="2400" i="1" dirty="0" err="1"/>
              <a:t>Konstruktivistički</a:t>
            </a:r>
            <a:r>
              <a:rPr lang="en-US" sz="2400" i="1" dirty="0"/>
              <a:t> </a:t>
            </a:r>
            <a:r>
              <a:rPr lang="en-US" sz="2400" i="1" dirty="0" err="1"/>
              <a:t>pristup</a:t>
            </a:r>
            <a:r>
              <a:rPr lang="en-US" sz="2400" i="1" dirty="0"/>
              <a:t> </a:t>
            </a:r>
            <a:r>
              <a:rPr lang="en-US" sz="2400" dirty="0"/>
              <a:t>– </a:t>
            </a:r>
            <a:r>
              <a:rPr lang="en-US" sz="2400" b="1" dirty="0" err="1"/>
              <a:t>Analiza</a:t>
            </a:r>
            <a:r>
              <a:rPr lang="en-US" sz="2400" b="1" dirty="0"/>
              <a:t> </a:t>
            </a:r>
            <a:r>
              <a:rPr lang="en-US" sz="2400" b="1" dirty="0" err="1"/>
              <a:t>diskursa</a:t>
            </a:r>
            <a:endParaRPr lang="en-US" sz="2400" b="1" dirty="0"/>
          </a:p>
          <a:p>
            <a:pPr lvl="1"/>
            <a:r>
              <a:rPr lang="en-US" sz="2000" dirty="0" err="1"/>
              <a:t>Svaki</a:t>
            </a:r>
            <a:r>
              <a:rPr lang="en-US" sz="2000" dirty="0"/>
              <a:t> </a:t>
            </a:r>
            <a:r>
              <a:rPr lang="en-US" sz="2000" dirty="0" err="1"/>
              <a:t>tekst</a:t>
            </a:r>
            <a:r>
              <a:rPr lang="en-US" sz="2000" dirty="0"/>
              <a:t> </a:t>
            </a:r>
            <a:r>
              <a:rPr lang="en-US" sz="2000" dirty="0" err="1"/>
              <a:t>krije</a:t>
            </a:r>
            <a:r>
              <a:rPr lang="en-US" sz="2000" dirty="0"/>
              <a:t> </a:t>
            </a:r>
            <a:r>
              <a:rPr lang="en-US" sz="2000" dirty="0" err="1"/>
              <a:t>smisao</a:t>
            </a:r>
            <a:r>
              <a:rPr lang="en-US" sz="2000" dirty="0"/>
              <a:t> </a:t>
            </a:r>
            <a:r>
              <a:rPr lang="en-US" sz="2000" dirty="0" err="1"/>
              <a:t>koji</a:t>
            </a:r>
            <a:r>
              <a:rPr lang="en-US" sz="2000" dirty="0"/>
              <a:t> se </a:t>
            </a:r>
            <a:r>
              <a:rPr lang="en-US" sz="2000" dirty="0" err="1"/>
              <a:t>može</a:t>
            </a:r>
            <a:r>
              <a:rPr lang="en-US" sz="2000" dirty="0"/>
              <a:t> </a:t>
            </a:r>
            <a:r>
              <a:rPr lang="en-US" sz="2000" dirty="0" err="1"/>
              <a:t>drugačije</a:t>
            </a:r>
            <a:r>
              <a:rPr lang="en-US" sz="2000" dirty="0"/>
              <a:t> </a:t>
            </a:r>
            <a:r>
              <a:rPr lang="en-US" sz="2000" dirty="0" err="1"/>
              <a:t>tumačiti</a:t>
            </a:r>
            <a:endParaRPr lang="en-US" sz="2000" dirty="0"/>
          </a:p>
          <a:p>
            <a:pPr lvl="1"/>
            <a:r>
              <a:rPr lang="en-US" sz="2000" dirty="0" err="1"/>
              <a:t>Cilj</a:t>
            </a:r>
            <a:r>
              <a:rPr lang="en-US" sz="2000" dirty="0"/>
              <a:t>: </a:t>
            </a:r>
            <a:r>
              <a:rPr lang="en-US" sz="2000" dirty="0" err="1"/>
              <a:t>Tumačenje</a:t>
            </a:r>
            <a:r>
              <a:rPr lang="en-US" sz="2000" dirty="0"/>
              <a:t> </a:t>
            </a:r>
            <a:r>
              <a:rPr lang="en-US" sz="2000" dirty="0" err="1"/>
              <a:t>namjeravanog</a:t>
            </a:r>
            <a:r>
              <a:rPr lang="en-US" sz="2000" dirty="0"/>
              <a:t> </a:t>
            </a:r>
            <a:r>
              <a:rPr lang="en-US" sz="2000" dirty="0" err="1"/>
              <a:t>smisla</a:t>
            </a:r>
            <a:endParaRPr lang="en-US" sz="2000" dirty="0"/>
          </a:p>
          <a:p>
            <a:pPr lvl="1"/>
            <a:r>
              <a:rPr lang="en-US" sz="2000" dirty="0" err="1"/>
              <a:t>Tekst</a:t>
            </a:r>
            <a:r>
              <a:rPr lang="en-US" sz="2000" dirty="0"/>
              <a:t> </a:t>
            </a:r>
            <a:r>
              <a:rPr lang="en-US" sz="2000" dirty="0" err="1"/>
              <a:t>nije</a:t>
            </a:r>
            <a:r>
              <a:rPr lang="en-US" sz="2000" dirty="0"/>
              <a:t> </a:t>
            </a:r>
            <a:r>
              <a:rPr lang="en-US" sz="2000" dirty="0" err="1"/>
              <a:t>dobar</a:t>
            </a:r>
            <a:r>
              <a:rPr lang="en-US" sz="2000" dirty="0"/>
              <a:t> </a:t>
            </a:r>
            <a:r>
              <a:rPr lang="en-US" sz="2000" dirty="0" err="1"/>
              <a:t>indikator</a:t>
            </a:r>
            <a:r>
              <a:rPr lang="en-US" sz="2000" dirty="0"/>
              <a:t>, </a:t>
            </a:r>
            <a:r>
              <a:rPr lang="en-US" sz="2000" dirty="0" err="1"/>
              <a:t>istina</a:t>
            </a:r>
            <a:r>
              <a:rPr lang="en-US" sz="2000" dirty="0"/>
              <a:t> je </a:t>
            </a:r>
            <a:r>
              <a:rPr lang="en-US" sz="2000" dirty="0" err="1"/>
              <a:t>skrivena</a:t>
            </a:r>
            <a:r>
              <a:rPr lang="en-US" sz="2000" dirty="0"/>
              <a:t> </a:t>
            </a:r>
            <a:r>
              <a:rPr lang="en-US" sz="2000" dirty="0" err="1"/>
              <a:t>između</a:t>
            </a:r>
            <a:r>
              <a:rPr lang="en-US" sz="2000" dirty="0"/>
              <a:t> </a:t>
            </a:r>
            <a:r>
              <a:rPr lang="en-US" sz="2000" dirty="0" err="1"/>
              <a:t>redova</a:t>
            </a:r>
            <a:endParaRPr lang="en-US" sz="2000" dirty="0"/>
          </a:p>
        </p:txBody>
      </p:sp>
    </p:spTree>
    <p:extLst>
      <p:ext uri="{BB962C8B-B14F-4D97-AF65-F5344CB8AC3E}">
        <p14:creationId xmlns:p14="http://schemas.microsoft.com/office/powerpoint/2010/main" val="896694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7727" y="2339056"/>
            <a:ext cx="9038309" cy="2677648"/>
          </a:xfrm>
        </p:spPr>
        <p:txBody>
          <a:bodyPr/>
          <a:lstStyle/>
          <a:p>
            <a:r>
              <a:rPr lang="en-US" sz="6000" dirty="0" err="1"/>
              <a:t>Analiza</a:t>
            </a:r>
            <a:r>
              <a:rPr lang="en-US" sz="6000" dirty="0"/>
              <a:t> </a:t>
            </a:r>
            <a:r>
              <a:rPr lang="en-US" sz="6000" dirty="0" err="1"/>
              <a:t>sadržaja</a:t>
            </a:r>
            <a:r>
              <a:rPr lang="en-US" sz="6000" dirty="0"/>
              <a:t> – </a:t>
            </a:r>
            <a:r>
              <a:rPr lang="en-US" sz="6000" i="1" dirty="0" err="1">
                <a:solidFill>
                  <a:srgbClr val="92D050"/>
                </a:solidFill>
              </a:rPr>
              <a:t>praktična</a:t>
            </a:r>
            <a:r>
              <a:rPr lang="en-US" sz="6000" i="1" dirty="0">
                <a:solidFill>
                  <a:srgbClr val="92D050"/>
                </a:solidFill>
              </a:rPr>
              <a:t> </a:t>
            </a:r>
            <a:r>
              <a:rPr lang="en-US" sz="6000" i="1" dirty="0" err="1">
                <a:solidFill>
                  <a:srgbClr val="92D050"/>
                </a:solidFill>
              </a:rPr>
              <a:t>primjena</a:t>
            </a:r>
            <a:endParaRPr lang="en-US" sz="6000" i="1" dirty="0">
              <a:solidFill>
                <a:srgbClr val="92D050"/>
              </a:solidFill>
            </a:endParaRPr>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85277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Vrste</a:t>
            </a:r>
            <a:r>
              <a:rPr lang="en-US" dirty="0"/>
              <a:t> </a:t>
            </a:r>
            <a:r>
              <a:rPr lang="en-US" dirty="0" err="1"/>
              <a:t>teksta</a:t>
            </a:r>
            <a:r>
              <a:rPr lang="en-US" dirty="0"/>
              <a:t> </a:t>
            </a:r>
          </a:p>
        </p:txBody>
      </p:sp>
      <p:sp>
        <p:nvSpPr>
          <p:cNvPr id="3" name="Content Placeholder 2"/>
          <p:cNvSpPr>
            <a:spLocks noGrp="1"/>
          </p:cNvSpPr>
          <p:nvPr>
            <p:ph idx="1"/>
          </p:nvPr>
        </p:nvSpPr>
        <p:spPr>
          <a:xfrm>
            <a:off x="1154955" y="2603499"/>
            <a:ext cx="8761411" cy="3906157"/>
          </a:xfrm>
        </p:spPr>
        <p:txBody>
          <a:bodyPr/>
          <a:lstStyle/>
          <a:p>
            <a:r>
              <a:rPr lang="en-US" sz="2400" dirty="0" err="1"/>
              <a:t>Govori</a:t>
            </a:r>
            <a:r>
              <a:rPr lang="en-US" sz="2400" dirty="0"/>
              <a:t> </a:t>
            </a:r>
            <a:r>
              <a:rPr lang="en-US" sz="2400" dirty="0" err="1"/>
              <a:t>političkih</a:t>
            </a:r>
            <a:r>
              <a:rPr lang="en-US" sz="2400" dirty="0"/>
              <a:t> </a:t>
            </a:r>
            <a:r>
              <a:rPr lang="en-US" sz="2400" dirty="0" err="1"/>
              <a:t>lidera</a:t>
            </a:r>
            <a:endParaRPr lang="en-US" sz="2400" dirty="0"/>
          </a:p>
          <a:p>
            <a:r>
              <a:rPr lang="en-US" sz="2400" dirty="0" err="1"/>
              <a:t>Intervjui</a:t>
            </a:r>
            <a:endParaRPr lang="en-US" sz="2400" dirty="0"/>
          </a:p>
          <a:p>
            <a:r>
              <a:rPr lang="en-US" sz="2400" dirty="0" err="1"/>
              <a:t>Novinski</a:t>
            </a:r>
            <a:r>
              <a:rPr lang="en-US" sz="2400" dirty="0"/>
              <a:t> </a:t>
            </a:r>
            <a:r>
              <a:rPr lang="en-US" sz="2400" dirty="0" err="1"/>
              <a:t>članci</a:t>
            </a:r>
            <a:endParaRPr lang="en-US" sz="2400" dirty="0"/>
          </a:p>
          <a:p>
            <a:r>
              <a:rPr lang="en-US" sz="2400" dirty="0" err="1"/>
              <a:t>Arhivska</a:t>
            </a:r>
            <a:r>
              <a:rPr lang="en-US" sz="2400" dirty="0"/>
              <a:t> </a:t>
            </a:r>
            <a:r>
              <a:rPr lang="en-US" sz="2400" dirty="0" err="1"/>
              <a:t>građa</a:t>
            </a:r>
            <a:r>
              <a:rPr lang="en-US" sz="2400" dirty="0"/>
              <a:t> (</a:t>
            </a:r>
            <a:r>
              <a:rPr lang="en-US" sz="2400" dirty="0" err="1"/>
              <a:t>istorijski</a:t>
            </a:r>
            <a:r>
              <a:rPr lang="en-US" sz="2400" dirty="0"/>
              <a:t> </a:t>
            </a:r>
            <a:r>
              <a:rPr lang="en-US" sz="2400" dirty="0" err="1"/>
              <a:t>dokumenti</a:t>
            </a:r>
            <a:r>
              <a:rPr lang="en-US" sz="2400" dirty="0"/>
              <a:t>)</a:t>
            </a:r>
          </a:p>
          <a:p>
            <a:r>
              <a:rPr lang="en-US" sz="2400" dirty="0" err="1"/>
              <a:t>Transkripti</a:t>
            </a:r>
            <a:r>
              <a:rPr lang="en-US" sz="2400" dirty="0"/>
              <a:t> (</a:t>
            </a:r>
            <a:r>
              <a:rPr lang="en-US" sz="2400" dirty="0" err="1"/>
              <a:t>zapisnici</a:t>
            </a:r>
            <a:r>
              <a:rPr lang="en-US" sz="2400" dirty="0"/>
              <a:t>)</a:t>
            </a:r>
          </a:p>
          <a:p>
            <a:r>
              <a:rPr lang="en-US" sz="2400" dirty="0" err="1"/>
              <a:t>Izvještaji</a:t>
            </a:r>
            <a:r>
              <a:rPr lang="en-US" sz="2400" dirty="0"/>
              <a:t>, </a:t>
            </a:r>
            <a:r>
              <a:rPr lang="en-US" sz="2400" dirty="0" err="1"/>
              <a:t>mišljenja</a:t>
            </a:r>
            <a:r>
              <a:rPr lang="en-US" sz="2400" dirty="0"/>
              <a:t>, </a:t>
            </a:r>
            <a:r>
              <a:rPr lang="en-US" sz="2400" dirty="0" err="1"/>
              <a:t>zaključci</a:t>
            </a:r>
            <a:r>
              <a:rPr lang="en-US" sz="2400" dirty="0"/>
              <a:t> (</a:t>
            </a:r>
            <a:r>
              <a:rPr lang="en-US" sz="2400" dirty="0" err="1"/>
              <a:t>pravni</a:t>
            </a:r>
            <a:r>
              <a:rPr lang="en-US" sz="2400" dirty="0"/>
              <a:t> </a:t>
            </a:r>
            <a:r>
              <a:rPr lang="en-US" sz="2400" dirty="0" err="1"/>
              <a:t>dokumenti</a:t>
            </a:r>
            <a:r>
              <a:rPr lang="en-US" sz="2400" dirty="0"/>
              <a:t>)</a:t>
            </a:r>
          </a:p>
          <a:p>
            <a:r>
              <a:rPr lang="en-US" sz="2400" dirty="0" err="1"/>
              <a:t>Pisma</a:t>
            </a:r>
            <a:r>
              <a:rPr lang="en-US" sz="2400" dirty="0"/>
              <a:t> (</a:t>
            </a:r>
            <a:r>
              <a:rPr lang="en-US" sz="2400" dirty="0" err="1"/>
              <a:t>privatne</a:t>
            </a:r>
            <a:r>
              <a:rPr lang="en-US" sz="2400" dirty="0"/>
              <a:t> </a:t>
            </a:r>
            <a:r>
              <a:rPr lang="en-US" sz="2400" dirty="0" err="1"/>
              <a:t>korespodencije</a:t>
            </a:r>
            <a:r>
              <a:rPr lang="en-US" sz="2400" dirty="0"/>
              <a:t>)</a:t>
            </a:r>
          </a:p>
          <a:p>
            <a:endParaRPr lang="en-US" dirty="0"/>
          </a:p>
        </p:txBody>
      </p:sp>
    </p:spTree>
    <p:extLst>
      <p:ext uri="{BB962C8B-B14F-4D97-AF65-F5344CB8AC3E}">
        <p14:creationId xmlns:p14="http://schemas.microsoft.com/office/powerpoint/2010/main" val="1350059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Šta </a:t>
            </a:r>
            <a:r>
              <a:rPr lang="en-US" dirty="0" err="1"/>
              <a:t>tražimo</a:t>
            </a:r>
            <a:r>
              <a:rPr lang="en-US" dirty="0"/>
              <a:t>?</a:t>
            </a:r>
          </a:p>
        </p:txBody>
      </p:sp>
      <p:sp>
        <p:nvSpPr>
          <p:cNvPr id="3" name="Content Placeholder 2"/>
          <p:cNvSpPr>
            <a:spLocks noGrp="1"/>
          </p:cNvSpPr>
          <p:nvPr>
            <p:ph idx="1"/>
          </p:nvPr>
        </p:nvSpPr>
        <p:spPr/>
        <p:txBody>
          <a:bodyPr/>
          <a:lstStyle/>
          <a:p>
            <a:r>
              <a:rPr lang="en-US" sz="2400" b="1" dirty="0" err="1"/>
              <a:t>Frekvencija</a:t>
            </a:r>
            <a:r>
              <a:rPr lang="en-US" sz="2400" dirty="0"/>
              <a:t>: </a:t>
            </a:r>
            <a:r>
              <a:rPr lang="en-US" sz="2400" dirty="0" err="1"/>
              <a:t>ponavljanja</a:t>
            </a:r>
            <a:r>
              <a:rPr lang="en-US" sz="2400" dirty="0"/>
              <a:t> </a:t>
            </a:r>
            <a:r>
              <a:rPr lang="en-US" sz="2400" dirty="0" err="1"/>
              <a:t>tema</a:t>
            </a:r>
            <a:r>
              <a:rPr lang="en-US" sz="2400" dirty="0"/>
              <a:t>/</a:t>
            </a:r>
            <a:r>
              <a:rPr lang="en-US" sz="2400" dirty="0" err="1"/>
              <a:t>riječi</a:t>
            </a:r>
            <a:endParaRPr lang="en-US" sz="2400" dirty="0"/>
          </a:p>
          <a:p>
            <a:endParaRPr lang="en-US" sz="2400" dirty="0"/>
          </a:p>
          <a:p>
            <a:r>
              <a:rPr lang="en-US" sz="2400" b="1" dirty="0" err="1"/>
              <a:t>Semantika</a:t>
            </a:r>
            <a:r>
              <a:rPr lang="en-US" sz="2400" b="1" dirty="0"/>
              <a:t>: </a:t>
            </a:r>
            <a:r>
              <a:rPr lang="en-US" sz="2400" dirty="0" err="1"/>
              <a:t>pozitivni</a:t>
            </a:r>
            <a:r>
              <a:rPr lang="en-US" sz="2400" dirty="0"/>
              <a:t> vs. </a:t>
            </a:r>
            <a:r>
              <a:rPr lang="en-US" sz="2400" dirty="0" err="1"/>
              <a:t>negativni</a:t>
            </a:r>
            <a:r>
              <a:rPr lang="en-US" sz="2400" dirty="0"/>
              <a:t> </a:t>
            </a:r>
            <a:r>
              <a:rPr lang="en-US" sz="2400" dirty="0" err="1"/>
              <a:t>narativ</a:t>
            </a:r>
            <a:endParaRPr lang="en-US" sz="2400" dirty="0"/>
          </a:p>
          <a:p>
            <a:endParaRPr lang="en-US" sz="2400" dirty="0"/>
          </a:p>
          <a:p>
            <a:r>
              <a:rPr lang="en-US" sz="2400" b="1" dirty="0" err="1"/>
              <a:t>Pozicija</a:t>
            </a:r>
            <a:r>
              <a:rPr lang="en-US" sz="2400" b="1" dirty="0"/>
              <a:t>: </a:t>
            </a:r>
            <a:r>
              <a:rPr lang="en-US" sz="2400" dirty="0" err="1"/>
              <a:t>lokacija</a:t>
            </a:r>
            <a:r>
              <a:rPr lang="en-US" sz="2400" dirty="0"/>
              <a:t> </a:t>
            </a:r>
            <a:r>
              <a:rPr lang="en-US" sz="2400" dirty="0" err="1"/>
              <a:t>termina</a:t>
            </a:r>
            <a:r>
              <a:rPr lang="en-US" sz="2400" dirty="0"/>
              <a:t> u </a:t>
            </a:r>
            <a:r>
              <a:rPr lang="en-US" sz="2400" dirty="0" err="1"/>
              <a:t>ukupnom</a:t>
            </a:r>
            <a:r>
              <a:rPr lang="en-US" sz="2400" dirty="0"/>
              <a:t> </a:t>
            </a:r>
            <a:r>
              <a:rPr lang="en-US" sz="2400" dirty="0" err="1"/>
              <a:t>tekstu</a:t>
            </a:r>
            <a:endParaRPr lang="en-US" sz="2400" b="1"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538187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7727" y="2339056"/>
            <a:ext cx="9038309" cy="2677648"/>
          </a:xfrm>
        </p:spPr>
        <p:txBody>
          <a:bodyPr/>
          <a:lstStyle/>
          <a:p>
            <a:r>
              <a:rPr lang="en-US" sz="6000" i="1" dirty="0" err="1">
                <a:solidFill>
                  <a:srgbClr val="92D050"/>
                </a:solidFill>
              </a:rPr>
              <a:t>Govori</a:t>
            </a:r>
            <a:r>
              <a:rPr lang="en-US" sz="6000" i="1" dirty="0">
                <a:solidFill>
                  <a:srgbClr val="92D050"/>
                </a:solidFill>
              </a:rPr>
              <a:t> </a:t>
            </a:r>
            <a:r>
              <a:rPr lang="en-US" sz="6000" i="1" dirty="0" err="1">
                <a:solidFill>
                  <a:srgbClr val="92D050"/>
                </a:solidFill>
              </a:rPr>
              <a:t>političkih</a:t>
            </a:r>
            <a:r>
              <a:rPr lang="en-US" sz="6000" i="1" dirty="0">
                <a:solidFill>
                  <a:srgbClr val="92D050"/>
                </a:solidFill>
              </a:rPr>
              <a:t> </a:t>
            </a:r>
            <a:r>
              <a:rPr lang="en-US" sz="6000" i="1" dirty="0" err="1">
                <a:solidFill>
                  <a:srgbClr val="92D050"/>
                </a:solidFill>
              </a:rPr>
              <a:t>lidera</a:t>
            </a:r>
            <a:endParaRPr lang="en-US" sz="6000" i="1" dirty="0">
              <a:solidFill>
                <a:srgbClr val="92D050"/>
              </a:solidFill>
            </a:endParaRPr>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0863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Zašto</a:t>
            </a:r>
            <a:r>
              <a:rPr lang="en-US" dirty="0"/>
              <a:t> </a:t>
            </a:r>
            <a:r>
              <a:rPr lang="en-US" dirty="0" err="1"/>
              <a:t>govori</a:t>
            </a:r>
            <a:r>
              <a:rPr lang="en-US" dirty="0"/>
              <a:t> </a:t>
            </a:r>
            <a:r>
              <a:rPr lang="en-US" dirty="0" err="1"/>
              <a:t>političkih</a:t>
            </a:r>
            <a:r>
              <a:rPr lang="en-US" dirty="0"/>
              <a:t> </a:t>
            </a:r>
            <a:r>
              <a:rPr lang="en-US" dirty="0" err="1"/>
              <a:t>lidera</a:t>
            </a:r>
            <a:r>
              <a:rPr lang="en-US" dirty="0"/>
              <a:t>?</a:t>
            </a:r>
          </a:p>
        </p:txBody>
      </p:sp>
      <p:sp>
        <p:nvSpPr>
          <p:cNvPr id="3" name="Content Placeholder 2"/>
          <p:cNvSpPr>
            <a:spLocks noGrp="1"/>
          </p:cNvSpPr>
          <p:nvPr>
            <p:ph idx="1"/>
          </p:nvPr>
        </p:nvSpPr>
        <p:spPr>
          <a:xfrm>
            <a:off x="1154953" y="2786380"/>
            <a:ext cx="8761412" cy="3416300"/>
          </a:xfrm>
        </p:spPr>
        <p:txBody>
          <a:bodyPr/>
          <a:lstStyle/>
          <a:p>
            <a:r>
              <a:rPr lang="en-US" dirty="0" err="1"/>
              <a:t>Politički</a:t>
            </a:r>
            <a:r>
              <a:rPr lang="en-US" dirty="0"/>
              <a:t> </a:t>
            </a:r>
            <a:r>
              <a:rPr lang="en-US" dirty="0" err="1"/>
              <a:t>lideri</a:t>
            </a:r>
            <a:r>
              <a:rPr lang="en-US" dirty="0"/>
              <a:t> </a:t>
            </a:r>
            <a:r>
              <a:rPr lang="en-US" dirty="0" err="1"/>
              <a:t>nalaze</a:t>
            </a:r>
            <a:r>
              <a:rPr lang="en-US" dirty="0"/>
              <a:t> se u </a:t>
            </a:r>
            <a:r>
              <a:rPr lang="en-US" dirty="0" err="1"/>
              <a:t>centru</a:t>
            </a:r>
            <a:r>
              <a:rPr lang="en-US" dirty="0"/>
              <a:t> </a:t>
            </a:r>
            <a:r>
              <a:rPr lang="en-US" dirty="0" err="1"/>
              <a:t>izučavanja</a:t>
            </a:r>
            <a:r>
              <a:rPr lang="en-US" dirty="0"/>
              <a:t> </a:t>
            </a:r>
            <a:r>
              <a:rPr lang="en-US" dirty="0" err="1"/>
              <a:t>politike</a:t>
            </a:r>
            <a:endParaRPr lang="en-US" dirty="0"/>
          </a:p>
          <a:p>
            <a:endParaRPr lang="en-US" dirty="0"/>
          </a:p>
          <a:p>
            <a:r>
              <a:rPr lang="en-US" dirty="0" err="1"/>
              <a:t>Verbalno</a:t>
            </a:r>
            <a:r>
              <a:rPr lang="en-US" dirty="0"/>
              <a:t> </a:t>
            </a:r>
            <a:r>
              <a:rPr lang="en-US" dirty="0" err="1"/>
              <a:t>ponašanje</a:t>
            </a:r>
            <a:r>
              <a:rPr lang="en-US" dirty="0"/>
              <a:t> </a:t>
            </a:r>
            <a:r>
              <a:rPr lang="en-US" dirty="0" err="1"/>
              <a:t>političara</a:t>
            </a:r>
            <a:r>
              <a:rPr lang="en-US" dirty="0"/>
              <a:t> </a:t>
            </a:r>
            <a:r>
              <a:rPr lang="en-US" dirty="0" err="1"/>
              <a:t>kao</a:t>
            </a:r>
            <a:r>
              <a:rPr lang="en-US" dirty="0"/>
              <a:t> </a:t>
            </a:r>
            <a:r>
              <a:rPr lang="en-US" dirty="0" err="1"/>
              <a:t>ključni</a:t>
            </a:r>
            <a:r>
              <a:rPr lang="en-US" dirty="0"/>
              <a:t> </a:t>
            </a:r>
            <a:r>
              <a:rPr lang="en-US" dirty="0" err="1"/>
              <a:t>pokazatelj</a:t>
            </a:r>
            <a:r>
              <a:rPr lang="en-US" dirty="0"/>
              <a:t> </a:t>
            </a:r>
            <a:r>
              <a:rPr lang="en-US" dirty="0" err="1"/>
              <a:t>političkih</a:t>
            </a:r>
            <a:r>
              <a:rPr lang="en-US" dirty="0"/>
              <a:t> </a:t>
            </a:r>
            <a:r>
              <a:rPr lang="en-US" dirty="0" err="1"/>
              <a:t>trendova</a:t>
            </a:r>
            <a:endParaRPr lang="en-US" dirty="0"/>
          </a:p>
          <a:p>
            <a:endParaRPr lang="en-US" dirty="0"/>
          </a:p>
          <a:p>
            <a:r>
              <a:rPr lang="en-US" dirty="0" err="1"/>
              <a:t>Jezik</a:t>
            </a:r>
            <a:r>
              <a:rPr lang="en-US" dirty="0"/>
              <a:t> </a:t>
            </a:r>
            <a:r>
              <a:rPr lang="en-US" dirty="0" err="1"/>
              <a:t>i</a:t>
            </a:r>
            <a:r>
              <a:rPr lang="en-US" dirty="0"/>
              <a:t> </a:t>
            </a:r>
            <a:r>
              <a:rPr lang="en-US" dirty="0" err="1"/>
              <a:t>komunikacija</a:t>
            </a:r>
            <a:r>
              <a:rPr lang="en-US" dirty="0"/>
              <a:t> </a:t>
            </a:r>
            <a:r>
              <a:rPr lang="en-US" dirty="0" err="1"/>
              <a:t>su</a:t>
            </a:r>
            <a:r>
              <a:rPr lang="en-US" dirty="0"/>
              <a:t> </a:t>
            </a:r>
            <a:r>
              <a:rPr lang="en-US" dirty="0" err="1"/>
              <a:t>fundamentalni</a:t>
            </a:r>
            <a:r>
              <a:rPr lang="en-US" dirty="0"/>
              <a:t> </a:t>
            </a:r>
            <a:r>
              <a:rPr lang="en-US" dirty="0" err="1"/>
              <a:t>za</a:t>
            </a:r>
            <a:r>
              <a:rPr lang="en-US" dirty="0"/>
              <a:t> </a:t>
            </a:r>
            <a:r>
              <a:rPr lang="en-US" dirty="0" err="1"/>
              <a:t>uspostvaljanje</a:t>
            </a:r>
            <a:r>
              <a:rPr lang="en-US" dirty="0"/>
              <a:t> </a:t>
            </a:r>
            <a:r>
              <a:rPr lang="en-US" dirty="0" err="1"/>
              <a:t>veze</a:t>
            </a:r>
            <a:r>
              <a:rPr lang="en-US" dirty="0"/>
              <a:t> </a:t>
            </a:r>
            <a:r>
              <a:rPr lang="en-US" dirty="0" err="1"/>
              <a:t>između</a:t>
            </a:r>
            <a:r>
              <a:rPr lang="en-US" dirty="0"/>
              <a:t> </a:t>
            </a:r>
            <a:r>
              <a:rPr lang="en-US" dirty="0" err="1"/>
              <a:t>vođa</a:t>
            </a:r>
            <a:r>
              <a:rPr lang="en-US" dirty="0"/>
              <a:t> </a:t>
            </a:r>
            <a:r>
              <a:rPr lang="en-US" dirty="0" err="1"/>
              <a:t>i</a:t>
            </a:r>
            <a:r>
              <a:rPr lang="en-US" dirty="0"/>
              <a:t> </a:t>
            </a:r>
            <a:r>
              <a:rPr lang="en-US" dirty="0" err="1"/>
              <a:t>građana</a:t>
            </a:r>
            <a:endParaRPr lang="en-US" dirty="0"/>
          </a:p>
          <a:p>
            <a:endParaRPr lang="en-US" dirty="0"/>
          </a:p>
          <a:p>
            <a:r>
              <a:rPr lang="en-US" dirty="0" err="1"/>
              <a:t>Jedni</a:t>
            </a:r>
            <a:r>
              <a:rPr lang="en-US" dirty="0"/>
              <a:t> od </a:t>
            </a:r>
            <a:r>
              <a:rPr lang="en-US" dirty="0" err="1"/>
              <a:t>najstarijih</a:t>
            </a:r>
            <a:r>
              <a:rPr lang="en-US" dirty="0"/>
              <a:t> </a:t>
            </a:r>
            <a:r>
              <a:rPr lang="en-US" dirty="0" err="1"/>
              <a:t>izvora</a:t>
            </a:r>
            <a:r>
              <a:rPr lang="en-US" dirty="0"/>
              <a:t> </a:t>
            </a:r>
            <a:r>
              <a:rPr lang="en-US" dirty="0" err="1"/>
              <a:t>podataka</a:t>
            </a:r>
            <a:r>
              <a:rPr lang="en-US" dirty="0"/>
              <a:t> </a:t>
            </a:r>
            <a:r>
              <a:rPr lang="en-US" dirty="0" err="1"/>
              <a:t>za</a:t>
            </a:r>
            <a:r>
              <a:rPr lang="en-US" dirty="0"/>
              <a:t> </a:t>
            </a:r>
            <a:r>
              <a:rPr lang="en-US" dirty="0" err="1"/>
              <a:t>politikologe</a:t>
            </a:r>
            <a:endParaRPr lang="en-US" dirty="0"/>
          </a:p>
        </p:txBody>
      </p:sp>
    </p:spTree>
    <p:extLst>
      <p:ext uri="{BB962C8B-B14F-4D97-AF65-F5344CB8AC3E}">
        <p14:creationId xmlns:p14="http://schemas.microsoft.com/office/powerpoint/2010/main" val="336251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846077"/>
            <a:ext cx="8761413" cy="706964"/>
          </a:xfrm>
        </p:spPr>
        <p:txBody>
          <a:bodyPr>
            <a:normAutofit/>
          </a:bodyPr>
          <a:lstStyle/>
          <a:p>
            <a:r>
              <a:rPr lang="en-US" dirty="0"/>
              <a:t>“State of the Union”</a:t>
            </a:r>
          </a:p>
        </p:txBody>
      </p:sp>
      <p:sp>
        <p:nvSpPr>
          <p:cNvPr id="4" name="Content Placeholder 3"/>
          <p:cNvSpPr>
            <a:spLocks noGrp="1"/>
          </p:cNvSpPr>
          <p:nvPr>
            <p:ph idx="1"/>
          </p:nvPr>
        </p:nvSpPr>
        <p:spPr>
          <a:xfrm>
            <a:off x="1154954" y="2603499"/>
            <a:ext cx="10306943" cy="3861095"/>
          </a:xfrm>
        </p:spPr>
        <p:txBody>
          <a:bodyPr>
            <a:noAutofit/>
          </a:bodyPr>
          <a:lstStyle/>
          <a:p>
            <a:r>
              <a:rPr lang="en-US" sz="2000" dirty="0" err="1"/>
              <a:t>Godišnje</a:t>
            </a:r>
            <a:r>
              <a:rPr lang="en-US" sz="2000" dirty="0"/>
              <a:t> </a:t>
            </a:r>
            <a:r>
              <a:rPr lang="en-US" sz="2000" dirty="0" err="1"/>
              <a:t>obraćanje</a:t>
            </a:r>
            <a:r>
              <a:rPr lang="en-US" sz="2000" dirty="0"/>
              <a:t> </a:t>
            </a:r>
            <a:r>
              <a:rPr lang="en-US" sz="2000" dirty="0" err="1"/>
              <a:t>predsjednika</a:t>
            </a:r>
            <a:r>
              <a:rPr lang="en-US" sz="2000" dirty="0"/>
              <a:t> </a:t>
            </a:r>
            <a:r>
              <a:rPr lang="en-US" sz="2000" dirty="0" err="1"/>
              <a:t>pred</a:t>
            </a:r>
            <a:r>
              <a:rPr lang="en-US" sz="2000" dirty="0"/>
              <a:t> </a:t>
            </a:r>
            <a:r>
              <a:rPr lang="en-US" sz="2000" dirty="0" err="1"/>
              <a:t>Kongresom</a:t>
            </a:r>
            <a:endParaRPr lang="en-US" sz="2000" dirty="0"/>
          </a:p>
          <a:p>
            <a:r>
              <a:rPr lang="en-US" sz="2000" b="1" dirty="0" err="1"/>
              <a:t>Cilj</a:t>
            </a:r>
            <a:r>
              <a:rPr lang="en-US" sz="2000" b="1" dirty="0"/>
              <a:t>: </a:t>
            </a:r>
            <a:r>
              <a:rPr lang="en-US" sz="2000" dirty="0"/>
              <a:t>(1) </a:t>
            </a:r>
            <a:r>
              <a:rPr lang="en-US" sz="2000" i="1" dirty="0" err="1"/>
              <a:t>sumirati</a:t>
            </a:r>
            <a:r>
              <a:rPr lang="en-US" sz="2000" i="1" dirty="0"/>
              <a:t> “</a:t>
            </a:r>
            <a:r>
              <a:rPr lang="en-US" sz="2000" i="1" dirty="0" err="1"/>
              <a:t>stanje</a:t>
            </a:r>
            <a:r>
              <a:rPr lang="en-US" sz="2000" i="1" dirty="0"/>
              <a:t> </a:t>
            </a:r>
            <a:r>
              <a:rPr lang="en-US" sz="2000" i="1" dirty="0" err="1"/>
              <a:t>nacije</a:t>
            </a:r>
            <a:r>
              <a:rPr lang="en-US" sz="2000" i="1" dirty="0"/>
              <a:t>” </a:t>
            </a:r>
            <a:r>
              <a:rPr lang="en-US" sz="2000" dirty="0" err="1"/>
              <a:t>i</a:t>
            </a:r>
            <a:r>
              <a:rPr lang="en-US" sz="2000" dirty="0"/>
              <a:t> (2) </a:t>
            </a:r>
            <a:r>
              <a:rPr lang="en-US" sz="2000" i="1" dirty="0" err="1"/>
              <a:t>dati</a:t>
            </a:r>
            <a:r>
              <a:rPr lang="en-US" sz="2000" i="1" dirty="0"/>
              <a:t> </a:t>
            </a:r>
            <a:r>
              <a:rPr lang="en-US" sz="2000" i="1" dirty="0" err="1"/>
              <a:t>jasne</a:t>
            </a:r>
            <a:r>
              <a:rPr lang="en-US" sz="2000" i="1" dirty="0"/>
              <a:t> </a:t>
            </a:r>
            <a:r>
              <a:rPr lang="en-US" sz="2000" i="1" dirty="0" err="1"/>
              <a:t>naznake</a:t>
            </a:r>
            <a:r>
              <a:rPr lang="en-US" sz="2000" i="1" dirty="0"/>
              <a:t> </a:t>
            </a:r>
            <a:r>
              <a:rPr lang="en-US" sz="2000" i="1" dirty="0" err="1"/>
              <a:t>zakonodavne</a:t>
            </a:r>
            <a:r>
              <a:rPr lang="en-US" sz="2000" i="1" dirty="0"/>
              <a:t> </a:t>
            </a:r>
            <a:r>
              <a:rPr lang="en-US" sz="2000" i="1" dirty="0" err="1"/>
              <a:t>agende</a:t>
            </a:r>
            <a:r>
              <a:rPr lang="en-US" sz="2000" i="1" dirty="0"/>
              <a:t> </a:t>
            </a:r>
            <a:r>
              <a:rPr lang="en-US" sz="2000" i="1" dirty="0" err="1"/>
              <a:t>i</a:t>
            </a:r>
            <a:r>
              <a:rPr lang="en-US" sz="2000" i="1" dirty="0"/>
              <a:t> </a:t>
            </a:r>
            <a:r>
              <a:rPr lang="en-US" sz="2000" i="1" dirty="0" err="1"/>
              <a:t>državnih</a:t>
            </a:r>
            <a:r>
              <a:rPr lang="en-US" sz="2000" i="1" dirty="0"/>
              <a:t> </a:t>
            </a:r>
            <a:r>
              <a:rPr lang="en-US" sz="2000" i="1" dirty="0" err="1"/>
              <a:t>prioriteta</a:t>
            </a:r>
            <a:endParaRPr lang="en-US" sz="2000" i="1" dirty="0"/>
          </a:p>
          <a:p>
            <a:r>
              <a:rPr lang="en-US" sz="2000" dirty="0" err="1"/>
              <a:t>Najasniji</a:t>
            </a:r>
            <a:r>
              <a:rPr lang="en-US" sz="2000" dirty="0"/>
              <a:t> </a:t>
            </a:r>
            <a:r>
              <a:rPr lang="en-US" sz="2000" dirty="0" err="1"/>
              <a:t>izraz</a:t>
            </a:r>
            <a:r>
              <a:rPr lang="en-US" sz="2000" dirty="0"/>
              <a:t> </a:t>
            </a:r>
            <a:r>
              <a:rPr lang="en-US" sz="2000" dirty="0" err="1"/>
              <a:t>prioriteta</a:t>
            </a:r>
            <a:r>
              <a:rPr lang="en-US" sz="2000" dirty="0"/>
              <a:t> </a:t>
            </a:r>
            <a:r>
              <a:rPr lang="en-US" sz="2000" dirty="0" err="1"/>
              <a:t>administracije</a:t>
            </a:r>
            <a:endParaRPr lang="en-US" sz="2000" dirty="0"/>
          </a:p>
          <a:p>
            <a:r>
              <a:rPr lang="en-US" sz="2000" dirty="0" err="1"/>
              <a:t>Govor</a:t>
            </a:r>
            <a:r>
              <a:rPr lang="en-US" sz="2000" dirty="0"/>
              <a:t> je </a:t>
            </a:r>
            <a:r>
              <a:rPr lang="en-US" sz="2000" dirty="0" err="1"/>
              <a:t>pripremljen</a:t>
            </a:r>
            <a:r>
              <a:rPr lang="en-US" sz="2000" dirty="0"/>
              <a:t> </a:t>
            </a:r>
            <a:r>
              <a:rPr lang="en-US" sz="2000" dirty="0" err="1"/>
              <a:t>unaprijed</a:t>
            </a:r>
            <a:r>
              <a:rPr lang="en-US" sz="2000" dirty="0"/>
              <a:t>, </a:t>
            </a:r>
            <a:r>
              <a:rPr lang="en-US" sz="2000" dirty="0" err="1"/>
              <a:t>nakon</a:t>
            </a:r>
            <a:r>
              <a:rPr lang="en-US" sz="2000" dirty="0"/>
              <a:t> </a:t>
            </a:r>
            <a:r>
              <a:rPr lang="en-US" sz="2000" dirty="0" err="1"/>
              <a:t>detaljnih</a:t>
            </a:r>
            <a:r>
              <a:rPr lang="en-US" sz="2000" dirty="0"/>
              <a:t> </a:t>
            </a:r>
            <a:r>
              <a:rPr lang="en-US" sz="2000" dirty="0" err="1"/>
              <a:t>pregovora</a:t>
            </a:r>
            <a:r>
              <a:rPr lang="en-US" sz="2000" dirty="0"/>
              <a:t> </a:t>
            </a:r>
            <a:r>
              <a:rPr lang="en-US" sz="2000" dirty="0" err="1"/>
              <a:t>oko</a:t>
            </a:r>
            <a:r>
              <a:rPr lang="en-US" sz="2000" dirty="0"/>
              <a:t> </a:t>
            </a:r>
            <a:r>
              <a:rPr lang="en-US" sz="2000" dirty="0" err="1"/>
              <a:t>sadržaja</a:t>
            </a:r>
            <a:endParaRPr lang="en-US" sz="2000" dirty="0"/>
          </a:p>
          <a:p>
            <a:r>
              <a:rPr lang="en-US" sz="2000" dirty="0" err="1"/>
              <a:t>Obraćanje</a:t>
            </a:r>
            <a:r>
              <a:rPr lang="en-US" sz="2000" dirty="0"/>
              <a:t> se </a:t>
            </a:r>
            <a:r>
              <a:rPr lang="en-US" sz="2000" dirty="0" err="1"/>
              <a:t>održava</a:t>
            </a:r>
            <a:r>
              <a:rPr lang="en-US" sz="2000" dirty="0"/>
              <a:t> u </a:t>
            </a:r>
            <a:r>
              <a:rPr lang="en-US" sz="2000" dirty="0" err="1"/>
              <a:t>Januaru</a:t>
            </a:r>
            <a:r>
              <a:rPr lang="en-US" sz="2000" dirty="0"/>
              <a:t>, </a:t>
            </a:r>
            <a:r>
              <a:rPr lang="en-US" sz="2000" dirty="0" err="1"/>
              <a:t>na</a:t>
            </a:r>
            <a:r>
              <a:rPr lang="en-US" sz="2000" dirty="0"/>
              <a:t> </a:t>
            </a:r>
            <a:r>
              <a:rPr lang="en-US" sz="2000" dirty="0" err="1"/>
              <a:t>početku</a:t>
            </a:r>
            <a:r>
              <a:rPr lang="en-US" sz="2000" dirty="0"/>
              <a:t> “</a:t>
            </a:r>
            <a:r>
              <a:rPr lang="en-US" sz="2000" dirty="0" err="1"/>
              <a:t>zakonodavne</a:t>
            </a:r>
            <a:r>
              <a:rPr lang="en-US" sz="2000" dirty="0"/>
              <a:t> </a:t>
            </a:r>
            <a:r>
              <a:rPr lang="en-US" sz="2000" dirty="0" err="1"/>
              <a:t>godine</a:t>
            </a:r>
            <a:r>
              <a:rPr lang="en-US" sz="2000" dirty="0"/>
              <a:t>”</a:t>
            </a:r>
          </a:p>
          <a:p>
            <a:endParaRPr lang="en-US" sz="2000" dirty="0"/>
          </a:p>
          <a:p>
            <a:r>
              <a:rPr lang="en-US" sz="2000" dirty="0" err="1"/>
              <a:t>Govori</a:t>
            </a:r>
            <a:r>
              <a:rPr lang="en-US" sz="2000" dirty="0"/>
              <a:t> </a:t>
            </a:r>
            <a:r>
              <a:rPr lang="en-US" sz="2000" dirty="0" err="1"/>
              <a:t>dostupni</a:t>
            </a:r>
            <a:r>
              <a:rPr lang="en-US" sz="2000" dirty="0"/>
              <a:t> </a:t>
            </a:r>
            <a:r>
              <a:rPr lang="en-US" sz="2000" dirty="0" err="1"/>
              <a:t>na</a:t>
            </a:r>
            <a:r>
              <a:rPr lang="en-US" sz="2000" dirty="0"/>
              <a:t>: </a:t>
            </a:r>
            <a:r>
              <a:rPr lang="en-US" sz="2000" dirty="0">
                <a:hlinkClick r:id="rId2"/>
              </a:rPr>
              <a:t>http://www.presidency.ucsb.edu/sou.php</a:t>
            </a:r>
            <a:endParaRPr lang="en-US" sz="2000" dirty="0"/>
          </a:p>
          <a:p>
            <a:endParaRPr lang="en-US" sz="2000" dirty="0"/>
          </a:p>
        </p:txBody>
      </p:sp>
    </p:spTree>
    <p:extLst>
      <p:ext uri="{BB962C8B-B14F-4D97-AF65-F5344CB8AC3E}">
        <p14:creationId xmlns:p14="http://schemas.microsoft.com/office/powerpoint/2010/main" val="97567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22" y="877415"/>
            <a:ext cx="3994563" cy="706964"/>
          </a:xfrm>
        </p:spPr>
        <p:txBody>
          <a:bodyPr/>
          <a:lstStyle/>
          <a:p>
            <a:r>
              <a:rPr lang="en-US" dirty="0"/>
              <a:t>Bush vs. Obama</a:t>
            </a:r>
          </a:p>
        </p:txBody>
      </p:sp>
      <p:sp>
        <p:nvSpPr>
          <p:cNvPr id="3" name="Content Placeholder 2"/>
          <p:cNvSpPr>
            <a:spLocks noGrp="1"/>
          </p:cNvSpPr>
          <p:nvPr>
            <p:ph idx="1"/>
          </p:nvPr>
        </p:nvSpPr>
        <p:spPr>
          <a:xfrm>
            <a:off x="521369" y="2526632"/>
            <a:ext cx="11670631" cy="4114800"/>
          </a:xfrm>
        </p:spPr>
        <p:txBody>
          <a:bodyPr>
            <a:normAutofit/>
          </a:bodyPr>
          <a:lstStyle/>
          <a:p>
            <a:r>
              <a:rPr lang="en-US" sz="2000" dirty="0" err="1"/>
              <a:t>Govori</a:t>
            </a:r>
            <a:r>
              <a:rPr lang="en-US" sz="2000" dirty="0"/>
              <a:t> od 2002. do 2015. </a:t>
            </a:r>
            <a:r>
              <a:rPr lang="en-US" sz="2000" dirty="0" err="1"/>
              <a:t>godine</a:t>
            </a:r>
            <a:r>
              <a:rPr lang="en-US" sz="2000" dirty="0"/>
              <a:t> (Bush 2002-2008; Obama 2009-2015)</a:t>
            </a:r>
          </a:p>
          <a:p>
            <a:endParaRPr lang="en-US" sz="2000" dirty="0"/>
          </a:p>
          <a:p>
            <a:r>
              <a:rPr lang="en-US" sz="2000" dirty="0" err="1"/>
              <a:t>Dvije</a:t>
            </a:r>
            <a:r>
              <a:rPr lang="en-US" sz="2000" dirty="0"/>
              <a:t> </a:t>
            </a:r>
            <a:r>
              <a:rPr lang="en-US" sz="2000" dirty="0" err="1"/>
              <a:t>najvažnije</a:t>
            </a:r>
            <a:r>
              <a:rPr lang="en-US" sz="2000" dirty="0"/>
              <a:t> </a:t>
            </a:r>
            <a:r>
              <a:rPr lang="en-US" sz="2000" dirty="0" err="1"/>
              <a:t>teme</a:t>
            </a:r>
            <a:r>
              <a:rPr lang="en-US" sz="2000" dirty="0"/>
              <a:t> u 21. </a:t>
            </a:r>
            <a:r>
              <a:rPr lang="en-US" sz="2000" dirty="0" err="1"/>
              <a:t>vijeku</a:t>
            </a:r>
            <a:r>
              <a:rPr lang="en-US" sz="2000" dirty="0"/>
              <a:t>: </a:t>
            </a:r>
            <a:r>
              <a:rPr lang="en-US" sz="2000" b="1" dirty="0"/>
              <a:t>rat </a:t>
            </a:r>
            <a:r>
              <a:rPr lang="en-US" sz="2000" b="1" dirty="0" err="1"/>
              <a:t>protiv</a:t>
            </a:r>
            <a:r>
              <a:rPr lang="en-US" sz="2000" b="1" dirty="0"/>
              <a:t> </a:t>
            </a:r>
            <a:r>
              <a:rPr lang="en-US" sz="2000" b="1" dirty="0" err="1"/>
              <a:t>terorizma</a:t>
            </a:r>
            <a:r>
              <a:rPr lang="en-US" sz="2000" b="1" dirty="0"/>
              <a:t> </a:t>
            </a:r>
            <a:r>
              <a:rPr lang="en-US" sz="2000" dirty="0"/>
              <a:t>(War on Terror) </a:t>
            </a:r>
            <a:r>
              <a:rPr lang="en-US" sz="2000" dirty="0" err="1"/>
              <a:t>i</a:t>
            </a:r>
            <a:r>
              <a:rPr lang="en-US" sz="2000" dirty="0"/>
              <a:t> </a:t>
            </a:r>
            <a:r>
              <a:rPr lang="en-US" sz="2000" b="1" dirty="0" err="1"/>
              <a:t>ekonomske</a:t>
            </a:r>
            <a:r>
              <a:rPr lang="en-US" sz="2000" b="1" dirty="0"/>
              <a:t> </a:t>
            </a:r>
            <a:r>
              <a:rPr lang="en-US" sz="2000" b="1" dirty="0" err="1"/>
              <a:t>reforme</a:t>
            </a:r>
            <a:endParaRPr lang="en-US" sz="2000" b="1" dirty="0"/>
          </a:p>
          <a:p>
            <a:endParaRPr lang="en-US" sz="2000" dirty="0"/>
          </a:p>
          <a:p>
            <a:r>
              <a:rPr lang="en-US" sz="2000" dirty="0" err="1"/>
              <a:t>Nivo</a:t>
            </a:r>
            <a:r>
              <a:rPr lang="en-US" sz="2000" dirty="0"/>
              <a:t> </a:t>
            </a:r>
            <a:r>
              <a:rPr lang="en-US" sz="2000" dirty="0" err="1"/>
              <a:t>analize</a:t>
            </a:r>
            <a:r>
              <a:rPr lang="en-US" sz="2000" dirty="0"/>
              <a:t>: </a:t>
            </a:r>
            <a:r>
              <a:rPr lang="en-US" sz="2000" dirty="0" err="1"/>
              <a:t>govori</a:t>
            </a:r>
            <a:r>
              <a:rPr lang="en-US" sz="2000" dirty="0"/>
              <a:t> (</a:t>
            </a:r>
            <a:r>
              <a:rPr lang="en-US" sz="2000" dirty="0" err="1"/>
              <a:t>podaci</a:t>
            </a:r>
            <a:r>
              <a:rPr lang="en-US" sz="2000" dirty="0"/>
              <a:t> </a:t>
            </a:r>
            <a:r>
              <a:rPr lang="en-US" sz="2000" dirty="0" err="1"/>
              <a:t>dostupni</a:t>
            </a:r>
            <a:r>
              <a:rPr lang="en-US" sz="2000" dirty="0"/>
              <a:t> </a:t>
            </a:r>
            <a:r>
              <a:rPr lang="en-US" sz="2000" dirty="0" err="1"/>
              <a:t>i</a:t>
            </a:r>
            <a:r>
              <a:rPr lang="en-US" sz="2000" dirty="0"/>
              <a:t> </a:t>
            </a:r>
            <a:r>
              <a:rPr lang="en-US" sz="2000" dirty="0" err="1"/>
              <a:t>na</a:t>
            </a:r>
            <a:r>
              <a:rPr lang="en-US" sz="2000" dirty="0"/>
              <a:t> </a:t>
            </a:r>
            <a:r>
              <a:rPr lang="en-US" sz="2000" dirty="0" err="1"/>
              <a:t>nivou</a:t>
            </a:r>
            <a:r>
              <a:rPr lang="en-US" sz="2000" dirty="0"/>
              <a:t> </a:t>
            </a:r>
            <a:r>
              <a:rPr lang="en-US" sz="2000" dirty="0" err="1"/>
              <a:t>paragrafa</a:t>
            </a:r>
            <a:r>
              <a:rPr lang="en-US" sz="2000" dirty="0"/>
              <a:t> i </a:t>
            </a:r>
            <a:r>
              <a:rPr lang="en-US" sz="2000" dirty="0" err="1"/>
              <a:t>rečenica</a:t>
            </a:r>
            <a:r>
              <a:rPr lang="en-US" sz="2000" dirty="0"/>
              <a:t>)</a:t>
            </a:r>
          </a:p>
          <a:p>
            <a:endParaRPr lang="en-US" sz="2000" dirty="0"/>
          </a:p>
          <a:p>
            <a:r>
              <a:rPr lang="en-US" sz="2000" dirty="0" err="1"/>
              <a:t>Kodiranje</a:t>
            </a:r>
            <a:r>
              <a:rPr lang="en-US" sz="2000" dirty="0"/>
              <a:t> </a:t>
            </a:r>
            <a:r>
              <a:rPr lang="en-US" sz="2000" dirty="0" err="1"/>
              <a:t>na</a:t>
            </a:r>
            <a:r>
              <a:rPr lang="en-US" sz="2000" dirty="0"/>
              <a:t> </a:t>
            </a:r>
            <a:r>
              <a:rPr lang="en-US" sz="2000" dirty="0" err="1"/>
              <a:t>nivou</a:t>
            </a:r>
            <a:r>
              <a:rPr lang="en-US" sz="2000" dirty="0"/>
              <a:t> </a:t>
            </a:r>
            <a:r>
              <a:rPr lang="en-US" sz="2000" dirty="0" err="1"/>
              <a:t>riječi</a:t>
            </a:r>
            <a:r>
              <a:rPr lang="en-US" sz="2000" dirty="0"/>
              <a:t>/</a:t>
            </a:r>
            <a:r>
              <a:rPr lang="en-US" sz="2000" dirty="0" err="1"/>
              <a:t>termina</a:t>
            </a:r>
            <a:endParaRPr lang="en-US" sz="2000" dirty="0"/>
          </a:p>
          <a:p>
            <a:endParaRPr lang="en-US" dirty="0"/>
          </a:p>
          <a:p>
            <a:endParaRPr lang="en-US" b="1" dirty="0"/>
          </a:p>
          <a:p>
            <a:endParaRPr lang="en-US" dirty="0"/>
          </a:p>
          <a:p>
            <a:endParaRPr lang="en-US" dirty="0"/>
          </a:p>
        </p:txBody>
      </p:sp>
    </p:spTree>
    <p:extLst>
      <p:ext uri="{BB962C8B-B14F-4D97-AF65-F5344CB8AC3E}">
        <p14:creationId xmlns:p14="http://schemas.microsoft.com/office/powerpoint/2010/main" val="10867159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Ion Boardroom</Template>
  <TotalTime>1297</TotalTime>
  <Words>1390</Words>
  <Application>Microsoft Macintosh PowerPoint</Application>
  <PresentationFormat>Widescreen</PresentationFormat>
  <Paragraphs>89</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Century Gothic</vt:lpstr>
      <vt:lpstr>Wingdings 3</vt:lpstr>
      <vt:lpstr>Ion Boardroom</vt:lpstr>
      <vt:lpstr>Korišćenje teksta kao dokaza… </vt:lpstr>
      <vt:lpstr>Dva pristupa tumačenju teksta </vt:lpstr>
      <vt:lpstr>Analiza sadržaja – praktična primjena</vt:lpstr>
      <vt:lpstr>Vrste teksta </vt:lpstr>
      <vt:lpstr>Šta tražimo?</vt:lpstr>
      <vt:lpstr>Govori političkih lidera</vt:lpstr>
      <vt:lpstr>Zašto govori političkih lidera?</vt:lpstr>
      <vt:lpstr>“State of the Union”</vt:lpstr>
      <vt:lpstr>Bush vs. Obama</vt:lpstr>
      <vt:lpstr>Hipoteze</vt:lpstr>
      <vt:lpstr>Rječnik: Rat protiv terorizma</vt:lpstr>
      <vt:lpstr>Rječnik: Ekonomska reforma</vt:lpstr>
      <vt:lpstr>PowerPoint Presentation</vt:lpstr>
      <vt:lpstr>PowerPoint Presentation</vt:lpstr>
      <vt:lpstr>Primjer kodiranja tema</vt:lpstr>
      <vt:lpstr>Primjer kodiranja tema</vt:lpstr>
      <vt:lpstr>Primjer kodiranja tema</vt:lpstr>
      <vt:lpstr>Ostale važne stvari…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Prvi domaći zadatak</dc:title>
  <dc:creator>Windows User</dc:creator>
  <cp:lastModifiedBy>Nemanja Batricevic</cp:lastModifiedBy>
  <cp:revision>111</cp:revision>
  <dcterms:created xsi:type="dcterms:W3CDTF">2017-11-15T16:32:03Z</dcterms:created>
  <dcterms:modified xsi:type="dcterms:W3CDTF">2023-01-10T12:04:00Z</dcterms:modified>
</cp:coreProperties>
</file>