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D886CB85-9340-47A2-A1CC-FF570DDA4C17}" type="datetimeFigureOut">
              <a:rPr lang="en-US" smtClean="0"/>
              <a:t>4/22/2019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D25EBBD-AEFF-42FE-80D4-1AA2DF26AA7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NACIONALIZAM KAO IDEOLOGIJA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prstTxWarp prst="textPlain">
              <a:avLst/>
            </a:prstTxWarp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NACIONALIZAM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5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Konzervativni nacionalizam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Nacionalizam baziran na jakobinskom duhu i odbrani tradicije</a:t>
            </a:r>
          </a:p>
          <a:p>
            <a:r>
              <a:rPr lang="sr-Latn-RS" sz="2400" dirty="0" smtClean="0"/>
              <a:t>Društvo je organski povezano</a:t>
            </a:r>
          </a:p>
          <a:p>
            <a:r>
              <a:rPr lang="sr-Latn-RS" sz="2400" dirty="0" smtClean="0"/>
              <a:t>Očuvanje nacionalnog jedinstva i ponosa</a:t>
            </a:r>
          </a:p>
          <a:p>
            <a:r>
              <a:rPr lang="sr-Latn-RS" sz="2400" dirty="0" smtClean="0"/>
              <a:t>Margaret Tačer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0515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Integrali nacionalizam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Uticajan u Njemačkoj Srednjoj i Jugoistočnoj Evropi</a:t>
            </a:r>
          </a:p>
          <a:p>
            <a:r>
              <a:rPr lang="sr-Latn-RS" sz="2400" dirty="0" smtClean="0"/>
              <a:t>Odbrana nacionalnog integriteta i moći nacije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045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Imperijalistički nacionalizam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U 19. vijeku</a:t>
            </a:r>
          </a:p>
          <a:p>
            <a:r>
              <a:rPr lang="sr-Latn-RS" sz="2400" dirty="0" smtClean="0"/>
              <a:t>Francuska i Engleska – konzervativni, Njemačka na integralni nacionalizam</a:t>
            </a:r>
          </a:p>
          <a:p>
            <a:r>
              <a:rPr lang="sr-Latn-RS" sz="2400" dirty="0" smtClean="0"/>
              <a:t>Njemačka ima božansku misiju da civilizuje svijet</a:t>
            </a:r>
          </a:p>
          <a:p>
            <a:r>
              <a:rPr lang="sr-Latn-RS" sz="2400" dirty="0" smtClean="0"/>
              <a:t>Arijevska rasa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5717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Antikolonijalni nacionalizam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Odgovor Trećeg svijeta na imperijalistički nacionalizam</a:t>
            </a:r>
          </a:p>
          <a:p>
            <a:r>
              <a:rPr lang="sr-Latn-RS" sz="2400" dirty="0" smtClean="0"/>
              <a:t>Primjer Indija – razlika na relaciji Zapadna i Indijska kultura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926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Drugi tipovi nacionalizma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Pannacionalizam</a:t>
            </a:r>
          </a:p>
          <a:p>
            <a:r>
              <a:rPr lang="sr-Latn-RS" sz="2400" dirty="0" smtClean="0"/>
              <a:t>Etatističi ili birokratski nacionalizam – nezavisnost o komunističkog centra u SSSR</a:t>
            </a:r>
          </a:p>
          <a:p>
            <a:r>
              <a:rPr lang="sr-Latn-RS" sz="2400" dirty="0" smtClean="0"/>
              <a:t>Kosmopolitski nacionalizam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7802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Slučaj hrvatska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sr-Latn-RS" sz="2400" dirty="0" smtClean="0"/>
              <a:t>Snagu crpio iz dezintegrativnog položaja hrvatske nacije</a:t>
            </a:r>
            <a:endParaRPr lang="sr-Latn-RS" sz="2400" dirty="0"/>
          </a:p>
          <a:p>
            <a:r>
              <a:rPr lang="sr-Latn-RS" sz="2400" dirty="0" smtClean="0"/>
              <a:t>Liberalni nacionalizam u Hrvatskoj</a:t>
            </a:r>
          </a:p>
          <a:p>
            <a:pPr lvl="1"/>
            <a:r>
              <a:rPr lang="sr-Latn-RS" sz="2400" dirty="0" smtClean="0"/>
              <a:t>Strosmajer – južnoslovenstvo</a:t>
            </a:r>
          </a:p>
          <a:p>
            <a:pPr lvl="1"/>
            <a:r>
              <a:rPr lang="sr-Latn-RS" sz="2400" dirty="0" smtClean="0"/>
              <a:t>Starčević – zajednica svih pripadnika na određenoj teritoriji</a:t>
            </a:r>
          </a:p>
          <a:p>
            <a:pPr lvl="1"/>
            <a:r>
              <a:rPr lang="sr-Latn-RS" sz="2400" dirty="0" smtClean="0"/>
              <a:t>Hrvatsko proljeće</a:t>
            </a:r>
          </a:p>
          <a:p>
            <a:pPr marL="57150" indent="0">
              <a:buNone/>
            </a:pPr>
            <a:r>
              <a:rPr lang="sr-Latn-RS" sz="2400" dirty="0" smtClean="0"/>
              <a:t>Konzervativni nacionalizam – hrvatska nacija organska sa tradicionalnim hrišćanskim vrijednostima – HSS</a:t>
            </a:r>
          </a:p>
          <a:p>
            <a:pPr marL="57150" indent="0">
              <a:buNone/>
            </a:pPr>
            <a:r>
              <a:rPr lang="sr-Latn-RS" sz="2400" dirty="0" smtClean="0"/>
              <a:t>Integralni nacionalizam – glorifikacija i divinizacija hrvatske nacije</a:t>
            </a:r>
          </a:p>
          <a:p>
            <a:pPr marL="400050"/>
            <a:r>
              <a:rPr lang="sr-Latn-RS" sz="2400" dirty="0" smtClean="0"/>
              <a:t>Hrvati izvor dobrog </a:t>
            </a:r>
          </a:p>
          <a:p>
            <a:pPr marL="400050"/>
            <a:r>
              <a:rPr lang="sr-Latn-RS" sz="2400" dirty="0" smtClean="0"/>
              <a:t>Slavoserbi – pasmina</a:t>
            </a:r>
          </a:p>
          <a:p>
            <a:pPr marL="400050"/>
            <a:r>
              <a:rPr lang="sr-Latn-RS" sz="2400" dirty="0" smtClean="0"/>
              <a:t>Revival doživljava 1990</a:t>
            </a:r>
          </a:p>
          <a:p>
            <a:pPr marL="400050"/>
            <a:r>
              <a:rPr lang="sr-Latn-RS" sz="2400" dirty="0" smtClean="0"/>
              <a:t>Ekspanzionistički nacionalizam – od Makedonije i Njemačke je hrvatsko stanovništvo</a:t>
            </a:r>
          </a:p>
          <a:p>
            <a:pPr marL="400050"/>
            <a:r>
              <a:rPr lang="sr-Latn-RS" sz="2400" dirty="0" smtClean="0"/>
              <a:t>Nemanjići  hrvatska porodica</a:t>
            </a:r>
          </a:p>
          <a:p>
            <a:pPr marL="400050"/>
            <a:r>
              <a:rPr lang="sr-Latn-RS" sz="2400" dirty="0" smtClean="0"/>
              <a:t>Pretenzije Franja Tuđmana prema B i 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19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SLUČAJ SRBIJA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/>
              <a:t>Liberalni, konzervativni, ekspanzionistički, integralni</a:t>
            </a:r>
          </a:p>
          <a:p>
            <a:r>
              <a:rPr lang="sr-Latn-RS" sz="2400" dirty="0" smtClean="0"/>
              <a:t>Liberalni – oslobodilački ili ujediniteljski i  unitarni</a:t>
            </a:r>
          </a:p>
          <a:p>
            <a:r>
              <a:rPr lang="sr-Latn-RS" sz="2400" dirty="0" smtClean="0"/>
              <a:t>Jugoslavija konfederacija, ponovo se javio 1990 Vojislav Koštunica</a:t>
            </a:r>
          </a:p>
          <a:p>
            <a:r>
              <a:rPr lang="sr-Latn-RS" sz="2400" dirty="0" smtClean="0"/>
              <a:t>Konzervativni nacionalizam i SPC</a:t>
            </a:r>
          </a:p>
          <a:p>
            <a:r>
              <a:rPr lang="sr-Latn-RS" sz="2400" dirty="0" smtClean="0"/>
              <a:t>Svetosavski nacionalizam – jedan narod, jedna religija, jedna država</a:t>
            </a:r>
          </a:p>
          <a:p>
            <a:r>
              <a:rPr lang="sr-Latn-RS" sz="2400" smtClean="0"/>
              <a:t>Ekspanzionistički nacionalizam – Načertanije 1844</a:t>
            </a:r>
            <a:endParaRPr lang="sr-Latn-R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560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000" dirty="0" smtClean="0"/>
              <a:t>NACIONALIZAM KAO IDEOLOGIJA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000" smtClean="0"/>
              <a:t>Razikovati </a:t>
            </a:r>
            <a:r>
              <a:rPr lang="sr-Latn-RS" sz="2000" dirty="0" smtClean="0"/>
              <a:t>nacionalizam od drugih ideologija</a:t>
            </a:r>
          </a:p>
          <a:p>
            <a:r>
              <a:rPr lang="sr-Latn-RS" sz="2000" dirty="0" smtClean="0"/>
              <a:t>Friden – slabe ideologije poput ekologizma i feminizma</a:t>
            </a:r>
          </a:p>
          <a:p>
            <a:r>
              <a:rPr lang="sr-Latn-RS" sz="2000" dirty="0" smtClean="0"/>
              <a:t>Hejvud – nacionalizmu nedostaje odnos prema idejama i vrijednostima</a:t>
            </a:r>
          </a:p>
          <a:p>
            <a:r>
              <a:rPr lang="sr-Latn-RS" sz="2000" dirty="0" smtClean="0"/>
              <a:t>Nacionalizmu kao ideologiji nedostaje: rešenje za organizovanje društva, socijalna pravda, raspodjela resursa, upravljanje konfliktima, itd.</a:t>
            </a:r>
          </a:p>
          <a:p>
            <a:r>
              <a:rPr lang="sr-Latn-RS" sz="2000" dirty="0" smtClean="0"/>
              <a:t>Nacionalizam izaziva emocije i time mobiliše pripadnike nacije</a:t>
            </a:r>
          </a:p>
          <a:p>
            <a:pPr lvl="1"/>
            <a:r>
              <a:rPr lang="sr-Latn-RS" sz="2000" dirty="0" smtClean="0"/>
              <a:t>Primordijalni</a:t>
            </a:r>
          </a:p>
          <a:p>
            <a:pPr lvl="1"/>
            <a:r>
              <a:rPr lang="sr-Latn-RS" sz="2000" dirty="0" smtClean="0"/>
              <a:t>Modernistički </a:t>
            </a:r>
          </a:p>
          <a:p>
            <a:r>
              <a:rPr lang="sr-Latn-RS" sz="2000" dirty="0" smtClean="0"/>
              <a:t>Avgustin Barel 1798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855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Temeljne ideje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sr-Latn-RS" sz="2400" dirty="0" smtClean="0"/>
              <a:t>U doba Francuske revolucije</a:t>
            </a:r>
          </a:p>
          <a:p>
            <a:r>
              <a:rPr lang="sr-Latn-RS" sz="2400" dirty="0" smtClean="0"/>
              <a:t>U početku se odnosio na političku i kulturnu elitu, a potom označava i narod nižeg staleža</a:t>
            </a:r>
          </a:p>
          <a:p>
            <a:r>
              <a:rPr lang="sr-Latn-RS" sz="2400" dirty="0" smtClean="0"/>
              <a:t>Nacionalizam legitimiše vlast voljom nacije a ne Božijom voljom</a:t>
            </a:r>
          </a:p>
          <a:p>
            <a:r>
              <a:rPr lang="sr-Latn-RS" sz="2400" dirty="0" smtClean="0"/>
              <a:t>Entoni Smit:</a:t>
            </a:r>
          </a:p>
          <a:p>
            <a:pPr lvl="1"/>
            <a:r>
              <a:rPr lang="sr-Latn-RS" sz="2400" dirty="0" smtClean="0"/>
              <a:t>Nacija ima istoriju, individualnost, sudbinu</a:t>
            </a:r>
          </a:p>
          <a:p>
            <a:pPr lvl="1"/>
            <a:r>
              <a:rPr lang="sr-Latn-RS" sz="2400" dirty="0" smtClean="0"/>
              <a:t>Politička i društvena moć, kao i lojalnostpoistovjećenje sa nacijom ako se želi sloboda i samoostvarenje</a:t>
            </a:r>
          </a:p>
          <a:p>
            <a:pPr lvl="1"/>
            <a:r>
              <a:rPr lang="sr-Latn-RS" sz="2400" dirty="0" smtClean="0"/>
              <a:t>Nacija mora biti slobodno ako se želi mir i pravda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583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Ideologija nacionalizma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Entoni Smit – dva modela nacije:</a:t>
            </a:r>
          </a:p>
          <a:p>
            <a:r>
              <a:rPr lang="sr-Latn-RS" sz="2400" dirty="0"/>
              <a:t>Z</a:t>
            </a:r>
            <a:r>
              <a:rPr lang="sr-Latn-RS" sz="2400" dirty="0" smtClean="0"/>
              <a:t>apadni ili građansko teritorijalni model:</a:t>
            </a:r>
          </a:p>
          <a:p>
            <a:pPr lvl="1"/>
            <a:r>
              <a:rPr lang="sr-Latn-RS" sz="2400" dirty="0" smtClean="0"/>
              <a:t>Zakoni, institucije, granice</a:t>
            </a:r>
          </a:p>
          <a:p>
            <a:r>
              <a:rPr lang="sr-Latn-RS" sz="2400" dirty="0" smtClean="0"/>
              <a:t>Etnički ili istočni model nacije</a:t>
            </a:r>
          </a:p>
          <a:p>
            <a:pPr lvl="1"/>
            <a:r>
              <a:rPr lang="sr-Latn-RS" sz="2400" dirty="0" smtClean="0"/>
              <a:t>Porijeklo i kulturna tradicija</a:t>
            </a:r>
          </a:p>
          <a:p>
            <a:r>
              <a:rPr lang="sr-Latn-RS" sz="2400" dirty="0" smtClean="0"/>
              <a:t>Fihteova tri elementa nacije: jezik, zlatno doba nacije i religija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7039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NACIonalni identitet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pPr marL="0" indent="0">
              <a:buNone/>
            </a:pPr>
            <a:r>
              <a:rPr lang="sr-Latn-RS" sz="2400" dirty="0"/>
              <a:t>1</a:t>
            </a:r>
            <a:r>
              <a:rPr lang="sr-Latn-RS" sz="2400" dirty="0" smtClean="0"/>
              <a:t>. Teritorijalno – politički identitet, moderna država</a:t>
            </a:r>
          </a:p>
          <a:p>
            <a:pPr lvl="1"/>
            <a:r>
              <a:rPr lang="sr-Latn-RS" sz="2400" dirty="0" smtClean="0"/>
              <a:t>Teritorijalizam</a:t>
            </a:r>
          </a:p>
          <a:p>
            <a:pPr lvl="1"/>
            <a:r>
              <a:rPr lang="sr-Latn-RS" sz="2400" dirty="0" smtClean="0"/>
              <a:t>Državljanstvo</a:t>
            </a:r>
          </a:p>
          <a:p>
            <a:pPr lvl="1"/>
            <a:r>
              <a:rPr lang="sr-Latn-RS" sz="2400" dirty="0" smtClean="0"/>
              <a:t>Participacija</a:t>
            </a:r>
          </a:p>
          <a:p>
            <a:pPr lvl="1"/>
            <a:r>
              <a:rPr lang="sr-Latn-RS" sz="2400" dirty="0" smtClean="0"/>
              <a:t>Građansko obrazovanje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9788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Nacionalni identitet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ctr">
            <a:normAutofit/>
          </a:bodyPr>
          <a:lstStyle/>
          <a:p>
            <a:r>
              <a:rPr lang="sr-Latn-RS" sz="2400" dirty="0" smtClean="0"/>
              <a:t>2. </a:t>
            </a:r>
            <a:r>
              <a:rPr lang="sr-Latn-RS" sz="2800" dirty="0" smtClean="0"/>
              <a:t>Nacija kao etnička zajednica </a:t>
            </a:r>
          </a:p>
          <a:p>
            <a:pPr lvl="1"/>
            <a:r>
              <a:rPr lang="sr-Latn-RS" sz="2400" dirty="0" smtClean="0"/>
              <a:t>Zajedničke mitove</a:t>
            </a:r>
          </a:p>
          <a:p>
            <a:pPr lvl="1"/>
            <a:r>
              <a:rPr lang="sr-Latn-RS" sz="2400" dirty="0" smtClean="0"/>
              <a:t>Istorijska sjećanja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33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Nacionalna država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ctr">
            <a:normAutofit/>
          </a:bodyPr>
          <a:lstStyle/>
          <a:p>
            <a:r>
              <a:rPr lang="sr-Latn-RS" sz="2400" dirty="0" smtClean="0"/>
              <a:t>Nacija ujedinjena u posebnu političu zajednicu</a:t>
            </a:r>
          </a:p>
          <a:p>
            <a:r>
              <a:rPr lang="sr-Latn-RS" sz="2400" dirty="0" smtClean="0"/>
              <a:t>Smit – nacionalizam završava simbiozom nacije i države</a:t>
            </a:r>
          </a:p>
          <a:p>
            <a:r>
              <a:rPr lang="sr-Latn-RS" sz="2400" dirty="0" smtClean="0"/>
              <a:t>Nacija jedina legitimna jedinica vladavine, a da se nacionalne i državne granice poklapaju</a:t>
            </a:r>
          </a:p>
          <a:p>
            <a:r>
              <a:rPr lang="sr-Latn-RS" sz="2400" dirty="0" smtClean="0"/>
              <a:t>Nacionalne granice – da se nacija odijeli od drugih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460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nacionalizma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b">
            <a:normAutofit/>
          </a:bodyPr>
          <a:lstStyle/>
          <a:p>
            <a:r>
              <a:rPr lang="sr-Latn-RS" sz="2400" dirty="0" smtClean="0"/>
              <a:t>Nacionalizam se povezuje sa ekstremističkim pokretima</a:t>
            </a:r>
          </a:p>
          <a:p>
            <a:r>
              <a:rPr lang="sr-Latn-RS" sz="2400" dirty="0" smtClean="0"/>
              <a:t>Isah Berlin – uzdizanje nacije do statusa vrhunskih vrijednosti</a:t>
            </a:r>
          </a:p>
          <a:p>
            <a:r>
              <a:rPr lang="sr-Latn-RS" sz="2400" dirty="0" smtClean="0"/>
              <a:t>Građanski i etnički, agresivni i neagresivni, istočni i zapadni, liberalni i neliberalni</a:t>
            </a:r>
          </a:p>
          <a:p>
            <a:r>
              <a:rPr lang="sr-Latn-RS" sz="2400" dirty="0" smtClean="0"/>
              <a:t>Liberalni, konzervativni, integralni, imperijalistički, antikolonijalni nacionalizam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810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Liberalni nacionalizam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 anchor="ctr">
            <a:normAutofit/>
          </a:bodyPr>
          <a:lstStyle/>
          <a:p>
            <a:r>
              <a:rPr lang="sr-Latn-RS" sz="2400" dirty="0" smtClean="0"/>
              <a:t>Javlja se sa Francuskom revolucijom</a:t>
            </a:r>
          </a:p>
          <a:p>
            <a:r>
              <a:rPr lang="sr-Latn-RS" sz="2400" dirty="0" smtClean="0"/>
              <a:t>Borba protiv Luja XVI</a:t>
            </a:r>
          </a:p>
          <a:p>
            <a:r>
              <a:rPr lang="sr-Latn-RS" sz="2400" dirty="0" smtClean="0"/>
              <a:t>Za Macinija liberalizam i nacionalizam su neodvojivi</a:t>
            </a:r>
          </a:p>
          <a:p>
            <a:r>
              <a:rPr lang="sr-Latn-RS" sz="2400" dirty="0" smtClean="0"/>
              <a:t>Liberalizam se temelji na individualnim slobodama, nacionalizam smatra da je nacija suvereni entitet i ima pravo na slobodu</a:t>
            </a:r>
          </a:p>
          <a:p>
            <a:r>
              <a:rPr lang="sr-Latn-RS" sz="2400" dirty="0" smtClean="0"/>
              <a:t>Liberalni nacionalizam se suprotstavlja stranoj dominaciji i imaju pravo na vlastitu sreću na vlastiti način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0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240</TotalTime>
  <Words>549</Words>
  <Application>Microsoft Office PowerPoint</Application>
  <PresentationFormat>On-screen Show (4:3)</PresentationFormat>
  <Paragraphs>93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Horizon</vt:lpstr>
      <vt:lpstr>NACIONALIZAM</vt:lpstr>
      <vt:lpstr>NACIONALIZAM KAO IDEOLOGIJA</vt:lpstr>
      <vt:lpstr>Temeljne ideje</vt:lpstr>
      <vt:lpstr>Ideologija nacionalizma</vt:lpstr>
      <vt:lpstr>NACIonalni identitet</vt:lpstr>
      <vt:lpstr>Nacionalni identitet</vt:lpstr>
      <vt:lpstr>Nacionalna država</vt:lpstr>
      <vt:lpstr>Tipovi nacionalizma</vt:lpstr>
      <vt:lpstr>Liberalni nacionalizam</vt:lpstr>
      <vt:lpstr>Konzervativni nacionalizam</vt:lpstr>
      <vt:lpstr>Integrali nacionalizam</vt:lpstr>
      <vt:lpstr>Imperijalistički nacionalizam</vt:lpstr>
      <vt:lpstr>Antikolonijalni nacionalizam</vt:lpstr>
      <vt:lpstr>Drugi tipovi nacionalizma</vt:lpstr>
      <vt:lpstr>Slučaj hrvatska</vt:lpstr>
      <vt:lpstr>SLUČAJ SRBIJA</vt:lpstr>
    </vt:vector>
  </TitlesOfParts>
  <Company>SCM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NACIONALIZAM</dc:title>
  <dc:creator>Korisnik</dc:creator>
  <cp:lastModifiedBy>FPN3</cp:lastModifiedBy>
  <cp:revision>9</cp:revision>
  <dcterms:created xsi:type="dcterms:W3CDTF">2019-04-20T10:04:31Z</dcterms:created>
  <dcterms:modified xsi:type="dcterms:W3CDTF">2019-04-22T18:25:45Z</dcterms:modified>
</cp:coreProperties>
</file>