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96DFF08F-DC6B-4601-B491-B0F83F6DD2DA}" type="datetimeFigureOut">
              <a:rPr lang="en-US" dirty="0"/>
              <a:pPr/>
              <a:t>5/12/2015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5/12/2015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762000"/>
            <a:ext cx="7581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5/12/2015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5/12/2015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5/12/2015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5/12/2015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5/12/2015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5/12/2015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5/12/2015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5/12/2015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dirty="0"/>
              <a:t>5/12/2015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1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96DFF08F-DC6B-4601-B491-B0F83F6DD2DA}" type="datetimeFigureOut">
              <a:rPr lang="en-US" dirty="0"/>
              <a:pPr/>
              <a:t>5/12/2015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1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199" y="4960137"/>
            <a:ext cx="10348175" cy="1463040"/>
          </a:xfrm>
        </p:spPr>
        <p:txBody>
          <a:bodyPr/>
          <a:lstStyle/>
          <a:p>
            <a:r>
              <a:rPr lang="sr-Latn-ME" dirty="0"/>
              <a:t>SYSTEMA LYMPHATICUM (LIMFNI SISTEM)</a:t>
            </a:r>
          </a:p>
        </p:txBody>
      </p:sp>
    </p:spTree>
    <p:extLst>
      <p:ext uri="{BB962C8B-B14F-4D97-AF65-F5344CB8AC3E}">
        <p14:creationId xmlns:p14="http://schemas.microsoft.com/office/powerpoint/2010/main" val="21407738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631065"/>
            <a:ext cx="4754880" cy="5678295"/>
          </a:xfrm>
        </p:spPr>
        <p:txBody>
          <a:bodyPr>
            <a:normAutofit lnSpcReduction="10000"/>
          </a:bodyPr>
          <a:lstStyle/>
          <a:p>
            <a:r>
              <a:rPr lang="sr-Latn-ME" dirty="0"/>
              <a:t>Na parijetalnom peritoneumu se opisuju tvorevine:</a:t>
            </a:r>
          </a:p>
          <a:p>
            <a:r>
              <a:rPr lang="sr-Latn-ME" dirty="0"/>
              <a:t>1.	Peritonealni nabori – plica umbilicalis mediana, medialis et lateralis</a:t>
            </a:r>
          </a:p>
          <a:p>
            <a:r>
              <a:rPr lang="sr-Latn-ME" dirty="0"/>
              <a:t>2.	</a:t>
            </a:r>
            <a:r>
              <a:rPr lang="sr-Latn-ME" dirty="0" smtClean="0"/>
              <a:t>Peritonealne </a:t>
            </a:r>
            <a:r>
              <a:rPr lang="sr-Latn-ME" dirty="0"/>
              <a:t>jamice – fossa supravesicalis, inguinalis medialis et lateralis</a:t>
            </a:r>
          </a:p>
          <a:p>
            <a:r>
              <a:rPr lang="sr-Latn-ME" dirty="0"/>
              <a:t>Na visceralnom peritoneumu se opisuju tvorevine:</a:t>
            </a:r>
          </a:p>
          <a:p>
            <a:r>
              <a:rPr lang="sr-Latn-ME" dirty="0"/>
              <a:t>1.	mesenterium</a:t>
            </a:r>
          </a:p>
          <a:p>
            <a:r>
              <a:rPr lang="sr-Latn-ME" dirty="0"/>
              <a:t>2.	mesocolon</a:t>
            </a:r>
          </a:p>
          <a:p>
            <a:r>
              <a:rPr lang="sr-Latn-ME" dirty="0"/>
              <a:t>3.	ligamenta</a:t>
            </a:r>
          </a:p>
          <a:p>
            <a:r>
              <a:rPr lang="sr-Latn-ME" dirty="0"/>
              <a:t>4.	omenta (omentum majus et minus)</a:t>
            </a:r>
          </a:p>
          <a:p>
            <a:endParaRPr lang="sr-Latn-ME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141065" y="631066"/>
            <a:ext cx="5437042" cy="5677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28118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 smtClean="0"/>
              <a:t>Cavum peritonei</a:t>
            </a:r>
            <a:endParaRPr lang="sr-Latn-ME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9093" y="2286000"/>
            <a:ext cx="5469915" cy="4023360"/>
          </a:xfrm>
        </p:spPr>
        <p:txBody>
          <a:bodyPr>
            <a:normAutofit lnSpcReduction="10000"/>
          </a:bodyPr>
          <a:lstStyle/>
          <a:p>
            <a:r>
              <a:rPr lang="sr-Latn-ME" dirty="0"/>
              <a:t>Cavum peritonei je potpuno zatvoren bezvazdušni prostor, podijeljena je na 2 sprata i dobija veći broj špagova. Gornji i donji sprat su podijeljeni sa mesocolon transversum-om. </a:t>
            </a:r>
            <a:endParaRPr lang="sr-Latn-ME" dirty="0" smtClean="0"/>
          </a:p>
          <a:p>
            <a:r>
              <a:rPr lang="sr-Latn-ME" dirty="0" smtClean="0"/>
              <a:t>U </a:t>
            </a:r>
            <a:r>
              <a:rPr lang="sr-Latn-ME" dirty="0"/>
              <a:t>gornjem spratu se nalaze: jetra, želudac, slezina, gornja polovina duodenuma i pancreas. </a:t>
            </a:r>
            <a:endParaRPr lang="sr-Latn-ME" dirty="0" smtClean="0"/>
          </a:p>
          <a:p>
            <a:r>
              <a:rPr lang="sr-Latn-ME" dirty="0" smtClean="0"/>
              <a:t>U </a:t>
            </a:r>
            <a:r>
              <a:rPr lang="sr-Latn-ME" dirty="0"/>
              <a:t>donjem spratu se nalaze: vijuge pokretnog dijela tankog crijeva, donja polovina duodenuma i procesus uncinatus (pancreasa).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376318" y="798489"/>
            <a:ext cx="3570723" cy="5821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2868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ME" dirty="0"/>
              <a:t>Osnovna uloga limfnog sistema je u sakupljanju otpadaka metabolizma iz intersticijalnog prostora koja preko vasa lymphacea ide ka srcu. </a:t>
            </a:r>
            <a:endParaRPr lang="sr-Latn-ME" dirty="0" smtClean="0"/>
          </a:p>
          <a:p>
            <a:r>
              <a:rPr lang="sr-Latn-ME" dirty="0" smtClean="0"/>
              <a:t>U </a:t>
            </a:r>
            <a:r>
              <a:rPr lang="sr-Latn-ME" dirty="0"/>
              <a:t>tok limfe uključeni su nodi lymphatici koji služe kao filteri i kao mjesta u kojima se stvaraju limfociti i monociti. </a:t>
            </a:r>
            <a:endParaRPr lang="sr-Latn-ME" dirty="0" smtClean="0"/>
          </a:p>
          <a:p>
            <a:r>
              <a:rPr lang="sr-Latn-ME" dirty="0" smtClean="0"/>
              <a:t>Limfa </a:t>
            </a:r>
            <a:r>
              <a:rPr lang="sr-Latn-ME" dirty="0"/>
              <a:t>u poređenju sa krvlju </a:t>
            </a:r>
            <a:r>
              <a:rPr lang="sr-Latn-ME" dirty="0" smtClean="0"/>
              <a:t>nema </a:t>
            </a:r>
            <a:r>
              <a:rPr lang="sr-Latn-ME" dirty="0"/>
              <a:t>eritrocite i </a:t>
            </a:r>
            <a:r>
              <a:rPr lang="sr-Latn-ME" dirty="0" smtClean="0"/>
              <a:t>ima </a:t>
            </a:r>
            <a:r>
              <a:rPr lang="sr-Latn-ME" dirty="0"/>
              <a:t>znatno manji procenat proteina.</a:t>
            </a:r>
          </a:p>
        </p:txBody>
      </p:sp>
    </p:spTree>
    <p:extLst>
      <p:ext uri="{BB962C8B-B14F-4D97-AF65-F5344CB8AC3E}">
        <p14:creationId xmlns:p14="http://schemas.microsoft.com/office/powerpoint/2010/main" val="21822978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/>
              <a:t>Vasa lymphacea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sr-Latn-ME" dirty="0" smtClean="0"/>
              <a:t>Površni i duboki</a:t>
            </a:r>
          </a:p>
          <a:p>
            <a:r>
              <a:rPr lang="sr-Latn-ME" dirty="0" smtClean="0"/>
              <a:t>Tok spor i pasivan</a:t>
            </a:r>
          </a:p>
          <a:p>
            <a:r>
              <a:rPr lang="sr-Latn-ME" dirty="0" smtClean="0"/>
              <a:t>Ubrzava ga pravilna masaža i duboka inspiracija</a:t>
            </a:r>
            <a:endParaRPr lang="sr-Latn-ME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555346" y="875764"/>
            <a:ext cx="3825025" cy="5840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46073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/>
              <a:t>Nodi lymphatici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sr-Latn-ME" dirty="0"/>
              <a:t>Veličine su zrna prosa do lješnika, obično se udružuju i postavljaju u paketima koji su uključeni u tok krpunih limfnih sudova. </a:t>
            </a:r>
            <a:endParaRPr lang="sr-Latn-ME" dirty="0" smtClean="0"/>
          </a:p>
          <a:p>
            <a:r>
              <a:rPr lang="sr-Latn-ME" dirty="0" smtClean="0"/>
              <a:t>Do </a:t>
            </a:r>
            <a:r>
              <a:rPr lang="sr-Latn-ME" dirty="0"/>
              <a:t>limfnih čvorova limfa dolazi preko vasa afferentia, a iz hilisa limfnih čvorova limfa odlazi preko vasa efferentia do krpunijih limfnih sudova.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631034" y="1094704"/>
            <a:ext cx="4547828" cy="5434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402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0"/>
            <a:ext cx="9720072" cy="1499616"/>
          </a:xfrm>
        </p:spPr>
        <p:txBody>
          <a:bodyPr/>
          <a:lstStyle/>
          <a:p>
            <a:r>
              <a:rPr lang="sr-Latn-ME" dirty="0"/>
              <a:t>DUCTUS THORACICUS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0761" y="1828799"/>
            <a:ext cx="5328247" cy="4881093"/>
          </a:xfrm>
        </p:spPr>
        <p:txBody>
          <a:bodyPr>
            <a:normAutofit fontScale="92500" lnSpcReduction="10000"/>
          </a:bodyPr>
          <a:lstStyle/>
          <a:p>
            <a:r>
              <a:rPr lang="sr-Latn-ME" dirty="0"/>
              <a:t>Najveći limfni sud u organizmu, postaje na prednjoj strani L1 spajanjem 3 limfna suda:</a:t>
            </a:r>
          </a:p>
          <a:p>
            <a:r>
              <a:rPr lang="sr-Latn-ME" dirty="0"/>
              <a:t>•	Truncus lumbalis dexter et </a:t>
            </a:r>
            <a:r>
              <a:rPr lang="sr-Latn-ME" dirty="0" smtClean="0"/>
              <a:t>	sinister</a:t>
            </a:r>
            <a:endParaRPr lang="sr-Latn-ME" dirty="0"/>
          </a:p>
          <a:p>
            <a:r>
              <a:rPr lang="sr-Latn-ME" dirty="0" smtClean="0"/>
              <a:t>•	Truncus intestinalis</a:t>
            </a:r>
          </a:p>
          <a:p>
            <a:pPr marL="0" indent="0">
              <a:buNone/>
            </a:pPr>
            <a:r>
              <a:rPr lang="sr-Latn-ME" dirty="0"/>
              <a:t>Njegov početni dio gradi vretenasto proširenje označeno kao cisterna chyli. Prolazi kroz hiatus aorticus i penje se ispred kičmenog stuba L3, skreće ulijevo i ide bočno od oesophagusa do gornjeg otvora grudnog koša, savija se naprijed, prolazi u vidu luka iznad vrha plućne maramice i prolazi između a.carotis internae sinister i a.subclavia sinistra i uliva se lijevi angulus venosus koji obrazuju v.jugularis interna i v.subclavia</a:t>
            </a:r>
          </a:p>
          <a:p>
            <a:endParaRPr lang="sr-Latn-ME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989638" y="1725769"/>
            <a:ext cx="6202362" cy="4778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88421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2124" y="528033"/>
            <a:ext cx="5366884" cy="6091707"/>
          </a:xfrm>
        </p:spPr>
        <p:txBody>
          <a:bodyPr/>
          <a:lstStyle/>
          <a:p>
            <a:r>
              <a:rPr lang="sr-Latn-ME" dirty="0"/>
              <a:t>U svom toku prima izvodne kanale, a u njegov završni dio ulivaju se 3 limfna stabla: </a:t>
            </a:r>
          </a:p>
          <a:p>
            <a:r>
              <a:rPr lang="sr-Latn-ME" dirty="0"/>
              <a:t>•	Truncus subclavius</a:t>
            </a:r>
          </a:p>
          <a:p>
            <a:r>
              <a:rPr lang="sr-Latn-ME" dirty="0"/>
              <a:t>•	Truncus jugularis</a:t>
            </a:r>
          </a:p>
          <a:p>
            <a:r>
              <a:rPr lang="sr-Latn-ME" dirty="0"/>
              <a:t>•	Truncus bronchomediastinalis</a:t>
            </a:r>
          </a:p>
          <a:p>
            <a:r>
              <a:rPr lang="sr-Latn-ME" dirty="0"/>
              <a:t>Istoimena 3 desna limfna stabla se sjedinjavaju i obrazuju ductus lymphaticus dexter koji je kratak i uliva se u desni venski ugao. </a:t>
            </a:r>
            <a:endParaRPr lang="sr-Latn-ME" dirty="0" smtClean="0"/>
          </a:p>
          <a:p>
            <a:r>
              <a:rPr lang="sr-Latn-ME" dirty="0" smtClean="0"/>
              <a:t>Dosta </a:t>
            </a:r>
            <a:r>
              <a:rPr lang="sr-Latn-ME" dirty="0"/>
              <a:t>često ova 3 limfna stabla se ulivaju se odvojeno u završne djelove v.jugularis internae i v.subclaviae. </a:t>
            </a:r>
          </a:p>
          <a:p>
            <a:endParaRPr lang="sr-Latn-ME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811380" y="528034"/>
            <a:ext cx="4444755" cy="5780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75795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/>
              <a:t>LIEN (SLEZINA)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1668" y="1893193"/>
            <a:ext cx="5637340" cy="4790941"/>
          </a:xfrm>
        </p:spPr>
        <p:txBody>
          <a:bodyPr>
            <a:normAutofit fontScale="92500"/>
          </a:bodyPr>
          <a:lstStyle/>
          <a:p>
            <a:r>
              <a:rPr lang="sr-Latn-ME" dirty="0"/>
              <a:t>Organ za krvotok koji je pridodat sistemu v.portae čime je u funkcionalnom smislu povezan sa jetrom. Služi kao krvni depo krvi, mjesto razaranje istrošenih eritrocita i ima značajnu odbrambenu ulogu u organizmu</a:t>
            </a:r>
            <a:r>
              <a:rPr lang="sr-Latn-ME" dirty="0" smtClean="0"/>
              <a:t>.</a:t>
            </a:r>
          </a:p>
          <a:p>
            <a:r>
              <a:rPr lang="sr-Latn-ME" dirty="0"/>
              <a:t>To je parenhimatozni organ, težine oko 150 gr, oblika zrna kafe. Opisuju joj se: </a:t>
            </a:r>
          </a:p>
          <a:p>
            <a:r>
              <a:rPr lang="sr-Latn-ME" dirty="0"/>
              <a:t>•	2 strane (facies diaphragmatica et visceralis)</a:t>
            </a:r>
          </a:p>
          <a:p>
            <a:r>
              <a:rPr lang="sr-Latn-ME" dirty="0"/>
              <a:t>•	2 ivice (margo superiot et inferior)</a:t>
            </a:r>
          </a:p>
          <a:p>
            <a:r>
              <a:rPr lang="sr-Latn-ME" dirty="0"/>
              <a:t>•	2 pola (extremitas anterior et posterior)</a:t>
            </a:r>
          </a:p>
          <a:p>
            <a:endParaRPr lang="sr-Latn-ME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989637" y="1893193"/>
            <a:ext cx="6202363" cy="3351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4415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4699" y="141669"/>
            <a:ext cx="5534309" cy="6716332"/>
          </a:xfrm>
        </p:spPr>
        <p:txBody>
          <a:bodyPr>
            <a:normAutofit lnSpcReduction="10000"/>
          </a:bodyPr>
          <a:lstStyle/>
          <a:p>
            <a:r>
              <a:rPr lang="sr-Latn-ME" dirty="0"/>
              <a:t>Extremitas anterior je onaj koji se spušta pri stojećem stavu i povezan je sa dijafragmom i lijevim uglom colona preko lig phrenicocolicum. </a:t>
            </a:r>
          </a:p>
          <a:p>
            <a:r>
              <a:rPr lang="sr-Latn-ME" dirty="0"/>
              <a:t>Facies diaphragmatis je konvenksna i naliježe na dijafragmu. Facies visceralis je podijeljena na 3 polja: facies gastrica, facies renalis i facies colica. Na facies gastrica se nalazi hilus lienis (a.etv.lienalis). </a:t>
            </a:r>
          </a:p>
          <a:p>
            <a:r>
              <a:rPr lang="sr-Latn-ME" dirty="0"/>
              <a:t>U građi slezine se opisuje se crvena i bijela pulpa, koje su građene od retikularnog vezivnog tkiva koje je bogato vaskularizovano. </a:t>
            </a:r>
            <a:endParaRPr lang="sr-Latn-ME" dirty="0" smtClean="0"/>
          </a:p>
          <a:p>
            <a:r>
              <a:rPr lang="sr-Latn-ME" dirty="0"/>
              <a:t>Slezina je pokrivena peritoneumom. Pričvršćena je 2 peritonelanim duplikaturama (lig phrenicolienale i lig gastrolienale) za dijafragmu i želudac. Ispod peritonelanog omotača se nalazi tunica fibrosa od koje polaze trabecule koje slezinu dijele na pulpu. </a:t>
            </a:r>
          </a:p>
          <a:p>
            <a:endParaRPr lang="sr-Latn-ME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053070" y="798490"/>
            <a:ext cx="6138929" cy="4924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9482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/>
              <a:t>PERITONEUM (TRBUŠNA MARAMICA)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2286000"/>
            <a:ext cx="5779008" cy="4572000"/>
          </a:xfrm>
        </p:spPr>
        <p:txBody>
          <a:bodyPr/>
          <a:lstStyle/>
          <a:p>
            <a:r>
              <a:rPr lang="sr-Latn-ME" dirty="0"/>
              <a:t>Glatka, sjajna serozna opna (tunica serosa), glatka, sjajna serozna opna (tunica serosa) koja oblaže zidove i organe trbušne i karlične duplje. Površina iznosi </a:t>
            </a:r>
            <a:r>
              <a:rPr lang="sr-Latn-ME" dirty="0" smtClean="0"/>
              <a:t>1,72m2</a:t>
            </a:r>
          </a:p>
          <a:p>
            <a:r>
              <a:rPr lang="sr-Latn-ME" dirty="0"/>
              <a:t>Serozna opna trbušne duplje koja se sastoji iz 2 lista označena kao peritoneum parietalae i peritoneum visceralae koji između sebe ograničavaju cavum peritonei koji sadrži liquor peritonei (kod žena komunicira sa spoljašnjom sredinom, a kod muškaraca je potpuno zatvorena).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0518" y="1335024"/>
            <a:ext cx="5600700" cy="5086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928176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090DCB5F-146D-478A-852A-34B16FE9F3A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24</TotalTime>
  <Words>501</Words>
  <Application>Microsoft Office PowerPoint</Application>
  <PresentationFormat>Widescreen</PresentationFormat>
  <Paragraphs>47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Tw Cen MT</vt:lpstr>
      <vt:lpstr>Tw Cen MT Condensed</vt:lpstr>
      <vt:lpstr>Wingdings 3</vt:lpstr>
      <vt:lpstr>Integral</vt:lpstr>
      <vt:lpstr>SYSTEMA LYMPHATICUM (LIMFNI SISTEM)</vt:lpstr>
      <vt:lpstr>PowerPoint Presentation</vt:lpstr>
      <vt:lpstr>Vasa lymphacea</vt:lpstr>
      <vt:lpstr>Nodi lymphatici</vt:lpstr>
      <vt:lpstr>DUCTUS THORACICUS</vt:lpstr>
      <vt:lpstr>PowerPoint Presentation</vt:lpstr>
      <vt:lpstr>LIEN (SLEZINA)</vt:lpstr>
      <vt:lpstr>PowerPoint Presentation</vt:lpstr>
      <vt:lpstr>PERITONEUM (TRBUŠNA MARAMICA)</vt:lpstr>
      <vt:lpstr>PowerPoint Presentation</vt:lpstr>
      <vt:lpstr>Cavum peritonei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SYSTEMA LYMPHATICUM (LIMFNI SISTEM)</dc:title>
  <dc:creator>Medicina</dc:creator>
  <cp:lastModifiedBy>Medicina</cp:lastModifiedBy>
  <cp:revision>3</cp:revision>
  <dcterms:created xsi:type="dcterms:W3CDTF">2015-05-12T08:31:45Z</dcterms:created>
  <dcterms:modified xsi:type="dcterms:W3CDTF">2015-05-12T08:56:11Z</dcterms:modified>
</cp:coreProperties>
</file>