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56" r:id="rId2"/>
    <p:sldId id="257" r:id="rId3"/>
    <p:sldId id="258" r:id="rId4"/>
    <p:sldId id="259" r:id="rId5"/>
    <p:sldId id="260" r:id="rId6"/>
    <p:sldId id="261" r:id="rId7"/>
    <p:sldId id="262" r:id="rId8"/>
    <p:sldId id="263" r:id="rId9"/>
    <p:sldId id="271" r:id="rId10"/>
    <p:sldId id="264" r:id="rId11"/>
    <p:sldId id="265" r:id="rId12"/>
    <p:sldId id="266" r:id="rId13"/>
    <p:sldId id="272" r:id="rId14"/>
    <p:sldId id="268" r:id="rId15"/>
    <p:sldId id="269" r:id="rId16"/>
    <p:sldId id="270" r:id="rId17"/>
    <p:sldId id="26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FD720B-FA4F-4691-8F56-FEA94A0B08C9}" type="datetimeFigureOut">
              <a:rPr lang="en-US" smtClean="0"/>
              <a:pPr/>
              <a:t>3/17/2020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404AB1-C841-475E-AF75-DF5D57BF6196}" type="slidenum">
              <a:rPr lang="en-US" smtClean="0"/>
              <a:pPr/>
              <a:t>‹#›</a:t>
            </a:fld>
            <a:endParaRPr lang="en-US"/>
          </a:p>
        </p:txBody>
      </p:sp>
    </p:spTree>
    <p:extLst>
      <p:ext uri="{BB962C8B-B14F-4D97-AF65-F5344CB8AC3E}">
        <p14:creationId xmlns:p14="http://schemas.microsoft.com/office/powerpoint/2010/main" val="1770002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A7C2BFC-52B4-41BC-9596-567DE28EEBB2}" type="datetime1">
              <a:rPr lang="en-US" smtClean="0"/>
              <a:pPr/>
              <a:t>3/17/2020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DC03F62-78B5-4254-B56B-620E97D8C64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ECDEB0F-B046-4802-82C9-AD8D048731DF}" type="datetime1">
              <a:rPr lang="en-US" smtClean="0"/>
              <a:pPr/>
              <a:t>3/17/2020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DC03F62-78B5-4254-B56B-620E97D8C64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D9D357F-ECD2-4A97-AD89-6AC4F4F48F4B}" type="datetime1">
              <a:rPr lang="en-US" smtClean="0"/>
              <a:pPr/>
              <a:t>3/17/2020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DC03F62-78B5-4254-B56B-620E97D8C64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700B5A4-B0E2-44E7-8B2C-8C75BF5E09F2}" type="datetime1">
              <a:rPr lang="en-US" smtClean="0"/>
              <a:pPr/>
              <a:t>3/17/2020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DC03F62-78B5-4254-B56B-620E97D8C648}"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E71CFFF-D88E-417B-A27F-4A015DF01EB3}" type="datetime1">
              <a:rPr lang="en-US" smtClean="0"/>
              <a:pPr/>
              <a:t>3/17/2020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DC03F62-78B5-4254-B56B-620E97D8C648}"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1617062-8EF3-4F6B-B546-7E6CC2B312D7}" type="datetime1">
              <a:rPr lang="en-US" smtClean="0"/>
              <a:pPr/>
              <a:t>3/17/2020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DC03F62-78B5-4254-B56B-620E97D8C648}"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462E480-45F4-4542-A309-CAD3DEDE202A}" type="datetime1">
              <a:rPr lang="en-US" smtClean="0"/>
              <a:pPr/>
              <a:t>3/17/2020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DC03F62-78B5-4254-B56B-620E97D8C6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69B35A-783F-4C91-A6CD-BA1A64736977}" type="datetime1">
              <a:rPr lang="en-US" smtClean="0"/>
              <a:pPr/>
              <a:t>3/17/2020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DC03F62-78B5-4254-B56B-620E97D8C648}"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E66BD8-CE85-4D89-AE78-F36ED1D0EF9E}" type="datetime1">
              <a:rPr lang="en-US" smtClean="0"/>
              <a:pPr/>
              <a:t>3/17/2020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DC03F62-78B5-4254-B56B-620E97D8C64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9CCE815-398A-4D4B-B76E-13FF6999942A}" type="datetime1">
              <a:rPr lang="en-US" smtClean="0"/>
              <a:pPr/>
              <a:t>3/17/2020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DC03F62-78B5-4254-B56B-620E97D8C64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B9423B-A1BB-4A3A-A414-D3162A3F60D1}" type="datetime1">
              <a:rPr lang="en-US" smtClean="0"/>
              <a:pPr/>
              <a:t>3/17/2020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DC03F62-78B5-4254-B56B-620E97D8C648}"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F45FF7A-C8C4-4886-895A-3DE6D8B19E9A}" type="datetime1">
              <a:rPr lang="en-US" smtClean="0"/>
              <a:pPr/>
              <a:t>3/17/2020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DC03F62-78B5-4254-B56B-620E97D8C64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YueD9vB51hk" TargetMode="External"/><Relationship Id="rId2" Type="http://schemas.openxmlformats.org/officeDocument/2006/relationships/hyperlink" Target="https://www.youtube.com/watch?v=aNoZw6Im86k" TargetMode="External"/><Relationship Id="rId1" Type="http://schemas.openxmlformats.org/officeDocument/2006/relationships/slideLayout" Target="../slideLayouts/slideLayout2.xml"/><Relationship Id="rId5" Type="http://schemas.openxmlformats.org/officeDocument/2006/relationships/hyperlink" Target="http://www.beethoven-haus-bonn.de/sixcms/detail.php?template=portal_en" TargetMode="External"/><Relationship Id="rId4" Type="http://schemas.openxmlformats.org/officeDocument/2006/relationships/hyperlink" Target="https://wigmore-hall.org.uk/podcasts/andras-schiff-beethoven-lecture-recital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Latn-ME" dirty="0" smtClean="0"/>
              <a:t>Betoven</a:t>
            </a:r>
            <a:br>
              <a:rPr lang="sr-Latn-ME" dirty="0" smtClean="0"/>
            </a:br>
            <a:r>
              <a:rPr lang="sr-Latn-ME" dirty="0" smtClean="0"/>
              <a:t>ili novi pijanizam</a:t>
            </a:r>
            <a:endParaRPr lang="en-US" dirty="0"/>
          </a:p>
        </p:txBody>
      </p:sp>
      <p:sp>
        <p:nvSpPr>
          <p:cNvPr id="3" name="Subtitle 2"/>
          <p:cNvSpPr>
            <a:spLocks noGrp="1"/>
          </p:cNvSpPr>
          <p:nvPr>
            <p:ph type="subTitle" idx="1"/>
          </p:nvPr>
        </p:nvSpPr>
        <p:spPr>
          <a:xfrm>
            <a:off x="1979712" y="3611607"/>
            <a:ext cx="6478488" cy="1199704"/>
          </a:xfrm>
        </p:spPr>
        <p:txBody>
          <a:bodyPr/>
          <a:lstStyle/>
          <a:p>
            <a:r>
              <a:rPr lang="sr-Latn-ME" dirty="0" smtClean="0"/>
              <a:t>(Ludwig </a:t>
            </a:r>
            <a:r>
              <a:rPr lang="en-US" dirty="0" smtClean="0"/>
              <a:t>v</a:t>
            </a:r>
            <a:r>
              <a:rPr lang="sr-Latn-ME" dirty="0" smtClean="0"/>
              <a:t>an Beethoven, 1770-1827)</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093046732424.jpg"/>
          <p:cNvPicPr>
            <a:picLocks noGrp="1" noChangeAspect="1"/>
          </p:cNvPicPr>
          <p:nvPr>
            <p:ph idx="1"/>
          </p:nvPr>
        </p:nvPicPr>
        <p:blipFill>
          <a:blip r:embed="rId2" cstate="print"/>
          <a:stretch>
            <a:fillRect/>
          </a:stretch>
        </p:blipFill>
        <p:spPr>
          <a:xfrm>
            <a:off x="642910" y="1428736"/>
            <a:ext cx="3214710" cy="3291229"/>
          </a:xfrm>
          <a:prstGeom prst="rect">
            <a:avLst/>
          </a:prstGeom>
          <a:ln>
            <a:noFill/>
          </a:ln>
          <a:effectLst>
            <a:softEdge rad="112500"/>
          </a:effectLst>
        </p:spPr>
      </p:pic>
      <p:sp>
        <p:nvSpPr>
          <p:cNvPr id="3" name="Title 2"/>
          <p:cNvSpPr>
            <a:spLocks noGrp="1"/>
          </p:cNvSpPr>
          <p:nvPr>
            <p:ph type="title"/>
          </p:nvPr>
        </p:nvSpPr>
        <p:spPr/>
        <p:txBody>
          <a:bodyPr/>
          <a:lstStyle/>
          <a:p>
            <a:r>
              <a:rPr lang="sr-Latn-ME" dirty="0" smtClean="0"/>
              <a:t>Vulfl i Betoven</a:t>
            </a:r>
            <a:endParaRPr lang="en-US" dirty="0"/>
          </a:p>
        </p:txBody>
      </p:sp>
      <p:pic>
        <p:nvPicPr>
          <p:cNvPr id="5" name="Picture 4" descr="170px-Beethoven_Hornemann.jpg"/>
          <p:cNvPicPr>
            <a:picLocks noChangeAspect="1"/>
          </p:cNvPicPr>
          <p:nvPr/>
        </p:nvPicPr>
        <p:blipFill>
          <a:blip r:embed="rId3" cstate="print"/>
          <a:stretch>
            <a:fillRect/>
          </a:stretch>
        </p:blipFill>
        <p:spPr>
          <a:xfrm>
            <a:off x="5072066" y="2500306"/>
            <a:ext cx="3079589" cy="350046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95536" y="764704"/>
            <a:ext cx="8229600" cy="4525962"/>
          </a:xfrm>
        </p:spPr>
        <p:txBody>
          <a:bodyPr>
            <a:normAutofit fontScale="70000" lnSpcReduction="20000"/>
          </a:bodyPr>
          <a:lstStyle/>
          <a:p>
            <a:pPr algn="just">
              <a:lnSpc>
                <a:spcPct val="170000"/>
              </a:lnSpc>
            </a:pPr>
            <a:r>
              <a:rPr lang="sr-Latn-ME" dirty="0" smtClean="0"/>
              <a:t>Ako je Hajdn razmišljao o klaviru, pod uticajem kamerne muzike, gudačkih trija i kvarteta, a Mocart pod uticajem svojih opera, onda je Betoven pisao pod uticajem simfonije. Vjerovatno da je na klavir gledao sa velikim respektom, ispoljavajući sve njegove izražajne mogućnosti, ali je simfonijska muzika davala dimenzije njegovom zvuku i tonskim bojama. On je usložnjavao klavirsku, a pojednostavljivao orkestarsku partituru. </a:t>
            </a:r>
            <a:r>
              <a:rPr lang="en-US" dirty="0" smtClean="0"/>
              <a:t>N</a:t>
            </a:r>
            <a:r>
              <a:rPr lang="sr-Latn-ME" dirty="0" smtClean="0"/>
              <a:t>a taj načlin je učinio veliki iskorak i za klavirsku i za orkestarsku muziku, kako za sonatu tako i za simfoniju. </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1472" y="1481329"/>
            <a:ext cx="8115328" cy="4755983"/>
          </a:xfrm>
        </p:spPr>
        <p:txBody>
          <a:bodyPr>
            <a:normAutofit/>
          </a:bodyPr>
          <a:lstStyle/>
          <a:p>
            <a:r>
              <a:rPr lang="sr-Latn-ME" sz="1900" dirty="0" smtClean="0"/>
              <a:t>U srednjim godinama dijagnosticiran mu je progresivni gubitak sluha.</a:t>
            </a:r>
          </a:p>
          <a:p>
            <a:r>
              <a:rPr lang="sr-Latn-ME" sz="1900" dirty="0" smtClean="0"/>
              <a:t> Betoven u prvoj deceniji XIX vijeka i dalje javno nastupa. Svirao je solo dionicu svoja četiri klavirska koncerta. Peti klavirski koncert je premijerno izveo Karl Černi u Beču 1812. godine.</a:t>
            </a:r>
          </a:p>
          <a:p>
            <a:r>
              <a:rPr lang="sr-Latn-ME" sz="1900" dirty="0" smtClean="0"/>
              <a:t> Ako je Skarlati unaprijedio tehniku na klavijaturnim instrumentima, Betoven je unaprijedio izražajnost klavira. Ovaj “vatromet sa deset prstiju” koji je bljesnuo u njegovim sonatama, progresivno se krećući od prve do posljednje, sasdrži prve oznake za pedalizaciju, precizno naznačenu artikulaciju, naznake za dinamičko nijansiranje. U tom smislu je klavirska faktura dobiola na preciznosti, višeslojnosti značenja. Najveći broj sonata objavila je izdavačka kuća Artaria iz Beča. Artaria Editions i danas predstavlja prestižnu izdavačku kuću.</a:t>
            </a:r>
          </a:p>
          <a:p>
            <a:endParaRPr lang="en-US" dirty="0"/>
          </a:p>
        </p:txBody>
      </p:sp>
      <p:sp>
        <p:nvSpPr>
          <p:cNvPr id="3" name="Title 2"/>
          <p:cNvSpPr>
            <a:spLocks noGrp="1"/>
          </p:cNvSpPr>
          <p:nvPr>
            <p:ph type="title"/>
          </p:nvPr>
        </p:nvSpPr>
        <p:spPr/>
        <p:txBody>
          <a:bodyPr/>
          <a:lstStyle/>
          <a:p>
            <a:r>
              <a:rPr lang="sr-Latn-ME" dirty="0" smtClean="0"/>
              <a:t>Progresivni gubitak sluha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just">
              <a:lnSpc>
                <a:spcPct val="200000"/>
              </a:lnSpc>
              <a:buClr>
                <a:srgbClr val="F07F09"/>
              </a:buClr>
            </a:pPr>
            <a:r>
              <a:rPr lang="sr-Latn-ME" sz="1500" dirty="0">
                <a:solidFill>
                  <a:prstClr val="black"/>
                </a:solidFill>
              </a:rPr>
              <a:t>Od </a:t>
            </a:r>
            <a:r>
              <a:rPr lang="sr-Latn-ME" sz="1500" i="1" dirty="0">
                <a:solidFill>
                  <a:prstClr val="black"/>
                </a:solidFill>
              </a:rPr>
              <a:t>Hammerklavier</a:t>
            </a:r>
            <a:r>
              <a:rPr lang="sr-Latn-ME" sz="1500" dirty="0">
                <a:solidFill>
                  <a:prstClr val="black"/>
                </a:solidFill>
              </a:rPr>
              <a:t> sonate, nesumljivo je i potreba graditelja bila da pomjere granice  i napravi klavir koji će iznijeti nove dinamičke dimenzije muzike. Upravo </a:t>
            </a:r>
            <a:r>
              <a:rPr lang="sr-Latn-ME" sz="1500" dirty="0" smtClean="0">
                <a:solidFill>
                  <a:prstClr val="black"/>
                </a:solidFill>
              </a:rPr>
              <a:t>onakav</a:t>
            </a:r>
            <a:r>
              <a:rPr lang="en-US" sz="1500" dirty="0" smtClean="0">
                <a:solidFill>
                  <a:prstClr val="black"/>
                </a:solidFill>
              </a:rPr>
              <a:t> </a:t>
            </a:r>
            <a:r>
              <a:rPr lang="sr-Latn-ME" sz="1500" dirty="0" smtClean="0">
                <a:solidFill>
                  <a:prstClr val="black"/>
                </a:solidFill>
              </a:rPr>
              <a:t>na </a:t>
            </a:r>
            <a:r>
              <a:rPr lang="sr-Latn-ME" sz="1500" dirty="0">
                <a:solidFill>
                  <a:prstClr val="black"/>
                </a:solidFill>
              </a:rPr>
              <a:t>kakvom će svirati jedan Franc List. Vjerovatno je idealni zvuk koji je Betoven imao u svojoj glavi pišući pozne klavirske sonate, bio nalik klavirskom zvuku XX vijeka. Betoven je od bečkih graditelja tražio da mu naprave instrument </a:t>
            </a:r>
            <a:r>
              <a:rPr lang="sr-Latn-ME" sz="1500" dirty="0" smtClean="0">
                <a:solidFill>
                  <a:prstClr val="black"/>
                </a:solidFill>
              </a:rPr>
              <a:t>koji </a:t>
            </a:r>
            <a:r>
              <a:rPr lang="sr-Latn-ME" sz="1500" dirty="0">
                <a:solidFill>
                  <a:prstClr val="black"/>
                </a:solidFill>
              </a:rPr>
              <a:t>će moći da izdrži kapacitet zvukaza kojim je Betoven težio. Godine 1803. na poklon dobija klavir francuskog graditelja </a:t>
            </a:r>
            <a:r>
              <a:rPr lang="sr-Latn-ME" sz="1500" i="1" dirty="0">
                <a:solidFill>
                  <a:prstClr val="black"/>
                </a:solidFill>
              </a:rPr>
              <a:t>Erara</a:t>
            </a:r>
            <a:r>
              <a:rPr lang="sr-Latn-ME" sz="1500" dirty="0">
                <a:solidFill>
                  <a:prstClr val="black"/>
                </a:solidFill>
              </a:rPr>
              <a:t> (Erard), dok će 1817. </a:t>
            </a:r>
            <a:r>
              <a:rPr lang="sr-Latn-ME" sz="1500" dirty="0" smtClean="0">
                <a:solidFill>
                  <a:prstClr val="black"/>
                </a:solidFill>
              </a:rPr>
              <a:t>godine </a:t>
            </a:r>
            <a:r>
              <a:rPr lang="sr-Latn-ME" sz="1500" dirty="0">
                <a:solidFill>
                  <a:prstClr val="black"/>
                </a:solidFill>
              </a:rPr>
              <a:t>dobiti novi model </a:t>
            </a:r>
            <a:r>
              <a:rPr lang="sr-Latn-ME" sz="1500" i="1" dirty="0">
                <a:solidFill>
                  <a:prstClr val="black"/>
                </a:solidFill>
              </a:rPr>
              <a:t>Broadwood</a:t>
            </a:r>
            <a:r>
              <a:rPr lang="sr-Latn-ME" sz="1500" dirty="0">
                <a:solidFill>
                  <a:prstClr val="black"/>
                </a:solidFill>
              </a:rPr>
              <a:t> klavira iz Engleske koji je imao 6 oktava.</a:t>
            </a:r>
            <a:endParaRPr lang="en-US" sz="1500" dirty="0">
              <a:solidFill>
                <a:prstClr val="black"/>
              </a:solidFill>
            </a:endParaRPr>
          </a:p>
          <a:p>
            <a:pPr algn="just">
              <a:lnSpc>
                <a:spcPct val="200000"/>
              </a:lnSpc>
            </a:pP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825902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go1.gif"/>
          <p:cNvPicPr>
            <a:picLocks noGrp="1" noChangeAspect="1"/>
          </p:cNvPicPr>
          <p:nvPr>
            <p:ph sz="quarter" idx="4294967295"/>
          </p:nvPr>
        </p:nvPicPr>
        <p:blipFill>
          <a:blip r:embed="rId2" cstate="print"/>
          <a:stretch>
            <a:fillRect/>
          </a:stretch>
        </p:blipFill>
        <p:spPr>
          <a:xfrm>
            <a:off x="1142976" y="1428736"/>
            <a:ext cx="1931988" cy="2143125"/>
          </a:xfrm>
        </p:spPr>
      </p:pic>
      <p:sp>
        <p:nvSpPr>
          <p:cNvPr id="6" name="Text Placeholder 5"/>
          <p:cNvSpPr>
            <a:spLocks noGrp="1"/>
          </p:cNvSpPr>
          <p:nvPr>
            <p:ph type="body" idx="4294967295"/>
          </p:nvPr>
        </p:nvSpPr>
        <p:spPr>
          <a:xfrm>
            <a:off x="0" y="3929066"/>
            <a:ext cx="4040188" cy="714380"/>
          </a:xfrm>
        </p:spPr>
        <p:txBody>
          <a:bodyPr>
            <a:normAutofit/>
          </a:bodyPr>
          <a:lstStyle/>
          <a:p>
            <a:r>
              <a:rPr lang="en-US" sz="1800" dirty="0" smtClean="0"/>
              <a:t>S</a:t>
            </a:r>
            <a:r>
              <a:rPr lang="sr-Latn-ME" sz="1800" dirty="0" smtClean="0"/>
              <a:t>adašnji logo izdavačke kuće </a:t>
            </a:r>
            <a:r>
              <a:rPr lang="sr-Latn-ME" sz="1800" i="1" dirty="0" smtClean="0"/>
              <a:t>Artaria Editions</a:t>
            </a:r>
            <a:endParaRPr lang="en-US" sz="1800" i="1" dirty="0"/>
          </a:p>
        </p:txBody>
      </p:sp>
      <p:sp>
        <p:nvSpPr>
          <p:cNvPr id="7" name="Text Placeholder 6"/>
          <p:cNvSpPr>
            <a:spLocks noGrp="1"/>
          </p:cNvSpPr>
          <p:nvPr>
            <p:ph type="body" sz="half" idx="4294967295"/>
          </p:nvPr>
        </p:nvSpPr>
        <p:spPr>
          <a:xfrm>
            <a:off x="3857620" y="4786322"/>
            <a:ext cx="4041775" cy="762000"/>
          </a:xfrm>
        </p:spPr>
        <p:txBody>
          <a:bodyPr>
            <a:normAutofit fontScale="62500" lnSpcReduction="20000"/>
          </a:bodyPr>
          <a:lstStyle/>
          <a:p>
            <a:r>
              <a:rPr lang="sr-Latn-ME" dirty="0" smtClean="0"/>
              <a:t>Jedno od izdanja Betovenovih sonata pod direkcijom Hansa fon Bilova</a:t>
            </a:r>
            <a:endParaRPr lang="en-US" dirty="0"/>
          </a:p>
        </p:txBody>
      </p:sp>
      <p:pic>
        <p:nvPicPr>
          <p:cNvPr id="9" name="Content Placeholder 8" descr="TN-Beethoven-PianoSonatasBulow.png"/>
          <p:cNvPicPr>
            <a:picLocks noGrp="1" noChangeAspect="1"/>
          </p:cNvPicPr>
          <p:nvPr>
            <p:ph sz="quarter" idx="4294967295"/>
          </p:nvPr>
        </p:nvPicPr>
        <p:blipFill>
          <a:blip r:embed="rId3" cstate="print"/>
          <a:stretch>
            <a:fillRect/>
          </a:stretch>
        </p:blipFill>
        <p:spPr>
          <a:xfrm>
            <a:off x="3857620" y="1571612"/>
            <a:ext cx="2928937" cy="2928937"/>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a:xfrm>
            <a:off x="457200" y="908720"/>
            <a:ext cx="8229600" cy="4525963"/>
          </a:xfrm>
        </p:spPr>
        <p:txBody>
          <a:bodyPr>
            <a:noAutofit/>
          </a:bodyPr>
          <a:lstStyle/>
          <a:p>
            <a:pPr>
              <a:lnSpc>
                <a:spcPct val="170000"/>
              </a:lnSpc>
            </a:pPr>
            <a:r>
              <a:rPr lang="sr-Latn-ME" sz="1600" dirty="0" smtClean="0"/>
              <a:t>Betoven je napisao trideset dvije sonate od 1795</a:t>
            </a:r>
            <a:r>
              <a:rPr lang="en-US" sz="1600" dirty="0" smtClean="0"/>
              <a:t>.</a:t>
            </a:r>
            <a:r>
              <a:rPr lang="sr-Latn-ME" sz="1600" dirty="0" smtClean="0"/>
              <a:t> do 1822. godine. Hans fon Bilov oh je nazvao “Novim zavjetom” i najznačajnijim klavirskim opusom u istoriji muzike, dok je “Starim zavjetom” nazvao Bahov </a:t>
            </a:r>
            <a:r>
              <a:rPr lang="sr-Latn-ME" sz="1600" i="1" dirty="0" smtClean="0"/>
              <a:t>Dobro temperpovan klavir. </a:t>
            </a:r>
          </a:p>
          <a:p>
            <a:pPr>
              <a:lnSpc>
                <a:spcPct val="170000"/>
              </a:lnSpc>
            </a:pPr>
            <a:r>
              <a:rPr lang="sr-Latn-ME" sz="1600" dirty="0" smtClean="0"/>
              <a:t>Betovenove sonate su prva obimnija djela koja su pisana i za koncertno izvođenje. </a:t>
            </a:r>
            <a:r>
              <a:rPr lang="en-US" sz="1600" dirty="0" smtClean="0"/>
              <a:t>Č</a:t>
            </a:r>
            <a:r>
              <a:rPr lang="sr-Latn-ME" sz="1600" dirty="0" smtClean="0"/>
              <a:t>esto se kaže da su one bile “most od salona do koncertnih sala”. Upravo je Hans fon Bilov bio prvi pijanista koji je izveo na koncertima sve trideset dvije sonate.</a:t>
            </a:r>
          </a:p>
          <a:p>
            <a:pPr>
              <a:lnSpc>
                <a:spcPct val="170000"/>
              </a:lnSpc>
            </a:pPr>
            <a:r>
              <a:rPr lang="sr-Latn-ME" sz="1600" dirty="0" smtClean="0"/>
              <a:t>Sonate se dijele u tri velika ciklusa: rani period do 1802. godine (petnaest sonata); srednji period- od 1802 do 1814. godine (jedanaest sonata) i kasni period od 1814. do smrti 1827. godine</a:t>
            </a:r>
            <a:r>
              <a:rPr lang="en-US" sz="1600" dirty="0" smtClean="0"/>
              <a:t>,</a:t>
            </a:r>
            <a:r>
              <a:rPr lang="sr-Latn-ME" sz="1600" dirty="0" smtClean="0"/>
              <a:t> gdje spada posljednjih šest sonata.</a:t>
            </a:r>
          </a:p>
          <a:p>
            <a:pPr>
              <a:lnSpc>
                <a:spcPct val="170000"/>
              </a:lnSpc>
            </a:pPr>
            <a:endParaRPr lang="en-US" sz="1600" dirty="0"/>
          </a:p>
        </p:txBody>
      </p:sp>
      <p:sp>
        <p:nvSpPr>
          <p:cNvPr id="16" name="Title 15"/>
          <p:cNvSpPr>
            <a:spLocks noGrp="1"/>
          </p:cNvSpPr>
          <p:nvPr>
            <p:ph type="title"/>
          </p:nvPr>
        </p:nvSpPr>
        <p:spPr>
          <a:xfrm>
            <a:off x="457200" y="274638"/>
            <a:ext cx="8229600" cy="634082"/>
          </a:xfrm>
        </p:spPr>
        <p:txBody>
          <a:bodyPr>
            <a:normAutofit/>
          </a:bodyPr>
          <a:lstStyle/>
          <a:p>
            <a:r>
              <a:rPr lang="sr-Latn-ME" sz="2000" dirty="0" smtClean="0"/>
              <a:t>KLAVIRSKE SONATE</a:t>
            </a:r>
            <a:endParaRPr lang="en-US"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sr-Latn-ME" dirty="0" smtClean="0"/>
              <a:t>Analizom sonata su se bavili: Čarls Rozen, koji je 2002. godine objavio knjigu o Betovenovim sonatama (Univerzitet Jejl), Paul- Badura Škoda, Alfred Brendl i drugi.</a:t>
            </a:r>
          </a:p>
          <a:p>
            <a:r>
              <a:rPr lang="sr-Latn-ME" b="1" dirty="0" smtClean="0"/>
              <a:t>A. Brendl</a:t>
            </a:r>
            <a:r>
              <a:rPr lang="sr-Latn-ME" dirty="0" smtClean="0"/>
              <a:t>: “Betovenove sonate su jedinstvene po tri osnova:</a:t>
            </a:r>
          </a:p>
          <a:p>
            <a:r>
              <a:rPr lang="sr-Latn-ME" dirty="0" smtClean="0"/>
              <a:t>1. u njima se reflektuje sva evolucija njegove genijalnosti zajedno sa posljednjim kvartetima, Dijabeli varijacijama i Bagatelama koje zaokružuju ovu sliku.</a:t>
            </a:r>
          </a:p>
          <a:p>
            <a:r>
              <a:rPr lang="sr-Latn-ME" dirty="0" smtClean="0"/>
              <a:t>2. One ne sadrže manje vrijedna djela, što je razlika u odnosu na varijacije, kod kojih je vrijednost neujednačena.</a:t>
            </a:r>
          </a:p>
          <a:p>
            <a:r>
              <a:rPr lang="sr-Latn-ME" dirty="0" smtClean="0"/>
              <a:t>3. Betoven se ne ponavlja u svojim sonatama. </a:t>
            </a:r>
            <a:r>
              <a:rPr lang="en-US" dirty="0" smtClean="0"/>
              <a:t>S</a:t>
            </a:r>
            <a:r>
              <a:rPr lang="sr-Latn-ME" dirty="0" smtClean="0"/>
              <a:t>vako djelo, svaki stav je novi </a:t>
            </a:r>
            <a:r>
              <a:rPr lang="en-US" dirty="0" smtClean="0"/>
              <a:t>mu</a:t>
            </a:r>
            <a:r>
              <a:rPr lang="sr-Latn-ME" dirty="0" smtClean="0"/>
              <a:t>zički organizam.”</a:t>
            </a:r>
          </a:p>
          <a:p>
            <a:endParaRPr lang="en-US" dirty="0"/>
          </a:p>
        </p:txBody>
      </p:sp>
      <p:sp>
        <p:nvSpPr>
          <p:cNvPr id="3" name="Title 2"/>
          <p:cNvSpPr>
            <a:spLocks noGrp="1"/>
          </p:cNvSpPr>
          <p:nvPr>
            <p:ph type="title"/>
          </p:nvPr>
        </p:nvSpPr>
        <p:spPr/>
        <p:txBody>
          <a:bodyPr/>
          <a:lstStyle/>
          <a:p>
            <a:r>
              <a:rPr lang="sr-Latn-ME" dirty="0" smtClean="0"/>
              <a:t>Analize</a:t>
            </a:r>
            <a:endParaRPr lang="en-US" dirty="0"/>
          </a:p>
        </p:txBody>
      </p:sp>
      <p:sp>
        <p:nvSpPr>
          <p:cNvPr id="5" name="Slide Number Placeholder 4"/>
          <p:cNvSpPr>
            <a:spLocks noGrp="1"/>
          </p:cNvSpPr>
          <p:nvPr>
            <p:ph type="sldNum" sz="quarter" idx="12"/>
          </p:nvPr>
        </p:nvSpPr>
        <p:spPr/>
        <p:txBody>
          <a:bodyPr/>
          <a:lstStyle/>
          <a:p>
            <a:fld id="{7DC03F62-78B5-4254-B56B-620E97D8C648}" type="slidenum">
              <a:rPr lang="en-US" smtClean="0"/>
              <a:pPr/>
              <a:t>16</a:t>
            </a:fld>
            <a:endParaRPr lang="en-US"/>
          </a:p>
        </p:txBody>
      </p:sp>
      <p:sp>
        <p:nvSpPr>
          <p:cNvPr id="6" name="Footer Placeholder 5"/>
          <p:cNvSpPr>
            <a:spLocks noGrp="1"/>
          </p:cNvSpPr>
          <p:nvPr>
            <p:ph type="ftr" sz="quarter" idx="11"/>
          </p:nvPr>
        </p:nvSpPr>
        <p:spPr/>
        <p:txBody>
          <a:bodyPr/>
          <a:lstStyle/>
          <a:p>
            <a:r>
              <a:rPr lang="fr-FR" dirty="0" smtClean="0"/>
              <a:t>A. Brendel, Formes et psychologie dans les Sonates pour piano de Beethoven,</a:t>
            </a:r>
            <a:r>
              <a:rPr lang="sr-Latn-ME" dirty="0" smtClean="0"/>
              <a:t> Ed. Buchet/ Chastel,</a:t>
            </a:r>
            <a:r>
              <a:rPr lang="fr-FR" dirty="0" smtClean="0"/>
              <a:t> </a:t>
            </a:r>
            <a:r>
              <a:rPr lang="sr-Latn-ME" dirty="0" smtClean="0"/>
              <a:t>P</a:t>
            </a:r>
            <a:r>
              <a:rPr lang="fr-FR" dirty="0" err="1" smtClean="0"/>
              <a:t>aris</a:t>
            </a:r>
            <a:r>
              <a:rPr lang="fr-FR" dirty="0" smtClean="0"/>
              <a:t>, 1979.</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sr-Latn-ME" dirty="0" smtClean="0"/>
              <a:t>BBC-jev dokumentarni film Beethoven (The great composers) na linku:</a:t>
            </a:r>
          </a:p>
          <a:p>
            <a:r>
              <a:rPr lang="en-US" dirty="0">
                <a:hlinkClick r:id="rId2"/>
              </a:rPr>
              <a:t>https://</a:t>
            </a:r>
            <a:r>
              <a:rPr lang="en-US" dirty="0" smtClean="0">
                <a:hlinkClick r:id="rId2"/>
              </a:rPr>
              <a:t>www.youtube.com/watch?v=aNoZw6Im86k</a:t>
            </a:r>
            <a:endParaRPr lang="sr-Latn-ME" dirty="0" smtClean="0"/>
          </a:p>
          <a:p>
            <a:r>
              <a:rPr lang="sr-Latn-ME" dirty="0" smtClean="0"/>
              <a:t>Dokumentarni film The genius of Beethoven iz tri dijela na youtube-u:  </a:t>
            </a:r>
          </a:p>
          <a:p>
            <a:r>
              <a:rPr lang="en-US" dirty="0">
                <a:hlinkClick r:id="rId3"/>
              </a:rPr>
              <a:t>https://www.youtube.com/watch?v=YueD9vB51hk</a:t>
            </a:r>
            <a:endParaRPr lang="sr-Latn-ME" dirty="0" smtClean="0"/>
          </a:p>
          <a:p>
            <a:endParaRPr lang="sr-Latn-ME" dirty="0"/>
          </a:p>
          <a:p>
            <a:r>
              <a:rPr lang="sr-Latn-ME" dirty="0" smtClean="0"/>
              <a:t>LINK SA PREDAVANJIMA </a:t>
            </a:r>
            <a:r>
              <a:rPr lang="en-US" dirty="0" err="1" smtClean="0"/>
              <a:t>Andrasa</a:t>
            </a:r>
            <a:r>
              <a:rPr lang="sr-Latn-ME" dirty="0" smtClean="0"/>
              <a:t> </a:t>
            </a:r>
            <a:r>
              <a:rPr lang="sr-Latn-ME" dirty="0" smtClean="0"/>
              <a:t>Šifa na linku</a:t>
            </a:r>
          </a:p>
          <a:p>
            <a:r>
              <a:rPr lang="en-US" dirty="0">
                <a:hlinkClick r:id="rId4"/>
              </a:rPr>
              <a:t>https://wigmore-hall.org.uk/podcasts/andras-schiff-beethoven-lecture-recitals</a:t>
            </a:r>
            <a:endParaRPr lang="sr-Latn-ME" dirty="0" smtClean="0"/>
          </a:p>
          <a:p>
            <a:pPr>
              <a:buNone/>
            </a:pPr>
            <a:r>
              <a:rPr lang="sr-Latn-ME" dirty="0" smtClean="0"/>
              <a:t> </a:t>
            </a:r>
            <a:r>
              <a:rPr lang="en-US" dirty="0" smtClean="0"/>
              <a:t>http://music.guardian.co.uk/classical/page/0,,1943867,00.html</a:t>
            </a:r>
            <a:endParaRPr lang="sr-Latn-ME" dirty="0" smtClean="0"/>
          </a:p>
          <a:p>
            <a:r>
              <a:rPr lang="en-US" dirty="0" smtClean="0">
                <a:hlinkClick r:id="rId5"/>
              </a:rPr>
              <a:t>http://www.beethoven-haus-bonn.de/sixcms/detail.php?template=portal_en</a:t>
            </a:r>
            <a:endParaRPr lang="sr-Latn-ME" dirty="0" smtClean="0"/>
          </a:p>
          <a:p>
            <a:endParaRPr lang="sr-Latn-ME" dirty="0" smtClean="0"/>
          </a:p>
          <a:p>
            <a:endParaRPr lang="sr-Latn-ME" dirty="0" smtClean="0"/>
          </a:p>
          <a:p>
            <a:endParaRPr lang="en-US" dirty="0"/>
          </a:p>
        </p:txBody>
      </p:sp>
      <p:sp>
        <p:nvSpPr>
          <p:cNvPr id="3" name="Title 2"/>
          <p:cNvSpPr>
            <a:spLocks noGrp="1"/>
          </p:cNvSpPr>
          <p:nvPr>
            <p:ph type="title"/>
          </p:nvPr>
        </p:nvSpPr>
        <p:spPr/>
        <p:txBody>
          <a:bodyPr/>
          <a:lstStyle/>
          <a:p>
            <a:r>
              <a:rPr lang="sr-Latn-ME" dirty="0" smtClean="0"/>
              <a:t>Obavezni materijal</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pPr>
              <a:lnSpc>
                <a:spcPct val="120000"/>
              </a:lnSpc>
            </a:pPr>
            <a:r>
              <a:rPr lang="sr-Latn-ME" dirty="0" smtClean="0"/>
              <a:t>Betoven je proveo prve dvadeset dvije godine života u rodnom Bonu, gradu koji je imao zavidan muzički i književni život. Betovenov otac bio je osrednji muzičar, pjevač u horu i imao je ozbiljan problem sa alkohol</a:t>
            </a:r>
            <a:r>
              <a:rPr lang="en-US" dirty="0" err="1" smtClean="0"/>
              <a:t>om</a:t>
            </a:r>
            <a:r>
              <a:rPr lang="sr-Latn-ME" dirty="0" smtClean="0"/>
              <a:t>. Majka je bila prilično povučena žena lošeg </a:t>
            </a:r>
            <a:r>
              <a:rPr lang="sr-Latn-ME" dirty="0" smtClean="0"/>
              <a:t>zdravlja</a:t>
            </a:r>
            <a:r>
              <a:rPr lang="en-US" dirty="0" smtClean="0"/>
              <a:t> (</a:t>
            </a:r>
            <a:r>
              <a:rPr lang="sr-Latn-ME" dirty="0" smtClean="0"/>
              <a:t>Šonberg, Veliki pijanisti).</a:t>
            </a:r>
            <a:endParaRPr lang="sr-Latn-ME" dirty="0" smtClean="0"/>
          </a:p>
          <a:p>
            <a:pPr>
              <a:lnSpc>
                <a:spcPct val="120000"/>
              </a:lnSpc>
            </a:pPr>
            <a:r>
              <a:rPr lang="sr-Latn-ME" dirty="0" smtClean="0"/>
              <a:t>Betovenov otac je zapazio da mu sin ima nadprosječan talenat, što je dovelo do mukotrpnog forsiranja dječaka, koji je nekada morao da vježba u sitnim noćnim satima. Njegov otac je vjerovao da će od sina napraviti “drugog Mocarta”, što bi mu donijelo i izvjesnu finansijsku dobit. Ovakvo odrastanje, puno trauma, svakako nije ni najmanje bilo nalik Mocartovom djetinjstvu pored oca Leopolda, koji je kao izuzetan pedagog pokazao </a:t>
            </a:r>
            <a:r>
              <a:rPr lang="sr-Latn-ME" dirty="0" smtClean="0"/>
              <a:t>veliki senzibilitet u</a:t>
            </a:r>
            <a:r>
              <a:rPr lang="en-US" dirty="0" smtClean="0"/>
              <a:t> </a:t>
            </a:r>
            <a:r>
              <a:rPr lang="en-US" dirty="0" err="1" smtClean="0"/>
              <a:t>vaspit</a:t>
            </a:r>
            <a:r>
              <a:rPr lang="sr-Latn-ME" dirty="0" smtClean="0"/>
              <a:t>anju </a:t>
            </a:r>
            <a:r>
              <a:rPr lang="sr-Latn-ME" dirty="0" smtClean="0"/>
              <a:t>svog genijalnog sina. </a:t>
            </a:r>
          </a:p>
          <a:p>
            <a:pPr>
              <a:lnSpc>
                <a:spcPct val="120000"/>
              </a:lnSpc>
            </a:pPr>
            <a:r>
              <a:rPr lang="sr-Latn-ME" dirty="0" smtClean="0"/>
              <a:t>Sam Betoven je kasnije pisao da je otac sa njim radio na besmislen način, budeći ga noću iz najdubljeg sna. No, agonijama dolazi kraj </a:t>
            </a:r>
            <a:r>
              <a:rPr lang="sr-Latn-ME" dirty="0" smtClean="0"/>
              <a:t>kad </a:t>
            </a:r>
            <a:r>
              <a:rPr lang="sr-Latn-ME" dirty="0" smtClean="0"/>
              <a:t>Betoven počinje da pohađa časove muzike kod </a:t>
            </a:r>
            <a:r>
              <a:rPr lang="sr-Latn-ME" b="1" dirty="0" smtClean="0"/>
              <a:t>Kristijana Gotloba Nefea </a:t>
            </a:r>
            <a:r>
              <a:rPr lang="sr-Latn-ME" dirty="0" smtClean="0"/>
              <a:t>(Christian Gottlob Neefe)</a:t>
            </a:r>
            <a:endParaRPr lang="en-US" dirty="0"/>
          </a:p>
        </p:txBody>
      </p:sp>
      <p:sp>
        <p:nvSpPr>
          <p:cNvPr id="2" name="Title 1"/>
          <p:cNvSpPr>
            <a:spLocks noGrp="1"/>
          </p:cNvSpPr>
          <p:nvPr>
            <p:ph type="title"/>
          </p:nvPr>
        </p:nvSpPr>
        <p:spPr/>
        <p:txBody>
          <a:bodyPr>
            <a:normAutofit/>
          </a:bodyPr>
          <a:lstStyle/>
          <a:p>
            <a:r>
              <a:rPr lang="sr-Latn-ME" sz="2400" dirty="0" smtClean="0"/>
              <a:t>Slike iz biografije</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0111212_thirteen_yo_beethoven_33.jpg"/>
          <p:cNvPicPr>
            <a:picLocks noGrp="1" noChangeAspect="1"/>
          </p:cNvPicPr>
          <p:nvPr>
            <p:ph idx="1"/>
          </p:nvPr>
        </p:nvPicPr>
        <p:blipFill>
          <a:blip r:embed="rId2" cstate="print"/>
          <a:stretch>
            <a:fillRect/>
          </a:stretch>
        </p:blipFill>
        <p:spPr>
          <a:xfrm>
            <a:off x="4286248" y="2428868"/>
            <a:ext cx="4357719" cy="37147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itle 1"/>
          <p:cNvSpPr>
            <a:spLocks noGrp="1"/>
          </p:cNvSpPr>
          <p:nvPr>
            <p:ph type="title"/>
          </p:nvPr>
        </p:nvSpPr>
        <p:spPr/>
        <p:txBody>
          <a:bodyPr/>
          <a:lstStyle/>
          <a:p>
            <a:r>
              <a:rPr lang="sr-Latn-ME" dirty="0" smtClean="0"/>
              <a:t>Slike iz biografije</a:t>
            </a:r>
            <a:endParaRPr lang="en-US" dirty="0"/>
          </a:p>
        </p:txBody>
      </p:sp>
      <p:pic>
        <p:nvPicPr>
          <p:cNvPr id="5" name="Picture 4" descr="beethoven_parents.jpg"/>
          <p:cNvPicPr>
            <a:picLocks noChangeAspect="1"/>
          </p:cNvPicPr>
          <p:nvPr/>
        </p:nvPicPr>
        <p:blipFill>
          <a:blip r:embed="rId3" cstate="print"/>
          <a:stretch>
            <a:fillRect/>
          </a:stretch>
        </p:blipFill>
        <p:spPr>
          <a:xfrm>
            <a:off x="428596" y="1500174"/>
            <a:ext cx="4552950" cy="2905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K</a:t>
            </a:r>
            <a:r>
              <a:rPr lang="sr-Latn-ME" dirty="0" smtClean="0"/>
              <a:t>ristijan Gotlob Nefe je Betovena podučavao iz klavira, violine i teorijskih disciplina. </a:t>
            </a:r>
            <a:r>
              <a:rPr lang="en-US" dirty="0" err="1" smtClean="0"/>
              <a:t>Ubrzo</a:t>
            </a:r>
            <a:r>
              <a:rPr lang="sr-Latn-ME" dirty="0" smtClean="0"/>
              <a:t> Betoven postaje član orkestra. Ono što je važno jeste da ga Nefe muzički odgajao na </a:t>
            </a:r>
            <a:r>
              <a:rPr lang="sr-Latn-ME" i="1" dirty="0" smtClean="0"/>
              <a:t>Dobro temperovanom klaviru </a:t>
            </a:r>
            <a:r>
              <a:rPr lang="sr-Latn-ME" dirty="0" smtClean="0"/>
              <a:t>J. S. Baha. </a:t>
            </a:r>
            <a:r>
              <a:rPr lang="en-US" dirty="0" smtClean="0"/>
              <a:t>S</a:t>
            </a:r>
            <a:r>
              <a:rPr lang="sr-Latn-ME" dirty="0" smtClean="0"/>
              <a:t>a dvanaest godina, Betoven je mogao da veći dio preludijuma i fuga svira napamet. Svakako treba napomenuti da je Betoven u to doba svirao iz kopija manuskripta, s obzirom da je ovo Bahovo djelo prvi pout publikovano 1801. godine.</a:t>
            </a:r>
          </a:p>
          <a:p>
            <a:endParaRPr lang="sr-Latn-ME" dirty="0" smtClean="0"/>
          </a:p>
        </p:txBody>
      </p:sp>
      <p:sp>
        <p:nvSpPr>
          <p:cNvPr id="3" name="Title 2"/>
          <p:cNvSpPr>
            <a:spLocks noGrp="1"/>
          </p:cNvSpPr>
          <p:nvPr>
            <p:ph type="title"/>
          </p:nvPr>
        </p:nvSpPr>
        <p:spPr>
          <a:xfrm>
            <a:off x="457200" y="274638"/>
            <a:ext cx="8258204" cy="439718"/>
          </a:xfrm>
        </p:spPr>
        <p:txBody>
          <a:bodyPr>
            <a:normAutofit fontScale="90000"/>
          </a:bodyPr>
          <a:lstStyle/>
          <a:p>
            <a:r>
              <a:rPr lang="sr-Latn-ME" dirty="0" smtClean="0"/>
              <a:t>Djetinjstvo</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sr-Latn-ME" dirty="0" smtClean="0"/>
              <a:t>Kristijan Gotlob Nefe bio je njemački operski kompozitor i dirigent. Studirao je pravo na Univerzitetu u Lajpcigu, ali je muzika bila njegovo životno opredjeljenje. Bio je đak Johana Adama Hilera (</a:t>
            </a:r>
            <a:r>
              <a:rPr lang="sr-Latn-ME" dirty="0" smtClean="0"/>
              <a:t>Johann Anadam </a:t>
            </a:r>
            <a:r>
              <a:rPr lang="sr-Latn-ME" dirty="0" smtClean="0"/>
              <a:t>Hiler) i kompozitor zingšpila. Poznat je kao Betovenov učitelj.</a:t>
            </a:r>
            <a:endParaRPr lang="en-US" dirty="0"/>
          </a:p>
        </p:txBody>
      </p:sp>
      <p:sp>
        <p:nvSpPr>
          <p:cNvPr id="3" name="Title 2"/>
          <p:cNvSpPr>
            <a:spLocks noGrp="1"/>
          </p:cNvSpPr>
          <p:nvPr>
            <p:ph type="title"/>
          </p:nvPr>
        </p:nvSpPr>
        <p:spPr/>
        <p:txBody>
          <a:bodyPr>
            <a:normAutofit fontScale="90000"/>
          </a:bodyPr>
          <a:lstStyle/>
          <a:p>
            <a:r>
              <a:rPr lang="sr-Latn-ME" dirty="0" smtClean="0"/>
              <a:t>Kristijan Gotlob Nefe (1748-1798)</a:t>
            </a:r>
            <a:endParaRPr lang="en-US" dirty="0"/>
          </a:p>
        </p:txBody>
      </p:sp>
      <p:pic>
        <p:nvPicPr>
          <p:cNvPr id="4" name="Picture 3" descr="220px-Christian_Gottlob_Neefe.jpg"/>
          <p:cNvPicPr>
            <a:picLocks noChangeAspect="1"/>
          </p:cNvPicPr>
          <p:nvPr/>
        </p:nvPicPr>
        <p:blipFill>
          <a:blip r:embed="rId2" cstate="print"/>
          <a:stretch>
            <a:fillRect/>
          </a:stretch>
        </p:blipFill>
        <p:spPr>
          <a:xfrm>
            <a:off x="6929454" y="3857628"/>
            <a:ext cx="1571636" cy="213569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548680"/>
            <a:ext cx="9036496" cy="6193433"/>
          </a:xfrm>
        </p:spPr>
        <p:txBody>
          <a:bodyPr>
            <a:normAutofit fontScale="92500"/>
          </a:bodyPr>
          <a:lstStyle/>
          <a:p>
            <a:pPr algn="just">
              <a:lnSpc>
                <a:spcPct val="160000"/>
              </a:lnSpc>
            </a:pPr>
            <a:r>
              <a:rPr lang="sr-Latn-ME" sz="1800" dirty="0" smtClean="0"/>
              <a:t>Prva javna konstatacija Betovenovog dara bila je u jednom ondašnjem časopisu: “Betoven, dječak od jedanaest godina, svira vrlo dobro klavir, poznaje Bahove preludijume i fuge, a znamo šta to znači. </a:t>
            </a:r>
            <a:r>
              <a:rPr lang="en-US" sz="1800" dirty="0" smtClean="0"/>
              <a:t>N</a:t>
            </a:r>
            <a:r>
              <a:rPr lang="sr-Latn-ME" sz="1800" dirty="0" smtClean="0"/>
              <a:t>efe ga podučava iz kompozicije, ako nastavi kako je započeo, zasigurno će postati drugi Mocart”. </a:t>
            </a:r>
            <a:r>
              <a:rPr lang="sr-Latn-ME" sz="1800" dirty="0" smtClean="0"/>
              <a:t>Postoji i pretpostavka</a:t>
            </a:r>
            <a:r>
              <a:rPr lang="sr-Latn-ME" sz="1800" dirty="0" smtClean="0"/>
              <a:t>, da ga je Mocart, prilikom jedinog susreta u Beču 1786. godine, nakon </a:t>
            </a:r>
            <a:r>
              <a:rPr lang="sr-Latn-ME" sz="1800" dirty="0" smtClean="0"/>
              <a:t>preslušavanja, </a:t>
            </a:r>
            <a:r>
              <a:rPr lang="sr-Latn-ME" sz="1800" dirty="0" smtClean="0"/>
              <a:t>predstavio publici </a:t>
            </a:r>
            <a:r>
              <a:rPr lang="sr-Latn-ME" sz="1800" dirty="0" smtClean="0"/>
              <a:t>s </a:t>
            </a:r>
            <a:r>
              <a:rPr lang="sr-Latn-ME" sz="1800" dirty="0" smtClean="0"/>
              <a:t>riječima “Obratite pažnju na ovog dječaka, on će sigurno uzburkati svijet”. Ovo ostaje u sferi pretpostavki. </a:t>
            </a:r>
            <a:endParaRPr lang="sr-Latn-ME" sz="1800" dirty="0" smtClean="0"/>
          </a:p>
          <a:p>
            <a:pPr algn="just">
              <a:lnSpc>
                <a:spcPct val="160000"/>
              </a:lnSpc>
            </a:pPr>
            <a:r>
              <a:rPr lang="en-US" sz="1800" dirty="0" smtClean="0"/>
              <a:t>B</a:t>
            </a:r>
            <a:r>
              <a:rPr lang="sr-Latn-ME" sz="1800" dirty="0" smtClean="0"/>
              <a:t>etovenu je tada bilo 16 godina. Majka mu umire i on je prinuđen da napusti Beč. </a:t>
            </a:r>
            <a:r>
              <a:rPr lang="en-US" sz="1800" dirty="0" smtClean="0"/>
              <a:t>K</a:t>
            </a:r>
            <a:r>
              <a:rPr lang="sr-Latn-ME" sz="1800" dirty="0" smtClean="0"/>
              <a:t>ada se 1792. godine vratio u prijestonicu Austrougarske,</a:t>
            </a:r>
            <a:r>
              <a:rPr lang="en-US" sz="1800" dirty="0" smtClean="0"/>
              <a:t> </a:t>
            </a:r>
            <a:r>
              <a:rPr lang="sr-Latn-ME" sz="1800" dirty="0" smtClean="0"/>
              <a:t>Mocart nažalost nije bio među živima. Grof Valdštajn, pod čijim se protektoratom školovao, u pismu mu je rekao “Ideš u Beč da iz Hajdnovih ruku primiš Mocartov duh”. Betoven je žalio što mu se nikada nije pružila prilika da radi sa Mocartom, međutim bečke godine sa Hajnom su ga naučile zanatu i karakteristikama klasičnog stila. </a:t>
            </a:r>
            <a:endParaRPr lang="en-US"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8615" y="1196752"/>
            <a:ext cx="8229600" cy="5376672"/>
          </a:xfrm>
        </p:spPr>
        <p:txBody>
          <a:bodyPr>
            <a:normAutofit fontScale="92500"/>
          </a:bodyPr>
          <a:lstStyle/>
          <a:p>
            <a:pPr algn="just">
              <a:lnSpc>
                <a:spcPct val="150000"/>
              </a:lnSpc>
            </a:pPr>
            <a:r>
              <a:rPr lang="sr-Latn-ME" sz="2000" dirty="0" smtClean="0"/>
              <a:t>Bon je za Betovena bio isuviše mali, pa se 1792. definitivno seli u Beč. Njegovo sviranje je već tada odisalo snagom, punoćom tona i drugačijim izrazom. Pijanista Johan Tomašek piše svoja divljenja na konceru u Pragu, gdje je Betoven izveo Klavirski koncert br.1, Sonatu u A- duru op.2 br.2. Grandiozni način svitranja bio je dopunjen vještim improvizacijama, koje su i dalje bile posebna atrakcija za publiku. Njegovi učenici, Ferdinand Raiz i Karl Černi divili su se Betovenovoj improvizaciji. Černi je govorio da Betoven nije volio da kontinuirano vježba, ali da se u periodu kada je bio u formi, njegovi pasaži, trileri, oktave, nisu mogli nadmašiti. Betoven je u to vrijeme imao dva rivala: Humela i Jozefa Vulfla (Joseph W</a:t>
            </a:r>
            <a:r>
              <a:rPr lang="en-US" sz="2000" dirty="0" smtClean="0"/>
              <a:t>ö</a:t>
            </a:r>
            <a:r>
              <a:rPr lang="sr-Latn-ME" sz="2000" dirty="0" smtClean="0"/>
              <a:t>lfl).</a:t>
            </a:r>
            <a:endParaRPr lang="en-US" sz="2000" dirty="0"/>
          </a:p>
        </p:txBody>
      </p:sp>
      <p:sp>
        <p:nvSpPr>
          <p:cNvPr id="3" name="Title 2"/>
          <p:cNvSpPr>
            <a:spLocks noGrp="1"/>
          </p:cNvSpPr>
          <p:nvPr>
            <p:ph type="title"/>
          </p:nvPr>
        </p:nvSpPr>
        <p:spPr/>
        <p:txBody>
          <a:bodyPr/>
          <a:lstStyle/>
          <a:p>
            <a:r>
              <a:rPr lang="sr-Latn-ME" dirty="0" smtClean="0"/>
              <a:t>Beč</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455968" cy="4525963"/>
          </a:xfrm>
        </p:spPr>
        <p:txBody>
          <a:bodyPr>
            <a:noAutofit/>
          </a:bodyPr>
          <a:lstStyle/>
          <a:p>
            <a:pPr algn="just">
              <a:lnSpc>
                <a:spcPct val="150000"/>
              </a:lnSpc>
            </a:pPr>
            <a:r>
              <a:rPr lang="sr-Latn-ME" sz="1600" dirty="0" smtClean="0"/>
              <a:t>Betovenov učenik </a:t>
            </a:r>
            <a:r>
              <a:rPr lang="sr-Latn-ME" sz="1600" b="1" dirty="0" smtClean="0"/>
              <a:t>Ignjac fon Zeifrid </a:t>
            </a:r>
            <a:r>
              <a:rPr lang="sr-Latn-ME" sz="1600" dirty="0" smtClean="0"/>
              <a:t>(Ignaz von </a:t>
            </a:r>
            <a:r>
              <a:rPr lang="sr-Latn-ME" sz="1600" dirty="0" smtClean="0"/>
              <a:t>Seyfried) </a:t>
            </a:r>
            <a:r>
              <a:rPr lang="sr-Latn-ME" sz="1600" dirty="0" smtClean="0"/>
              <a:t>zabilježio je o Wulflu</a:t>
            </a:r>
            <a:r>
              <a:rPr lang="sr-Latn-ME" sz="1600" dirty="0" smtClean="0"/>
              <a:t>: ”</a:t>
            </a:r>
            <a:r>
              <a:rPr lang="sr-Latn-ME" sz="1600" dirty="0" smtClean="0"/>
              <a:t>Bio je izuzetno prijatan. Imao je ruku koja je mogla da svira decime, onako kako su drugi svirali oktave, brzinom svjetlosti. Njihovo nadmetanje je bilo gotovo ujednačeno, sve dok Betoven nije počeo sa improvizacijom. </a:t>
            </a:r>
            <a:r>
              <a:rPr lang="en-US" sz="1600" dirty="0" smtClean="0"/>
              <a:t>T</a:t>
            </a:r>
            <a:r>
              <a:rPr lang="sr-Latn-ME" sz="1600" dirty="0" smtClean="0"/>
              <a:t>ada, njegovo sviranje prestaje da ima vezu sa bilo čim ovozemaljskim. “ Snaga Betovenovog duha je ostavljalo utisak i davalo pečat sviranju. </a:t>
            </a:r>
            <a:endParaRPr lang="en-US" sz="1600" dirty="0" smtClean="0"/>
          </a:p>
          <a:p>
            <a:pPr algn="just">
              <a:lnSpc>
                <a:spcPct val="150000"/>
              </a:lnSpc>
            </a:pPr>
            <a:r>
              <a:rPr lang="sr-Latn-ME" sz="1600" dirty="0" smtClean="0"/>
              <a:t>Černi je govorio i o fazama, naročito kada je Betoven počeo da gubi sluh, kada njegovo sviranje nije bilo precizno i čiosto, ali je globalna slika, boja zvuka i sve što čini posebnost interpretacije, bilo zadivljujuće. Za mnoge savremenike njegova muzika je bila isuviše robusna, neobuzdana. Mocart nikada nije prelazio interpretativne mogućnosti klavira svog vremena, za razliku od Betovena koji je svirao takvom snagom i načinom koji je prevazilazio ondašnje instrumente. On se na to nije obazirao. </a:t>
            </a:r>
            <a:endParaRPr lang="en-US" sz="1600" dirty="0" smtClean="0"/>
          </a:p>
        </p:txBody>
      </p:sp>
      <p:sp>
        <p:nvSpPr>
          <p:cNvPr id="3" name="Title 2"/>
          <p:cNvSpPr>
            <a:spLocks noGrp="1"/>
          </p:cNvSpPr>
          <p:nvPr>
            <p:ph type="title"/>
          </p:nvPr>
        </p:nvSpPr>
        <p:spPr/>
        <p:txBody>
          <a:bodyPr/>
          <a:lstStyle/>
          <a:p>
            <a:r>
              <a:rPr lang="sr-Latn-ME" dirty="0" smtClean="0"/>
              <a:t>Tretiranje klavira</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23528" y="476672"/>
            <a:ext cx="8229600" cy="5400600"/>
          </a:xfrm>
        </p:spPr>
        <p:txBody>
          <a:bodyPr>
            <a:noAutofit/>
          </a:bodyPr>
          <a:lstStyle/>
          <a:p>
            <a:pPr lvl="0" algn="just">
              <a:lnSpc>
                <a:spcPct val="150000"/>
              </a:lnSpc>
              <a:buClr>
                <a:srgbClr val="F07F09"/>
              </a:buClr>
            </a:pPr>
            <a:r>
              <a:rPr lang="sr-Latn-ME" sz="2000" dirty="0">
                <a:solidFill>
                  <a:prstClr val="black"/>
                </a:solidFill>
              </a:rPr>
              <a:t>Svakako da bi klaviri: </a:t>
            </a:r>
            <a:r>
              <a:rPr lang="sr-Latn-ME" sz="2000" b="1" dirty="0">
                <a:solidFill>
                  <a:prstClr val="black"/>
                </a:solidFill>
              </a:rPr>
              <a:t>Bechstein, Steinway, B</a:t>
            </a:r>
            <a:r>
              <a:rPr lang="en-US" sz="2000" b="1" dirty="0">
                <a:solidFill>
                  <a:prstClr val="black"/>
                </a:solidFill>
              </a:rPr>
              <a:t>ö</a:t>
            </a:r>
            <a:r>
              <a:rPr lang="sr-Latn-ME" sz="2000" b="1" dirty="0">
                <a:solidFill>
                  <a:prstClr val="black"/>
                </a:solidFill>
              </a:rPr>
              <a:t>sendorfer, Bl</a:t>
            </a:r>
            <a:r>
              <a:rPr lang="en-US" sz="2000" b="1" dirty="0">
                <a:solidFill>
                  <a:prstClr val="black"/>
                </a:solidFill>
              </a:rPr>
              <a:t>ü</a:t>
            </a:r>
            <a:r>
              <a:rPr lang="sr-Latn-ME" sz="2000" b="1" dirty="0">
                <a:solidFill>
                  <a:prstClr val="black"/>
                </a:solidFill>
              </a:rPr>
              <a:t>thner, </a:t>
            </a:r>
            <a:r>
              <a:rPr lang="sr-Latn-ME" sz="2000" dirty="0">
                <a:solidFill>
                  <a:prstClr val="black"/>
                </a:solidFill>
              </a:rPr>
              <a:t>koji su se razvili posle 1850. godine bili bliži njegovoim “tonalnim snovima” (D. Dubal </a:t>
            </a:r>
            <a:r>
              <a:rPr lang="sr-Latn-ME" sz="2000" dirty="0" smtClean="0">
                <a:solidFill>
                  <a:prstClr val="black"/>
                </a:solidFill>
              </a:rPr>
              <a:t>1987)</a:t>
            </a:r>
            <a:r>
              <a:rPr lang="en-US" sz="2000" dirty="0" smtClean="0">
                <a:solidFill>
                  <a:prstClr val="black"/>
                </a:solidFill>
              </a:rPr>
              <a:t>. </a:t>
            </a:r>
            <a:r>
              <a:rPr lang="sr-Latn-ME" sz="2000" dirty="0" smtClean="0">
                <a:solidFill>
                  <a:prstClr val="black"/>
                </a:solidFill>
              </a:rPr>
              <a:t>Zanimljivo </a:t>
            </a:r>
            <a:r>
              <a:rPr lang="sr-Latn-ME" sz="2000" dirty="0">
                <a:solidFill>
                  <a:prstClr val="black"/>
                </a:solidFill>
              </a:rPr>
              <a:t>je napomenuti da </a:t>
            </a:r>
            <a:r>
              <a:rPr lang="en-US" sz="2000" dirty="0" smtClean="0">
                <a:solidFill>
                  <a:prstClr val="black"/>
                </a:solidFill>
              </a:rPr>
              <a:t>je u </a:t>
            </a:r>
            <a:r>
              <a:rPr lang="en-US" sz="2000" dirty="0" err="1" smtClean="0">
                <a:solidFill>
                  <a:prstClr val="black"/>
                </a:solidFill>
              </a:rPr>
              <a:t>vrijeme</a:t>
            </a:r>
            <a:r>
              <a:rPr lang="en-US" sz="2000" dirty="0" smtClean="0">
                <a:solidFill>
                  <a:prstClr val="black"/>
                </a:solidFill>
              </a:rPr>
              <a:t> </a:t>
            </a:r>
            <a:r>
              <a:rPr lang="en-US" sz="2000" dirty="0" err="1" smtClean="0">
                <a:solidFill>
                  <a:prstClr val="black"/>
                </a:solidFill>
              </a:rPr>
              <a:t>Betovena</a:t>
            </a:r>
            <a:r>
              <a:rPr lang="sr-Latn-ME" sz="2000" dirty="0" smtClean="0">
                <a:solidFill>
                  <a:prstClr val="black"/>
                </a:solidFill>
              </a:rPr>
              <a:t> </a:t>
            </a:r>
            <a:r>
              <a:rPr lang="sr-Latn-ME" sz="2000" dirty="0">
                <a:solidFill>
                  <a:prstClr val="black"/>
                </a:solidFill>
              </a:rPr>
              <a:t>improvizovanje bilo i dalje očekivano od pijanista. Podrazumijevalo se da dobar pijanista mora da poznaje improvizaciju. </a:t>
            </a:r>
            <a:r>
              <a:rPr lang="en-US" sz="2000" dirty="0">
                <a:solidFill>
                  <a:prstClr val="black"/>
                </a:solidFill>
              </a:rPr>
              <a:t>Č</a:t>
            </a:r>
            <a:r>
              <a:rPr lang="sr-Latn-ME" sz="2000" dirty="0">
                <a:solidFill>
                  <a:prstClr val="black"/>
                </a:solidFill>
              </a:rPr>
              <a:t>ak je ovaj dio javnog nastupa za široku publiku bio i najinteresantniji, kao izvjesna vrsta atraklcije. </a:t>
            </a:r>
            <a:r>
              <a:rPr lang="sr-Latn-ME" sz="2000" dirty="0" smtClean="0">
                <a:solidFill>
                  <a:prstClr val="black"/>
                </a:solidFill>
              </a:rPr>
              <a:t>Zanimljiva </a:t>
            </a:r>
            <a:r>
              <a:rPr lang="sr-Latn-ME" sz="2000" dirty="0">
                <a:solidFill>
                  <a:prstClr val="black"/>
                </a:solidFill>
              </a:rPr>
              <a:t>je i priča da je jednom prilikom Koncert u C-duru op.15 na licu </a:t>
            </a:r>
            <a:r>
              <a:rPr lang="sr-Latn-ME" sz="2000" dirty="0" smtClean="0">
                <a:solidFill>
                  <a:prstClr val="black"/>
                </a:solidFill>
              </a:rPr>
              <a:t>mjesta </a:t>
            </a:r>
            <a:r>
              <a:rPr lang="sr-Latn-ME" sz="2000" dirty="0">
                <a:solidFill>
                  <a:prstClr val="black"/>
                </a:solidFill>
              </a:rPr>
              <a:t>transponovao u Cis- dur, jer je klavir bio za pola tona niže naštimovan.</a:t>
            </a:r>
            <a:endParaRPr lang="en-US" sz="2000" dirty="0">
              <a:solidFill>
                <a:prstClr val="black"/>
              </a:solidFill>
            </a:endParaRPr>
          </a:p>
          <a:p>
            <a:pPr algn="just">
              <a:lnSpc>
                <a:spcPct val="150000"/>
              </a:lnSpc>
            </a:pPr>
            <a:endParaRPr lang="en-US" sz="2000" dirty="0"/>
          </a:p>
        </p:txBody>
      </p:sp>
    </p:spTree>
    <p:extLst>
      <p:ext uri="{BB962C8B-B14F-4D97-AF65-F5344CB8AC3E}">
        <p14:creationId xmlns:p14="http://schemas.microsoft.com/office/powerpoint/2010/main" val="2070628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508</TotalTime>
  <Words>1653</Words>
  <Application>Microsoft Office PowerPoint</Application>
  <PresentationFormat>On-screen Show (4:3)</PresentationFormat>
  <Paragraphs>51</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Lucida Sans Unicode</vt:lpstr>
      <vt:lpstr>Verdana</vt:lpstr>
      <vt:lpstr>Wingdings 2</vt:lpstr>
      <vt:lpstr>Wingdings 3</vt:lpstr>
      <vt:lpstr>Concourse</vt:lpstr>
      <vt:lpstr>Betoven ili novi pijanizam</vt:lpstr>
      <vt:lpstr>Slike iz biografije</vt:lpstr>
      <vt:lpstr>Slike iz biografije</vt:lpstr>
      <vt:lpstr>Djetinjstvo</vt:lpstr>
      <vt:lpstr>Kristijan Gotlob Nefe (1748-1798)</vt:lpstr>
      <vt:lpstr>PowerPoint Presentation</vt:lpstr>
      <vt:lpstr>Beč</vt:lpstr>
      <vt:lpstr>Tretiranje klavira</vt:lpstr>
      <vt:lpstr>PowerPoint Presentation</vt:lpstr>
      <vt:lpstr>Vulfl i Betoven</vt:lpstr>
      <vt:lpstr>PowerPoint Presentation</vt:lpstr>
      <vt:lpstr>Progresivni gubitak sluha</vt:lpstr>
      <vt:lpstr>PowerPoint Presentation</vt:lpstr>
      <vt:lpstr>PowerPoint Presentation</vt:lpstr>
      <vt:lpstr>KLAVIRSKE SONATE</vt:lpstr>
      <vt:lpstr>Analize</vt:lpstr>
      <vt:lpstr>Obavezni materijal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Betoven ili novi pijanizam</dc:title>
  <dc:creator>dragan</dc:creator>
  <cp:lastModifiedBy>Jelena Bogojevic</cp:lastModifiedBy>
  <cp:revision>45</cp:revision>
  <dcterms:created xsi:type="dcterms:W3CDTF">2012-10-29T21:38:04Z</dcterms:created>
  <dcterms:modified xsi:type="dcterms:W3CDTF">2020-03-17T21:22:12Z</dcterms:modified>
</cp:coreProperties>
</file>