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9" r:id="rId3"/>
    <p:sldId id="270" r:id="rId4"/>
    <p:sldId id="271" r:id="rId5"/>
    <p:sldId id="257" r:id="rId6"/>
    <p:sldId id="258" r:id="rId7"/>
    <p:sldId id="259" r:id="rId8"/>
    <p:sldId id="260" r:id="rId9"/>
    <p:sldId id="261" r:id="rId10"/>
    <p:sldId id="262" r:id="rId11"/>
    <p:sldId id="263" r:id="rId12"/>
    <p:sldId id="264" r:id="rId13"/>
    <p:sldId id="265" r:id="rId14"/>
    <p:sldId id="266" r:id="rId15"/>
    <p:sldId id="267" r:id="rId16"/>
    <p:sldId id="268"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3/24/2020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3/24/2020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sh.wikipedia.org/wiki/Grammy_Award"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theguardian.com/music/2018/jul/12/leonard-bernstein-composer-conductor-inspiration-genius-proms" TargetMode="External"/><Relationship Id="rId2" Type="http://schemas.openxmlformats.org/officeDocument/2006/relationships/hyperlink" Target="https://www.leonardbernstein.com/lectures/television-scripts/on-composers/homage-to-stravinsky"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422-yb8TXj8" TargetMode="External"/><Relationship Id="rId2" Type="http://schemas.openxmlformats.org/officeDocument/2006/relationships/hyperlink" Target="https://www.youtube.com/watch?v=SSKBNiAdlgg&amp;list=RDEMSNhXvopJXUBZw_hhdjjFTw&amp;start_radio=1" TargetMode="External"/><Relationship Id="rId1" Type="http://schemas.openxmlformats.org/officeDocument/2006/relationships/slideLayout" Target="../slideLayouts/slideLayout2.xml"/><Relationship Id="rId6" Type="http://schemas.openxmlformats.org/officeDocument/2006/relationships/hyperlink" Target="https://www.youtube.com/watch?v=Gt2zubHcER4" TargetMode="External"/><Relationship Id="rId5" Type="http://schemas.openxmlformats.org/officeDocument/2006/relationships/hyperlink" Target="https://www.youtube.com/watch?v=G7_6Z33eCaY" TargetMode="External"/><Relationship Id="rId4" Type="http://schemas.openxmlformats.org/officeDocument/2006/relationships/hyperlink" Target="https://www.youtube.com/watch?v=J_NelA3ZW4g"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leonardbernstein.com/"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31077" y="1596980"/>
            <a:ext cx="9173536" cy="2446987"/>
          </a:xfrm>
        </p:spPr>
        <p:txBody>
          <a:bodyPr>
            <a:normAutofit fontScale="90000"/>
          </a:bodyPr>
          <a:lstStyle/>
          <a:p>
            <a:r>
              <a:rPr lang="sr-Latn-ME" i="1" dirty="0" smtClean="0"/>
              <a:t>Leanard </a:t>
            </a:r>
            <a:r>
              <a:rPr lang="sr-Latn-ME" i="1" dirty="0" smtClean="0"/>
              <a:t>Bernštajn (</a:t>
            </a:r>
            <a:r>
              <a:rPr lang="en-US" i="1" dirty="0" smtClean="0"/>
              <a:t>Leonard Bernstein</a:t>
            </a:r>
            <a:r>
              <a:rPr lang="sr-Latn-ME" i="1" dirty="0" smtClean="0"/>
              <a:t>,1918 –1990)</a:t>
            </a:r>
            <a:br>
              <a:rPr lang="sr-Latn-ME" i="1" dirty="0" smtClean="0"/>
            </a:br>
            <a:r>
              <a:rPr lang="sr-Latn-ME" sz="2000" i="1" dirty="0" smtClean="0"/>
              <a:t>na osnovu prezentcije studenta: Matije Markovića</a:t>
            </a:r>
            <a:r>
              <a:rPr lang="sr-Latn-ME" i="1" dirty="0" smtClean="0"/>
              <a:t/>
            </a:r>
            <a:br>
              <a:rPr lang="sr-Latn-ME" i="1" dirty="0" smtClean="0"/>
            </a:br>
            <a:endParaRPr lang="en-US" dirty="0"/>
          </a:p>
        </p:txBody>
      </p:sp>
      <p:sp>
        <p:nvSpPr>
          <p:cNvPr id="3" name="Subtitle 2"/>
          <p:cNvSpPr>
            <a:spLocks noGrp="1"/>
          </p:cNvSpPr>
          <p:nvPr>
            <p:ph type="subTitle" idx="1"/>
          </p:nvPr>
        </p:nvSpPr>
        <p:spPr/>
        <p:txBody>
          <a:bodyPr/>
          <a:lstStyle/>
          <a:p>
            <a:r>
              <a:rPr lang="sr-Latn-ME" dirty="0" smtClean="0"/>
              <a:t>Dirigent, kompozitor, pijanista... </a:t>
            </a:r>
            <a:endParaRPr lang="en-US" dirty="0"/>
          </a:p>
        </p:txBody>
      </p:sp>
    </p:spTree>
    <p:extLst>
      <p:ext uri="{BB962C8B-B14F-4D97-AF65-F5344CB8AC3E}">
        <p14:creationId xmlns:p14="http://schemas.microsoft.com/office/powerpoint/2010/main" val="2995915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Filmska muzika</a:t>
            </a:r>
            <a:endParaRPr lang="en-US" dirty="0"/>
          </a:p>
        </p:txBody>
      </p:sp>
      <p:sp>
        <p:nvSpPr>
          <p:cNvPr id="3" name="Content Placeholder 2"/>
          <p:cNvSpPr>
            <a:spLocks noGrp="1"/>
          </p:cNvSpPr>
          <p:nvPr>
            <p:ph idx="1"/>
          </p:nvPr>
        </p:nvSpPr>
        <p:spPr/>
        <p:txBody>
          <a:bodyPr/>
          <a:lstStyle/>
          <a:p>
            <a:pPr lvl="0"/>
            <a:r>
              <a:rPr lang="en-US" i="1" dirty="0"/>
              <a:t>On the Town</a:t>
            </a:r>
            <a:r>
              <a:rPr lang="en-US" dirty="0"/>
              <a:t>, 1949</a:t>
            </a:r>
          </a:p>
          <a:p>
            <a:pPr lvl="0"/>
            <a:r>
              <a:rPr lang="en-US" i="1" dirty="0"/>
              <a:t>On the Waterfront</a:t>
            </a:r>
            <a:r>
              <a:rPr lang="en-US" dirty="0"/>
              <a:t>, 1954</a:t>
            </a:r>
          </a:p>
          <a:p>
            <a:pPr lvl="0"/>
            <a:r>
              <a:rPr lang="en-US" b="1" i="1" dirty="0"/>
              <a:t>West Side Story</a:t>
            </a:r>
            <a:r>
              <a:rPr lang="en-US" b="1" dirty="0"/>
              <a:t>, 1961</a:t>
            </a:r>
          </a:p>
          <a:p>
            <a:pPr marL="0" indent="0">
              <a:buNone/>
            </a:pPr>
            <a:endParaRPr lang="en-US" dirty="0"/>
          </a:p>
        </p:txBody>
      </p:sp>
    </p:spTree>
    <p:extLst>
      <p:ext uri="{BB962C8B-B14F-4D97-AF65-F5344CB8AC3E}">
        <p14:creationId xmlns:p14="http://schemas.microsoft.com/office/powerpoint/2010/main" val="4138260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Orkestarska muzika</a:t>
            </a:r>
            <a:endParaRPr lang="en-US" dirty="0"/>
          </a:p>
        </p:txBody>
      </p:sp>
      <p:sp>
        <p:nvSpPr>
          <p:cNvPr id="3" name="Content Placeholder 2"/>
          <p:cNvSpPr>
            <a:spLocks noGrp="1"/>
          </p:cNvSpPr>
          <p:nvPr>
            <p:ph idx="1"/>
          </p:nvPr>
        </p:nvSpPr>
        <p:spPr/>
        <p:txBody>
          <a:bodyPr>
            <a:normAutofit fontScale="47500" lnSpcReduction="20000"/>
          </a:bodyPr>
          <a:lstStyle/>
          <a:p>
            <a:pPr lvl="0"/>
            <a:r>
              <a:rPr lang="en-US" dirty="0"/>
              <a:t>Symphony No. 1 </a:t>
            </a:r>
            <a:r>
              <a:rPr lang="en-US" i="1" dirty="0"/>
              <a:t>Jeremiah</a:t>
            </a:r>
            <a:r>
              <a:rPr lang="en-US" dirty="0"/>
              <a:t>, 1942</a:t>
            </a:r>
          </a:p>
          <a:p>
            <a:pPr lvl="0"/>
            <a:r>
              <a:rPr lang="en-US" i="1" dirty="0"/>
              <a:t>Fancy Free</a:t>
            </a:r>
            <a:r>
              <a:rPr lang="en-US" dirty="0"/>
              <a:t> and </a:t>
            </a:r>
            <a:r>
              <a:rPr lang="en-US" i="1" dirty="0"/>
              <a:t>Three Dance Variations from "Fancy Free"</a:t>
            </a:r>
            <a:r>
              <a:rPr lang="en-US" dirty="0"/>
              <a:t>, 1946</a:t>
            </a:r>
          </a:p>
          <a:p>
            <a:pPr lvl="0"/>
            <a:r>
              <a:rPr lang="en-US" i="1" dirty="0"/>
              <a:t>Three Dance Episodes from "On the Town"</a:t>
            </a:r>
            <a:r>
              <a:rPr lang="en-US" dirty="0"/>
              <a:t>, 1947</a:t>
            </a:r>
          </a:p>
          <a:p>
            <a:pPr lvl="0"/>
            <a:r>
              <a:rPr lang="en-US" dirty="0"/>
              <a:t>Symphony No. 2 </a:t>
            </a:r>
            <a:r>
              <a:rPr lang="en-US" i="1" dirty="0"/>
              <a:t>The Age of Anxiety</a:t>
            </a:r>
            <a:r>
              <a:rPr lang="en-US" dirty="0"/>
              <a:t>, 1949</a:t>
            </a:r>
          </a:p>
          <a:p>
            <a:pPr lvl="0"/>
            <a:r>
              <a:rPr lang="en-US" i="1" dirty="0"/>
              <a:t>Serenade after Plato's "Symposium"</a:t>
            </a:r>
            <a:r>
              <a:rPr lang="en-US" dirty="0"/>
              <a:t>, 1954</a:t>
            </a:r>
          </a:p>
          <a:p>
            <a:pPr lvl="0"/>
            <a:r>
              <a:rPr lang="en-US" i="1" dirty="0"/>
              <a:t>Prelude, Fugue, and Riffs</a:t>
            </a:r>
            <a:r>
              <a:rPr lang="en-US" dirty="0"/>
              <a:t>, 1949</a:t>
            </a:r>
          </a:p>
          <a:p>
            <a:pPr lvl="0"/>
            <a:r>
              <a:rPr lang="en-US" i="1" dirty="0"/>
              <a:t>Symphonic Suite from "On the Waterfront"</a:t>
            </a:r>
            <a:r>
              <a:rPr lang="en-US" dirty="0"/>
              <a:t>, 1955</a:t>
            </a:r>
          </a:p>
          <a:p>
            <a:pPr lvl="0"/>
            <a:r>
              <a:rPr lang="en-US" i="1" dirty="0"/>
              <a:t>Symphonic Dances from "West Side Story"</a:t>
            </a:r>
            <a:r>
              <a:rPr lang="en-US" dirty="0"/>
              <a:t>, 1961</a:t>
            </a:r>
          </a:p>
          <a:p>
            <a:pPr lvl="0"/>
            <a:r>
              <a:rPr lang="en-US" dirty="0"/>
              <a:t>Symphony No. 3 </a:t>
            </a:r>
            <a:r>
              <a:rPr lang="en-US" i="1" dirty="0" err="1"/>
              <a:t>Kaddish</a:t>
            </a:r>
            <a:r>
              <a:rPr lang="en-US" dirty="0"/>
              <a:t>, 1963</a:t>
            </a:r>
          </a:p>
          <a:p>
            <a:pPr lvl="0"/>
            <a:r>
              <a:rPr lang="en-US" i="1" dirty="0" err="1"/>
              <a:t>Dybbuk</a:t>
            </a:r>
            <a:r>
              <a:rPr lang="en-US" dirty="0"/>
              <a:t>, 1975</a:t>
            </a:r>
          </a:p>
          <a:p>
            <a:pPr lvl="0"/>
            <a:r>
              <a:rPr lang="en-US" i="1" dirty="0"/>
              <a:t>Songfest: A Cycle of American Poems for Six Singers and Orchestra</a:t>
            </a:r>
            <a:r>
              <a:rPr lang="en-US" dirty="0"/>
              <a:t>, 1977</a:t>
            </a:r>
          </a:p>
          <a:p>
            <a:pPr lvl="0"/>
            <a:r>
              <a:rPr lang="en-US" i="1" dirty="0"/>
              <a:t>Three Meditations from "MASS"</a:t>
            </a:r>
            <a:r>
              <a:rPr lang="en-US" dirty="0"/>
              <a:t> , 1977</a:t>
            </a:r>
          </a:p>
          <a:p>
            <a:pPr lvl="0"/>
            <a:r>
              <a:rPr lang="en-US" i="1" dirty="0" err="1"/>
              <a:t>Slava</a:t>
            </a:r>
            <a:r>
              <a:rPr lang="en-US" i="1" dirty="0"/>
              <a:t>! A Political Overture</a:t>
            </a:r>
            <a:r>
              <a:rPr lang="en-US" dirty="0"/>
              <a:t>, 1977</a:t>
            </a:r>
          </a:p>
          <a:p>
            <a:pPr lvl="0"/>
            <a:r>
              <a:rPr lang="en-US" i="1" dirty="0"/>
              <a:t>Divertimento for Orchestra</a:t>
            </a:r>
            <a:r>
              <a:rPr lang="en-US" dirty="0"/>
              <a:t>, 1980</a:t>
            </a:r>
          </a:p>
          <a:p>
            <a:pPr lvl="0"/>
            <a:r>
              <a:rPr lang="en-US" i="1" dirty="0" err="1"/>
              <a:t>Ḥalil</a:t>
            </a:r>
            <a:r>
              <a:rPr lang="en-US" dirty="0"/>
              <a:t>, 1981</a:t>
            </a:r>
          </a:p>
          <a:p>
            <a:pPr lvl="0"/>
            <a:r>
              <a:rPr lang="sr-Latn-ME" dirty="0" smtClean="0"/>
              <a:t>Koncert za orkestar,</a:t>
            </a:r>
            <a:r>
              <a:rPr lang="en-US" dirty="0" smtClean="0"/>
              <a:t> </a:t>
            </a:r>
            <a:r>
              <a:rPr lang="en-US" dirty="0"/>
              <a:t>1989</a:t>
            </a:r>
          </a:p>
          <a:p>
            <a:endParaRPr lang="en-US" dirty="0"/>
          </a:p>
        </p:txBody>
      </p:sp>
    </p:spTree>
    <p:extLst>
      <p:ext uri="{BB962C8B-B14F-4D97-AF65-F5344CB8AC3E}">
        <p14:creationId xmlns:p14="http://schemas.microsoft.com/office/powerpoint/2010/main" val="1047277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Horska muzika</a:t>
            </a:r>
            <a:endParaRPr lang="en-US" dirty="0"/>
          </a:p>
        </p:txBody>
      </p:sp>
      <p:sp>
        <p:nvSpPr>
          <p:cNvPr id="3" name="Content Placeholder 2"/>
          <p:cNvSpPr>
            <a:spLocks noGrp="1"/>
          </p:cNvSpPr>
          <p:nvPr>
            <p:ph idx="1"/>
          </p:nvPr>
        </p:nvSpPr>
        <p:spPr/>
        <p:txBody>
          <a:bodyPr/>
          <a:lstStyle/>
          <a:p>
            <a:pPr lvl="0"/>
            <a:r>
              <a:rPr lang="en-US" i="1" dirty="0" err="1"/>
              <a:t>Hashkiveinu</a:t>
            </a:r>
            <a:r>
              <a:rPr lang="en-US" dirty="0"/>
              <a:t>, 1945</a:t>
            </a:r>
          </a:p>
          <a:p>
            <a:pPr lvl="0"/>
            <a:r>
              <a:rPr lang="en-US" i="1" dirty="0" err="1"/>
              <a:t>Missa</a:t>
            </a:r>
            <a:r>
              <a:rPr lang="en-US" i="1" dirty="0"/>
              <a:t> </a:t>
            </a:r>
            <a:r>
              <a:rPr lang="en-US" i="1" dirty="0" err="1"/>
              <a:t>Brevis</a:t>
            </a:r>
            <a:r>
              <a:rPr lang="en-US" dirty="0"/>
              <a:t>, 1988</a:t>
            </a:r>
          </a:p>
          <a:p>
            <a:pPr lvl="0"/>
            <a:r>
              <a:rPr lang="en-US" i="1" dirty="0" err="1"/>
              <a:t>Chichester</a:t>
            </a:r>
            <a:r>
              <a:rPr lang="en-US" i="1" dirty="0"/>
              <a:t> Psalms</a:t>
            </a:r>
            <a:r>
              <a:rPr lang="en-US" dirty="0"/>
              <a:t>, 1965</a:t>
            </a:r>
          </a:p>
          <a:p>
            <a:pPr marL="0" indent="0">
              <a:buNone/>
            </a:pPr>
            <a:endParaRPr lang="en-US" dirty="0"/>
          </a:p>
        </p:txBody>
      </p:sp>
    </p:spTree>
    <p:extLst>
      <p:ext uri="{BB962C8B-B14F-4D97-AF65-F5344CB8AC3E}">
        <p14:creationId xmlns:p14="http://schemas.microsoft.com/office/powerpoint/2010/main" val="2016540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Kamerna muzika</a:t>
            </a:r>
            <a:endParaRPr lang="en-US" dirty="0"/>
          </a:p>
        </p:txBody>
      </p:sp>
      <p:sp>
        <p:nvSpPr>
          <p:cNvPr id="3" name="Content Placeholder 2"/>
          <p:cNvSpPr>
            <a:spLocks noGrp="1"/>
          </p:cNvSpPr>
          <p:nvPr>
            <p:ph idx="1"/>
          </p:nvPr>
        </p:nvSpPr>
        <p:spPr/>
        <p:txBody>
          <a:bodyPr/>
          <a:lstStyle/>
          <a:p>
            <a:pPr lvl="0"/>
            <a:r>
              <a:rPr lang="en-US" dirty="0"/>
              <a:t>Piano Trio, 1937, </a:t>
            </a:r>
            <a:r>
              <a:rPr lang="en-US" dirty="0" err="1"/>
              <a:t>Boosey</a:t>
            </a:r>
            <a:r>
              <a:rPr lang="en-US" dirty="0"/>
              <a:t> &amp; Hawkes</a:t>
            </a:r>
          </a:p>
          <a:p>
            <a:pPr lvl="0"/>
            <a:r>
              <a:rPr lang="en-US" dirty="0"/>
              <a:t>Sonata for Clarinet and Piano, 19</a:t>
            </a:r>
          </a:p>
          <a:p>
            <a:pPr lvl="0"/>
            <a:r>
              <a:rPr lang="en-US" dirty="0"/>
              <a:t>Brass Music, 1959</a:t>
            </a:r>
          </a:p>
          <a:p>
            <a:pPr lvl="0"/>
            <a:r>
              <a:rPr lang="en-US" dirty="0"/>
              <a:t>Dance Suite, 1988</a:t>
            </a:r>
          </a:p>
          <a:p>
            <a:pPr marL="0" indent="0">
              <a:buNone/>
            </a:pPr>
            <a:endParaRPr lang="en-US" dirty="0"/>
          </a:p>
        </p:txBody>
      </p:sp>
    </p:spTree>
    <p:extLst>
      <p:ext uri="{BB962C8B-B14F-4D97-AF65-F5344CB8AC3E}">
        <p14:creationId xmlns:p14="http://schemas.microsoft.com/office/powerpoint/2010/main" val="455994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Vokalna muzika</a:t>
            </a:r>
            <a:endParaRPr lang="en-US" dirty="0"/>
          </a:p>
        </p:txBody>
      </p:sp>
      <p:sp>
        <p:nvSpPr>
          <p:cNvPr id="3" name="Content Placeholder 2"/>
          <p:cNvSpPr>
            <a:spLocks noGrp="1"/>
          </p:cNvSpPr>
          <p:nvPr>
            <p:ph idx="1"/>
          </p:nvPr>
        </p:nvSpPr>
        <p:spPr/>
        <p:txBody>
          <a:bodyPr/>
          <a:lstStyle/>
          <a:p>
            <a:pPr lvl="0"/>
            <a:r>
              <a:rPr lang="en-US" i="1" dirty="0"/>
              <a:t>I Hate Music: A cycle of Five Kids Songs for Soprano and Piano</a:t>
            </a:r>
            <a:r>
              <a:rPr lang="en-US" dirty="0"/>
              <a:t>, 1943</a:t>
            </a:r>
          </a:p>
          <a:p>
            <a:pPr lvl="0"/>
            <a:r>
              <a:rPr lang="en-US" i="1" dirty="0"/>
              <a:t>Big </a:t>
            </a:r>
            <a:r>
              <a:rPr lang="en-US" i="1" dirty="0" smtClean="0"/>
              <a:t>Stuff</a:t>
            </a:r>
            <a:r>
              <a:rPr lang="sr-Latn-ME" dirty="0"/>
              <a:t> </a:t>
            </a:r>
            <a:r>
              <a:rPr lang="sr-Latn-ME" dirty="0" smtClean="0"/>
              <a:t>(otpjevala Bili Holidej)</a:t>
            </a:r>
            <a:endParaRPr lang="en-US" dirty="0"/>
          </a:p>
          <a:p>
            <a:pPr lvl="0"/>
            <a:r>
              <a:rPr lang="en-US" i="1" dirty="0"/>
              <a:t>La Bonne Cuisine: Four Recipes for Voice and Piano</a:t>
            </a:r>
            <a:r>
              <a:rPr lang="en-US" dirty="0"/>
              <a:t>, 1948</a:t>
            </a:r>
          </a:p>
          <a:p>
            <a:pPr lvl="0"/>
            <a:r>
              <a:rPr lang="en-US" i="1" dirty="0"/>
              <a:t>Silhouette (Galilee)</a:t>
            </a:r>
            <a:r>
              <a:rPr lang="en-US" dirty="0"/>
              <a:t>, 1951</a:t>
            </a:r>
          </a:p>
          <a:p>
            <a:pPr lvl="0"/>
            <a:r>
              <a:rPr lang="en-US" i="1" dirty="0"/>
              <a:t>Two Love Songs</a:t>
            </a:r>
            <a:r>
              <a:rPr lang="en-US" dirty="0"/>
              <a:t>, 1960</a:t>
            </a:r>
          </a:p>
          <a:p>
            <a:pPr lvl="0"/>
            <a:r>
              <a:rPr lang="en-US" i="1" dirty="0"/>
              <a:t>So Pretty</a:t>
            </a:r>
            <a:r>
              <a:rPr lang="en-US" dirty="0"/>
              <a:t>, 1968</a:t>
            </a:r>
          </a:p>
          <a:p>
            <a:pPr lvl="0"/>
            <a:r>
              <a:rPr lang="en-US" i="1" dirty="0" err="1"/>
              <a:t>Piccola</a:t>
            </a:r>
            <a:r>
              <a:rPr lang="en-US" i="1" dirty="0"/>
              <a:t> </a:t>
            </a:r>
            <a:r>
              <a:rPr lang="en-US" i="1" dirty="0" err="1"/>
              <a:t>Serenata</a:t>
            </a:r>
            <a:r>
              <a:rPr lang="en-US" dirty="0"/>
              <a:t>, 1979</a:t>
            </a:r>
          </a:p>
          <a:p>
            <a:pPr lvl="0"/>
            <a:r>
              <a:rPr lang="en-US" i="1" dirty="0"/>
              <a:t>Opening Prayer</a:t>
            </a:r>
            <a:r>
              <a:rPr lang="en-US" dirty="0"/>
              <a:t>, 1986</a:t>
            </a:r>
          </a:p>
          <a:p>
            <a:pPr lvl="0"/>
            <a:r>
              <a:rPr lang="en-US" i="1" dirty="0"/>
              <a:t>Arias and Barcarolles</a:t>
            </a:r>
            <a:r>
              <a:rPr lang="en-US" dirty="0"/>
              <a:t>, 1988</a:t>
            </a:r>
          </a:p>
          <a:p>
            <a:endParaRPr lang="en-US" dirty="0"/>
          </a:p>
        </p:txBody>
      </p:sp>
    </p:spTree>
    <p:extLst>
      <p:ext uri="{BB962C8B-B14F-4D97-AF65-F5344CB8AC3E}">
        <p14:creationId xmlns:p14="http://schemas.microsoft.com/office/powerpoint/2010/main" val="635797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Klavirska muzika</a:t>
            </a:r>
            <a:endParaRPr lang="en-US" dirty="0"/>
          </a:p>
        </p:txBody>
      </p:sp>
      <p:sp>
        <p:nvSpPr>
          <p:cNvPr id="3" name="Content Placeholder 2"/>
          <p:cNvSpPr>
            <a:spLocks noGrp="1"/>
          </p:cNvSpPr>
          <p:nvPr>
            <p:ph idx="1"/>
          </p:nvPr>
        </p:nvSpPr>
        <p:spPr/>
        <p:txBody>
          <a:bodyPr>
            <a:normAutofit/>
          </a:bodyPr>
          <a:lstStyle/>
          <a:p>
            <a:pPr lvl="0"/>
            <a:r>
              <a:rPr lang="en-US" i="1" dirty="0"/>
              <a:t>Music for Two Pianos</a:t>
            </a:r>
            <a:r>
              <a:rPr lang="en-US" dirty="0"/>
              <a:t>, 1937</a:t>
            </a:r>
          </a:p>
          <a:p>
            <a:pPr lvl="0"/>
            <a:r>
              <a:rPr lang="en-US" i="1" dirty="0"/>
              <a:t>Piano Sonata</a:t>
            </a:r>
            <a:r>
              <a:rPr lang="en-US" dirty="0"/>
              <a:t>, 1938</a:t>
            </a:r>
          </a:p>
          <a:p>
            <a:pPr lvl="0"/>
            <a:r>
              <a:rPr lang="en-US" i="1" dirty="0"/>
              <a:t>7 Anniversaries</a:t>
            </a:r>
            <a:r>
              <a:rPr lang="en-US" dirty="0"/>
              <a:t>, 1944</a:t>
            </a:r>
          </a:p>
          <a:p>
            <a:pPr lvl="0"/>
            <a:r>
              <a:rPr lang="en-US" i="1" dirty="0"/>
              <a:t>4 Anniversaries</a:t>
            </a:r>
            <a:r>
              <a:rPr lang="en-US" dirty="0"/>
              <a:t>, 1948</a:t>
            </a:r>
          </a:p>
          <a:p>
            <a:pPr lvl="0"/>
            <a:r>
              <a:rPr lang="en-US" i="1" dirty="0"/>
              <a:t>5 Anniversaries</a:t>
            </a:r>
            <a:r>
              <a:rPr lang="en-US" dirty="0"/>
              <a:t>, 1952</a:t>
            </a:r>
          </a:p>
          <a:p>
            <a:pPr lvl="0"/>
            <a:r>
              <a:rPr lang="en-US" i="1" dirty="0"/>
              <a:t>Bridal Suite</a:t>
            </a:r>
            <a:r>
              <a:rPr lang="en-US" dirty="0"/>
              <a:t>, 1960</a:t>
            </a:r>
          </a:p>
          <a:p>
            <a:pPr lvl="0"/>
            <a:r>
              <a:rPr lang="en-US" i="1" dirty="0"/>
              <a:t>Moby Diptych</a:t>
            </a:r>
            <a:r>
              <a:rPr lang="en-US" dirty="0"/>
              <a:t>, 1981</a:t>
            </a:r>
          </a:p>
          <a:p>
            <a:pPr lvl="0"/>
            <a:r>
              <a:rPr lang="en-US" i="1" dirty="0"/>
              <a:t>Touches</a:t>
            </a:r>
            <a:r>
              <a:rPr lang="en-US" dirty="0"/>
              <a:t>, 1981</a:t>
            </a:r>
          </a:p>
          <a:p>
            <a:pPr lvl="0"/>
            <a:r>
              <a:rPr lang="en-US" i="1" dirty="0"/>
              <a:t>13 Anniversaries</a:t>
            </a:r>
            <a:r>
              <a:rPr lang="en-US" dirty="0"/>
              <a:t>, 1988</a:t>
            </a:r>
          </a:p>
          <a:p>
            <a:pPr marL="0" indent="0">
              <a:buNone/>
            </a:pPr>
            <a:endParaRPr lang="en-US" dirty="0"/>
          </a:p>
        </p:txBody>
      </p:sp>
    </p:spTree>
    <p:extLst>
      <p:ext uri="{BB962C8B-B14F-4D97-AF65-F5344CB8AC3E}">
        <p14:creationId xmlns:p14="http://schemas.microsoft.com/office/powerpoint/2010/main" val="2095275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Nagrade </a:t>
            </a:r>
            <a:endParaRPr lang="en-US" dirty="0"/>
          </a:p>
        </p:txBody>
      </p:sp>
      <p:sp>
        <p:nvSpPr>
          <p:cNvPr id="3" name="Content Placeholder 2"/>
          <p:cNvSpPr>
            <a:spLocks noGrp="1"/>
          </p:cNvSpPr>
          <p:nvPr>
            <p:ph idx="1"/>
          </p:nvPr>
        </p:nvSpPr>
        <p:spPr/>
        <p:txBody>
          <a:bodyPr/>
          <a:lstStyle/>
          <a:p>
            <a:pPr lvl="0"/>
            <a:r>
              <a:rPr lang="sr-Latn-ME" u="sng" dirty="0" smtClean="0">
                <a:solidFill>
                  <a:schemeClr val="tx1"/>
                </a:solidFill>
                <a:hlinkClick r:id="rId2" tooltip="Grammy Award"/>
              </a:rPr>
              <a:t>Bernstajn je 18 puta bio dobitnik </a:t>
            </a:r>
            <a:r>
              <a:rPr lang="en-US" u="sng" dirty="0" smtClean="0">
                <a:solidFill>
                  <a:schemeClr val="tx1"/>
                </a:solidFill>
                <a:hlinkClick r:id="rId2" tooltip="Grammy Award"/>
              </a:rPr>
              <a:t>Grammy </a:t>
            </a:r>
            <a:r>
              <a:rPr lang="sr-Latn-ME" u="sng" dirty="0" smtClean="0">
                <a:solidFill>
                  <a:schemeClr val="tx1"/>
                </a:solidFill>
              </a:rPr>
              <a:t> nagrade u r</a:t>
            </a:r>
            <a:r>
              <a:rPr lang="en-US" u="sng" dirty="0" err="1" smtClean="0">
                <a:solidFill>
                  <a:schemeClr val="tx1"/>
                </a:solidFill>
              </a:rPr>
              <a:t>azličit</a:t>
            </a:r>
            <a:r>
              <a:rPr lang="sr-Latn-ME" u="sng" dirty="0" smtClean="0">
                <a:solidFill>
                  <a:schemeClr val="tx1"/>
                </a:solidFill>
              </a:rPr>
              <a:t>im </a:t>
            </a:r>
            <a:r>
              <a:rPr lang="en-US" u="sng" dirty="0" smtClean="0">
                <a:solidFill>
                  <a:schemeClr val="tx1"/>
                </a:solidFill>
              </a:rPr>
              <a:t> </a:t>
            </a:r>
            <a:r>
              <a:rPr lang="en-US" u="sng" dirty="0" err="1" smtClean="0">
                <a:solidFill>
                  <a:schemeClr val="tx1"/>
                </a:solidFill>
              </a:rPr>
              <a:t>kategorij</a:t>
            </a:r>
            <a:r>
              <a:rPr lang="sr-Latn-ME" u="sng" dirty="0" smtClean="0">
                <a:solidFill>
                  <a:schemeClr val="tx1"/>
                </a:solidFill>
              </a:rPr>
              <a:t>ama.</a:t>
            </a:r>
            <a:endParaRPr lang="en-US" u="sng" dirty="0">
              <a:solidFill>
                <a:schemeClr val="tx1"/>
              </a:solidFill>
            </a:endParaRPr>
          </a:p>
          <a:p>
            <a:pPr lvl="0"/>
            <a:r>
              <a:rPr lang="en-US" u="sng" dirty="0" err="1">
                <a:solidFill>
                  <a:schemeClr val="tx1"/>
                </a:solidFill>
              </a:rPr>
              <a:t>Nagrada</a:t>
            </a:r>
            <a:r>
              <a:rPr lang="en-US" u="sng" dirty="0">
                <a:solidFill>
                  <a:schemeClr val="tx1"/>
                </a:solidFill>
              </a:rPr>
              <a:t> Tony </a:t>
            </a:r>
            <a:r>
              <a:rPr lang="en-US" u="sng" dirty="0" err="1">
                <a:solidFill>
                  <a:schemeClr val="tx1"/>
                </a:solidFill>
              </a:rPr>
              <a:t>za</a:t>
            </a:r>
            <a:r>
              <a:rPr lang="en-US" u="sng" dirty="0">
                <a:solidFill>
                  <a:schemeClr val="tx1"/>
                </a:solidFill>
              </a:rPr>
              <a:t> </a:t>
            </a:r>
            <a:r>
              <a:rPr lang="en-US" u="sng" dirty="0" err="1">
                <a:solidFill>
                  <a:schemeClr val="tx1"/>
                </a:solidFill>
              </a:rPr>
              <a:t>najbolju</a:t>
            </a:r>
            <a:r>
              <a:rPr lang="en-US" u="sng" dirty="0">
                <a:solidFill>
                  <a:schemeClr val="tx1"/>
                </a:solidFill>
              </a:rPr>
              <a:t> </a:t>
            </a:r>
            <a:r>
              <a:rPr lang="en-US" u="sng" dirty="0" err="1">
                <a:solidFill>
                  <a:schemeClr val="tx1"/>
                </a:solidFill>
              </a:rPr>
              <a:t>originalnu</a:t>
            </a:r>
            <a:r>
              <a:rPr lang="en-US" u="sng" dirty="0">
                <a:solidFill>
                  <a:schemeClr val="tx1"/>
                </a:solidFill>
              </a:rPr>
              <a:t> </a:t>
            </a:r>
            <a:r>
              <a:rPr lang="sr-Latn-ME" u="sng" dirty="0" smtClean="0">
                <a:solidFill>
                  <a:schemeClr val="tx1"/>
                </a:solidFill>
              </a:rPr>
              <a:t>muziku</a:t>
            </a:r>
            <a:r>
              <a:rPr lang="en-US" u="sng" dirty="0">
                <a:solidFill>
                  <a:schemeClr val="tx1"/>
                </a:solidFill>
              </a:rPr>
              <a:t> </a:t>
            </a:r>
            <a:r>
              <a:rPr lang="sr-Latn-ME" u="sng" dirty="0" smtClean="0">
                <a:solidFill>
                  <a:schemeClr val="tx1"/>
                </a:solidFill>
              </a:rPr>
              <a:t>1</a:t>
            </a:r>
            <a:r>
              <a:rPr lang="en-US" u="sng" dirty="0" smtClean="0">
                <a:solidFill>
                  <a:schemeClr val="tx1"/>
                </a:solidFill>
              </a:rPr>
              <a:t>953</a:t>
            </a:r>
            <a:r>
              <a:rPr lang="sr-Latn-ME" u="sng" dirty="0" smtClean="0">
                <a:solidFill>
                  <a:schemeClr val="tx1"/>
                </a:solidFill>
              </a:rPr>
              <a:t> godine.</a:t>
            </a:r>
            <a:endParaRPr lang="en-US" u="sng" dirty="0">
              <a:solidFill>
                <a:schemeClr val="tx1"/>
              </a:solidFill>
            </a:endParaRPr>
          </a:p>
          <a:p>
            <a:pPr marL="0" indent="0">
              <a:buNone/>
            </a:pPr>
            <a:endParaRPr lang="en-US" u="sng" dirty="0">
              <a:solidFill>
                <a:schemeClr val="tx1"/>
              </a:solidFill>
            </a:endParaRPr>
          </a:p>
        </p:txBody>
      </p:sp>
    </p:spTree>
    <p:extLst>
      <p:ext uri="{BB962C8B-B14F-4D97-AF65-F5344CB8AC3E}">
        <p14:creationId xmlns:p14="http://schemas.microsoft.com/office/powerpoint/2010/main" val="26028296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Citati</a:t>
            </a:r>
            <a:endParaRPr lang="en-US" dirty="0"/>
          </a:p>
        </p:txBody>
      </p:sp>
      <p:sp>
        <p:nvSpPr>
          <p:cNvPr id="3" name="Content Placeholder 2"/>
          <p:cNvSpPr>
            <a:spLocks noGrp="1"/>
          </p:cNvSpPr>
          <p:nvPr>
            <p:ph idx="1"/>
          </p:nvPr>
        </p:nvSpPr>
        <p:spPr/>
        <p:txBody>
          <a:bodyPr/>
          <a:lstStyle/>
          <a:p>
            <a:r>
              <a:rPr lang="en-US" dirty="0">
                <a:solidFill>
                  <a:srgbClr val="000000"/>
                </a:solidFill>
                <a:latin typeface="NeueHaas"/>
              </a:rPr>
              <a:t>“And what have teachers got to do with music? The answer is: everything.</a:t>
            </a:r>
          </a:p>
          <a:p>
            <a:r>
              <a:rPr lang="en-US" dirty="0">
                <a:solidFill>
                  <a:srgbClr val="000000"/>
                </a:solidFill>
                <a:latin typeface="NeueHaas"/>
              </a:rPr>
              <a:t>We can all think of a self-taught painter or writer, but it is almost impossible to imagine a professional musician who doesn't owe something to one teacher or another. The trouble is that we don't always realize how important teachers are, in music or in anything else. Teaching is probably the noblest profession in the world — the most unselfish, difficult, and honorable profession. It is also the most unappreciated, underrated, underpaid, and underpraised profession in the world.”</a:t>
            </a:r>
          </a:p>
          <a:p>
            <a:r>
              <a:rPr lang="en-US" dirty="0">
                <a:solidFill>
                  <a:srgbClr val="000000"/>
                </a:solidFill>
                <a:latin typeface="NeueHaas"/>
              </a:rPr>
              <a:t>-Leonard Bernstein, 1983</a:t>
            </a:r>
            <a:br>
              <a:rPr lang="en-US" dirty="0">
                <a:solidFill>
                  <a:srgbClr val="000000"/>
                </a:solidFill>
                <a:latin typeface="NeueHaas"/>
              </a:rPr>
            </a:br>
            <a:r>
              <a:rPr lang="en-US" dirty="0">
                <a:solidFill>
                  <a:srgbClr val="000000"/>
                </a:solidFill>
                <a:latin typeface="NeueHaas"/>
              </a:rPr>
              <a:t>“A Tribute to Teachers”</a:t>
            </a:r>
            <a:br>
              <a:rPr lang="en-US" dirty="0">
                <a:solidFill>
                  <a:srgbClr val="000000"/>
                </a:solidFill>
                <a:latin typeface="NeueHaas"/>
              </a:rPr>
            </a:br>
            <a:r>
              <a:rPr lang="en-US" dirty="0">
                <a:solidFill>
                  <a:srgbClr val="000000"/>
                </a:solidFill>
                <a:latin typeface="NeueHaas"/>
              </a:rPr>
              <a:t>Young People’s Concert</a:t>
            </a:r>
          </a:p>
          <a:p>
            <a:pPr marL="0" indent="0">
              <a:buNone/>
            </a:pPr>
            <a:endParaRPr lang="en-US" dirty="0"/>
          </a:p>
        </p:txBody>
      </p:sp>
    </p:spTree>
    <p:extLst>
      <p:ext uri="{BB962C8B-B14F-4D97-AF65-F5344CB8AC3E}">
        <p14:creationId xmlns:p14="http://schemas.microsoft.com/office/powerpoint/2010/main" val="3646299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Citati</a:t>
            </a:r>
            <a:endParaRPr lang="en-US" dirty="0"/>
          </a:p>
        </p:txBody>
      </p:sp>
      <p:sp>
        <p:nvSpPr>
          <p:cNvPr id="3" name="Content Placeholder 2"/>
          <p:cNvSpPr>
            <a:spLocks noGrp="1"/>
          </p:cNvSpPr>
          <p:nvPr>
            <p:ph idx="1"/>
          </p:nvPr>
        </p:nvSpPr>
        <p:spPr/>
        <p:txBody>
          <a:bodyPr/>
          <a:lstStyle/>
          <a:p>
            <a:r>
              <a:rPr lang="en-US" dirty="0">
                <a:solidFill>
                  <a:srgbClr val="1C1E21"/>
                </a:solidFill>
                <a:latin typeface="Helvetica" panose="020B0604020202020204" pitchFamily="34" charset="0"/>
              </a:rPr>
              <a:t>“All music…even so meter-ridden a piece as Maurice Ravel’s Bolero…depends for its hypnotic effect not just on the elementary fact of its rhythmic repetitiveness but on the far more sophisticated fact that the melody, in all its languor and slinkiness, contrasts so sharply with the repetitive drumbeat.”</a:t>
            </a:r>
          </a:p>
          <a:p>
            <a:r>
              <a:rPr lang="en-US" dirty="0">
                <a:solidFill>
                  <a:srgbClr val="1C1E21"/>
                </a:solidFill>
                <a:latin typeface="Helvetica" panose="020B0604020202020204" pitchFamily="34" charset="0"/>
              </a:rPr>
              <a:t>Leonard Bernstein, </a:t>
            </a:r>
            <a:r>
              <a:rPr lang="en-US" dirty="0" smtClean="0">
                <a:solidFill>
                  <a:srgbClr val="1C1E21"/>
                </a:solidFill>
                <a:latin typeface="Helvetica" panose="020B0604020202020204" pitchFamily="34" charset="0"/>
              </a:rPr>
              <a:t>1960</a:t>
            </a:r>
            <a:endParaRPr lang="sr-Latn-ME" dirty="0" smtClean="0">
              <a:solidFill>
                <a:srgbClr val="1C1E21"/>
              </a:solidFill>
              <a:latin typeface="Helvetica" panose="020B0604020202020204" pitchFamily="34" charset="0"/>
            </a:endParaRPr>
          </a:p>
          <a:p>
            <a:r>
              <a:rPr lang="sr-Latn-ME" dirty="0" smtClean="0">
                <a:solidFill>
                  <a:srgbClr val="1C1E21"/>
                </a:solidFill>
                <a:latin typeface="Helvetica" panose="020B0604020202020204" pitchFamily="34" charset="0"/>
              </a:rPr>
              <a:t>Omaž Stravinkom, na linku: </a:t>
            </a:r>
          </a:p>
          <a:p>
            <a:r>
              <a:rPr lang="en-US" dirty="0">
                <a:hlinkClick r:id="rId2"/>
              </a:rPr>
              <a:t>https://</a:t>
            </a:r>
            <a:r>
              <a:rPr lang="en-US" dirty="0" smtClean="0">
                <a:hlinkClick r:id="rId2"/>
              </a:rPr>
              <a:t>www.leonardbernstein.com/lectures/television-scripts/on-composers/homage-to-stravinsky</a:t>
            </a:r>
            <a:endParaRPr lang="sr-Latn-ME" dirty="0" smtClean="0"/>
          </a:p>
          <a:p>
            <a:r>
              <a:rPr lang="sr-Latn-ME" dirty="0">
                <a:solidFill>
                  <a:srgbClr val="1C1E21"/>
                </a:solidFill>
                <a:latin typeface="Helvetica" panose="020B0604020202020204" pitchFamily="34" charset="0"/>
              </a:rPr>
              <a:t>T</a:t>
            </a:r>
            <a:r>
              <a:rPr lang="sr-Latn-ME" dirty="0" smtClean="0">
                <a:solidFill>
                  <a:srgbClr val="1C1E21"/>
                </a:solidFill>
                <a:latin typeface="Helvetica" panose="020B0604020202020204" pitchFamily="34" charset="0"/>
              </a:rPr>
              <a:t>he Guardian tekst o Bernštajnu:</a:t>
            </a:r>
          </a:p>
          <a:p>
            <a:r>
              <a:rPr lang="en-US" dirty="0">
                <a:hlinkClick r:id="rId3"/>
              </a:rPr>
              <a:t>https://www.theguardian.com/music/2018/jul/12/leonard-bernstein-composer-conductor-inspiration-genius-proms</a:t>
            </a:r>
            <a:endParaRPr lang="en-US" dirty="0">
              <a:solidFill>
                <a:srgbClr val="1C1E21"/>
              </a:solidFill>
              <a:latin typeface="Helvetica" panose="020B0604020202020204" pitchFamily="34" charset="0"/>
            </a:endParaRPr>
          </a:p>
          <a:p>
            <a:endParaRPr lang="en-US" dirty="0"/>
          </a:p>
        </p:txBody>
      </p:sp>
    </p:spTree>
    <p:extLst>
      <p:ext uri="{BB962C8B-B14F-4D97-AF65-F5344CB8AC3E}">
        <p14:creationId xmlns:p14="http://schemas.microsoft.com/office/powerpoint/2010/main" val="1870538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Video klipovi, predlozi</a:t>
            </a:r>
            <a:endParaRPr lang="en-US"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www.youtube.com/watch?v=SSKBNiAdlgg&amp;list=RDEMSNhXvopJXUBZw_hhdjjFTw&amp;start_radio=1</a:t>
            </a:r>
            <a:endParaRPr lang="sr-Latn-ME" dirty="0" smtClean="0"/>
          </a:p>
          <a:p>
            <a:r>
              <a:rPr lang="en-US" dirty="0">
                <a:hlinkClick r:id="rId3"/>
              </a:rPr>
              <a:t>https://</a:t>
            </a:r>
            <a:r>
              <a:rPr lang="en-US" dirty="0" smtClean="0">
                <a:hlinkClick r:id="rId3"/>
              </a:rPr>
              <a:t>www.youtube.com/watch?v=422-yb8TXj8</a:t>
            </a:r>
            <a:endParaRPr lang="sr-Latn-ME" dirty="0" smtClean="0"/>
          </a:p>
          <a:p>
            <a:r>
              <a:rPr lang="en-US" dirty="0">
                <a:hlinkClick r:id="rId4"/>
              </a:rPr>
              <a:t>https://</a:t>
            </a:r>
            <a:r>
              <a:rPr lang="en-US" dirty="0" smtClean="0">
                <a:hlinkClick r:id="rId4"/>
              </a:rPr>
              <a:t>www.youtube.com/watch?v=J_NelA3ZW4g</a:t>
            </a:r>
            <a:endParaRPr lang="sr-Latn-ME" dirty="0" smtClean="0"/>
          </a:p>
          <a:p>
            <a:r>
              <a:rPr lang="en-US" dirty="0">
                <a:hlinkClick r:id="rId5"/>
              </a:rPr>
              <a:t>https://</a:t>
            </a:r>
            <a:r>
              <a:rPr lang="en-US" dirty="0" smtClean="0">
                <a:hlinkClick r:id="rId5"/>
              </a:rPr>
              <a:t>www.youtube.com/watch?v=G7_6Z33eCaY</a:t>
            </a:r>
            <a:endParaRPr lang="sr-Latn-ME" dirty="0" smtClean="0"/>
          </a:p>
          <a:p>
            <a:r>
              <a:rPr lang="en-US" dirty="0">
                <a:hlinkClick r:id="rId6"/>
              </a:rPr>
              <a:t>https://</a:t>
            </a:r>
            <a:r>
              <a:rPr lang="en-US" dirty="0" smtClean="0">
                <a:hlinkClick r:id="rId6"/>
              </a:rPr>
              <a:t>www.youtube.com/watch?v=Gt2zubHcER4</a:t>
            </a:r>
            <a:endParaRPr lang="sr-Latn-ME" dirty="0" smtClean="0"/>
          </a:p>
          <a:p>
            <a:endParaRPr lang="en-US" dirty="0"/>
          </a:p>
        </p:txBody>
      </p:sp>
    </p:spTree>
    <p:extLst>
      <p:ext uri="{BB962C8B-B14F-4D97-AF65-F5344CB8AC3E}">
        <p14:creationId xmlns:p14="http://schemas.microsoft.com/office/powerpoint/2010/main" val="300015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004" y="1242296"/>
            <a:ext cx="11118246" cy="1280890"/>
          </a:xfrm>
        </p:spPr>
        <p:txBody>
          <a:bodyPr/>
          <a:lstStyle/>
          <a:p>
            <a:r>
              <a:rPr lang="sr-Latn-ME" i="1" dirty="0" smtClean="0"/>
              <a:t>Leanard </a:t>
            </a:r>
            <a:r>
              <a:rPr lang="sr-Latn-ME" i="1" dirty="0" smtClean="0"/>
              <a:t>Bernštajn (</a:t>
            </a:r>
            <a:r>
              <a:rPr lang="en-US" i="1" dirty="0"/>
              <a:t>Leonard Bernstein</a:t>
            </a:r>
            <a:r>
              <a:rPr lang="sr-Latn-ME" i="1" dirty="0"/>
              <a:t>, 1918-1990</a:t>
            </a:r>
            <a:r>
              <a:rPr lang="sr-Latn-ME" i="1" dirty="0" smtClean="0"/>
              <a:t>)</a:t>
            </a:r>
            <a:br>
              <a:rPr lang="sr-Latn-ME" i="1" dirty="0" smtClean="0"/>
            </a:br>
            <a:r>
              <a:rPr lang="sr-Latn-ME" sz="1600" b="1" i="1" dirty="0" smtClean="0"/>
              <a:t>Oficijelni sajt: </a:t>
            </a:r>
            <a:endParaRPr lang="en-US" sz="1600" b="1" dirty="0"/>
          </a:p>
        </p:txBody>
      </p:sp>
      <p:pic>
        <p:nvPicPr>
          <p:cNvPr id="4" name="Content Placeholder 3" descr="C:\Users\Lenovo\Desktop\foto bernstajn.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26442" y="3276600"/>
            <a:ext cx="2794000" cy="3581400"/>
          </a:xfrm>
          <a:prstGeom prst="rect">
            <a:avLst/>
          </a:prstGeom>
          <a:noFill/>
          <a:ln>
            <a:noFill/>
          </a:ln>
        </p:spPr>
      </p:pic>
      <p:sp>
        <p:nvSpPr>
          <p:cNvPr id="3" name="Rectangle 2"/>
          <p:cNvSpPr/>
          <p:nvPr/>
        </p:nvSpPr>
        <p:spPr>
          <a:xfrm>
            <a:off x="587868" y="2107705"/>
            <a:ext cx="8517495" cy="369332"/>
          </a:xfrm>
          <a:prstGeom prst="rect">
            <a:avLst/>
          </a:prstGeom>
        </p:spPr>
        <p:txBody>
          <a:bodyPr wrap="square">
            <a:spAutoFit/>
          </a:bodyPr>
          <a:lstStyle/>
          <a:p>
            <a:r>
              <a:rPr lang="en-US" dirty="0" smtClean="0">
                <a:hlinkClick r:id="rId3"/>
              </a:rPr>
              <a:t>https</a:t>
            </a:r>
            <a:r>
              <a:rPr lang="en-US" dirty="0">
                <a:hlinkClick r:id="rId3"/>
              </a:rPr>
              <a:t>://www.leonardbernstein.com/</a:t>
            </a:r>
            <a:endParaRPr lang="en-US" dirty="0"/>
          </a:p>
        </p:txBody>
      </p:sp>
    </p:spTree>
    <p:extLst>
      <p:ext uri="{BB962C8B-B14F-4D97-AF65-F5344CB8AC3E}">
        <p14:creationId xmlns:p14="http://schemas.microsoft.com/office/powerpoint/2010/main" val="4072516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92566"/>
          </a:xfrm>
        </p:spPr>
        <p:txBody>
          <a:bodyPr/>
          <a:lstStyle/>
          <a:p>
            <a:r>
              <a:rPr lang="sr-Latn-ME" dirty="0" smtClean="0"/>
              <a:t>Obrazovanje</a:t>
            </a:r>
            <a:endParaRPr lang="en-US" dirty="0"/>
          </a:p>
        </p:txBody>
      </p:sp>
      <p:sp>
        <p:nvSpPr>
          <p:cNvPr id="3" name="Content Placeholder 2"/>
          <p:cNvSpPr>
            <a:spLocks noGrp="1"/>
          </p:cNvSpPr>
          <p:nvPr>
            <p:ph idx="1"/>
          </p:nvPr>
        </p:nvSpPr>
        <p:spPr>
          <a:xfrm>
            <a:off x="2589212" y="1416676"/>
            <a:ext cx="8915400" cy="4494546"/>
          </a:xfrm>
        </p:spPr>
        <p:txBody>
          <a:bodyPr>
            <a:normAutofit lnSpcReduction="10000"/>
          </a:bodyPr>
          <a:lstStyle/>
          <a:p>
            <a:pPr algn="just"/>
            <a:r>
              <a:rPr lang="sr-Latn-ME" dirty="0" smtClean="0"/>
              <a:t>Bernštajn je rođen u Americi, kao dijete ukrainskih Jevreja. Nakon završene Latinske škole u Bostonu, upisuje Univerzitet Harvard na kojem studira muzičku umjetnost. Najsnažniji uticaj na njegovo formiranje imao je profesor estetike David Pral. </a:t>
            </a:r>
            <a:endParaRPr lang="sr-Latn-ME" dirty="0" smtClean="0"/>
          </a:p>
          <a:p>
            <a:pPr algn="just"/>
            <a:r>
              <a:rPr lang="sr-Latn-ME" dirty="0" smtClean="0"/>
              <a:t>Dirigent </a:t>
            </a:r>
            <a:r>
              <a:rPr lang="sr-Latn-ME" dirty="0" smtClean="0"/>
              <a:t>Dmitrij Mitropulos je uticao na Bernštajna da se </a:t>
            </a:r>
            <a:r>
              <a:rPr lang="sr-Latn-ME" dirty="0" smtClean="0"/>
              <a:t>profesionalno posveti </a:t>
            </a:r>
            <a:r>
              <a:rPr lang="sr-Latn-ME" dirty="0" smtClean="0"/>
              <a:t>dirigovanju, iako nikad sa njim nije radio. Taj uticaj se posebno ispoljio u kasnim Bernštajnovim </a:t>
            </a:r>
            <a:r>
              <a:rPr lang="sr-Latn-ME" dirty="0" smtClean="0"/>
              <a:t>godinama, dirigovanju </a:t>
            </a:r>
            <a:r>
              <a:rPr lang="sr-Latn-ME" dirty="0" smtClean="0"/>
              <a:t>bez štapića, dirigovanju za klavirom, interesovanju za Malerovu muziku. </a:t>
            </a:r>
          </a:p>
          <a:p>
            <a:pPr algn="just"/>
            <a:r>
              <a:rPr lang="sr-Latn-ME" dirty="0" smtClean="0"/>
              <a:t>Na Bernštajnov kompozitorski opus uticali su mnogi, među kojima i Aron Kopland još u vrijeme studija na Harvardu. Odlazio je u Pariz kako bi radio sa Nađom Bulanžer. </a:t>
            </a:r>
            <a:endParaRPr lang="sr-Latn-ME" dirty="0"/>
          </a:p>
          <a:p>
            <a:pPr algn="just"/>
            <a:r>
              <a:rPr lang="sr-Latn-ME" dirty="0" smtClean="0"/>
              <a:t>Nakon Harvarda nastupa period njegovog intenzivnog muzičkog obrazovanja na Curtis Institute of Music u Filadelfiji. Tu je pohađao predavanja iz dirigovanja kod Frica Rajnera, klavira kod Izabele Vengerove, orkestraciju kod Ronalda Tomsona, dirigovanje kod Riharda Šora. </a:t>
            </a:r>
            <a:endParaRPr lang="en-US" dirty="0"/>
          </a:p>
        </p:txBody>
      </p:sp>
    </p:spTree>
    <p:extLst>
      <p:ext uri="{BB962C8B-B14F-4D97-AF65-F5344CB8AC3E}">
        <p14:creationId xmlns:p14="http://schemas.microsoft.com/office/powerpoint/2010/main" val="2427065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Njujorške godine (1940-1950)</a:t>
            </a:r>
            <a:endParaRPr lang="en-US" dirty="0"/>
          </a:p>
        </p:txBody>
      </p:sp>
      <p:sp>
        <p:nvSpPr>
          <p:cNvPr id="3" name="Content Placeholder 2"/>
          <p:cNvSpPr>
            <a:spLocks noGrp="1"/>
          </p:cNvSpPr>
          <p:nvPr>
            <p:ph idx="1"/>
          </p:nvPr>
        </p:nvSpPr>
        <p:spPr/>
        <p:txBody>
          <a:bodyPr/>
          <a:lstStyle/>
          <a:p>
            <a:r>
              <a:rPr lang="sr-Latn-ME" dirty="0" smtClean="0"/>
              <a:t>Sa svojim prijateljima iz studentskih dana u Njujorku nastupao je u Grinvič Vilidžu (Greenwich Village, umjetnički, boemski dio Menhetna, posebno od kraja XIX do sredine XX vijeka). U to vrijeme je pohađao časove dirigovanja kod Sergeja Kuševitskog (dirigenta, kompozitora i konstrabasiste, ruskog porijekla, i dugogodišnjeg direktora Bostonskog simfonijskog orkstra). </a:t>
            </a:r>
          </a:p>
          <a:p>
            <a:r>
              <a:rPr lang="sr-Latn-ME" dirty="0" smtClean="0"/>
              <a:t>Od 1943. godine bio je asistent dirigenta Artura Rožinskog u Njujorškoj filharmoniji. </a:t>
            </a:r>
          </a:p>
          <a:p>
            <a:r>
              <a:rPr lang="sr-Latn-ME" dirty="0" smtClean="0"/>
              <a:t>Nakon Drugog svjetskog rata njegova karijera ide ka stalnom usponu, od prvog velikog nastupa u Evropi sa Češkom filharmonijom u Pragu od 1946. godine, zatim Londonu, Parizu...Sarađivao je i sa tada najuticajnijim dirigentom, Arturom Toskaninijem. </a:t>
            </a:r>
            <a:endParaRPr lang="en-US" dirty="0"/>
          </a:p>
        </p:txBody>
      </p:sp>
    </p:spTree>
    <p:extLst>
      <p:ext uri="{BB962C8B-B14F-4D97-AF65-F5344CB8AC3E}">
        <p14:creationId xmlns:p14="http://schemas.microsoft.com/office/powerpoint/2010/main" val="3791193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Profesionalni angažman</a:t>
            </a:r>
            <a:endParaRPr lang="en-US" dirty="0"/>
          </a:p>
        </p:txBody>
      </p:sp>
      <p:sp>
        <p:nvSpPr>
          <p:cNvPr id="3" name="Content Placeholder 2"/>
          <p:cNvSpPr>
            <a:spLocks noGrp="1"/>
          </p:cNvSpPr>
          <p:nvPr>
            <p:ph idx="1"/>
          </p:nvPr>
        </p:nvSpPr>
        <p:spPr/>
        <p:txBody>
          <a:bodyPr>
            <a:normAutofit/>
          </a:bodyPr>
          <a:lstStyle/>
          <a:p>
            <a:r>
              <a:rPr lang="sr-Latn-ME" dirty="0" smtClean="0"/>
              <a:t>Američki kompozitor, dirigent, pijanista, autor, predavač.</a:t>
            </a:r>
          </a:p>
          <a:p>
            <a:r>
              <a:rPr lang="sr-Latn-ME" dirty="0" smtClean="0"/>
              <a:t>Među prvim američkim dirigentima koji su dobili </a:t>
            </a:r>
            <a:r>
              <a:rPr lang="sr-Latn-ME" smtClean="0"/>
              <a:t>svjetsko priznanje </a:t>
            </a:r>
            <a:r>
              <a:rPr lang="sr-Latn-ME" dirty="0" smtClean="0"/>
              <a:t>i slavu.</a:t>
            </a:r>
          </a:p>
          <a:p>
            <a:r>
              <a:rPr lang="sr-Latn-ME" dirty="0" smtClean="0"/>
              <a:t>Dugogodišnji muzički direktor Njujorške filharmonije, 1958-1969.</a:t>
            </a:r>
          </a:p>
          <a:p>
            <a:r>
              <a:rPr lang="sr-Latn-ME" dirty="0" smtClean="0"/>
              <a:t>Dirigovao gotovo svim svjetskim orkestrima.</a:t>
            </a:r>
          </a:p>
          <a:p>
            <a:r>
              <a:rPr lang="sr-Latn-ME" dirty="0" smtClean="0"/>
              <a:t>Prvi dirigent koji je snimio seriju televizijskih emisija o klasičnoj muzici, od 1954. pa sve do svoje smrti.</a:t>
            </a:r>
          </a:p>
          <a:p>
            <a:r>
              <a:rPr lang="sr-Latn-ME" dirty="0" smtClean="0"/>
              <a:t>Bio je vješt pijanista, i često je dirigovao klavirske koncerte istovremeno ih svirajući i dirigujući sa klavijature.</a:t>
            </a:r>
          </a:p>
          <a:p>
            <a:r>
              <a:rPr lang="sr-Latn-ME" dirty="0" smtClean="0"/>
              <a:t>Zaslužan je za preporod interesovanja za muziku Gustava Malera, kojeg je posebno cijenio i često izvodio.</a:t>
            </a:r>
            <a:endParaRPr lang="en-US" dirty="0"/>
          </a:p>
        </p:txBody>
      </p:sp>
    </p:spTree>
    <p:extLst>
      <p:ext uri="{BB962C8B-B14F-4D97-AF65-F5344CB8AC3E}">
        <p14:creationId xmlns:p14="http://schemas.microsoft.com/office/powerpoint/2010/main" val="11983493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Baleti </a:t>
            </a:r>
            <a:endParaRPr lang="en-US" dirty="0"/>
          </a:p>
        </p:txBody>
      </p:sp>
      <p:sp>
        <p:nvSpPr>
          <p:cNvPr id="3" name="Content Placeholder 2"/>
          <p:cNvSpPr>
            <a:spLocks noGrp="1"/>
          </p:cNvSpPr>
          <p:nvPr>
            <p:ph idx="1"/>
          </p:nvPr>
        </p:nvSpPr>
        <p:spPr/>
        <p:txBody>
          <a:bodyPr/>
          <a:lstStyle/>
          <a:p>
            <a:pPr lvl="0"/>
            <a:r>
              <a:rPr lang="en-US" i="1" dirty="0"/>
              <a:t>Fancy Free</a:t>
            </a:r>
            <a:r>
              <a:rPr lang="en-US" dirty="0"/>
              <a:t>, 1944</a:t>
            </a:r>
          </a:p>
          <a:p>
            <a:pPr lvl="0"/>
            <a:r>
              <a:rPr lang="en-US" i="1" dirty="0"/>
              <a:t>Facsimile, Choreographic Essay for Orchestra</a:t>
            </a:r>
            <a:r>
              <a:rPr lang="en-US" dirty="0"/>
              <a:t>, 1946</a:t>
            </a:r>
          </a:p>
          <a:p>
            <a:pPr lvl="0"/>
            <a:r>
              <a:rPr lang="en-US" i="1" dirty="0" err="1"/>
              <a:t>Dybbuk</a:t>
            </a:r>
            <a:r>
              <a:rPr lang="en-US" dirty="0"/>
              <a:t>, 1974</a:t>
            </a:r>
          </a:p>
          <a:p>
            <a:pPr marL="0" indent="0">
              <a:buNone/>
            </a:pPr>
            <a:endParaRPr lang="en-US" dirty="0"/>
          </a:p>
        </p:txBody>
      </p:sp>
    </p:spTree>
    <p:extLst>
      <p:ext uri="{BB962C8B-B14F-4D97-AF65-F5344CB8AC3E}">
        <p14:creationId xmlns:p14="http://schemas.microsoft.com/office/powerpoint/2010/main" val="3003921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Opere </a:t>
            </a:r>
            <a:endParaRPr lang="en-US" dirty="0"/>
          </a:p>
        </p:txBody>
      </p:sp>
      <p:sp>
        <p:nvSpPr>
          <p:cNvPr id="3" name="Content Placeholder 2"/>
          <p:cNvSpPr>
            <a:spLocks noGrp="1"/>
          </p:cNvSpPr>
          <p:nvPr>
            <p:ph idx="1"/>
          </p:nvPr>
        </p:nvSpPr>
        <p:spPr/>
        <p:txBody>
          <a:bodyPr/>
          <a:lstStyle/>
          <a:p>
            <a:pPr lvl="0"/>
            <a:r>
              <a:rPr lang="en-US" i="1" dirty="0"/>
              <a:t>Trouble in Tahiti</a:t>
            </a:r>
            <a:r>
              <a:rPr lang="en-US" dirty="0"/>
              <a:t>, 1952</a:t>
            </a:r>
          </a:p>
          <a:p>
            <a:pPr lvl="0"/>
            <a:r>
              <a:rPr lang="en-US" i="1" dirty="0" err="1"/>
              <a:t>Candide</a:t>
            </a:r>
            <a:r>
              <a:rPr lang="en-US" dirty="0"/>
              <a:t>, 1956</a:t>
            </a:r>
          </a:p>
          <a:p>
            <a:pPr lvl="0"/>
            <a:r>
              <a:rPr lang="en-US" i="1" dirty="0"/>
              <a:t>A Quiet Place</a:t>
            </a:r>
            <a:r>
              <a:rPr lang="en-US" dirty="0"/>
              <a:t>, 1983</a:t>
            </a:r>
          </a:p>
          <a:p>
            <a:pPr marL="0" indent="0">
              <a:buNone/>
            </a:pPr>
            <a:endParaRPr lang="en-US" dirty="0"/>
          </a:p>
        </p:txBody>
      </p:sp>
    </p:spTree>
    <p:extLst>
      <p:ext uri="{BB962C8B-B14F-4D97-AF65-F5344CB8AC3E}">
        <p14:creationId xmlns:p14="http://schemas.microsoft.com/office/powerpoint/2010/main" val="9588710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Mjuzikli </a:t>
            </a:r>
            <a:endParaRPr lang="en-US" dirty="0"/>
          </a:p>
        </p:txBody>
      </p:sp>
      <p:sp>
        <p:nvSpPr>
          <p:cNvPr id="3" name="Content Placeholder 2"/>
          <p:cNvSpPr>
            <a:spLocks noGrp="1"/>
          </p:cNvSpPr>
          <p:nvPr>
            <p:ph idx="1"/>
          </p:nvPr>
        </p:nvSpPr>
        <p:spPr/>
        <p:txBody>
          <a:bodyPr/>
          <a:lstStyle/>
          <a:p>
            <a:pPr lvl="0"/>
            <a:r>
              <a:rPr lang="en-US" i="1" dirty="0"/>
              <a:t>On The Town</a:t>
            </a:r>
            <a:r>
              <a:rPr lang="en-US" dirty="0"/>
              <a:t>, 1944</a:t>
            </a:r>
          </a:p>
          <a:p>
            <a:pPr lvl="0"/>
            <a:r>
              <a:rPr lang="en-US" i="1" dirty="0"/>
              <a:t>Wonderful Town</a:t>
            </a:r>
            <a:r>
              <a:rPr lang="en-US" dirty="0"/>
              <a:t>, 1953</a:t>
            </a:r>
          </a:p>
          <a:p>
            <a:pPr lvl="0"/>
            <a:r>
              <a:rPr lang="en-US" b="1" i="1" dirty="0"/>
              <a:t>West Side Story</a:t>
            </a:r>
            <a:r>
              <a:rPr lang="en-US" b="1" dirty="0"/>
              <a:t>, </a:t>
            </a:r>
            <a:r>
              <a:rPr lang="en-US" b="1" dirty="0" smtClean="0"/>
              <a:t>1957</a:t>
            </a:r>
            <a:r>
              <a:rPr lang="sr-Latn-ME" b="1" dirty="0" smtClean="0"/>
              <a:t>, jedno od njegovih najpoznatijih djela</a:t>
            </a:r>
            <a:endParaRPr lang="en-US" b="1" dirty="0"/>
          </a:p>
          <a:p>
            <a:pPr lvl="0"/>
            <a:r>
              <a:rPr lang="en-US" i="1" dirty="0"/>
              <a:t>The Race to </a:t>
            </a:r>
            <a:r>
              <a:rPr lang="en-US" i="1" dirty="0" err="1"/>
              <a:t>Urga</a:t>
            </a:r>
            <a:r>
              <a:rPr lang="en-US" dirty="0"/>
              <a:t>, 1969</a:t>
            </a:r>
          </a:p>
          <a:p>
            <a:pPr lvl="0"/>
            <a:r>
              <a:rPr lang="en-US" i="1" dirty="0"/>
              <a:t>By Bernstein</a:t>
            </a:r>
            <a:r>
              <a:rPr lang="en-US" dirty="0"/>
              <a:t> (a Revue), 1975</a:t>
            </a:r>
          </a:p>
          <a:p>
            <a:pPr lvl="0"/>
            <a:r>
              <a:rPr lang="en-US" i="1" dirty="0"/>
              <a:t>1600 Pennsylvania Avenue</a:t>
            </a:r>
            <a:r>
              <a:rPr lang="en-US" dirty="0"/>
              <a:t>, 1976</a:t>
            </a:r>
          </a:p>
          <a:p>
            <a:pPr lvl="0"/>
            <a:r>
              <a:rPr lang="en-US" i="1" dirty="0"/>
              <a:t>A Party with Betty </a:t>
            </a:r>
            <a:r>
              <a:rPr lang="en-US" i="1" dirty="0" err="1"/>
              <a:t>Comden</a:t>
            </a:r>
            <a:r>
              <a:rPr lang="en-US" i="1" dirty="0"/>
              <a:t> and Adolph Green</a:t>
            </a:r>
            <a:r>
              <a:rPr lang="en-US" dirty="0"/>
              <a:t>, 1977</a:t>
            </a:r>
          </a:p>
          <a:p>
            <a:pPr lvl="0"/>
            <a:r>
              <a:rPr lang="en-US" i="1" dirty="0"/>
              <a:t>The Madwoman of Central Park West</a:t>
            </a:r>
            <a:r>
              <a:rPr lang="en-US" dirty="0"/>
              <a:t>, 1979</a:t>
            </a:r>
          </a:p>
          <a:p>
            <a:pPr marL="0" indent="0">
              <a:buNone/>
            </a:pPr>
            <a:endParaRPr lang="en-US" dirty="0"/>
          </a:p>
        </p:txBody>
      </p:sp>
    </p:spTree>
    <p:extLst>
      <p:ext uri="{BB962C8B-B14F-4D97-AF65-F5344CB8AC3E}">
        <p14:creationId xmlns:p14="http://schemas.microsoft.com/office/powerpoint/2010/main" val="3467274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ME" dirty="0" smtClean="0"/>
              <a:t>Scenska muzika</a:t>
            </a:r>
            <a:endParaRPr lang="en-US" dirty="0"/>
          </a:p>
        </p:txBody>
      </p:sp>
      <p:sp>
        <p:nvSpPr>
          <p:cNvPr id="3" name="Content Placeholder 2"/>
          <p:cNvSpPr>
            <a:spLocks noGrp="1"/>
          </p:cNvSpPr>
          <p:nvPr>
            <p:ph idx="1"/>
          </p:nvPr>
        </p:nvSpPr>
        <p:spPr/>
        <p:txBody>
          <a:bodyPr/>
          <a:lstStyle/>
          <a:p>
            <a:pPr lvl="0"/>
            <a:r>
              <a:rPr lang="en-US" i="1" dirty="0"/>
              <a:t>Peter Pan</a:t>
            </a:r>
            <a:r>
              <a:rPr lang="en-US" dirty="0"/>
              <a:t>, 1950</a:t>
            </a:r>
          </a:p>
          <a:p>
            <a:pPr lvl="0"/>
            <a:r>
              <a:rPr lang="en-US" i="1" dirty="0"/>
              <a:t>The Lark</a:t>
            </a:r>
            <a:r>
              <a:rPr lang="en-US" dirty="0"/>
              <a:t>, 1955</a:t>
            </a:r>
          </a:p>
          <a:p>
            <a:pPr lvl="0"/>
            <a:r>
              <a:rPr lang="en-US" i="1" dirty="0"/>
              <a:t>The Firstborn</a:t>
            </a:r>
            <a:r>
              <a:rPr lang="en-US" dirty="0"/>
              <a:t>, 1958</a:t>
            </a:r>
          </a:p>
          <a:p>
            <a:pPr lvl="0"/>
            <a:r>
              <a:rPr lang="en-US" i="1" dirty="0"/>
              <a:t>MASS</a:t>
            </a:r>
            <a:r>
              <a:rPr lang="en-US" dirty="0"/>
              <a:t>, 1971</a:t>
            </a:r>
          </a:p>
          <a:p>
            <a:pPr lvl="0"/>
            <a:r>
              <a:rPr lang="en-US" i="1" dirty="0"/>
              <a:t>Side by Side by Sondheim,</a:t>
            </a:r>
            <a:r>
              <a:rPr lang="en-US" dirty="0"/>
              <a:t> 1976</a:t>
            </a:r>
          </a:p>
          <a:p>
            <a:pPr marL="0" indent="0">
              <a:buNone/>
            </a:pPr>
            <a:endParaRPr lang="en-US" dirty="0"/>
          </a:p>
        </p:txBody>
      </p:sp>
    </p:spTree>
    <p:extLst>
      <p:ext uri="{BB962C8B-B14F-4D97-AF65-F5344CB8AC3E}">
        <p14:creationId xmlns:p14="http://schemas.microsoft.com/office/powerpoint/2010/main" val="102098122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101</TotalTime>
  <Words>873</Words>
  <Application>Microsoft Office PowerPoint</Application>
  <PresentationFormat>Widescreen</PresentationFormat>
  <Paragraphs>114</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Century Gothic</vt:lpstr>
      <vt:lpstr>Helvetica</vt:lpstr>
      <vt:lpstr>NeueHaas</vt:lpstr>
      <vt:lpstr>Wingdings 3</vt:lpstr>
      <vt:lpstr>Wisp</vt:lpstr>
      <vt:lpstr>Leanard Bernštajn (Leonard Bernstein,1918 –1990) na osnovu prezentcije studenta: Matije Markovića </vt:lpstr>
      <vt:lpstr>Leanard Bernštajn (Leonard Bernstein, 1918-1990) Oficijelni sajt: </vt:lpstr>
      <vt:lpstr>Obrazovanje</vt:lpstr>
      <vt:lpstr>Njujorške godine (1940-1950)</vt:lpstr>
      <vt:lpstr>Profesionalni angažman</vt:lpstr>
      <vt:lpstr>Baleti </vt:lpstr>
      <vt:lpstr>Opere </vt:lpstr>
      <vt:lpstr>Mjuzikli </vt:lpstr>
      <vt:lpstr>Scenska muzika</vt:lpstr>
      <vt:lpstr>Filmska muzika</vt:lpstr>
      <vt:lpstr>Orkestarska muzika</vt:lpstr>
      <vt:lpstr>Horska muzika</vt:lpstr>
      <vt:lpstr>Kamerna muzika</vt:lpstr>
      <vt:lpstr>Vokalna muzika</vt:lpstr>
      <vt:lpstr>Klavirska muzika</vt:lpstr>
      <vt:lpstr>Nagrade </vt:lpstr>
      <vt:lpstr>Citati</vt:lpstr>
      <vt:lpstr>Citati</vt:lpstr>
      <vt:lpstr>Video klipovi, predlozi</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Leanard Bernstajn(Leonard Bernstein, 1918-1990)</dc:title>
  <dc:creator>Lenovo</dc:creator>
  <cp:lastModifiedBy>Jelena Bogojevic</cp:lastModifiedBy>
  <cp:revision>28</cp:revision>
  <dcterms:created xsi:type="dcterms:W3CDTF">2020-03-01T16:57:19Z</dcterms:created>
  <dcterms:modified xsi:type="dcterms:W3CDTF">2020-03-24T16:06:05Z</dcterms:modified>
</cp:coreProperties>
</file>