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3" r:id="rId1"/>
  </p:sldMasterIdLst>
  <p:sldIdLst>
    <p:sldId id="256" r:id="rId2"/>
    <p:sldId id="257" r:id="rId3"/>
    <p:sldId id="259" r:id="rId4"/>
    <p:sldId id="260" r:id="rId5"/>
    <p:sldId id="267" r:id="rId6"/>
    <p:sldId id="265" r:id="rId7"/>
    <p:sldId id="266" r:id="rId8"/>
    <p:sldId id="262" r:id="rId9"/>
    <p:sldId id="269" r:id="rId10"/>
    <p:sldId id="258" r:id="rId11"/>
    <p:sldId id="272" r:id="rId12"/>
    <p:sldId id="274" r:id="rId13"/>
    <p:sldId id="273" r:id="rId14"/>
    <p:sldId id="275" r:id="rId15"/>
    <p:sldId id="276"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F7067C6-CF52-4663-A1D9-D0A78FE15AAE}"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1646000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7067C6-CF52-4663-A1D9-D0A78FE15AAE}"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2322867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7067C6-CF52-4663-A1D9-D0A78FE15AAE}"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B02A3-7C10-401A-A816-9E6FB68EE7E6}" type="slidenum">
              <a:rPr lang="en-US" smtClean="0"/>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86817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7067C6-CF52-4663-A1D9-D0A78FE15AAE}"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2684013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7067C6-CF52-4663-A1D9-D0A78FE15AAE}"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B02A3-7C10-401A-A816-9E6FB68EE7E6}" type="slidenum">
              <a:rPr lang="en-US" smtClean="0"/>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700786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7067C6-CF52-4663-A1D9-D0A78FE15AAE}"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32571210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7067C6-CF52-4663-A1D9-D0A78FE15AAE}"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23188809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7067C6-CF52-4663-A1D9-D0A78FE15AAE}"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2345913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7067C6-CF52-4663-A1D9-D0A78FE15AAE}"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4041753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7067C6-CF52-4663-A1D9-D0A78FE15AAE}"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2235996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F7067C6-CF52-4663-A1D9-D0A78FE15AAE}" type="datetimeFigureOut">
              <a:rPr lang="en-US" smtClean="0"/>
              <a:t>3/24/2020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771170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F7067C6-CF52-4663-A1D9-D0A78FE15AAE}" type="datetimeFigureOut">
              <a:rPr lang="en-US" smtClean="0"/>
              <a:t>3/24/2020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1879935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F7067C6-CF52-4663-A1D9-D0A78FE15AAE}" type="datetimeFigureOut">
              <a:rPr lang="en-US" smtClean="0"/>
              <a:t>3/24/2020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1787600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7067C6-CF52-4663-A1D9-D0A78FE15AAE}" type="datetimeFigureOut">
              <a:rPr lang="en-US" smtClean="0"/>
              <a:t>3/24/2020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2741070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7067C6-CF52-4663-A1D9-D0A78FE15AAE}" type="datetimeFigureOut">
              <a:rPr lang="en-US" smtClean="0"/>
              <a:t>3/24/2020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1625472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7067C6-CF52-4663-A1D9-D0A78FE15AAE}" type="datetimeFigureOut">
              <a:rPr lang="en-US" smtClean="0"/>
              <a:t>3/24/2020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3B02A3-7C10-401A-A816-9E6FB68EE7E6}" type="slidenum">
              <a:rPr lang="en-US" smtClean="0"/>
              <a:t>‹#›</a:t>
            </a:fld>
            <a:endParaRPr lang="en-US"/>
          </a:p>
        </p:txBody>
      </p:sp>
    </p:spTree>
    <p:extLst>
      <p:ext uri="{BB962C8B-B14F-4D97-AF65-F5344CB8AC3E}">
        <p14:creationId xmlns:p14="http://schemas.microsoft.com/office/powerpoint/2010/main" val="1844264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F7067C6-CF52-4663-A1D9-D0A78FE15AAE}" type="datetimeFigureOut">
              <a:rPr lang="en-US" smtClean="0"/>
              <a:t>3/24/2020</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693B02A3-7C10-401A-A816-9E6FB68EE7E6}" type="slidenum">
              <a:rPr lang="en-US" smtClean="0"/>
              <a:t>‹#›</a:t>
            </a:fld>
            <a:endParaRPr lang="en-US"/>
          </a:p>
        </p:txBody>
      </p:sp>
    </p:spTree>
    <p:extLst>
      <p:ext uri="{BB962C8B-B14F-4D97-AF65-F5344CB8AC3E}">
        <p14:creationId xmlns:p14="http://schemas.microsoft.com/office/powerpoint/2010/main" val="1932653456"/>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i="1" dirty="0" smtClean="0">
                <a:latin typeface="Times New Roman" pitchFamily="18" charset="0"/>
                <a:cs typeface="Times New Roman" pitchFamily="18" charset="0"/>
              </a:rPr>
              <a:t>SIMON RATTLE</a:t>
            </a:r>
            <a:endParaRPr lang="en-US" i="1" dirty="0">
              <a:latin typeface="Times New Roman" pitchFamily="18" charset="0"/>
              <a:cs typeface="Times New Roman" pitchFamily="18" charset="0"/>
            </a:endParaRPr>
          </a:p>
        </p:txBody>
      </p:sp>
      <p:sp>
        <p:nvSpPr>
          <p:cNvPr id="3" name="Subtitle 2"/>
          <p:cNvSpPr>
            <a:spLocks noGrp="1"/>
          </p:cNvSpPr>
          <p:nvPr>
            <p:ph type="subTitle" idx="1"/>
          </p:nvPr>
        </p:nvSpPr>
        <p:spPr/>
        <p:txBody>
          <a:bodyPr/>
          <a:lstStyle/>
          <a:p>
            <a:r>
              <a:rPr lang="en-US" dirty="0" err="1" smtClean="0">
                <a:latin typeface="Times New Roman" pitchFamily="18" charset="0"/>
                <a:cs typeface="Times New Roman" pitchFamily="18" charset="0"/>
              </a:rPr>
              <a:t>Lejla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Sulejmanovi</a:t>
            </a:r>
            <a:r>
              <a:rPr lang="vi-VN" dirty="0">
                <a:latin typeface="Times New Roman" pitchFamily="18" charset="0"/>
                <a:cs typeface="Times New Roman" pitchFamily="18" charset="0"/>
              </a:rPr>
              <a:t>ć</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0706875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143000"/>
            <a:ext cx="7010400" cy="4648200"/>
          </a:xfrm>
        </p:spPr>
        <p:txBody>
          <a:bodyPr>
            <a:normAutofit/>
          </a:bodyPr>
          <a:lstStyle/>
          <a:p>
            <a:pPr algn="just"/>
            <a:r>
              <a:rPr lang="vi-VN" sz="2000" dirty="0"/>
              <a:t>Od 29. aprila do 17. maja 2002. dirigovao je Bečkom filharmonijom snimajući uživo snimke kompletnih Betovenovih simfonija.</a:t>
            </a:r>
          </a:p>
          <a:p>
            <a:pPr algn="just"/>
            <a:r>
              <a:rPr lang="vi-VN" sz="2000" dirty="0"/>
              <a:t>Takođe je nastavio da osvaja modernu muziku u Berlinu. Jedan od njegovih projekata bila je serija koncerata muzike 20. vijeka pod nazivom „Ka milenijumu“.</a:t>
            </a:r>
          </a:p>
          <a:p>
            <a:pPr algn="just"/>
            <a:r>
              <a:rPr lang="vi-VN" sz="2000" dirty="0"/>
              <a:t>Rattle je dirigovao Londonskim simfonijskim orkestrom na otvaranju Olimpijskih igara u Londonu 2012. izvodeći vatrene kočije s gostom Rovanom Atkinsonom koji svira njegov lik Mr. Bean.</a:t>
            </a:r>
          </a:p>
          <a:p>
            <a:pPr algn="just"/>
            <a:r>
              <a:rPr lang="vi-VN" sz="2000" dirty="0"/>
              <a:t>U martu 2015. godine najavljeno je da će Rattle od septembra 2017. postati muzički direktor Londonskog simfonijskog orkestra</a:t>
            </a:r>
            <a:r>
              <a:rPr lang="vi-VN" sz="2000" dirty="0" smtClean="0"/>
              <a:t>.</a:t>
            </a:r>
            <a:endParaRPr lang="vi-VN" sz="2000" dirty="0"/>
          </a:p>
        </p:txBody>
      </p:sp>
    </p:spTree>
    <p:extLst>
      <p:ext uri="{BB962C8B-B14F-4D97-AF65-F5344CB8AC3E}">
        <p14:creationId xmlns:p14="http://schemas.microsoft.com/office/powerpoint/2010/main" val="77070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t>Muzički</a:t>
            </a:r>
            <a:r>
              <a:rPr lang="en-US" dirty="0"/>
              <a:t> </a:t>
            </a:r>
            <a:r>
              <a:rPr lang="en-US" dirty="0" err="1"/>
              <a:t>stilovi</a:t>
            </a:r>
            <a:r>
              <a:rPr lang="en-US" dirty="0"/>
              <a:t> i </a:t>
            </a:r>
            <a:r>
              <a:rPr lang="en-US" dirty="0" err="1"/>
              <a:t>snimci</a:t>
            </a:r>
            <a:endParaRPr lang="en-US" dirty="0"/>
          </a:p>
        </p:txBody>
      </p:sp>
      <p:sp>
        <p:nvSpPr>
          <p:cNvPr id="3" name="Content Placeholder 2"/>
          <p:cNvSpPr>
            <a:spLocks noGrp="1"/>
          </p:cNvSpPr>
          <p:nvPr>
            <p:ph idx="1"/>
          </p:nvPr>
        </p:nvSpPr>
        <p:spPr>
          <a:xfrm>
            <a:off x="1219200" y="2514600"/>
            <a:ext cx="6705600" cy="2971801"/>
          </a:xfrm>
        </p:spPr>
        <p:txBody>
          <a:bodyPr>
            <a:normAutofit/>
          </a:bodyPr>
          <a:lstStyle/>
          <a:p>
            <a:pPr algn="just"/>
            <a:r>
              <a:rPr lang="vi-VN" sz="1900" dirty="0">
                <a:latin typeface="Times New Roman" pitchFamily="18" charset="0"/>
                <a:cs typeface="Times New Roman" pitchFamily="18" charset="0"/>
              </a:rPr>
              <a:t>Rattle je dirigovao široku </a:t>
            </a:r>
            <a:r>
              <a:rPr lang="vi-VN" sz="1900" dirty="0" smtClean="0">
                <a:latin typeface="Times New Roman" pitchFamily="18" charset="0"/>
                <a:cs typeface="Times New Roman" pitchFamily="18" charset="0"/>
              </a:rPr>
              <a:t>muziku, </a:t>
            </a:r>
            <a:r>
              <a:rPr lang="vi-VN" sz="1900" dirty="0">
                <a:latin typeface="Times New Roman" pitchFamily="18" charset="0"/>
                <a:cs typeface="Times New Roman" pitchFamily="18" charset="0"/>
              </a:rPr>
              <a:t>ali </a:t>
            </a:r>
            <a:r>
              <a:rPr lang="vi-VN" sz="1900" dirty="0" smtClean="0">
                <a:latin typeface="Times New Roman" pitchFamily="18" charset="0"/>
                <a:cs typeface="Times New Roman" pitchFamily="18" charset="0"/>
              </a:rPr>
              <a:t> </a:t>
            </a:r>
            <a:r>
              <a:rPr lang="vi-VN" sz="1900" dirty="0">
                <a:latin typeface="Times New Roman" pitchFamily="18" charset="0"/>
                <a:cs typeface="Times New Roman" pitchFamily="18" charset="0"/>
              </a:rPr>
              <a:t>je najpoznatiji po interpretacijama kompozitora s kraja 19. i početka 20. </a:t>
            </a:r>
            <a:r>
              <a:rPr lang="vi-VN" sz="1900" dirty="0" smtClean="0">
                <a:latin typeface="Times New Roman" pitchFamily="18" charset="0"/>
                <a:cs typeface="Times New Roman" pitchFamily="18" charset="0"/>
              </a:rPr>
              <a:t>v</a:t>
            </a:r>
            <a:r>
              <a:rPr lang="en-US" sz="1900" dirty="0" err="1" smtClean="0">
                <a:latin typeface="Times New Roman" pitchFamily="18" charset="0"/>
                <a:cs typeface="Times New Roman" pitchFamily="18" charset="0"/>
              </a:rPr>
              <a:t>ij</a:t>
            </a:r>
            <a:r>
              <a:rPr lang="vi-VN" sz="1900" dirty="0" smtClean="0">
                <a:latin typeface="Times New Roman" pitchFamily="18" charset="0"/>
                <a:cs typeface="Times New Roman" pitchFamily="18" charset="0"/>
              </a:rPr>
              <a:t>eka</a:t>
            </a:r>
            <a:r>
              <a:rPr lang="vi-VN" sz="1900" dirty="0">
                <a:latin typeface="Times New Roman" pitchFamily="18" charset="0"/>
                <a:cs typeface="Times New Roman" pitchFamily="18" charset="0"/>
              </a:rPr>
              <a:t>, poput Gustava Mahlera, pri čemu je snimak Mahlerove Druge simfonije osvojio nekoliko nagrada. </a:t>
            </a:r>
            <a:r>
              <a:rPr lang="vi-VN" sz="1900" dirty="0" smtClean="0">
                <a:latin typeface="Times New Roman" pitchFamily="18" charset="0"/>
                <a:cs typeface="Times New Roman" pitchFamily="18" charset="0"/>
              </a:rPr>
              <a:t>Takođe </a:t>
            </a:r>
            <a:r>
              <a:rPr lang="vi-VN" sz="1900" dirty="0">
                <a:latin typeface="Times New Roman" pitchFamily="18" charset="0"/>
                <a:cs typeface="Times New Roman" pitchFamily="18" charset="0"/>
              </a:rPr>
              <a:t>se zalagao za </a:t>
            </a:r>
            <a:r>
              <a:rPr lang="vi-VN" sz="1900" dirty="0" smtClean="0">
                <a:latin typeface="Times New Roman" pitchFamily="18" charset="0"/>
                <a:cs typeface="Times New Roman" pitchFamily="18" charset="0"/>
              </a:rPr>
              <a:t>mnog</a:t>
            </a:r>
            <a:r>
              <a:rPr lang="en-US" sz="1900" dirty="0" smtClean="0">
                <a:latin typeface="Times New Roman" pitchFamily="18" charset="0"/>
                <a:cs typeface="Times New Roman" pitchFamily="18" charset="0"/>
              </a:rPr>
              <a:t>e</a:t>
            </a:r>
            <a:r>
              <a:rPr lang="vi-VN" sz="1900" dirty="0" smtClean="0">
                <a:latin typeface="Times New Roman" pitchFamily="18" charset="0"/>
                <a:cs typeface="Times New Roman" pitchFamily="18" charset="0"/>
              </a:rPr>
              <a:t> </a:t>
            </a:r>
            <a:r>
              <a:rPr lang="vi-VN" sz="1900" dirty="0">
                <a:latin typeface="Times New Roman" pitchFamily="18" charset="0"/>
                <a:cs typeface="Times New Roman" pitchFamily="18" charset="0"/>
              </a:rPr>
              <a:t>savremene muzike, </a:t>
            </a:r>
            <a:r>
              <a:rPr lang="vi-VN" sz="1900" dirty="0" smtClean="0">
                <a:latin typeface="Times New Roman" pitchFamily="18" charset="0"/>
                <a:cs typeface="Times New Roman" pitchFamily="18" charset="0"/>
              </a:rPr>
              <a:t>prim</a:t>
            </a:r>
            <a:r>
              <a:rPr lang="en-US" sz="1900" dirty="0" smtClean="0">
                <a:latin typeface="Times New Roman" pitchFamily="18" charset="0"/>
                <a:cs typeface="Times New Roman" pitchFamily="18" charset="0"/>
              </a:rPr>
              <a:t>j</a:t>
            </a:r>
            <a:r>
              <a:rPr lang="vi-VN" sz="1900" dirty="0" smtClean="0">
                <a:latin typeface="Times New Roman" pitchFamily="18" charset="0"/>
                <a:cs typeface="Times New Roman" pitchFamily="18" charset="0"/>
              </a:rPr>
              <a:t>er </a:t>
            </a:r>
            <a:r>
              <a:rPr lang="vi-VN" sz="1900" dirty="0">
                <a:latin typeface="Times New Roman" pitchFamily="18" charset="0"/>
                <a:cs typeface="Times New Roman" pitchFamily="18" charset="0"/>
              </a:rPr>
              <a:t>za to je TV serija iz 1996. godine „Napuštanje doma“, </a:t>
            </a:r>
            <a:r>
              <a:rPr lang="vi-VN" sz="1900" dirty="0" smtClean="0">
                <a:latin typeface="Times New Roman" pitchFamily="18" charset="0"/>
                <a:cs typeface="Times New Roman" pitchFamily="18" charset="0"/>
              </a:rPr>
              <a:t>gd</a:t>
            </a:r>
            <a:r>
              <a:rPr lang="en-US" sz="1900" dirty="0" smtClean="0">
                <a:latin typeface="Times New Roman" pitchFamily="18" charset="0"/>
                <a:cs typeface="Times New Roman" pitchFamily="18" charset="0"/>
              </a:rPr>
              <a:t>j</a:t>
            </a:r>
            <a:r>
              <a:rPr lang="vi-VN" sz="1900" dirty="0" smtClean="0">
                <a:latin typeface="Times New Roman" pitchFamily="18" charset="0"/>
                <a:cs typeface="Times New Roman" pitchFamily="18" charset="0"/>
              </a:rPr>
              <a:t>e </a:t>
            </a:r>
            <a:r>
              <a:rPr lang="vi-VN" sz="1900" dirty="0">
                <a:latin typeface="Times New Roman" pitchFamily="18" charset="0"/>
                <a:cs typeface="Times New Roman" pitchFamily="18" charset="0"/>
              </a:rPr>
              <a:t>predstavlja </a:t>
            </a:r>
            <a:r>
              <a:rPr lang="vi-VN" sz="1900" dirty="0" smtClean="0">
                <a:latin typeface="Times New Roman" pitchFamily="18" charset="0"/>
                <a:cs typeface="Times New Roman" pitchFamily="18" charset="0"/>
              </a:rPr>
              <a:t>sedmod</a:t>
            </a:r>
            <a:r>
              <a:rPr lang="en-US" sz="1900" dirty="0" err="1" smtClean="0">
                <a:latin typeface="Times New Roman" pitchFamily="18" charset="0"/>
                <a:cs typeface="Times New Roman" pitchFamily="18" charset="0"/>
              </a:rPr>
              <a:t>ij</a:t>
            </a:r>
            <a:r>
              <a:rPr lang="vi-VN" sz="1900" dirty="0" smtClean="0">
                <a:latin typeface="Times New Roman" pitchFamily="18" charset="0"/>
                <a:cs typeface="Times New Roman" pitchFamily="18" charset="0"/>
              </a:rPr>
              <a:t>elnu </a:t>
            </a:r>
            <a:r>
              <a:rPr lang="vi-VN" sz="1900" dirty="0">
                <a:latin typeface="Times New Roman" pitchFamily="18" charset="0"/>
                <a:cs typeface="Times New Roman" pitchFamily="18" charset="0"/>
              </a:rPr>
              <a:t>anketu o muzičkim stilovima i dirigentima sa odlomcima koje je snimio CBSO.</a:t>
            </a:r>
          </a:p>
          <a:p>
            <a:endParaRPr lang="en-US" dirty="0"/>
          </a:p>
        </p:txBody>
      </p:sp>
    </p:spTree>
    <p:extLst>
      <p:ext uri="{BB962C8B-B14F-4D97-AF65-F5344CB8AC3E}">
        <p14:creationId xmlns:p14="http://schemas.microsoft.com/office/powerpoint/2010/main" val="3429286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3657600"/>
            <a:ext cx="7162800" cy="2133600"/>
          </a:xfrm>
        </p:spPr>
        <p:txBody>
          <a:bodyPr>
            <a:normAutofit/>
          </a:bodyPr>
          <a:lstStyle/>
          <a:p>
            <a:pPr algn="just"/>
            <a:r>
              <a:rPr lang="vi-VN" sz="1900" dirty="0">
                <a:latin typeface="Times New Roman" pitchFamily="18" charset="0"/>
                <a:cs typeface="Times New Roman" pitchFamily="18" charset="0"/>
              </a:rPr>
              <a:t>Ostali snimci u Berlinu uključuju Dvorakove </a:t>
            </a:r>
            <a:r>
              <a:rPr lang="vi-VN" sz="1900" dirty="0" smtClean="0">
                <a:latin typeface="Times New Roman" pitchFamily="18" charset="0"/>
                <a:cs typeface="Times New Roman" pitchFamily="18" charset="0"/>
              </a:rPr>
              <a:t>p</a:t>
            </a:r>
            <a:r>
              <a:rPr lang="en-US" sz="1900" dirty="0" smtClean="0">
                <a:latin typeface="Times New Roman" pitchFamily="18" charset="0"/>
                <a:cs typeface="Times New Roman" pitchFamily="18" charset="0"/>
              </a:rPr>
              <a:t>j</a:t>
            </a:r>
            <a:r>
              <a:rPr lang="vi-VN" sz="1900" dirty="0" smtClean="0">
                <a:latin typeface="Times New Roman" pitchFamily="18" charset="0"/>
                <a:cs typeface="Times New Roman" pitchFamily="18" charset="0"/>
              </a:rPr>
              <a:t>esme</a:t>
            </a:r>
            <a:r>
              <a:rPr lang="vi-VN" sz="1900" dirty="0">
                <a:latin typeface="Times New Roman" pitchFamily="18" charset="0"/>
                <a:cs typeface="Times New Roman" pitchFamily="18" charset="0"/>
              </a:rPr>
              <a:t>, Mahlerovu simfoniju br. 9 i </a:t>
            </a:r>
            <a:r>
              <a:rPr lang="en-US" sz="1900" dirty="0" smtClean="0">
                <a:latin typeface="Times New Roman" pitchFamily="18" charset="0"/>
                <a:cs typeface="Times New Roman" pitchFamily="18" charset="0"/>
              </a:rPr>
              <a:t>“</a:t>
            </a:r>
            <a:r>
              <a:rPr lang="vi-VN" sz="1900" dirty="0" smtClean="0">
                <a:latin typeface="Times New Roman" pitchFamily="18" charset="0"/>
                <a:cs typeface="Times New Roman" pitchFamily="18" charset="0"/>
              </a:rPr>
              <a:t>La Mer</a:t>
            </a:r>
            <a:r>
              <a:rPr lang="en-US" sz="1900" dirty="0" smtClean="0">
                <a:latin typeface="Times New Roman" pitchFamily="18" charset="0"/>
                <a:cs typeface="Times New Roman" pitchFamily="18" charset="0"/>
              </a:rPr>
              <a:t>”</a:t>
            </a:r>
            <a:r>
              <a:rPr lang="vi-VN" sz="1900" dirty="0" smtClean="0">
                <a:latin typeface="Times New Roman" pitchFamily="18" charset="0"/>
                <a:cs typeface="Times New Roman" pitchFamily="18" charset="0"/>
              </a:rPr>
              <a:t> </a:t>
            </a:r>
            <a:r>
              <a:rPr lang="vi-VN" sz="1900" dirty="0">
                <a:latin typeface="Times New Roman" pitchFamily="18" charset="0"/>
                <a:cs typeface="Times New Roman" pitchFamily="18" charset="0"/>
              </a:rPr>
              <a:t>Clauda Debussija. Časopis "Gramofon" pohvalio </a:t>
            </a:r>
            <a:r>
              <a:rPr lang="en-US" sz="1900" dirty="0" err="1" smtClean="0">
                <a:latin typeface="Times New Roman" pitchFamily="18" charset="0"/>
                <a:cs typeface="Times New Roman" pitchFamily="18" charset="0"/>
              </a:rPr>
              <a:t>ih</a:t>
            </a:r>
            <a:r>
              <a:rPr lang="vi-VN" sz="1900" dirty="0" smtClean="0">
                <a:latin typeface="Times New Roman" pitchFamily="18" charset="0"/>
                <a:cs typeface="Times New Roman" pitchFamily="18" charset="0"/>
              </a:rPr>
              <a:t> </a:t>
            </a:r>
            <a:r>
              <a:rPr lang="vi-VN" sz="1900" dirty="0">
                <a:latin typeface="Times New Roman" pitchFamily="18" charset="0"/>
                <a:cs typeface="Times New Roman" pitchFamily="18" charset="0"/>
              </a:rPr>
              <a:t>je kao "veličanstveni disk" i uporedio sa interpretacijama </a:t>
            </a:r>
            <a:r>
              <a:rPr lang="vi-VN" sz="1900" dirty="0" smtClean="0">
                <a:latin typeface="Times New Roman" pitchFamily="18" charset="0"/>
                <a:cs typeface="Times New Roman" pitchFamily="18" charset="0"/>
              </a:rPr>
              <a:t>d</a:t>
            </a:r>
            <a:r>
              <a:rPr lang="en-US" sz="1900" dirty="0" smtClean="0">
                <a:latin typeface="Times New Roman" pitchFamily="18" charset="0"/>
                <a:cs typeface="Times New Roman" pitchFamily="18" charset="0"/>
              </a:rPr>
              <a:t>j</a:t>
            </a:r>
            <a:r>
              <a:rPr lang="vi-VN" sz="1900" dirty="0" smtClean="0">
                <a:latin typeface="Times New Roman" pitchFamily="18" charset="0"/>
                <a:cs typeface="Times New Roman" pitchFamily="18" charset="0"/>
              </a:rPr>
              <a:t>ela </a:t>
            </a:r>
            <a:r>
              <a:rPr lang="vi-VN" sz="1900" dirty="0">
                <a:latin typeface="Times New Roman" pitchFamily="18" charset="0"/>
                <a:cs typeface="Times New Roman" pitchFamily="18" charset="0"/>
              </a:rPr>
              <a:t>neposrednih prethodnika Rattlea, Claudija Abbada i Herberta von Karajana</a:t>
            </a:r>
            <a:r>
              <a:rPr lang="vi-VN" sz="1900" dirty="0" smtClean="0">
                <a:latin typeface="Times New Roman" pitchFamily="18" charset="0"/>
                <a:cs typeface="Times New Roman" pitchFamily="18" charset="0"/>
              </a:rPr>
              <a:t>.</a:t>
            </a:r>
            <a:endParaRPr lang="en-US" sz="1900" dirty="0">
              <a:latin typeface="Times New Roman" pitchFamily="18" charset="0"/>
              <a:cs typeface="Times New Roman"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1219200"/>
            <a:ext cx="2926080" cy="2286000"/>
          </a:xfrm>
          <a:prstGeom prst="rect">
            <a:avLst/>
          </a:prstGeom>
        </p:spPr>
      </p:pic>
    </p:spTree>
    <p:extLst>
      <p:ext uri="{BB962C8B-B14F-4D97-AF65-F5344CB8AC3E}">
        <p14:creationId xmlns:p14="http://schemas.microsoft.com/office/powerpoint/2010/main" val="1944585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295400"/>
            <a:ext cx="7010400" cy="4572000"/>
          </a:xfrm>
        </p:spPr>
        <p:txBody>
          <a:bodyPr>
            <a:normAutofit/>
          </a:bodyPr>
          <a:lstStyle/>
          <a:p>
            <a:r>
              <a:rPr lang="en-US" sz="2100" dirty="0">
                <a:latin typeface="Times New Roman" pitchFamily="18" charset="0"/>
                <a:cs typeface="Times New Roman" pitchFamily="18" charset="0"/>
              </a:rPr>
              <a:t>K</a:t>
            </a:r>
            <a:r>
              <a:rPr lang="vi-VN" sz="2100" dirty="0" smtClean="0">
                <a:latin typeface="Times New Roman" pitchFamily="18" charset="0"/>
                <a:cs typeface="Times New Roman" pitchFamily="18" charset="0"/>
              </a:rPr>
              <a:t>ompletna </a:t>
            </a:r>
            <a:r>
              <a:rPr lang="vi-VN" sz="2100" dirty="0">
                <a:latin typeface="Times New Roman" pitchFamily="18" charset="0"/>
                <a:cs typeface="Times New Roman" pitchFamily="18" charset="0"/>
              </a:rPr>
              <a:t>snimka iz 1989. godine o operi Georgea Gershvina </a:t>
            </a:r>
            <a:r>
              <a:rPr lang="en-US" sz="2100" dirty="0" smtClean="0">
                <a:latin typeface="Times New Roman" pitchFamily="18" charset="0"/>
                <a:cs typeface="Times New Roman" pitchFamily="18" charset="0"/>
              </a:rPr>
              <a:t>“</a:t>
            </a:r>
            <a:r>
              <a:rPr lang="vi-VN" sz="2100" dirty="0" smtClean="0">
                <a:latin typeface="Times New Roman" pitchFamily="18" charset="0"/>
                <a:cs typeface="Times New Roman" pitchFamily="18" charset="0"/>
              </a:rPr>
              <a:t>Porgi </a:t>
            </a:r>
            <a:r>
              <a:rPr lang="vi-VN" sz="2100" dirty="0">
                <a:latin typeface="Times New Roman" pitchFamily="18" charset="0"/>
                <a:cs typeface="Times New Roman" pitchFamily="18" charset="0"/>
              </a:rPr>
              <a:t>i </a:t>
            </a:r>
            <a:r>
              <a:rPr lang="vi-VN" sz="2100" dirty="0" smtClean="0">
                <a:latin typeface="Times New Roman" pitchFamily="18" charset="0"/>
                <a:cs typeface="Times New Roman" pitchFamily="18" charset="0"/>
              </a:rPr>
              <a:t>Bess</a:t>
            </a:r>
            <a:r>
              <a:rPr lang="en-US" sz="2100" dirty="0" smtClean="0">
                <a:latin typeface="Times New Roman" pitchFamily="18" charset="0"/>
                <a:cs typeface="Times New Roman" pitchFamily="18" charset="0"/>
              </a:rPr>
              <a:t>”</a:t>
            </a:r>
            <a:r>
              <a:rPr lang="vi-VN" sz="2100" dirty="0" smtClean="0">
                <a:latin typeface="Times New Roman" pitchFamily="18" charset="0"/>
                <a:cs typeface="Times New Roman" pitchFamily="18" charset="0"/>
              </a:rPr>
              <a:t> </a:t>
            </a:r>
            <a:r>
              <a:rPr lang="vi-VN" sz="2100" dirty="0">
                <a:latin typeface="Times New Roman" pitchFamily="18" charset="0"/>
                <a:cs typeface="Times New Roman" pitchFamily="18" charset="0"/>
              </a:rPr>
              <a:t>korišćena je kao zvučni zapis za </a:t>
            </a:r>
            <a:r>
              <a:rPr lang="vi-VN" sz="2100" dirty="0" smtClean="0">
                <a:latin typeface="Times New Roman" pitchFamily="18" charset="0"/>
                <a:cs typeface="Times New Roman" pitchFamily="18" charset="0"/>
              </a:rPr>
              <a:t>televizijsku </a:t>
            </a:r>
            <a:r>
              <a:rPr lang="vi-VN" sz="2100" dirty="0">
                <a:latin typeface="Times New Roman" pitchFamily="18" charset="0"/>
                <a:cs typeface="Times New Roman" pitchFamily="18" charset="0"/>
              </a:rPr>
              <a:t>produkciju iz 1993. godine. Bila je to prva televizijska produkcija </a:t>
            </a:r>
            <a:r>
              <a:rPr lang="en-US" sz="2100" dirty="0" smtClean="0">
                <a:latin typeface="Times New Roman" pitchFamily="18" charset="0"/>
                <a:cs typeface="Times New Roman" pitchFamily="18" charset="0"/>
              </a:rPr>
              <a:t>“</a:t>
            </a:r>
            <a:r>
              <a:rPr lang="vi-VN" sz="2100" dirty="0" smtClean="0">
                <a:latin typeface="Times New Roman" pitchFamily="18" charset="0"/>
                <a:cs typeface="Times New Roman" pitchFamily="18" charset="0"/>
              </a:rPr>
              <a:t>Porgi </a:t>
            </a:r>
            <a:r>
              <a:rPr lang="vi-VN" sz="2100" dirty="0">
                <a:latin typeface="Times New Roman" pitchFamily="18" charset="0"/>
                <a:cs typeface="Times New Roman" pitchFamily="18" charset="0"/>
              </a:rPr>
              <a:t>i </a:t>
            </a:r>
            <a:r>
              <a:rPr lang="vi-VN" sz="2100" dirty="0" smtClean="0">
                <a:latin typeface="Times New Roman" pitchFamily="18" charset="0"/>
                <a:cs typeface="Times New Roman" pitchFamily="18" charset="0"/>
              </a:rPr>
              <a:t>Bes</a:t>
            </a:r>
            <a:r>
              <a:rPr lang="en-US" sz="2100" dirty="0" smtClean="0">
                <a:latin typeface="Times New Roman" pitchFamily="18" charset="0"/>
                <a:cs typeface="Times New Roman" pitchFamily="18" charset="0"/>
              </a:rPr>
              <a:t>s”</a:t>
            </a:r>
            <a:r>
              <a:rPr lang="vi-VN" sz="2100" dirty="0" smtClean="0">
                <a:latin typeface="Times New Roman" pitchFamily="18" charset="0"/>
                <a:cs typeface="Times New Roman" pitchFamily="18" charset="0"/>
              </a:rPr>
              <a:t> </a:t>
            </a:r>
            <a:r>
              <a:rPr lang="vi-VN" sz="2100" dirty="0">
                <a:latin typeface="Times New Roman" pitchFamily="18" charset="0"/>
                <a:cs typeface="Times New Roman" pitchFamily="18" charset="0"/>
              </a:rPr>
              <a:t>koja je ikada </a:t>
            </a:r>
            <a:r>
              <a:rPr lang="vi-VN" sz="2100" dirty="0" smtClean="0">
                <a:latin typeface="Times New Roman" pitchFamily="18" charset="0"/>
                <a:cs typeface="Times New Roman" pitchFamily="18" charset="0"/>
              </a:rPr>
              <a:t>predstavljena.</a:t>
            </a:r>
            <a:endParaRPr lang="en-US" sz="2100" dirty="0" smtClean="0">
              <a:latin typeface="Times New Roman" pitchFamily="18" charset="0"/>
              <a:cs typeface="Times New Roman" pitchFamily="18" charset="0"/>
            </a:endParaRPr>
          </a:p>
          <a:p>
            <a:r>
              <a:rPr lang="vi-VN" sz="2100" dirty="0" smtClean="0">
                <a:latin typeface="Times New Roman" pitchFamily="18" charset="0"/>
                <a:cs typeface="Times New Roman" pitchFamily="18" charset="0"/>
              </a:rPr>
              <a:t>Rattle-ov snima</a:t>
            </a:r>
            <a:r>
              <a:rPr lang="en-US" sz="2100" dirty="0" smtClean="0">
                <a:latin typeface="Times New Roman" pitchFamily="18" charset="0"/>
                <a:cs typeface="Times New Roman" pitchFamily="18" charset="0"/>
              </a:rPr>
              <a:t>k</a:t>
            </a:r>
            <a:r>
              <a:rPr lang="vi-VN" sz="2100" dirty="0" smtClean="0">
                <a:latin typeface="Times New Roman" pitchFamily="18" charset="0"/>
                <a:cs typeface="Times New Roman" pitchFamily="18" charset="0"/>
              </a:rPr>
              <a:t> </a:t>
            </a:r>
            <a:r>
              <a:rPr lang="vi-VN" sz="2100" dirty="0">
                <a:latin typeface="Times New Roman" pitchFamily="18" charset="0"/>
                <a:cs typeface="Times New Roman" pitchFamily="18" charset="0"/>
              </a:rPr>
              <a:t>2007. godine </a:t>
            </a:r>
            <a:r>
              <a:rPr lang="vi-VN" sz="2100" dirty="0" smtClean="0">
                <a:latin typeface="Times New Roman" pitchFamily="18" charset="0"/>
                <a:cs typeface="Times New Roman" pitchFamily="18" charset="0"/>
              </a:rPr>
              <a:t>Jo</a:t>
            </a:r>
            <a:r>
              <a:rPr lang="en-US" sz="2100" dirty="0" err="1" smtClean="0">
                <a:latin typeface="Times New Roman" pitchFamily="18" charset="0"/>
                <a:cs typeface="Times New Roman" pitchFamily="18" charset="0"/>
              </a:rPr>
              <a:t>hannes</a:t>
            </a:r>
            <a:r>
              <a:rPr lang="vi-VN" sz="2100" dirty="0" smtClean="0">
                <a:latin typeface="Times New Roman" pitchFamily="18" charset="0"/>
                <a:cs typeface="Times New Roman" pitchFamily="18" charset="0"/>
              </a:rPr>
              <a:t>a </a:t>
            </a:r>
            <a:r>
              <a:rPr lang="vi-VN" sz="2100" dirty="0">
                <a:latin typeface="Times New Roman" pitchFamily="18" charset="0"/>
                <a:cs typeface="Times New Roman" pitchFamily="18" charset="0"/>
              </a:rPr>
              <a:t>Brahmsa </a:t>
            </a:r>
            <a:r>
              <a:rPr lang="en-US" sz="2100" dirty="0" smtClean="0">
                <a:latin typeface="Times New Roman" pitchFamily="18" charset="0"/>
                <a:cs typeface="Times New Roman" pitchFamily="18" charset="0"/>
              </a:rPr>
              <a:t>“</a:t>
            </a:r>
            <a:r>
              <a:rPr lang="vi-VN" sz="2100" dirty="0" smtClean="0">
                <a:latin typeface="Times New Roman" pitchFamily="18" charset="0"/>
                <a:cs typeface="Times New Roman" pitchFamily="18" charset="0"/>
              </a:rPr>
              <a:t>Ein </a:t>
            </a:r>
            <a:r>
              <a:rPr lang="vi-VN" sz="2100" dirty="0">
                <a:latin typeface="Times New Roman" pitchFamily="18" charset="0"/>
                <a:cs typeface="Times New Roman" pitchFamily="18" charset="0"/>
              </a:rPr>
              <a:t>deutsch </a:t>
            </a:r>
            <a:r>
              <a:rPr lang="vi-VN" sz="2100" dirty="0" smtClean="0">
                <a:latin typeface="Times New Roman" pitchFamily="18" charset="0"/>
                <a:cs typeface="Times New Roman" pitchFamily="18" charset="0"/>
              </a:rPr>
              <a:t>Rekuiem</a:t>
            </a:r>
            <a:r>
              <a:rPr lang="en-US" sz="2100" dirty="0" smtClean="0">
                <a:latin typeface="Times New Roman" pitchFamily="18" charset="0"/>
                <a:cs typeface="Times New Roman" pitchFamily="18" charset="0"/>
              </a:rPr>
              <a:t>”</a:t>
            </a:r>
            <a:r>
              <a:rPr lang="vi-VN" sz="2100" dirty="0" smtClean="0">
                <a:latin typeface="Times New Roman" pitchFamily="18" charset="0"/>
                <a:cs typeface="Times New Roman" pitchFamily="18" charset="0"/>
              </a:rPr>
              <a:t> dobi</a:t>
            </a:r>
            <a:r>
              <a:rPr lang="en-US" sz="2100" dirty="0" smtClean="0">
                <a:latin typeface="Times New Roman" pitchFamily="18" charset="0"/>
                <a:cs typeface="Times New Roman" pitchFamily="18" charset="0"/>
              </a:rPr>
              <a:t>o</a:t>
            </a:r>
            <a:r>
              <a:rPr lang="vi-VN" sz="2100" dirty="0" smtClean="0">
                <a:latin typeface="Times New Roman" pitchFamily="18" charset="0"/>
                <a:cs typeface="Times New Roman" pitchFamily="18" charset="0"/>
              </a:rPr>
              <a:t> </a:t>
            </a:r>
            <a:r>
              <a:rPr lang="vi-VN" sz="2100" dirty="0">
                <a:latin typeface="Times New Roman" pitchFamily="18" charset="0"/>
                <a:cs typeface="Times New Roman" pitchFamily="18" charset="0"/>
              </a:rPr>
              <a:t>je pohvale BBC Music magazina, kao "</a:t>
            </a:r>
            <a:r>
              <a:rPr lang="vi-VN" sz="2100" dirty="0" smtClean="0">
                <a:latin typeface="Times New Roman" pitchFamily="18" charset="0"/>
                <a:cs typeface="Times New Roman" pitchFamily="18" charset="0"/>
              </a:rPr>
              <a:t>Dis</a:t>
            </a:r>
            <a:r>
              <a:rPr lang="en-US" sz="2100" dirty="0" smtClean="0">
                <a:latin typeface="Times New Roman" pitchFamily="18" charset="0"/>
                <a:cs typeface="Times New Roman" pitchFamily="18" charset="0"/>
              </a:rPr>
              <a:t>k</a:t>
            </a:r>
            <a:r>
              <a:rPr lang="vi-VN" sz="2100" dirty="0" smtClean="0">
                <a:latin typeface="Times New Roman" pitchFamily="18" charset="0"/>
                <a:cs typeface="Times New Roman" pitchFamily="18" charset="0"/>
              </a:rPr>
              <a:t> m</a:t>
            </a:r>
            <a:r>
              <a:rPr lang="en-US" sz="2100" dirty="0" smtClean="0">
                <a:latin typeface="Times New Roman" pitchFamily="18" charset="0"/>
                <a:cs typeface="Times New Roman" pitchFamily="18" charset="0"/>
              </a:rPr>
              <a:t>j</a:t>
            </a:r>
            <a:r>
              <a:rPr lang="vi-VN" sz="2100" dirty="0" smtClean="0">
                <a:latin typeface="Times New Roman" pitchFamily="18" charset="0"/>
                <a:cs typeface="Times New Roman" pitchFamily="18" charset="0"/>
              </a:rPr>
              <a:t>eseca</a:t>
            </a:r>
            <a:r>
              <a:rPr lang="vi-VN" sz="2100" dirty="0">
                <a:latin typeface="Times New Roman" pitchFamily="18" charset="0"/>
                <a:cs typeface="Times New Roman" pitchFamily="18" charset="0"/>
              </a:rPr>
              <a:t>" za april 2007, "kao </a:t>
            </a:r>
            <a:r>
              <a:rPr lang="vi-VN" sz="2100" dirty="0" smtClean="0">
                <a:latin typeface="Times New Roman" pitchFamily="18" charset="0"/>
                <a:cs typeface="Times New Roman" pitchFamily="18" charset="0"/>
              </a:rPr>
              <a:t>v</a:t>
            </a:r>
            <a:r>
              <a:rPr lang="en-US" sz="2100" dirty="0" smtClean="0">
                <a:latin typeface="Times New Roman" pitchFamily="18" charset="0"/>
                <a:cs typeface="Times New Roman" pitchFamily="18" charset="0"/>
              </a:rPr>
              <a:t>j</a:t>
            </a:r>
            <a:r>
              <a:rPr lang="vi-VN" sz="2100" dirty="0" smtClean="0">
                <a:latin typeface="Times New Roman" pitchFamily="18" charset="0"/>
                <a:cs typeface="Times New Roman" pitchFamily="18" charset="0"/>
              </a:rPr>
              <a:t>erovatno najbolj</a:t>
            </a:r>
            <a:r>
              <a:rPr lang="en-US" sz="2100" dirty="0" smtClean="0">
                <a:latin typeface="Times New Roman" pitchFamily="18" charset="0"/>
                <a:cs typeface="Times New Roman" pitchFamily="18" charset="0"/>
              </a:rPr>
              <a:t>a</a:t>
            </a:r>
            <a:r>
              <a:rPr lang="vi-VN" sz="2100" dirty="0" smtClean="0">
                <a:latin typeface="Times New Roman" pitchFamily="18" charset="0"/>
                <a:cs typeface="Times New Roman" pitchFamily="18" charset="0"/>
              </a:rPr>
              <a:t> nov</a:t>
            </a:r>
            <a:r>
              <a:rPr lang="en-US" sz="2100" dirty="0" smtClean="0">
                <a:latin typeface="Times New Roman" pitchFamily="18" charset="0"/>
                <a:cs typeface="Times New Roman" pitchFamily="18" charset="0"/>
              </a:rPr>
              <a:t>a</a:t>
            </a:r>
            <a:r>
              <a:rPr lang="vi-VN" sz="2100" dirty="0" smtClean="0">
                <a:latin typeface="Times New Roman" pitchFamily="18" charset="0"/>
                <a:cs typeface="Times New Roman" pitchFamily="18" charset="0"/>
              </a:rPr>
              <a:t> verzij</a:t>
            </a:r>
            <a:r>
              <a:rPr lang="en-US" sz="2100" dirty="0" smtClean="0">
                <a:latin typeface="Times New Roman" pitchFamily="18" charset="0"/>
                <a:cs typeface="Times New Roman" pitchFamily="18" charset="0"/>
              </a:rPr>
              <a:t>a</a:t>
            </a:r>
            <a:r>
              <a:rPr lang="vi-VN" sz="2100" dirty="0" smtClean="0">
                <a:latin typeface="Times New Roman" pitchFamily="18" charset="0"/>
                <a:cs typeface="Times New Roman" pitchFamily="18" charset="0"/>
              </a:rPr>
              <a:t> Rek</a:t>
            </a:r>
            <a:r>
              <a:rPr lang="en-US" sz="2100" dirty="0" smtClean="0">
                <a:latin typeface="Times New Roman" pitchFamily="18" charset="0"/>
                <a:cs typeface="Times New Roman" pitchFamily="18" charset="0"/>
              </a:rPr>
              <a:t>v</a:t>
            </a:r>
            <a:r>
              <a:rPr lang="vi-VN" sz="2100" dirty="0" smtClean="0">
                <a:latin typeface="Times New Roman" pitchFamily="18" charset="0"/>
                <a:cs typeface="Times New Roman" pitchFamily="18" charset="0"/>
              </a:rPr>
              <a:t>i</a:t>
            </a:r>
            <a:r>
              <a:rPr lang="en-US" sz="2100" dirty="0" smtClean="0">
                <a:latin typeface="Times New Roman" pitchFamily="18" charset="0"/>
                <a:cs typeface="Times New Roman" pitchFamily="18" charset="0"/>
              </a:rPr>
              <a:t>j</a:t>
            </a:r>
            <a:r>
              <a:rPr lang="vi-VN" sz="2100" dirty="0" smtClean="0">
                <a:latin typeface="Times New Roman" pitchFamily="18" charset="0"/>
                <a:cs typeface="Times New Roman" pitchFamily="18" charset="0"/>
              </a:rPr>
              <a:t>ema koj</a:t>
            </a:r>
            <a:r>
              <a:rPr lang="en-US" sz="2100" dirty="0" smtClean="0">
                <a:latin typeface="Times New Roman" pitchFamily="18" charset="0"/>
                <a:cs typeface="Times New Roman" pitchFamily="18" charset="0"/>
              </a:rPr>
              <a:t>i</a:t>
            </a:r>
            <a:r>
              <a:rPr lang="vi-VN" sz="2100" dirty="0" smtClean="0">
                <a:latin typeface="Times New Roman" pitchFamily="18" charset="0"/>
                <a:cs typeface="Times New Roman" pitchFamily="18" charset="0"/>
              </a:rPr>
              <a:t> </a:t>
            </a:r>
            <a:r>
              <a:rPr lang="vi-VN" sz="2100" dirty="0">
                <a:latin typeface="Times New Roman" pitchFamily="18" charset="0"/>
                <a:cs typeface="Times New Roman" pitchFamily="18" charset="0"/>
              </a:rPr>
              <a:t>sam čuo u poslednjih nekoliko godina</a:t>
            </a:r>
            <a:r>
              <a:rPr lang="vi-VN" sz="2100" dirty="0" smtClean="0">
                <a:latin typeface="Times New Roman" pitchFamily="18" charset="0"/>
                <a:cs typeface="Times New Roman" pitchFamily="18" charset="0"/>
              </a:rPr>
              <a:t>".</a:t>
            </a:r>
            <a:endParaRPr lang="en-US" sz="2100" dirty="0" smtClean="0">
              <a:latin typeface="Times New Roman" pitchFamily="18" charset="0"/>
              <a:cs typeface="Times New Roman" pitchFamily="18" charset="0"/>
            </a:endParaRPr>
          </a:p>
          <a:p>
            <a:r>
              <a:rPr lang="vi-VN" sz="2100" dirty="0" smtClean="0">
                <a:latin typeface="Times New Roman" pitchFamily="18" charset="0"/>
                <a:cs typeface="Times New Roman" pitchFamily="18" charset="0"/>
              </a:rPr>
              <a:t>Rattle </a:t>
            </a:r>
            <a:r>
              <a:rPr lang="vi-VN" sz="2100" dirty="0">
                <a:latin typeface="Times New Roman" pitchFamily="18" charset="0"/>
                <a:cs typeface="Times New Roman" pitchFamily="18" charset="0"/>
              </a:rPr>
              <a:t>i BPO su takođe objavili snimke Četvrte simfonije (</a:t>
            </a:r>
            <a:r>
              <a:rPr lang="vi-VN" sz="2100" dirty="0" smtClean="0">
                <a:latin typeface="Times New Roman" pitchFamily="18" charset="0"/>
                <a:cs typeface="Times New Roman" pitchFamily="18" charset="0"/>
              </a:rPr>
              <a:t>romantič</a:t>
            </a:r>
            <a:r>
              <a:rPr lang="en-US" sz="2100" dirty="0" err="1" smtClean="0">
                <a:latin typeface="Times New Roman" pitchFamily="18" charset="0"/>
                <a:cs typeface="Times New Roman" pitchFamily="18" charset="0"/>
              </a:rPr>
              <a:t>na</a:t>
            </a:r>
            <a:r>
              <a:rPr lang="vi-VN" sz="2100" dirty="0" smtClean="0">
                <a:latin typeface="Times New Roman" pitchFamily="18" charset="0"/>
                <a:cs typeface="Times New Roman" pitchFamily="18" charset="0"/>
              </a:rPr>
              <a:t>) </a:t>
            </a:r>
            <a:r>
              <a:rPr lang="vi-VN" sz="2100" dirty="0">
                <a:latin typeface="Times New Roman" pitchFamily="18" charset="0"/>
                <a:cs typeface="Times New Roman" pitchFamily="18" charset="0"/>
              </a:rPr>
              <a:t>Antona Brucknera i Simfonije Josepha Haidna, broj 88, 89, 90, 91, 92 i Koncertante </a:t>
            </a:r>
            <a:r>
              <a:rPr lang="vi-VN" sz="2100" dirty="0" smtClean="0">
                <a:latin typeface="Times New Roman" pitchFamily="18" charset="0"/>
                <a:cs typeface="Times New Roman" pitchFamily="18" charset="0"/>
              </a:rPr>
              <a:t>Si</a:t>
            </a:r>
            <a:r>
              <a:rPr lang="en-US" sz="2100" dirty="0" smtClean="0">
                <a:latin typeface="Times New Roman" pitchFamily="18" charset="0"/>
                <a:cs typeface="Times New Roman" pitchFamily="18" charset="0"/>
              </a:rPr>
              <a:t>m</a:t>
            </a:r>
            <a:r>
              <a:rPr lang="vi-VN" sz="2100" dirty="0" smtClean="0">
                <a:latin typeface="Times New Roman" pitchFamily="18" charset="0"/>
                <a:cs typeface="Times New Roman" pitchFamily="18" charset="0"/>
              </a:rPr>
              <a:t>fonije</a:t>
            </a:r>
            <a:r>
              <a:rPr lang="vi-VN" sz="2100" dirty="0">
                <a:latin typeface="Times New Roman" pitchFamily="18" charset="0"/>
                <a:cs typeface="Times New Roman" pitchFamily="18" charset="0"/>
              </a:rPr>
              <a:t>.</a:t>
            </a:r>
          </a:p>
          <a:p>
            <a:endParaRPr lang="en-US" dirty="0"/>
          </a:p>
        </p:txBody>
      </p:sp>
    </p:spTree>
    <p:extLst>
      <p:ext uri="{BB962C8B-B14F-4D97-AF65-F5344CB8AC3E}">
        <p14:creationId xmlns:p14="http://schemas.microsoft.com/office/powerpoint/2010/main" val="628616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219200"/>
            <a:ext cx="3810000" cy="4343400"/>
          </a:xfrm>
        </p:spPr>
        <p:txBody>
          <a:bodyPr>
            <a:normAutofit/>
          </a:bodyPr>
          <a:lstStyle/>
          <a:p>
            <a:pPr algn="just"/>
            <a:r>
              <a:rPr lang="en-US" sz="1900" dirty="0" err="1" smtClean="0">
                <a:latin typeface="Times New Roman" pitchFamily="18" charset="0"/>
                <a:cs typeface="Times New Roman" pitchFamily="18" charset="0"/>
              </a:rPr>
              <a:t>Osvjio</a:t>
            </a:r>
            <a:r>
              <a:rPr lang="en-US" sz="1900" dirty="0" smtClean="0">
                <a:latin typeface="Times New Roman" pitchFamily="18" charset="0"/>
                <a:cs typeface="Times New Roman" pitchFamily="18" charset="0"/>
              </a:rPr>
              <a:t> je </a:t>
            </a:r>
            <a:r>
              <a:rPr lang="en-US" sz="1900" dirty="0" err="1" smtClean="0">
                <a:latin typeface="Times New Roman" pitchFamily="18" charset="0"/>
                <a:cs typeface="Times New Roman" pitchFamily="18" charset="0"/>
              </a:rPr>
              <a:t>dvije</a:t>
            </a:r>
            <a:r>
              <a:rPr lang="en-US" sz="1900" dirty="0" smtClean="0">
                <a:latin typeface="Times New Roman" pitchFamily="18" charset="0"/>
                <a:cs typeface="Times New Roman" pitchFamily="18" charset="0"/>
              </a:rPr>
              <a:t> Grammy </a:t>
            </a:r>
            <a:r>
              <a:rPr lang="en-US" sz="1900" dirty="0" err="1" smtClean="0">
                <a:latin typeface="Times New Roman" pitchFamily="18" charset="0"/>
                <a:cs typeface="Times New Roman" pitchFamily="18" charset="0"/>
              </a:rPr>
              <a:t>nagrade</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jednu</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za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horsko</a:t>
            </a:r>
            <a:r>
              <a:rPr lang="en-US" sz="1900" dirty="0">
                <a:latin typeface="Times New Roman" pitchFamily="18" charset="0"/>
                <a:cs typeface="Times New Roman" pitchFamily="18" charset="0"/>
              </a:rPr>
              <a:t> </a:t>
            </a:r>
            <a:r>
              <a:rPr lang="en-US" sz="1900" dirty="0" err="1" smtClean="0">
                <a:latin typeface="Times New Roman" pitchFamily="18" charset="0"/>
                <a:cs typeface="Times New Roman" pitchFamily="18" charset="0"/>
              </a:rPr>
              <a:t>izvo</a:t>
            </a:r>
            <a:r>
              <a:rPr lang="vi-VN" sz="1900" dirty="0" smtClean="0">
                <a:latin typeface="Times New Roman" pitchFamily="18" charset="0"/>
                <a:cs typeface="Times New Roman" pitchFamily="18" charset="0"/>
              </a:rPr>
              <a:t>đ</a:t>
            </a:r>
            <a:r>
              <a:rPr lang="en-US" sz="1900" dirty="0" err="1" smtClean="0">
                <a:latin typeface="Times New Roman" pitchFamily="18" charset="0"/>
                <a:cs typeface="Times New Roman" pitchFamily="18" charset="0"/>
              </a:rPr>
              <a:t>enje</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simfonijskog</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psalma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Stravinskog</a:t>
            </a:r>
            <a:r>
              <a:rPr lang="en-US" sz="1900" dirty="0" smtClean="0">
                <a:latin typeface="Times New Roman" pitchFamily="18" charset="0"/>
                <a:cs typeface="Times New Roman" pitchFamily="18" charset="0"/>
              </a:rPr>
              <a:t> i </a:t>
            </a:r>
            <a:r>
              <a:rPr lang="en-US" sz="1900" dirty="0" err="1" smtClean="0">
                <a:latin typeface="Times New Roman" pitchFamily="18" charset="0"/>
                <a:cs typeface="Times New Roman" pitchFamily="18" charset="0"/>
              </a:rPr>
              <a:t>drugu</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za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najbolju</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orkestralnu</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predstavu</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Mahlerove</a:t>
            </a:r>
            <a:r>
              <a:rPr lang="en-US" sz="1900" dirty="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nedovršene</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simfonije</a:t>
            </a:r>
            <a:r>
              <a:rPr lang="en-US" sz="1900" dirty="0" smtClean="0">
                <a:latin typeface="Times New Roman" pitchFamily="18" charset="0"/>
                <a:cs typeface="Times New Roman" pitchFamily="18" charset="0"/>
              </a:rPr>
              <a:t>.</a:t>
            </a:r>
          </a:p>
          <a:p>
            <a:pPr algn="just"/>
            <a:r>
              <a:rPr lang="fr-FR" sz="1900" dirty="0" err="1">
                <a:latin typeface="Times New Roman" pitchFamily="18" charset="0"/>
                <a:cs typeface="Times New Roman" pitchFamily="18" charset="0"/>
              </a:rPr>
              <a:t>Francuska</a:t>
            </a:r>
            <a:r>
              <a:rPr lang="fr-FR" sz="1900" dirty="0">
                <a:latin typeface="Times New Roman" pitchFamily="18" charset="0"/>
                <a:cs typeface="Times New Roman" pitchFamily="18" charset="0"/>
              </a:rPr>
              <a:t> </a:t>
            </a:r>
            <a:r>
              <a:rPr lang="fr-FR" sz="1900" dirty="0" err="1">
                <a:latin typeface="Times New Roman" pitchFamily="18" charset="0"/>
                <a:cs typeface="Times New Roman" pitchFamily="18" charset="0"/>
              </a:rPr>
              <a:t>vlada</a:t>
            </a:r>
            <a:r>
              <a:rPr lang="fr-FR" sz="1900" dirty="0">
                <a:latin typeface="Times New Roman" pitchFamily="18" charset="0"/>
                <a:cs typeface="Times New Roman" pitchFamily="18" charset="0"/>
              </a:rPr>
              <a:t> </a:t>
            </a:r>
            <a:r>
              <a:rPr lang="fr-FR" sz="1900" dirty="0" err="1">
                <a:latin typeface="Times New Roman" pitchFamily="18" charset="0"/>
                <a:cs typeface="Times New Roman" pitchFamily="18" charset="0"/>
              </a:rPr>
              <a:t>dodijelila</a:t>
            </a:r>
            <a:r>
              <a:rPr lang="fr-FR" sz="1900" dirty="0">
                <a:latin typeface="Times New Roman" pitchFamily="18" charset="0"/>
                <a:cs typeface="Times New Roman" pitchFamily="18" charset="0"/>
              </a:rPr>
              <a:t> mu je </a:t>
            </a:r>
            <a:r>
              <a:rPr lang="fr-FR" sz="1900" dirty="0" err="1">
                <a:latin typeface="Times New Roman" pitchFamily="18" charset="0"/>
                <a:cs typeface="Times New Roman" pitchFamily="18" charset="0"/>
              </a:rPr>
              <a:t>čast</a:t>
            </a:r>
            <a:r>
              <a:rPr lang="fr-FR" sz="1900" dirty="0">
                <a:latin typeface="Times New Roman" pitchFamily="18" charset="0"/>
                <a:cs typeface="Times New Roman" pitchFamily="18" charset="0"/>
              </a:rPr>
              <a:t> Chevalier de la </a:t>
            </a:r>
            <a:r>
              <a:rPr lang="fr-FR" sz="1900" dirty="0" err="1">
                <a:latin typeface="Times New Roman" pitchFamily="18" charset="0"/>
                <a:cs typeface="Times New Roman" pitchFamily="18" charset="0"/>
              </a:rPr>
              <a:t>Legion</a:t>
            </a:r>
            <a:r>
              <a:rPr lang="fr-FR" sz="1900" dirty="0">
                <a:latin typeface="Times New Roman" pitchFamily="18" charset="0"/>
                <a:cs typeface="Times New Roman" pitchFamily="18" charset="0"/>
              </a:rPr>
              <a:t> d'honneur 2010. </a:t>
            </a:r>
            <a:r>
              <a:rPr lang="fr-FR" sz="1900" dirty="0" err="1">
                <a:latin typeface="Times New Roman" pitchFamily="18" charset="0"/>
                <a:cs typeface="Times New Roman" pitchFamily="18" charset="0"/>
              </a:rPr>
              <a:t>godine</a:t>
            </a:r>
            <a:r>
              <a:rPr lang="fr-FR" sz="1900" dirty="0">
                <a:latin typeface="Times New Roman" pitchFamily="18" charset="0"/>
                <a:cs typeface="Times New Roman" pitchFamily="18" charset="0"/>
              </a:rPr>
              <a:t>.</a:t>
            </a:r>
          </a:p>
          <a:p>
            <a:pPr algn="just"/>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6286" y="1219200"/>
            <a:ext cx="2819400" cy="3962400"/>
          </a:xfrm>
          <a:prstGeom prst="rect">
            <a:avLst/>
          </a:prstGeom>
        </p:spPr>
      </p:pic>
    </p:spTree>
    <p:extLst>
      <p:ext uri="{BB962C8B-B14F-4D97-AF65-F5344CB8AC3E}">
        <p14:creationId xmlns:p14="http://schemas.microsoft.com/office/powerpoint/2010/main" val="31473357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5000" y="5181600"/>
            <a:ext cx="5334000" cy="457200"/>
          </a:xfrm>
        </p:spPr>
        <p:txBody>
          <a:bodyPr>
            <a:normAutofit fontScale="85000" lnSpcReduction="10000"/>
          </a:bodyPr>
          <a:lstStyle/>
          <a:p>
            <a:pPr indent="0">
              <a:buNone/>
            </a:pPr>
            <a:r>
              <a:rPr lang="en-US" i="1" dirty="0" err="1" smtClean="0">
                <a:latin typeface="Times New Roman" pitchFamily="18" charset="0"/>
                <a:cs typeface="Times New Roman" pitchFamily="18" charset="0"/>
              </a:rPr>
              <a:t>Bramsove</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Simfonije</a:t>
            </a:r>
            <a:r>
              <a:rPr lang="en-US" i="1" dirty="0" smtClean="0">
                <a:latin typeface="Times New Roman" pitchFamily="18" charset="0"/>
                <a:cs typeface="Times New Roman" pitchFamily="18" charset="0"/>
              </a:rPr>
              <a:t>- Simon Rattle i </a:t>
            </a:r>
            <a:r>
              <a:rPr lang="en-US" i="1" dirty="0" err="1" smtClean="0">
                <a:latin typeface="Times New Roman" pitchFamily="18" charset="0"/>
                <a:cs typeface="Times New Roman" pitchFamily="18" charset="0"/>
              </a:rPr>
              <a:t>Berlinska</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filharmonija</a:t>
            </a:r>
            <a:endParaRPr lang="en-US" i="1" dirty="0">
              <a:latin typeface="Times New Roman" pitchFamily="18" charset="0"/>
              <a:cs typeface="Times New Roman"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304800"/>
            <a:ext cx="6248400" cy="4724400"/>
          </a:xfrm>
          <a:prstGeom prst="rect">
            <a:avLst/>
          </a:prstGeom>
        </p:spPr>
      </p:pic>
    </p:spTree>
    <p:extLst>
      <p:ext uri="{BB962C8B-B14F-4D97-AF65-F5344CB8AC3E}">
        <p14:creationId xmlns:p14="http://schemas.microsoft.com/office/powerpoint/2010/main" val="1836895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i="1" dirty="0" err="1" smtClean="0">
                <a:latin typeface="Times New Roman" pitchFamily="18" charset="0"/>
                <a:cs typeface="Times New Roman" pitchFamily="18" charset="0"/>
              </a:rPr>
              <a:t>biografija</a:t>
            </a:r>
            <a:endParaRPr lang="en-US" sz="3200" i="1" dirty="0">
              <a:latin typeface="Times New Roman" pitchFamily="18" charset="0"/>
              <a:cs typeface="Times New Roman" pitchFamily="18" charset="0"/>
            </a:endParaRPr>
          </a:p>
        </p:txBody>
      </p:sp>
      <p:sp>
        <p:nvSpPr>
          <p:cNvPr id="3" name="Content Placeholder 2"/>
          <p:cNvSpPr>
            <a:spLocks noGrp="1"/>
          </p:cNvSpPr>
          <p:nvPr>
            <p:ph idx="1"/>
          </p:nvPr>
        </p:nvSpPr>
        <p:spPr>
          <a:xfrm>
            <a:off x="1143000" y="1600200"/>
            <a:ext cx="6934200" cy="3886201"/>
          </a:xfrm>
        </p:spPr>
        <p:txBody>
          <a:bodyPr>
            <a:normAutofit/>
          </a:bodyPr>
          <a:lstStyle/>
          <a:p>
            <a:pPr algn="just"/>
            <a:r>
              <a:rPr lang="vi-VN" sz="2400" dirty="0" smtClean="0">
                <a:latin typeface="Times New Roman" pitchFamily="18" charset="0"/>
                <a:cs typeface="Times New Roman" pitchFamily="18" charset="0"/>
              </a:rPr>
              <a:t>Simon </a:t>
            </a:r>
            <a:r>
              <a:rPr lang="vi-VN" sz="2400" dirty="0">
                <a:latin typeface="Times New Roman" pitchFamily="18" charset="0"/>
                <a:cs typeface="Times New Roman" pitchFamily="18" charset="0"/>
              </a:rPr>
              <a:t>Denis Rattle </a:t>
            </a:r>
            <a:r>
              <a:rPr lang="vi-VN" sz="2400" dirty="0" smtClean="0">
                <a:latin typeface="Times New Roman" pitchFamily="18" charset="0"/>
                <a:cs typeface="Times New Roman" pitchFamily="18" charset="0"/>
              </a:rPr>
              <a:t>(</a:t>
            </a:r>
            <a:r>
              <a:rPr lang="vi-VN" sz="2400" dirty="0">
                <a:latin typeface="Times New Roman" pitchFamily="18" charset="0"/>
                <a:cs typeface="Times New Roman" pitchFamily="18" charset="0"/>
              </a:rPr>
              <a:t>rođen 19. januara 1955</a:t>
            </a:r>
            <a:r>
              <a:rPr lang="vi-VN"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u </a:t>
            </a:r>
            <a:r>
              <a:rPr lang="en-US" sz="2400" dirty="0" err="1" smtClean="0">
                <a:latin typeface="Times New Roman" pitchFamily="18" charset="0"/>
                <a:cs typeface="Times New Roman" pitchFamily="18" charset="0"/>
              </a:rPr>
              <a:t>Liverpulu</a:t>
            </a:r>
            <a:r>
              <a:rPr lang="vi-VN"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je britanski </a:t>
            </a:r>
            <a:r>
              <a:rPr lang="vi-VN" sz="2400" dirty="0" smtClean="0">
                <a:latin typeface="Times New Roman" pitchFamily="18" charset="0"/>
                <a:cs typeface="Times New Roman" pitchFamily="18" charset="0"/>
              </a:rPr>
              <a:t>dirigent.</a:t>
            </a:r>
            <a:endParaRPr lang="en-US" sz="2400" dirty="0" smtClean="0">
              <a:latin typeface="Times New Roman" pitchFamily="18" charset="0"/>
              <a:cs typeface="Times New Roman" pitchFamily="18" charset="0"/>
            </a:endParaRPr>
          </a:p>
          <a:p>
            <a:pPr algn="just"/>
            <a:r>
              <a:rPr lang="en-US" sz="2400" dirty="0" err="1" smtClean="0">
                <a:latin typeface="Times New Roman" pitchFamily="18" charset="0"/>
                <a:cs typeface="Times New Roman" pitchFamily="18" charset="0"/>
              </a:rPr>
              <a:t>Studirao</a:t>
            </a:r>
            <a:r>
              <a:rPr lang="en-US" sz="2400" dirty="0" smtClean="0">
                <a:latin typeface="Times New Roman" pitchFamily="18" charset="0"/>
                <a:cs typeface="Times New Roman" pitchFamily="18" charset="0"/>
              </a:rPr>
              <a:t> je </a:t>
            </a:r>
            <a:r>
              <a:rPr lang="en-US" sz="2400" dirty="0" err="1" smtClean="0">
                <a:latin typeface="Times New Roman" pitchFamily="18" charset="0"/>
                <a:cs typeface="Times New Roman" pitchFamily="18" charset="0"/>
              </a:rPr>
              <a:t>klavir</a:t>
            </a:r>
            <a:r>
              <a:rPr lang="en-US" sz="2400" dirty="0" smtClean="0">
                <a:latin typeface="Times New Roman" pitchFamily="18" charset="0"/>
                <a:cs typeface="Times New Roman" pitchFamily="18" charset="0"/>
              </a:rPr>
              <a:t> i </a:t>
            </a:r>
            <a:r>
              <a:rPr lang="en-US" sz="2400" dirty="0" err="1" smtClean="0">
                <a:latin typeface="Times New Roman" pitchFamily="18" charset="0"/>
                <a:cs typeface="Times New Roman" pitchFamily="18" charset="0"/>
              </a:rPr>
              <a:t>violinu</a:t>
            </a:r>
            <a:r>
              <a:rPr lang="en-US" sz="2400" dirty="0" smtClean="0">
                <a:latin typeface="Times New Roman" pitchFamily="18" charset="0"/>
                <a:cs typeface="Times New Roman" pitchFamily="18" charset="0"/>
              </a:rPr>
              <a:t>, a 1971. </a:t>
            </a:r>
            <a:r>
              <a:rPr lang="en-US" sz="2400" dirty="0" err="1" smtClean="0">
                <a:latin typeface="Times New Roman" pitchFamily="18" charset="0"/>
                <a:cs typeface="Times New Roman" pitchFamily="18" charset="0"/>
              </a:rPr>
              <a:t>studira</a:t>
            </a:r>
            <a:r>
              <a:rPr lang="en-US" sz="2400" dirty="0" smtClean="0">
                <a:latin typeface="Times New Roman" pitchFamily="18" charset="0"/>
                <a:cs typeface="Times New Roman" pitchFamily="18" charset="0"/>
              </a:rPr>
              <a:t> u </a:t>
            </a:r>
            <a:r>
              <a:rPr lang="en-US" sz="2400" dirty="0" err="1" smtClean="0">
                <a:latin typeface="Times New Roman" pitchFamily="18" charset="0"/>
                <a:cs typeface="Times New Roman" pitchFamily="18" charset="0"/>
              </a:rPr>
              <a:t>Kraljevskoj</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muzičkoj</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akademiji</a:t>
            </a:r>
            <a:r>
              <a:rPr lang="en-US" sz="2400" dirty="0" smtClean="0">
                <a:latin typeface="Times New Roman" pitchFamily="18" charset="0"/>
                <a:cs typeface="Times New Roman" pitchFamily="18" charset="0"/>
              </a:rPr>
              <a:t>.</a:t>
            </a:r>
          </a:p>
          <a:p>
            <a:pPr algn="just"/>
            <a:r>
              <a:rPr lang="en-US" sz="2400" dirty="0" err="1" smtClean="0">
                <a:latin typeface="Times New Roman" pitchFamily="18" charset="0"/>
                <a:cs typeface="Times New Roman" pitchFamily="18" charset="0"/>
              </a:rPr>
              <a:t>Odmah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nakon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diplomiranja</a:t>
            </a:r>
            <a:r>
              <a:rPr lang="en-US" sz="2400" dirty="0" smtClean="0">
                <a:latin typeface="Times New Roman" pitchFamily="18" charset="0"/>
                <a:cs typeface="Times New Roman" pitchFamily="18" charset="0"/>
              </a:rPr>
              <a:t>, 1974. </a:t>
            </a:r>
            <a:r>
              <a:rPr lang="en-US" sz="2400" dirty="0" err="1" smtClean="0">
                <a:latin typeface="Times New Roman" pitchFamily="18" charset="0"/>
                <a:cs typeface="Times New Roman" pitchFamily="18" charset="0"/>
              </a:rPr>
              <a:t>pobje</a:t>
            </a:r>
            <a:r>
              <a:rPr lang="vi-VN" sz="2400" dirty="0" smtClean="0">
                <a:latin typeface="Times New Roman" pitchFamily="18" charset="0"/>
                <a:cs typeface="Times New Roman" pitchFamily="18" charset="0"/>
              </a:rPr>
              <a:t>đ</a:t>
            </a:r>
            <a:r>
              <a:rPr lang="en-US" sz="2400" dirty="0" err="1" smtClean="0">
                <a:latin typeface="Times New Roman" pitchFamily="18" charset="0"/>
                <a:cs typeface="Times New Roman" pitchFamily="18" charset="0"/>
              </a:rPr>
              <a:t>uje</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na</a:t>
            </a:r>
            <a:r>
              <a:rPr lang="en-US" sz="2400" dirty="0" smtClean="0">
                <a:latin typeface="Times New Roman" pitchFamily="18" charset="0"/>
                <a:cs typeface="Times New Roman" pitchFamily="18" charset="0"/>
              </a:rPr>
              <a:t> Me</a:t>
            </a:r>
            <a:r>
              <a:rPr lang="vi-VN" sz="2400" dirty="0" smtClean="0">
                <a:latin typeface="Times New Roman" pitchFamily="18" charset="0"/>
                <a:cs typeface="Times New Roman" pitchFamily="18" charset="0"/>
              </a:rPr>
              <a:t>đ</a:t>
            </a:r>
            <a:r>
              <a:rPr lang="en-US" sz="2400" dirty="0" err="1" smtClean="0">
                <a:latin typeface="Times New Roman" pitchFamily="18" charset="0"/>
                <a:cs typeface="Times New Roman" pitchFamily="18" charset="0"/>
              </a:rPr>
              <a:t>unarodnom</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takmičenju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iz</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dirigovanja</a:t>
            </a:r>
            <a:r>
              <a:rPr lang="en-US" sz="2400" dirty="0" smtClean="0">
                <a:latin typeface="Times New Roman" pitchFamily="18" charset="0"/>
                <a:cs typeface="Times New Roman" pitchFamily="18" charset="0"/>
              </a:rPr>
              <a:t> John </a:t>
            </a:r>
            <a:r>
              <a:rPr lang="en-US" sz="2400" dirty="0" err="1" smtClean="0">
                <a:latin typeface="Times New Roman" pitchFamily="18" charset="0"/>
                <a:cs typeface="Times New Roman" pitchFamily="18" charset="0"/>
              </a:rPr>
              <a:t>Plaier</a:t>
            </a:r>
            <a:r>
              <a:rPr lang="en-US" sz="2400" dirty="0" smtClean="0">
                <a:latin typeface="Times New Roman" pitchFamily="18" charset="0"/>
                <a:cs typeface="Times New Roman" pitchFamily="18" charset="0"/>
              </a:rPr>
              <a:t>.</a:t>
            </a:r>
          </a:p>
          <a:p>
            <a:pPr algn="just"/>
            <a:endParaRPr lang="en-US" sz="2400" dirty="0" smtClean="0">
              <a:latin typeface="Times New Roman" pitchFamily="18" charset="0"/>
              <a:cs typeface="Times New Roman" pitchFamily="18" charset="0"/>
            </a:endParaRPr>
          </a:p>
          <a:p>
            <a:pPr algn="just"/>
            <a:endParaRPr lang="vi-VN" sz="2400" dirty="0">
              <a:latin typeface="Times New Roman" pitchFamily="18" charset="0"/>
              <a:cs typeface="Times New Roman" pitchFamily="18" charset="0"/>
            </a:endParaRPr>
          </a:p>
          <a:p>
            <a:pPr algn="just"/>
            <a:endParaRPr lang="vi-VN" sz="2400" dirty="0">
              <a:latin typeface="Times New Roman" pitchFamily="18" charset="0"/>
              <a:cs typeface="Times New Roman" pitchFamily="18" charset="0"/>
            </a:endParaRPr>
          </a:p>
        </p:txBody>
      </p:sp>
    </p:spTree>
    <p:extLst>
      <p:ext uri="{BB962C8B-B14F-4D97-AF65-F5344CB8AC3E}">
        <p14:creationId xmlns:p14="http://schemas.microsoft.com/office/powerpoint/2010/main" val="3931815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143000"/>
            <a:ext cx="7010400" cy="4495800"/>
          </a:xfrm>
        </p:spPr>
        <p:txBody>
          <a:bodyPr>
            <a:normAutofit/>
          </a:bodyPr>
          <a:lstStyle/>
          <a:p>
            <a:pPr algn="just"/>
            <a:r>
              <a:rPr lang="en-US" sz="2400" dirty="0" smtClean="0">
                <a:latin typeface="Times New Roman" pitchFamily="18" charset="0"/>
                <a:cs typeface="Times New Roman" pitchFamily="18" charset="0"/>
              </a:rPr>
              <a:t>D</a:t>
            </a:r>
            <a:r>
              <a:rPr lang="vi-VN" sz="2400" dirty="0" smtClean="0">
                <a:latin typeface="Times New Roman" pitchFamily="18" charset="0"/>
                <a:cs typeface="Times New Roman" pitchFamily="18" charset="0"/>
              </a:rPr>
              <a:t>ok </a:t>
            </a:r>
            <a:r>
              <a:rPr lang="vi-VN" sz="2400" dirty="0">
                <a:latin typeface="Times New Roman" pitchFamily="18" charset="0"/>
                <a:cs typeface="Times New Roman" pitchFamily="18" charset="0"/>
              </a:rPr>
              <a:t>je još bio na Akademiji, </a:t>
            </a:r>
            <a:r>
              <a:rPr lang="vi-VN" sz="2400" dirty="0" smtClean="0">
                <a:latin typeface="Times New Roman" pitchFamily="18" charset="0"/>
                <a:cs typeface="Times New Roman" pitchFamily="18" charset="0"/>
              </a:rPr>
              <a:t>dirigovao </a:t>
            </a:r>
            <a:r>
              <a:rPr lang="en-US" sz="2400" dirty="0" smtClean="0">
                <a:latin typeface="Times New Roman" pitchFamily="18" charset="0"/>
                <a:cs typeface="Times New Roman" pitchFamily="18" charset="0"/>
              </a:rPr>
              <a:t>je </a:t>
            </a:r>
            <a:r>
              <a:rPr lang="vi-VN" sz="2400" dirty="0" smtClean="0">
                <a:latin typeface="Times New Roman" pitchFamily="18" charset="0"/>
                <a:cs typeface="Times New Roman" pitchFamily="18" charset="0"/>
              </a:rPr>
              <a:t>Mahlerovu </a:t>
            </a:r>
            <a:r>
              <a:rPr lang="vi-VN" sz="2400" dirty="0">
                <a:latin typeface="Times New Roman" pitchFamily="18" charset="0"/>
                <a:cs typeface="Times New Roman" pitchFamily="18" charset="0"/>
              </a:rPr>
              <a:t>Drugu </a:t>
            </a:r>
            <a:r>
              <a:rPr lang="vi-VN" sz="2400" dirty="0" smtClean="0">
                <a:latin typeface="Times New Roman" pitchFamily="18" charset="0"/>
                <a:cs typeface="Times New Roman" pitchFamily="18" charset="0"/>
              </a:rPr>
              <a:t>simfoniju</a:t>
            </a:r>
            <a:r>
              <a:rPr lang="en-US" sz="2400" dirty="0" smtClean="0">
                <a:latin typeface="Times New Roman" pitchFamily="18" charset="0"/>
                <a:cs typeface="Times New Roman" pitchFamily="18" charset="0"/>
              </a:rPr>
              <a:t>.</a:t>
            </a:r>
          </a:p>
          <a:p>
            <a:pPr algn="just"/>
            <a:r>
              <a:rPr lang="en-US" sz="2400" dirty="0">
                <a:latin typeface="Times New Roman" pitchFamily="18" charset="0"/>
                <a:cs typeface="Times New Roman" pitchFamily="18" charset="0"/>
              </a:rPr>
              <a:t> 1980. </a:t>
            </a:r>
            <a:r>
              <a:rPr lang="en-US" sz="2400" dirty="0" err="1">
                <a:latin typeface="Times New Roman" pitchFamily="18" charset="0"/>
                <a:cs typeface="Times New Roman" pitchFamily="18" charset="0"/>
              </a:rPr>
              <a:t>godine</a:t>
            </a:r>
            <a:r>
              <a:rPr lang="en-US" sz="2400" dirty="0">
                <a:latin typeface="Times New Roman" pitchFamily="18" charset="0"/>
                <a:cs typeface="Times New Roman" pitchFamily="18" charset="0"/>
              </a:rPr>
              <a:t> Rattle je </a:t>
            </a:r>
            <a:r>
              <a:rPr lang="en-US" sz="2400" dirty="0" err="1">
                <a:latin typeface="Times New Roman" pitchFamily="18" charset="0"/>
                <a:cs typeface="Times New Roman" pitchFamily="18" charset="0"/>
              </a:rPr>
              <a:t>postao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glavni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dirigent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Simfonijskog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orkestra</a:t>
            </a:r>
            <a:r>
              <a:rPr lang="en-US" sz="2400" dirty="0">
                <a:latin typeface="Times New Roman" pitchFamily="18" charset="0"/>
                <a:cs typeface="Times New Roman" pitchFamily="18" charset="0"/>
              </a:rPr>
              <a:t> u </a:t>
            </a:r>
            <a:r>
              <a:rPr lang="en-US" sz="2400" dirty="0" err="1">
                <a:latin typeface="Times New Roman" pitchFamily="18" charset="0"/>
                <a:cs typeface="Times New Roman" pitchFamily="18" charset="0"/>
              </a:rPr>
              <a:t>Birmingamu</a:t>
            </a:r>
            <a:r>
              <a:rPr lang="en-US" sz="2400" dirty="0">
                <a:latin typeface="Times New Roman" pitchFamily="18" charset="0"/>
                <a:cs typeface="Times New Roman" pitchFamily="18" charset="0"/>
              </a:rPr>
              <a:t>, a 1990. </a:t>
            </a:r>
            <a:r>
              <a:rPr lang="en-US" sz="2400" dirty="0" err="1">
                <a:latin typeface="Times New Roman" pitchFamily="18" charset="0"/>
                <a:cs typeface="Times New Roman" pitchFamily="18" charset="0"/>
              </a:rPr>
              <a:t>godine</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muzički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direktor</a:t>
            </a:r>
            <a:r>
              <a:rPr lang="en-US" sz="2400" dirty="0">
                <a:latin typeface="Times New Roman" pitchFamily="18" charset="0"/>
                <a:cs typeface="Times New Roman" pitchFamily="18" charset="0"/>
              </a:rPr>
              <a:t>.</a:t>
            </a:r>
          </a:p>
          <a:p>
            <a:pPr algn="just"/>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3100" y="3886200"/>
            <a:ext cx="5257800" cy="2590800"/>
          </a:xfrm>
          <a:prstGeom prst="rect">
            <a:avLst/>
          </a:prstGeom>
        </p:spPr>
      </p:pic>
    </p:spTree>
    <p:extLst>
      <p:ext uri="{BB962C8B-B14F-4D97-AF65-F5344CB8AC3E}">
        <p14:creationId xmlns:p14="http://schemas.microsoft.com/office/powerpoint/2010/main" val="2749665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371600"/>
            <a:ext cx="6934200" cy="4572000"/>
          </a:xfrm>
        </p:spPr>
        <p:txBody>
          <a:bodyPr>
            <a:normAutofit fontScale="85000" lnSpcReduction="10000"/>
          </a:bodyPr>
          <a:lstStyle/>
          <a:p>
            <a:pPr algn="just"/>
            <a:r>
              <a:rPr lang="vi-VN" sz="2700" dirty="0"/>
              <a:t>Akademsku godinu 1980/81 proveo je na St Anne's College u Okfordu, studirajući engleski jezik i književnost. Na fakultetu ga je privukla reputacija Dorothi Bednarovske, saradnice i učiteljice engleskog jezika. Izabran je za počasnog stipendistu Svete Ane 1991. godine.</a:t>
            </a:r>
          </a:p>
          <a:p>
            <a:pPr algn="just"/>
            <a:r>
              <a:rPr lang="vi-VN" sz="2700" dirty="0" smtClean="0"/>
              <a:t>Rattle </a:t>
            </a:r>
            <a:r>
              <a:rPr lang="vi-VN" sz="2700" dirty="0"/>
              <a:t>je snažno podržavao mlade muzičare. Vodio je dva pokušaja da se domogne rekorda najvećeg svjetskog orkestra, oba dizajnirana da podignu svijest o omladinskoj muzici u školama. Prva 1996., nije bila uspješna. Druga, 1998. godina, uspjela je sa skoro 4.000 muzičara , sve dok je 2000. nije srušila grupa u Vancouveru</a:t>
            </a:r>
            <a:r>
              <a:rPr lang="vi-VN" sz="2700" dirty="0" smtClean="0"/>
              <a:t>.</a:t>
            </a:r>
            <a:endParaRPr lang="vi-VN" sz="2700" dirty="0"/>
          </a:p>
          <a:p>
            <a:endParaRPr lang="en-US" dirty="0"/>
          </a:p>
        </p:txBody>
      </p:sp>
    </p:spTree>
    <p:extLst>
      <p:ext uri="{BB962C8B-B14F-4D97-AF65-F5344CB8AC3E}">
        <p14:creationId xmlns:p14="http://schemas.microsoft.com/office/powerpoint/2010/main" val="3456760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371600"/>
            <a:ext cx="7010400" cy="4419600"/>
          </a:xfrm>
        </p:spPr>
        <p:txBody>
          <a:bodyPr>
            <a:normAutofit/>
          </a:bodyPr>
          <a:lstStyle/>
          <a:p>
            <a:pPr algn="just"/>
            <a:r>
              <a:rPr lang="vi-VN" sz="2100" dirty="0"/>
              <a:t>Debitovao je Berlinskom filharmonijom (BPO) 1987. godine, u izvođenju Simfonije br. 6 Gustava Mahlera. 1999. godine Rattle je postavljen za naslednika Claudija Abbadoa za glavnog dirigenta </a:t>
            </a:r>
            <a:r>
              <a:rPr lang="vi-VN" sz="2100" dirty="0" smtClean="0"/>
              <a:t>orkestra</a:t>
            </a:r>
            <a:r>
              <a:rPr lang="en-US" sz="2100" dirty="0" smtClean="0"/>
              <a:t>.</a:t>
            </a:r>
          </a:p>
          <a:p>
            <a:pPr algn="just"/>
            <a:r>
              <a:rPr lang="vi-VN" sz="2100" dirty="0"/>
              <a:t>Imenovanje, o kojem su članovi orkestra odlučili 23. juna, bilo je pomalo kontroverzno, jer je izvještavalo da je nekoliko članova orkestra ranije odabralo Daniela Barenboima za tu funkciju. Bez obzira na to, Rattle je osvojio mjesto i nastavio da osvaja svoje protivnike odbijajući da potpiše ugovor, sve dok nije obezbijedio da svaki član orkestra bude pošteno plaćen, a takođe i da će orkestar steći umjetničku nezavisnost od berlinskog Senata.</a:t>
            </a:r>
          </a:p>
          <a:p>
            <a:pPr algn="just"/>
            <a:endParaRPr lang="vi-VN" sz="1900" dirty="0"/>
          </a:p>
        </p:txBody>
      </p:sp>
    </p:spTree>
    <p:extLst>
      <p:ext uri="{BB962C8B-B14F-4D97-AF65-F5344CB8AC3E}">
        <p14:creationId xmlns:p14="http://schemas.microsoft.com/office/powerpoint/2010/main" val="1594775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3886200"/>
            <a:ext cx="6705600" cy="1828800"/>
          </a:xfrm>
        </p:spPr>
        <p:txBody>
          <a:bodyPr>
            <a:normAutofit/>
          </a:bodyPr>
          <a:lstStyle/>
          <a:p>
            <a:pPr algn="just"/>
            <a:r>
              <a:rPr lang="en-US" sz="1900" dirty="0" err="1" smtClean="0">
                <a:latin typeface="Times New Roman" pitchFamily="18" charset="0"/>
                <a:cs typeface="Times New Roman" pitchFamily="18" charset="0"/>
              </a:rPr>
              <a:t>Prije</a:t>
            </a:r>
            <a:r>
              <a:rPr lang="en-US" sz="1900" dirty="0" smtClean="0">
                <a:latin typeface="Times New Roman" pitchFamily="18" charset="0"/>
                <a:cs typeface="Times New Roman" pitchFamily="18" charset="0"/>
              </a:rPr>
              <a:t> </a:t>
            </a:r>
            <a:r>
              <a:rPr lang="en-US" sz="1900" dirty="0" err="1">
                <a:latin typeface="Times New Roman" pitchFamily="18" charset="0"/>
                <a:cs typeface="Times New Roman" pitchFamily="18" charset="0"/>
              </a:rPr>
              <a:t>odlaska</a:t>
            </a:r>
            <a:r>
              <a:rPr lang="en-US" sz="1900" dirty="0">
                <a:latin typeface="Times New Roman" pitchFamily="18" charset="0"/>
                <a:cs typeface="Times New Roman" pitchFamily="18" charset="0"/>
              </a:rPr>
              <a:t> u </a:t>
            </a:r>
            <a:r>
              <a:rPr lang="en-US" sz="1900" dirty="0" err="1" smtClean="0">
                <a:latin typeface="Times New Roman" pitchFamily="18" charset="0"/>
                <a:cs typeface="Times New Roman" pitchFamily="18" charset="0"/>
              </a:rPr>
              <a:t>Njemačku</a:t>
            </a:r>
            <a:r>
              <a:rPr lang="en-US" sz="1900" dirty="0" smtClean="0">
                <a:latin typeface="Times New Roman" pitchFamily="18" charset="0"/>
                <a:cs typeface="Times New Roman" pitchFamily="18" charset="0"/>
              </a:rPr>
              <a:t> </a:t>
            </a:r>
            <a:r>
              <a:rPr lang="en-US" sz="1900" dirty="0">
                <a:latin typeface="Times New Roman" pitchFamily="18" charset="0"/>
                <a:cs typeface="Times New Roman" pitchFamily="18" charset="0"/>
              </a:rPr>
              <a:t>i </a:t>
            </a:r>
            <a:r>
              <a:rPr lang="en-US" sz="1900" dirty="0" err="1">
                <a:latin typeface="Times New Roman" pitchFamily="18" charset="0"/>
                <a:cs typeface="Times New Roman" pitchFamily="18" charset="0"/>
              </a:rPr>
              <a:t>po</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dolasku</a:t>
            </a:r>
            <a:r>
              <a:rPr lang="en-US" sz="1900" dirty="0">
                <a:latin typeface="Times New Roman" pitchFamily="18" charset="0"/>
                <a:cs typeface="Times New Roman" pitchFamily="18" charset="0"/>
              </a:rPr>
              <a:t>, Rattle je </a:t>
            </a:r>
            <a:r>
              <a:rPr lang="en-US" sz="1900" dirty="0" err="1">
                <a:latin typeface="Times New Roman" pitchFamily="18" charset="0"/>
                <a:cs typeface="Times New Roman" pitchFamily="18" charset="0"/>
              </a:rPr>
              <a:t>kontroverzno</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napao</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britanski</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stav</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prema</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kulturi</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uopšte</a:t>
            </a:r>
            <a:r>
              <a:rPr lang="en-US" sz="1900" dirty="0">
                <a:latin typeface="Times New Roman" pitchFamily="18" charset="0"/>
                <a:cs typeface="Times New Roman" pitchFamily="18" charset="0"/>
              </a:rPr>
              <a:t>, a </a:t>
            </a:r>
            <a:r>
              <a:rPr lang="en-US" sz="1900" dirty="0" err="1">
                <a:latin typeface="Times New Roman" pitchFamily="18" charset="0"/>
                <a:cs typeface="Times New Roman" pitchFamily="18" charset="0"/>
              </a:rPr>
              <a:t>posebno</a:t>
            </a:r>
            <a:r>
              <a:rPr lang="en-US" sz="1900" dirty="0">
                <a:latin typeface="Times New Roman" pitchFamily="18" charset="0"/>
                <a:cs typeface="Times New Roman" pitchFamily="18" charset="0"/>
              </a:rPr>
              <a:t> </a:t>
            </a:r>
            <a:r>
              <a:rPr lang="en-US" sz="1900" dirty="0" err="1" smtClean="0">
                <a:latin typeface="Times New Roman" pitchFamily="18" charset="0"/>
                <a:cs typeface="Times New Roman" pitchFamily="18" charset="0"/>
              </a:rPr>
              <a:t>umjetnicima</a:t>
            </a:r>
            <a:r>
              <a:rPr lang="en-US" sz="1900" dirty="0" smtClean="0">
                <a:latin typeface="Times New Roman" pitchFamily="18" charset="0"/>
                <a:cs typeface="Times New Roman" pitchFamily="18" charset="0"/>
              </a:rPr>
              <a:t> </a:t>
            </a:r>
            <a:r>
              <a:rPr lang="en-US" sz="1900" dirty="0" err="1">
                <a:latin typeface="Times New Roman" pitchFamily="18" charset="0"/>
                <a:cs typeface="Times New Roman" pitchFamily="18" charset="0"/>
              </a:rPr>
              <a:t>Britart</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pokreta</a:t>
            </a:r>
            <a:r>
              <a:rPr lang="en-US" sz="1900" dirty="0">
                <a:latin typeface="Times New Roman" pitchFamily="18" charset="0"/>
                <a:cs typeface="Times New Roman" pitchFamily="18" charset="0"/>
              </a:rPr>
              <a:t> </a:t>
            </a:r>
            <a:r>
              <a:rPr lang="en-US" sz="1900" dirty="0" smtClean="0">
                <a:latin typeface="Times New Roman" pitchFamily="18" charset="0"/>
                <a:cs typeface="Times New Roman" pitchFamily="18" charset="0"/>
              </a:rPr>
              <a:t>, </a:t>
            </a:r>
            <a:r>
              <a:rPr lang="en-US" sz="1900" dirty="0" err="1">
                <a:latin typeface="Times New Roman" pitchFamily="18" charset="0"/>
                <a:cs typeface="Times New Roman" pitchFamily="18" charset="0"/>
              </a:rPr>
              <a:t>zajedno</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sa</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državnim</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finansiranjem</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kulture</a:t>
            </a:r>
            <a:r>
              <a:rPr lang="en-US" sz="1900" dirty="0">
                <a:latin typeface="Times New Roman" pitchFamily="18" charset="0"/>
                <a:cs typeface="Times New Roman" pitchFamily="18" charset="0"/>
              </a:rPr>
              <a:t> u </a:t>
            </a:r>
            <a:r>
              <a:rPr lang="en-US" sz="1900" dirty="0" err="1">
                <a:latin typeface="Times New Roman" pitchFamily="18" charset="0"/>
                <a:cs typeface="Times New Roman" pitchFamily="18" charset="0"/>
              </a:rPr>
              <a:t>Velikoj</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Britaniji</a:t>
            </a:r>
            <a:r>
              <a:rPr lang="en-US" sz="1900" dirty="0">
                <a:latin typeface="Times New Roman" pitchFamily="18" charset="0"/>
                <a:cs typeface="Times New Roman" pitchFamily="18" charset="0"/>
              </a:rPr>
              <a:t>. </a:t>
            </a:r>
            <a:endParaRPr lang="en-US" sz="1900" dirty="0" smtClean="0">
              <a:latin typeface="Times New Roman" pitchFamily="18" charset="0"/>
              <a:cs typeface="Times New Roman" pitchFamily="18" charset="0"/>
            </a:endParaRPr>
          </a:p>
          <a:p>
            <a:endParaRPr lang="vi-VN" sz="2100" dirty="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52400"/>
            <a:ext cx="48768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4710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1371600"/>
            <a:ext cx="6781800" cy="4191000"/>
          </a:xfrm>
        </p:spPr>
        <p:txBody>
          <a:bodyPr>
            <a:normAutofit/>
          </a:bodyPr>
          <a:lstStyle/>
          <a:p>
            <a:pPr algn="just"/>
            <a:r>
              <a:rPr lang="vi-VN" sz="2100" dirty="0">
                <a:latin typeface="Times New Roman" pitchFamily="18" charset="0"/>
                <a:cs typeface="Times New Roman" pitchFamily="18" charset="0"/>
              </a:rPr>
              <a:t>Od svog imenovanja, Rattle je reorganizovao Berlinsku filharmoniju u fondaciju, što znači da su njene aktivnosti više pod kontrolom članova, a ne političara. Takođe je osigurao da su zarade članova orkestra </a:t>
            </a:r>
            <a:r>
              <a:rPr lang="vi-VN" sz="2100" dirty="0" smtClean="0">
                <a:latin typeface="Times New Roman" pitchFamily="18" charset="0"/>
                <a:cs typeface="Times New Roman" pitchFamily="18" charset="0"/>
              </a:rPr>
              <a:t>dramatično </a:t>
            </a:r>
            <a:r>
              <a:rPr lang="vi-VN" sz="2100" dirty="0">
                <a:latin typeface="Times New Roman" pitchFamily="18" charset="0"/>
                <a:cs typeface="Times New Roman" pitchFamily="18" charset="0"/>
              </a:rPr>
              <a:t>porasle, </a:t>
            </a:r>
            <a:r>
              <a:rPr lang="vi-VN" sz="2100" dirty="0" smtClean="0">
                <a:latin typeface="Times New Roman" pitchFamily="18" charset="0"/>
                <a:cs typeface="Times New Roman" pitchFamily="18" charset="0"/>
              </a:rPr>
              <a:t>posl</a:t>
            </a:r>
            <a:r>
              <a:rPr lang="en-US" sz="2100" dirty="0" err="1" smtClean="0">
                <a:latin typeface="Times New Roman" pitchFamily="18" charset="0"/>
                <a:cs typeface="Times New Roman" pitchFamily="18" charset="0"/>
              </a:rPr>
              <a:t>ij</a:t>
            </a:r>
            <a:r>
              <a:rPr lang="vi-VN" sz="2100" dirty="0" smtClean="0">
                <a:latin typeface="Times New Roman" pitchFamily="18" charset="0"/>
                <a:cs typeface="Times New Roman" pitchFamily="18" charset="0"/>
              </a:rPr>
              <a:t>e </a:t>
            </a:r>
            <a:r>
              <a:rPr lang="vi-VN" sz="2100" dirty="0">
                <a:latin typeface="Times New Roman" pitchFamily="18" charset="0"/>
                <a:cs typeface="Times New Roman" pitchFamily="18" charset="0"/>
              </a:rPr>
              <a:t>pada u prethodnih nekoliko godina</a:t>
            </a:r>
            <a:r>
              <a:rPr lang="vi-VN" sz="2100" dirty="0" smtClean="0">
                <a:latin typeface="Times New Roman" pitchFamily="18" charset="0"/>
                <a:cs typeface="Times New Roman" pitchFamily="18" charset="0"/>
              </a:rPr>
              <a:t>.</a:t>
            </a:r>
            <a:endParaRPr lang="en-US" sz="2100" dirty="0" smtClean="0">
              <a:latin typeface="Times New Roman" pitchFamily="18" charset="0"/>
              <a:cs typeface="Times New Roman" pitchFamily="18" charset="0"/>
            </a:endParaRPr>
          </a:p>
          <a:p>
            <a:pPr algn="just"/>
            <a:r>
              <a:rPr lang="vi-VN" sz="2100" dirty="0" smtClean="0">
                <a:latin typeface="Times New Roman" pitchFamily="18" charset="0"/>
                <a:cs typeface="Times New Roman" pitchFamily="18" charset="0"/>
              </a:rPr>
              <a:t>Prv</a:t>
            </a:r>
            <a:r>
              <a:rPr lang="en-US" sz="2100" dirty="0" smtClean="0">
                <a:latin typeface="Times New Roman" pitchFamily="18" charset="0"/>
                <a:cs typeface="Times New Roman" pitchFamily="18" charset="0"/>
              </a:rPr>
              <a:t>i</a:t>
            </a:r>
            <a:r>
              <a:rPr lang="vi-VN" sz="2100" dirty="0" smtClean="0">
                <a:latin typeface="Times New Roman" pitchFamily="18" charset="0"/>
                <a:cs typeface="Times New Roman" pitchFamily="18" charset="0"/>
              </a:rPr>
              <a:t> koncert </a:t>
            </a:r>
            <a:r>
              <a:rPr lang="vi-VN" sz="2100" dirty="0">
                <a:latin typeface="Times New Roman" pitchFamily="18" charset="0"/>
                <a:cs typeface="Times New Roman" pitchFamily="18" charset="0"/>
              </a:rPr>
              <a:t>kao glavni dirigent BPO-a dao je 7. septembra </a:t>
            </a:r>
            <a:r>
              <a:rPr lang="vi-VN" sz="2100" dirty="0" smtClean="0">
                <a:latin typeface="Times New Roman" pitchFamily="18" charset="0"/>
                <a:cs typeface="Times New Roman" pitchFamily="18" charset="0"/>
              </a:rPr>
              <a:t>2002</a:t>
            </a:r>
            <a:r>
              <a:rPr lang="en-US" sz="2100" dirty="0" smtClean="0">
                <a:latin typeface="Times New Roman" pitchFamily="18" charset="0"/>
                <a:cs typeface="Times New Roman" pitchFamily="18" charset="0"/>
              </a:rPr>
              <a:t>. </a:t>
            </a:r>
            <a:r>
              <a:rPr lang="vi-VN" sz="2100" dirty="0" smtClean="0">
                <a:latin typeface="Times New Roman" pitchFamily="18" charset="0"/>
                <a:cs typeface="Times New Roman" pitchFamily="18" charset="0"/>
              </a:rPr>
              <a:t>Orkestar </a:t>
            </a:r>
            <a:r>
              <a:rPr lang="vi-VN" sz="2100" dirty="0">
                <a:latin typeface="Times New Roman" pitchFamily="18" charset="0"/>
                <a:cs typeface="Times New Roman" pitchFamily="18" charset="0"/>
              </a:rPr>
              <a:t>je osnovao svoje prvo </a:t>
            </a:r>
            <a:r>
              <a:rPr lang="vi-VN" sz="2100" dirty="0" smtClean="0">
                <a:latin typeface="Times New Roman" pitchFamily="18" charset="0"/>
                <a:cs typeface="Times New Roman" pitchFamily="18" charset="0"/>
              </a:rPr>
              <a:t>od</a:t>
            </a:r>
            <a:r>
              <a:rPr lang="en-US" sz="2100" dirty="0" smtClean="0">
                <a:latin typeface="Times New Roman" pitchFamily="18" charset="0"/>
                <a:cs typeface="Times New Roman" pitchFamily="18" charset="0"/>
              </a:rPr>
              <a:t>j</a:t>
            </a:r>
            <a:r>
              <a:rPr lang="vi-VN" sz="2100" dirty="0" smtClean="0">
                <a:latin typeface="Times New Roman" pitchFamily="18" charset="0"/>
                <a:cs typeface="Times New Roman" pitchFamily="18" charset="0"/>
              </a:rPr>
              <a:t>eljenje </a:t>
            </a:r>
            <a:r>
              <a:rPr lang="vi-VN" sz="2100" dirty="0">
                <a:latin typeface="Times New Roman" pitchFamily="18" charset="0"/>
                <a:cs typeface="Times New Roman" pitchFamily="18" charset="0"/>
              </a:rPr>
              <a:t>za obrazovanje tokom Rattleovog mandata</a:t>
            </a:r>
            <a:r>
              <a:rPr lang="vi-VN" sz="2100" dirty="0" smtClean="0">
                <a:latin typeface="Times New Roman" pitchFamily="18" charset="0"/>
                <a:cs typeface="Times New Roman" pitchFamily="18" charset="0"/>
              </a:rPr>
              <a:t>.</a:t>
            </a:r>
            <a:endParaRPr lang="en-US" sz="2100" dirty="0" smtClean="0">
              <a:latin typeface="Times New Roman" pitchFamily="18" charset="0"/>
              <a:cs typeface="Times New Roman" pitchFamily="18" charset="0"/>
            </a:endParaRPr>
          </a:p>
          <a:p>
            <a:pPr algn="just"/>
            <a:r>
              <a:rPr lang="vi-VN" sz="2100" dirty="0" smtClean="0">
                <a:latin typeface="Times New Roman" pitchFamily="18" charset="0"/>
                <a:cs typeface="Times New Roman" pitchFamily="18" charset="0"/>
              </a:rPr>
              <a:t>Sam </a:t>
            </a:r>
            <a:r>
              <a:rPr lang="vi-VN" sz="2100" dirty="0">
                <a:latin typeface="Times New Roman" pitchFamily="18" charset="0"/>
                <a:cs typeface="Times New Roman" pitchFamily="18" charset="0"/>
              </a:rPr>
              <a:t>Rattle je 2005. izjavio da njegov odnos sa BPO muzičarima ponekad može biti „turbulentan“, ali takođe „nikada </a:t>
            </a:r>
            <a:r>
              <a:rPr lang="en-US" sz="2100" dirty="0" err="1" smtClean="0">
                <a:latin typeface="Times New Roman" pitchFamily="18" charset="0"/>
                <a:cs typeface="Times New Roman" pitchFamily="18" charset="0"/>
              </a:rPr>
              <a:t>destruktivan</a:t>
            </a:r>
            <a:r>
              <a:rPr lang="vi-VN" sz="2100" dirty="0" smtClean="0">
                <a:latin typeface="Times New Roman" pitchFamily="18" charset="0"/>
                <a:cs typeface="Times New Roman" pitchFamily="18" charset="0"/>
              </a:rPr>
              <a:t>“.</a:t>
            </a:r>
            <a:endParaRPr lang="en-US" sz="2100" dirty="0" smtClean="0">
              <a:latin typeface="Times New Roman" pitchFamily="18" charset="0"/>
              <a:cs typeface="Times New Roman" pitchFamily="18" charset="0"/>
            </a:endParaRPr>
          </a:p>
          <a:p>
            <a:pPr algn="just"/>
            <a:endParaRPr lang="en-US" sz="1900" dirty="0" smtClean="0"/>
          </a:p>
          <a:p>
            <a:pPr algn="just"/>
            <a:endParaRPr lang="en-US" sz="1900" dirty="0"/>
          </a:p>
        </p:txBody>
      </p:sp>
    </p:spTree>
    <p:extLst>
      <p:ext uri="{BB962C8B-B14F-4D97-AF65-F5344CB8AC3E}">
        <p14:creationId xmlns:p14="http://schemas.microsoft.com/office/powerpoint/2010/main" val="2274971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295400" y="1219200"/>
            <a:ext cx="6629400" cy="4267201"/>
          </a:xfrm>
        </p:spPr>
        <p:txBody>
          <a:bodyPr/>
          <a:lstStyle/>
          <a:p>
            <a:pPr algn="just"/>
            <a:r>
              <a:rPr lang="en-US" sz="1900" dirty="0" err="1" smtClean="0">
                <a:latin typeface="Times New Roman" pitchFamily="18" charset="0"/>
                <a:cs typeface="Times New Roman" pitchFamily="18" charset="0"/>
              </a:rPr>
              <a:t>Njegov</a:t>
            </a:r>
            <a:r>
              <a:rPr lang="en-US" sz="1900" dirty="0" smtClean="0">
                <a:latin typeface="Times New Roman" pitchFamily="18" charset="0"/>
                <a:cs typeface="Times New Roman" pitchFamily="18" charset="0"/>
              </a:rPr>
              <a:t> rad </a:t>
            </a:r>
            <a:r>
              <a:rPr lang="en-US" sz="1900" dirty="0" err="1" smtClean="0">
                <a:latin typeface="Times New Roman" pitchFamily="18" charset="0"/>
                <a:cs typeface="Times New Roman" pitchFamily="18" charset="0"/>
              </a:rPr>
              <a:t>sa</a:t>
            </a:r>
            <a:r>
              <a:rPr lang="en-US" sz="1900" dirty="0" smtClean="0">
                <a:latin typeface="Times New Roman" pitchFamily="18" charset="0"/>
                <a:cs typeface="Times New Roman" pitchFamily="18" charset="0"/>
              </a:rPr>
              <a:t> BPO bio </a:t>
            </a:r>
            <a:r>
              <a:rPr lang="en-US" sz="1900" dirty="0">
                <a:latin typeface="Times New Roman" pitchFamily="18" charset="0"/>
                <a:cs typeface="Times New Roman" pitchFamily="18" charset="0"/>
              </a:rPr>
              <a:t>je </a:t>
            </a:r>
            <a:r>
              <a:rPr lang="en-US" sz="1900" dirty="0" err="1">
                <a:latin typeface="Times New Roman" pitchFamily="18" charset="0"/>
                <a:cs typeface="Times New Roman" pitchFamily="18" charset="0"/>
              </a:rPr>
              <a:t>poprilično</a:t>
            </a:r>
            <a:r>
              <a:rPr lang="en-US" sz="1900" dirty="0">
                <a:latin typeface="Times New Roman" pitchFamily="18" charset="0"/>
                <a:cs typeface="Times New Roman" pitchFamily="18" charset="0"/>
              </a:rPr>
              <a:t> </a:t>
            </a:r>
            <a:r>
              <a:rPr lang="en-US" sz="1900" dirty="0" err="1" smtClean="0">
                <a:latin typeface="Times New Roman" pitchFamily="18" charset="0"/>
                <a:cs typeface="Times New Roman" pitchFamily="18" charset="0"/>
              </a:rPr>
              <a:t>kritikovan</a:t>
            </a:r>
            <a:r>
              <a:rPr lang="en-US" sz="1900" dirty="0" smtClean="0">
                <a:latin typeface="Times New Roman" pitchFamily="18" charset="0"/>
                <a:cs typeface="Times New Roman" pitchFamily="18" charset="0"/>
              </a:rPr>
              <a:t>, </a:t>
            </a:r>
            <a:r>
              <a:rPr lang="en-US" sz="1900" dirty="0" err="1">
                <a:latin typeface="Times New Roman" pitchFamily="18" charset="0"/>
                <a:cs typeface="Times New Roman" pitchFamily="18" charset="0"/>
              </a:rPr>
              <a:t>što</a:t>
            </a:r>
            <a:r>
              <a:rPr lang="en-US" sz="1900" dirty="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nije</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spriječilo</a:t>
            </a:r>
            <a:r>
              <a:rPr lang="en-US" sz="1900" dirty="0">
                <a:latin typeface="Times New Roman" pitchFamily="18" charset="0"/>
                <a:cs typeface="Times New Roman" pitchFamily="18" charset="0"/>
              </a:rPr>
              <a:t> </a:t>
            </a:r>
            <a:r>
              <a:rPr lang="en-US" sz="1900" dirty="0" smtClean="0">
                <a:latin typeface="Times New Roman" pitchFamily="18" charset="0"/>
                <a:cs typeface="Times New Roman" pitchFamily="18" charset="0"/>
              </a:rPr>
              <a:t>da Rattle </a:t>
            </a:r>
            <a:r>
              <a:rPr lang="en-US" sz="1900" dirty="0" err="1" smtClean="0">
                <a:latin typeface="Times New Roman" pitchFamily="18" charset="0"/>
                <a:cs typeface="Times New Roman" pitchFamily="18" charset="0"/>
              </a:rPr>
              <a:t>bude</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glavni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dirigent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sve</a:t>
            </a:r>
            <a:r>
              <a:rPr lang="en-US" sz="1900" dirty="0" smtClean="0">
                <a:latin typeface="Times New Roman" pitchFamily="18" charset="0"/>
                <a:cs typeface="Times New Roman" pitchFamily="18" charset="0"/>
              </a:rPr>
              <a:t> do 2018. </a:t>
            </a:r>
            <a:r>
              <a:rPr lang="en-US" sz="1900" dirty="0" err="1" smtClean="0">
                <a:latin typeface="Times New Roman" pitchFamily="18" charset="0"/>
                <a:cs typeface="Times New Roman" pitchFamily="18" charset="0"/>
              </a:rPr>
              <a:t>godine</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Prvobitno</a:t>
            </a:r>
            <a:r>
              <a:rPr lang="en-US" sz="1900" dirty="0" smtClean="0">
                <a:latin typeface="Times New Roman" pitchFamily="18" charset="0"/>
                <a:cs typeface="Times New Roman" pitchFamily="18" charset="0"/>
              </a:rPr>
              <a:t> je Rattle-</a:t>
            </a:r>
            <a:r>
              <a:rPr lang="en-US" sz="1900" dirty="0" err="1" smtClean="0">
                <a:latin typeface="Times New Roman" pitchFamily="18" charset="0"/>
                <a:cs typeface="Times New Roman" pitchFamily="18" charset="0"/>
              </a:rPr>
              <a:t>ov</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ugovor</a:t>
            </a:r>
            <a:r>
              <a:rPr lang="en-US" sz="1900" dirty="0" smtClean="0">
                <a:latin typeface="Times New Roman" pitchFamily="18" charset="0"/>
                <a:cs typeface="Times New Roman" pitchFamily="18" charset="0"/>
              </a:rPr>
              <a:t> bio od 2008. do 2012. </a:t>
            </a:r>
            <a:r>
              <a:rPr lang="en-US" sz="1900" dirty="0" err="1" smtClean="0">
                <a:latin typeface="Times New Roman" pitchFamily="18" charset="0"/>
                <a:cs typeface="Times New Roman" pitchFamily="18" charset="0"/>
              </a:rPr>
              <a:t>godine</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ali</a:t>
            </a:r>
            <a:r>
              <a:rPr lang="en-US" sz="1900" dirty="0">
                <a:latin typeface="Times New Roman" pitchFamily="18" charset="0"/>
                <a:cs typeface="Times New Roman" pitchFamily="18" charset="0"/>
              </a:rPr>
              <a:t> </a:t>
            </a:r>
            <a:r>
              <a:rPr lang="en-US" sz="1900" dirty="0" err="1" smtClean="0">
                <a:latin typeface="Times New Roman" pitchFamily="18" charset="0"/>
                <a:cs typeface="Times New Roman" pitchFamily="18" charset="0"/>
              </a:rPr>
              <a:t>su</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članovi</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orkestra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glasali</a:t>
            </a:r>
            <a:r>
              <a:rPr lang="en-US" sz="1900" dirty="0" smtClean="0">
                <a:latin typeface="Times New Roman" pitchFamily="18" charset="0"/>
                <a:cs typeface="Times New Roman" pitchFamily="18" charset="0"/>
              </a:rPr>
              <a:t> da se </a:t>
            </a:r>
            <a:r>
              <a:rPr lang="en-US" sz="1900" dirty="0" err="1" smtClean="0">
                <a:latin typeface="Times New Roman" pitchFamily="18" charset="0"/>
                <a:cs typeface="Times New Roman" pitchFamily="18" charset="0"/>
              </a:rPr>
              <a:t>taj</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ugovor</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produži</a:t>
            </a:r>
            <a:r>
              <a:rPr lang="en-US" sz="1900" dirty="0">
                <a:latin typeface="Times New Roman" pitchFamily="18" charset="0"/>
                <a:cs typeface="Times New Roman" pitchFamily="18" charset="0"/>
              </a:rPr>
              <a:t> </a:t>
            </a:r>
            <a:r>
              <a:rPr lang="en-US" sz="1900" dirty="0" err="1" smtClean="0">
                <a:latin typeface="Times New Roman" pitchFamily="18" charset="0"/>
                <a:cs typeface="Times New Roman" pitchFamily="18" charset="0"/>
              </a:rPr>
              <a:t>na</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deset</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godina</a:t>
            </a:r>
            <a:endParaRPr lang="en-US" sz="1900" dirty="0" smtClean="0">
              <a:latin typeface="Times New Roman" pitchFamily="18" charset="0"/>
              <a:cs typeface="Times New Roman" pitchFamily="18" charset="0"/>
            </a:endParaRPr>
          </a:p>
          <a:p>
            <a:pPr algn="just"/>
            <a:r>
              <a:rPr lang="en-US" sz="1900" dirty="0">
                <a:latin typeface="Times New Roman" pitchFamily="18" charset="0"/>
                <a:cs typeface="Times New Roman" pitchFamily="18" charset="0"/>
              </a:rPr>
              <a:t>UNICEF je u </a:t>
            </a:r>
            <a:r>
              <a:rPr lang="en-US" sz="1900" dirty="0" err="1">
                <a:latin typeface="Times New Roman" pitchFamily="18" charset="0"/>
                <a:cs typeface="Times New Roman" pitchFamily="18" charset="0"/>
              </a:rPr>
              <a:t>novembru</a:t>
            </a:r>
            <a:r>
              <a:rPr lang="en-US" sz="1900" dirty="0">
                <a:latin typeface="Times New Roman" pitchFamily="18" charset="0"/>
                <a:cs typeface="Times New Roman" pitchFamily="18" charset="0"/>
              </a:rPr>
              <a:t> </a:t>
            </a:r>
            <a:r>
              <a:rPr lang="en-US" sz="1900" dirty="0" smtClean="0">
                <a:latin typeface="Times New Roman" pitchFamily="18" charset="0"/>
                <a:cs typeface="Times New Roman" pitchFamily="18" charset="0"/>
              </a:rPr>
              <a:t> 2007</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godine</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imenovao</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Rattlea</a:t>
            </a:r>
            <a:r>
              <a:rPr lang="en-US" sz="1900" dirty="0">
                <a:latin typeface="Times New Roman" pitchFamily="18" charset="0"/>
                <a:cs typeface="Times New Roman" pitchFamily="18" charset="0"/>
              </a:rPr>
              <a:t> i BPO </a:t>
            </a:r>
            <a:r>
              <a:rPr lang="en-US" sz="1900" dirty="0" err="1">
                <a:latin typeface="Times New Roman" pitchFamily="18" charset="0"/>
                <a:cs typeface="Times New Roman" pitchFamily="18" charset="0"/>
              </a:rPr>
              <a:t>ambasadorom</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dobre</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volje</a:t>
            </a:r>
            <a:r>
              <a:rPr lang="en-US" sz="1900" dirty="0">
                <a:latin typeface="Times New Roman" pitchFamily="18" charset="0"/>
                <a:cs typeface="Times New Roman" pitchFamily="18" charset="0"/>
              </a:rPr>
              <a:t>. On je </a:t>
            </a:r>
            <a:r>
              <a:rPr lang="en-US" sz="1900" dirty="0" err="1">
                <a:latin typeface="Times New Roman" pitchFamily="18" charset="0"/>
                <a:cs typeface="Times New Roman" pitchFamily="18" charset="0"/>
              </a:rPr>
              <a:t>zaštitnik</a:t>
            </a:r>
            <a:r>
              <a:rPr lang="en-US" sz="1900" dirty="0">
                <a:latin typeface="Times New Roman" pitchFamily="18" charset="0"/>
                <a:cs typeface="Times New Roman" pitchFamily="18" charset="0"/>
              </a:rPr>
              <a:t> Elton John AIDS </a:t>
            </a:r>
            <a:r>
              <a:rPr lang="en-US" sz="1900" dirty="0" err="1">
                <a:latin typeface="Times New Roman" pitchFamily="18" charset="0"/>
                <a:cs typeface="Times New Roman" pitchFamily="18" charset="0"/>
              </a:rPr>
              <a:t>fondacije</a:t>
            </a:r>
            <a:r>
              <a:rPr lang="en-US" sz="1900" dirty="0">
                <a:latin typeface="Times New Roman" pitchFamily="18" charset="0"/>
                <a:cs typeface="Times New Roman" pitchFamily="18" charset="0"/>
              </a:rPr>
              <a:t>.</a:t>
            </a:r>
          </a:p>
          <a:p>
            <a:pPr algn="just"/>
            <a:r>
              <a:rPr lang="en-US" sz="1900" dirty="0" err="1" smtClean="0">
                <a:latin typeface="Times New Roman" pitchFamily="18" charset="0"/>
                <a:cs typeface="Times New Roman" pitchFamily="18" charset="0"/>
              </a:rPr>
              <a:t>Tokom</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svoje</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karijere</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dirigovao</a:t>
            </a:r>
            <a:r>
              <a:rPr lang="en-US" sz="1900" dirty="0" smtClean="0">
                <a:latin typeface="Times New Roman" pitchFamily="18" charset="0"/>
                <a:cs typeface="Times New Roman" pitchFamily="18" charset="0"/>
              </a:rPr>
              <a:t> je i </a:t>
            </a:r>
            <a:r>
              <a:rPr lang="en-US" sz="1900" dirty="0" err="1" smtClean="0">
                <a:latin typeface="Times New Roman" pitchFamily="18" charset="0"/>
                <a:cs typeface="Times New Roman" pitchFamily="18" charset="0"/>
              </a:rPr>
              <a:t>po</a:t>
            </a:r>
            <a:r>
              <a:rPr lang="en-US" sz="1900" dirty="0" smtClean="0">
                <a:latin typeface="Times New Roman" pitchFamily="18" charset="0"/>
                <a:cs typeface="Times New Roman" pitchFamily="18" charset="0"/>
              </a:rPr>
              <a:t> </a:t>
            </a:r>
            <a:r>
              <a:rPr lang="en-US" sz="1900" dirty="0" err="1" smtClean="0">
                <a:latin typeface="Times New Roman" pitchFamily="18" charset="0"/>
                <a:cs typeface="Times New Roman" pitchFamily="18" charset="0"/>
              </a:rPr>
              <a:t>Americi</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naročito</a:t>
            </a:r>
            <a:r>
              <a:rPr lang="en-US" sz="1900" dirty="0">
                <a:latin typeface="Times New Roman" pitchFamily="18" charset="0"/>
                <a:cs typeface="Times New Roman" pitchFamily="18" charset="0"/>
              </a:rPr>
              <a:t> </a:t>
            </a:r>
            <a:r>
              <a:rPr lang="en-US" sz="1900" dirty="0" smtClean="0">
                <a:latin typeface="Times New Roman" pitchFamily="18" charset="0"/>
                <a:cs typeface="Times New Roman" pitchFamily="18" charset="0"/>
              </a:rPr>
              <a:t>u </a:t>
            </a:r>
            <a:r>
              <a:rPr lang="en-US" sz="1900" dirty="0" err="1" smtClean="0">
                <a:latin typeface="Times New Roman" pitchFamily="18" charset="0"/>
                <a:cs typeface="Times New Roman" pitchFamily="18" charset="0"/>
              </a:rPr>
              <a:t>Filadelfiji</a:t>
            </a:r>
            <a:r>
              <a:rPr lang="en-US" sz="1900" dirty="0" smtClean="0">
                <a:latin typeface="Times New Roman" pitchFamily="18" charset="0"/>
                <a:cs typeface="Times New Roman" pitchFamily="18" charset="0"/>
              </a:rPr>
              <a:t>.</a:t>
            </a:r>
            <a:endParaRPr lang="en-US" sz="1900" dirty="0">
              <a:latin typeface="Times New Roman" pitchFamily="18" charset="0"/>
              <a:cs typeface="Times New Roman" pitchFamily="18" charset="0"/>
            </a:endParaRPr>
          </a:p>
        </p:txBody>
      </p:sp>
    </p:spTree>
    <p:extLst>
      <p:ext uri="{BB962C8B-B14F-4D97-AF65-F5344CB8AC3E}">
        <p14:creationId xmlns:p14="http://schemas.microsoft.com/office/powerpoint/2010/main" val="582013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219200" y="3810000"/>
            <a:ext cx="6705600" cy="1905000"/>
          </a:xfrm>
        </p:spPr>
        <p:txBody>
          <a:bodyPr/>
          <a:lstStyle/>
          <a:p>
            <a:pPr algn="just"/>
            <a:r>
              <a:rPr lang="en-US" sz="1900" dirty="0">
                <a:latin typeface="Times New Roman" pitchFamily="18" charset="0"/>
                <a:cs typeface="Times New Roman" pitchFamily="18" charset="0"/>
              </a:rPr>
              <a:t>2000. </a:t>
            </a:r>
            <a:r>
              <a:rPr lang="en-US" sz="1900" dirty="0" err="1">
                <a:latin typeface="Times New Roman" pitchFamily="18" charset="0"/>
                <a:cs typeface="Times New Roman" pitchFamily="18" charset="0"/>
              </a:rPr>
              <a:t>godine</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Rattleu</a:t>
            </a:r>
            <a:r>
              <a:rPr lang="en-US" sz="1900" dirty="0">
                <a:latin typeface="Times New Roman" pitchFamily="18" charset="0"/>
                <a:cs typeface="Times New Roman" pitchFamily="18" charset="0"/>
              </a:rPr>
              <a:t> je </a:t>
            </a:r>
            <a:r>
              <a:rPr lang="en-US" sz="1900" dirty="0" err="1">
                <a:latin typeface="Times New Roman" pitchFamily="18" charset="0"/>
                <a:cs typeface="Times New Roman" pitchFamily="18" charset="0"/>
              </a:rPr>
              <a:t>uručena</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zlatna</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medalja</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Kraljevskog</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filharmonijskog</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društva</a:t>
            </a:r>
            <a:r>
              <a:rPr lang="en-US" sz="1900" dirty="0">
                <a:latin typeface="Times New Roman" pitchFamily="18" charset="0"/>
                <a:cs typeface="Times New Roman" pitchFamily="18" charset="0"/>
              </a:rPr>
              <a:t>.</a:t>
            </a:r>
          </a:p>
          <a:p>
            <a:r>
              <a:rPr lang="en-US" sz="1900" dirty="0" err="1">
                <a:latin typeface="Times New Roman" pitchFamily="18" charset="0"/>
                <a:cs typeface="Times New Roman" pitchFamily="18" charset="0"/>
              </a:rPr>
              <a:t>Dobio</a:t>
            </a:r>
            <a:r>
              <a:rPr lang="en-US" sz="1900" dirty="0">
                <a:latin typeface="Times New Roman" pitchFamily="18" charset="0"/>
                <a:cs typeface="Times New Roman" pitchFamily="18" charset="0"/>
              </a:rPr>
              <a:t> je </a:t>
            </a:r>
            <a:r>
              <a:rPr lang="en-US" sz="1900" dirty="0" err="1">
                <a:latin typeface="Times New Roman" pitchFamily="18" charset="0"/>
                <a:cs typeface="Times New Roman" pitchFamily="18" charset="0"/>
              </a:rPr>
              <a:t>Britansku</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nagradu</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za</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izuzetan</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doprinos</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muzici</a:t>
            </a:r>
            <a:r>
              <a:rPr lang="en-US" sz="1900" dirty="0">
                <a:latin typeface="Times New Roman" pitchFamily="18" charset="0"/>
                <a:cs typeface="Times New Roman" pitchFamily="18" charset="0"/>
              </a:rPr>
              <a:t> 2001. </a:t>
            </a:r>
            <a:r>
              <a:rPr lang="en-US" sz="1900" dirty="0" err="1">
                <a:latin typeface="Times New Roman" pitchFamily="18" charset="0"/>
                <a:cs typeface="Times New Roman" pitchFamily="18" charset="0"/>
              </a:rPr>
              <a:t>godine</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na</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dodjeli</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klasičnih</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nagrada</a:t>
            </a:r>
            <a:r>
              <a:rPr lang="en-US" sz="1900" dirty="0">
                <a:latin typeface="Times New Roman" pitchFamily="18" charset="0"/>
                <a:cs typeface="Times New Roman" pitchFamily="18" charset="0"/>
              </a:rPr>
              <a:t> Brit.</a:t>
            </a:r>
          </a:p>
          <a:p>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152400"/>
            <a:ext cx="4419600" cy="3505200"/>
          </a:xfrm>
          <a:prstGeom prst="rect">
            <a:avLst/>
          </a:prstGeom>
        </p:spPr>
      </p:pic>
    </p:spTree>
    <p:extLst>
      <p:ext uri="{BB962C8B-B14F-4D97-AF65-F5344CB8AC3E}">
        <p14:creationId xmlns:p14="http://schemas.microsoft.com/office/powerpoint/2010/main" val="385186611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236</TotalTime>
  <Words>985</Words>
  <Application>Microsoft Office PowerPoint</Application>
  <PresentationFormat>On-screen Show (4:3)</PresentationFormat>
  <Paragraphs>35</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Times New Roman</vt:lpstr>
      <vt:lpstr>Trebuchet MS</vt:lpstr>
      <vt:lpstr>Wingdings 3</vt:lpstr>
      <vt:lpstr>Facet</vt:lpstr>
      <vt:lpstr>SIMON RATTLE</vt:lpstr>
      <vt:lpstr>biografija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Muzički stilovi i snimci</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Jelena Bogojevic</cp:lastModifiedBy>
  <cp:revision>22</cp:revision>
  <dcterms:created xsi:type="dcterms:W3CDTF">2020-03-21T21:13:59Z</dcterms:created>
  <dcterms:modified xsi:type="dcterms:W3CDTF">2020-03-24T16:19:49Z</dcterms:modified>
</cp:coreProperties>
</file>