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8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4" r:id="rId27"/>
    <p:sldId id="281" r:id="rId28"/>
    <p:sldId id="282" r:id="rId29"/>
    <p:sldId id="285" r:id="rId30"/>
    <p:sldId id="286" r:id="rId31"/>
    <p:sldId id="287" r:id="rId32"/>
    <p:sldId id="288" r:id="rId33"/>
    <p:sldId id="28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A8A001-C213-4E4A-8E89-01FF96AC19A3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FB78838-945A-40C6-AC89-2342C4939F15}">
      <dgm:prSet/>
      <dgm:spPr/>
      <dgm:t>
        <a:bodyPr/>
        <a:lstStyle/>
        <a:p>
          <a:r>
            <a:rPr lang="sr-Latn-ME"/>
            <a:t>Cirkulacija je podijeljenja na: sistemsku i plućnu cirkulaciju</a:t>
          </a:r>
          <a:endParaRPr lang="en-US"/>
        </a:p>
      </dgm:t>
    </dgm:pt>
    <dgm:pt modelId="{53B7C399-57CB-4210-BF01-E8F475752144}" type="parTrans" cxnId="{9292508E-6742-404E-BAD2-2F0FFC822D80}">
      <dgm:prSet/>
      <dgm:spPr/>
      <dgm:t>
        <a:bodyPr/>
        <a:lstStyle/>
        <a:p>
          <a:endParaRPr lang="en-US"/>
        </a:p>
      </dgm:t>
    </dgm:pt>
    <dgm:pt modelId="{F0532B2C-58F4-49C9-BF3F-8BBD28C08B5A}" type="sibTrans" cxnId="{9292508E-6742-404E-BAD2-2F0FFC822D80}">
      <dgm:prSet/>
      <dgm:spPr/>
      <dgm:t>
        <a:bodyPr/>
        <a:lstStyle/>
        <a:p>
          <a:endParaRPr lang="en-US"/>
        </a:p>
      </dgm:t>
    </dgm:pt>
    <dgm:pt modelId="{9981C405-ABF3-4E13-9464-8EC708A4CF8F}">
      <dgm:prSet/>
      <dgm:spPr/>
      <dgm:t>
        <a:bodyPr/>
        <a:lstStyle/>
        <a:p>
          <a:r>
            <a:rPr lang="sr-Latn-ME"/>
            <a:t>Uloge arterija su da prenose krv na periferiju oreko arteriola u kapilarnu mrežu; krv u arterijama je pod visokim pritiskom</a:t>
          </a:r>
          <a:endParaRPr lang="en-US"/>
        </a:p>
      </dgm:t>
    </dgm:pt>
    <dgm:pt modelId="{C991536D-D1D0-4875-978F-127DD56EF10C}" type="parTrans" cxnId="{4F1FEA6C-6901-4F3E-8B01-DE8B8B7F2E76}">
      <dgm:prSet/>
      <dgm:spPr/>
      <dgm:t>
        <a:bodyPr/>
        <a:lstStyle/>
        <a:p>
          <a:endParaRPr lang="en-US"/>
        </a:p>
      </dgm:t>
    </dgm:pt>
    <dgm:pt modelId="{28A1D890-D42D-4D02-992A-3752123F8A9A}" type="sibTrans" cxnId="{4F1FEA6C-6901-4F3E-8B01-DE8B8B7F2E76}">
      <dgm:prSet/>
      <dgm:spPr/>
      <dgm:t>
        <a:bodyPr/>
        <a:lstStyle/>
        <a:p>
          <a:endParaRPr lang="en-US"/>
        </a:p>
      </dgm:t>
    </dgm:pt>
    <dgm:pt modelId="{A302A6D2-A1F0-40CB-9D88-23EC6D9CFF0C}">
      <dgm:prSet/>
      <dgm:spPr/>
      <dgm:t>
        <a:bodyPr/>
        <a:lstStyle/>
        <a:p>
          <a:r>
            <a:rPr lang="sr-Latn-ME"/>
            <a:t>Kapilari imaju uloge u razmjeni tečnosti, hranljivih materija, elektrolita, hormona i dr između krvi i intersticijalne tečnosti; zidovi su im tanki i permeabilni</a:t>
          </a:r>
          <a:endParaRPr lang="en-US"/>
        </a:p>
      </dgm:t>
    </dgm:pt>
    <dgm:pt modelId="{B137E12D-36F7-4503-8F73-E6D129A45D5D}" type="parTrans" cxnId="{1EE89015-BCD8-40C1-B749-414386DE0FAF}">
      <dgm:prSet/>
      <dgm:spPr/>
      <dgm:t>
        <a:bodyPr/>
        <a:lstStyle/>
        <a:p>
          <a:endParaRPr lang="en-US"/>
        </a:p>
      </dgm:t>
    </dgm:pt>
    <dgm:pt modelId="{C5534AC7-1224-4FAA-AF75-EC5C888BB80D}" type="sibTrans" cxnId="{1EE89015-BCD8-40C1-B749-414386DE0FAF}">
      <dgm:prSet/>
      <dgm:spPr/>
      <dgm:t>
        <a:bodyPr/>
        <a:lstStyle/>
        <a:p>
          <a:endParaRPr lang="en-US"/>
        </a:p>
      </dgm:t>
    </dgm:pt>
    <dgm:pt modelId="{03FF842F-D41F-4D3F-8D1F-25079BF73C44}">
      <dgm:prSet/>
      <dgm:spPr/>
      <dgm:t>
        <a:bodyPr/>
        <a:lstStyle/>
        <a:p>
          <a:r>
            <a:rPr lang="sr-Latn-ME"/>
            <a:t>Venule polaze od kapilara, ulivaju se u veće vene i transportuju vensku krv ka srcu; pritisak je veoma nizak te vene služe kao rezervoari krvi</a:t>
          </a:r>
          <a:endParaRPr lang="en-US"/>
        </a:p>
      </dgm:t>
    </dgm:pt>
    <dgm:pt modelId="{20BD2CA4-D00F-42A1-82DF-28BBFD33F5EB}" type="parTrans" cxnId="{3AF8FC96-81EB-470C-8590-5FC48BEFCC3E}">
      <dgm:prSet/>
      <dgm:spPr/>
      <dgm:t>
        <a:bodyPr/>
        <a:lstStyle/>
        <a:p>
          <a:endParaRPr lang="en-US"/>
        </a:p>
      </dgm:t>
    </dgm:pt>
    <dgm:pt modelId="{EB7F5C6D-5B37-426B-828D-F2ADC36C4095}" type="sibTrans" cxnId="{3AF8FC96-81EB-470C-8590-5FC48BEFCC3E}">
      <dgm:prSet/>
      <dgm:spPr/>
      <dgm:t>
        <a:bodyPr/>
        <a:lstStyle/>
        <a:p>
          <a:endParaRPr lang="en-US"/>
        </a:p>
      </dgm:t>
    </dgm:pt>
    <dgm:pt modelId="{32B10A3C-B9D9-484C-9B50-8450AA16BED6}" type="pres">
      <dgm:prSet presAssocID="{32A8A001-C213-4E4A-8E89-01FF96AC19A3}" presName="vert0" presStyleCnt="0">
        <dgm:presLayoutVars>
          <dgm:dir/>
          <dgm:animOne val="branch"/>
          <dgm:animLvl val="lvl"/>
        </dgm:presLayoutVars>
      </dgm:prSet>
      <dgm:spPr/>
    </dgm:pt>
    <dgm:pt modelId="{E1AA3D1A-2D96-4157-8B5C-B9003AB13F64}" type="pres">
      <dgm:prSet presAssocID="{4FB78838-945A-40C6-AC89-2342C4939F15}" presName="thickLine" presStyleLbl="alignNode1" presStyleIdx="0" presStyleCnt="4"/>
      <dgm:spPr/>
    </dgm:pt>
    <dgm:pt modelId="{08F808CD-6DF2-48C2-B4D2-5CE815CA3649}" type="pres">
      <dgm:prSet presAssocID="{4FB78838-945A-40C6-AC89-2342C4939F15}" presName="horz1" presStyleCnt="0"/>
      <dgm:spPr/>
    </dgm:pt>
    <dgm:pt modelId="{6DECADEF-7AB3-47A8-9539-8EBC4DF446C3}" type="pres">
      <dgm:prSet presAssocID="{4FB78838-945A-40C6-AC89-2342C4939F15}" presName="tx1" presStyleLbl="revTx" presStyleIdx="0" presStyleCnt="4"/>
      <dgm:spPr/>
    </dgm:pt>
    <dgm:pt modelId="{4647EEF0-DD67-43D6-9D7B-3C6EFCD97355}" type="pres">
      <dgm:prSet presAssocID="{4FB78838-945A-40C6-AC89-2342C4939F15}" presName="vert1" presStyleCnt="0"/>
      <dgm:spPr/>
    </dgm:pt>
    <dgm:pt modelId="{B2F25D50-DAA9-447A-9735-CAD1310F0D76}" type="pres">
      <dgm:prSet presAssocID="{9981C405-ABF3-4E13-9464-8EC708A4CF8F}" presName="thickLine" presStyleLbl="alignNode1" presStyleIdx="1" presStyleCnt="4"/>
      <dgm:spPr/>
    </dgm:pt>
    <dgm:pt modelId="{B21E1103-0B8A-49C0-AD07-BD20E0F78137}" type="pres">
      <dgm:prSet presAssocID="{9981C405-ABF3-4E13-9464-8EC708A4CF8F}" presName="horz1" presStyleCnt="0"/>
      <dgm:spPr/>
    </dgm:pt>
    <dgm:pt modelId="{85AE06E0-356C-4DCC-A271-1A836BEBF22A}" type="pres">
      <dgm:prSet presAssocID="{9981C405-ABF3-4E13-9464-8EC708A4CF8F}" presName="tx1" presStyleLbl="revTx" presStyleIdx="1" presStyleCnt="4"/>
      <dgm:spPr/>
    </dgm:pt>
    <dgm:pt modelId="{E2B11DB0-F547-4F5C-BB9E-87AC8CE71307}" type="pres">
      <dgm:prSet presAssocID="{9981C405-ABF3-4E13-9464-8EC708A4CF8F}" presName="vert1" presStyleCnt="0"/>
      <dgm:spPr/>
    </dgm:pt>
    <dgm:pt modelId="{4FE0E0C7-6417-4BA0-A4A8-FB9E301B702E}" type="pres">
      <dgm:prSet presAssocID="{A302A6D2-A1F0-40CB-9D88-23EC6D9CFF0C}" presName="thickLine" presStyleLbl="alignNode1" presStyleIdx="2" presStyleCnt="4"/>
      <dgm:spPr/>
    </dgm:pt>
    <dgm:pt modelId="{28B70F71-9DFC-4789-B0DD-07BE43E7F394}" type="pres">
      <dgm:prSet presAssocID="{A302A6D2-A1F0-40CB-9D88-23EC6D9CFF0C}" presName="horz1" presStyleCnt="0"/>
      <dgm:spPr/>
    </dgm:pt>
    <dgm:pt modelId="{6E960EB2-61A5-41D4-A0FE-C572D2F4AEB3}" type="pres">
      <dgm:prSet presAssocID="{A302A6D2-A1F0-40CB-9D88-23EC6D9CFF0C}" presName="tx1" presStyleLbl="revTx" presStyleIdx="2" presStyleCnt="4"/>
      <dgm:spPr/>
    </dgm:pt>
    <dgm:pt modelId="{84DDCE5A-69C5-4368-9C4C-282844DEC0DB}" type="pres">
      <dgm:prSet presAssocID="{A302A6D2-A1F0-40CB-9D88-23EC6D9CFF0C}" presName="vert1" presStyleCnt="0"/>
      <dgm:spPr/>
    </dgm:pt>
    <dgm:pt modelId="{6AA6C9A9-64C0-4D75-9487-B69659C38325}" type="pres">
      <dgm:prSet presAssocID="{03FF842F-D41F-4D3F-8D1F-25079BF73C44}" presName="thickLine" presStyleLbl="alignNode1" presStyleIdx="3" presStyleCnt="4"/>
      <dgm:spPr/>
    </dgm:pt>
    <dgm:pt modelId="{8E67EDC9-AA17-4D43-8CFE-E590DF99579F}" type="pres">
      <dgm:prSet presAssocID="{03FF842F-D41F-4D3F-8D1F-25079BF73C44}" presName="horz1" presStyleCnt="0"/>
      <dgm:spPr/>
    </dgm:pt>
    <dgm:pt modelId="{339B2066-C378-4A94-B8D0-F1084F1B1D67}" type="pres">
      <dgm:prSet presAssocID="{03FF842F-D41F-4D3F-8D1F-25079BF73C44}" presName="tx1" presStyleLbl="revTx" presStyleIdx="3" presStyleCnt="4"/>
      <dgm:spPr/>
    </dgm:pt>
    <dgm:pt modelId="{4CCB1A91-39AB-4D5C-8E23-7BCD044B698F}" type="pres">
      <dgm:prSet presAssocID="{03FF842F-D41F-4D3F-8D1F-25079BF73C44}" presName="vert1" presStyleCnt="0"/>
      <dgm:spPr/>
    </dgm:pt>
  </dgm:ptLst>
  <dgm:cxnLst>
    <dgm:cxn modelId="{92D06B14-6CBD-4574-8766-9B239FA910BB}" type="presOf" srcId="{4FB78838-945A-40C6-AC89-2342C4939F15}" destId="{6DECADEF-7AB3-47A8-9539-8EBC4DF446C3}" srcOrd="0" destOrd="0" presId="urn:microsoft.com/office/officeart/2008/layout/LinedList"/>
    <dgm:cxn modelId="{1EE89015-BCD8-40C1-B749-414386DE0FAF}" srcId="{32A8A001-C213-4E4A-8E89-01FF96AC19A3}" destId="{A302A6D2-A1F0-40CB-9D88-23EC6D9CFF0C}" srcOrd="2" destOrd="0" parTransId="{B137E12D-36F7-4503-8F73-E6D129A45D5D}" sibTransId="{C5534AC7-1224-4FAA-AF75-EC5C888BB80D}"/>
    <dgm:cxn modelId="{73DD2F19-EE33-4CF7-980B-CC1B2DA89E3A}" type="presOf" srcId="{32A8A001-C213-4E4A-8E89-01FF96AC19A3}" destId="{32B10A3C-B9D9-484C-9B50-8450AA16BED6}" srcOrd="0" destOrd="0" presId="urn:microsoft.com/office/officeart/2008/layout/LinedList"/>
    <dgm:cxn modelId="{4F1FEA6C-6901-4F3E-8B01-DE8B8B7F2E76}" srcId="{32A8A001-C213-4E4A-8E89-01FF96AC19A3}" destId="{9981C405-ABF3-4E13-9464-8EC708A4CF8F}" srcOrd="1" destOrd="0" parTransId="{C991536D-D1D0-4875-978F-127DD56EF10C}" sibTransId="{28A1D890-D42D-4D02-992A-3752123F8A9A}"/>
    <dgm:cxn modelId="{9292508E-6742-404E-BAD2-2F0FFC822D80}" srcId="{32A8A001-C213-4E4A-8E89-01FF96AC19A3}" destId="{4FB78838-945A-40C6-AC89-2342C4939F15}" srcOrd="0" destOrd="0" parTransId="{53B7C399-57CB-4210-BF01-E8F475752144}" sibTransId="{F0532B2C-58F4-49C9-BF3F-8BBD28C08B5A}"/>
    <dgm:cxn modelId="{92EBBB8E-9554-459A-9E09-923DC7393879}" type="presOf" srcId="{A302A6D2-A1F0-40CB-9D88-23EC6D9CFF0C}" destId="{6E960EB2-61A5-41D4-A0FE-C572D2F4AEB3}" srcOrd="0" destOrd="0" presId="urn:microsoft.com/office/officeart/2008/layout/LinedList"/>
    <dgm:cxn modelId="{3AF8FC96-81EB-470C-8590-5FC48BEFCC3E}" srcId="{32A8A001-C213-4E4A-8E89-01FF96AC19A3}" destId="{03FF842F-D41F-4D3F-8D1F-25079BF73C44}" srcOrd="3" destOrd="0" parTransId="{20BD2CA4-D00F-42A1-82DF-28BBFD33F5EB}" sibTransId="{EB7F5C6D-5B37-426B-828D-F2ADC36C4095}"/>
    <dgm:cxn modelId="{643B72B0-E8F3-448C-A28A-83162A93976D}" type="presOf" srcId="{03FF842F-D41F-4D3F-8D1F-25079BF73C44}" destId="{339B2066-C378-4A94-B8D0-F1084F1B1D67}" srcOrd="0" destOrd="0" presId="urn:microsoft.com/office/officeart/2008/layout/LinedList"/>
    <dgm:cxn modelId="{885C64D0-B6E6-402E-A19E-470CA0F0F28E}" type="presOf" srcId="{9981C405-ABF3-4E13-9464-8EC708A4CF8F}" destId="{85AE06E0-356C-4DCC-A271-1A836BEBF22A}" srcOrd="0" destOrd="0" presId="urn:microsoft.com/office/officeart/2008/layout/LinedList"/>
    <dgm:cxn modelId="{8888285C-8978-41CF-8C5D-C87D53C08115}" type="presParOf" srcId="{32B10A3C-B9D9-484C-9B50-8450AA16BED6}" destId="{E1AA3D1A-2D96-4157-8B5C-B9003AB13F64}" srcOrd="0" destOrd="0" presId="urn:microsoft.com/office/officeart/2008/layout/LinedList"/>
    <dgm:cxn modelId="{72AF93A2-142B-4E8C-B639-AD6C232640C9}" type="presParOf" srcId="{32B10A3C-B9D9-484C-9B50-8450AA16BED6}" destId="{08F808CD-6DF2-48C2-B4D2-5CE815CA3649}" srcOrd="1" destOrd="0" presId="urn:microsoft.com/office/officeart/2008/layout/LinedList"/>
    <dgm:cxn modelId="{DF37162C-6503-4D46-B6A3-8F6631449618}" type="presParOf" srcId="{08F808CD-6DF2-48C2-B4D2-5CE815CA3649}" destId="{6DECADEF-7AB3-47A8-9539-8EBC4DF446C3}" srcOrd="0" destOrd="0" presId="urn:microsoft.com/office/officeart/2008/layout/LinedList"/>
    <dgm:cxn modelId="{90A49CB4-4BAD-49E4-9B2C-F91F5AA4FB21}" type="presParOf" srcId="{08F808CD-6DF2-48C2-B4D2-5CE815CA3649}" destId="{4647EEF0-DD67-43D6-9D7B-3C6EFCD97355}" srcOrd="1" destOrd="0" presId="urn:microsoft.com/office/officeart/2008/layout/LinedList"/>
    <dgm:cxn modelId="{1F8A6E0E-9308-4CDA-BA06-47AFC9AFED89}" type="presParOf" srcId="{32B10A3C-B9D9-484C-9B50-8450AA16BED6}" destId="{B2F25D50-DAA9-447A-9735-CAD1310F0D76}" srcOrd="2" destOrd="0" presId="urn:microsoft.com/office/officeart/2008/layout/LinedList"/>
    <dgm:cxn modelId="{AA7DB866-14F2-469D-A007-A012CC474746}" type="presParOf" srcId="{32B10A3C-B9D9-484C-9B50-8450AA16BED6}" destId="{B21E1103-0B8A-49C0-AD07-BD20E0F78137}" srcOrd="3" destOrd="0" presId="urn:microsoft.com/office/officeart/2008/layout/LinedList"/>
    <dgm:cxn modelId="{64BFFD9E-9A78-45BD-9324-9A9229EE3D1D}" type="presParOf" srcId="{B21E1103-0B8A-49C0-AD07-BD20E0F78137}" destId="{85AE06E0-356C-4DCC-A271-1A836BEBF22A}" srcOrd="0" destOrd="0" presId="urn:microsoft.com/office/officeart/2008/layout/LinedList"/>
    <dgm:cxn modelId="{88B0C3D5-4125-4798-A2EF-03DF3000649E}" type="presParOf" srcId="{B21E1103-0B8A-49C0-AD07-BD20E0F78137}" destId="{E2B11DB0-F547-4F5C-BB9E-87AC8CE71307}" srcOrd="1" destOrd="0" presId="urn:microsoft.com/office/officeart/2008/layout/LinedList"/>
    <dgm:cxn modelId="{BD28021E-AD2F-4E39-BFEA-266F174E6189}" type="presParOf" srcId="{32B10A3C-B9D9-484C-9B50-8450AA16BED6}" destId="{4FE0E0C7-6417-4BA0-A4A8-FB9E301B702E}" srcOrd="4" destOrd="0" presId="urn:microsoft.com/office/officeart/2008/layout/LinedList"/>
    <dgm:cxn modelId="{24CED55C-1A4F-47D5-AB03-58FA807EB665}" type="presParOf" srcId="{32B10A3C-B9D9-484C-9B50-8450AA16BED6}" destId="{28B70F71-9DFC-4789-B0DD-07BE43E7F394}" srcOrd="5" destOrd="0" presId="urn:microsoft.com/office/officeart/2008/layout/LinedList"/>
    <dgm:cxn modelId="{7D4D9C36-8785-4395-85A8-0A5098566AAE}" type="presParOf" srcId="{28B70F71-9DFC-4789-B0DD-07BE43E7F394}" destId="{6E960EB2-61A5-41D4-A0FE-C572D2F4AEB3}" srcOrd="0" destOrd="0" presId="urn:microsoft.com/office/officeart/2008/layout/LinedList"/>
    <dgm:cxn modelId="{15E79147-23C7-45B4-91DC-CA37746A9DAC}" type="presParOf" srcId="{28B70F71-9DFC-4789-B0DD-07BE43E7F394}" destId="{84DDCE5A-69C5-4368-9C4C-282844DEC0DB}" srcOrd="1" destOrd="0" presId="urn:microsoft.com/office/officeart/2008/layout/LinedList"/>
    <dgm:cxn modelId="{30A3419D-FB48-4E18-81A6-2B00F6155EBB}" type="presParOf" srcId="{32B10A3C-B9D9-484C-9B50-8450AA16BED6}" destId="{6AA6C9A9-64C0-4D75-9487-B69659C38325}" srcOrd="6" destOrd="0" presId="urn:microsoft.com/office/officeart/2008/layout/LinedList"/>
    <dgm:cxn modelId="{E076CD17-77E5-45DB-86FA-3A208802F040}" type="presParOf" srcId="{32B10A3C-B9D9-484C-9B50-8450AA16BED6}" destId="{8E67EDC9-AA17-4D43-8CFE-E590DF99579F}" srcOrd="7" destOrd="0" presId="urn:microsoft.com/office/officeart/2008/layout/LinedList"/>
    <dgm:cxn modelId="{FE9E8D0B-C2F1-416A-B545-DAA493439DE7}" type="presParOf" srcId="{8E67EDC9-AA17-4D43-8CFE-E590DF99579F}" destId="{339B2066-C378-4A94-B8D0-F1084F1B1D67}" srcOrd="0" destOrd="0" presId="urn:microsoft.com/office/officeart/2008/layout/LinedList"/>
    <dgm:cxn modelId="{3456FFB1-3780-4EE4-B3BD-78A28C590A0B}" type="presParOf" srcId="{8E67EDC9-AA17-4D43-8CFE-E590DF99579F}" destId="{4CCB1A91-39AB-4D5C-8E23-7BCD044B698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108C27-E18B-4039-83A5-496A84C45E3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318A3FF-79AE-4B06-8C99-56BFAC575D4A}">
      <dgm:prSet/>
      <dgm:spPr/>
      <dgm:t>
        <a:bodyPr/>
        <a:lstStyle/>
        <a:p>
          <a:r>
            <a:rPr lang="sr-Latn-ME"/>
            <a:t>Protok krvi kroz sva tkiva organizma je skoro uvijek precizno kontrolisan u zavisnosti od tkivnih potreba</a:t>
          </a:r>
          <a:endParaRPr lang="en-US"/>
        </a:p>
      </dgm:t>
    </dgm:pt>
    <dgm:pt modelId="{94BEA82E-D455-4160-95B5-23F4C84F490A}" type="parTrans" cxnId="{BF058DAA-FC4D-4F7A-BF89-02632B2632A0}">
      <dgm:prSet/>
      <dgm:spPr/>
      <dgm:t>
        <a:bodyPr/>
        <a:lstStyle/>
        <a:p>
          <a:endParaRPr lang="en-US"/>
        </a:p>
      </dgm:t>
    </dgm:pt>
    <dgm:pt modelId="{6A4A3A3E-902F-4E2A-941A-08118DE5BBF4}" type="sibTrans" cxnId="{BF058DAA-FC4D-4F7A-BF89-02632B2632A0}">
      <dgm:prSet/>
      <dgm:spPr/>
      <dgm:t>
        <a:bodyPr/>
        <a:lstStyle/>
        <a:p>
          <a:endParaRPr lang="en-US"/>
        </a:p>
      </dgm:t>
    </dgm:pt>
    <dgm:pt modelId="{589F7FB9-A89A-467D-A343-0E13C05EFD99}">
      <dgm:prSet/>
      <dgm:spPr/>
      <dgm:t>
        <a:bodyPr/>
        <a:lstStyle/>
        <a:p>
          <a:r>
            <a:rPr lang="sr-Latn-ME"/>
            <a:t>Minutni volumen je uglavnom kontrolisan zbirom svih lokalnih tkivnih protoka</a:t>
          </a:r>
          <a:endParaRPr lang="en-US"/>
        </a:p>
      </dgm:t>
    </dgm:pt>
    <dgm:pt modelId="{C77B3C98-B941-4982-886C-32F1D2240B3D}" type="parTrans" cxnId="{71D1E78D-750D-4838-AFA0-77D92CABD4FC}">
      <dgm:prSet/>
      <dgm:spPr/>
      <dgm:t>
        <a:bodyPr/>
        <a:lstStyle/>
        <a:p>
          <a:endParaRPr lang="en-US"/>
        </a:p>
      </dgm:t>
    </dgm:pt>
    <dgm:pt modelId="{5683716F-5DE6-4FDF-ACE7-C6AC8FB3BDA3}" type="sibTrans" cxnId="{71D1E78D-750D-4838-AFA0-77D92CABD4FC}">
      <dgm:prSet/>
      <dgm:spPr/>
      <dgm:t>
        <a:bodyPr/>
        <a:lstStyle/>
        <a:p>
          <a:endParaRPr lang="en-US"/>
        </a:p>
      </dgm:t>
    </dgm:pt>
    <dgm:pt modelId="{9599B99C-47FA-419B-BC34-615AB0A1A5FD}">
      <dgm:prSet/>
      <dgm:spPr/>
      <dgm:t>
        <a:bodyPr/>
        <a:lstStyle/>
        <a:p>
          <a:r>
            <a:rPr lang="sr-Latn-ME"/>
            <a:t>Arterijski pritisak je kontrolisan nezavisno od kontrole bilo lokalnog protoka krvi bilo minutnog volumena srca</a:t>
          </a:r>
          <a:endParaRPr lang="en-US"/>
        </a:p>
      </dgm:t>
    </dgm:pt>
    <dgm:pt modelId="{81FDF5C6-D33B-4E6D-967A-A63EED2ADE8E}" type="parTrans" cxnId="{6072595B-414F-4EE1-AF38-9D4182694280}">
      <dgm:prSet/>
      <dgm:spPr/>
      <dgm:t>
        <a:bodyPr/>
        <a:lstStyle/>
        <a:p>
          <a:endParaRPr lang="en-US"/>
        </a:p>
      </dgm:t>
    </dgm:pt>
    <dgm:pt modelId="{42626841-977B-4387-A8EC-1F402960F0AA}" type="sibTrans" cxnId="{6072595B-414F-4EE1-AF38-9D4182694280}">
      <dgm:prSet/>
      <dgm:spPr/>
      <dgm:t>
        <a:bodyPr/>
        <a:lstStyle/>
        <a:p>
          <a:endParaRPr lang="en-US"/>
        </a:p>
      </dgm:t>
    </dgm:pt>
    <dgm:pt modelId="{96627672-66B3-47C0-B5EF-E39E28D9CE9E}" type="pres">
      <dgm:prSet presAssocID="{CE108C27-E18B-4039-83A5-496A84C45E39}" presName="linear" presStyleCnt="0">
        <dgm:presLayoutVars>
          <dgm:animLvl val="lvl"/>
          <dgm:resizeHandles val="exact"/>
        </dgm:presLayoutVars>
      </dgm:prSet>
      <dgm:spPr/>
    </dgm:pt>
    <dgm:pt modelId="{531A9E6C-01EC-4C0E-BF78-BB433A8A3961}" type="pres">
      <dgm:prSet presAssocID="{6318A3FF-79AE-4B06-8C99-56BFAC575D4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7FC8D35-0251-4BB2-9AB6-AB16DC267E78}" type="pres">
      <dgm:prSet presAssocID="{6A4A3A3E-902F-4E2A-941A-08118DE5BBF4}" presName="spacer" presStyleCnt="0"/>
      <dgm:spPr/>
    </dgm:pt>
    <dgm:pt modelId="{577CC381-FB52-46B0-AFFC-5AD5838C4C14}" type="pres">
      <dgm:prSet presAssocID="{589F7FB9-A89A-467D-A343-0E13C05EFD9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0136F50-18F3-4ED3-9381-C3A3569E9761}" type="pres">
      <dgm:prSet presAssocID="{5683716F-5DE6-4FDF-ACE7-C6AC8FB3BDA3}" presName="spacer" presStyleCnt="0"/>
      <dgm:spPr/>
    </dgm:pt>
    <dgm:pt modelId="{74B4A905-5C0A-429B-BFF2-7295B3D18699}" type="pres">
      <dgm:prSet presAssocID="{9599B99C-47FA-419B-BC34-615AB0A1A5FD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A9B2501-2CA0-44E6-8878-27B695BD4FE7}" type="presOf" srcId="{CE108C27-E18B-4039-83A5-496A84C45E39}" destId="{96627672-66B3-47C0-B5EF-E39E28D9CE9E}" srcOrd="0" destOrd="0" presId="urn:microsoft.com/office/officeart/2005/8/layout/vList2"/>
    <dgm:cxn modelId="{6072595B-414F-4EE1-AF38-9D4182694280}" srcId="{CE108C27-E18B-4039-83A5-496A84C45E39}" destId="{9599B99C-47FA-419B-BC34-615AB0A1A5FD}" srcOrd="2" destOrd="0" parTransId="{81FDF5C6-D33B-4E6D-967A-A63EED2ADE8E}" sibTransId="{42626841-977B-4387-A8EC-1F402960F0AA}"/>
    <dgm:cxn modelId="{60497941-8CCE-4A4F-B457-8ABB383A2A3B}" type="presOf" srcId="{9599B99C-47FA-419B-BC34-615AB0A1A5FD}" destId="{74B4A905-5C0A-429B-BFF2-7295B3D18699}" srcOrd="0" destOrd="0" presId="urn:microsoft.com/office/officeart/2005/8/layout/vList2"/>
    <dgm:cxn modelId="{DF287446-6F84-40C4-AD34-D69C11C68ABC}" type="presOf" srcId="{589F7FB9-A89A-467D-A343-0E13C05EFD99}" destId="{577CC381-FB52-46B0-AFFC-5AD5838C4C14}" srcOrd="0" destOrd="0" presId="urn:microsoft.com/office/officeart/2005/8/layout/vList2"/>
    <dgm:cxn modelId="{71D1E78D-750D-4838-AFA0-77D92CABD4FC}" srcId="{CE108C27-E18B-4039-83A5-496A84C45E39}" destId="{589F7FB9-A89A-467D-A343-0E13C05EFD99}" srcOrd="1" destOrd="0" parTransId="{C77B3C98-B941-4982-886C-32F1D2240B3D}" sibTransId="{5683716F-5DE6-4FDF-ACE7-C6AC8FB3BDA3}"/>
    <dgm:cxn modelId="{BF058DAA-FC4D-4F7A-BF89-02632B2632A0}" srcId="{CE108C27-E18B-4039-83A5-496A84C45E39}" destId="{6318A3FF-79AE-4B06-8C99-56BFAC575D4A}" srcOrd="0" destOrd="0" parTransId="{94BEA82E-D455-4160-95B5-23F4C84F490A}" sibTransId="{6A4A3A3E-902F-4E2A-941A-08118DE5BBF4}"/>
    <dgm:cxn modelId="{C6995DD0-5CA1-4FB8-B37C-539B1CDA3B14}" type="presOf" srcId="{6318A3FF-79AE-4B06-8C99-56BFAC575D4A}" destId="{531A9E6C-01EC-4C0E-BF78-BB433A8A3961}" srcOrd="0" destOrd="0" presId="urn:microsoft.com/office/officeart/2005/8/layout/vList2"/>
    <dgm:cxn modelId="{FFC1C30E-F653-4004-A12A-28CDF0709101}" type="presParOf" srcId="{96627672-66B3-47C0-B5EF-E39E28D9CE9E}" destId="{531A9E6C-01EC-4C0E-BF78-BB433A8A3961}" srcOrd="0" destOrd="0" presId="urn:microsoft.com/office/officeart/2005/8/layout/vList2"/>
    <dgm:cxn modelId="{82B988FE-0BB6-43B7-9E26-46DA766433BF}" type="presParOf" srcId="{96627672-66B3-47C0-B5EF-E39E28D9CE9E}" destId="{17FC8D35-0251-4BB2-9AB6-AB16DC267E78}" srcOrd="1" destOrd="0" presId="urn:microsoft.com/office/officeart/2005/8/layout/vList2"/>
    <dgm:cxn modelId="{7BB11789-B50F-4186-A9BF-510E49ED6B46}" type="presParOf" srcId="{96627672-66B3-47C0-B5EF-E39E28D9CE9E}" destId="{577CC381-FB52-46B0-AFFC-5AD5838C4C14}" srcOrd="2" destOrd="0" presId="urn:microsoft.com/office/officeart/2005/8/layout/vList2"/>
    <dgm:cxn modelId="{B9B8E9E7-56A9-4A9F-AEEB-1E84DC02A840}" type="presParOf" srcId="{96627672-66B3-47C0-B5EF-E39E28D9CE9E}" destId="{A0136F50-18F3-4ED3-9381-C3A3569E9761}" srcOrd="3" destOrd="0" presId="urn:microsoft.com/office/officeart/2005/8/layout/vList2"/>
    <dgm:cxn modelId="{35C4323C-50C2-4839-85A4-865353CB761B}" type="presParOf" srcId="{96627672-66B3-47C0-B5EF-E39E28D9CE9E}" destId="{74B4A905-5C0A-429B-BFF2-7295B3D1869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971FEF-8C7C-4440-9F52-B427E69EEDFC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070BD36-9C42-4359-875D-63B18D53351C}">
      <dgm:prSet/>
      <dgm:spPr/>
      <dgm:t>
        <a:bodyPr/>
        <a:lstStyle/>
        <a:p>
          <a:r>
            <a:rPr lang="en-GB"/>
            <a:t>Jedno od najosnovnijih i najvažnijih svojstava cirkulacije jeste sposobnost svakog tkiva da kontroliše svoj protok krvi. </a:t>
          </a:r>
          <a:endParaRPr lang="en-US"/>
        </a:p>
      </dgm:t>
    </dgm:pt>
    <dgm:pt modelId="{5E183AD1-90EC-4532-8997-8186D289AD8D}" type="parTrans" cxnId="{EC502F97-B32C-4AFB-A8C9-43988F2005A0}">
      <dgm:prSet/>
      <dgm:spPr/>
      <dgm:t>
        <a:bodyPr/>
        <a:lstStyle/>
        <a:p>
          <a:endParaRPr lang="en-US"/>
        </a:p>
      </dgm:t>
    </dgm:pt>
    <dgm:pt modelId="{82366090-CEF6-49FB-8719-FED09B4E488A}" type="sibTrans" cxnId="{EC502F97-B32C-4AFB-A8C9-43988F2005A0}">
      <dgm:prSet/>
      <dgm:spPr/>
      <dgm:t>
        <a:bodyPr/>
        <a:lstStyle/>
        <a:p>
          <a:endParaRPr lang="en-US"/>
        </a:p>
      </dgm:t>
    </dgm:pt>
    <dgm:pt modelId="{A8671EB1-010C-4AFC-B164-8A0516F6CD39}">
      <dgm:prSet/>
      <dgm:spPr/>
      <dgm:t>
        <a:bodyPr/>
        <a:lstStyle/>
        <a:p>
          <a:r>
            <a:rPr lang="en-GB"/>
            <a:t>Potrebe tkiva se mijenjaju u skladu sa:</a:t>
          </a:r>
          <a:endParaRPr lang="en-US"/>
        </a:p>
      </dgm:t>
    </dgm:pt>
    <dgm:pt modelId="{75536F0E-8741-42C1-9F31-1D855558BD68}" type="parTrans" cxnId="{EB7FB369-A40A-4B68-95B5-9B8A34494AFB}">
      <dgm:prSet/>
      <dgm:spPr/>
      <dgm:t>
        <a:bodyPr/>
        <a:lstStyle/>
        <a:p>
          <a:endParaRPr lang="en-US"/>
        </a:p>
      </dgm:t>
    </dgm:pt>
    <dgm:pt modelId="{51CF7C71-B2C9-4E5E-AAA5-E26102C5DC30}" type="sibTrans" cxnId="{EB7FB369-A40A-4B68-95B5-9B8A34494AFB}">
      <dgm:prSet/>
      <dgm:spPr/>
      <dgm:t>
        <a:bodyPr/>
        <a:lstStyle/>
        <a:p>
          <a:endParaRPr lang="en-US"/>
        </a:p>
      </dgm:t>
    </dgm:pt>
    <dgm:pt modelId="{9CB373C8-9CC7-415B-8750-52910EDFEB2F}">
      <dgm:prSet/>
      <dgm:spPr/>
      <dgm:t>
        <a:bodyPr/>
        <a:lstStyle/>
        <a:p>
          <a:r>
            <a:rPr lang="en-GB"/>
            <a:t>•	Potrebama za kiseonikom</a:t>
          </a:r>
          <a:endParaRPr lang="en-US"/>
        </a:p>
      </dgm:t>
    </dgm:pt>
    <dgm:pt modelId="{630F00F4-5929-4B17-872F-B1DBB62CFBFE}" type="parTrans" cxnId="{BFEF1D6D-4FC4-4094-8319-A5FD2FC8408F}">
      <dgm:prSet/>
      <dgm:spPr/>
      <dgm:t>
        <a:bodyPr/>
        <a:lstStyle/>
        <a:p>
          <a:endParaRPr lang="en-US"/>
        </a:p>
      </dgm:t>
    </dgm:pt>
    <dgm:pt modelId="{775FE352-0BB4-46AE-A9C8-A91EDD797B3D}" type="sibTrans" cxnId="{BFEF1D6D-4FC4-4094-8319-A5FD2FC8408F}">
      <dgm:prSet/>
      <dgm:spPr/>
      <dgm:t>
        <a:bodyPr/>
        <a:lstStyle/>
        <a:p>
          <a:endParaRPr lang="en-US"/>
        </a:p>
      </dgm:t>
    </dgm:pt>
    <dgm:pt modelId="{648C74E9-7593-4230-BFEB-C4D4594C003C}">
      <dgm:prSet/>
      <dgm:spPr/>
      <dgm:t>
        <a:bodyPr/>
        <a:lstStyle/>
        <a:p>
          <a:r>
            <a:rPr lang="en-GB"/>
            <a:t>•	Potrebama za hranljivim materijama (pr glukoza, amino kisjeline)</a:t>
          </a:r>
          <a:endParaRPr lang="en-US"/>
        </a:p>
      </dgm:t>
    </dgm:pt>
    <dgm:pt modelId="{8A053451-9F64-4349-9E96-48C07170A8EA}" type="parTrans" cxnId="{35D1F662-56D8-49D8-B80B-FF8B6640BA46}">
      <dgm:prSet/>
      <dgm:spPr/>
      <dgm:t>
        <a:bodyPr/>
        <a:lstStyle/>
        <a:p>
          <a:endParaRPr lang="en-US"/>
        </a:p>
      </dgm:t>
    </dgm:pt>
    <dgm:pt modelId="{000BEE2D-6B0C-4B21-ABDF-93FEBC92D79D}" type="sibTrans" cxnId="{35D1F662-56D8-49D8-B80B-FF8B6640BA46}">
      <dgm:prSet/>
      <dgm:spPr/>
      <dgm:t>
        <a:bodyPr/>
        <a:lstStyle/>
        <a:p>
          <a:endParaRPr lang="en-US"/>
        </a:p>
      </dgm:t>
    </dgm:pt>
    <dgm:pt modelId="{D1509E65-8C80-40CD-873E-CC7C9274132E}">
      <dgm:prSet/>
      <dgm:spPr/>
      <dgm:t>
        <a:bodyPr/>
        <a:lstStyle/>
        <a:p>
          <a:r>
            <a:rPr lang="en-GB"/>
            <a:t>•	Uklanjanje ugljen-dioksida iz tkiva</a:t>
          </a:r>
          <a:endParaRPr lang="en-US"/>
        </a:p>
      </dgm:t>
    </dgm:pt>
    <dgm:pt modelId="{AE44EE6E-FD3B-4685-92E7-B814FCFC15AA}" type="parTrans" cxnId="{3452640C-CBFE-44FD-A746-3AC66DD24D7B}">
      <dgm:prSet/>
      <dgm:spPr/>
      <dgm:t>
        <a:bodyPr/>
        <a:lstStyle/>
        <a:p>
          <a:endParaRPr lang="en-US"/>
        </a:p>
      </dgm:t>
    </dgm:pt>
    <dgm:pt modelId="{7D8B1EC4-6CB0-4D26-B841-2D16C09D37A9}" type="sibTrans" cxnId="{3452640C-CBFE-44FD-A746-3AC66DD24D7B}">
      <dgm:prSet/>
      <dgm:spPr/>
      <dgm:t>
        <a:bodyPr/>
        <a:lstStyle/>
        <a:p>
          <a:endParaRPr lang="en-US"/>
        </a:p>
      </dgm:t>
    </dgm:pt>
    <dgm:pt modelId="{745D0E7A-7806-4293-91C8-549FC9C992BD}">
      <dgm:prSet/>
      <dgm:spPr/>
      <dgm:t>
        <a:bodyPr/>
        <a:lstStyle/>
        <a:p>
          <a:r>
            <a:rPr lang="en-GB"/>
            <a:t>•	Uklanjanje vodonikovih jona iz tkiva</a:t>
          </a:r>
          <a:endParaRPr lang="en-US"/>
        </a:p>
      </dgm:t>
    </dgm:pt>
    <dgm:pt modelId="{FEAB4878-4DB2-43C5-972D-93309E860F82}" type="parTrans" cxnId="{A89340E4-DF89-4332-97C5-5172DE393901}">
      <dgm:prSet/>
      <dgm:spPr/>
      <dgm:t>
        <a:bodyPr/>
        <a:lstStyle/>
        <a:p>
          <a:endParaRPr lang="en-US"/>
        </a:p>
      </dgm:t>
    </dgm:pt>
    <dgm:pt modelId="{EB775C33-231E-4A8E-B08E-8CC2ABC400EB}" type="sibTrans" cxnId="{A89340E4-DF89-4332-97C5-5172DE393901}">
      <dgm:prSet/>
      <dgm:spPr/>
      <dgm:t>
        <a:bodyPr/>
        <a:lstStyle/>
        <a:p>
          <a:endParaRPr lang="en-US"/>
        </a:p>
      </dgm:t>
    </dgm:pt>
    <dgm:pt modelId="{353E147B-5E04-4B30-BB3F-A15AAB846ACC}">
      <dgm:prSet/>
      <dgm:spPr/>
      <dgm:t>
        <a:bodyPr/>
        <a:lstStyle/>
        <a:p>
          <a:r>
            <a:rPr lang="en-GB"/>
            <a:t>•	Održavanje jonske koncentracije u tkivima</a:t>
          </a:r>
          <a:endParaRPr lang="en-US"/>
        </a:p>
      </dgm:t>
    </dgm:pt>
    <dgm:pt modelId="{381DA107-4B7A-4A9A-AB86-5B57137AA482}" type="parTrans" cxnId="{503700B5-8F18-432C-8194-FFAC4AE326EF}">
      <dgm:prSet/>
      <dgm:spPr/>
      <dgm:t>
        <a:bodyPr/>
        <a:lstStyle/>
        <a:p>
          <a:endParaRPr lang="en-US"/>
        </a:p>
      </dgm:t>
    </dgm:pt>
    <dgm:pt modelId="{7D75F14A-140C-4C17-82D6-57462A066BF3}" type="sibTrans" cxnId="{503700B5-8F18-432C-8194-FFAC4AE326EF}">
      <dgm:prSet/>
      <dgm:spPr/>
      <dgm:t>
        <a:bodyPr/>
        <a:lstStyle/>
        <a:p>
          <a:endParaRPr lang="en-US"/>
        </a:p>
      </dgm:t>
    </dgm:pt>
    <dgm:pt modelId="{EDA04770-BB2C-48DE-8D42-95A1BEEB70A0}">
      <dgm:prSet/>
      <dgm:spPr/>
      <dgm:t>
        <a:bodyPr/>
        <a:lstStyle/>
        <a:p>
          <a:r>
            <a:rPr lang="en-GB"/>
            <a:t>•	Transport različitih hormona i drugih specifičnih substanci u ciljna tkiva.</a:t>
          </a:r>
          <a:endParaRPr lang="en-US"/>
        </a:p>
      </dgm:t>
    </dgm:pt>
    <dgm:pt modelId="{04C70BBE-4346-48D3-9378-CBF5B7DB05C7}" type="parTrans" cxnId="{4DC298C2-D750-4BEA-B2DB-EC5513B63EFE}">
      <dgm:prSet/>
      <dgm:spPr/>
      <dgm:t>
        <a:bodyPr/>
        <a:lstStyle/>
        <a:p>
          <a:endParaRPr lang="en-US"/>
        </a:p>
      </dgm:t>
    </dgm:pt>
    <dgm:pt modelId="{775630FD-1DD2-4543-B0E6-286A50CD818C}" type="sibTrans" cxnId="{4DC298C2-D750-4BEA-B2DB-EC5513B63EFE}">
      <dgm:prSet/>
      <dgm:spPr/>
      <dgm:t>
        <a:bodyPr/>
        <a:lstStyle/>
        <a:p>
          <a:endParaRPr lang="en-US"/>
        </a:p>
      </dgm:t>
    </dgm:pt>
    <dgm:pt modelId="{63E7578F-9B63-48A7-A872-1BEB7F27C013}" type="pres">
      <dgm:prSet presAssocID="{FD971FEF-8C7C-4440-9F52-B427E69EEDFC}" presName="vert0" presStyleCnt="0">
        <dgm:presLayoutVars>
          <dgm:dir/>
          <dgm:animOne val="branch"/>
          <dgm:animLvl val="lvl"/>
        </dgm:presLayoutVars>
      </dgm:prSet>
      <dgm:spPr/>
    </dgm:pt>
    <dgm:pt modelId="{8DD35029-836E-47E2-B7B4-29A9F4127945}" type="pres">
      <dgm:prSet presAssocID="{E070BD36-9C42-4359-875D-63B18D53351C}" presName="thickLine" presStyleLbl="alignNode1" presStyleIdx="0" presStyleCnt="8"/>
      <dgm:spPr/>
    </dgm:pt>
    <dgm:pt modelId="{ABA08818-585A-4D91-9AB2-B60E6DFC6DB1}" type="pres">
      <dgm:prSet presAssocID="{E070BD36-9C42-4359-875D-63B18D53351C}" presName="horz1" presStyleCnt="0"/>
      <dgm:spPr/>
    </dgm:pt>
    <dgm:pt modelId="{63745DE5-E5AA-4199-9AB6-C0C537B85119}" type="pres">
      <dgm:prSet presAssocID="{E070BD36-9C42-4359-875D-63B18D53351C}" presName="tx1" presStyleLbl="revTx" presStyleIdx="0" presStyleCnt="8"/>
      <dgm:spPr/>
    </dgm:pt>
    <dgm:pt modelId="{FB7272CC-1642-425E-A369-BF9514538C59}" type="pres">
      <dgm:prSet presAssocID="{E070BD36-9C42-4359-875D-63B18D53351C}" presName="vert1" presStyleCnt="0"/>
      <dgm:spPr/>
    </dgm:pt>
    <dgm:pt modelId="{D994F93D-9B63-4D49-8885-2AB86057B449}" type="pres">
      <dgm:prSet presAssocID="{A8671EB1-010C-4AFC-B164-8A0516F6CD39}" presName="thickLine" presStyleLbl="alignNode1" presStyleIdx="1" presStyleCnt="8"/>
      <dgm:spPr/>
    </dgm:pt>
    <dgm:pt modelId="{44450F89-4BB7-4DD1-8834-94DC5A76F0C9}" type="pres">
      <dgm:prSet presAssocID="{A8671EB1-010C-4AFC-B164-8A0516F6CD39}" presName="horz1" presStyleCnt="0"/>
      <dgm:spPr/>
    </dgm:pt>
    <dgm:pt modelId="{69DB3F61-CF4F-47BE-AE50-FE2AEAF25E7B}" type="pres">
      <dgm:prSet presAssocID="{A8671EB1-010C-4AFC-B164-8A0516F6CD39}" presName="tx1" presStyleLbl="revTx" presStyleIdx="1" presStyleCnt="8"/>
      <dgm:spPr/>
    </dgm:pt>
    <dgm:pt modelId="{815980CD-0256-4CE5-AEF9-A759B1448FBD}" type="pres">
      <dgm:prSet presAssocID="{A8671EB1-010C-4AFC-B164-8A0516F6CD39}" presName="vert1" presStyleCnt="0"/>
      <dgm:spPr/>
    </dgm:pt>
    <dgm:pt modelId="{29FAF0D2-EB48-4FED-A9C4-28677401AED9}" type="pres">
      <dgm:prSet presAssocID="{9CB373C8-9CC7-415B-8750-52910EDFEB2F}" presName="thickLine" presStyleLbl="alignNode1" presStyleIdx="2" presStyleCnt="8"/>
      <dgm:spPr/>
    </dgm:pt>
    <dgm:pt modelId="{9E0D5F13-7298-4FE4-A8E3-2FD446B8E421}" type="pres">
      <dgm:prSet presAssocID="{9CB373C8-9CC7-415B-8750-52910EDFEB2F}" presName="horz1" presStyleCnt="0"/>
      <dgm:spPr/>
    </dgm:pt>
    <dgm:pt modelId="{D21D11BA-BF95-4AED-8793-91289739F33C}" type="pres">
      <dgm:prSet presAssocID="{9CB373C8-9CC7-415B-8750-52910EDFEB2F}" presName="tx1" presStyleLbl="revTx" presStyleIdx="2" presStyleCnt="8"/>
      <dgm:spPr/>
    </dgm:pt>
    <dgm:pt modelId="{B445C1DD-4C6C-4081-B066-B6BA4E35CAEB}" type="pres">
      <dgm:prSet presAssocID="{9CB373C8-9CC7-415B-8750-52910EDFEB2F}" presName="vert1" presStyleCnt="0"/>
      <dgm:spPr/>
    </dgm:pt>
    <dgm:pt modelId="{FE15D112-471C-45BC-BA50-F3CE984B8BE7}" type="pres">
      <dgm:prSet presAssocID="{648C74E9-7593-4230-BFEB-C4D4594C003C}" presName="thickLine" presStyleLbl="alignNode1" presStyleIdx="3" presStyleCnt="8"/>
      <dgm:spPr/>
    </dgm:pt>
    <dgm:pt modelId="{A313DF2D-38F8-49FD-A628-1C722415DB60}" type="pres">
      <dgm:prSet presAssocID="{648C74E9-7593-4230-BFEB-C4D4594C003C}" presName="horz1" presStyleCnt="0"/>
      <dgm:spPr/>
    </dgm:pt>
    <dgm:pt modelId="{EF7D978D-CD64-48BA-9337-A2AD61C464B8}" type="pres">
      <dgm:prSet presAssocID="{648C74E9-7593-4230-BFEB-C4D4594C003C}" presName="tx1" presStyleLbl="revTx" presStyleIdx="3" presStyleCnt="8"/>
      <dgm:spPr/>
    </dgm:pt>
    <dgm:pt modelId="{ADE1A3B7-783D-49F3-9385-64F99660C32C}" type="pres">
      <dgm:prSet presAssocID="{648C74E9-7593-4230-BFEB-C4D4594C003C}" presName="vert1" presStyleCnt="0"/>
      <dgm:spPr/>
    </dgm:pt>
    <dgm:pt modelId="{3A18E2D5-0F54-4347-87EC-33F2D182CDE3}" type="pres">
      <dgm:prSet presAssocID="{D1509E65-8C80-40CD-873E-CC7C9274132E}" presName="thickLine" presStyleLbl="alignNode1" presStyleIdx="4" presStyleCnt="8"/>
      <dgm:spPr/>
    </dgm:pt>
    <dgm:pt modelId="{3F73809D-CB1A-498D-869B-FE81950FC3BC}" type="pres">
      <dgm:prSet presAssocID="{D1509E65-8C80-40CD-873E-CC7C9274132E}" presName="horz1" presStyleCnt="0"/>
      <dgm:spPr/>
    </dgm:pt>
    <dgm:pt modelId="{B559400D-4CF8-48F4-9737-5ED6D42E7668}" type="pres">
      <dgm:prSet presAssocID="{D1509E65-8C80-40CD-873E-CC7C9274132E}" presName="tx1" presStyleLbl="revTx" presStyleIdx="4" presStyleCnt="8"/>
      <dgm:spPr/>
    </dgm:pt>
    <dgm:pt modelId="{305229FD-C34F-4B11-B804-FDC5B8FFB59B}" type="pres">
      <dgm:prSet presAssocID="{D1509E65-8C80-40CD-873E-CC7C9274132E}" presName="vert1" presStyleCnt="0"/>
      <dgm:spPr/>
    </dgm:pt>
    <dgm:pt modelId="{DE0D034E-A639-4FE6-B7E3-4207243A55F2}" type="pres">
      <dgm:prSet presAssocID="{745D0E7A-7806-4293-91C8-549FC9C992BD}" presName="thickLine" presStyleLbl="alignNode1" presStyleIdx="5" presStyleCnt="8"/>
      <dgm:spPr/>
    </dgm:pt>
    <dgm:pt modelId="{79D39718-DD7F-4CE8-878B-7FF6067B942F}" type="pres">
      <dgm:prSet presAssocID="{745D0E7A-7806-4293-91C8-549FC9C992BD}" presName="horz1" presStyleCnt="0"/>
      <dgm:spPr/>
    </dgm:pt>
    <dgm:pt modelId="{94003D55-9E63-4E4D-BDC1-1A491A78D5C1}" type="pres">
      <dgm:prSet presAssocID="{745D0E7A-7806-4293-91C8-549FC9C992BD}" presName="tx1" presStyleLbl="revTx" presStyleIdx="5" presStyleCnt="8"/>
      <dgm:spPr/>
    </dgm:pt>
    <dgm:pt modelId="{14B1E578-AB5E-44C6-B74C-FA264BA34C99}" type="pres">
      <dgm:prSet presAssocID="{745D0E7A-7806-4293-91C8-549FC9C992BD}" presName="vert1" presStyleCnt="0"/>
      <dgm:spPr/>
    </dgm:pt>
    <dgm:pt modelId="{B0DF58F7-7B9B-40F6-99FE-1ACEDFFE14E6}" type="pres">
      <dgm:prSet presAssocID="{353E147B-5E04-4B30-BB3F-A15AAB846ACC}" presName="thickLine" presStyleLbl="alignNode1" presStyleIdx="6" presStyleCnt="8"/>
      <dgm:spPr/>
    </dgm:pt>
    <dgm:pt modelId="{F8B3E2AB-720F-459E-BA86-F7743153D174}" type="pres">
      <dgm:prSet presAssocID="{353E147B-5E04-4B30-BB3F-A15AAB846ACC}" presName="horz1" presStyleCnt="0"/>
      <dgm:spPr/>
    </dgm:pt>
    <dgm:pt modelId="{B3B99567-5260-4505-BF41-E75019FAC2F9}" type="pres">
      <dgm:prSet presAssocID="{353E147B-5E04-4B30-BB3F-A15AAB846ACC}" presName="tx1" presStyleLbl="revTx" presStyleIdx="6" presStyleCnt="8"/>
      <dgm:spPr/>
    </dgm:pt>
    <dgm:pt modelId="{8FA86541-53EC-4B57-955D-BAEAC4CE57AE}" type="pres">
      <dgm:prSet presAssocID="{353E147B-5E04-4B30-BB3F-A15AAB846ACC}" presName="vert1" presStyleCnt="0"/>
      <dgm:spPr/>
    </dgm:pt>
    <dgm:pt modelId="{F11DBE28-5867-479C-A180-3E45F054991B}" type="pres">
      <dgm:prSet presAssocID="{EDA04770-BB2C-48DE-8D42-95A1BEEB70A0}" presName="thickLine" presStyleLbl="alignNode1" presStyleIdx="7" presStyleCnt="8"/>
      <dgm:spPr/>
    </dgm:pt>
    <dgm:pt modelId="{2C473942-DDE2-4CAF-BAD1-F276716E8B6F}" type="pres">
      <dgm:prSet presAssocID="{EDA04770-BB2C-48DE-8D42-95A1BEEB70A0}" presName="horz1" presStyleCnt="0"/>
      <dgm:spPr/>
    </dgm:pt>
    <dgm:pt modelId="{719CB47F-4706-48A9-8039-5E0AF782423A}" type="pres">
      <dgm:prSet presAssocID="{EDA04770-BB2C-48DE-8D42-95A1BEEB70A0}" presName="tx1" presStyleLbl="revTx" presStyleIdx="7" presStyleCnt="8"/>
      <dgm:spPr/>
    </dgm:pt>
    <dgm:pt modelId="{2304DB77-4522-44FE-882F-9472D1C240F5}" type="pres">
      <dgm:prSet presAssocID="{EDA04770-BB2C-48DE-8D42-95A1BEEB70A0}" presName="vert1" presStyleCnt="0"/>
      <dgm:spPr/>
    </dgm:pt>
  </dgm:ptLst>
  <dgm:cxnLst>
    <dgm:cxn modelId="{3452640C-CBFE-44FD-A746-3AC66DD24D7B}" srcId="{FD971FEF-8C7C-4440-9F52-B427E69EEDFC}" destId="{D1509E65-8C80-40CD-873E-CC7C9274132E}" srcOrd="4" destOrd="0" parTransId="{AE44EE6E-FD3B-4685-92E7-B814FCFC15AA}" sibTransId="{7D8B1EC4-6CB0-4D26-B841-2D16C09D37A9}"/>
    <dgm:cxn modelId="{40F88B1C-5E70-4C2A-A3B6-E1BAACD7B36D}" type="presOf" srcId="{FD971FEF-8C7C-4440-9F52-B427E69EEDFC}" destId="{63E7578F-9B63-48A7-A872-1BEB7F27C013}" srcOrd="0" destOrd="0" presId="urn:microsoft.com/office/officeart/2008/layout/LinedList"/>
    <dgm:cxn modelId="{81DB311E-5D4F-40A3-A57D-BFFCD978C142}" type="presOf" srcId="{A8671EB1-010C-4AFC-B164-8A0516F6CD39}" destId="{69DB3F61-CF4F-47BE-AE50-FE2AEAF25E7B}" srcOrd="0" destOrd="0" presId="urn:microsoft.com/office/officeart/2008/layout/LinedList"/>
    <dgm:cxn modelId="{1F47E929-073D-44B3-A5ED-EE1B0B4F5177}" type="presOf" srcId="{648C74E9-7593-4230-BFEB-C4D4594C003C}" destId="{EF7D978D-CD64-48BA-9337-A2AD61C464B8}" srcOrd="0" destOrd="0" presId="urn:microsoft.com/office/officeart/2008/layout/LinedList"/>
    <dgm:cxn modelId="{36D4622B-928E-412A-A35C-EB1185416797}" type="presOf" srcId="{353E147B-5E04-4B30-BB3F-A15AAB846ACC}" destId="{B3B99567-5260-4505-BF41-E75019FAC2F9}" srcOrd="0" destOrd="0" presId="urn:microsoft.com/office/officeart/2008/layout/LinedList"/>
    <dgm:cxn modelId="{35D1F662-56D8-49D8-B80B-FF8B6640BA46}" srcId="{FD971FEF-8C7C-4440-9F52-B427E69EEDFC}" destId="{648C74E9-7593-4230-BFEB-C4D4594C003C}" srcOrd="3" destOrd="0" parTransId="{8A053451-9F64-4349-9E96-48C07170A8EA}" sibTransId="{000BEE2D-6B0C-4B21-ABDF-93FEBC92D79D}"/>
    <dgm:cxn modelId="{A1B11145-D84B-4537-99C7-85D5BDBB674C}" type="presOf" srcId="{E070BD36-9C42-4359-875D-63B18D53351C}" destId="{63745DE5-E5AA-4199-9AB6-C0C537B85119}" srcOrd="0" destOrd="0" presId="urn:microsoft.com/office/officeart/2008/layout/LinedList"/>
    <dgm:cxn modelId="{EB7FB369-A40A-4B68-95B5-9B8A34494AFB}" srcId="{FD971FEF-8C7C-4440-9F52-B427E69EEDFC}" destId="{A8671EB1-010C-4AFC-B164-8A0516F6CD39}" srcOrd="1" destOrd="0" parTransId="{75536F0E-8741-42C1-9F31-1D855558BD68}" sibTransId="{51CF7C71-B2C9-4E5E-AAA5-E26102C5DC30}"/>
    <dgm:cxn modelId="{109AFE49-6A80-4068-9004-12DF6622F807}" type="presOf" srcId="{EDA04770-BB2C-48DE-8D42-95A1BEEB70A0}" destId="{719CB47F-4706-48A9-8039-5E0AF782423A}" srcOrd="0" destOrd="0" presId="urn:microsoft.com/office/officeart/2008/layout/LinedList"/>
    <dgm:cxn modelId="{BFEF1D6D-4FC4-4094-8319-A5FD2FC8408F}" srcId="{FD971FEF-8C7C-4440-9F52-B427E69EEDFC}" destId="{9CB373C8-9CC7-415B-8750-52910EDFEB2F}" srcOrd="2" destOrd="0" parTransId="{630F00F4-5929-4B17-872F-B1DBB62CFBFE}" sibTransId="{775FE352-0BB4-46AE-A9C8-A91EDD797B3D}"/>
    <dgm:cxn modelId="{EC502F97-B32C-4AFB-A8C9-43988F2005A0}" srcId="{FD971FEF-8C7C-4440-9F52-B427E69EEDFC}" destId="{E070BD36-9C42-4359-875D-63B18D53351C}" srcOrd="0" destOrd="0" parTransId="{5E183AD1-90EC-4532-8997-8186D289AD8D}" sibTransId="{82366090-CEF6-49FB-8719-FED09B4E488A}"/>
    <dgm:cxn modelId="{503700B5-8F18-432C-8194-FFAC4AE326EF}" srcId="{FD971FEF-8C7C-4440-9F52-B427E69EEDFC}" destId="{353E147B-5E04-4B30-BB3F-A15AAB846ACC}" srcOrd="6" destOrd="0" parTransId="{381DA107-4B7A-4A9A-AB86-5B57137AA482}" sibTransId="{7D75F14A-140C-4C17-82D6-57462A066BF3}"/>
    <dgm:cxn modelId="{69649FBB-7C5B-4648-8194-B8CEBD2648C7}" type="presOf" srcId="{745D0E7A-7806-4293-91C8-549FC9C992BD}" destId="{94003D55-9E63-4E4D-BDC1-1A491A78D5C1}" srcOrd="0" destOrd="0" presId="urn:microsoft.com/office/officeart/2008/layout/LinedList"/>
    <dgm:cxn modelId="{4DC298C2-D750-4BEA-B2DB-EC5513B63EFE}" srcId="{FD971FEF-8C7C-4440-9F52-B427E69EEDFC}" destId="{EDA04770-BB2C-48DE-8D42-95A1BEEB70A0}" srcOrd="7" destOrd="0" parTransId="{04C70BBE-4346-48D3-9378-CBF5B7DB05C7}" sibTransId="{775630FD-1DD2-4543-B0E6-286A50CD818C}"/>
    <dgm:cxn modelId="{B91521D6-B8EC-4562-8FD0-1375E1015214}" type="presOf" srcId="{9CB373C8-9CC7-415B-8750-52910EDFEB2F}" destId="{D21D11BA-BF95-4AED-8793-91289739F33C}" srcOrd="0" destOrd="0" presId="urn:microsoft.com/office/officeart/2008/layout/LinedList"/>
    <dgm:cxn modelId="{A89340E4-DF89-4332-97C5-5172DE393901}" srcId="{FD971FEF-8C7C-4440-9F52-B427E69EEDFC}" destId="{745D0E7A-7806-4293-91C8-549FC9C992BD}" srcOrd="5" destOrd="0" parTransId="{FEAB4878-4DB2-43C5-972D-93309E860F82}" sibTransId="{EB775C33-231E-4A8E-B08E-8CC2ABC400EB}"/>
    <dgm:cxn modelId="{E4E6D6F3-4AC5-4D37-8378-EBD22B87BA94}" type="presOf" srcId="{D1509E65-8C80-40CD-873E-CC7C9274132E}" destId="{B559400D-4CF8-48F4-9737-5ED6D42E7668}" srcOrd="0" destOrd="0" presId="urn:microsoft.com/office/officeart/2008/layout/LinedList"/>
    <dgm:cxn modelId="{6377D937-86BC-473E-906D-303FA56C7F96}" type="presParOf" srcId="{63E7578F-9B63-48A7-A872-1BEB7F27C013}" destId="{8DD35029-836E-47E2-B7B4-29A9F4127945}" srcOrd="0" destOrd="0" presId="urn:microsoft.com/office/officeart/2008/layout/LinedList"/>
    <dgm:cxn modelId="{FB1560B2-67AE-4E74-B07C-D915DFD36A7C}" type="presParOf" srcId="{63E7578F-9B63-48A7-A872-1BEB7F27C013}" destId="{ABA08818-585A-4D91-9AB2-B60E6DFC6DB1}" srcOrd="1" destOrd="0" presId="urn:microsoft.com/office/officeart/2008/layout/LinedList"/>
    <dgm:cxn modelId="{EBAA1DA3-2B70-48E0-AC29-3401746E95D9}" type="presParOf" srcId="{ABA08818-585A-4D91-9AB2-B60E6DFC6DB1}" destId="{63745DE5-E5AA-4199-9AB6-C0C537B85119}" srcOrd="0" destOrd="0" presId="urn:microsoft.com/office/officeart/2008/layout/LinedList"/>
    <dgm:cxn modelId="{93E26B22-9A82-4985-90C6-5200B633907E}" type="presParOf" srcId="{ABA08818-585A-4D91-9AB2-B60E6DFC6DB1}" destId="{FB7272CC-1642-425E-A369-BF9514538C59}" srcOrd="1" destOrd="0" presId="urn:microsoft.com/office/officeart/2008/layout/LinedList"/>
    <dgm:cxn modelId="{912B848C-8DA0-4A46-98D0-902D3E6D8777}" type="presParOf" srcId="{63E7578F-9B63-48A7-A872-1BEB7F27C013}" destId="{D994F93D-9B63-4D49-8885-2AB86057B449}" srcOrd="2" destOrd="0" presId="urn:microsoft.com/office/officeart/2008/layout/LinedList"/>
    <dgm:cxn modelId="{A086C613-4814-4329-ADD7-3A4115709108}" type="presParOf" srcId="{63E7578F-9B63-48A7-A872-1BEB7F27C013}" destId="{44450F89-4BB7-4DD1-8834-94DC5A76F0C9}" srcOrd="3" destOrd="0" presId="urn:microsoft.com/office/officeart/2008/layout/LinedList"/>
    <dgm:cxn modelId="{94111E35-43DE-4597-B35A-2A70499D5D61}" type="presParOf" srcId="{44450F89-4BB7-4DD1-8834-94DC5A76F0C9}" destId="{69DB3F61-CF4F-47BE-AE50-FE2AEAF25E7B}" srcOrd="0" destOrd="0" presId="urn:microsoft.com/office/officeart/2008/layout/LinedList"/>
    <dgm:cxn modelId="{9C4C3397-1C8D-49DD-AF03-9EE3400C021D}" type="presParOf" srcId="{44450F89-4BB7-4DD1-8834-94DC5A76F0C9}" destId="{815980CD-0256-4CE5-AEF9-A759B1448FBD}" srcOrd="1" destOrd="0" presId="urn:microsoft.com/office/officeart/2008/layout/LinedList"/>
    <dgm:cxn modelId="{D30FB8A2-22A9-4F5D-902D-24E60B179277}" type="presParOf" srcId="{63E7578F-9B63-48A7-A872-1BEB7F27C013}" destId="{29FAF0D2-EB48-4FED-A9C4-28677401AED9}" srcOrd="4" destOrd="0" presId="urn:microsoft.com/office/officeart/2008/layout/LinedList"/>
    <dgm:cxn modelId="{322F5304-225B-413B-ADD5-BAFC54C5D8D1}" type="presParOf" srcId="{63E7578F-9B63-48A7-A872-1BEB7F27C013}" destId="{9E0D5F13-7298-4FE4-A8E3-2FD446B8E421}" srcOrd="5" destOrd="0" presId="urn:microsoft.com/office/officeart/2008/layout/LinedList"/>
    <dgm:cxn modelId="{D80844C0-243E-475D-8810-53E223810A6F}" type="presParOf" srcId="{9E0D5F13-7298-4FE4-A8E3-2FD446B8E421}" destId="{D21D11BA-BF95-4AED-8793-91289739F33C}" srcOrd="0" destOrd="0" presId="urn:microsoft.com/office/officeart/2008/layout/LinedList"/>
    <dgm:cxn modelId="{FB2621E7-2E04-4BB9-A1AD-3617BE775BAE}" type="presParOf" srcId="{9E0D5F13-7298-4FE4-A8E3-2FD446B8E421}" destId="{B445C1DD-4C6C-4081-B066-B6BA4E35CAEB}" srcOrd="1" destOrd="0" presId="urn:microsoft.com/office/officeart/2008/layout/LinedList"/>
    <dgm:cxn modelId="{F133A6F1-225E-4794-991F-730EDCFED6C1}" type="presParOf" srcId="{63E7578F-9B63-48A7-A872-1BEB7F27C013}" destId="{FE15D112-471C-45BC-BA50-F3CE984B8BE7}" srcOrd="6" destOrd="0" presId="urn:microsoft.com/office/officeart/2008/layout/LinedList"/>
    <dgm:cxn modelId="{BA9484D2-D739-477B-88A1-366E6ADF6599}" type="presParOf" srcId="{63E7578F-9B63-48A7-A872-1BEB7F27C013}" destId="{A313DF2D-38F8-49FD-A628-1C722415DB60}" srcOrd="7" destOrd="0" presId="urn:microsoft.com/office/officeart/2008/layout/LinedList"/>
    <dgm:cxn modelId="{17E24A5A-5CF9-4043-9EED-D3228921568E}" type="presParOf" srcId="{A313DF2D-38F8-49FD-A628-1C722415DB60}" destId="{EF7D978D-CD64-48BA-9337-A2AD61C464B8}" srcOrd="0" destOrd="0" presId="urn:microsoft.com/office/officeart/2008/layout/LinedList"/>
    <dgm:cxn modelId="{FE964BA0-8281-4634-BD95-041A5817AF97}" type="presParOf" srcId="{A313DF2D-38F8-49FD-A628-1C722415DB60}" destId="{ADE1A3B7-783D-49F3-9385-64F99660C32C}" srcOrd="1" destOrd="0" presId="urn:microsoft.com/office/officeart/2008/layout/LinedList"/>
    <dgm:cxn modelId="{D085AA23-40E1-472E-AE3C-FAC43241A80F}" type="presParOf" srcId="{63E7578F-9B63-48A7-A872-1BEB7F27C013}" destId="{3A18E2D5-0F54-4347-87EC-33F2D182CDE3}" srcOrd="8" destOrd="0" presId="urn:microsoft.com/office/officeart/2008/layout/LinedList"/>
    <dgm:cxn modelId="{EEC0E8B2-0261-431E-AD49-E266C9E24C03}" type="presParOf" srcId="{63E7578F-9B63-48A7-A872-1BEB7F27C013}" destId="{3F73809D-CB1A-498D-869B-FE81950FC3BC}" srcOrd="9" destOrd="0" presId="urn:microsoft.com/office/officeart/2008/layout/LinedList"/>
    <dgm:cxn modelId="{9F548320-6416-416E-BF0F-4763BF2C62A1}" type="presParOf" srcId="{3F73809D-CB1A-498D-869B-FE81950FC3BC}" destId="{B559400D-4CF8-48F4-9737-5ED6D42E7668}" srcOrd="0" destOrd="0" presId="urn:microsoft.com/office/officeart/2008/layout/LinedList"/>
    <dgm:cxn modelId="{B6F5E235-FCEB-4147-976F-F8B654D9090C}" type="presParOf" srcId="{3F73809D-CB1A-498D-869B-FE81950FC3BC}" destId="{305229FD-C34F-4B11-B804-FDC5B8FFB59B}" srcOrd="1" destOrd="0" presId="urn:microsoft.com/office/officeart/2008/layout/LinedList"/>
    <dgm:cxn modelId="{5B6A5C05-E2DE-44E1-9267-96C1D4B6D003}" type="presParOf" srcId="{63E7578F-9B63-48A7-A872-1BEB7F27C013}" destId="{DE0D034E-A639-4FE6-B7E3-4207243A55F2}" srcOrd="10" destOrd="0" presId="urn:microsoft.com/office/officeart/2008/layout/LinedList"/>
    <dgm:cxn modelId="{73697F0A-B257-40BA-AD58-9D6244EA7D79}" type="presParOf" srcId="{63E7578F-9B63-48A7-A872-1BEB7F27C013}" destId="{79D39718-DD7F-4CE8-878B-7FF6067B942F}" srcOrd="11" destOrd="0" presId="urn:microsoft.com/office/officeart/2008/layout/LinedList"/>
    <dgm:cxn modelId="{70792274-B213-40DD-A877-F7BDE8CC13BE}" type="presParOf" srcId="{79D39718-DD7F-4CE8-878B-7FF6067B942F}" destId="{94003D55-9E63-4E4D-BDC1-1A491A78D5C1}" srcOrd="0" destOrd="0" presId="urn:microsoft.com/office/officeart/2008/layout/LinedList"/>
    <dgm:cxn modelId="{5C60CE41-C844-4E48-A029-6FA10E40BBBB}" type="presParOf" srcId="{79D39718-DD7F-4CE8-878B-7FF6067B942F}" destId="{14B1E578-AB5E-44C6-B74C-FA264BA34C99}" srcOrd="1" destOrd="0" presId="urn:microsoft.com/office/officeart/2008/layout/LinedList"/>
    <dgm:cxn modelId="{E59A409D-2C16-40AE-8858-675ECDEECD1C}" type="presParOf" srcId="{63E7578F-9B63-48A7-A872-1BEB7F27C013}" destId="{B0DF58F7-7B9B-40F6-99FE-1ACEDFFE14E6}" srcOrd="12" destOrd="0" presId="urn:microsoft.com/office/officeart/2008/layout/LinedList"/>
    <dgm:cxn modelId="{EAAE8430-AC45-45AB-9784-2599D72B75BF}" type="presParOf" srcId="{63E7578F-9B63-48A7-A872-1BEB7F27C013}" destId="{F8B3E2AB-720F-459E-BA86-F7743153D174}" srcOrd="13" destOrd="0" presId="urn:microsoft.com/office/officeart/2008/layout/LinedList"/>
    <dgm:cxn modelId="{C41162D4-127E-4EE6-95D1-59AAA48A1A5A}" type="presParOf" srcId="{F8B3E2AB-720F-459E-BA86-F7743153D174}" destId="{B3B99567-5260-4505-BF41-E75019FAC2F9}" srcOrd="0" destOrd="0" presId="urn:microsoft.com/office/officeart/2008/layout/LinedList"/>
    <dgm:cxn modelId="{5D9546EB-F31E-434A-BBE8-F12FE759381C}" type="presParOf" srcId="{F8B3E2AB-720F-459E-BA86-F7743153D174}" destId="{8FA86541-53EC-4B57-955D-BAEAC4CE57AE}" srcOrd="1" destOrd="0" presId="urn:microsoft.com/office/officeart/2008/layout/LinedList"/>
    <dgm:cxn modelId="{456C7D67-4215-4837-9121-1EC79047EE9E}" type="presParOf" srcId="{63E7578F-9B63-48A7-A872-1BEB7F27C013}" destId="{F11DBE28-5867-479C-A180-3E45F054991B}" srcOrd="14" destOrd="0" presId="urn:microsoft.com/office/officeart/2008/layout/LinedList"/>
    <dgm:cxn modelId="{5133D2DA-93BE-458F-B8DF-DA09E9F8DA8C}" type="presParOf" srcId="{63E7578F-9B63-48A7-A872-1BEB7F27C013}" destId="{2C473942-DDE2-4CAF-BAD1-F276716E8B6F}" srcOrd="15" destOrd="0" presId="urn:microsoft.com/office/officeart/2008/layout/LinedList"/>
    <dgm:cxn modelId="{447A5DFA-35DE-482C-8A2B-E48D5617A4B3}" type="presParOf" srcId="{2C473942-DDE2-4CAF-BAD1-F276716E8B6F}" destId="{719CB47F-4706-48A9-8039-5E0AF782423A}" srcOrd="0" destOrd="0" presId="urn:microsoft.com/office/officeart/2008/layout/LinedList"/>
    <dgm:cxn modelId="{CD39A323-BEC6-4FC6-BD37-8516A0666B24}" type="presParOf" srcId="{2C473942-DDE2-4CAF-BAD1-F276716E8B6F}" destId="{2304DB77-4522-44FE-882F-9472D1C240F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B9E2AD-3DC8-445F-8447-0BD12ACF8ED2}" type="doc">
      <dgm:prSet loTypeId="urn:microsoft.com/office/officeart/2005/8/layout/hierarchy1" loCatId="hierarchy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3F78AE6-5F5F-4E4B-935A-492B7A445CA5}">
      <dgm:prSet/>
      <dgm:spPr/>
      <dgm:t>
        <a:bodyPr/>
        <a:lstStyle/>
        <a:p>
          <a:r>
            <a:rPr lang="en-GB" dirty="0" err="1"/>
            <a:t>Količina</a:t>
          </a:r>
          <a:r>
            <a:rPr lang="en-GB" dirty="0"/>
            <a:t> </a:t>
          </a:r>
          <a:r>
            <a:rPr lang="en-GB" dirty="0" err="1"/>
            <a:t>krvi</a:t>
          </a:r>
          <a:r>
            <a:rPr lang="en-GB" dirty="0"/>
            <a:t> </a:t>
          </a:r>
          <a:r>
            <a:rPr lang="en-GB" dirty="0" err="1"/>
            <a:t>koja</a:t>
          </a:r>
          <a:r>
            <a:rPr lang="en-GB" dirty="0"/>
            <a:t> </a:t>
          </a:r>
          <a:r>
            <a:rPr lang="en-GB" dirty="0" err="1"/>
            <a:t>svakog</a:t>
          </a:r>
          <a:r>
            <a:rPr lang="en-GB" dirty="0"/>
            <a:t> </a:t>
          </a:r>
          <a:r>
            <a:rPr lang="en-GB" dirty="0" err="1"/>
            <a:t>minuta</a:t>
          </a:r>
          <a:r>
            <a:rPr lang="en-GB" dirty="0"/>
            <a:t> se </a:t>
          </a:r>
          <a:r>
            <a:rPr lang="en-GB" dirty="0" err="1"/>
            <a:t>uliva</a:t>
          </a:r>
          <a:r>
            <a:rPr lang="en-GB" dirty="0"/>
            <a:t> u </a:t>
          </a:r>
          <a:r>
            <a:rPr lang="en-GB" dirty="0" err="1"/>
            <a:t>srce</a:t>
          </a:r>
          <a:r>
            <a:rPr lang="en-GB" dirty="0"/>
            <a:t> (</a:t>
          </a:r>
          <a:r>
            <a:rPr lang="en-GB" dirty="0" err="1"/>
            <a:t>venski</a:t>
          </a:r>
          <a:r>
            <a:rPr lang="en-GB" dirty="0"/>
            <a:t> </a:t>
          </a:r>
          <a:r>
            <a:rPr lang="en-GB" dirty="0" err="1"/>
            <a:t>priliv</a:t>
          </a:r>
          <a:r>
            <a:rPr lang="en-GB" dirty="0"/>
            <a:t>) </a:t>
          </a:r>
          <a:r>
            <a:rPr lang="en-GB" dirty="0" err="1"/>
            <a:t>i</a:t>
          </a:r>
          <a:r>
            <a:rPr lang="en-GB" dirty="0"/>
            <a:t> </a:t>
          </a:r>
          <a:r>
            <a:rPr lang="en-GB" dirty="0" err="1"/>
            <a:t>količina</a:t>
          </a:r>
          <a:r>
            <a:rPr lang="en-GB" dirty="0"/>
            <a:t> </a:t>
          </a:r>
          <a:r>
            <a:rPr lang="en-GB" dirty="0" err="1"/>
            <a:t>krvi</a:t>
          </a:r>
          <a:r>
            <a:rPr lang="en-GB" dirty="0"/>
            <a:t> </a:t>
          </a:r>
          <a:r>
            <a:rPr lang="en-GB" dirty="0" err="1"/>
            <a:t>što</a:t>
          </a:r>
          <a:r>
            <a:rPr lang="en-GB" dirty="0"/>
            <a:t> je </a:t>
          </a:r>
          <a:r>
            <a:rPr lang="en-GB" dirty="0" err="1"/>
            <a:t>srce</a:t>
          </a:r>
          <a:r>
            <a:rPr lang="en-GB" dirty="0"/>
            <a:t> </a:t>
          </a:r>
          <a:r>
            <a:rPr lang="en-GB" dirty="0" err="1"/>
            <a:t>ispumpava</a:t>
          </a:r>
          <a:r>
            <a:rPr lang="en-GB" dirty="0"/>
            <a:t> </a:t>
          </a:r>
          <a:r>
            <a:rPr lang="en-GB" dirty="0" err="1"/>
            <a:t>svakog</a:t>
          </a:r>
          <a:r>
            <a:rPr lang="en-GB" dirty="0"/>
            <a:t> </a:t>
          </a:r>
          <a:r>
            <a:rPr lang="en-GB" dirty="0" err="1"/>
            <a:t>minuta</a:t>
          </a:r>
          <a:r>
            <a:rPr lang="en-GB" dirty="0"/>
            <a:t> (</a:t>
          </a:r>
          <a:r>
            <a:rPr lang="en-GB" dirty="0" err="1"/>
            <a:t>minutni</a:t>
          </a:r>
          <a:r>
            <a:rPr lang="en-GB" dirty="0"/>
            <a:t> </a:t>
          </a:r>
          <a:r>
            <a:rPr lang="en-GB" dirty="0" err="1"/>
            <a:t>volumen</a:t>
          </a:r>
          <a:r>
            <a:rPr lang="en-GB" dirty="0"/>
            <a:t> </a:t>
          </a:r>
          <a:r>
            <a:rPr lang="en-GB" dirty="0" err="1"/>
            <a:t>srca</a:t>
          </a:r>
          <a:r>
            <a:rPr lang="en-GB" dirty="0"/>
            <a:t>) </a:t>
          </a:r>
          <a:r>
            <a:rPr lang="en-GB" dirty="0" err="1"/>
            <a:t>zavise</a:t>
          </a:r>
          <a:r>
            <a:rPr lang="en-GB" dirty="0"/>
            <a:t> od 2 </a:t>
          </a:r>
          <a:r>
            <a:rPr lang="en-GB" dirty="0" err="1"/>
            <a:t>faktora</a:t>
          </a:r>
          <a:r>
            <a:rPr lang="en-GB" dirty="0"/>
            <a:t>: </a:t>
          </a:r>
          <a:r>
            <a:rPr lang="sr-Latn-ME" dirty="0"/>
            <a:t>krvnog pritiska</a:t>
          </a:r>
          <a:r>
            <a:rPr lang="en-GB" dirty="0"/>
            <a:t> </a:t>
          </a:r>
          <a:r>
            <a:rPr lang="en-GB" dirty="0" err="1"/>
            <a:t>i</a:t>
          </a:r>
          <a:r>
            <a:rPr lang="en-GB" dirty="0"/>
            <a:t> </a:t>
          </a:r>
          <a:r>
            <a:rPr lang="en-GB" dirty="0" err="1"/>
            <a:t>ukupnog</a:t>
          </a:r>
          <a:r>
            <a:rPr lang="en-GB" dirty="0"/>
            <a:t> </a:t>
          </a:r>
          <a:r>
            <a:rPr lang="en-GB" dirty="0" err="1"/>
            <a:t>perifernog</a:t>
          </a:r>
          <a:r>
            <a:rPr lang="en-GB" dirty="0"/>
            <a:t> </a:t>
          </a:r>
          <a:r>
            <a:rPr lang="en-GB" dirty="0" err="1"/>
            <a:t>otpora</a:t>
          </a:r>
          <a:r>
            <a:rPr lang="en-GB" dirty="0"/>
            <a:t>. </a:t>
          </a:r>
          <a:endParaRPr lang="en-US" dirty="0"/>
        </a:p>
      </dgm:t>
    </dgm:pt>
    <dgm:pt modelId="{51DF4C6D-8F39-4EB3-866C-B28228C76B62}" type="parTrans" cxnId="{B7961189-C921-4F53-83B3-9D0781F498B3}">
      <dgm:prSet/>
      <dgm:spPr/>
      <dgm:t>
        <a:bodyPr/>
        <a:lstStyle/>
        <a:p>
          <a:endParaRPr lang="en-US"/>
        </a:p>
      </dgm:t>
    </dgm:pt>
    <dgm:pt modelId="{B68B87F6-777E-41C7-AD94-67D23F1866F3}" type="sibTrans" cxnId="{B7961189-C921-4F53-83B3-9D0781F498B3}">
      <dgm:prSet/>
      <dgm:spPr/>
      <dgm:t>
        <a:bodyPr/>
        <a:lstStyle/>
        <a:p>
          <a:endParaRPr lang="en-US"/>
        </a:p>
      </dgm:t>
    </dgm:pt>
    <dgm:pt modelId="{36D68612-B2F0-4786-A135-9B7E8E8E87D8}">
      <dgm:prSet/>
      <dgm:spPr/>
      <dgm:t>
        <a:bodyPr/>
        <a:lstStyle/>
        <a:p>
          <a:r>
            <a:rPr lang="en-GB" dirty="0"/>
            <a:t>To </a:t>
          </a:r>
          <a:r>
            <a:rPr lang="en-GB" dirty="0" err="1"/>
            <a:t>znači</a:t>
          </a:r>
          <a:r>
            <a:rPr lang="en-GB" dirty="0"/>
            <a:t> da </a:t>
          </a:r>
          <a:r>
            <a:rPr lang="en-GB" dirty="0" err="1"/>
            <a:t>su</a:t>
          </a:r>
          <a:r>
            <a:rPr lang="en-GB" dirty="0"/>
            <a:t> </a:t>
          </a:r>
          <a:r>
            <a:rPr lang="sr-Latn-ME" dirty="0"/>
            <a:t>krvni pritisak</a:t>
          </a:r>
          <a:r>
            <a:rPr lang="en-GB" dirty="0"/>
            <a:t> </a:t>
          </a:r>
          <a:r>
            <a:rPr lang="en-GB" dirty="0" err="1"/>
            <a:t>i</a:t>
          </a:r>
          <a:r>
            <a:rPr lang="en-GB" dirty="0"/>
            <a:t> </a:t>
          </a:r>
          <a:r>
            <a:rPr lang="en-GB" dirty="0" err="1"/>
            <a:t>minutni</a:t>
          </a:r>
          <a:r>
            <a:rPr lang="en-GB" dirty="0"/>
            <a:t> </a:t>
          </a:r>
          <a:r>
            <a:rPr lang="en-GB" dirty="0" err="1"/>
            <a:t>volumen</a:t>
          </a:r>
          <a:r>
            <a:rPr lang="en-GB" dirty="0"/>
            <a:t> </a:t>
          </a:r>
          <a:r>
            <a:rPr lang="en-GB" dirty="0" err="1"/>
            <a:t>srca</a:t>
          </a:r>
          <a:r>
            <a:rPr lang="en-GB" dirty="0"/>
            <a:t> </a:t>
          </a:r>
          <a:r>
            <a:rPr lang="en-GB" dirty="0" err="1"/>
            <a:t>obrnuto</a:t>
          </a:r>
          <a:r>
            <a:rPr lang="en-GB" dirty="0"/>
            <a:t> </a:t>
          </a:r>
          <a:r>
            <a:rPr lang="en-GB" dirty="0" err="1"/>
            <a:t>proporcionalni</a:t>
          </a:r>
          <a:r>
            <a:rPr lang="en-GB" dirty="0"/>
            <a:t> </a:t>
          </a:r>
          <a:r>
            <a:rPr lang="en-GB" dirty="0" err="1"/>
            <a:t>sa</a:t>
          </a:r>
          <a:r>
            <a:rPr lang="en-GB" dirty="0"/>
            <a:t> </a:t>
          </a:r>
          <a:r>
            <a:rPr lang="en-GB" dirty="0" err="1"/>
            <a:t>perifernim</a:t>
          </a:r>
          <a:r>
            <a:rPr lang="en-GB" dirty="0"/>
            <a:t> </a:t>
          </a:r>
          <a:r>
            <a:rPr lang="en-GB" dirty="0" err="1"/>
            <a:t>otporom</a:t>
          </a:r>
          <a:r>
            <a:rPr lang="en-GB" dirty="0"/>
            <a:t>. 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manji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otpor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periferiji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veći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venski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priliv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veći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minutni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volumen</a:t>
          </a:r>
          <a:r>
            <a: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).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FBCEA4-23AB-455D-AEDF-65D34EF9DD3D}" type="parTrans" cxnId="{2B8219C1-6D5D-428C-89D7-5ADFA7E39E8E}">
      <dgm:prSet/>
      <dgm:spPr/>
      <dgm:t>
        <a:bodyPr/>
        <a:lstStyle/>
        <a:p>
          <a:endParaRPr lang="en-US"/>
        </a:p>
      </dgm:t>
    </dgm:pt>
    <dgm:pt modelId="{AEB6FA9A-0404-4083-A0C0-76276D29E309}" type="sibTrans" cxnId="{2B8219C1-6D5D-428C-89D7-5ADFA7E39E8E}">
      <dgm:prSet/>
      <dgm:spPr/>
      <dgm:t>
        <a:bodyPr/>
        <a:lstStyle/>
        <a:p>
          <a:endParaRPr lang="en-US"/>
        </a:p>
      </dgm:t>
    </dgm:pt>
    <dgm:pt modelId="{9CB59856-8266-49C0-BD78-89332D7E9363}" type="pres">
      <dgm:prSet presAssocID="{50B9E2AD-3DC8-445F-8447-0BD12ACF8E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3D5BC31-2BA7-4158-89A2-A9C76FEE19E6}" type="pres">
      <dgm:prSet presAssocID="{53F78AE6-5F5F-4E4B-935A-492B7A445CA5}" presName="hierRoot1" presStyleCnt="0"/>
      <dgm:spPr/>
    </dgm:pt>
    <dgm:pt modelId="{7938240C-06F7-468F-B51C-4BFBA86A5EB9}" type="pres">
      <dgm:prSet presAssocID="{53F78AE6-5F5F-4E4B-935A-492B7A445CA5}" presName="composite" presStyleCnt="0"/>
      <dgm:spPr/>
    </dgm:pt>
    <dgm:pt modelId="{82936DA4-D963-4784-9766-471E9EDED277}" type="pres">
      <dgm:prSet presAssocID="{53F78AE6-5F5F-4E4B-935A-492B7A445CA5}" presName="background" presStyleLbl="node0" presStyleIdx="0" presStyleCnt="2"/>
      <dgm:spPr/>
    </dgm:pt>
    <dgm:pt modelId="{5DFC8C9F-979A-43D9-9F0F-820D1872F455}" type="pres">
      <dgm:prSet presAssocID="{53F78AE6-5F5F-4E4B-935A-492B7A445CA5}" presName="text" presStyleLbl="fgAcc0" presStyleIdx="0" presStyleCnt="2">
        <dgm:presLayoutVars>
          <dgm:chPref val="3"/>
        </dgm:presLayoutVars>
      </dgm:prSet>
      <dgm:spPr/>
    </dgm:pt>
    <dgm:pt modelId="{79C2BA8D-E8DE-44B6-A2E9-E86064C12B63}" type="pres">
      <dgm:prSet presAssocID="{53F78AE6-5F5F-4E4B-935A-492B7A445CA5}" presName="hierChild2" presStyleCnt="0"/>
      <dgm:spPr/>
    </dgm:pt>
    <dgm:pt modelId="{47C2FF67-72B2-42C8-9FCE-05498AA56320}" type="pres">
      <dgm:prSet presAssocID="{36D68612-B2F0-4786-A135-9B7E8E8E87D8}" presName="hierRoot1" presStyleCnt="0"/>
      <dgm:spPr/>
    </dgm:pt>
    <dgm:pt modelId="{336B3274-EA2E-49D2-8607-B52AFD4FF243}" type="pres">
      <dgm:prSet presAssocID="{36D68612-B2F0-4786-A135-9B7E8E8E87D8}" presName="composite" presStyleCnt="0"/>
      <dgm:spPr/>
    </dgm:pt>
    <dgm:pt modelId="{3F7CC4FE-304A-42A5-AA21-C806A699336F}" type="pres">
      <dgm:prSet presAssocID="{36D68612-B2F0-4786-A135-9B7E8E8E87D8}" presName="background" presStyleLbl="node0" presStyleIdx="1" presStyleCnt="2"/>
      <dgm:spPr/>
    </dgm:pt>
    <dgm:pt modelId="{269061AA-4BB7-48A2-A918-4EE5FC9296D1}" type="pres">
      <dgm:prSet presAssocID="{36D68612-B2F0-4786-A135-9B7E8E8E87D8}" presName="text" presStyleLbl="fgAcc0" presStyleIdx="1" presStyleCnt="2">
        <dgm:presLayoutVars>
          <dgm:chPref val="3"/>
        </dgm:presLayoutVars>
      </dgm:prSet>
      <dgm:spPr/>
    </dgm:pt>
    <dgm:pt modelId="{445FE611-D87B-41D2-80D9-3889ECE26CE5}" type="pres">
      <dgm:prSet presAssocID="{36D68612-B2F0-4786-A135-9B7E8E8E87D8}" presName="hierChild2" presStyleCnt="0"/>
      <dgm:spPr/>
    </dgm:pt>
  </dgm:ptLst>
  <dgm:cxnLst>
    <dgm:cxn modelId="{B7961189-C921-4F53-83B3-9D0781F498B3}" srcId="{50B9E2AD-3DC8-445F-8447-0BD12ACF8ED2}" destId="{53F78AE6-5F5F-4E4B-935A-492B7A445CA5}" srcOrd="0" destOrd="0" parTransId="{51DF4C6D-8F39-4EB3-866C-B28228C76B62}" sibTransId="{B68B87F6-777E-41C7-AD94-67D23F1866F3}"/>
    <dgm:cxn modelId="{B66B06A2-3472-4D04-98EE-D041D72A82FF}" type="presOf" srcId="{36D68612-B2F0-4786-A135-9B7E8E8E87D8}" destId="{269061AA-4BB7-48A2-A918-4EE5FC9296D1}" srcOrd="0" destOrd="0" presId="urn:microsoft.com/office/officeart/2005/8/layout/hierarchy1"/>
    <dgm:cxn modelId="{A9F504BB-27A3-467E-8C67-07DE0DAB5D45}" type="presOf" srcId="{53F78AE6-5F5F-4E4B-935A-492B7A445CA5}" destId="{5DFC8C9F-979A-43D9-9F0F-820D1872F455}" srcOrd="0" destOrd="0" presId="urn:microsoft.com/office/officeart/2005/8/layout/hierarchy1"/>
    <dgm:cxn modelId="{2B8219C1-6D5D-428C-89D7-5ADFA7E39E8E}" srcId="{50B9E2AD-3DC8-445F-8447-0BD12ACF8ED2}" destId="{36D68612-B2F0-4786-A135-9B7E8E8E87D8}" srcOrd="1" destOrd="0" parTransId="{AEFBCEA4-23AB-455D-AEDF-65D34EF9DD3D}" sibTransId="{AEB6FA9A-0404-4083-A0C0-76276D29E309}"/>
    <dgm:cxn modelId="{D4D88FD6-1B0F-4FD8-82BA-3B6D00B62DA0}" type="presOf" srcId="{50B9E2AD-3DC8-445F-8447-0BD12ACF8ED2}" destId="{9CB59856-8266-49C0-BD78-89332D7E9363}" srcOrd="0" destOrd="0" presId="urn:microsoft.com/office/officeart/2005/8/layout/hierarchy1"/>
    <dgm:cxn modelId="{F3C19C40-DADB-4DDB-B718-C3BA8909DA30}" type="presParOf" srcId="{9CB59856-8266-49C0-BD78-89332D7E9363}" destId="{C3D5BC31-2BA7-4158-89A2-A9C76FEE19E6}" srcOrd="0" destOrd="0" presId="urn:microsoft.com/office/officeart/2005/8/layout/hierarchy1"/>
    <dgm:cxn modelId="{D9CD6705-5B7B-43D8-A96B-95F9812F1086}" type="presParOf" srcId="{C3D5BC31-2BA7-4158-89A2-A9C76FEE19E6}" destId="{7938240C-06F7-468F-B51C-4BFBA86A5EB9}" srcOrd="0" destOrd="0" presId="urn:microsoft.com/office/officeart/2005/8/layout/hierarchy1"/>
    <dgm:cxn modelId="{1C064B9B-F655-4615-8336-49CD6AC6EF7B}" type="presParOf" srcId="{7938240C-06F7-468F-B51C-4BFBA86A5EB9}" destId="{82936DA4-D963-4784-9766-471E9EDED277}" srcOrd="0" destOrd="0" presId="urn:microsoft.com/office/officeart/2005/8/layout/hierarchy1"/>
    <dgm:cxn modelId="{4E1BEF8A-9A3C-4A72-AD07-9A7B5FE08679}" type="presParOf" srcId="{7938240C-06F7-468F-B51C-4BFBA86A5EB9}" destId="{5DFC8C9F-979A-43D9-9F0F-820D1872F455}" srcOrd="1" destOrd="0" presId="urn:microsoft.com/office/officeart/2005/8/layout/hierarchy1"/>
    <dgm:cxn modelId="{9453DBF3-C58B-413E-B6EE-03DF3901C3A5}" type="presParOf" srcId="{C3D5BC31-2BA7-4158-89A2-A9C76FEE19E6}" destId="{79C2BA8D-E8DE-44B6-A2E9-E86064C12B63}" srcOrd="1" destOrd="0" presId="urn:microsoft.com/office/officeart/2005/8/layout/hierarchy1"/>
    <dgm:cxn modelId="{D0F4C994-5FB7-4A64-8CEB-5A6600E17A09}" type="presParOf" srcId="{9CB59856-8266-49C0-BD78-89332D7E9363}" destId="{47C2FF67-72B2-42C8-9FCE-05498AA56320}" srcOrd="1" destOrd="0" presId="urn:microsoft.com/office/officeart/2005/8/layout/hierarchy1"/>
    <dgm:cxn modelId="{E3B0A38C-17F4-4197-8EC2-172523043A4D}" type="presParOf" srcId="{47C2FF67-72B2-42C8-9FCE-05498AA56320}" destId="{336B3274-EA2E-49D2-8607-B52AFD4FF243}" srcOrd="0" destOrd="0" presId="urn:microsoft.com/office/officeart/2005/8/layout/hierarchy1"/>
    <dgm:cxn modelId="{14EE4601-C914-45B3-A6E2-624A24EB08B8}" type="presParOf" srcId="{336B3274-EA2E-49D2-8607-B52AFD4FF243}" destId="{3F7CC4FE-304A-42A5-AA21-C806A699336F}" srcOrd="0" destOrd="0" presId="urn:microsoft.com/office/officeart/2005/8/layout/hierarchy1"/>
    <dgm:cxn modelId="{B47683A8-1629-4DBB-A1AA-B97E97662D2B}" type="presParOf" srcId="{336B3274-EA2E-49D2-8607-B52AFD4FF243}" destId="{269061AA-4BB7-48A2-A918-4EE5FC9296D1}" srcOrd="1" destOrd="0" presId="urn:microsoft.com/office/officeart/2005/8/layout/hierarchy1"/>
    <dgm:cxn modelId="{19B3CF6F-2AD7-45A2-B5F5-96DD64D009CB}" type="presParOf" srcId="{47C2FF67-72B2-42C8-9FCE-05498AA56320}" destId="{445FE611-D87B-41D2-80D9-3889ECE26CE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A3D1A-2D96-4157-8B5C-B9003AB13F64}">
      <dsp:nvSpPr>
        <dsp:cNvPr id="0" name=""/>
        <dsp:cNvSpPr/>
      </dsp:nvSpPr>
      <dsp:spPr>
        <a:xfrm>
          <a:off x="0" y="0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ECADEF-7AB3-47A8-9539-8EBC4DF446C3}">
      <dsp:nvSpPr>
        <dsp:cNvPr id="0" name=""/>
        <dsp:cNvSpPr/>
      </dsp:nvSpPr>
      <dsp:spPr>
        <a:xfrm>
          <a:off x="0" y="0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100" kern="1200"/>
            <a:t>Cirkulacija je podijeljenja na: sistemsku i plućnu cirkulaciju</a:t>
          </a:r>
          <a:endParaRPr lang="en-US" sz="2100" kern="1200"/>
        </a:p>
      </dsp:txBody>
      <dsp:txXfrm>
        <a:off x="0" y="0"/>
        <a:ext cx="5906181" cy="1307679"/>
      </dsp:txXfrm>
    </dsp:sp>
    <dsp:sp modelId="{B2F25D50-DAA9-447A-9735-CAD1310F0D76}">
      <dsp:nvSpPr>
        <dsp:cNvPr id="0" name=""/>
        <dsp:cNvSpPr/>
      </dsp:nvSpPr>
      <dsp:spPr>
        <a:xfrm>
          <a:off x="0" y="1307679"/>
          <a:ext cx="5906181" cy="0"/>
        </a:xfrm>
        <a:prstGeom prst="line">
          <a:avLst/>
        </a:prstGeom>
        <a:solidFill>
          <a:schemeClr val="accent2">
            <a:hueOff val="487305"/>
            <a:satOff val="-107"/>
            <a:lumOff val="2288"/>
            <a:alphaOff val="0"/>
          </a:schemeClr>
        </a:solidFill>
        <a:ln w="12700" cap="flat" cmpd="sng" algn="ctr">
          <a:solidFill>
            <a:schemeClr val="accent2">
              <a:hueOff val="487305"/>
              <a:satOff val="-107"/>
              <a:lumOff val="22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AE06E0-356C-4DCC-A271-1A836BEBF22A}">
      <dsp:nvSpPr>
        <dsp:cNvPr id="0" name=""/>
        <dsp:cNvSpPr/>
      </dsp:nvSpPr>
      <dsp:spPr>
        <a:xfrm>
          <a:off x="0" y="1307679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100" kern="1200"/>
            <a:t>Uloge arterija su da prenose krv na periferiju oreko arteriola u kapilarnu mrežu; krv u arterijama je pod visokim pritiskom</a:t>
          </a:r>
          <a:endParaRPr lang="en-US" sz="2100" kern="1200"/>
        </a:p>
      </dsp:txBody>
      <dsp:txXfrm>
        <a:off x="0" y="1307679"/>
        <a:ext cx="5906181" cy="1307679"/>
      </dsp:txXfrm>
    </dsp:sp>
    <dsp:sp modelId="{4FE0E0C7-6417-4BA0-A4A8-FB9E301B702E}">
      <dsp:nvSpPr>
        <dsp:cNvPr id="0" name=""/>
        <dsp:cNvSpPr/>
      </dsp:nvSpPr>
      <dsp:spPr>
        <a:xfrm>
          <a:off x="0" y="2615358"/>
          <a:ext cx="5906181" cy="0"/>
        </a:xfrm>
        <a:prstGeom prst="line">
          <a:avLst/>
        </a:prstGeom>
        <a:solidFill>
          <a:schemeClr val="accent2">
            <a:hueOff val="974609"/>
            <a:satOff val="-213"/>
            <a:lumOff val="4575"/>
            <a:alphaOff val="0"/>
          </a:schemeClr>
        </a:solidFill>
        <a:ln w="12700" cap="flat" cmpd="sng" algn="ctr">
          <a:solidFill>
            <a:schemeClr val="accent2">
              <a:hueOff val="974609"/>
              <a:satOff val="-213"/>
              <a:lumOff val="45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960EB2-61A5-41D4-A0FE-C572D2F4AEB3}">
      <dsp:nvSpPr>
        <dsp:cNvPr id="0" name=""/>
        <dsp:cNvSpPr/>
      </dsp:nvSpPr>
      <dsp:spPr>
        <a:xfrm>
          <a:off x="0" y="2615359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100" kern="1200"/>
            <a:t>Kapilari imaju uloge u razmjeni tečnosti, hranljivih materija, elektrolita, hormona i dr između krvi i intersticijalne tečnosti; zidovi su im tanki i permeabilni</a:t>
          </a:r>
          <a:endParaRPr lang="en-US" sz="2100" kern="1200"/>
        </a:p>
      </dsp:txBody>
      <dsp:txXfrm>
        <a:off x="0" y="2615359"/>
        <a:ext cx="5906181" cy="1307679"/>
      </dsp:txXfrm>
    </dsp:sp>
    <dsp:sp modelId="{6AA6C9A9-64C0-4D75-9487-B69659C38325}">
      <dsp:nvSpPr>
        <dsp:cNvPr id="0" name=""/>
        <dsp:cNvSpPr/>
      </dsp:nvSpPr>
      <dsp:spPr>
        <a:xfrm>
          <a:off x="0" y="3923038"/>
          <a:ext cx="5906181" cy="0"/>
        </a:xfrm>
        <a:prstGeom prst="line">
          <a:avLst/>
        </a:prstGeom>
        <a:solidFill>
          <a:schemeClr val="accent2">
            <a:hueOff val="1461914"/>
            <a:satOff val="-320"/>
            <a:lumOff val="6863"/>
            <a:alphaOff val="0"/>
          </a:schemeClr>
        </a:solidFill>
        <a:ln w="12700" cap="flat" cmpd="sng" algn="ctr">
          <a:solidFill>
            <a:schemeClr val="accent2">
              <a:hueOff val="1461914"/>
              <a:satOff val="-320"/>
              <a:lumOff val="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B2066-C378-4A94-B8D0-F1084F1B1D67}">
      <dsp:nvSpPr>
        <dsp:cNvPr id="0" name=""/>
        <dsp:cNvSpPr/>
      </dsp:nvSpPr>
      <dsp:spPr>
        <a:xfrm>
          <a:off x="0" y="3923038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100" kern="1200"/>
            <a:t>Venule polaze od kapilara, ulivaju se u veće vene i transportuju vensku krv ka srcu; pritisak je veoma nizak te vene služe kao rezervoari krvi</a:t>
          </a:r>
          <a:endParaRPr lang="en-US" sz="2100" kern="1200"/>
        </a:p>
      </dsp:txBody>
      <dsp:txXfrm>
        <a:off x="0" y="3923038"/>
        <a:ext cx="5906181" cy="13076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1A9E6C-01EC-4C0E-BF78-BB433A8A3961}">
      <dsp:nvSpPr>
        <dsp:cNvPr id="0" name=""/>
        <dsp:cNvSpPr/>
      </dsp:nvSpPr>
      <dsp:spPr>
        <a:xfrm>
          <a:off x="0" y="568984"/>
          <a:ext cx="5906181" cy="13162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500" kern="1200"/>
            <a:t>Protok krvi kroz sva tkiva organizma je skoro uvijek precizno kontrolisan u zavisnosti od tkivnih potreba</a:t>
          </a:r>
          <a:endParaRPr lang="en-US" sz="2500" kern="1200"/>
        </a:p>
      </dsp:txBody>
      <dsp:txXfrm>
        <a:off x="64254" y="633238"/>
        <a:ext cx="5777673" cy="1187742"/>
      </dsp:txXfrm>
    </dsp:sp>
    <dsp:sp modelId="{577CC381-FB52-46B0-AFFC-5AD5838C4C14}">
      <dsp:nvSpPr>
        <dsp:cNvPr id="0" name=""/>
        <dsp:cNvSpPr/>
      </dsp:nvSpPr>
      <dsp:spPr>
        <a:xfrm>
          <a:off x="0" y="1957234"/>
          <a:ext cx="5906181" cy="1316250"/>
        </a:xfrm>
        <a:prstGeom prst="roundRect">
          <a:avLst/>
        </a:prstGeom>
        <a:solidFill>
          <a:schemeClr val="accent2">
            <a:hueOff val="730957"/>
            <a:satOff val="-160"/>
            <a:lumOff val="343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500" kern="1200"/>
            <a:t>Minutni volumen je uglavnom kontrolisan zbirom svih lokalnih tkivnih protoka</a:t>
          </a:r>
          <a:endParaRPr lang="en-US" sz="2500" kern="1200"/>
        </a:p>
      </dsp:txBody>
      <dsp:txXfrm>
        <a:off x="64254" y="2021488"/>
        <a:ext cx="5777673" cy="1187742"/>
      </dsp:txXfrm>
    </dsp:sp>
    <dsp:sp modelId="{74B4A905-5C0A-429B-BFF2-7295B3D18699}">
      <dsp:nvSpPr>
        <dsp:cNvPr id="0" name=""/>
        <dsp:cNvSpPr/>
      </dsp:nvSpPr>
      <dsp:spPr>
        <a:xfrm>
          <a:off x="0" y="3345484"/>
          <a:ext cx="5906181" cy="1316250"/>
        </a:xfrm>
        <a:prstGeom prst="roundRect">
          <a:avLst/>
        </a:prstGeom>
        <a:solidFill>
          <a:schemeClr val="accent2">
            <a:hueOff val="1461914"/>
            <a:satOff val="-320"/>
            <a:lumOff val="6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2500" kern="1200"/>
            <a:t>Arterijski pritisak je kontrolisan nezavisno od kontrole bilo lokalnog protoka krvi bilo minutnog volumena srca</a:t>
          </a:r>
          <a:endParaRPr lang="en-US" sz="2500" kern="1200"/>
        </a:p>
      </dsp:txBody>
      <dsp:txXfrm>
        <a:off x="64254" y="3409738"/>
        <a:ext cx="5777673" cy="11877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D35029-836E-47E2-B7B4-29A9F4127945}">
      <dsp:nvSpPr>
        <dsp:cNvPr id="0" name=""/>
        <dsp:cNvSpPr/>
      </dsp:nvSpPr>
      <dsp:spPr>
        <a:xfrm>
          <a:off x="0" y="0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745DE5-E5AA-4199-9AB6-C0C537B85119}">
      <dsp:nvSpPr>
        <dsp:cNvPr id="0" name=""/>
        <dsp:cNvSpPr/>
      </dsp:nvSpPr>
      <dsp:spPr>
        <a:xfrm>
          <a:off x="0" y="0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Jedno od najosnovnijih i najvažnijih svojstava cirkulacije jeste sposobnost svakog tkiva da kontroliše svoj protok krvi. </a:t>
          </a:r>
          <a:endParaRPr lang="en-US" sz="1800" kern="1200"/>
        </a:p>
      </dsp:txBody>
      <dsp:txXfrm>
        <a:off x="0" y="0"/>
        <a:ext cx="5906181" cy="653839"/>
      </dsp:txXfrm>
    </dsp:sp>
    <dsp:sp modelId="{D994F93D-9B63-4D49-8885-2AB86057B449}">
      <dsp:nvSpPr>
        <dsp:cNvPr id="0" name=""/>
        <dsp:cNvSpPr/>
      </dsp:nvSpPr>
      <dsp:spPr>
        <a:xfrm>
          <a:off x="0" y="653839"/>
          <a:ext cx="5906181" cy="0"/>
        </a:xfrm>
        <a:prstGeom prst="line">
          <a:avLst/>
        </a:prstGeom>
        <a:solidFill>
          <a:schemeClr val="accent2">
            <a:hueOff val="208845"/>
            <a:satOff val="-46"/>
            <a:lumOff val="980"/>
            <a:alphaOff val="0"/>
          </a:schemeClr>
        </a:solidFill>
        <a:ln w="12700" cap="flat" cmpd="sng" algn="ctr">
          <a:solidFill>
            <a:schemeClr val="accent2">
              <a:hueOff val="208845"/>
              <a:satOff val="-46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DB3F61-CF4F-47BE-AE50-FE2AEAF25E7B}">
      <dsp:nvSpPr>
        <dsp:cNvPr id="0" name=""/>
        <dsp:cNvSpPr/>
      </dsp:nvSpPr>
      <dsp:spPr>
        <a:xfrm>
          <a:off x="0" y="653839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Potrebe tkiva se mijenjaju u skladu sa:</a:t>
          </a:r>
          <a:endParaRPr lang="en-US" sz="1800" kern="1200"/>
        </a:p>
      </dsp:txBody>
      <dsp:txXfrm>
        <a:off x="0" y="653839"/>
        <a:ext cx="5906181" cy="653839"/>
      </dsp:txXfrm>
    </dsp:sp>
    <dsp:sp modelId="{29FAF0D2-EB48-4FED-A9C4-28677401AED9}">
      <dsp:nvSpPr>
        <dsp:cNvPr id="0" name=""/>
        <dsp:cNvSpPr/>
      </dsp:nvSpPr>
      <dsp:spPr>
        <a:xfrm>
          <a:off x="0" y="1307679"/>
          <a:ext cx="5906181" cy="0"/>
        </a:xfrm>
        <a:prstGeom prst="line">
          <a:avLst/>
        </a:prstGeom>
        <a:solidFill>
          <a:schemeClr val="accent2">
            <a:hueOff val="417690"/>
            <a:satOff val="-91"/>
            <a:lumOff val="1961"/>
            <a:alphaOff val="0"/>
          </a:schemeClr>
        </a:solidFill>
        <a:ln w="12700" cap="flat" cmpd="sng" algn="ctr">
          <a:solidFill>
            <a:schemeClr val="accent2">
              <a:hueOff val="417690"/>
              <a:satOff val="-91"/>
              <a:lumOff val="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1D11BA-BF95-4AED-8793-91289739F33C}">
      <dsp:nvSpPr>
        <dsp:cNvPr id="0" name=""/>
        <dsp:cNvSpPr/>
      </dsp:nvSpPr>
      <dsp:spPr>
        <a:xfrm>
          <a:off x="0" y="1307679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Potrebama za kiseonikom</a:t>
          </a:r>
          <a:endParaRPr lang="en-US" sz="1800" kern="1200"/>
        </a:p>
      </dsp:txBody>
      <dsp:txXfrm>
        <a:off x="0" y="1307679"/>
        <a:ext cx="5906181" cy="653839"/>
      </dsp:txXfrm>
    </dsp:sp>
    <dsp:sp modelId="{FE15D112-471C-45BC-BA50-F3CE984B8BE7}">
      <dsp:nvSpPr>
        <dsp:cNvPr id="0" name=""/>
        <dsp:cNvSpPr/>
      </dsp:nvSpPr>
      <dsp:spPr>
        <a:xfrm>
          <a:off x="0" y="1961519"/>
          <a:ext cx="5906181" cy="0"/>
        </a:xfrm>
        <a:prstGeom prst="line">
          <a:avLst/>
        </a:prstGeom>
        <a:solidFill>
          <a:schemeClr val="accent2">
            <a:hueOff val="626535"/>
            <a:satOff val="-137"/>
            <a:lumOff val="2941"/>
            <a:alphaOff val="0"/>
          </a:schemeClr>
        </a:solidFill>
        <a:ln w="12700" cap="flat" cmpd="sng" algn="ctr">
          <a:solidFill>
            <a:schemeClr val="accent2">
              <a:hueOff val="626535"/>
              <a:satOff val="-137"/>
              <a:lumOff val="2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D978D-CD64-48BA-9337-A2AD61C464B8}">
      <dsp:nvSpPr>
        <dsp:cNvPr id="0" name=""/>
        <dsp:cNvSpPr/>
      </dsp:nvSpPr>
      <dsp:spPr>
        <a:xfrm>
          <a:off x="0" y="1961519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Potrebama za hranljivim materijama (pr glukoza, amino kisjeline)</a:t>
          </a:r>
          <a:endParaRPr lang="en-US" sz="1800" kern="1200"/>
        </a:p>
      </dsp:txBody>
      <dsp:txXfrm>
        <a:off x="0" y="1961519"/>
        <a:ext cx="5906181" cy="653839"/>
      </dsp:txXfrm>
    </dsp:sp>
    <dsp:sp modelId="{3A18E2D5-0F54-4347-87EC-33F2D182CDE3}">
      <dsp:nvSpPr>
        <dsp:cNvPr id="0" name=""/>
        <dsp:cNvSpPr/>
      </dsp:nvSpPr>
      <dsp:spPr>
        <a:xfrm>
          <a:off x="0" y="2615358"/>
          <a:ext cx="5906181" cy="0"/>
        </a:xfrm>
        <a:prstGeom prst="line">
          <a:avLst/>
        </a:prstGeom>
        <a:solidFill>
          <a:schemeClr val="accent2">
            <a:hueOff val="835380"/>
            <a:satOff val="-183"/>
            <a:lumOff val="3922"/>
            <a:alphaOff val="0"/>
          </a:schemeClr>
        </a:solidFill>
        <a:ln w="12700" cap="flat" cmpd="sng" algn="ctr">
          <a:solidFill>
            <a:schemeClr val="accent2">
              <a:hueOff val="835380"/>
              <a:satOff val="-183"/>
              <a:lumOff val="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9400D-4CF8-48F4-9737-5ED6D42E7668}">
      <dsp:nvSpPr>
        <dsp:cNvPr id="0" name=""/>
        <dsp:cNvSpPr/>
      </dsp:nvSpPr>
      <dsp:spPr>
        <a:xfrm>
          <a:off x="0" y="2615359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Uklanjanje ugljen-dioksida iz tkiva</a:t>
          </a:r>
          <a:endParaRPr lang="en-US" sz="1800" kern="1200"/>
        </a:p>
      </dsp:txBody>
      <dsp:txXfrm>
        <a:off x="0" y="2615359"/>
        <a:ext cx="5906181" cy="653839"/>
      </dsp:txXfrm>
    </dsp:sp>
    <dsp:sp modelId="{DE0D034E-A639-4FE6-B7E3-4207243A55F2}">
      <dsp:nvSpPr>
        <dsp:cNvPr id="0" name=""/>
        <dsp:cNvSpPr/>
      </dsp:nvSpPr>
      <dsp:spPr>
        <a:xfrm>
          <a:off x="0" y="3269198"/>
          <a:ext cx="5906181" cy="0"/>
        </a:xfrm>
        <a:prstGeom prst="line">
          <a:avLst/>
        </a:prstGeom>
        <a:solidFill>
          <a:schemeClr val="accent2">
            <a:hueOff val="1044224"/>
            <a:satOff val="-229"/>
            <a:lumOff val="4902"/>
            <a:alphaOff val="0"/>
          </a:schemeClr>
        </a:solidFill>
        <a:ln w="12700" cap="flat" cmpd="sng" algn="ctr">
          <a:solidFill>
            <a:schemeClr val="accent2">
              <a:hueOff val="1044224"/>
              <a:satOff val="-229"/>
              <a:lumOff val="4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003D55-9E63-4E4D-BDC1-1A491A78D5C1}">
      <dsp:nvSpPr>
        <dsp:cNvPr id="0" name=""/>
        <dsp:cNvSpPr/>
      </dsp:nvSpPr>
      <dsp:spPr>
        <a:xfrm>
          <a:off x="0" y="3269198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Uklanjanje vodonikovih jona iz tkiva</a:t>
          </a:r>
          <a:endParaRPr lang="en-US" sz="1800" kern="1200"/>
        </a:p>
      </dsp:txBody>
      <dsp:txXfrm>
        <a:off x="0" y="3269198"/>
        <a:ext cx="5906181" cy="653839"/>
      </dsp:txXfrm>
    </dsp:sp>
    <dsp:sp modelId="{B0DF58F7-7B9B-40F6-99FE-1ACEDFFE14E6}">
      <dsp:nvSpPr>
        <dsp:cNvPr id="0" name=""/>
        <dsp:cNvSpPr/>
      </dsp:nvSpPr>
      <dsp:spPr>
        <a:xfrm>
          <a:off x="0" y="3923038"/>
          <a:ext cx="5906181" cy="0"/>
        </a:xfrm>
        <a:prstGeom prst="line">
          <a:avLst/>
        </a:prstGeom>
        <a:solidFill>
          <a:schemeClr val="accent2">
            <a:hueOff val="1253069"/>
            <a:satOff val="-274"/>
            <a:lumOff val="5883"/>
            <a:alphaOff val="0"/>
          </a:schemeClr>
        </a:solidFill>
        <a:ln w="12700" cap="flat" cmpd="sng" algn="ctr">
          <a:solidFill>
            <a:schemeClr val="accent2">
              <a:hueOff val="1253069"/>
              <a:satOff val="-274"/>
              <a:lumOff val="5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99567-5260-4505-BF41-E75019FAC2F9}">
      <dsp:nvSpPr>
        <dsp:cNvPr id="0" name=""/>
        <dsp:cNvSpPr/>
      </dsp:nvSpPr>
      <dsp:spPr>
        <a:xfrm>
          <a:off x="0" y="3923038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Održavanje jonske koncentracije u tkivima</a:t>
          </a:r>
          <a:endParaRPr lang="en-US" sz="1800" kern="1200"/>
        </a:p>
      </dsp:txBody>
      <dsp:txXfrm>
        <a:off x="0" y="3923038"/>
        <a:ext cx="5906181" cy="653839"/>
      </dsp:txXfrm>
    </dsp:sp>
    <dsp:sp modelId="{F11DBE28-5867-479C-A180-3E45F054991B}">
      <dsp:nvSpPr>
        <dsp:cNvPr id="0" name=""/>
        <dsp:cNvSpPr/>
      </dsp:nvSpPr>
      <dsp:spPr>
        <a:xfrm>
          <a:off x="0" y="4576878"/>
          <a:ext cx="5906181" cy="0"/>
        </a:xfrm>
        <a:prstGeom prst="line">
          <a:avLst/>
        </a:prstGeom>
        <a:solidFill>
          <a:schemeClr val="accent2">
            <a:hueOff val="1461914"/>
            <a:satOff val="-320"/>
            <a:lumOff val="6863"/>
            <a:alphaOff val="0"/>
          </a:schemeClr>
        </a:solidFill>
        <a:ln w="12700" cap="flat" cmpd="sng" algn="ctr">
          <a:solidFill>
            <a:schemeClr val="accent2">
              <a:hueOff val="1461914"/>
              <a:satOff val="-320"/>
              <a:lumOff val="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CB47F-4706-48A9-8039-5E0AF782423A}">
      <dsp:nvSpPr>
        <dsp:cNvPr id="0" name=""/>
        <dsp:cNvSpPr/>
      </dsp:nvSpPr>
      <dsp:spPr>
        <a:xfrm>
          <a:off x="0" y="4576878"/>
          <a:ext cx="5906181" cy="653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•	Transport različitih hormona i drugih specifičnih substanci u ciljna tkiva.</a:t>
          </a:r>
          <a:endParaRPr lang="en-US" sz="1800" kern="1200"/>
        </a:p>
      </dsp:txBody>
      <dsp:txXfrm>
        <a:off x="0" y="4576878"/>
        <a:ext cx="5906181" cy="6538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36DA4-D963-4784-9766-471E9EDED277}">
      <dsp:nvSpPr>
        <dsp:cNvPr id="0" name=""/>
        <dsp:cNvSpPr/>
      </dsp:nvSpPr>
      <dsp:spPr>
        <a:xfrm>
          <a:off x="1227" y="267023"/>
          <a:ext cx="4309690" cy="27366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DFC8C9F-979A-43D9-9F0F-820D1872F455}">
      <dsp:nvSpPr>
        <dsp:cNvPr id="0" name=""/>
        <dsp:cNvSpPr/>
      </dsp:nvSpPr>
      <dsp:spPr>
        <a:xfrm>
          <a:off x="480082" y="721935"/>
          <a:ext cx="4309690" cy="27366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 err="1"/>
            <a:t>Količina</a:t>
          </a:r>
          <a:r>
            <a:rPr lang="en-GB" sz="2500" kern="1200" dirty="0"/>
            <a:t> </a:t>
          </a:r>
          <a:r>
            <a:rPr lang="en-GB" sz="2500" kern="1200" dirty="0" err="1"/>
            <a:t>krvi</a:t>
          </a:r>
          <a:r>
            <a:rPr lang="en-GB" sz="2500" kern="1200" dirty="0"/>
            <a:t> </a:t>
          </a:r>
          <a:r>
            <a:rPr lang="en-GB" sz="2500" kern="1200" dirty="0" err="1"/>
            <a:t>koja</a:t>
          </a:r>
          <a:r>
            <a:rPr lang="en-GB" sz="2500" kern="1200" dirty="0"/>
            <a:t> </a:t>
          </a:r>
          <a:r>
            <a:rPr lang="en-GB" sz="2500" kern="1200" dirty="0" err="1"/>
            <a:t>svakog</a:t>
          </a:r>
          <a:r>
            <a:rPr lang="en-GB" sz="2500" kern="1200" dirty="0"/>
            <a:t> </a:t>
          </a:r>
          <a:r>
            <a:rPr lang="en-GB" sz="2500" kern="1200" dirty="0" err="1"/>
            <a:t>minuta</a:t>
          </a:r>
          <a:r>
            <a:rPr lang="en-GB" sz="2500" kern="1200" dirty="0"/>
            <a:t> se </a:t>
          </a:r>
          <a:r>
            <a:rPr lang="en-GB" sz="2500" kern="1200" dirty="0" err="1"/>
            <a:t>uliva</a:t>
          </a:r>
          <a:r>
            <a:rPr lang="en-GB" sz="2500" kern="1200" dirty="0"/>
            <a:t> u </a:t>
          </a:r>
          <a:r>
            <a:rPr lang="en-GB" sz="2500" kern="1200" dirty="0" err="1"/>
            <a:t>srce</a:t>
          </a:r>
          <a:r>
            <a:rPr lang="en-GB" sz="2500" kern="1200" dirty="0"/>
            <a:t> (</a:t>
          </a:r>
          <a:r>
            <a:rPr lang="en-GB" sz="2500" kern="1200" dirty="0" err="1"/>
            <a:t>venski</a:t>
          </a:r>
          <a:r>
            <a:rPr lang="en-GB" sz="2500" kern="1200" dirty="0"/>
            <a:t> </a:t>
          </a:r>
          <a:r>
            <a:rPr lang="en-GB" sz="2500" kern="1200" dirty="0" err="1"/>
            <a:t>priliv</a:t>
          </a:r>
          <a:r>
            <a:rPr lang="en-GB" sz="2500" kern="1200" dirty="0"/>
            <a:t>) </a:t>
          </a:r>
          <a:r>
            <a:rPr lang="en-GB" sz="2500" kern="1200" dirty="0" err="1"/>
            <a:t>i</a:t>
          </a:r>
          <a:r>
            <a:rPr lang="en-GB" sz="2500" kern="1200" dirty="0"/>
            <a:t> </a:t>
          </a:r>
          <a:r>
            <a:rPr lang="en-GB" sz="2500" kern="1200" dirty="0" err="1"/>
            <a:t>količina</a:t>
          </a:r>
          <a:r>
            <a:rPr lang="en-GB" sz="2500" kern="1200" dirty="0"/>
            <a:t> </a:t>
          </a:r>
          <a:r>
            <a:rPr lang="en-GB" sz="2500" kern="1200" dirty="0" err="1"/>
            <a:t>krvi</a:t>
          </a:r>
          <a:r>
            <a:rPr lang="en-GB" sz="2500" kern="1200" dirty="0"/>
            <a:t> </a:t>
          </a:r>
          <a:r>
            <a:rPr lang="en-GB" sz="2500" kern="1200" dirty="0" err="1"/>
            <a:t>što</a:t>
          </a:r>
          <a:r>
            <a:rPr lang="en-GB" sz="2500" kern="1200" dirty="0"/>
            <a:t> je </a:t>
          </a:r>
          <a:r>
            <a:rPr lang="en-GB" sz="2500" kern="1200" dirty="0" err="1"/>
            <a:t>srce</a:t>
          </a:r>
          <a:r>
            <a:rPr lang="en-GB" sz="2500" kern="1200" dirty="0"/>
            <a:t> </a:t>
          </a:r>
          <a:r>
            <a:rPr lang="en-GB" sz="2500" kern="1200" dirty="0" err="1"/>
            <a:t>ispumpava</a:t>
          </a:r>
          <a:r>
            <a:rPr lang="en-GB" sz="2500" kern="1200" dirty="0"/>
            <a:t> </a:t>
          </a:r>
          <a:r>
            <a:rPr lang="en-GB" sz="2500" kern="1200" dirty="0" err="1"/>
            <a:t>svakog</a:t>
          </a:r>
          <a:r>
            <a:rPr lang="en-GB" sz="2500" kern="1200" dirty="0"/>
            <a:t> </a:t>
          </a:r>
          <a:r>
            <a:rPr lang="en-GB" sz="2500" kern="1200" dirty="0" err="1"/>
            <a:t>minuta</a:t>
          </a:r>
          <a:r>
            <a:rPr lang="en-GB" sz="2500" kern="1200" dirty="0"/>
            <a:t> (</a:t>
          </a:r>
          <a:r>
            <a:rPr lang="en-GB" sz="2500" kern="1200" dirty="0" err="1"/>
            <a:t>minutni</a:t>
          </a:r>
          <a:r>
            <a:rPr lang="en-GB" sz="2500" kern="1200" dirty="0"/>
            <a:t> </a:t>
          </a:r>
          <a:r>
            <a:rPr lang="en-GB" sz="2500" kern="1200" dirty="0" err="1"/>
            <a:t>volumen</a:t>
          </a:r>
          <a:r>
            <a:rPr lang="en-GB" sz="2500" kern="1200" dirty="0"/>
            <a:t> </a:t>
          </a:r>
          <a:r>
            <a:rPr lang="en-GB" sz="2500" kern="1200" dirty="0" err="1"/>
            <a:t>srca</a:t>
          </a:r>
          <a:r>
            <a:rPr lang="en-GB" sz="2500" kern="1200" dirty="0"/>
            <a:t>) </a:t>
          </a:r>
          <a:r>
            <a:rPr lang="en-GB" sz="2500" kern="1200" dirty="0" err="1"/>
            <a:t>zavise</a:t>
          </a:r>
          <a:r>
            <a:rPr lang="en-GB" sz="2500" kern="1200" dirty="0"/>
            <a:t> od 2 </a:t>
          </a:r>
          <a:r>
            <a:rPr lang="en-GB" sz="2500" kern="1200" dirty="0" err="1"/>
            <a:t>faktora</a:t>
          </a:r>
          <a:r>
            <a:rPr lang="en-GB" sz="2500" kern="1200" dirty="0"/>
            <a:t>: </a:t>
          </a:r>
          <a:r>
            <a:rPr lang="sr-Latn-ME" sz="2500" kern="1200" dirty="0"/>
            <a:t>krvnog pritiska</a:t>
          </a:r>
          <a:r>
            <a:rPr lang="en-GB" sz="2500" kern="1200" dirty="0"/>
            <a:t> </a:t>
          </a:r>
          <a:r>
            <a:rPr lang="en-GB" sz="2500" kern="1200" dirty="0" err="1"/>
            <a:t>i</a:t>
          </a:r>
          <a:r>
            <a:rPr lang="en-GB" sz="2500" kern="1200" dirty="0"/>
            <a:t> </a:t>
          </a:r>
          <a:r>
            <a:rPr lang="en-GB" sz="2500" kern="1200" dirty="0" err="1"/>
            <a:t>ukupnog</a:t>
          </a:r>
          <a:r>
            <a:rPr lang="en-GB" sz="2500" kern="1200" dirty="0"/>
            <a:t> </a:t>
          </a:r>
          <a:r>
            <a:rPr lang="en-GB" sz="2500" kern="1200" dirty="0" err="1"/>
            <a:t>perifernog</a:t>
          </a:r>
          <a:r>
            <a:rPr lang="en-GB" sz="2500" kern="1200" dirty="0"/>
            <a:t> </a:t>
          </a:r>
          <a:r>
            <a:rPr lang="en-GB" sz="2500" kern="1200" dirty="0" err="1"/>
            <a:t>otpora</a:t>
          </a:r>
          <a:r>
            <a:rPr lang="en-GB" sz="2500" kern="1200" dirty="0"/>
            <a:t>. </a:t>
          </a:r>
          <a:endParaRPr lang="en-US" sz="2500" kern="1200" dirty="0"/>
        </a:p>
      </dsp:txBody>
      <dsp:txXfrm>
        <a:off x="560236" y="802089"/>
        <a:ext cx="4149382" cy="2576345"/>
      </dsp:txXfrm>
    </dsp:sp>
    <dsp:sp modelId="{3F7CC4FE-304A-42A5-AA21-C806A699336F}">
      <dsp:nvSpPr>
        <dsp:cNvPr id="0" name=""/>
        <dsp:cNvSpPr/>
      </dsp:nvSpPr>
      <dsp:spPr>
        <a:xfrm>
          <a:off x="5268627" y="267023"/>
          <a:ext cx="4309690" cy="27366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9061AA-4BB7-48A2-A918-4EE5FC9296D1}">
      <dsp:nvSpPr>
        <dsp:cNvPr id="0" name=""/>
        <dsp:cNvSpPr/>
      </dsp:nvSpPr>
      <dsp:spPr>
        <a:xfrm>
          <a:off x="5747481" y="721935"/>
          <a:ext cx="4309690" cy="27366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To </a:t>
          </a:r>
          <a:r>
            <a:rPr lang="en-GB" sz="2500" kern="1200" dirty="0" err="1"/>
            <a:t>znači</a:t>
          </a:r>
          <a:r>
            <a:rPr lang="en-GB" sz="2500" kern="1200" dirty="0"/>
            <a:t> da </a:t>
          </a:r>
          <a:r>
            <a:rPr lang="en-GB" sz="2500" kern="1200" dirty="0" err="1"/>
            <a:t>su</a:t>
          </a:r>
          <a:r>
            <a:rPr lang="en-GB" sz="2500" kern="1200" dirty="0"/>
            <a:t> </a:t>
          </a:r>
          <a:r>
            <a:rPr lang="sr-Latn-ME" sz="2500" kern="1200" dirty="0"/>
            <a:t>krvni pritisak</a:t>
          </a:r>
          <a:r>
            <a:rPr lang="en-GB" sz="2500" kern="1200" dirty="0"/>
            <a:t> </a:t>
          </a:r>
          <a:r>
            <a:rPr lang="en-GB" sz="2500" kern="1200" dirty="0" err="1"/>
            <a:t>i</a:t>
          </a:r>
          <a:r>
            <a:rPr lang="en-GB" sz="2500" kern="1200" dirty="0"/>
            <a:t> </a:t>
          </a:r>
          <a:r>
            <a:rPr lang="en-GB" sz="2500" kern="1200" dirty="0" err="1"/>
            <a:t>minutni</a:t>
          </a:r>
          <a:r>
            <a:rPr lang="en-GB" sz="2500" kern="1200" dirty="0"/>
            <a:t> </a:t>
          </a:r>
          <a:r>
            <a:rPr lang="en-GB" sz="2500" kern="1200" dirty="0" err="1"/>
            <a:t>volumen</a:t>
          </a:r>
          <a:r>
            <a:rPr lang="en-GB" sz="2500" kern="1200" dirty="0"/>
            <a:t> </a:t>
          </a:r>
          <a:r>
            <a:rPr lang="en-GB" sz="2500" kern="1200" dirty="0" err="1"/>
            <a:t>srca</a:t>
          </a:r>
          <a:r>
            <a:rPr lang="en-GB" sz="2500" kern="1200" dirty="0"/>
            <a:t> </a:t>
          </a:r>
          <a:r>
            <a:rPr lang="en-GB" sz="2500" kern="1200" dirty="0" err="1"/>
            <a:t>obrnuto</a:t>
          </a:r>
          <a:r>
            <a:rPr lang="en-GB" sz="2500" kern="1200" dirty="0"/>
            <a:t> </a:t>
          </a:r>
          <a:r>
            <a:rPr lang="en-GB" sz="2500" kern="1200" dirty="0" err="1"/>
            <a:t>proporcionalni</a:t>
          </a:r>
          <a:r>
            <a:rPr lang="en-GB" sz="2500" kern="1200" dirty="0"/>
            <a:t> </a:t>
          </a:r>
          <a:r>
            <a:rPr lang="en-GB" sz="2500" kern="1200" dirty="0" err="1"/>
            <a:t>sa</a:t>
          </a:r>
          <a:r>
            <a:rPr lang="en-GB" sz="2500" kern="1200" dirty="0"/>
            <a:t> </a:t>
          </a:r>
          <a:r>
            <a:rPr lang="en-GB" sz="2500" kern="1200" dirty="0" err="1"/>
            <a:t>perifernim</a:t>
          </a:r>
          <a:r>
            <a:rPr lang="en-GB" sz="2500" kern="1200" dirty="0"/>
            <a:t> </a:t>
          </a:r>
          <a:r>
            <a:rPr lang="en-GB" sz="2500" kern="1200" dirty="0" err="1"/>
            <a:t>otporom</a:t>
          </a:r>
          <a:r>
            <a:rPr lang="en-GB" sz="2500" kern="1200" dirty="0"/>
            <a:t>. 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manji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otpor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na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periferiji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veći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venski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priliv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veći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minutni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GB" sz="2500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volumen</a:t>
          </a:r>
          <a:r>
            <a:rPr lang="en-GB" sz="25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). </a:t>
          </a:r>
          <a:endParaRPr lang="en-US" sz="2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827635" y="802089"/>
        <a:ext cx="4149382" cy="257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19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584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09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97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none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40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5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3/23/2020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6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74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3/23/2020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3/23/2020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10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984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0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39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4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i="0" kern="1200" cap="none" spc="-7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9350EB-D11B-470F-92E5-18B3A83131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t="20495"/>
          <a:stretch/>
        </p:blipFill>
        <p:spPr>
          <a:xfrm>
            <a:off x="1" y="10"/>
            <a:ext cx="12191999" cy="68579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4A12B6-EF0D-43E8-8C17-4FAD4D276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>
              <a:lumMod val="85000"/>
              <a:lumOff val="15000"/>
              <a:alpha val="93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107525-0C02-447F-8A3F-553320A72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2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7D158D-24D9-4EB6-8FD2-46A7A46C4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>
            <a:normAutofit/>
          </a:bodyPr>
          <a:lstStyle/>
          <a:p>
            <a:r>
              <a:rPr lang="en-GB" sz="5300" err="1"/>
              <a:t>Hemodinamika</a:t>
            </a:r>
            <a:r>
              <a:rPr lang="en-GB" sz="5300"/>
              <a:t>, </a:t>
            </a:r>
            <a:r>
              <a:rPr lang="en-GB" sz="5300" err="1"/>
              <a:t>pritisak</a:t>
            </a:r>
            <a:r>
              <a:rPr lang="en-GB" sz="5300"/>
              <a:t>, </a:t>
            </a:r>
            <a:r>
              <a:rPr lang="en-GB" sz="5300" err="1"/>
              <a:t>protok</a:t>
            </a:r>
            <a:r>
              <a:rPr lang="en-GB" sz="5300"/>
              <a:t>, </a:t>
            </a:r>
            <a:r>
              <a:rPr lang="en-GB" sz="5300" err="1"/>
              <a:t>otpor</a:t>
            </a:r>
            <a:r>
              <a:rPr lang="en-GB" sz="5300"/>
              <a:t>. </a:t>
            </a:r>
            <a:r>
              <a:rPr lang="en-GB" sz="5300" err="1"/>
              <a:t>Vaskularna</a:t>
            </a:r>
            <a:r>
              <a:rPr lang="en-GB" sz="5300"/>
              <a:t> </a:t>
            </a:r>
            <a:r>
              <a:rPr lang="en-GB" sz="5300" err="1"/>
              <a:t>mreža</a:t>
            </a:r>
            <a:r>
              <a:rPr lang="en-GB" sz="5300"/>
              <a:t>, </a:t>
            </a:r>
            <a:r>
              <a:rPr lang="en-GB" sz="5300" err="1"/>
              <a:t>kapilarna</a:t>
            </a:r>
            <a:r>
              <a:rPr lang="en-GB" sz="5300"/>
              <a:t> </a:t>
            </a:r>
            <a:r>
              <a:rPr lang="en-GB" sz="5300" err="1"/>
              <a:t>dinamika</a:t>
            </a:r>
            <a:endParaRPr lang="en-GB" sz="53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7A42E3-05D8-4A0B-9D4E-20EF581E5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EE9A54B-189D-4645-8254-FDC4210EC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1CE48F-D5E4-4520-AF1E-8F85CFBDA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941820" y="1267730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448851-39AD-4943-BF9C-C50704E083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50180" y="1913025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4253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43C19-1814-4983-A709-7084F4F1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</a:t>
            </a:r>
            <a:r>
              <a:rPr lang="sr-Latn-ME" dirty="0"/>
              <a:t>kivna kontrola lokalnog protoka krvi, nervna i humoralna regulacija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D2399-A9A7-4C08-8A24-82C5A902B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Cirkulatorni</a:t>
            </a:r>
            <a:r>
              <a:rPr lang="en-GB" dirty="0"/>
              <a:t> </a:t>
            </a:r>
            <a:r>
              <a:rPr lang="en-GB" dirty="0" err="1"/>
              <a:t>sistem</a:t>
            </a:r>
            <a:r>
              <a:rPr lang="en-GB" dirty="0"/>
              <a:t> je </a:t>
            </a:r>
            <a:r>
              <a:rPr lang="en-GB" dirty="0" err="1"/>
              <a:t>opremljen</a:t>
            </a:r>
            <a:r>
              <a:rPr lang="en-GB" dirty="0"/>
              <a:t> </a:t>
            </a:r>
            <a:r>
              <a:rPr lang="en-GB" dirty="0" err="1"/>
              <a:t>kompleksnim</a:t>
            </a:r>
            <a:r>
              <a:rPr lang="en-GB" dirty="0"/>
              <a:t> </a:t>
            </a:r>
            <a:r>
              <a:rPr lang="en-GB" dirty="0" err="1"/>
              <a:t>sistemom</a:t>
            </a:r>
            <a:r>
              <a:rPr lang="en-GB" dirty="0"/>
              <a:t> za </a:t>
            </a:r>
            <a:r>
              <a:rPr lang="en-GB" dirty="0" err="1"/>
              <a:t>kontrolu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različite</a:t>
            </a:r>
            <a:r>
              <a:rPr lang="en-GB" dirty="0"/>
              <a:t> </a:t>
            </a:r>
            <a:r>
              <a:rPr lang="en-GB" dirty="0" err="1"/>
              <a:t>djelove</a:t>
            </a:r>
            <a:r>
              <a:rPr lang="en-GB" dirty="0"/>
              <a:t> </a:t>
            </a:r>
            <a:r>
              <a:rPr lang="en-GB" dirty="0" err="1"/>
              <a:t>organizma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/>
              <a:t>To </a:t>
            </a:r>
            <a:r>
              <a:rPr lang="en-GB" dirty="0" err="1"/>
              <a:t>su</a:t>
            </a:r>
            <a:r>
              <a:rPr lang="en-GB" dirty="0"/>
              <a:t> 3 </a:t>
            </a:r>
            <a:r>
              <a:rPr lang="en-GB" dirty="0" err="1"/>
              <a:t>različite</a:t>
            </a:r>
            <a:r>
              <a:rPr lang="en-GB" dirty="0"/>
              <a:t> </a:t>
            </a:r>
            <a:r>
              <a:rPr lang="en-GB" dirty="0" err="1"/>
              <a:t>vrste</a:t>
            </a:r>
            <a:r>
              <a:rPr lang="en-GB" dirty="0"/>
              <a:t> </a:t>
            </a:r>
            <a:r>
              <a:rPr lang="en-GB" dirty="0" err="1"/>
              <a:t>kontrole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Lokalna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protoka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kroz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svako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pojedino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tkivo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</a:t>
            </a:r>
            <a:r>
              <a:rPr lang="en-GB" dirty="0" err="1"/>
              <a:t>proporcionalno</a:t>
            </a:r>
            <a:r>
              <a:rPr lang="en-GB" dirty="0"/>
              <a:t> </a:t>
            </a:r>
            <a:r>
              <a:rPr lang="en-GB" dirty="0" err="1"/>
              <a:t>potrebama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 za </a:t>
            </a:r>
            <a:r>
              <a:rPr lang="sr-Latn-ME" dirty="0"/>
              <a:t>	</a:t>
            </a:r>
            <a:r>
              <a:rPr lang="en-GB" dirty="0" err="1"/>
              <a:t>prokrvljenost</a:t>
            </a:r>
            <a:endParaRPr lang="en-GB" dirty="0"/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regulacija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protoka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</a:t>
            </a:r>
            <a:r>
              <a:rPr lang="en-GB" dirty="0" err="1"/>
              <a:t>uglavnom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protok</a:t>
            </a:r>
            <a:r>
              <a:rPr lang="en-GB" dirty="0"/>
              <a:t> u </a:t>
            </a:r>
            <a:r>
              <a:rPr lang="en-GB" dirty="0" err="1"/>
              <a:t>velikim</a:t>
            </a:r>
            <a:r>
              <a:rPr lang="en-GB" dirty="0"/>
              <a:t> </a:t>
            </a:r>
            <a:r>
              <a:rPr lang="en-GB" dirty="0" err="1"/>
              <a:t>segmentima</a:t>
            </a:r>
            <a:r>
              <a:rPr lang="en-GB" dirty="0"/>
              <a:t> </a:t>
            </a:r>
            <a:r>
              <a:rPr lang="en-GB" dirty="0" err="1"/>
              <a:t>sistemske</a:t>
            </a:r>
            <a:r>
              <a:rPr lang="en-GB" dirty="0"/>
              <a:t> </a:t>
            </a:r>
            <a:r>
              <a:rPr lang="en-GB" dirty="0" err="1"/>
              <a:t>cirkulacije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/>
              <a:t>(</a:t>
            </a:r>
            <a:r>
              <a:rPr lang="en-GB" dirty="0" err="1"/>
              <a:t>pr</a:t>
            </a:r>
            <a:r>
              <a:rPr lang="en-GB" dirty="0"/>
              <a:t> </a:t>
            </a:r>
            <a:r>
              <a:rPr lang="en-GB" dirty="0" err="1"/>
              <a:t>preusmjeravanje</a:t>
            </a:r>
            <a:r>
              <a:rPr lang="en-GB" dirty="0"/>
              <a:t> </a:t>
            </a:r>
            <a:r>
              <a:rPr lang="en-GB" dirty="0" err="1"/>
              <a:t>krv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	</a:t>
            </a:r>
            <a:r>
              <a:rPr lang="en-GB" dirty="0" err="1"/>
              <a:t>nemišićnih</a:t>
            </a:r>
            <a:r>
              <a:rPr lang="en-GB" dirty="0"/>
              <a:t> zona u </a:t>
            </a:r>
            <a:r>
              <a:rPr lang="en-GB" dirty="0" err="1"/>
              <a:t>mišićne</a:t>
            </a:r>
            <a:r>
              <a:rPr lang="en-GB" dirty="0"/>
              <a:t> zone </a:t>
            </a:r>
            <a:r>
              <a:rPr lang="en-GB" dirty="0" err="1"/>
              <a:t>pri</a:t>
            </a:r>
            <a:r>
              <a:rPr lang="en-GB" dirty="0"/>
              <a:t> </a:t>
            </a:r>
            <a:r>
              <a:rPr lang="en-GB" dirty="0" err="1"/>
              <a:t>fizičkom</a:t>
            </a:r>
            <a:r>
              <a:rPr lang="en-GB" dirty="0"/>
              <a:t> </a:t>
            </a:r>
            <a:r>
              <a:rPr lang="en-GB" dirty="0" err="1"/>
              <a:t>naporu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promjena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kožu</a:t>
            </a:r>
            <a:r>
              <a:rPr lang="en-GB" dirty="0"/>
              <a:t> </a:t>
            </a:r>
            <a:r>
              <a:rPr lang="en-GB" dirty="0" err="1"/>
              <a:t>kako</a:t>
            </a:r>
            <a:r>
              <a:rPr lang="en-GB" dirty="0"/>
              <a:t> bi se </a:t>
            </a:r>
            <a:r>
              <a:rPr lang="en-GB" dirty="0" err="1"/>
              <a:t>kontrolisala</a:t>
            </a:r>
            <a:r>
              <a:rPr lang="en-GB" dirty="0"/>
              <a:t> </a:t>
            </a:r>
            <a:r>
              <a:rPr lang="en-GB" dirty="0" err="1"/>
              <a:t>tjelesna</a:t>
            </a:r>
            <a:r>
              <a:rPr lang="en-GB" dirty="0"/>
              <a:t> </a:t>
            </a:r>
            <a:r>
              <a:rPr lang="en-GB" dirty="0" err="1"/>
              <a:t>temperatura</a:t>
            </a:r>
            <a:r>
              <a:rPr lang="en-GB" dirty="0"/>
              <a:t>)</a:t>
            </a:r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Humoralna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</a:t>
            </a:r>
            <a:r>
              <a:rPr lang="en-GB" dirty="0" err="1"/>
              <a:t>djelovanjem</a:t>
            </a:r>
            <a:r>
              <a:rPr lang="en-GB" dirty="0"/>
              <a:t> </a:t>
            </a:r>
            <a:r>
              <a:rPr lang="en-GB" dirty="0" err="1"/>
              <a:t>hormona</a:t>
            </a:r>
            <a:r>
              <a:rPr lang="en-GB" dirty="0"/>
              <a:t>, </a:t>
            </a:r>
            <a:r>
              <a:rPr lang="en-GB" dirty="0" err="1"/>
              <a:t>jona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drugih</a:t>
            </a:r>
            <a:r>
              <a:rPr lang="en-GB" dirty="0"/>
              <a:t> </a:t>
            </a:r>
            <a:r>
              <a:rPr lang="en-GB" dirty="0" err="1"/>
              <a:t>hemijskih</a:t>
            </a:r>
            <a:r>
              <a:rPr lang="en-GB" dirty="0"/>
              <a:t> 	</a:t>
            </a:r>
            <a:r>
              <a:rPr lang="en-GB" dirty="0" err="1"/>
              <a:t>substanci</a:t>
            </a:r>
            <a:r>
              <a:rPr lang="en-GB" dirty="0"/>
              <a:t> </a:t>
            </a:r>
            <a:r>
              <a:rPr lang="en-GB" dirty="0" err="1"/>
              <a:t>koje</a:t>
            </a:r>
            <a:r>
              <a:rPr lang="en-GB" dirty="0"/>
              <a:t> </a:t>
            </a:r>
            <a:r>
              <a:rPr lang="en-GB" dirty="0" err="1"/>
              <a:t>uzrokuju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 err="1"/>
              <a:t>lokalno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smanjenje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posledičnom</a:t>
            </a:r>
            <a:r>
              <a:rPr lang="en-GB" dirty="0"/>
              <a:t> </a:t>
            </a:r>
            <a:r>
              <a:rPr lang="en-GB" dirty="0" err="1"/>
              <a:t>izmjenom</a:t>
            </a:r>
            <a:r>
              <a:rPr lang="en-GB" dirty="0"/>
              <a:t> </a:t>
            </a:r>
            <a:r>
              <a:rPr lang="en-GB" dirty="0" err="1"/>
              <a:t>generalizovanog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 err="1"/>
              <a:t>toka</a:t>
            </a:r>
            <a:r>
              <a:rPr lang="en-GB" dirty="0"/>
              <a:t> </a:t>
            </a:r>
            <a:r>
              <a:rPr lang="en-GB" dirty="0" err="1"/>
              <a:t>krvi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5572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07C564-F46A-447B-9216-5805B01A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pl-PL" dirty="0"/>
              <a:t>Lokalna kontrola protoka krvi kao odgovor na potrebe tkiva</a:t>
            </a:r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5B42491-5F4B-4FC9-B3A0-7B72952600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628708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4404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37822-4961-45FF-AE23-B1C3286208E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Primjeri</a:t>
            </a:r>
            <a:r>
              <a:rPr lang="en-GB" dirty="0"/>
              <a:t> </a:t>
            </a:r>
            <a:r>
              <a:rPr lang="en-GB" dirty="0" err="1"/>
              <a:t>prokrvljenosti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100 gr </a:t>
            </a:r>
            <a:r>
              <a:rPr lang="en-GB" dirty="0" err="1"/>
              <a:t>tkiva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koga</a:t>
            </a:r>
            <a:r>
              <a:rPr lang="en-GB" dirty="0"/>
              <a:t> </a:t>
            </a:r>
            <a:r>
              <a:rPr lang="en-GB" dirty="0" err="1"/>
              <a:t>proizilazi</a:t>
            </a:r>
            <a:r>
              <a:rPr lang="en-GB" dirty="0"/>
              <a:t> </a:t>
            </a:r>
            <a:r>
              <a:rPr lang="en-GB" dirty="0" err="1"/>
              <a:t>izuzetno</a:t>
            </a:r>
            <a:r>
              <a:rPr lang="en-GB" dirty="0"/>
              <a:t> </a:t>
            </a:r>
            <a:r>
              <a:rPr lang="en-GB" dirty="0" err="1"/>
              <a:t>visoka</a:t>
            </a:r>
            <a:r>
              <a:rPr lang="en-GB" dirty="0"/>
              <a:t> </a:t>
            </a:r>
            <a:r>
              <a:rPr lang="en-GB" dirty="0" err="1"/>
              <a:t>prokrvljenost</a:t>
            </a:r>
            <a:r>
              <a:rPr lang="sr-Latn-ME" dirty="0"/>
              <a:t> su tkiva</a:t>
            </a:r>
            <a:r>
              <a:rPr lang="en-GB" dirty="0"/>
              <a:t> </a:t>
            </a:r>
            <a:r>
              <a:rPr lang="en-GB" dirty="0" err="1"/>
              <a:t>bubrega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jetre</a:t>
            </a:r>
            <a:r>
              <a:rPr lang="en-GB" dirty="0"/>
              <a:t> </a:t>
            </a:r>
            <a:r>
              <a:rPr lang="en-GB" dirty="0" err="1"/>
              <a:t>kao</a:t>
            </a:r>
            <a:r>
              <a:rPr lang="en-GB" dirty="0"/>
              <a:t> </a:t>
            </a:r>
            <a:r>
              <a:rPr lang="en-GB" dirty="0" err="1"/>
              <a:t>glavnih</a:t>
            </a:r>
            <a:r>
              <a:rPr lang="en-GB" dirty="0"/>
              <a:t> </a:t>
            </a:r>
            <a:r>
              <a:rPr lang="en-GB" dirty="0" err="1"/>
              <a:t>ekskretornih</a:t>
            </a:r>
            <a:r>
              <a:rPr lang="en-GB" dirty="0"/>
              <a:t> organa u </a:t>
            </a:r>
            <a:r>
              <a:rPr lang="en-GB" dirty="0" err="1"/>
              <a:t>organizmu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Iznenađujuće je </a:t>
            </a:r>
            <a:r>
              <a:rPr lang="en-GB" dirty="0" err="1"/>
              <a:t>mali</a:t>
            </a:r>
            <a:r>
              <a:rPr lang="en-GB" dirty="0"/>
              <a:t> </a:t>
            </a:r>
            <a:r>
              <a:rPr lang="en-GB" dirty="0" err="1"/>
              <a:t>protok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tjelesne</a:t>
            </a:r>
            <a:r>
              <a:rPr lang="en-GB" dirty="0"/>
              <a:t> </a:t>
            </a:r>
            <a:r>
              <a:rPr lang="en-GB" dirty="0" err="1"/>
              <a:t>mišiće</a:t>
            </a:r>
            <a:r>
              <a:rPr lang="en-GB" dirty="0"/>
              <a:t> </a:t>
            </a:r>
            <a:r>
              <a:rPr lang="en-GB" dirty="0" err="1"/>
              <a:t>iako</a:t>
            </a:r>
            <a:r>
              <a:rPr lang="en-GB" dirty="0"/>
              <a:t> </a:t>
            </a:r>
            <a:r>
              <a:rPr lang="en-GB" dirty="0" err="1"/>
              <a:t>oni</a:t>
            </a:r>
            <a:r>
              <a:rPr lang="en-GB" dirty="0"/>
              <a:t> </a:t>
            </a:r>
            <a:r>
              <a:rPr lang="en-GB" dirty="0" err="1"/>
              <a:t>čine</a:t>
            </a:r>
            <a:r>
              <a:rPr lang="en-GB" dirty="0"/>
              <a:t> 30 do 40% </a:t>
            </a:r>
            <a:r>
              <a:rPr lang="en-GB" dirty="0" err="1"/>
              <a:t>ukupne</a:t>
            </a:r>
            <a:r>
              <a:rPr lang="en-GB" dirty="0"/>
              <a:t> </a:t>
            </a:r>
            <a:r>
              <a:rPr lang="en-GB" dirty="0" err="1"/>
              <a:t>tjelesne</a:t>
            </a:r>
            <a:r>
              <a:rPr lang="en-GB" dirty="0"/>
              <a:t> </a:t>
            </a:r>
            <a:r>
              <a:rPr lang="en-GB" dirty="0" err="1"/>
              <a:t>mase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18D3E0-E8C3-4D3A-AA68-158829F5FE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ME" dirty="0"/>
              <a:t>Iznenađujuće je mali protok krvi kroz tjelesne mišiće iako oni čine 30 do 40% ukupne tjelesne mase. </a:t>
            </a:r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stanjima</a:t>
            </a:r>
            <a:r>
              <a:rPr lang="en-GB" dirty="0"/>
              <a:t> </a:t>
            </a:r>
            <a:r>
              <a:rPr lang="en-GB" dirty="0" err="1"/>
              <a:t>mirovanja</a:t>
            </a:r>
            <a:r>
              <a:rPr lang="en-GB" dirty="0"/>
              <a:t> </a:t>
            </a:r>
            <a:r>
              <a:rPr lang="en-GB" dirty="0" err="1"/>
              <a:t>njihova</a:t>
            </a:r>
            <a:r>
              <a:rPr lang="en-GB" dirty="0"/>
              <a:t> </a:t>
            </a:r>
            <a:r>
              <a:rPr lang="en-GB" dirty="0" err="1"/>
              <a:t>metabolička</a:t>
            </a:r>
            <a:r>
              <a:rPr lang="en-GB" dirty="0"/>
              <a:t> </a:t>
            </a:r>
            <a:r>
              <a:rPr lang="en-GB" dirty="0" err="1"/>
              <a:t>aktivnost</a:t>
            </a:r>
            <a:r>
              <a:rPr lang="en-GB" dirty="0"/>
              <a:t> je mala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4ml/100 gr </a:t>
            </a:r>
            <a:r>
              <a:rPr lang="en-GB" dirty="0" err="1"/>
              <a:t>mišićnog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stanjima</a:t>
            </a:r>
            <a:r>
              <a:rPr lang="en-GB" dirty="0"/>
              <a:t> </a:t>
            </a:r>
            <a:r>
              <a:rPr lang="en-GB" dirty="0" err="1"/>
              <a:t>pojačanog</a:t>
            </a:r>
            <a:r>
              <a:rPr lang="en-GB" dirty="0"/>
              <a:t> </a:t>
            </a:r>
            <a:r>
              <a:rPr lang="en-GB" dirty="0" err="1"/>
              <a:t>mišićnog</a:t>
            </a:r>
            <a:r>
              <a:rPr lang="en-GB" dirty="0"/>
              <a:t> </a:t>
            </a:r>
            <a:r>
              <a:rPr lang="en-GB" dirty="0" err="1"/>
              <a:t>rada</a:t>
            </a:r>
            <a:r>
              <a:rPr lang="en-GB" dirty="0"/>
              <a:t> </a:t>
            </a:r>
            <a:r>
              <a:rPr lang="en-GB" dirty="0" err="1"/>
              <a:t>metabolička</a:t>
            </a:r>
            <a:r>
              <a:rPr lang="en-GB" dirty="0"/>
              <a:t> </a:t>
            </a:r>
            <a:r>
              <a:rPr lang="en-GB" dirty="0" err="1"/>
              <a:t>aktivnost</a:t>
            </a:r>
            <a:r>
              <a:rPr lang="en-GB" dirty="0"/>
              <a:t>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čak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do 50 puta, a </a:t>
            </a:r>
            <a:r>
              <a:rPr lang="en-GB" dirty="0" err="1"/>
              <a:t>samim</a:t>
            </a:r>
            <a:r>
              <a:rPr lang="en-GB" dirty="0"/>
              <a:t> </a:t>
            </a:r>
            <a:r>
              <a:rPr lang="en-GB" dirty="0" err="1"/>
              <a:t>tim</a:t>
            </a:r>
            <a:r>
              <a:rPr lang="en-GB" dirty="0"/>
              <a:t> se mora </a:t>
            </a:r>
            <a:r>
              <a:rPr lang="en-GB" dirty="0" err="1"/>
              <a:t>povećati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protok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za 20 do 25 puta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naraste</a:t>
            </a:r>
            <a:r>
              <a:rPr lang="en-GB" dirty="0"/>
              <a:t> do </a:t>
            </a:r>
            <a:r>
              <a:rPr lang="en-GB" dirty="0" err="1"/>
              <a:t>vrijednosti</a:t>
            </a:r>
            <a:r>
              <a:rPr lang="en-GB" dirty="0"/>
              <a:t> od 80 ml/100 gr </a:t>
            </a:r>
            <a:r>
              <a:rPr lang="en-GB" dirty="0" err="1"/>
              <a:t>mišićnog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6093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53285-2DDB-46A7-93CB-14E4E9675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Kontrola</a:t>
            </a:r>
            <a:r>
              <a:rPr lang="en-GB" dirty="0"/>
              <a:t> </a:t>
            </a:r>
            <a:r>
              <a:rPr lang="en-GB" dirty="0" err="1"/>
              <a:t>lokalnog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se </a:t>
            </a:r>
            <a:r>
              <a:rPr lang="en-GB" dirty="0" err="1"/>
              <a:t>podijeliti</a:t>
            </a:r>
            <a:r>
              <a:rPr lang="en-GB" dirty="0"/>
              <a:t> u 2 </a:t>
            </a:r>
            <a:r>
              <a:rPr lang="en-GB" dirty="0" err="1"/>
              <a:t>različite</a:t>
            </a:r>
            <a:r>
              <a:rPr lang="en-GB" dirty="0"/>
              <a:t> faze: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Akutna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</a:t>
            </a:r>
            <a:r>
              <a:rPr lang="en-GB" dirty="0" err="1"/>
              <a:t>brze</a:t>
            </a:r>
            <a:r>
              <a:rPr lang="en-GB" dirty="0"/>
              <a:t> </a:t>
            </a:r>
            <a:r>
              <a:rPr lang="en-GB" dirty="0" err="1"/>
              <a:t>promjene</a:t>
            </a:r>
            <a:r>
              <a:rPr lang="en-GB" dirty="0"/>
              <a:t> </a:t>
            </a:r>
            <a:r>
              <a:rPr lang="en-GB" dirty="0" err="1"/>
              <a:t>koje</a:t>
            </a:r>
            <a:r>
              <a:rPr lang="en-GB" dirty="0"/>
              <a:t> se </a:t>
            </a:r>
            <a:r>
              <a:rPr lang="en-GB" dirty="0" err="1"/>
              <a:t>događaju</a:t>
            </a:r>
            <a:r>
              <a:rPr lang="en-GB" dirty="0"/>
              <a:t> </a:t>
            </a:r>
            <a:r>
              <a:rPr lang="en-GB" dirty="0" err="1"/>
              <a:t>unutar</a:t>
            </a:r>
            <a:r>
              <a:rPr lang="en-GB" dirty="0"/>
              <a:t> 	</a:t>
            </a:r>
            <a:r>
              <a:rPr lang="en-GB" dirty="0" err="1"/>
              <a:t>sekundi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minuta</a:t>
            </a:r>
            <a:endParaRPr lang="en-GB" dirty="0"/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Dugoročna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spore </a:t>
            </a:r>
            <a:r>
              <a:rPr lang="en-GB" dirty="0" err="1"/>
              <a:t>promjene</a:t>
            </a:r>
            <a:r>
              <a:rPr lang="en-GB" dirty="0"/>
              <a:t> </a:t>
            </a:r>
            <a:r>
              <a:rPr lang="en-GB" dirty="0" err="1"/>
              <a:t>tokom</a:t>
            </a:r>
            <a:r>
              <a:rPr lang="en-GB" dirty="0"/>
              <a:t> </a:t>
            </a:r>
            <a:r>
              <a:rPr lang="en-GB" dirty="0" err="1"/>
              <a:t>nekoliko</a:t>
            </a:r>
            <a:r>
              <a:rPr lang="en-GB" dirty="0"/>
              <a:t> dana, </a:t>
            </a:r>
            <a:r>
              <a:rPr lang="en-GB" dirty="0" err="1"/>
              <a:t>sedmica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mjeseci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7221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B5FD8-87D1-4CF1-9C82-AE01432E2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Akutna</a:t>
            </a:r>
            <a:r>
              <a:rPr lang="en-GB" dirty="0"/>
              <a:t> </a:t>
            </a:r>
            <a:r>
              <a:rPr lang="en-GB" dirty="0" err="1"/>
              <a:t>kontrola</a:t>
            </a:r>
            <a:r>
              <a:rPr lang="en-GB" dirty="0"/>
              <a:t> </a:t>
            </a:r>
            <a:r>
              <a:rPr lang="en-GB" dirty="0" err="1"/>
              <a:t>lokalnog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D8D96-3326-41D0-B822-189C16AA8B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Tkivni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metabolizam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tkivnog</a:t>
            </a:r>
            <a:r>
              <a:rPr lang="en-GB" dirty="0"/>
              <a:t> </a:t>
            </a:r>
            <a:r>
              <a:rPr lang="en-GB" dirty="0" err="1"/>
              <a:t>metabolizma</a:t>
            </a:r>
            <a:r>
              <a:rPr lang="en-GB" dirty="0"/>
              <a:t> za 8 puta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protok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4 puta</a:t>
            </a:r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Mijenjanje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kiseonika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M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koje je na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raspolaganju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tkivima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– pad </a:t>
            </a:r>
            <a:r>
              <a:rPr lang="en-GB" dirty="0" err="1"/>
              <a:t>zasićenja</a:t>
            </a:r>
            <a:r>
              <a:rPr lang="en-GB" dirty="0"/>
              <a:t> </a:t>
            </a:r>
            <a:r>
              <a:rPr lang="en-GB" dirty="0" err="1"/>
              <a:t>kiseonikom</a:t>
            </a:r>
            <a:r>
              <a:rPr lang="en-GB" dirty="0"/>
              <a:t> 	</a:t>
            </a:r>
            <a:r>
              <a:rPr lang="en-GB" dirty="0" err="1"/>
              <a:t>otprilike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25% </a:t>
            </a:r>
            <a:r>
              <a:rPr lang="en-GB" dirty="0" err="1"/>
              <a:t>uzrokuje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3 puta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3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D939A-8F5B-4833-A1C4-C20C5665B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Dvije teorije akutne kontrole protoka krvi 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1720D-4424-4549-853E-6523BEEF72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00050" indent="-400050">
              <a:buAutoNum type="romanUcPeriod"/>
            </a:pP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Vazodilatatorna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teorija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M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 err="1"/>
              <a:t>što</a:t>
            </a:r>
            <a:r>
              <a:rPr lang="en-GB" dirty="0"/>
              <a:t> je </a:t>
            </a:r>
            <a:r>
              <a:rPr lang="en-GB" dirty="0" err="1"/>
              <a:t>veći</a:t>
            </a:r>
            <a:r>
              <a:rPr lang="en-GB" dirty="0"/>
              <a:t> </a:t>
            </a:r>
            <a:r>
              <a:rPr lang="en-GB" dirty="0" err="1"/>
              <a:t>metabolizam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je </a:t>
            </a:r>
            <a:r>
              <a:rPr lang="en-GB" dirty="0" err="1"/>
              <a:t>manji</a:t>
            </a:r>
            <a:r>
              <a:rPr lang="en-GB" dirty="0"/>
              <a:t> </a:t>
            </a:r>
            <a:r>
              <a:rPr lang="en-GB" dirty="0" err="1"/>
              <a:t>protok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se </a:t>
            </a:r>
            <a:r>
              <a:rPr lang="en-GB" dirty="0" err="1"/>
              <a:t>manje</a:t>
            </a:r>
            <a:r>
              <a:rPr lang="en-GB" dirty="0"/>
              <a:t> </a:t>
            </a:r>
            <a:r>
              <a:rPr lang="en-GB" dirty="0" err="1"/>
              <a:t>kiseonika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hranljivih</a:t>
            </a:r>
            <a:r>
              <a:rPr lang="en-GB" dirty="0"/>
              <a:t> </a:t>
            </a:r>
            <a:r>
              <a:rPr lang="en-GB" dirty="0" err="1"/>
              <a:t>materija</a:t>
            </a:r>
            <a:r>
              <a:rPr lang="en-GB" dirty="0"/>
              <a:t> </a:t>
            </a:r>
            <a:r>
              <a:rPr lang="en-GB" dirty="0" err="1"/>
              <a:t>doprema</a:t>
            </a:r>
            <a:r>
              <a:rPr lang="en-GB" dirty="0"/>
              <a:t> u </a:t>
            </a:r>
            <a:r>
              <a:rPr lang="en-GB" dirty="0" err="1"/>
              <a:t>tkivo</a:t>
            </a:r>
            <a:r>
              <a:rPr lang="en-GB" dirty="0"/>
              <a:t> to se </a:t>
            </a:r>
            <a:r>
              <a:rPr lang="en-GB" dirty="0" err="1"/>
              <a:t>oslobađaju</a:t>
            </a:r>
            <a:r>
              <a:rPr lang="sr-Latn-ME" dirty="0"/>
              <a:t> veće koncentracije</a:t>
            </a:r>
            <a:r>
              <a:rPr lang="en-GB" dirty="0"/>
              <a:t> </a:t>
            </a:r>
            <a:r>
              <a:rPr lang="en-GB" dirty="0" err="1"/>
              <a:t>vazodilatatorn</a:t>
            </a:r>
            <a:r>
              <a:rPr lang="sr-Latn-ME" dirty="0"/>
              <a:t>ih</a:t>
            </a:r>
            <a:r>
              <a:rPr lang="en-GB" dirty="0"/>
              <a:t> </a:t>
            </a:r>
            <a:r>
              <a:rPr lang="en-GB" dirty="0" err="1"/>
              <a:t>substanc</a:t>
            </a:r>
            <a:r>
              <a:rPr lang="sr-Latn-ME" dirty="0"/>
              <a:t>i</a:t>
            </a:r>
            <a:r>
              <a:rPr lang="en-GB" dirty="0"/>
              <a:t> </a:t>
            </a:r>
            <a:r>
              <a:rPr lang="en-GB" dirty="0" err="1"/>
              <a:t>koj</a:t>
            </a:r>
            <a:r>
              <a:rPr lang="sr-Latn-ME" dirty="0"/>
              <a:t>e</a:t>
            </a:r>
            <a:r>
              <a:rPr lang="en-GB" dirty="0"/>
              <a:t> </a:t>
            </a:r>
            <a:r>
              <a:rPr lang="en-GB" dirty="0" err="1"/>
              <a:t>difunduje</a:t>
            </a:r>
            <a:r>
              <a:rPr lang="en-GB" dirty="0"/>
              <a:t> do </a:t>
            </a:r>
            <a:r>
              <a:rPr lang="en-GB" dirty="0" err="1"/>
              <a:t>prekapilarnih</a:t>
            </a:r>
            <a:r>
              <a:rPr lang="en-GB" dirty="0"/>
              <a:t> </a:t>
            </a:r>
            <a:r>
              <a:rPr lang="en-GB" dirty="0" err="1"/>
              <a:t>sfinktera</a:t>
            </a:r>
            <a:r>
              <a:rPr lang="en-GB" dirty="0"/>
              <a:t>, </a:t>
            </a:r>
            <a:r>
              <a:rPr lang="en-GB" dirty="0" err="1"/>
              <a:t>metaarteriola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arteriola</a:t>
            </a:r>
            <a:r>
              <a:rPr lang="en-GB" dirty="0"/>
              <a:t> </a:t>
            </a:r>
            <a:r>
              <a:rPr lang="en-GB" dirty="0" err="1"/>
              <a:t>uzrokujući</a:t>
            </a:r>
            <a:r>
              <a:rPr lang="en-GB" dirty="0"/>
              <a:t> </a:t>
            </a:r>
            <a:r>
              <a:rPr lang="en-GB" dirty="0" err="1"/>
              <a:t>njihovu</a:t>
            </a:r>
            <a:r>
              <a:rPr lang="en-GB" dirty="0"/>
              <a:t> </a:t>
            </a:r>
            <a:r>
              <a:rPr lang="en-GB" dirty="0" err="1"/>
              <a:t>dilataciju</a:t>
            </a:r>
            <a:r>
              <a:rPr lang="en-GB" dirty="0"/>
              <a:t> (</a:t>
            </a:r>
            <a:r>
              <a:rPr lang="en-GB" dirty="0" err="1"/>
              <a:t>pr</a:t>
            </a:r>
            <a:r>
              <a:rPr lang="en-GB" dirty="0"/>
              <a:t> </a:t>
            </a:r>
            <a:r>
              <a:rPr lang="en-GB" dirty="0" err="1"/>
              <a:t>ugljen-dioksid</a:t>
            </a:r>
            <a:r>
              <a:rPr lang="en-GB" dirty="0"/>
              <a:t>, </a:t>
            </a:r>
            <a:r>
              <a:rPr lang="en-GB" dirty="0" err="1"/>
              <a:t>mliječna</a:t>
            </a:r>
            <a:r>
              <a:rPr lang="en-GB" dirty="0"/>
              <a:t> </a:t>
            </a:r>
            <a:r>
              <a:rPr lang="en-GB" dirty="0" err="1"/>
              <a:t>kisjelina</a:t>
            </a:r>
            <a:r>
              <a:rPr lang="en-GB" dirty="0"/>
              <a:t>, </a:t>
            </a:r>
            <a:r>
              <a:rPr lang="en-GB" dirty="0" err="1"/>
              <a:t>histamin</a:t>
            </a:r>
            <a:r>
              <a:rPr lang="en-GB" dirty="0"/>
              <a:t>, </a:t>
            </a:r>
            <a:r>
              <a:rPr lang="en-GB" dirty="0" err="1"/>
              <a:t>adenozin</a:t>
            </a:r>
            <a:r>
              <a:rPr lang="en-GB" dirty="0"/>
              <a:t>...)</a:t>
            </a:r>
            <a:r>
              <a:rPr lang="sr-Latn-ME" dirty="0"/>
              <a:t> čime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lokalni</a:t>
            </a:r>
            <a:r>
              <a:rPr lang="en-GB" dirty="0"/>
              <a:t> </a:t>
            </a:r>
            <a:r>
              <a:rPr lang="en-GB" dirty="0" err="1"/>
              <a:t>priliv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u </a:t>
            </a:r>
            <a:r>
              <a:rPr lang="en-GB" dirty="0" err="1"/>
              <a:t>tkivima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C1911-566F-41C8-9D28-A4A1B47003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00050" indent="-400050">
              <a:buAutoNum type="romanUcPeriod" startAt="2"/>
            </a:pP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Teorija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zahtjeva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za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kiseonikom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M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 err="1"/>
              <a:t>kiseonik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hranljive</a:t>
            </a:r>
            <a:r>
              <a:rPr lang="en-GB" dirty="0"/>
              <a:t> </a:t>
            </a:r>
            <a:r>
              <a:rPr lang="en-GB" dirty="0" err="1"/>
              <a:t>materije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neophodne</a:t>
            </a:r>
            <a:r>
              <a:rPr lang="en-GB" dirty="0"/>
              <a:t> za </a:t>
            </a:r>
            <a:r>
              <a:rPr lang="en-GB" dirty="0" err="1"/>
              <a:t>mišićne</a:t>
            </a:r>
            <a:r>
              <a:rPr lang="en-GB" dirty="0"/>
              <a:t> </a:t>
            </a:r>
            <a:r>
              <a:rPr lang="en-GB" dirty="0" err="1"/>
              <a:t>kontrakcije</a:t>
            </a:r>
            <a:r>
              <a:rPr lang="en-GB" dirty="0"/>
              <a:t> u </a:t>
            </a:r>
            <a:r>
              <a:rPr lang="en-GB" dirty="0" err="1"/>
              <a:t>zidovima</a:t>
            </a:r>
            <a:r>
              <a:rPr lang="en-GB" dirty="0"/>
              <a:t> </a:t>
            </a:r>
            <a:r>
              <a:rPr lang="en-GB" dirty="0" err="1"/>
              <a:t>krvnih</a:t>
            </a:r>
            <a:r>
              <a:rPr lang="en-GB" dirty="0"/>
              <a:t> </a:t>
            </a:r>
            <a:r>
              <a:rPr lang="en-GB" dirty="0" err="1"/>
              <a:t>sudova</a:t>
            </a:r>
            <a:r>
              <a:rPr lang="sr-Latn-ME" dirty="0"/>
              <a:t> (tunica media)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u </a:t>
            </a:r>
            <a:r>
              <a:rPr lang="en-GB" dirty="0" err="1"/>
              <a:t>uslovima</a:t>
            </a:r>
            <a:r>
              <a:rPr lang="en-GB" dirty="0"/>
              <a:t> </a:t>
            </a:r>
            <a:r>
              <a:rPr lang="en-GB" dirty="0" err="1"/>
              <a:t>njihovog</a:t>
            </a:r>
            <a:r>
              <a:rPr lang="en-GB" dirty="0"/>
              <a:t> </a:t>
            </a:r>
            <a:r>
              <a:rPr lang="en-GB" dirty="0" err="1"/>
              <a:t>nedovoljnog</a:t>
            </a:r>
            <a:r>
              <a:rPr lang="en-GB" dirty="0"/>
              <a:t> </a:t>
            </a:r>
            <a:r>
              <a:rPr lang="en-GB" dirty="0" err="1"/>
              <a:t>dopremanja</a:t>
            </a:r>
            <a:r>
              <a:rPr lang="en-GB" dirty="0"/>
              <a:t> </a:t>
            </a:r>
            <a:r>
              <a:rPr lang="en-GB" dirty="0" err="1"/>
              <a:t>nastaje</a:t>
            </a:r>
            <a:r>
              <a:rPr lang="en-GB" dirty="0"/>
              <a:t> </a:t>
            </a:r>
            <a:r>
              <a:rPr lang="en-GB" dirty="0" err="1"/>
              <a:t>njihova</a:t>
            </a:r>
            <a:r>
              <a:rPr lang="en-GB" dirty="0"/>
              <a:t> </a:t>
            </a:r>
            <a:r>
              <a:rPr lang="en-GB" dirty="0" err="1"/>
              <a:t>dilatacija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30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9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04B7AC44-1B7B-4F09-9AA4-3DFDEC575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6683E473-94FF-4ACE-9433-1F14799E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0CCCE4-1BC1-4988-AAE7-E6D7F1A73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450" y="727627"/>
            <a:ext cx="4957553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spc="0"/>
              <a:t>Dugoročna kontrola protoka krvi </a:t>
            </a: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0BBB6B01-5B73-410C-B70E-8CF2FA470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8836" y="721224"/>
            <a:ext cx="5367164" cy="5415552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6" name="Rectangle 17">
            <a:extLst>
              <a:ext uri="{FF2B5EF4-FFF2-40B4-BE49-F238E27FC236}">
                <a16:creationId xmlns:a16="http://schemas.microsoft.com/office/drawing/2014/main" id="{8712F587-12D0-435C-8E3F-F44C36EE7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noFill/>
          <a:ln w="6350" cap="sq" cmpd="sng" algn="ctr">
            <a:solidFill>
              <a:srgbClr val="404040"/>
            </a:solidFill>
            <a:prstDash val="solid"/>
            <a:miter lim="800000"/>
          </a:ln>
          <a:effectLst/>
        </p:spPr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20B744E-EF73-4445-8376-3C085CD9B4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05256" y="2196522"/>
            <a:ext cx="4414438" cy="248312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1AD4-52B9-4B80-BEF4-3575C01FD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79450" y="2538919"/>
            <a:ext cx="4957554" cy="349612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/>
              <a:t>Na ovaj način se postiže mnogo kompletnija regulacija nego kratkoročnim mehanizmom. </a:t>
            </a:r>
          </a:p>
          <a:p>
            <a:pPr marL="0"/>
            <a:r>
              <a:rPr lang="en-US"/>
              <a:t>Nastaje onda kada se u tkivu promijene metabolički zahtjevi tj ukoliko je tkivo duže vrijeme hiperaktivno postepeno se povećava prokrvljenost koja je usklađena sa potrebama tkiva. </a:t>
            </a:r>
          </a:p>
          <a:p>
            <a:pPr marL="0"/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fiziološki mehanizmi su po tipu uspostavljanje kolateralne cirkulacije kroz stvaranje novih krvnih sudova u procesima angiogeneze. </a:t>
            </a:r>
          </a:p>
          <a:p>
            <a:pPr mar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40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088FD-BA88-41DB-AA6A-C5DD8B0CA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Nervna regulcija cirkulacije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5A8A6-B85D-483A-93E6-7FC2A54B09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Autonomni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vegetativni</a:t>
            </a:r>
            <a:r>
              <a:rPr lang="en-GB" dirty="0"/>
              <a:t> </a:t>
            </a:r>
            <a:r>
              <a:rPr lang="en-GB" dirty="0" err="1"/>
              <a:t>nervni</a:t>
            </a:r>
            <a:r>
              <a:rPr lang="en-GB" dirty="0"/>
              <a:t> </a:t>
            </a:r>
            <a:r>
              <a:rPr lang="en-GB" dirty="0" err="1"/>
              <a:t>sistem</a:t>
            </a:r>
            <a:r>
              <a:rPr lang="en-GB" dirty="0"/>
              <a:t> </a:t>
            </a:r>
            <a:r>
              <a:rPr lang="en-GB" dirty="0" err="1"/>
              <a:t>značajno</a:t>
            </a:r>
            <a:r>
              <a:rPr lang="en-GB" dirty="0"/>
              <a:t> </a:t>
            </a:r>
            <a:r>
              <a:rPr lang="en-GB" dirty="0" err="1"/>
              <a:t>povećavaju</a:t>
            </a:r>
            <a:r>
              <a:rPr lang="en-GB" dirty="0"/>
              <a:t> </a:t>
            </a:r>
            <a:r>
              <a:rPr lang="en-GB" dirty="0" err="1"/>
              <a:t>efikasnost</a:t>
            </a:r>
            <a:r>
              <a:rPr lang="en-GB" dirty="0"/>
              <a:t> </a:t>
            </a:r>
            <a:r>
              <a:rPr lang="en-GB" dirty="0" err="1"/>
              <a:t>kontrole</a:t>
            </a:r>
            <a:r>
              <a:rPr lang="en-GB" dirty="0"/>
              <a:t> u </a:t>
            </a:r>
            <a:r>
              <a:rPr lang="en-GB" dirty="0" err="1"/>
              <a:t>posebnim</a:t>
            </a:r>
            <a:r>
              <a:rPr lang="en-GB" dirty="0"/>
              <a:t> </a:t>
            </a:r>
            <a:r>
              <a:rPr lang="en-GB" dirty="0" err="1"/>
              <a:t>stanjima</a:t>
            </a:r>
            <a:r>
              <a:rPr lang="en-GB" dirty="0"/>
              <a:t> </a:t>
            </a:r>
            <a:r>
              <a:rPr lang="en-GB" dirty="0" err="1"/>
              <a:t>kao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povećan</a:t>
            </a:r>
            <a:r>
              <a:rPr lang="en-GB" dirty="0"/>
              <a:t> </a:t>
            </a:r>
            <a:r>
              <a:rPr lang="en-GB" dirty="0" err="1"/>
              <a:t>mišićni</a:t>
            </a:r>
            <a:r>
              <a:rPr lang="en-GB" dirty="0"/>
              <a:t> rad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poslije</a:t>
            </a:r>
            <a:r>
              <a:rPr lang="en-GB" dirty="0"/>
              <a:t> </a:t>
            </a:r>
            <a:r>
              <a:rPr lang="en-GB" dirty="0" err="1"/>
              <a:t>krvarenja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 err="1"/>
              <a:t>Centralna</a:t>
            </a:r>
            <a:r>
              <a:rPr lang="en-GB" dirty="0"/>
              <a:t> </a:t>
            </a:r>
            <a:r>
              <a:rPr lang="en-GB" dirty="0" err="1"/>
              <a:t>uloga</a:t>
            </a:r>
            <a:r>
              <a:rPr lang="en-GB" dirty="0"/>
              <a:t> u </a:t>
            </a:r>
            <a:r>
              <a:rPr lang="en-GB" dirty="0" err="1"/>
              <a:t>regulaciji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pripada</a:t>
            </a:r>
            <a:r>
              <a:rPr lang="en-GB" dirty="0"/>
              <a:t> SY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funkcioniše</a:t>
            </a:r>
            <a:r>
              <a:rPr lang="en-GB" dirty="0"/>
              <a:t> </a:t>
            </a:r>
            <a:r>
              <a:rPr lang="en-GB" dirty="0" err="1"/>
              <a:t>dvojako</a:t>
            </a:r>
            <a:r>
              <a:rPr lang="en-GB" dirty="0"/>
              <a:t>, </a:t>
            </a:r>
            <a:r>
              <a:rPr lang="en-GB" dirty="0" err="1"/>
              <a:t>kao</a:t>
            </a:r>
            <a:r>
              <a:rPr lang="en-GB" dirty="0"/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vazodilatatorna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vazokonstriktrorn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vlakna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sr-Latn-M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funkcionalnom</a:t>
            </a:r>
            <a:r>
              <a:rPr lang="en-GB" dirty="0"/>
              <a:t> </a:t>
            </a:r>
            <a:r>
              <a:rPr lang="en-GB" dirty="0" err="1"/>
              <a:t>smislu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značajnija</a:t>
            </a:r>
            <a:r>
              <a:rPr lang="en-GB" dirty="0"/>
              <a:t>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vazokonstriktorna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vlakna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/>
              <a:t>koja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distribuirana</a:t>
            </a:r>
            <a:r>
              <a:rPr lang="en-GB" dirty="0"/>
              <a:t> u </a:t>
            </a:r>
            <a:r>
              <a:rPr lang="en-GB" dirty="0" err="1"/>
              <a:t>gotovo</a:t>
            </a:r>
            <a:r>
              <a:rPr lang="en-GB" dirty="0"/>
              <a:t> </a:t>
            </a:r>
            <a:r>
              <a:rPr lang="en-GB" dirty="0" err="1"/>
              <a:t>svim</a:t>
            </a:r>
            <a:r>
              <a:rPr lang="en-GB" dirty="0"/>
              <a:t> </a:t>
            </a:r>
            <a:r>
              <a:rPr lang="en-GB" dirty="0" err="1"/>
              <a:t>segmentima</a:t>
            </a:r>
            <a:r>
              <a:rPr lang="en-GB" dirty="0"/>
              <a:t> </a:t>
            </a:r>
            <a:r>
              <a:rPr lang="en-GB" dirty="0" err="1"/>
              <a:t>cirkulacije</a:t>
            </a:r>
            <a:r>
              <a:rPr lang="en-GB" dirty="0"/>
              <a:t>. </a:t>
            </a:r>
            <a:r>
              <a:rPr lang="en-GB" dirty="0" err="1"/>
              <a:t>Međutim</a:t>
            </a:r>
            <a:r>
              <a:rPr lang="en-GB" dirty="0"/>
              <a:t>, </a:t>
            </a:r>
            <a:r>
              <a:rPr lang="en-GB" dirty="0" err="1"/>
              <a:t>relativno</a:t>
            </a:r>
            <a:r>
              <a:rPr lang="en-GB" dirty="0"/>
              <a:t> </a:t>
            </a:r>
            <a:r>
              <a:rPr lang="en-GB" dirty="0" err="1"/>
              <a:t>malo</a:t>
            </a:r>
            <a:r>
              <a:rPr lang="en-GB" dirty="0"/>
              <a:t> </a:t>
            </a:r>
            <a:r>
              <a:rPr lang="en-GB" dirty="0" err="1"/>
              <a:t>ih</a:t>
            </a:r>
            <a:r>
              <a:rPr lang="en-GB" dirty="0"/>
              <a:t> </a:t>
            </a:r>
            <a:r>
              <a:rPr lang="en-GB" dirty="0" err="1"/>
              <a:t>ima</a:t>
            </a:r>
            <a:r>
              <a:rPr lang="en-GB" dirty="0"/>
              <a:t> u </a:t>
            </a:r>
            <a:r>
              <a:rPr lang="en-GB" dirty="0" err="1"/>
              <a:t>skeletnim</a:t>
            </a:r>
            <a:r>
              <a:rPr lang="en-GB" dirty="0"/>
              <a:t> </a:t>
            </a:r>
            <a:r>
              <a:rPr lang="en-GB" dirty="0" err="1"/>
              <a:t>mišićima</a:t>
            </a:r>
            <a:r>
              <a:rPr lang="en-GB" dirty="0"/>
              <a:t>, </a:t>
            </a:r>
            <a:r>
              <a:rPr lang="en-GB" dirty="0" err="1"/>
              <a:t>miokardu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mozgu</a:t>
            </a:r>
            <a:r>
              <a:rPr lang="en-GB" dirty="0"/>
              <a:t>, a </a:t>
            </a:r>
            <a:r>
              <a:rPr lang="en-GB" dirty="0" err="1"/>
              <a:t>mnogo</a:t>
            </a:r>
            <a:r>
              <a:rPr lang="en-GB" dirty="0"/>
              <a:t> u </a:t>
            </a:r>
            <a:r>
              <a:rPr lang="en-GB" dirty="0" err="1"/>
              <a:t>bubrezima</a:t>
            </a:r>
            <a:r>
              <a:rPr lang="en-GB" dirty="0"/>
              <a:t>, </a:t>
            </a:r>
            <a:r>
              <a:rPr lang="en-GB" dirty="0" err="1"/>
              <a:t>crijevima</a:t>
            </a:r>
            <a:r>
              <a:rPr lang="en-GB" dirty="0"/>
              <a:t>, </a:t>
            </a:r>
            <a:r>
              <a:rPr lang="en-GB" dirty="0" err="1"/>
              <a:t>slezini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koži</a:t>
            </a:r>
            <a:r>
              <a:rPr lang="en-GB" dirty="0"/>
              <a:t>. </a:t>
            </a:r>
            <a:r>
              <a:rPr lang="en-GB" dirty="0" err="1"/>
              <a:t>Istovremeno</a:t>
            </a:r>
            <a:r>
              <a:rPr lang="en-GB" dirty="0"/>
              <a:t> SY </a:t>
            </a:r>
            <a:r>
              <a:rPr lang="en-GB" dirty="0" err="1"/>
              <a:t>djeluje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miokard</a:t>
            </a:r>
            <a:r>
              <a:rPr lang="en-GB" dirty="0"/>
              <a:t> – </a:t>
            </a:r>
            <a:r>
              <a:rPr lang="en-GB" dirty="0" err="1"/>
              <a:t>znatno</a:t>
            </a:r>
            <a:r>
              <a:rPr lang="en-GB" dirty="0"/>
              <a:t>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aktivnost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ubrzavanje</a:t>
            </a:r>
            <a:r>
              <a:rPr lang="en-GB" dirty="0"/>
              <a:t> </a:t>
            </a:r>
            <a:r>
              <a:rPr lang="en-GB" dirty="0" err="1"/>
              <a:t>frekvence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snage</a:t>
            </a:r>
            <a:r>
              <a:rPr lang="en-GB" dirty="0"/>
              <a:t> </a:t>
            </a:r>
            <a:r>
              <a:rPr lang="en-GB" dirty="0" err="1"/>
              <a:t>pumpanja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/>
              <a:t>PSY </a:t>
            </a:r>
            <a:r>
              <a:rPr lang="en-GB" dirty="0" err="1"/>
              <a:t>ima</a:t>
            </a:r>
            <a:r>
              <a:rPr lang="en-GB" dirty="0"/>
              <a:t> </a:t>
            </a:r>
            <a:r>
              <a:rPr lang="en-GB" dirty="0" err="1"/>
              <a:t>jedinu</a:t>
            </a:r>
            <a:r>
              <a:rPr lang="en-GB" dirty="0"/>
              <a:t> </a:t>
            </a:r>
            <a:r>
              <a:rPr lang="en-GB" dirty="0" err="1"/>
              <a:t>važnu</a:t>
            </a:r>
            <a:r>
              <a:rPr lang="en-GB" dirty="0"/>
              <a:t> </a:t>
            </a:r>
            <a:r>
              <a:rPr lang="en-GB" dirty="0" err="1"/>
              <a:t>ulogu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regulaciju</a:t>
            </a:r>
            <a:r>
              <a:rPr lang="en-GB" dirty="0"/>
              <a:t> </a:t>
            </a:r>
            <a:r>
              <a:rPr lang="en-GB" dirty="0" err="1"/>
              <a:t>srčane</a:t>
            </a:r>
            <a:r>
              <a:rPr lang="en-GB" dirty="0"/>
              <a:t> </a:t>
            </a:r>
            <a:r>
              <a:rPr lang="en-GB" dirty="0" err="1"/>
              <a:t>frekvence</a:t>
            </a:r>
            <a:r>
              <a:rPr lang="en-GB" dirty="0"/>
              <a:t> </a:t>
            </a:r>
            <a:r>
              <a:rPr lang="en-GB" dirty="0" err="1"/>
              <a:t>preko</a:t>
            </a:r>
            <a:r>
              <a:rPr lang="en-GB" dirty="0"/>
              <a:t> </a:t>
            </a:r>
            <a:r>
              <a:rPr lang="en-GB" dirty="0" err="1"/>
              <a:t>vlakana</a:t>
            </a:r>
            <a:r>
              <a:rPr lang="en-GB" dirty="0"/>
              <a:t> </a:t>
            </a:r>
            <a:r>
              <a:rPr lang="en-GB" dirty="0" err="1"/>
              <a:t>n.vagusa</a:t>
            </a:r>
            <a:r>
              <a:rPr lang="en-GB" dirty="0"/>
              <a:t> </a:t>
            </a:r>
            <a:r>
              <a:rPr lang="en-GB" dirty="0" err="1"/>
              <a:t>uz</a:t>
            </a:r>
            <a:r>
              <a:rPr lang="en-GB" dirty="0"/>
              <a:t> </a:t>
            </a:r>
            <a:r>
              <a:rPr lang="en-GB" dirty="0" err="1"/>
              <a:t>manji</a:t>
            </a:r>
            <a:r>
              <a:rPr lang="en-GB" dirty="0"/>
              <a:t> </a:t>
            </a:r>
            <a:r>
              <a:rPr lang="en-GB" dirty="0" err="1"/>
              <a:t>uticaj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kontraktilnost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2964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B57F45B-5417-4073-A67A-343F2C881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902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1B6077-4778-41B2-9147-335CF2F2F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577480-6117-4168-A5ED-C8797CCCD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661839"/>
            <a:ext cx="10905066" cy="553432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27D497-40EC-49CA-9C48-FE4127084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3771207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0C393-B5C8-4ECC-8D25-7AE18A95C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Humoralna regulacija cirkulacije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16510-BB06-4CF5-91C7-E2F4D854D0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Vazokonstriktorne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substance </a:t>
            </a:r>
            <a:r>
              <a:rPr lang="en-GB" dirty="0" err="1"/>
              <a:t>su</a:t>
            </a:r>
            <a:r>
              <a:rPr lang="en-GB" dirty="0"/>
              <a:t>: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•	Noradrenalin </a:t>
            </a:r>
            <a:r>
              <a:rPr lang="en-GB" dirty="0" err="1"/>
              <a:t>i</a:t>
            </a:r>
            <a:r>
              <a:rPr lang="en-GB" dirty="0"/>
              <a:t> adrenalin</a:t>
            </a:r>
          </a:p>
          <a:p>
            <a:pPr marL="0" indent="0">
              <a:buNone/>
            </a:pPr>
            <a:r>
              <a:rPr lang="en-GB" dirty="0"/>
              <a:t> •	</a:t>
            </a:r>
            <a:r>
              <a:rPr lang="en-GB" dirty="0" err="1"/>
              <a:t>Angiotenzin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•	</a:t>
            </a:r>
            <a:r>
              <a:rPr lang="en-GB" dirty="0" err="1"/>
              <a:t>Vazopresin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antidiuretski</a:t>
            </a:r>
            <a:r>
              <a:rPr lang="en-GB" dirty="0"/>
              <a:t> </a:t>
            </a:r>
            <a:r>
              <a:rPr lang="en-GB" dirty="0" err="1"/>
              <a:t>hormon</a:t>
            </a:r>
            <a:r>
              <a:rPr lang="en-GB" dirty="0"/>
              <a:t>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4346C-D9B9-465D-B20B-03269ED54F7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Vazodilatatorne substance </a:t>
            </a:r>
            <a:r>
              <a:rPr lang="it-IT" dirty="0"/>
              <a:t>su: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•	Bradikinin</a:t>
            </a:r>
          </a:p>
          <a:p>
            <a:pPr marL="0" indent="0">
              <a:buNone/>
            </a:pPr>
            <a:r>
              <a:rPr lang="it-IT" dirty="0"/>
              <a:t>•	Serotonin</a:t>
            </a:r>
          </a:p>
          <a:p>
            <a:pPr marL="0" indent="0">
              <a:buNone/>
            </a:pPr>
            <a:r>
              <a:rPr lang="it-IT" dirty="0"/>
              <a:t>•	Histamin</a:t>
            </a:r>
          </a:p>
          <a:p>
            <a:pPr marL="0" indent="0">
              <a:buNone/>
            </a:pPr>
            <a:r>
              <a:rPr lang="it-IT" dirty="0"/>
              <a:t>•	Prostaglandini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293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34EE37-E37B-48B0-88CB-DB25EA596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sr-Latn-ME" dirty="0"/>
              <a:t>Opšte karakteristike cirkulacije</a:t>
            </a:r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F0D978F-24F8-4EF4-A957-5695DCA383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4642715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3098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3B365-760F-4492-9EAF-ED1BE2EDA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Regulacija arterijskog krvnog pritiska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D9519-3805-4F26-8098-630744C96C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Arterijski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mora da </a:t>
            </a:r>
            <a:r>
              <a:rPr lang="en-GB" dirty="0" err="1"/>
              <a:t>bude</a:t>
            </a:r>
            <a:r>
              <a:rPr lang="en-GB" dirty="0"/>
              <a:t> </a:t>
            </a:r>
            <a:r>
              <a:rPr lang="en-GB" dirty="0" err="1"/>
              <a:t>konstantan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približno</a:t>
            </a:r>
            <a:r>
              <a:rPr lang="en-GB" dirty="0"/>
              <a:t> </a:t>
            </a:r>
            <a:r>
              <a:rPr lang="en-GB" dirty="0" err="1"/>
              <a:t>konstantan</a:t>
            </a:r>
            <a:r>
              <a:rPr lang="en-GB" dirty="0"/>
              <a:t> </a:t>
            </a:r>
            <a:r>
              <a:rPr lang="en-GB" dirty="0" err="1"/>
              <a:t>zbog</a:t>
            </a:r>
            <a:r>
              <a:rPr lang="en-GB" dirty="0"/>
              <a:t> </a:t>
            </a:r>
            <a:r>
              <a:rPr lang="en-GB" dirty="0" err="1"/>
              <a:t>čega</a:t>
            </a:r>
            <a:r>
              <a:rPr lang="en-GB" dirty="0"/>
              <a:t> dobra </a:t>
            </a:r>
            <a:r>
              <a:rPr lang="en-GB" dirty="0" err="1"/>
              <a:t>cirkulacija</a:t>
            </a:r>
            <a:r>
              <a:rPr lang="en-GB" dirty="0"/>
              <a:t> </a:t>
            </a:r>
            <a:r>
              <a:rPr lang="en-GB" dirty="0" err="1"/>
              <a:t>ima</a:t>
            </a:r>
            <a:r>
              <a:rPr lang="en-GB" dirty="0"/>
              <a:t> </a:t>
            </a:r>
            <a:r>
              <a:rPr lang="en-GB" dirty="0" err="1"/>
              <a:t>složen</a:t>
            </a:r>
            <a:r>
              <a:rPr lang="en-GB" dirty="0"/>
              <a:t> </a:t>
            </a:r>
            <a:r>
              <a:rPr lang="en-GB" dirty="0" err="1"/>
              <a:t>sistem</a:t>
            </a:r>
            <a:r>
              <a:rPr lang="en-GB" dirty="0"/>
              <a:t> za </a:t>
            </a:r>
            <a:r>
              <a:rPr lang="en-GB" dirty="0" err="1"/>
              <a:t>regulaciju</a:t>
            </a:r>
            <a:r>
              <a:rPr lang="en-GB" dirty="0"/>
              <a:t>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održava</a:t>
            </a:r>
            <a:r>
              <a:rPr lang="en-GB" dirty="0"/>
              <a:t> </a:t>
            </a:r>
            <a:r>
              <a:rPr lang="en-GB" dirty="0" err="1"/>
              <a:t>unutar</a:t>
            </a:r>
            <a:r>
              <a:rPr lang="en-GB" dirty="0"/>
              <a:t> </a:t>
            </a:r>
            <a:r>
              <a:rPr lang="en-GB" dirty="0" err="1"/>
              <a:t>prilično</a:t>
            </a:r>
            <a:r>
              <a:rPr lang="en-GB" dirty="0"/>
              <a:t> </a:t>
            </a:r>
            <a:r>
              <a:rPr lang="en-GB" dirty="0" err="1"/>
              <a:t>uskih</a:t>
            </a:r>
            <a:r>
              <a:rPr lang="en-GB" dirty="0"/>
              <a:t> </a:t>
            </a:r>
            <a:r>
              <a:rPr lang="en-GB" dirty="0" err="1"/>
              <a:t>granica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Mehanizmi</a:t>
            </a:r>
            <a:r>
              <a:rPr lang="en-GB" dirty="0"/>
              <a:t> </a:t>
            </a:r>
            <a:r>
              <a:rPr lang="sr-Latn-ME" dirty="0"/>
              <a:t>njegove kontrole </a:t>
            </a:r>
            <a:r>
              <a:rPr lang="en-GB" dirty="0" err="1"/>
              <a:t>mogu</a:t>
            </a:r>
            <a:r>
              <a:rPr lang="en-GB" dirty="0"/>
              <a:t> da </a:t>
            </a:r>
            <a:r>
              <a:rPr lang="en-GB" dirty="0" err="1"/>
              <a:t>budu</a:t>
            </a:r>
            <a:r>
              <a:rPr lang="en-GB" dirty="0"/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brzi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hormoni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bubrega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marL="0" indent="0">
              <a:buNone/>
            </a:pPr>
            <a:r>
              <a:rPr lang="en-GB" dirty="0" err="1"/>
              <a:t>Normalne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 za </a:t>
            </a:r>
            <a:r>
              <a:rPr lang="en-GB" dirty="0" err="1"/>
              <a:t>sistolni</a:t>
            </a:r>
            <a:r>
              <a:rPr lang="en-GB" dirty="0"/>
              <a:t> </a:t>
            </a:r>
            <a:r>
              <a:rPr lang="en-GB" dirty="0" err="1"/>
              <a:t>krvni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</a:t>
            </a:r>
            <a:r>
              <a:rPr lang="en-GB" dirty="0" err="1"/>
              <a:t>iznose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16 kPa, a za </a:t>
            </a:r>
            <a:r>
              <a:rPr lang="en-GB" dirty="0" err="1"/>
              <a:t>dijastolni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10.7 kPa.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Na </a:t>
            </a:r>
            <a:r>
              <a:rPr lang="en-GB" dirty="0" err="1"/>
              <a:t>vrijednosti</a:t>
            </a:r>
            <a:r>
              <a:rPr lang="en-GB" dirty="0"/>
              <a:t>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</a:t>
            </a:r>
            <a:r>
              <a:rPr lang="en-GB" dirty="0" err="1"/>
              <a:t>značajan</a:t>
            </a:r>
            <a:r>
              <a:rPr lang="en-GB" dirty="0"/>
              <a:t> </a:t>
            </a:r>
            <a:r>
              <a:rPr lang="en-GB" dirty="0" err="1"/>
              <a:t>uticaj</a:t>
            </a:r>
            <a:r>
              <a:rPr lang="en-GB" dirty="0"/>
              <a:t> </a:t>
            </a:r>
            <a:r>
              <a:rPr lang="en-GB" dirty="0" err="1"/>
              <a:t>imaju</a:t>
            </a:r>
            <a:r>
              <a:rPr lang="en-GB" dirty="0"/>
              <a:t> </a:t>
            </a:r>
            <a:r>
              <a:rPr lang="en-GB" dirty="0" err="1"/>
              <a:t>godine</a:t>
            </a:r>
            <a:r>
              <a:rPr lang="en-GB" dirty="0"/>
              <a:t> </a:t>
            </a:r>
            <a:r>
              <a:rPr lang="en-GB" dirty="0" err="1"/>
              <a:t>starosti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se </a:t>
            </a:r>
            <a:r>
              <a:rPr lang="en-GB" dirty="0" err="1"/>
              <a:t>smatra</a:t>
            </a:r>
            <a:r>
              <a:rPr lang="en-GB" dirty="0"/>
              <a:t> da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starenjem</a:t>
            </a:r>
            <a:r>
              <a:rPr lang="en-GB" dirty="0"/>
              <a:t> </a:t>
            </a:r>
            <a:r>
              <a:rPr lang="en-GB" dirty="0" err="1"/>
              <a:t>dolazi</a:t>
            </a:r>
            <a:r>
              <a:rPr lang="en-GB" dirty="0"/>
              <a:t> do </a:t>
            </a:r>
            <a:r>
              <a:rPr lang="en-GB" dirty="0" err="1"/>
              <a:t>porasta</a:t>
            </a:r>
            <a:r>
              <a:rPr lang="en-GB" dirty="0"/>
              <a:t>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, </a:t>
            </a:r>
            <a:r>
              <a:rPr lang="en-GB" dirty="0" err="1"/>
              <a:t>naročito</a:t>
            </a:r>
            <a:r>
              <a:rPr lang="en-GB" dirty="0"/>
              <a:t> </a:t>
            </a:r>
            <a:r>
              <a:rPr lang="en-GB" dirty="0" err="1"/>
              <a:t>sistolnih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(</a:t>
            </a:r>
            <a:r>
              <a:rPr lang="en-GB" dirty="0" err="1"/>
              <a:t>kod</a:t>
            </a:r>
            <a:r>
              <a:rPr lang="en-GB" dirty="0"/>
              <a:t> 10% </a:t>
            </a:r>
            <a:r>
              <a:rPr lang="en-GB" dirty="0" err="1"/>
              <a:t>ljudi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26.7 kPa). </a:t>
            </a:r>
          </a:p>
          <a:p>
            <a:pPr marL="0" indent="0">
              <a:buNone/>
            </a:pPr>
            <a:r>
              <a:rPr lang="en-GB" dirty="0" err="1"/>
              <a:t>Srednji</a:t>
            </a:r>
            <a:r>
              <a:rPr lang="en-GB" dirty="0"/>
              <a:t> </a:t>
            </a:r>
            <a:r>
              <a:rPr lang="en-GB" dirty="0" err="1"/>
              <a:t>arterijski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</a:t>
            </a:r>
            <a:r>
              <a:rPr lang="en-GB" dirty="0" err="1"/>
              <a:t>kod</a:t>
            </a:r>
            <a:r>
              <a:rPr lang="en-GB" dirty="0"/>
              <a:t> </a:t>
            </a:r>
            <a:r>
              <a:rPr lang="en-GB" dirty="0" err="1"/>
              <a:t>normalne</a:t>
            </a:r>
            <a:r>
              <a:rPr lang="en-GB" dirty="0"/>
              <a:t> </a:t>
            </a:r>
            <a:r>
              <a:rPr lang="en-GB" dirty="0" err="1"/>
              <a:t>mlade</a:t>
            </a:r>
            <a:r>
              <a:rPr lang="en-GB" dirty="0"/>
              <a:t> </a:t>
            </a:r>
            <a:r>
              <a:rPr lang="en-GB" dirty="0" err="1"/>
              <a:t>osobe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12.8 kPa (</a:t>
            </a:r>
            <a:r>
              <a:rPr lang="en-GB" dirty="0" err="1"/>
              <a:t>nešto</a:t>
            </a:r>
            <a:r>
              <a:rPr lang="en-GB" dirty="0"/>
              <a:t> </a:t>
            </a:r>
            <a:r>
              <a:rPr lang="en-GB" dirty="0" err="1"/>
              <a:t>manje</a:t>
            </a:r>
            <a:r>
              <a:rPr lang="en-GB" dirty="0"/>
              <a:t> od </a:t>
            </a:r>
            <a:r>
              <a:rPr lang="en-GB" dirty="0" err="1"/>
              <a:t>srednje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</a:t>
            </a:r>
            <a:r>
              <a:rPr lang="en-GB" dirty="0" err="1"/>
              <a:t>koja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13.3 kPa</a:t>
            </a:r>
            <a:r>
              <a:rPr lang="sr-Latn-ME" dirty="0"/>
              <a:t>)</a:t>
            </a:r>
            <a:r>
              <a:rPr lang="en-GB" dirty="0"/>
              <a:t>.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Srednji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je </a:t>
            </a:r>
            <a:r>
              <a:rPr lang="en-GB" dirty="0" err="1"/>
              <a:t>značajan</a:t>
            </a:r>
            <a:r>
              <a:rPr lang="en-GB" dirty="0"/>
              <a:t> </a:t>
            </a:r>
            <a:r>
              <a:rPr lang="en-GB" dirty="0" err="1"/>
              <a:t>pokazatelj</a:t>
            </a:r>
            <a:r>
              <a:rPr lang="en-GB" dirty="0"/>
              <a:t> </a:t>
            </a:r>
            <a:r>
              <a:rPr lang="en-GB" dirty="0" err="1"/>
              <a:t>protoka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9293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B57F45B-5417-4073-A67A-343F2C881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902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1B6077-4778-41B2-9147-335CF2F2F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B1CEFC-D3A1-4067-A7D7-6B7C70BB3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833" y="643467"/>
            <a:ext cx="5974333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27D497-40EC-49CA-9C48-FE4127084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11584587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F61FE-8622-4815-942B-DAAD40099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Odnos arterijskog pritiska, minutnog volumena srca i ukupnog perifernog otpora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DD675-9C0D-465E-A81D-F0063572BB3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Njihova</a:t>
            </a:r>
            <a:r>
              <a:rPr lang="en-GB" dirty="0"/>
              <a:t> </a:t>
            </a:r>
            <a:r>
              <a:rPr lang="en-GB" dirty="0" err="1"/>
              <a:t>međuzavisnost</a:t>
            </a:r>
            <a:r>
              <a:rPr lang="en-GB" dirty="0"/>
              <a:t> je data </a:t>
            </a:r>
            <a:r>
              <a:rPr lang="en-GB" dirty="0" err="1"/>
              <a:t>formulom</a:t>
            </a:r>
            <a:r>
              <a:rPr lang="en-GB" dirty="0"/>
              <a:t>: </a:t>
            </a:r>
          </a:p>
          <a:p>
            <a:pPr marL="0" indent="0">
              <a:buNone/>
            </a:pP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TA=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x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periferni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otpor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kojoj</a:t>
            </a:r>
            <a:r>
              <a:rPr lang="en-GB" dirty="0"/>
              <a:t> </a:t>
            </a:r>
            <a:r>
              <a:rPr lang="en-GB" dirty="0" err="1"/>
              <a:t>postoji</a:t>
            </a:r>
            <a:r>
              <a:rPr lang="en-GB" dirty="0"/>
              <a:t> </a:t>
            </a:r>
            <a:r>
              <a:rPr lang="en-GB" dirty="0" err="1"/>
              <a:t>direktna</a:t>
            </a:r>
            <a:r>
              <a:rPr lang="en-GB" dirty="0"/>
              <a:t> </a:t>
            </a:r>
            <a:r>
              <a:rPr lang="en-GB" dirty="0" err="1"/>
              <a:t>zavisnost</a:t>
            </a:r>
            <a:r>
              <a:rPr lang="en-GB" dirty="0"/>
              <a:t> (</a:t>
            </a:r>
            <a:r>
              <a:rPr lang="en-GB" dirty="0" err="1"/>
              <a:t>svako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perifernog</a:t>
            </a:r>
            <a:r>
              <a:rPr lang="en-GB" dirty="0"/>
              <a:t> </a:t>
            </a:r>
            <a:r>
              <a:rPr lang="en-GB" dirty="0" err="1"/>
              <a:t>otpora</a:t>
            </a:r>
            <a:r>
              <a:rPr lang="en-GB" dirty="0"/>
              <a:t> </a:t>
            </a:r>
            <a:r>
              <a:rPr lang="en-GB" dirty="0" err="1"/>
              <a:t>rezultuje</a:t>
            </a:r>
            <a:r>
              <a:rPr lang="en-GB" dirty="0"/>
              <a:t> </a:t>
            </a:r>
            <a:r>
              <a:rPr lang="en-GB" dirty="0" err="1"/>
              <a:t>povećanjem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za TA).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1A0A67-C2D4-4507-887C-1545CDBFA8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organizmu</a:t>
            </a:r>
            <a:r>
              <a:rPr lang="en-GB" dirty="0"/>
              <a:t> </a:t>
            </a:r>
            <a:r>
              <a:rPr lang="en-GB" dirty="0" err="1"/>
              <a:t>postoje</a:t>
            </a:r>
            <a:r>
              <a:rPr lang="en-GB" dirty="0"/>
              <a:t> 2 </a:t>
            </a:r>
            <a:r>
              <a:rPr lang="en-GB" dirty="0" err="1"/>
              <a:t>vrste</a:t>
            </a:r>
            <a:r>
              <a:rPr lang="en-GB" dirty="0"/>
              <a:t> </a:t>
            </a:r>
            <a:r>
              <a:rPr lang="en-GB" dirty="0" err="1"/>
              <a:t>kontrolnih</a:t>
            </a:r>
            <a:r>
              <a:rPr lang="en-GB" dirty="0"/>
              <a:t> </a:t>
            </a:r>
            <a:r>
              <a:rPr lang="en-GB" dirty="0" err="1"/>
              <a:t>sistema</a:t>
            </a:r>
            <a:r>
              <a:rPr lang="en-GB" dirty="0"/>
              <a:t> za TA:</a:t>
            </a:r>
          </a:p>
          <a:p>
            <a:pPr marL="0" indent="0">
              <a:buNone/>
            </a:pPr>
            <a:r>
              <a:rPr lang="en-GB" dirty="0"/>
              <a:t>I.	</a:t>
            </a:r>
            <a:r>
              <a:rPr lang="en-GB" dirty="0" err="1"/>
              <a:t>Sistem</a:t>
            </a:r>
            <a:r>
              <a:rPr lang="en-GB" dirty="0"/>
              <a:t>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djeluje</a:t>
            </a:r>
            <a:r>
              <a:rPr lang="en-GB" dirty="0"/>
              <a:t> </a:t>
            </a:r>
            <a:r>
              <a:rPr lang="en-GB" dirty="0" err="1"/>
              <a:t>preko</a:t>
            </a:r>
            <a:r>
              <a:rPr lang="en-GB" dirty="0"/>
              <a:t> </a:t>
            </a:r>
            <a:r>
              <a:rPr lang="en-GB" dirty="0" err="1"/>
              <a:t>brzih</a:t>
            </a:r>
            <a:r>
              <a:rPr lang="en-GB" dirty="0"/>
              <a:t> </a:t>
            </a:r>
            <a:r>
              <a:rPr lang="en-GB" dirty="0" err="1"/>
              <a:t>mehanizama</a:t>
            </a:r>
            <a:r>
              <a:rPr lang="en-GB" dirty="0"/>
              <a:t> za </a:t>
            </a:r>
            <a:r>
              <a:rPr lang="en-GB" dirty="0" err="1"/>
              <a:t>kontrolu</a:t>
            </a:r>
            <a:r>
              <a:rPr lang="en-GB" dirty="0"/>
              <a:t> TA </a:t>
            </a:r>
            <a:r>
              <a:rPr lang="en-GB" dirty="0" err="1"/>
              <a:t>povezanih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neposrednim</a:t>
            </a:r>
            <a:r>
              <a:rPr lang="en-GB" dirty="0"/>
              <a:t> </a:t>
            </a:r>
            <a:r>
              <a:rPr lang="en-GB" dirty="0" err="1"/>
              <a:t>održavanjem</a:t>
            </a:r>
            <a:r>
              <a:rPr lang="en-GB" dirty="0"/>
              <a:t> </a:t>
            </a:r>
            <a:r>
              <a:rPr lang="en-GB" dirty="0" err="1"/>
              <a:t>života</a:t>
            </a:r>
            <a:r>
              <a:rPr lang="en-GB" dirty="0"/>
              <a:t> </a:t>
            </a:r>
          </a:p>
          <a:p>
            <a:pPr marL="0" indent="0">
              <a:buNone/>
            </a:pPr>
            <a:r>
              <a:rPr lang="en-GB" dirty="0"/>
              <a:t>II.	</a:t>
            </a:r>
            <a:r>
              <a:rPr lang="en-GB" dirty="0" err="1"/>
              <a:t>Sistem</a:t>
            </a:r>
            <a:r>
              <a:rPr lang="en-GB" dirty="0"/>
              <a:t> za </a:t>
            </a:r>
            <a:r>
              <a:rPr lang="en-GB" dirty="0" err="1"/>
              <a:t>dugoročnu</a:t>
            </a:r>
            <a:r>
              <a:rPr lang="en-GB" dirty="0"/>
              <a:t> </a:t>
            </a:r>
            <a:r>
              <a:rPr lang="en-GB" dirty="0" err="1"/>
              <a:t>kontrolu</a:t>
            </a:r>
            <a:r>
              <a:rPr lang="en-GB" dirty="0"/>
              <a:t> </a:t>
            </a:r>
            <a:r>
              <a:rPr lang="en-GB" dirty="0" err="1"/>
              <a:t>temeljnog</a:t>
            </a:r>
            <a:r>
              <a:rPr lang="en-GB" dirty="0"/>
              <a:t> </a:t>
            </a:r>
            <a:r>
              <a:rPr lang="en-GB" dirty="0" err="1"/>
              <a:t>nivoa</a:t>
            </a:r>
            <a:r>
              <a:rPr lang="en-GB" dirty="0"/>
              <a:t> TA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928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7471A-27D4-4755-886F-F7EE0751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Mehanizmi za brzu kontrolu krvnog pritiska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F7B93-0FED-4B8A-9C8F-77EEAC337A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34793" y="2103120"/>
            <a:ext cx="4663440" cy="374904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Baroreceptorski</a:t>
            </a:r>
            <a:r>
              <a:rPr lang="en-GB" dirty="0"/>
              <a:t> 	</a:t>
            </a:r>
            <a:r>
              <a:rPr lang="en-GB" dirty="0" err="1"/>
              <a:t>mehanizam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Ishemijska</a:t>
            </a:r>
            <a:r>
              <a:rPr lang="en-GB" dirty="0"/>
              <a:t> </a:t>
            </a:r>
            <a:r>
              <a:rPr lang="en-GB" dirty="0" err="1"/>
              <a:t>reakcija</a:t>
            </a:r>
            <a:r>
              <a:rPr lang="en-GB" dirty="0"/>
              <a:t> CNS-a </a:t>
            </a:r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Hemoreceptorski</a:t>
            </a:r>
            <a:r>
              <a:rPr lang="en-GB" dirty="0"/>
              <a:t> 	</a:t>
            </a:r>
            <a:r>
              <a:rPr lang="en-GB" dirty="0" err="1"/>
              <a:t>mehanizam</a:t>
            </a:r>
            <a:r>
              <a:rPr lang="en-GB" dirty="0"/>
              <a:t>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Vazokonstriktorni</a:t>
            </a:r>
            <a:r>
              <a:rPr lang="en-GB" dirty="0"/>
              <a:t> </a:t>
            </a:r>
            <a:r>
              <a:rPr lang="en-GB" dirty="0" err="1"/>
              <a:t>sistem</a:t>
            </a:r>
            <a:r>
              <a:rPr lang="en-GB" dirty="0"/>
              <a:t> renin-</a:t>
            </a:r>
            <a:r>
              <a:rPr lang="sr-Latn-ME" dirty="0"/>
              <a:t>	</a:t>
            </a:r>
            <a:r>
              <a:rPr lang="en-GB" dirty="0" err="1"/>
              <a:t>angiotenzin</a:t>
            </a:r>
            <a:r>
              <a:rPr lang="en-GB" dirty="0"/>
              <a:t> </a:t>
            </a:r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Promjene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krvnih</a:t>
            </a:r>
            <a:r>
              <a:rPr lang="en-GB" dirty="0"/>
              <a:t> </a:t>
            </a:r>
            <a:r>
              <a:rPr lang="en-GB" dirty="0" err="1"/>
              <a:t>sudova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/>
              <a:t>stress-</a:t>
            </a:r>
            <a:r>
              <a:rPr lang="en-GB" dirty="0" err="1"/>
              <a:t>relaksacijom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•	</a:t>
            </a:r>
            <a:r>
              <a:rPr lang="en-GB" dirty="0" err="1"/>
              <a:t>Povlačenje</a:t>
            </a:r>
            <a:r>
              <a:rPr lang="en-GB" dirty="0"/>
              <a:t> </a:t>
            </a:r>
            <a:r>
              <a:rPr lang="en-GB" dirty="0" err="1"/>
              <a:t>tečnosti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	</a:t>
            </a:r>
            <a:r>
              <a:rPr lang="en-GB" dirty="0" err="1"/>
              <a:t>ekstraćelijskog</a:t>
            </a:r>
            <a:r>
              <a:rPr lang="en-GB" dirty="0"/>
              <a:t> </a:t>
            </a:r>
            <a:r>
              <a:rPr lang="en-GB" dirty="0" err="1"/>
              <a:t>prostora</a:t>
            </a:r>
            <a:r>
              <a:rPr lang="en-GB" dirty="0"/>
              <a:t>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53104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A3332-39DA-43BF-9AC2-3762BF257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Dugoročni mehanizmi kontrole krvnog pritiska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C490B-5768-4302-8826-698CD74F0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Brzi</a:t>
            </a:r>
            <a:r>
              <a:rPr lang="en-GB" dirty="0"/>
              <a:t> </a:t>
            </a:r>
            <a:r>
              <a:rPr lang="en-GB" dirty="0" err="1"/>
              <a:t>mehanizmi</a:t>
            </a:r>
            <a:r>
              <a:rPr lang="en-GB" dirty="0"/>
              <a:t> za </a:t>
            </a:r>
            <a:r>
              <a:rPr lang="en-GB" dirty="0" err="1"/>
              <a:t>kontrolu</a:t>
            </a:r>
            <a:r>
              <a:rPr lang="en-GB" dirty="0"/>
              <a:t> </a:t>
            </a:r>
            <a:r>
              <a:rPr lang="sr-Latn-ME" dirty="0"/>
              <a:t>krvnog pritiska</a:t>
            </a:r>
            <a:r>
              <a:rPr lang="en-GB" dirty="0"/>
              <a:t> </a:t>
            </a:r>
            <a:r>
              <a:rPr lang="en-GB" dirty="0" err="1"/>
              <a:t>postaju</a:t>
            </a:r>
            <a:r>
              <a:rPr lang="en-GB" dirty="0"/>
              <a:t> </a:t>
            </a:r>
            <a:r>
              <a:rPr lang="en-GB" dirty="0" err="1"/>
              <a:t>slabi</a:t>
            </a:r>
            <a:r>
              <a:rPr lang="en-GB" dirty="0"/>
              <a:t> </a:t>
            </a:r>
            <a:r>
              <a:rPr lang="en-GB" dirty="0" err="1"/>
              <a:t>već</a:t>
            </a:r>
            <a:r>
              <a:rPr lang="en-GB" dirty="0"/>
              <a:t> </a:t>
            </a:r>
            <a:r>
              <a:rPr lang="en-GB" dirty="0" err="1"/>
              <a:t>poslije</a:t>
            </a:r>
            <a:r>
              <a:rPr lang="en-GB" dirty="0"/>
              <a:t> </a:t>
            </a:r>
            <a:r>
              <a:rPr lang="en-GB" dirty="0" err="1"/>
              <a:t>nekoliko</a:t>
            </a:r>
            <a:r>
              <a:rPr lang="en-GB" dirty="0"/>
              <a:t> sati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nekoliko</a:t>
            </a:r>
            <a:r>
              <a:rPr lang="en-GB" dirty="0"/>
              <a:t> dana </a:t>
            </a:r>
            <a:r>
              <a:rPr lang="en-GB" dirty="0" err="1"/>
              <a:t>zbog</a:t>
            </a:r>
            <a:r>
              <a:rPr lang="en-GB" dirty="0"/>
              <a:t> </a:t>
            </a:r>
            <a:r>
              <a:rPr lang="en-GB" dirty="0" err="1"/>
              <a:t>fenomena</a:t>
            </a:r>
            <a:r>
              <a:rPr lang="en-GB" dirty="0"/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adaptacije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receptora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en-GB" dirty="0" err="1"/>
              <a:t>Dugoročna</a:t>
            </a:r>
            <a:r>
              <a:rPr lang="en-GB" dirty="0"/>
              <a:t> </a:t>
            </a:r>
            <a:r>
              <a:rPr lang="en-GB" dirty="0" err="1"/>
              <a:t>kontrala</a:t>
            </a:r>
            <a:r>
              <a:rPr lang="en-GB" dirty="0"/>
              <a:t> </a:t>
            </a:r>
            <a:r>
              <a:rPr lang="sr-Latn-ME" dirty="0"/>
              <a:t>krvnog pritiska</a:t>
            </a:r>
            <a:r>
              <a:rPr lang="en-GB" dirty="0"/>
              <a:t> se </a:t>
            </a:r>
            <a:r>
              <a:rPr lang="en-GB" dirty="0" err="1"/>
              <a:t>ostvaruje</a:t>
            </a:r>
            <a:r>
              <a:rPr lang="en-GB" dirty="0"/>
              <a:t> </a:t>
            </a:r>
            <a:r>
              <a:rPr lang="en-GB" dirty="0" err="1"/>
              <a:t>preko</a:t>
            </a:r>
            <a:r>
              <a:rPr lang="en-GB" dirty="0"/>
              <a:t> </a:t>
            </a:r>
            <a:r>
              <a:rPr lang="en-GB" dirty="0" err="1"/>
              <a:t>bubrega</a:t>
            </a:r>
            <a:r>
              <a:rPr lang="en-GB" dirty="0"/>
              <a:t>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kontrolu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cirkulišuće</a:t>
            </a:r>
            <a:r>
              <a:rPr lang="en-GB" dirty="0"/>
              <a:t> </a:t>
            </a:r>
            <a:r>
              <a:rPr lang="en-GB" dirty="0" err="1"/>
              <a:t>tečnosti</a:t>
            </a:r>
            <a:r>
              <a:rPr lang="en-GB" dirty="0"/>
              <a:t> u </a:t>
            </a:r>
            <a:r>
              <a:rPr lang="en-GB" dirty="0" err="1"/>
              <a:t>organizmu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/>
              <a:t>To </a:t>
            </a:r>
            <a:r>
              <a:rPr lang="en-GB" dirty="0" err="1"/>
              <a:t>znači</a:t>
            </a:r>
            <a:r>
              <a:rPr lang="en-GB" dirty="0"/>
              <a:t> da u </a:t>
            </a:r>
            <a:r>
              <a:rPr lang="en-GB" dirty="0" err="1"/>
              <a:t>slučaju</a:t>
            </a:r>
            <a:r>
              <a:rPr lang="en-GB" dirty="0"/>
              <a:t> pada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 </a:t>
            </a:r>
            <a:r>
              <a:rPr lang="en-GB" dirty="0" err="1"/>
              <a:t>bubrezi</a:t>
            </a:r>
            <a:r>
              <a:rPr lang="en-GB" dirty="0"/>
              <a:t> </a:t>
            </a:r>
            <a:r>
              <a:rPr lang="en-GB" dirty="0" err="1"/>
              <a:t>počinju</a:t>
            </a:r>
            <a:r>
              <a:rPr lang="en-GB" dirty="0"/>
              <a:t> da </a:t>
            </a:r>
            <a:r>
              <a:rPr lang="en-GB" dirty="0" err="1"/>
              <a:t>zadržavaju</a:t>
            </a:r>
            <a:r>
              <a:rPr lang="en-GB" dirty="0"/>
              <a:t> </a:t>
            </a:r>
            <a:r>
              <a:rPr lang="en-GB" dirty="0" err="1"/>
              <a:t>tečnost</a:t>
            </a:r>
            <a:r>
              <a:rPr lang="en-GB" dirty="0"/>
              <a:t> </a:t>
            </a:r>
            <a:r>
              <a:rPr lang="en-GB" dirty="0" err="1"/>
              <a:t>čime</a:t>
            </a:r>
            <a:r>
              <a:rPr lang="en-GB" dirty="0"/>
              <a:t>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cirkulišuće</a:t>
            </a:r>
            <a:r>
              <a:rPr lang="en-GB" dirty="0"/>
              <a:t> </a:t>
            </a:r>
            <a:r>
              <a:rPr lang="en-GB" dirty="0" err="1"/>
              <a:t>tečnosti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u </a:t>
            </a:r>
            <a:r>
              <a:rPr lang="en-GB" dirty="0" err="1"/>
              <a:t>konačnom</a:t>
            </a:r>
            <a:r>
              <a:rPr lang="en-GB" dirty="0"/>
              <a:t>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vrijednost</a:t>
            </a:r>
            <a:r>
              <a:rPr lang="en-GB" dirty="0"/>
              <a:t> </a:t>
            </a:r>
            <a:r>
              <a:rPr lang="sr-Latn-ME" dirty="0"/>
              <a:t>krvnog pritiska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 err="1"/>
              <a:t>Vrijednost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sve</a:t>
            </a:r>
            <a:r>
              <a:rPr lang="en-GB" dirty="0"/>
              <a:t> </a:t>
            </a:r>
            <a:r>
              <a:rPr lang="en-GB" dirty="0" err="1"/>
              <a:t>dok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</a:t>
            </a:r>
            <a:r>
              <a:rPr lang="sr-Latn-ME" dirty="0"/>
              <a:t>krvnog pritiska</a:t>
            </a:r>
            <a:r>
              <a:rPr lang="en-GB" dirty="0"/>
              <a:t> ne </a:t>
            </a:r>
            <a:r>
              <a:rPr lang="en-GB" dirty="0" err="1"/>
              <a:t>dostignu</a:t>
            </a:r>
            <a:r>
              <a:rPr lang="en-GB" dirty="0"/>
              <a:t> </a:t>
            </a:r>
            <a:r>
              <a:rPr lang="en-GB" dirty="0" err="1"/>
              <a:t>svoje</a:t>
            </a:r>
            <a:r>
              <a:rPr lang="en-GB" dirty="0"/>
              <a:t> </a:t>
            </a:r>
            <a:r>
              <a:rPr lang="en-GB" dirty="0" err="1"/>
              <a:t>normalne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54100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6BC3A-5550-47D1-A892-3037D5B8A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Minutni volumen srca, venski priliv i njihova regulacija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3C74F-2714-45C2-A24F-1610BD3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Minutni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srca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pumpa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lijeva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komora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aortu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toku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minute. </a:t>
            </a:r>
            <a:endParaRPr lang="sr-Latn-M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/>
              <a:t>To je </a:t>
            </a:r>
            <a:r>
              <a:rPr lang="en-GB" dirty="0" err="1"/>
              <a:t>istovremeno</a:t>
            </a:r>
            <a:r>
              <a:rPr lang="en-GB" dirty="0"/>
              <a:t> </a:t>
            </a:r>
            <a:r>
              <a:rPr lang="en-GB" dirty="0" err="1"/>
              <a:t>ona</a:t>
            </a:r>
            <a:r>
              <a:rPr lang="en-GB" dirty="0"/>
              <a:t> </a:t>
            </a:r>
            <a:r>
              <a:rPr lang="en-GB" dirty="0" err="1"/>
              <a:t>količina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koja</a:t>
            </a:r>
            <a:r>
              <a:rPr lang="en-GB" dirty="0"/>
              <a:t> </a:t>
            </a:r>
            <a:r>
              <a:rPr lang="en-GB" dirty="0" err="1"/>
              <a:t>protiče</a:t>
            </a:r>
            <a:r>
              <a:rPr lang="en-GB" dirty="0"/>
              <a:t> </a:t>
            </a:r>
            <a:r>
              <a:rPr lang="en-GB" dirty="0" err="1"/>
              <a:t>cirkulacijom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koja</a:t>
            </a:r>
            <a:r>
              <a:rPr lang="en-GB" dirty="0"/>
              <a:t> je </a:t>
            </a:r>
            <a:r>
              <a:rPr lang="en-GB" dirty="0" err="1"/>
              <a:t>odgovorna</a:t>
            </a:r>
            <a:r>
              <a:rPr lang="en-GB" dirty="0"/>
              <a:t> za </a:t>
            </a:r>
            <a:r>
              <a:rPr lang="en-GB" dirty="0" err="1"/>
              <a:t>prenos</a:t>
            </a:r>
            <a:r>
              <a:rPr lang="en-GB" dirty="0"/>
              <a:t> u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tkiva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Venski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priliv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1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dolazi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svih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djelova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tijela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desnu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pretkomoru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sr-Latn-M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duži</a:t>
            </a:r>
            <a:r>
              <a:rPr lang="en-GB" dirty="0"/>
              <a:t> </a:t>
            </a:r>
            <a:r>
              <a:rPr lang="en-GB" dirty="0" err="1"/>
              <a:t>vremenski</a:t>
            </a:r>
            <a:r>
              <a:rPr lang="en-GB" dirty="0"/>
              <a:t> period </a:t>
            </a:r>
            <a:r>
              <a:rPr lang="en-GB" dirty="0" err="1"/>
              <a:t>venski</a:t>
            </a:r>
            <a:r>
              <a:rPr lang="en-GB" dirty="0"/>
              <a:t> </a:t>
            </a:r>
            <a:r>
              <a:rPr lang="en-GB" dirty="0" err="1"/>
              <a:t>priliv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u </a:t>
            </a:r>
            <a:r>
              <a:rPr lang="en-GB" dirty="0" err="1"/>
              <a:t>srce</a:t>
            </a:r>
            <a:r>
              <a:rPr lang="en-GB" dirty="0"/>
              <a:t> mora </a:t>
            </a:r>
            <a:r>
              <a:rPr lang="en-GB" dirty="0" err="1"/>
              <a:t>biti</a:t>
            </a:r>
            <a:r>
              <a:rPr lang="en-GB" dirty="0"/>
              <a:t> </a:t>
            </a:r>
            <a:r>
              <a:rPr lang="en-GB" dirty="0" err="1"/>
              <a:t>jednak</a:t>
            </a:r>
            <a:r>
              <a:rPr lang="en-GB" dirty="0"/>
              <a:t> </a:t>
            </a:r>
            <a:r>
              <a:rPr lang="en-GB" dirty="0" err="1"/>
              <a:t>minutnom</a:t>
            </a:r>
            <a:r>
              <a:rPr lang="en-GB" dirty="0"/>
              <a:t> </a:t>
            </a:r>
            <a:r>
              <a:rPr lang="en-GB" dirty="0" err="1"/>
              <a:t>volumenu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. </a:t>
            </a:r>
            <a:endParaRPr lang="sr-Latn-ME"/>
          </a:p>
          <a:p>
            <a:pPr marL="0" indent="0">
              <a:buNone/>
            </a:pPr>
            <a:r>
              <a:rPr lang="en-GB"/>
              <a:t>Međutim</a:t>
            </a:r>
            <a:r>
              <a:rPr lang="en-GB" dirty="0"/>
              <a:t>, u </a:t>
            </a:r>
            <a:r>
              <a:rPr lang="en-GB" dirty="0" err="1"/>
              <a:t>kratkim</a:t>
            </a:r>
            <a:r>
              <a:rPr lang="en-GB" dirty="0"/>
              <a:t> </a:t>
            </a:r>
            <a:r>
              <a:rPr lang="en-GB" dirty="0" err="1"/>
              <a:t>vremenskim</a:t>
            </a:r>
            <a:r>
              <a:rPr lang="en-GB" dirty="0"/>
              <a:t> </a:t>
            </a:r>
            <a:r>
              <a:rPr lang="en-GB" dirty="0" err="1"/>
              <a:t>intervalima</a:t>
            </a:r>
            <a:r>
              <a:rPr lang="en-GB" dirty="0"/>
              <a:t> </a:t>
            </a:r>
            <a:r>
              <a:rPr lang="en-GB" dirty="0" err="1"/>
              <a:t>venski</a:t>
            </a:r>
            <a:r>
              <a:rPr lang="en-GB" dirty="0"/>
              <a:t> </a:t>
            </a:r>
            <a:r>
              <a:rPr lang="en-GB" dirty="0" err="1"/>
              <a:t>priliv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ne </a:t>
            </a:r>
            <a:r>
              <a:rPr lang="en-GB" dirty="0" err="1"/>
              <a:t>moraju</a:t>
            </a:r>
            <a:r>
              <a:rPr lang="en-GB" dirty="0"/>
              <a:t> da </a:t>
            </a:r>
            <a:r>
              <a:rPr lang="en-GB" dirty="0" err="1"/>
              <a:t>budu</a:t>
            </a:r>
            <a:r>
              <a:rPr lang="en-GB" dirty="0"/>
              <a:t> </a:t>
            </a:r>
            <a:r>
              <a:rPr lang="en-GB" dirty="0" err="1"/>
              <a:t>jednaki</a:t>
            </a:r>
            <a:r>
              <a:rPr lang="en-GB" dirty="0"/>
              <a:t> </a:t>
            </a:r>
            <a:r>
              <a:rPr lang="en-GB" dirty="0" err="1"/>
              <a:t>jer</a:t>
            </a:r>
            <a:r>
              <a:rPr lang="en-GB" dirty="0"/>
              <a:t> </a:t>
            </a:r>
            <a:r>
              <a:rPr lang="en-GB" dirty="0" err="1"/>
              <a:t>krv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da se </a:t>
            </a:r>
            <a:r>
              <a:rPr lang="en-GB" dirty="0" err="1"/>
              <a:t>zadržava</a:t>
            </a:r>
            <a:r>
              <a:rPr lang="en-GB" dirty="0"/>
              <a:t> u </a:t>
            </a:r>
            <a:r>
              <a:rPr lang="en-GB" dirty="0" err="1"/>
              <a:t>srcu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plućima</a:t>
            </a:r>
            <a:r>
              <a:rPr lang="en-GB" dirty="0"/>
              <a:t> </a:t>
            </a:r>
            <a:r>
              <a:rPr lang="en-GB" dirty="0" err="1"/>
              <a:t>ili</a:t>
            </a:r>
            <a:r>
              <a:rPr lang="en-GB" dirty="0"/>
              <a:t> </a:t>
            </a:r>
            <a:r>
              <a:rPr lang="en-GB" dirty="0" err="1"/>
              <a:t>odstranjena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njih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637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B57F45B-5417-4073-A67A-343F2C881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902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1B6077-4778-41B2-9147-335CF2F2F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A7A256-0E4C-43A8-9C62-08168260E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6" y="643467"/>
            <a:ext cx="7428088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527D497-40EC-49CA-9C48-FE4127084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131866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62594-F92A-41A8-9DC5-8156C2E8D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Minutni volumen srca u mirovanju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FBB1E-BC71-4555-BD8D-75DB86945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Veličina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zavisi</a:t>
            </a:r>
            <a:r>
              <a:rPr lang="en-GB" dirty="0"/>
              <a:t> od </a:t>
            </a:r>
            <a:r>
              <a:rPr lang="en-GB" dirty="0" err="1"/>
              <a:t>djelovanja</a:t>
            </a:r>
            <a:r>
              <a:rPr lang="en-GB" dirty="0"/>
              <a:t> </a:t>
            </a:r>
            <a:r>
              <a:rPr lang="en-GB" dirty="0" err="1"/>
              <a:t>brojnih</a:t>
            </a:r>
            <a:r>
              <a:rPr lang="en-GB" dirty="0"/>
              <a:t> </a:t>
            </a:r>
            <a:r>
              <a:rPr lang="en-GB" dirty="0" err="1"/>
              <a:t>faktora</a:t>
            </a:r>
            <a:r>
              <a:rPr lang="en-GB" dirty="0"/>
              <a:t>, </a:t>
            </a:r>
            <a:r>
              <a:rPr lang="en-GB" dirty="0" err="1"/>
              <a:t>kao</a:t>
            </a:r>
            <a:r>
              <a:rPr lang="en-GB" dirty="0"/>
              <a:t> </a:t>
            </a:r>
            <a:r>
              <a:rPr lang="en-GB" dirty="0" err="1"/>
              <a:t>što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: </a:t>
            </a:r>
            <a:r>
              <a:rPr lang="en-GB" dirty="0" err="1"/>
              <a:t>veličina</a:t>
            </a:r>
            <a:r>
              <a:rPr lang="en-GB" dirty="0"/>
              <a:t> </a:t>
            </a:r>
            <a:r>
              <a:rPr lang="en-GB" dirty="0" err="1"/>
              <a:t>tjelesnog</a:t>
            </a:r>
            <a:r>
              <a:rPr lang="en-GB" dirty="0"/>
              <a:t> </a:t>
            </a:r>
            <a:r>
              <a:rPr lang="en-GB" dirty="0" err="1"/>
              <a:t>metabolizma</a:t>
            </a:r>
            <a:r>
              <a:rPr lang="en-GB" dirty="0"/>
              <a:t>, da li je </a:t>
            </a:r>
            <a:r>
              <a:rPr lang="en-GB" dirty="0" err="1"/>
              <a:t>osoba</a:t>
            </a:r>
            <a:r>
              <a:rPr lang="en-GB" dirty="0"/>
              <a:t> </a:t>
            </a:r>
            <a:r>
              <a:rPr lang="en-GB" dirty="0" err="1"/>
              <a:t>fizički</a:t>
            </a:r>
            <a:r>
              <a:rPr lang="en-GB" dirty="0"/>
              <a:t> </a:t>
            </a:r>
            <a:r>
              <a:rPr lang="en-GB" dirty="0" err="1"/>
              <a:t>aktivna</a:t>
            </a:r>
            <a:r>
              <a:rPr lang="en-GB" dirty="0"/>
              <a:t>, dob, </a:t>
            </a:r>
            <a:r>
              <a:rPr lang="en-GB" dirty="0" err="1"/>
              <a:t>tjelesna</a:t>
            </a:r>
            <a:r>
              <a:rPr lang="en-GB" dirty="0"/>
              <a:t> masa...</a:t>
            </a:r>
          </a:p>
          <a:p>
            <a:pPr marL="0" indent="0">
              <a:buNone/>
            </a:pPr>
            <a:r>
              <a:rPr lang="en-GB" dirty="0" err="1"/>
              <a:t>Normalni</a:t>
            </a:r>
            <a:r>
              <a:rPr lang="en-GB" dirty="0"/>
              <a:t>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zdravog</a:t>
            </a:r>
            <a:r>
              <a:rPr lang="en-GB" dirty="0"/>
              <a:t> </a:t>
            </a:r>
            <a:r>
              <a:rPr lang="en-GB" dirty="0" err="1"/>
              <a:t>muškarca</a:t>
            </a:r>
            <a:r>
              <a:rPr lang="sr-Latn-ME" dirty="0"/>
              <a:t> tjelesne mase 70 kg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5.6 L/min, </a:t>
            </a:r>
            <a:r>
              <a:rPr lang="en-GB" dirty="0" err="1"/>
              <a:t>dok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vrijednosti</a:t>
            </a:r>
            <a:r>
              <a:rPr lang="en-GB" dirty="0"/>
              <a:t> za </a:t>
            </a:r>
            <a:r>
              <a:rPr lang="en-GB" dirty="0" err="1"/>
              <a:t>ženu</a:t>
            </a:r>
            <a:r>
              <a:rPr lang="en-GB" dirty="0"/>
              <a:t> </a:t>
            </a:r>
            <a:r>
              <a:rPr lang="en-GB" dirty="0" err="1"/>
              <a:t>niže</a:t>
            </a:r>
            <a:r>
              <a:rPr lang="en-GB" dirty="0"/>
              <a:t> za 10 do 20%. </a:t>
            </a:r>
            <a:endParaRPr lang="sr-Latn-ME" dirty="0"/>
          </a:p>
          <a:p>
            <a:pPr marL="0" indent="0">
              <a:buNone/>
            </a:pPr>
            <a:r>
              <a:rPr lang="sr-Latn-ME" dirty="0"/>
              <a:t>Sa starenjem minutni volumen se smanjuje, ali opada i fizička aktivnost što utiče da se vrijednost minutnog volumena smanjuje na 5L/min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9340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86579-67AA-43AC-92A9-0E2CE9D91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ME" dirty="0"/>
              <a:t>Pojam</a:t>
            </a:r>
            <a:r>
              <a:rPr lang="sr-Latn-M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rčani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indeks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/>
              <a:t>iskazuje</a:t>
            </a:r>
            <a:r>
              <a:rPr lang="en-GB" dirty="0"/>
              <a:t> </a:t>
            </a:r>
            <a:r>
              <a:rPr lang="en-GB" dirty="0" err="1"/>
              <a:t>međuzavisnost</a:t>
            </a:r>
            <a:r>
              <a:rPr lang="en-GB" dirty="0"/>
              <a:t> </a:t>
            </a:r>
            <a:r>
              <a:rPr lang="en-GB" dirty="0" err="1"/>
              <a:t>između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tjelesne</a:t>
            </a:r>
            <a:r>
              <a:rPr lang="en-GB" dirty="0"/>
              <a:t> </a:t>
            </a:r>
            <a:r>
              <a:rPr lang="en-GB" dirty="0" err="1"/>
              <a:t>mase</a:t>
            </a:r>
            <a:r>
              <a:rPr lang="en-GB" dirty="0"/>
              <a:t> – </a:t>
            </a:r>
            <a:endParaRPr lang="sr-Latn-ME" dirty="0"/>
          </a:p>
          <a:p>
            <a:pPr marL="0" indent="0">
              <a:buNone/>
            </a:pP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minutni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srca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kvadratnom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metru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površine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tijela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GB" dirty="0"/>
              <a:t>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Primjera</a:t>
            </a:r>
            <a:r>
              <a:rPr lang="en-GB" dirty="0"/>
              <a:t> </a:t>
            </a:r>
            <a:r>
              <a:rPr lang="en-GB" dirty="0" err="1"/>
              <a:t>radi</a:t>
            </a:r>
            <a:r>
              <a:rPr lang="en-GB" dirty="0"/>
              <a:t> </a:t>
            </a:r>
            <a:r>
              <a:rPr lang="en-GB" dirty="0" err="1"/>
              <a:t>kod</a:t>
            </a:r>
            <a:r>
              <a:rPr lang="en-GB" dirty="0"/>
              <a:t> </a:t>
            </a:r>
            <a:r>
              <a:rPr lang="en-GB" dirty="0" err="1"/>
              <a:t>osobe</a:t>
            </a:r>
            <a:r>
              <a:rPr lang="en-GB" dirty="0"/>
              <a:t> </a:t>
            </a:r>
            <a:r>
              <a:rPr lang="en-GB" dirty="0" err="1"/>
              <a:t>tjelesne</a:t>
            </a:r>
            <a:r>
              <a:rPr lang="en-GB" dirty="0"/>
              <a:t> </a:t>
            </a:r>
            <a:r>
              <a:rPr lang="en-GB" dirty="0" err="1"/>
              <a:t>mase</a:t>
            </a:r>
            <a:r>
              <a:rPr lang="en-GB" dirty="0"/>
              <a:t> 70 kg, </a:t>
            </a:r>
            <a:r>
              <a:rPr lang="en-GB" dirty="0" err="1"/>
              <a:t>tjelesna</a:t>
            </a:r>
            <a:r>
              <a:rPr lang="en-GB" dirty="0"/>
              <a:t> </a:t>
            </a:r>
            <a:r>
              <a:rPr lang="en-GB" dirty="0" err="1"/>
              <a:t>površina</a:t>
            </a:r>
            <a:r>
              <a:rPr lang="en-GB" dirty="0"/>
              <a:t> </a:t>
            </a:r>
            <a:r>
              <a:rPr lang="en-GB" dirty="0" err="1"/>
              <a:t>okvirno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1.7 m2, </a:t>
            </a:r>
            <a:r>
              <a:rPr lang="en-GB" dirty="0" err="1"/>
              <a:t>srčani</a:t>
            </a:r>
            <a:r>
              <a:rPr lang="en-GB" dirty="0"/>
              <a:t> </a:t>
            </a:r>
            <a:r>
              <a:rPr lang="en-GB" dirty="0" err="1"/>
              <a:t>indeks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3.0L/min po </a:t>
            </a:r>
            <a:r>
              <a:rPr lang="en-GB" dirty="0" err="1"/>
              <a:t>kvadratnom</a:t>
            </a:r>
            <a:r>
              <a:rPr lang="en-GB" dirty="0"/>
              <a:t> </a:t>
            </a:r>
            <a:r>
              <a:rPr lang="en-GB" dirty="0" err="1"/>
              <a:t>metru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je </a:t>
            </a:r>
            <a:r>
              <a:rPr lang="en-GB" dirty="0" err="1"/>
              <a:t>direktno</a:t>
            </a:r>
            <a:r>
              <a:rPr lang="en-GB" dirty="0"/>
              <a:t> </a:t>
            </a:r>
            <a:r>
              <a:rPr lang="en-GB" dirty="0" err="1"/>
              <a:t>proporcionalan</a:t>
            </a:r>
            <a:r>
              <a:rPr lang="en-GB" dirty="0"/>
              <a:t> </a:t>
            </a:r>
            <a:r>
              <a:rPr lang="en-GB" dirty="0" err="1"/>
              <a:t>ukupnom</a:t>
            </a:r>
            <a:r>
              <a:rPr lang="en-GB" dirty="0"/>
              <a:t> </a:t>
            </a:r>
            <a:r>
              <a:rPr lang="en-GB" dirty="0" err="1"/>
              <a:t>metabolizmu</a:t>
            </a:r>
            <a:r>
              <a:rPr lang="en-GB" dirty="0"/>
              <a:t> </a:t>
            </a:r>
            <a:r>
              <a:rPr lang="en-GB" dirty="0" err="1"/>
              <a:t>organizma</a:t>
            </a:r>
            <a:r>
              <a:rPr lang="en-GB" dirty="0"/>
              <a:t> – </a:t>
            </a:r>
            <a:endParaRPr lang="sr-Latn-ME" dirty="0"/>
          </a:p>
          <a:p>
            <a:pPr marL="0" indent="0">
              <a:buNone/>
            </a:pP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veći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ukupni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metabolizam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veći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minutni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srca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en-GB" dirty="0" err="1"/>
              <a:t>Veličina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se </a:t>
            </a:r>
            <a:r>
              <a:rPr lang="en-GB" dirty="0" err="1"/>
              <a:t>smanjuje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starenjem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Tako</a:t>
            </a:r>
            <a:r>
              <a:rPr lang="en-GB" dirty="0"/>
              <a:t> da </a:t>
            </a:r>
            <a:r>
              <a:rPr lang="en-GB" dirty="0" err="1"/>
              <a:t>srčani</a:t>
            </a:r>
            <a:r>
              <a:rPr lang="en-GB" dirty="0"/>
              <a:t> </a:t>
            </a:r>
            <a:r>
              <a:rPr lang="en-GB" dirty="0" err="1"/>
              <a:t>indeks</a:t>
            </a:r>
            <a:r>
              <a:rPr lang="en-GB" dirty="0"/>
              <a:t> </a:t>
            </a:r>
            <a:r>
              <a:rPr lang="en-GB" dirty="0" err="1"/>
              <a:t>veoma</a:t>
            </a:r>
            <a:r>
              <a:rPr lang="en-GB" dirty="0"/>
              <a:t> </a:t>
            </a:r>
            <a:r>
              <a:rPr lang="en-GB" dirty="0" err="1"/>
              <a:t>brzo</a:t>
            </a:r>
            <a:r>
              <a:rPr lang="en-GB" dirty="0"/>
              <a:t> </a:t>
            </a:r>
            <a:r>
              <a:rPr lang="en-GB" dirty="0" err="1"/>
              <a:t>dostigne</a:t>
            </a:r>
            <a:r>
              <a:rPr lang="en-GB" dirty="0"/>
              <a:t> </a:t>
            </a:r>
            <a:r>
              <a:rPr lang="en-GB" dirty="0" err="1"/>
              <a:t>vrijednost</a:t>
            </a:r>
            <a:r>
              <a:rPr lang="en-GB" dirty="0"/>
              <a:t> od 4 L/min po </a:t>
            </a:r>
            <a:r>
              <a:rPr lang="en-GB" dirty="0" err="1"/>
              <a:t>kvadratnom</a:t>
            </a:r>
            <a:r>
              <a:rPr lang="en-GB" dirty="0"/>
              <a:t> </a:t>
            </a:r>
            <a:r>
              <a:rPr lang="en-GB" dirty="0" err="1"/>
              <a:t>metru</a:t>
            </a:r>
            <a:r>
              <a:rPr lang="en-GB" dirty="0"/>
              <a:t> u 10-oj </a:t>
            </a:r>
            <a:r>
              <a:rPr lang="en-GB" dirty="0" err="1"/>
              <a:t>godini</a:t>
            </a:r>
            <a:r>
              <a:rPr lang="en-GB" dirty="0"/>
              <a:t> </a:t>
            </a:r>
            <a:r>
              <a:rPr lang="en-GB" dirty="0" err="1"/>
              <a:t>života</a:t>
            </a:r>
            <a:r>
              <a:rPr lang="en-GB" dirty="0"/>
              <a:t>, a u 80-oj </a:t>
            </a:r>
            <a:r>
              <a:rPr lang="en-GB" dirty="0" err="1"/>
              <a:t>iznosi</a:t>
            </a:r>
            <a:r>
              <a:rPr lang="en-GB" dirty="0"/>
              <a:t> 2.6 L/min po </a:t>
            </a:r>
            <a:r>
              <a:rPr lang="en-GB" dirty="0" err="1"/>
              <a:t>kvadratnom</a:t>
            </a:r>
            <a:r>
              <a:rPr lang="en-GB" dirty="0"/>
              <a:t> </a:t>
            </a:r>
            <a:r>
              <a:rPr lang="en-GB" dirty="0" err="1"/>
              <a:t>metru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6355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9908C-FFD3-41C6-9398-DEBBB4EAA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Regulacija minutnog volumena srca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BF9CC-BC8C-4C57-AE4D-3CE10E2CAE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Srce</a:t>
            </a:r>
            <a:r>
              <a:rPr lang="en-GB" dirty="0"/>
              <a:t> </a:t>
            </a:r>
            <a:r>
              <a:rPr lang="en-GB" dirty="0" err="1"/>
              <a:t>ima</a:t>
            </a:r>
            <a:r>
              <a:rPr lang="en-GB" dirty="0"/>
              <a:t> </a:t>
            </a:r>
            <a:r>
              <a:rPr lang="en-GB" dirty="0" err="1"/>
              <a:t>veoma</a:t>
            </a:r>
            <a:r>
              <a:rPr lang="en-GB" dirty="0"/>
              <a:t> </a:t>
            </a:r>
            <a:r>
              <a:rPr lang="en-GB" dirty="0" err="1"/>
              <a:t>malu</a:t>
            </a:r>
            <a:r>
              <a:rPr lang="en-GB" dirty="0"/>
              <a:t> </a:t>
            </a:r>
            <a:r>
              <a:rPr lang="en-GB" dirty="0" err="1"/>
              <a:t>ulogu</a:t>
            </a:r>
            <a:r>
              <a:rPr lang="en-GB" dirty="0"/>
              <a:t> u </a:t>
            </a:r>
            <a:r>
              <a:rPr lang="en-GB" dirty="0" err="1"/>
              <a:t>kontroli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minuta</a:t>
            </a:r>
            <a:r>
              <a:rPr lang="en-GB" dirty="0"/>
              <a:t> u </a:t>
            </a:r>
            <a:r>
              <a:rPr lang="en-GB" dirty="0" err="1"/>
              <a:t>minut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Umjesto</a:t>
            </a:r>
            <a:r>
              <a:rPr lang="en-GB" dirty="0"/>
              <a:t> toga </a:t>
            </a:r>
            <a:r>
              <a:rPr lang="en-GB" dirty="0" err="1"/>
              <a:t>srce</a:t>
            </a:r>
            <a:r>
              <a:rPr lang="en-GB" dirty="0"/>
              <a:t> </a:t>
            </a:r>
            <a:r>
              <a:rPr lang="en-GB" dirty="0" err="1"/>
              <a:t>igra</a:t>
            </a:r>
            <a:r>
              <a:rPr lang="en-GB" dirty="0"/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permisivnu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ulogu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/>
              <a:t>u </a:t>
            </a:r>
            <a:r>
              <a:rPr lang="en-GB" dirty="0" err="1"/>
              <a:t>regulaciji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dopuštajući</a:t>
            </a:r>
            <a:r>
              <a:rPr lang="en-GB" dirty="0"/>
              <a:t> da on </a:t>
            </a:r>
            <a:r>
              <a:rPr lang="en-GB" dirty="0" err="1"/>
              <a:t>bude</a:t>
            </a:r>
            <a:r>
              <a:rPr lang="en-GB" dirty="0"/>
              <a:t> </a:t>
            </a:r>
            <a:r>
              <a:rPr lang="en-GB" dirty="0" err="1"/>
              <a:t>regulisan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bilo</a:t>
            </a:r>
            <a:r>
              <a:rPr lang="en-GB" dirty="0"/>
              <a:t> </a:t>
            </a:r>
            <a:r>
              <a:rPr lang="en-GB" dirty="0" err="1"/>
              <a:t>kom</a:t>
            </a:r>
            <a:r>
              <a:rPr lang="en-GB" dirty="0"/>
              <a:t> </a:t>
            </a:r>
            <a:r>
              <a:rPr lang="en-GB" dirty="0" err="1"/>
              <a:t>nivou</a:t>
            </a:r>
            <a:r>
              <a:rPr lang="en-GB" dirty="0"/>
              <a:t> do </a:t>
            </a:r>
            <a:r>
              <a:rPr lang="en-GB" dirty="0" err="1"/>
              <a:t>srčane</a:t>
            </a:r>
            <a:r>
              <a:rPr lang="en-GB" dirty="0"/>
              <a:t> </a:t>
            </a:r>
            <a:r>
              <a:rPr lang="en-GB" dirty="0" err="1"/>
              <a:t>sposobnosti</a:t>
            </a:r>
            <a:r>
              <a:rPr lang="en-GB" dirty="0"/>
              <a:t> </a:t>
            </a:r>
            <a:r>
              <a:rPr lang="en-GB" dirty="0" err="1"/>
              <a:t>pumpanja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sr-Latn-ME" dirty="0"/>
              <a:t>Centralna uloga je kontrola venskim prilivom – definisano Frank Starlingovim zakonom</a:t>
            </a:r>
          </a:p>
          <a:p>
            <a:pPr marL="0" indent="0">
              <a:buNone/>
            </a:pPr>
            <a:r>
              <a:rPr lang="en-GB" dirty="0" err="1"/>
              <a:t>Naporan</a:t>
            </a:r>
            <a:r>
              <a:rPr lang="en-GB" dirty="0"/>
              <a:t> </a:t>
            </a:r>
            <a:r>
              <a:rPr lang="en-GB" dirty="0" err="1"/>
              <a:t>fizički</a:t>
            </a:r>
            <a:r>
              <a:rPr lang="en-GB" dirty="0"/>
              <a:t> </a:t>
            </a:r>
            <a:r>
              <a:rPr lang="en-GB" dirty="0" err="1"/>
              <a:t>trening</a:t>
            </a:r>
            <a:r>
              <a:rPr lang="en-GB" dirty="0"/>
              <a:t>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vrijednost</a:t>
            </a:r>
            <a:r>
              <a:rPr lang="en-GB" dirty="0"/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permisivnog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minutnog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za 50%.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kod</a:t>
            </a:r>
            <a:r>
              <a:rPr lang="en-GB" dirty="0"/>
              <a:t> dobro </a:t>
            </a:r>
            <a:r>
              <a:rPr lang="en-GB" dirty="0" err="1"/>
              <a:t>utreniranih</a:t>
            </a:r>
            <a:r>
              <a:rPr lang="en-GB" dirty="0"/>
              <a:t> </a:t>
            </a:r>
            <a:r>
              <a:rPr lang="en-GB" dirty="0" err="1"/>
              <a:t>sportista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</a:t>
            </a:r>
            <a:r>
              <a:rPr lang="en-GB" dirty="0" err="1"/>
              <a:t>značajno</a:t>
            </a:r>
            <a:r>
              <a:rPr lang="en-GB" dirty="0"/>
              <a:t> da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djelovanjem</a:t>
            </a:r>
            <a:r>
              <a:rPr lang="en-GB" dirty="0"/>
              <a:t> SY </a:t>
            </a:r>
            <a:r>
              <a:rPr lang="en-GB" dirty="0" err="1"/>
              <a:t>kroz</a:t>
            </a:r>
            <a:r>
              <a:rPr lang="en-GB" dirty="0"/>
              <a:t> </a:t>
            </a:r>
            <a:r>
              <a:rPr lang="en-GB" dirty="0" err="1"/>
              <a:t>ubrzavanje</a:t>
            </a:r>
            <a:r>
              <a:rPr lang="en-GB" dirty="0"/>
              <a:t> </a:t>
            </a:r>
            <a:r>
              <a:rPr lang="en-GB" dirty="0" err="1"/>
              <a:t>frekvence</a:t>
            </a:r>
            <a:r>
              <a:rPr lang="en-GB" dirty="0"/>
              <a:t> </a:t>
            </a:r>
            <a:r>
              <a:rPr lang="en-GB" dirty="0" err="1"/>
              <a:t>srčanog</a:t>
            </a:r>
            <a:r>
              <a:rPr lang="en-GB" dirty="0"/>
              <a:t> </a:t>
            </a:r>
            <a:r>
              <a:rPr lang="en-GB" dirty="0" err="1"/>
              <a:t>rada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snage</a:t>
            </a:r>
            <a:r>
              <a:rPr lang="en-GB" dirty="0"/>
              <a:t> </a:t>
            </a:r>
            <a:r>
              <a:rPr lang="en-GB" dirty="0" err="1"/>
              <a:t>kontrakcija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586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0D99C-FDFF-4EB0-B18A-E084835717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4946" y="702632"/>
            <a:ext cx="4663440" cy="2263806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84% ukupne krvi se nalazi u sistemskoj cirkulaciji i to 64% u venama, 13% u arterijama i 7% u sistemskim arteriolama i kapilarima.</a:t>
            </a:r>
          </a:p>
          <a:p>
            <a:pPr marL="0" indent="0">
              <a:buNone/>
            </a:pPr>
            <a:r>
              <a:rPr lang="sr-Latn-ME" dirty="0"/>
              <a:t>7% ukupnog volumena se nalazi u srcu, a 9% u plućima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B3A3F-1C73-4E82-BD9E-6176F7DDC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6249" y="2374778"/>
            <a:ext cx="4663440" cy="2539013"/>
          </a:xfrm>
        </p:spPr>
        <p:txBody>
          <a:bodyPr/>
          <a:lstStyle/>
          <a:p>
            <a:pPr marL="0" indent="0">
              <a:buNone/>
            </a:pPr>
            <a:r>
              <a:rPr lang="sr-Latn-ME" dirty="0"/>
              <a:t>Poprečni presjek vena je oko 4 puta veći u odnosu na arterije zbog različitosti njihove građe i funkcije</a:t>
            </a:r>
          </a:p>
          <a:p>
            <a:pPr marL="0" indent="0">
              <a:buNone/>
            </a:pPr>
            <a:r>
              <a:rPr lang="sr-Latn-ME" dirty="0"/>
              <a:t>Ovakva razlika u poprečnom presjeku objašnjava zadržavanje veće količine krvi u venama u poređenju sa arterijama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3ED20-659F-4D4F-99C3-FC395E8C5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843" y="2374778"/>
            <a:ext cx="2377646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118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57F45B-5417-4073-A67A-343F2C881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902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1B6077-4778-41B2-9147-335CF2F2F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C38753-533F-4DD5-BAB0-0D1219BDE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14" y="643467"/>
            <a:ext cx="7846571" cy="557106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527D497-40EC-49CA-9C48-FE4127084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6305652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EB72A9B-FD82-4F09-BF1E-D39311D3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39B371-6E4E-4070-AB4E-4D788405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37DAED-8BFE-4563-BB45-B5E554D7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CA03D67-701E-4089-BFC2-0EEF8C76E8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452618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35213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122AA-D8CD-47D6-848E-7BD66448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Regulacija minutnog volumena za vrijeme teškog mišićnog rada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BF6A7-C920-44D2-B41E-421D6E9AB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err="1"/>
              <a:t>Fizički</a:t>
            </a:r>
            <a:r>
              <a:rPr lang="en-GB" dirty="0"/>
              <a:t> rad</a:t>
            </a:r>
            <a:r>
              <a:rPr lang="sr-Latn-ME" dirty="0"/>
              <a:t> (povećana fizička aktivnost)</a:t>
            </a:r>
            <a:r>
              <a:rPr lang="en-GB" dirty="0"/>
              <a:t> je </a:t>
            </a:r>
            <a:r>
              <a:rPr lang="en-GB" dirty="0" err="1"/>
              <a:t>jedan</a:t>
            </a:r>
            <a:r>
              <a:rPr lang="en-GB" dirty="0"/>
              <a:t> od </a:t>
            </a:r>
            <a:r>
              <a:rPr lang="en-GB" dirty="0" err="1"/>
              <a:t>najsnažnijih</a:t>
            </a:r>
            <a:r>
              <a:rPr lang="en-GB" dirty="0"/>
              <a:t> </a:t>
            </a:r>
            <a:r>
              <a:rPr lang="en-GB" dirty="0" err="1"/>
              <a:t>stresova</a:t>
            </a:r>
            <a:r>
              <a:rPr lang="sr-Latn-ME" dirty="0"/>
              <a:t> (fizički stres)</a:t>
            </a:r>
            <a:r>
              <a:rPr lang="en-GB" dirty="0"/>
              <a:t> </a:t>
            </a:r>
            <a:r>
              <a:rPr lang="en-GB" dirty="0" err="1"/>
              <a:t>kojima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</a:t>
            </a:r>
            <a:r>
              <a:rPr lang="en-GB" dirty="0" err="1"/>
              <a:t>biti</a:t>
            </a:r>
            <a:r>
              <a:rPr lang="en-GB" dirty="0"/>
              <a:t> </a:t>
            </a:r>
            <a:r>
              <a:rPr lang="en-GB" dirty="0" err="1"/>
              <a:t>izložen</a:t>
            </a:r>
            <a:r>
              <a:rPr lang="en-GB" dirty="0"/>
              <a:t> </a:t>
            </a:r>
            <a:r>
              <a:rPr lang="en-GB" dirty="0" err="1"/>
              <a:t>organizam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Tkivima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</a:t>
            </a:r>
            <a:r>
              <a:rPr lang="en-GB" dirty="0" err="1"/>
              <a:t>tada</a:t>
            </a:r>
            <a:r>
              <a:rPr lang="en-GB" dirty="0"/>
              <a:t> da </a:t>
            </a:r>
            <a:r>
              <a:rPr lang="en-GB" dirty="0" err="1"/>
              <a:t>bude</a:t>
            </a:r>
            <a:r>
              <a:rPr lang="en-GB" dirty="0"/>
              <a:t> </a:t>
            </a:r>
            <a:r>
              <a:rPr lang="en-GB" dirty="0" err="1"/>
              <a:t>potrebno</a:t>
            </a:r>
            <a:r>
              <a:rPr lang="en-GB" dirty="0"/>
              <a:t> 20 puta </a:t>
            </a:r>
            <a:r>
              <a:rPr lang="en-GB" dirty="0" err="1"/>
              <a:t>više</a:t>
            </a:r>
            <a:r>
              <a:rPr lang="en-GB" dirty="0"/>
              <a:t> </a:t>
            </a:r>
            <a:r>
              <a:rPr lang="en-GB" dirty="0" err="1"/>
              <a:t>kiseonika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hranljivih</a:t>
            </a:r>
            <a:r>
              <a:rPr lang="en-GB" dirty="0"/>
              <a:t> </a:t>
            </a:r>
            <a:r>
              <a:rPr lang="en-GB" dirty="0" err="1"/>
              <a:t>materija</a:t>
            </a:r>
            <a:r>
              <a:rPr lang="en-GB" dirty="0"/>
              <a:t> pa </a:t>
            </a:r>
            <a:r>
              <a:rPr lang="en-GB" dirty="0" err="1"/>
              <a:t>će</a:t>
            </a:r>
            <a:r>
              <a:rPr lang="en-GB" dirty="0"/>
              <a:t> </a:t>
            </a:r>
            <a:r>
              <a:rPr lang="en-GB" dirty="0" err="1"/>
              <a:t>samo</a:t>
            </a:r>
            <a:r>
              <a:rPr lang="en-GB" dirty="0"/>
              <a:t> za transport </a:t>
            </a:r>
            <a:r>
              <a:rPr lang="en-GB" dirty="0" err="1"/>
              <a:t>kiseonika</a:t>
            </a:r>
            <a:r>
              <a:rPr lang="en-GB" dirty="0"/>
              <a:t>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pluća</a:t>
            </a:r>
            <a:r>
              <a:rPr lang="en-GB" dirty="0"/>
              <a:t> u </a:t>
            </a:r>
            <a:r>
              <a:rPr lang="en-GB" dirty="0" err="1"/>
              <a:t>tkiva</a:t>
            </a:r>
            <a:r>
              <a:rPr lang="en-GB" dirty="0"/>
              <a:t> </a:t>
            </a:r>
            <a:r>
              <a:rPr lang="en-GB" dirty="0" err="1"/>
              <a:t>biti</a:t>
            </a:r>
            <a:r>
              <a:rPr lang="en-GB" dirty="0"/>
              <a:t> </a:t>
            </a:r>
            <a:r>
              <a:rPr lang="en-GB" dirty="0" err="1"/>
              <a:t>ponekad</a:t>
            </a:r>
            <a:r>
              <a:rPr lang="en-GB" dirty="0"/>
              <a:t> </a:t>
            </a:r>
            <a:r>
              <a:rPr lang="en-GB" dirty="0" err="1"/>
              <a:t>potrebno</a:t>
            </a:r>
            <a:r>
              <a:rPr lang="en-GB" dirty="0"/>
              <a:t> da se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poveća</a:t>
            </a:r>
            <a:r>
              <a:rPr lang="en-GB" dirty="0"/>
              <a:t> </a:t>
            </a:r>
            <a:r>
              <a:rPr lang="en-GB" dirty="0" err="1"/>
              <a:t>najmanje</a:t>
            </a:r>
            <a:r>
              <a:rPr lang="en-GB" dirty="0"/>
              <a:t> 5 do 6 puta. Da bi se </a:t>
            </a:r>
            <a:r>
              <a:rPr lang="en-GB" dirty="0" err="1"/>
              <a:t>postiglo</a:t>
            </a:r>
            <a:r>
              <a:rPr lang="en-GB" dirty="0"/>
              <a:t> </a:t>
            </a:r>
            <a:r>
              <a:rPr lang="en-GB" dirty="0" err="1"/>
              <a:t>značajno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značajni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uticaji</a:t>
            </a:r>
            <a:r>
              <a:rPr lang="en-GB" dirty="0"/>
              <a:t> </a:t>
            </a:r>
            <a:r>
              <a:rPr lang="en-GB" dirty="0" err="1"/>
              <a:t>svih</a:t>
            </a:r>
            <a:r>
              <a:rPr lang="en-GB" dirty="0"/>
              <a:t> </a:t>
            </a:r>
            <a:r>
              <a:rPr lang="en-GB" dirty="0" err="1"/>
              <a:t>onih</a:t>
            </a:r>
            <a:r>
              <a:rPr lang="en-GB" dirty="0"/>
              <a:t> </a:t>
            </a:r>
            <a:r>
              <a:rPr lang="en-GB" dirty="0" err="1"/>
              <a:t>faktora</a:t>
            </a:r>
            <a:r>
              <a:rPr lang="en-GB" dirty="0"/>
              <a:t> za </a:t>
            </a:r>
            <a:r>
              <a:rPr lang="en-GB" dirty="0" err="1"/>
              <a:t>koje</a:t>
            </a:r>
            <a:r>
              <a:rPr lang="en-GB" dirty="0"/>
              <a:t> se </a:t>
            </a:r>
            <a:r>
              <a:rPr lang="en-GB" dirty="0" err="1"/>
              <a:t>zna</a:t>
            </a:r>
            <a:r>
              <a:rPr lang="en-GB" dirty="0"/>
              <a:t> da </a:t>
            </a:r>
            <a:r>
              <a:rPr lang="en-GB" dirty="0" err="1"/>
              <a:t>povećavaju</a:t>
            </a:r>
            <a:r>
              <a:rPr lang="en-GB" dirty="0"/>
              <a:t>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sr-Latn-ME" dirty="0"/>
              <a:t>:</a:t>
            </a:r>
          </a:p>
          <a:p>
            <a:pPr marL="0" indent="0">
              <a:buNone/>
            </a:pPr>
            <a:r>
              <a:rPr lang="sr-Latn-ME" dirty="0"/>
              <a:t>1. </a:t>
            </a:r>
            <a:r>
              <a:rPr lang="en-GB" dirty="0"/>
              <a:t>	</a:t>
            </a:r>
            <a:r>
              <a:rPr lang="en-GB" dirty="0" err="1"/>
              <a:t>Vazodilatacija</a:t>
            </a:r>
            <a:r>
              <a:rPr lang="en-GB" dirty="0"/>
              <a:t> u </a:t>
            </a:r>
            <a:r>
              <a:rPr lang="en-GB" dirty="0" err="1"/>
              <a:t>svim</a:t>
            </a:r>
            <a:r>
              <a:rPr lang="en-GB" dirty="0"/>
              <a:t> </a:t>
            </a:r>
            <a:r>
              <a:rPr lang="en-GB" dirty="0" err="1"/>
              <a:t>mišićima</a:t>
            </a:r>
            <a:r>
              <a:rPr lang="sr-Latn-ME" dirty="0"/>
              <a:t> (skeletni mišići)</a:t>
            </a:r>
            <a:endParaRPr lang="en-GB" dirty="0"/>
          </a:p>
          <a:p>
            <a:pPr marL="0" indent="0">
              <a:buNone/>
            </a:pPr>
            <a:r>
              <a:rPr lang="sr-Latn-ME" dirty="0"/>
              <a:t>2.</a:t>
            </a:r>
            <a:r>
              <a:rPr lang="en-GB" dirty="0"/>
              <a:t>	</a:t>
            </a:r>
            <a:r>
              <a:rPr lang="en-GB" dirty="0" err="1"/>
              <a:t>Povećan</a:t>
            </a:r>
            <a:r>
              <a:rPr lang="en-GB" dirty="0"/>
              <a:t> </a:t>
            </a:r>
            <a:r>
              <a:rPr lang="en-GB" dirty="0" err="1"/>
              <a:t>venski</a:t>
            </a:r>
            <a:r>
              <a:rPr lang="en-GB" dirty="0"/>
              <a:t> </a:t>
            </a:r>
            <a:r>
              <a:rPr lang="en-GB" dirty="0" err="1"/>
              <a:t>priliv</a:t>
            </a:r>
            <a:r>
              <a:rPr lang="en-GB" dirty="0"/>
              <a:t> u </a:t>
            </a:r>
            <a:r>
              <a:rPr lang="en-GB" dirty="0" err="1"/>
              <a:t>srcu</a:t>
            </a:r>
            <a:r>
              <a:rPr lang="en-GB" dirty="0"/>
              <a:t> </a:t>
            </a:r>
          </a:p>
          <a:p>
            <a:pPr marL="0" indent="0">
              <a:buNone/>
            </a:pPr>
            <a:r>
              <a:rPr lang="sr-Latn-ME" dirty="0"/>
              <a:t>3</a:t>
            </a:r>
            <a:r>
              <a:rPr lang="en-GB" dirty="0"/>
              <a:t>	</a:t>
            </a:r>
            <a:r>
              <a:rPr lang="sr-Latn-ME" dirty="0"/>
              <a:t>Aktivnost Sy koja je dvojaka:</a:t>
            </a:r>
            <a:r>
              <a:rPr lang="en-GB" dirty="0"/>
              <a:t> </a:t>
            </a:r>
            <a:r>
              <a:rPr lang="sr-Latn-ME" dirty="0"/>
              <a:t>kod</a:t>
            </a:r>
            <a:r>
              <a:rPr lang="en-GB" dirty="0"/>
              <a:t> </a:t>
            </a:r>
            <a:r>
              <a:rPr lang="en-GB" dirty="0" err="1"/>
              <a:t>laganog</a:t>
            </a:r>
            <a:r>
              <a:rPr lang="en-GB" dirty="0"/>
              <a:t> </a:t>
            </a:r>
            <a:r>
              <a:rPr lang="en-GB" dirty="0" err="1"/>
              <a:t>mišićnog</a:t>
            </a:r>
            <a:r>
              <a:rPr lang="en-GB" dirty="0"/>
              <a:t> </a:t>
            </a:r>
            <a:r>
              <a:rPr lang="en-GB" dirty="0" err="1"/>
              <a:t>rada</a:t>
            </a:r>
            <a:r>
              <a:rPr lang="en-GB" dirty="0"/>
              <a:t> </a:t>
            </a:r>
            <a:r>
              <a:rPr lang="en-GB" dirty="0" err="1"/>
              <a:t>nema</a:t>
            </a:r>
            <a:r>
              <a:rPr lang="en-GB" dirty="0"/>
              <a:t> </a:t>
            </a:r>
            <a:r>
              <a:rPr lang="en-GB" dirty="0" err="1"/>
              <a:t>stimulacije</a:t>
            </a:r>
            <a:r>
              <a:rPr lang="en-GB" dirty="0"/>
              <a:t> SY, a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 err="1"/>
              <a:t>srca</a:t>
            </a:r>
            <a:r>
              <a:rPr lang="en-GB" dirty="0"/>
              <a:t> se </a:t>
            </a:r>
            <a:r>
              <a:rPr lang="en-GB" dirty="0" err="1"/>
              <a:t>može</a:t>
            </a:r>
            <a:r>
              <a:rPr lang="en-GB" dirty="0"/>
              <a:t> </a:t>
            </a:r>
            <a:r>
              <a:rPr lang="en-GB" dirty="0" err="1"/>
              <a:t>povećati</a:t>
            </a:r>
            <a:r>
              <a:rPr lang="en-GB" dirty="0"/>
              <a:t> 2-3 puta</a:t>
            </a:r>
            <a:r>
              <a:rPr lang="sr-Latn-ME" dirty="0"/>
              <a:t>; </a:t>
            </a:r>
            <a:r>
              <a:rPr lang="en-GB" dirty="0"/>
              <a:t>U </a:t>
            </a:r>
            <a:r>
              <a:rPr lang="en-GB" dirty="0" err="1"/>
              <a:t>teškom</a:t>
            </a:r>
            <a:r>
              <a:rPr lang="en-GB" dirty="0"/>
              <a:t> </a:t>
            </a:r>
            <a:r>
              <a:rPr lang="en-GB" dirty="0" err="1"/>
              <a:t>fizičkom</a:t>
            </a:r>
            <a:r>
              <a:rPr lang="en-GB" dirty="0"/>
              <a:t> </a:t>
            </a:r>
            <a:r>
              <a:rPr lang="en-GB" dirty="0" err="1"/>
              <a:t>radu</a:t>
            </a:r>
            <a:r>
              <a:rPr lang="en-GB" dirty="0"/>
              <a:t> </a:t>
            </a:r>
            <a:r>
              <a:rPr lang="en-GB" dirty="0" err="1"/>
              <a:t>stimulacija</a:t>
            </a:r>
            <a:r>
              <a:rPr lang="en-GB" dirty="0"/>
              <a:t> SY je </a:t>
            </a:r>
            <a:r>
              <a:rPr lang="en-GB" dirty="0" err="1"/>
              <a:t>neophodna</a:t>
            </a:r>
            <a:r>
              <a:rPr lang="en-GB" dirty="0"/>
              <a:t> </a:t>
            </a:r>
            <a:r>
              <a:rPr lang="en-GB" dirty="0" err="1"/>
              <a:t>zbog</a:t>
            </a:r>
            <a:r>
              <a:rPr lang="en-GB" dirty="0"/>
              <a:t>:</a:t>
            </a:r>
          </a:p>
          <a:p>
            <a:pPr marL="0" indent="0">
              <a:buNone/>
            </a:pPr>
            <a:r>
              <a:rPr lang="en-GB" dirty="0"/>
              <a:t>o	</a:t>
            </a:r>
            <a:r>
              <a:rPr lang="en-GB" dirty="0" err="1"/>
              <a:t>Povećanja</a:t>
            </a:r>
            <a:r>
              <a:rPr lang="en-GB" dirty="0"/>
              <a:t> </a:t>
            </a:r>
            <a:r>
              <a:rPr lang="en-GB" dirty="0" err="1"/>
              <a:t>permisivnog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sr-Latn-ME" dirty="0"/>
              <a:t> srca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o	</a:t>
            </a:r>
            <a:r>
              <a:rPr lang="en-GB" dirty="0" err="1"/>
              <a:t>Vazokonstrikcije</a:t>
            </a:r>
            <a:r>
              <a:rPr lang="en-GB" dirty="0"/>
              <a:t> </a:t>
            </a:r>
            <a:r>
              <a:rPr lang="en-GB" dirty="0" err="1"/>
              <a:t>skoro</a:t>
            </a:r>
            <a:r>
              <a:rPr lang="en-GB" dirty="0"/>
              <a:t> </a:t>
            </a:r>
            <a:r>
              <a:rPr lang="en-GB" dirty="0" err="1"/>
              <a:t>svih</a:t>
            </a:r>
            <a:r>
              <a:rPr lang="en-GB" dirty="0"/>
              <a:t> </a:t>
            </a:r>
            <a:r>
              <a:rPr lang="en-GB" dirty="0" err="1"/>
              <a:t>krvnih</a:t>
            </a:r>
            <a:r>
              <a:rPr lang="en-GB" dirty="0"/>
              <a:t> </a:t>
            </a:r>
            <a:r>
              <a:rPr lang="en-GB" dirty="0" err="1"/>
              <a:t>sudova</a:t>
            </a:r>
            <a:r>
              <a:rPr lang="en-GB" dirty="0"/>
              <a:t> u </a:t>
            </a:r>
            <a:r>
              <a:rPr lang="en-GB" dirty="0" err="1"/>
              <a:t>tijelu</a:t>
            </a:r>
            <a:r>
              <a:rPr lang="en-GB" dirty="0"/>
              <a:t> </a:t>
            </a:r>
            <a:r>
              <a:rPr lang="en-GB" dirty="0" err="1"/>
              <a:t>osim</a:t>
            </a:r>
            <a:r>
              <a:rPr lang="en-GB" dirty="0"/>
              <a:t> u </a:t>
            </a:r>
            <a:r>
              <a:rPr lang="en-GB" dirty="0" err="1"/>
              <a:t>mišićima</a:t>
            </a:r>
            <a:r>
              <a:rPr lang="en-GB" dirty="0"/>
              <a:t>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rade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o	</a:t>
            </a:r>
            <a:r>
              <a:rPr lang="sr-Latn-ME" dirty="0"/>
              <a:t>V</a:t>
            </a:r>
            <a:r>
              <a:rPr lang="en-GB" dirty="0" err="1"/>
              <a:t>azodilatacije</a:t>
            </a:r>
            <a:r>
              <a:rPr lang="en-GB" dirty="0"/>
              <a:t> u </a:t>
            </a:r>
            <a:r>
              <a:rPr lang="en-GB" dirty="0" err="1"/>
              <a:t>skeletnim</a:t>
            </a:r>
            <a:r>
              <a:rPr lang="en-GB" dirty="0"/>
              <a:t> </a:t>
            </a:r>
            <a:r>
              <a:rPr lang="en-GB" dirty="0" err="1"/>
              <a:t>mišićima</a:t>
            </a:r>
            <a:r>
              <a:rPr lang="en-GB" dirty="0"/>
              <a:t>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rade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6572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BE231-0E5E-4CD9-981C-8CCB919E4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Međutim</a:t>
            </a:r>
            <a:r>
              <a:rPr lang="en-GB" dirty="0"/>
              <a:t> u </a:t>
            </a:r>
            <a:r>
              <a:rPr lang="en-GB" dirty="0" err="1"/>
              <a:t>samom</a:t>
            </a:r>
            <a:r>
              <a:rPr lang="en-GB" dirty="0"/>
              <a:t> </a:t>
            </a:r>
            <a:r>
              <a:rPr lang="en-GB" dirty="0" err="1"/>
              <a:t>mišićnom</a:t>
            </a:r>
            <a:r>
              <a:rPr lang="en-GB" dirty="0"/>
              <a:t> </a:t>
            </a:r>
            <a:r>
              <a:rPr lang="en-GB" dirty="0" err="1"/>
              <a:t>radu</a:t>
            </a:r>
            <a:r>
              <a:rPr lang="en-GB" dirty="0"/>
              <a:t> se </a:t>
            </a:r>
            <a:r>
              <a:rPr lang="en-GB" dirty="0" err="1"/>
              <a:t>aktivira</a:t>
            </a:r>
            <a:r>
              <a:rPr lang="en-GB" dirty="0"/>
              <a:t> </a:t>
            </a:r>
            <a:r>
              <a:rPr lang="en-GB" dirty="0" err="1"/>
              <a:t>čitav</a:t>
            </a:r>
            <a:r>
              <a:rPr lang="en-GB" dirty="0"/>
              <a:t> </a:t>
            </a:r>
            <a:r>
              <a:rPr lang="en-GB" dirty="0" err="1"/>
              <a:t>niz</a:t>
            </a:r>
            <a:r>
              <a:rPr lang="en-GB" dirty="0"/>
              <a:t> </a:t>
            </a:r>
            <a:r>
              <a:rPr lang="en-GB" dirty="0" err="1"/>
              <a:t>kontrolnih</a:t>
            </a:r>
            <a:r>
              <a:rPr lang="en-GB" dirty="0"/>
              <a:t> </a:t>
            </a:r>
            <a:r>
              <a:rPr lang="en-GB" dirty="0" err="1"/>
              <a:t>mehanizama</a:t>
            </a:r>
            <a:r>
              <a:rPr lang="en-GB" dirty="0"/>
              <a:t> </a:t>
            </a:r>
            <a:r>
              <a:rPr lang="en-GB" dirty="0" err="1"/>
              <a:t>koji</a:t>
            </a:r>
            <a:r>
              <a:rPr lang="en-GB" dirty="0"/>
              <a:t> </a:t>
            </a:r>
            <a:r>
              <a:rPr lang="en-GB" dirty="0" err="1"/>
              <a:t>omogućavaju</a:t>
            </a:r>
            <a:r>
              <a:rPr lang="en-GB" dirty="0"/>
              <a:t> </a:t>
            </a:r>
            <a:r>
              <a:rPr lang="en-GB" dirty="0" err="1"/>
              <a:t>srcu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cirkulaciji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u </a:t>
            </a:r>
            <a:r>
              <a:rPr lang="en-GB" dirty="0" err="1"/>
              <a:t>skladu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trenutnim</a:t>
            </a:r>
            <a:r>
              <a:rPr lang="en-GB" dirty="0"/>
              <a:t> </a:t>
            </a:r>
            <a:r>
              <a:rPr lang="en-GB" dirty="0" err="1"/>
              <a:t>metaboličkim</a:t>
            </a:r>
            <a:r>
              <a:rPr lang="en-GB" dirty="0"/>
              <a:t> </a:t>
            </a:r>
            <a:r>
              <a:rPr lang="en-GB" dirty="0" err="1"/>
              <a:t>potrebama</a:t>
            </a:r>
            <a:r>
              <a:rPr lang="en-GB" dirty="0"/>
              <a:t> </a:t>
            </a:r>
            <a:r>
              <a:rPr lang="en-GB" dirty="0" err="1"/>
              <a:t>mišića</a:t>
            </a:r>
            <a:r>
              <a:rPr lang="en-GB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Latn-ME" dirty="0"/>
              <a:t>        	</a:t>
            </a:r>
            <a:r>
              <a:rPr lang="en-GB" dirty="0" err="1"/>
              <a:t>Prvo</a:t>
            </a:r>
            <a:r>
              <a:rPr lang="en-GB" dirty="0"/>
              <a:t> </a:t>
            </a:r>
            <a:r>
              <a:rPr lang="en-GB" dirty="0" err="1"/>
              <a:t>povećanje</a:t>
            </a:r>
            <a:r>
              <a:rPr lang="en-GB" dirty="0"/>
              <a:t> </a:t>
            </a:r>
            <a:r>
              <a:rPr lang="en-GB" dirty="0" err="1"/>
              <a:t>minutnog</a:t>
            </a:r>
            <a:r>
              <a:rPr lang="en-GB" dirty="0"/>
              <a:t> </a:t>
            </a:r>
            <a:r>
              <a:rPr lang="en-GB" dirty="0" err="1"/>
              <a:t>volumena</a:t>
            </a:r>
            <a:r>
              <a:rPr lang="en-GB" dirty="0"/>
              <a:t> </a:t>
            </a:r>
            <a:r>
              <a:rPr lang="en-GB" dirty="0" err="1"/>
              <a:t>nastaje</a:t>
            </a:r>
            <a:r>
              <a:rPr lang="en-GB" dirty="0"/>
              <a:t> </a:t>
            </a:r>
            <a:r>
              <a:rPr lang="en-GB" dirty="0" err="1"/>
              <a:t>prilikom</a:t>
            </a:r>
            <a:r>
              <a:rPr lang="en-GB" dirty="0"/>
              <a:t> </a:t>
            </a:r>
            <a:r>
              <a:rPr lang="en-GB" dirty="0" err="1"/>
              <a:t>priprema</a:t>
            </a:r>
            <a:r>
              <a:rPr lang="en-GB" dirty="0"/>
              <a:t> za </a:t>
            </a:r>
            <a:r>
              <a:rPr lang="en-GB" dirty="0" err="1"/>
              <a:t>fizički</a:t>
            </a:r>
            <a:r>
              <a:rPr lang="en-GB" dirty="0"/>
              <a:t> rad </a:t>
            </a:r>
            <a:r>
              <a:rPr lang="en-GB" dirty="0" err="1"/>
              <a:t>čime</a:t>
            </a:r>
            <a:r>
              <a:rPr lang="en-GB" dirty="0"/>
              <a:t> se </a:t>
            </a:r>
            <a:r>
              <a:rPr lang="en-GB" dirty="0" err="1"/>
              <a:t>stimuliše</a:t>
            </a:r>
            <a:r>
              <a:rPr lang="en-GB" dirty="0"/>
              <a:t> SY </a:t>
            </a:r>
            <a:r>
              <a:rPr lang="sr-Latn-ME" dirty="0"/>
              <a:t>      	</a:t>
            </a:r>
            <a:r>
              <a:rPr lang="en-GB" dirty="0"/>
              <a:t>(</a:t>
            </a:r>
            <a:r>
              <a:rPr lang="en-GB" dirty="0" err="1"/>
              <a:t>sama</a:t>
            </a:r>
            <a:r>
              <a:rPr lang="en-GB" dirty="0"/>
              <a:t> </a:t>
            </a:r>
            <a:r>
              <a:rPr lang="en-GB" dirty="0" err="1"/>
              <a:t>pomisao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fizički</a:t>
            </a:r>
            <a:r>
              <a:rPr lang="en-GB" dirty="0"/>
              <a:t> rad).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Latn-ME" dirty="0"/>
              <a:t>            </a:t>
            </a:r>
            <a:r>
              <a:rPr lang="en-GB" dirty="0" err="1"/>
              <a:t>Nakon</a:t>
            </a:r>
            <a:r>
              <a:rPr lang="en-GB" dirty="0"/>
              <a:t> toga </a:t>
            </a:r>
            <a:r>
              <a:rPr lang="en-GB" dirty="0" err="1"/>
              <a:t>povećava</a:t>
            </a:r>
            <a:r>
              <a:rPr lang="en-GB" dirty="0"/>
              <a:t> se </a:t>
            </a:r>
            <a:r>
              <a:rPr lang="en-GB" dirty="0" err="1"/>
              <a:t>napetost</a:t>
            </a:r>
            <a:r>
              <a:rPr lang="en-GB" dirty="0"/>
              <a:t> </a:t>
            </a:r>
            <a:r>
              <a:rPr lang="en-GB" dirty="0" err="1"/>
              <a:t>trbušnih</a:t>
            </a:r>
            <a:r>
              <a:rPr lang="en-GB" dirty="0"/>
              <a:t> </a:t>
            </a:r>
            <a:r>
              <a:rPr lang="en-GB" dirty="0" err="1"/>
              <a:t>mišića</a:t>
            </a:r>
            <a:r>
              <a:rPr lang="en-GB" dirty="0"/>
              <a:t> </a:t>
            </a:r>
            <a:r>
              <a:rPr lang="en-GB" dirty="0" err="1"/>
              <a:t>čime</a:t>
            </a:r>
            <a:r>
              <a:rPr lang="en-GB" dirty="0"/>
              <a:t> se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venski</a:t>
            </a:r>
            <a:r>
              <a:rPr lang="en-GB" dirty="0"/>
              <a:t> </a:t>
            </a:r>
            <a:r>
              <a:rPr lang="en-GB" dirty="0" err="1"/>
              <a:t>priliv</a:t>
            </a:r>
            <a:r>
              <a:rPr lang="en-GB" dirty="0"/>
              <a:t> </a:t>
            </a:r>
            <a:r>
              <a:rPr lang="en-GB" dirty="0" err="1"/>
              <a:t>krvi</a:t>
            </a:r>
            <a:r>
              <a:rPr lang="en-GB" dirty="0"/>
              <a:t> u </a:t>
            </a:r>
            <a:r>
              <a:rPr lang="en-GB" dirty="0" err="1"/>
              <a:t>srce</a:t>
            </a:r>
            <a:r>
              <a:rPr lang="en-GB" dirty="0"/>
              <a:t>, a </a:t>
            </a:r>
            <a:r>
              <a:rPr lang="sr-Latn-ME" dirty="0"/>
              <a:t>	</a:t>
            </a:r>
            <a:r>
              <a:rPr lang="en-GB" dirty="0" err="1"/>
              <a:t>samim</a:t>
            </a:r>
            <a:r>
              <a:rPr lang="en-GB" dirty="0"/>
              <a:t> </a:t>
            </a:r>
            <a:r>
              <a:rPr lang="en-GB" dirty="0" err="1"/>
              <a:t>tim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sr-Latn-ME"/>
              <a:t>            </a:t>
            </a:r>
            <a:r>
              <a:rPr lang="en-GB"/>
              <a:t>U </a:t>
            </a:r>
            <a:r>
              <a:rPr lang="en-GB" dirty="0" err="1"/>
              <a:t>prvim</a:t>
            </a:r>
            <a:r>
              <a:rPr lang="en-GB" dirty="0"/>
              <a:t> </a:t>
            </a:r>
            <a:r>
              <a:rPr lang="en-GB" dirty="0" err="1"/>
              <a:t>sekundama</a:t>
            </a:r>
            <a:r>
              <a:rPr lang="en-GB" dirty="0"/>
              <a:t> </a:t>
            </a:r>
            <a:r>
              <a:rPr lang="en-GB" dirty="0" err="1"/>
              <a:t>stvarnog</a:t>
            </a:r>
            <a:r>
              <a:rPr lang="en-GB" dirty="0"/>
              <a:t> </a:t>
            </a:r>
            <a:r>
              <a:rPr lang="en-GB" dirty="0" err="1"/>
              <a:t>mišićnog</a:t>
            </a:r>
            <a:r>
              <a:rPr lang="en-GB" dirty="0"/>
              <a:t> </a:t>
            </a:r>
            <a:r>
              <a:rPr lang="en-GB" dirty="0" err="1"/>
              <a:t>rada</a:t>
            </a:r>
            <a:r>
              <a:rPr lang="en-GB" dirty="0"/>
              <a:t> </a:t>
            </a:r>
            <a:r>
              <a:rPr lang="en-GB" dirty="0" err="1"/>
              <a:t>dolazi</a:t>
            </a:r>
            <a:r>
              <a:rPr lang="en-GB" dirty="0"/>
              <a:t> do </a:t>
            </a:r>
            <a:r>
              <a:rPr lang="en-GB" dirty="0" err="1"/>
              <a:t>snažne</a:t>
            </a:r>
            <a:r>
              <a:rPr lang="en-GB" dirty="0"/>
              <a:t> </a:t>
            </a:r>
            <a:r>
              <a:rPr lang="en-GB" dirty="0" err="1"/>
              <a:t>lokalne</a:t>
            </a:r>
            <a:r>
              <a:rPr lang="en-GB" dirty="0"/>
              <a:t> </a:t>
            </a:r>
            <a:r>
              <a:rPr lang="en-GB" dirty="0" err="1"/>
              <a:t>metaboličke</a:t>
            </a:r>
            <a:r>
              <a:rPr lang="en-GB" dirty="0"/>
              <a:t> </a:t>
            </a:r>
            <a:r>
              <a:rPr lang="sr-Latn-ME" dirty="0"/>
              <a:t>	</a:t>
            </a:r>
            <a:r>
              <a:rPr lang="en-GB" dirty="0" err="1"/>
              <a:t>vazodilatacije</a:t>
            </a:r>
            <a:r>
              <a:rPr lang="en-GB" dirty="0"/>
              <a:t>. </a:t>
            </a:r>
          </a:p>
          <a:p>
            <a:pPr marL="0" indent="0">
              <a:buNone/>
            </a:pPr>
            <a:r>
              <a:rPr lang="en-GB" dirty="0" err="1"/>
              <a:t>Sve</a:t>
            </a:r>
            <a:r>
              <a:rPr lang="en-GB" dirty="0"/>
              <a:t> </a:t>
            </a:r>
            <a:r>
              <a:rPr lang="en-GB" dirty="0" err="1"/>
              <a:t>ovo</a:t>
            </a:r>
            <a:r>
              <a:rPr lang="en-GB" dirty="0"/>
              <a:t> u </a:t>
            </a:r>
            <a:r>
              <a:rPr lang="en-GB" dirty="0" err="1"/>
              <a:t>kombinaciji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hiperdinamičnim</a:t>
            </a:r>
            <a:r>
              <a:rPr lang="en-GB" dirty="0"/>
              <a:t> </a:t>
            </a:r>
            <a:r>
              <a:rPr lang="en-GB" dirty="0" err="1"/>
              <a:t>stanjem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povećanjem</a:t>
            </a:r>
            <a:r>
              <a:rPr lang="en-GB" dirty="0"/>
              <a:t> </a:t>
            </a:r>
            <a:r>
              <a:rPr lang="en-GB" dirty="0" err="1"/>
              <a:t>srednjeg</a:t>
            </a:r>
            <a:r>
              <a:rPr lang="en-GB" dirty="0"/>
              <a:t> </a:t>
            </a:r>
            <a:r>
              <a:rPr lang="en-GB" dirty="0" err="1"/>
              <a:t>sistemskog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 </a:t>
            </a:r>
            <a:r>
              <a:rPr lang="en-GB" dirty="0" err="1"/>
              <a:t>punjenja</a:t>
            </a:r>
            <a:r>
              <a:rPr lang="en-GB" dirty="0"/>
              <a:t> </a:t>
            </a:r>
            <a:r>
              <a:rPr lang="en-GB" dirty="0" err="1"/>
              <a:t>povećava</a:t>
            </a:r>
            <a:r>
              <a:rPr lang="en-GB" dirty="0"/>
              <a:t> </a:t>
            </a:r>
            <a:r>
              <a:rPr lang="en-GB" dirty="0" err="1"/>
              <a:t>minutni</a:t>
            </a:r>
            <a:r>
              <a:rPr lang="en-GB" dirty="0"/>
              <a:t>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srca</a:t>
            </a:r>
            <a:r>
              <a:rPr lang="en-GB" dirty="0"/>
              <a:t> </a:t>
            </a:r>
            <a:r>
              <a:rPr lang="en-GB" dirty="0" err="1"/>
              <a:t>čak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20 do 35 L/min.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30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9C40CF-C45F-4987-8E03-085EA1A8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sr-Latn-ME" dirty="0"/>
              <a:t>Teorije o ulozi cirkulacije</a:t>
            </a:r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431148E-3128-4502-B506-4453377E59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4076159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541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D15573D-0E45-4691-B525-471152EC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448559-19A4-4252-8C27-54C1DA906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19C35E-4E30-4F1D-9FC2-F2FA6191E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819" y="466344"/>
            <a:ext cx="3959352" cy="59253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8F9437-A508-401B-BA9E-7EF576714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40" y="875324"/>
            <a:ext cx="3536510" cy="5093520"/>
          </a:xfrm>
        </p:spPr>
        <p:txBody>
          <a:bodyPr>
            <a:normAutofit/>
          </a:bodyPr>
          <a:lstStyle/>
          <a:p>
            <a:pPr algn="ctr"/>
            <a:r>
              <a:rPr lang="sr-Latn-ME" sz="4400">
                <a:solidFill>
                  <a:schemeClr val="tx1"/>
                </a:solidFill>
              </a:rPr>
              <a:t>Međusobna povezanost pritiska, protoka i otpora</a:t>
            </a:r>
            <a:endParaRPr lang="en-GB" sz="440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BB9F8-851C-4D4F-9538-D55DE0B36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8124" y="559477"/>
            <a:ext cx="5647076" cy="54755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2000" dirty="0" err="1"/>
              <a:t>Proticanje</a:t>
            </a:r>
            <a:r>
              <a:rPr lang="en-GB" sz="2000" dirty="0"/>
              <a:t> </a:t>
            </a:r>
            <a:r>
              <a:rPr lang="en-GB" sz="2000" dirty="0" err="1"/>
              <a:t>krvi</a:t>
            </a:r>
            <a:r>
              <a:rPr lang="en-GB" sz="2000" dirty="0"/>
              <a:t> </a:t>
            </a:r>
            <a:r>
              <a:rPr lang="en-GB" sz="2000" dirty="0" err="1"/>
              <a:t>kroz</a:t>
            </a:r>
            <a:r>
              <a:rPr lang="en-GB" sz="2000" dirty="0"/>
              <a:t> </a:t>
            </a:r>
            <a:r>
              <a:rPr lang="en-GB" sz="2000" dirty="0" err="1"/>
              <a:t>krvne</a:t>
            </a:r>
            <a:r>
              <a:rPr lang="en-GB" sz="2000" dirty="0"/>
              <a:t> </a:t>
            </a:r>
            <a:r>
              <a:rPr lang="en-GB" sz="2000" dirty="0" err="1"/>
              <a:t>sudove</a:t>
            </a:r>
            <a:r>
              <a:rPr lang="en-GB" sz="2000" dirty="0"/>
              <a:t> je </a:t>
            </a:r>
            <a:r>
              <a:rPr lang="en-GB" sz="2000" dirty="0" err="1"/>
              <a:t>određena</a:t>
            </a:r>
            <a:r>
              <a:rPr lang="en-GB" sz="2000" dirty="0"/>
              <a:t> </a:t>
            </a:r>
            <a:r>
              <a:rPr lang="en-GB" sz="2000" dirty="0" err="1"/>
              <a:t>kroz</a:t>
            </a:r>
            <a:r>
              <a:rPr lang="en-GB" sz="2000" dirty="0"/>
              <a:t> </a:t>
            </a:r>
            <a:r>
              <a:rPr lang="en-GB" sz="2000" dirty="0" err="1"/>
              <a:t>djelovanje</a:t>
            </a:r>
            <a:r>
              <a:rPr lang="en-GB" sz="2000" dirty="0"/>
              <a:t> 2 </a:t>
            </a:r>
            <a:r>
              <a:rPr lang="en-GB" sz="2000" dirty="0" err="1"/>
              <a:t>faktora</a:t>
            </a:r>
            <a:r>
              <a:rPr lang="en-GB" sz="2000" dirty="0"/>
              <a:t>:</a:t>
            </a:r>
          </a:p>
          <a:p>
            <a:pPr marL="0" indent="0">
              <a:buNone/>
            </a:pPr>
            <a:r>
              <a:rPr lang="en-GB" sz="2000" dirty="0"/>
              <a:t>1.	</a:t>
            </a:r>
            <a:r>
              <a:rPr lang="en-GB" sz="2000" dirty="0" err="1"/>
              <a:t>Postojanje</a:t>
            </a:r>
            <a:r>
              <a:rPr lang="en-GB" sz="2000" dirty="0"/>
              <a:t> </a:t>
            </a:r>
            <a:r>
              <a:rPr lang="en-GB" sz="2000" dirty="0" err="1"/>
              <a:t>razlike</a:t>
            </a:r>
            <a:r>
              <a:rPr lang="en-GB" sz="2000" dirty="0"/>
              <a:t> u </a:t>
            </a:r>
            <a:r>
              <a:rPr lang="en-GB" sz="2000" dirty="0" err="1"/>
              <a:t>pritiscima</a:t>
            </a:r>
            <a:r>
              <a:rPr lang="en-GB" sz="2000" dirty="0"/>
              <a:t> </a:t>
            </a:r>
            <a:r>
              <a:rPr lang="en-GB" sz="2000" dirty="0" err="1"/>
              <a:t>između</a:t>
            </a:r>
            <a:r>
              <a:rPr lang="en-GB" sz="2000" dirty="0"/>
              <a:t> 2 </a:t>
            </a:r>
            <a:r>
              <a:rPr lang="en-GB" sz="2000" dirty="0" err="1"/>
              <a:t>kraja</a:t>
            </a:r>
            <a:r>
              <a:rPr lang="en-GB" sz="2000" dirty="0"/>
              <a:t> </a:t>
            </a:r>
            <a:r>
              <a:rPr lang="en-GB" sz="2000" dirty="0" err="1"/>
              <a:t>krvnog</a:t>
            </a:r>
            <a:r>
              <a:rPr lang="en-GB" sz="2000" dirty="0"/>
              <a:t> </a:t>
            </a:r>
            <a:r>
              <a:rPr lang="en-GB" sz="2000" dirty="0" err="1"/>
              <a:t>suda</a:t>
            </a:r>
            <a:r>
              <a:rPr lang="sr-Latn-ME" sz="2000" dirty="0"/>
              <a:t> (gradijent pritiska)</a:t>
            </a:r>
            <a:r>
              <a:rPr lang="en-GB" sz="2000" dirty="0"/>
              <a:t> </a:t>
            </a:r>
            <a:r>
              <a:rPr lang="en-GB" sz="2000" dirty="0" err="1"/>
              <a:t>i</a:t>
            </a:r>
            <a:r>
              <a:rPr lang="en-GB" sz="2000" dirty="0"/>
              <a:t> to je </a:t>
            </a:r>
            <a:r>
              <a:rPr lang="en-GB" sz="2000" dirty="0" err="1"/>
              <a:t>sila</a:t>
            </a:r>
            <a:r>
              <a:rPr lang="en-GB" sz="2000" dirty="0"/>
              <a:t> </a:t>
            </a:r>
            <a:r>
              <a:rPr lang="en-GB" sz="2000" dirty="0" err="1"/>
              <a:t>koja</a:t>
            </a:r>
            <a:r>
              <a:rPr lang="en-GB" sz="2000" dirty="0"/>
              <a:t> </a:t>
            </a:r>
            <a:r>
              <a:rPr lang="en-GB" sz="2000" dirty="0" err="1"/>
              <a:t>potiskuje</a:t>
            </a:r>
            <a:r>
              <a:rPr lang="en-GB" sz="2000" dirty="0"/>
              <a:t> </a:t>
            </a:r>
            <a:r>
              <a:rPr lang="en-GB" sz="2000" dirty="0" err="1"/>
              <a:t>krv</a:t>
            </a:r>
            <a:r>
              <a:rPr lang="en-GB" sz="2000" dirty="0"/>
              <a:t> </a:t>
            </a:r>
          </a:p>
          <a:p>
            <a:pPr marL="0" indent="0">
              <a:buNone/>
            </a:pPr>
            <a:r>
              <a:rPr lang="en-GB" sz="2000" dirty="0"/>
              <a:t>2.	</a:t>
            </a:r>
            <a:r>
              <a:rPr lang="en-GB" sz="2000" dirty="0" err="1"/>
              <a:t>Otežavanje</a:t>
            </a:r>
            <a:r>
              <a:rPr lang="en-GB" sz="2000" dirty="0"/>
              <a:t> </a:t>
            </a:r>
            <a:r>
              <a:rPr lang="en-GB" sz="2000" dirty="0" err="1"/>
              <a:t>protoka</a:t>
            </a:r>
            <a:r>
              <a:rPr lang="en-GB" sz="2000" dirty="0"/>
              <a:t> </a:t>
            </a:r>
            <a:r>
              <a:rPr lang="en-GB" sz="2000" dirty="0" err="1"/>
              <a:t>krvi</a:t>
            </a:r>
            <a:r>
              <a:rPr lang="en-GB" sz="2000" dirty="0"/>
              <a:t> </a:t>
            </a:r>
            <a:r>
              <a:rPr lang="en-GB" sz="2000" dirty="0" err="1"/>
              <a:t>kroz</a:t>
            </a:r>
            <a:r>
              <a:rPr lang="en-GB" sz="2000" dirty="0"/>
              <a:t> </a:t>
            </a:r>
            <a:r>
              <a:rPr lang="en-GB" sz="2000" dirty="0" err="1"/>
              <a:t>krvni</a:t>
            </a:r>
            <a:r>
              <a:rPr lang="en-GB" sz="2000" dirty="0"/>
              <a:t> </a:t>
            </a:r>
            <a:r>
              <a:rPr lang="en-GB" sz="2000" dirty="0" err="1"/>
              <a:t>sa</a:t>
            </a:r>
            <a:r>
              <a:rPr lang="en-GB" sz="2000" dirty="0"/>
              <a:t> </a:t>
            </a:r>
            <a:r>
              <a:rPr lang="en-GB" sz="2000" dirty="0" err="1"/>
              <a:t>postojanjem</a:t>
            </a:r>
            <a:r>
              <a:rPr lang="en-GB" sz="2000" dirty="0"/>
              <a:t> </a:t>
            </a:r>
            <a:r>
              <a:rPr lang="en-GB" sz="2000" dirty="0" err="1"/>
              <a:t>otpora</a:t>
            </a:r>
            <a:endParaRPr lang="en-GB" sz="2000" dirty="0"/>
          </a:p>
          <a:p>
            <a:pPr marL="0" indent="0">
              <a:buNone/>
            </a:pPr>
            <a:r>
              <a:rPr lang="en-GB" sz="2000" dirty="0" err="1"/>
              <a:t>Ukupan</a:t>
            </a:r>
            <a:r>
              <a:rPr lang="en-GB" sz="2000" dirty="0"/>
              <a:t> </a:t>
            </a:r>
            <a:r>
              <a:rPr lang="en-GB" sz="2000" dirty="0" err="1"/>
              <a:t>protok</a:t>
            </a:r>
            <a:r>
              <a:rPr lang="en-GB" sz="2000" dirty="0"/>
              <a:t> </a:t>
            </a:r>
            <a:r>
              <a:rPr lang="en-GB" sz="2000" dirty="0" err="1"/>
              <a:t>krvi</a:t>
            </a:r>
            <a:r>
              <a:rPr lang="en-GB" sz="2000" dirty="0"/>
              <a:t> </a:t>
            </a:r>
            <a:r>
              <a:rPr lang="en-GB" sz="2000" dirty="0" err="1"/>
              <a:t>kroz</a:t>
            </a:r>
            <a:r>
              <a:rPr lang="en-GB" sz="2000" dirty="0"/>
              <a:t> </a:t>
            </a:r>
            <a:r>
              <a:rPr lang="en-GB" sz="2000" dirty="0" err="1"/>
              <a:t>cirkulaciju</a:t>
            </a:r>
            <a:r>
              <a:rPr lang="en-GB" sz="2000" dirty="0"/>
              <a:t> </a:t>
            </a:r>
            <a:r>
              <a:rPr lang="en-GB" sz="2000" dirty="0" err="1"/>
              <a:t>odraslog</a:t>
            </a:r>
            <a:r>
              <a:rPr lang="en-GB" sz="2000" dirty="0"/>
              <a:t> </a:t>
            </a:r>
            <a:r>
              <a:rPr lang="en-GB" sz="2000" dirty="0" err="1"/>
              <a:t>čovjeka</a:t>
            </a:r>
            <a:r>
              <a:rPr lang="en-GB" sz="2000" dirty="0"/>
              <a:t> u </a:t>
            </a:r>
            <a:r>
              <a:rPr lang="en-GB" sz="2000" dirty="0" err="1"/>
              <a:t>mirovanju</a:t>
            </a:r>
            <a:r>
              <a:rPr lang="en-GB" sz="2000" dirty="0"/>
              <a:t> </a:t>
            </a:r>
            <a:r>
              <a:rPr lang="en-GB" sz="2000" dirty="0" err="1"/>
              <a:t>iznosi</a:t>
            </a:r>
            <a:r>
              <a:rPr lang="en-GB" sz="2000" dirty="0"/>
              <a:t> </a:t>
            </a:r>
            <a:r>
              <a:rPr lang="en-GB" sz="2000" dirty="0" err="1"/>
              <a:t>oko</a:t>
            </a:r>
            <a:r>
              <a:rPr lang="en-GB" sz="2000" dirty="0"/>
              <a:t> 5 000 ml u </a:t>
            </a:r>
            <a:r>
              <a:rPr lang="en-GB" sz="2000" dirty="0" err="1"/>
              <a:t>minuti</a:t>
            </a:r>
            <a:r>
              <a:rPr lang="en-GB" sz="2000" dirty="0"/>
              <a:t>. </a:t>
            </a:r>
            <a:r>
              <a:rPr lang="en-GB" sz="2000" dirty="0" err="1"/>
              <a:t>Ovo</a:t>
            </a:r>
            <a:r>
              <a:rPr lang="en-GB" sz="2000" dirty="0"/>
              <a:t> se </a:t>
            </a:r>
            <a:r>
              <a:rPr lang="en-GB" sz="2000" dirty="0" err="1"/>
              <a:t>označava</a:t>
            </a:r>
            <a:r>
              <a:rPr lang="en-GB" sz="2000" dirty="0"/>
              <a:t> </a:t>
            </a:r>
            <a:r>
              <a:rPr lang="en-GB" sz="2000" dirty="0" err="1"/>
              <a:t>kao</a:t>
            </a:r>
            <a:r>
              <a:rPr lang="en-GB" sz="2000" dirty="0"/>
              <a:t> </a:t>
            </a:r>
            <a:r>
              <a:rPr lang="en-GB" sz="2000" dirty="0" err="1"/>
              <a:t>minutni</a:t>
            </a:r>
            <a:r>
              <a:rPr lang="en-GB" sz="2000" dirty="0"/>
              <a:t> </a:t>
            </a:r>
            <a:r>
              <a:rPr lang="en-GB" sz="2000" dirty="0" err="1"/>
              <a:t>volumen</a:t>
            </a:r>
            <a:r>
              <a:rPr lang="en-GB" sz="2000" dirty="0"/>
              <a:t> </a:t>
            </a:r>
            <a:r>
              <a:rPr lang="en-GB" sz="2000" dirty="0" err="1"/>
              <a:t>srca</a:t>
            </a:r>
            <a:r>
              <a:rPr lang="en-GB" sz="2000" dirty="0"/>
              <a:t> </a:t>
            </a:r>
            <a:r>
              <a:rPr lang="en-GB" sz="2000" dirty="0" err="1"/>
              <a:t>jer</a:t>
            </a:r>
            <a:r>
              <a:rPr lang="en-GB" sz="2000" dirty="0"/>
              <a:t> je to </a:t>
            </a:r>
            <a:r>
              <a:rPr lang="en-GB" sz="2000" dirty="0" err="1"/>
              <a:t>upravo</a:t>
            </a:r>
            <a:r>
              <a:rPr lang="en-GB" sz="2000" dirty="0"/>
              <a:t> </a:t>
            </a:r>
            <a:r>
              <a:rPr lang="en-GB" sz="2000" dirty="0" err="1"/>
              <a:t>količina</a:t>
            </a:r>
            <a:r>
              <a:rPr lang="en-GB" sz="2000" dirty="0"/>
              <a:t> </a:t>
            </a:r>
            <a:r>
              <a:rPr lang="en-GB" sz="2000" dirty="0" err="1"/>
              <a:t>krvi</a:t>
            </a:r>
            <a:r>
              <a:rPr lang="en-GB" sz="2000" dirty="0"/>
              <a:t> </a:t>
            </a:r>
            <a:r>
              <a:rPr lang="en-GB" sz="2000" dirty="0" err="1"/>
              <a:t>koju</a:t>
            </a:r>
            <a:r>
              <a:rPr lang="en-GB" sz="2000" dirty="0"/>
              <a:t> </a:t>
            </a:r>
            <a:r>
              <a:rPr lang="en-GB" sz="2000" dirty="0" err="1"/>
              <a:t>srce</a:t>
            </a:r>
            <a:r>
              <a:rPr lang="en-GB" sz="2000" dirty="0"/>
              <a:t> </a:t>
            </a:r>
            <a:r>
              <a:rPr lang="en-GB" sz="2000" dirty="0" err="1"/>
              <a:t>izbacuje</a:t>
            </a:r>
            <a:r>
              <a:rPr lang="en-GB" sz="2000" dirty="0"/>
              <a:t> u 1 </a:t>
            </a:r>
            <a:r>
              <a:rPr lang="en-GB" sz="2000" dirty="0" err="1"/>
              <a:t>minutu</a:t>
            </a:r>
            <a:r>
              <a:rPr lang="en-GB" sz="2000" dirty="0"/>
              <a:t>. </a:t>
            </a:r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8823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65ABA3-820C-4D75-9437-9EFA1ADFE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6BF2FB-90D8-48DB-BD34-D040CDCFF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EE7E08-B389-43E5-B019-1B0A8ACBB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6F868C-2270-4E62-B9F6-FBA1FB2B84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2727" r="1984" b="2"/>
          <a:stretch/>
        </p:blipFill>
        <p:spPr>
          <a:xfrm>
            <a:off x="20" y="10"/>
            <a:ext cx="6392647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60D94A5-8A09-4BAB-8F7C-69BC34C54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1267" y="255102"/>
            <a:ext cx="5342133" cy="6361598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1AE32B-3A6E-4C5E-8FEB-73861B9A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9100" y="393365"/>
            <a:ext cx="5018211" cy="6035547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E6CF98-3C0B-4AB7-8712-C802CFCFD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082" y="642594"/>
            <a:ext cx="4472921" cy="1371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spc="0"/>
              <a:t>Krvni pritisak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F801F-31A2-4104-AC55-208B6CBDD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64082" y="2103120"/>
            <a:ext cx="4472922" cy="393192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/>
              <a:t>Izražava se u mm Hg (mm živinog stuba) ili u kPa (50 mmHg = oko 7 kPa). </a:t>
            </a:r>
          </a:p>
          <a:p>
            <a:pPr marL="0"/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Krvni pritisak predstavlja silu kojom krv djeluje na jedinicu površine zida krvnog suda. </a:t>
            </a:r>
          </a:p>
          <a:p>
            <a:pPr mar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73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94681D-2A4C-4A8D-B9B5-31D440D03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65ABA3-820C-4D75-9437-9EFA1ADFE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6BF2FB-90D8-48DB-BD34-D040CDCFF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EE7E08-B389-43E5-B019-1B0A8ACBB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B23691-EF51-4D02-BADE-123221B621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691"/>
          <a:stretch/>
        </p:blipFill>
        <p:spPr>
          <a:xfrm>
            <a:off x="20" y="10"/>
            <a:ext cx="6392647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60D94A5-8A09-4BAB-8F7C-69BC34C54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1267" y="255102"/>
            <a:ext cx="5342133" cy="6361598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1AE32B-3A6E-4C5E-8FEB-73861B9A2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9100" y="393365"/>
            <a:ext cx="5018211" cy="6035547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D4B00B-7B05-43B5-B02D-C55E530D5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082" y="642594"/>
            <a:ext cx="4472921" cy="1371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spc="0"/>
              <a:t>Otpor protoku krvi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BA64A-D330-4A99-9C14-C0736B9CAC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64082" y="2103120"/>
            <a:ext cx="4472922" cy="393192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/>
              <a:t>Protok krvi kroz cirkulaciju za vrijeme mirovanja iznosi približno 6 L/min. </a:t>
            </a:r>
          </a:p>
          <a:p>
            <a:pPr marL="0"/>
            <a:r>
              <a:rPr lang="en-US"/>
              <a:t>Razlika pritisak između sistemskih arterija i sistemskih vena iznosi 13.3 kPa. </a:t>
            </a:r>
          </a:p>
          <a:p>
            <a:pPr marL="0"/>
            <a:r>
              <a:rPr lang="en-US"/>
              <a:t>Otpor u cjelokupnoj sistemskoj cirkulaciji iznosi 13.3/6 ili 2.2 jedinica perifernog otpora (JPO).</a:t>
            </a:r>
          </a:p>
          <a:p>
            <a:pPr marL="0"/>
            <a:r>
              <a:rPr lang="en-US"/>
              <a:t>Kada je prisutno suženje krvnih sudova u sistemskoj cirkulaciji može da naraste do 8.8, a kada su krvni sudovi jako dilatirani može da pada do 0.44 JPO. </a:t>
            </a:r>
          </a:p>
          <a:p>
            <a:pPr mar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421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69E7C-8137-401F-8117-30B2110BDFB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plućnoj</a:t>
            </a:r>
            <a:r>
              <a:rPr lang="en-GB" dirty="0"/>
              <a:t> </a:t>
            </a:r>
            <a:r>
              <a:rPr lang="en-GB" dirty="0" err="1"/>
              <a:t>cirkulaciji</a:t>
            </a:r>
            <a:r>
              <a:rPr lang="en-GB" dirty="0"/>
              <a:t> </a:t>
            </a:r>
            <a:r>
              <a:rPr lang="en-GB" dirty="0" err="1"/>
              <a:t>arterijski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</a:t>
            </a:r>
            <a:r>
              <a:rPr lang="en-GB" dirty="0" err="1"/>
              <a:t>približno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2.1 kPa, </a:t>
            </a:r>
            <a:r>
              <a:rPr lang="en-GB" dirty="0" err="1"/>
              <a:t>srednji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en-GB" dirty="0"/>
              <a:t> u </a:t>
            </a:r>
            <a:r>
              <a:rPr lang="en-GB" dirty="0" err="1"/>
              <a:t>lijevoj</a:t>
            </a:r>
            <a:r>
              <a:rPr lang="en-GB" dirty="0"/>
              <a:t> </a:t>
            </a:r>
            <a:r>
              <a:rPr lang="en-GB" dirty="0" err="1"/>
              <a:t>pretkomori</a:t>
            </a:r>
            <a:r>
              <a:rPr lang="en-GB" dirty="0"/>
              <a:t> </a:t>
            </a:r>
            <a:r>
              <a:rPr lang="en-GB" dirty="0" err="1"/>
              <a:t>oko</a:t>
            </a:r>
            <a:r>
              <a:rPr lang="en-GB" dirty="0"/>
              <a:t> 0.3 kPa,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razlika</a:t>
            </a:r>
            <a:r>
              <a:rPr lang="en-GB" dirty="0"/>
              <a:t> </a:t>
            </a:r>
            <a:r>
              <a:rPr lang="en-GB" dirty="0" err="1"/>
              <a:t>pritisaka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1.8 kPa, </a:t>
            </a:r>
            <a:r>
              <a:rPr lang="en-GB" dirty="0" err="1"/>
              <a:t>odnosno</a:t>
            </a:r>
            <a:r>
              <a:rPr lang="en-GB" dirty="0"/>
              <a:t> </a:t>
            </a:r>
            <a:r>
              <a:rPr lang="en-GB" dirty="0" err="1"/>
              <a:t>otpor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0.3 JPO u </a:t>
            </a:r>
            <a:r>
              <a:rPr lang="en-GB" dirty="0" err="1"/>
              <a:t>stanju</a:t>
            </a:r>
            <a:r>
              <a:rPr lang="en-GB" dirty="0"/>
              <a:t> </a:t>
            </a:r>
            <a:r>
              <a:rPr lang="en-GB" dirty="0" err="1"/>
              <a:t>mirovanja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nekim</a:t>
            </a:r>
            <a:r>
              <a:rPr lang="en-GB" dirty="0"/>
              <a:t> </a:t>
            </a:r>
            <a:r>
              <a:rPr lang="en-GB" dirty="0" err="1"/>
              <a:t>patološkim</a:t>
            </a:r>
            <a:r>
              <a:rPr lang="en-GB" dirty="0"/>
              <a:t> </a:t>
            </a:r>
            <a:r>
              <a:rPr lang="en-GB" dirty="0" err="1"/>
              <a:t>stanjima</a:t>
            </a:r>
            <a:r>
              <a:rPr lang="en-GB" dirty="0"/>
              <a:t> on </a:t>
            </a:r>
            <a:r>
              <a:rPr lang="en-GB" dirty="0" err="1"/>
              <a:t>može</a:t>
            </a:r>
            <a:r>
              <a:rPr lang="en-GB" dirty="0"/>
              <a:t> da </a:t>
            </a:r>
            <a:r>
              <a:rPr lang="en-GB" dirty="0" err="1"/>
              <a:t>naraste</a:t>
            </a:r>
            <a:r>
              <a:rPr lang="en-GB" dirty="0"/>
              <a:t> do 2.2 JPO, a u </a:t>
            </a:r>
            <a:r>
              <a:rPr lang="en-GB" dirty="0" err="1"/>
              <a:t>mišićnom</a:t>
            </a:r>
            <a:r>
              <a:rPr lang="en-GB" dirty="0"/>
              <a:t> </a:t>
            </a:r>
            <a:r>
              <a:rPr lang="en-GB" dirty="0" err="1"/>
              <a:t>radu</a:t>
            </a:r>
            <a:r>
              <a:rPr lang="en-GB" dirty="0"/>
              <a:t> </a:t>
            </a:r>
            <a:r>
              <a:rPr lang="en-GB" dirty="0" err="1"/>
              <a:t>može</a:t>
            </a:r>
            <a:r>
              <a:rPr lang="en-GB" dirty="0"/>
              <a:t> da se </a:t>
            </a:r>
            <a:r>
              <a:rPr lang="en-GB" dirty="0" err="1"/>
              <a:t>smanji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0.09 JPO.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A2020E-2E79-43F3-8B51-CDACE73DC6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5737" y="2772569"/>
            <a:ext cx="45148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5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9FB8B-FC30-441B-B77B-EC6372C4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RASTEGLJIVOST KRVNIH SUDOVA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12BC-1044-4FEC-B02A-86258712AE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err="1"/>
              <a:t>Promjer</a:t>
            </a:r>
            <a:r>
              <a:rPr lang="en-GB" dirty="0"/>
              <a:t> </a:t>
            </a:r>
            <a:r>
              <a:rPr lang="en-GB" dirty="0" err="1"/>
              <a:t>krvnih</a:t>
            </a:r>
            <a:r>
              <a:rPr lang="en-GB" dirty="0"/>
              <a:t> </a:t>
            </a:r>
            <a:r>
              <a:rPr lang="en-GB" dirty="0" err="1"/>
              <a:t>sudova</a:t>
            </a:r>
            <a:r>
              <a:rPr lang="en-GB" dirty="0"/>
              <a:t> </a:t>
            </a:r>
            <a:r>
              <a:rPr lang="en-GB" dirty="0" err="1"/>
              <a:t>raste</a:t>
            </a:r>
            <a:r>
              <a:rPr lang="en-GB" dirty="0"/>
              <a:t> </a:t>
            </a:r>
            <a:r>
              <a:rPr lang="en-GB" dirty="0" err="1"/>
              <a:t>kada</a:t>
            </a:r>
            <a:r>
              <a:rPr lang="en-GB" dirty="0"/>
              <a:t> u </a:t>
            </a:r>
            <a:r>
              <a:rPr lang="en-GB" dirty="0" err="1"/>
              <a:t>krvnom</a:t>
            </a:r>
            <a:r>
              <a:rPr lang="en-GB" dirty="0"/>
              <a:t> </a:t>
            </a:r>
            <a:r>
              <a:rPr lang="en-GB" dirty="0" err="1"/>
              <a:t>sudu</a:t>
            </a:r>
            <a:r>
              <a:rPr lang="en-GB" dirty="0"/>
              <a:t> </a:t>
            </a:r>
            <a:r>
              <a:rPr lang="en-GB" dirty="0" err="1"/>
              <a:t>poraste</a:t>
            </a:r>
            <a:r>
              <a:rPr lang="en-GB" dirty="0"/>
              <a:t> </a:t>
            </a:r>
            <a:r>
              <a:rPr lang="en-GB" dirty="0" err="1"/>
              <a:t>krvni</a:t>
            </a:r>
            <a:r>
              <a:rPr lang="en-GB" dirty="0"/>
              <a:t> </a:t>
            </a:r>
            <a:r>
              <a:rPr lang="en-GB" dirty="0" err="1"/>
              <a:t>pritisak</a:t>
            </a:r>
            <a:r>
              <a:rPr lang="sr-Latn-ME" dirty="0"/>
              <a:t> zahvaljujući građi koja omogućava rastegljivost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/>
              <a:t>Sama </a:t>
            </a:r>
            <a:r>
              <a:rPr lang="en-GB" dirty="0" err="1"/>
              <a:t>rastegljivost</a:t>
            </a:r>
            <a:r>
              <a:rPr lang="en-GB" dirty="0"/>
              <a:t> </a:t>
            </a:r>
            <a:r>
              <a:rPr lang="en-GB" dirty="0" err="1"/>
              <a:t>krvnih</a:t>
            </a:r>
            <a:r>
              <a:rPr lang="en-GB" dirty="0"/>
              <a:t> </a:t>
            </a:r>
            <a:r>
              <a:rPr lang="en-GB" dirty="0" err="1"/>
              <a:t>sudova</a:t>
            </a:r>
            <a:r>
              <a:rPr lang="en-GB" dirty="0"/>
              <a:t> se </a:t>
            </a:r>
            <a:r>
              <a:rPr lang="en-GB" dirty="0" err="1"/>
              <a:t>razlikuje</a:t>
            </a:r>
            <a:r>
              <a:rPr lang="en-GB" dirty="0"/>
              <a:t> u </a:t>
            </a:r>
            <a:r>
              <a:rPr lang="en-GB" dirty="0" err="1"/>
              <a:t>pojedinim</a:t>
            </a:r>
            <a:r>
              <a:rPr lang="en-GB" dirty="0"/>
              <a:t> </a:t>
            </a:r>
            <a:r>
              <a:rPr lang="en-GB" dirty="0" err="1"/>
              <a:t>segmentima</a:t>
            </a:r>
            <a:r>
              <a:rPr lang="en-GB" dirty="0"/>
              <a:t> </a:t>
            </a:r>
            <a:r>
              <a:rPr lang="en-GB" dirty="0" err="1"/>
              <a:t>cirkulacije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Rastegljivost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zidova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krvnih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sudova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izražava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prirast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početni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volumen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naraste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kada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pritisak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povećava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za 1 kPa. </a:t>
            </a:r>
            <a:endParaRPr lang="sr-Latn-M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GB" dirty="0" err="1"/>
              <a:t>Primjera</a:t>
            </a:r>
            <a:r>
              <a:rPr lang="en-GB" dirty="0"/>
              <a:t> </a:t>
            </a:r>
            <a:r>
              <a:rPr lang="en-GB" dirty="0" err="1"/>
              <a:t>radi</a:t>
            </a:r>
            <a:r>
              <a:rPr lang="en-GB" dirty="0"/>
              <a:t>: </a:t>
            </a:r>
            <a:r>
              <a:rPr lang="en-GB" dirty="0" err="1"/>
              <a:t>ako</a:t>
            </a:r>
            <a:r>
              <a:rPr lang="en-GB" dirty="0"/>
              <a:t> </a:t>
            </a:r>
            <a:r>
              <a:rPr lang="en-GB" dirty="0" err="1"/>
              <a:t>prirast</a:t>
            </a:r>
            <a:r>
              <a:rPr lang="en-GB" dirty="0"/>
              <a:t> </a:t>
            </a:r>
            <a:r>
              <a:rPr lang="en-GB" dirty="0" err="1"/>
              <a:t>pritiska</a:t>
            </a:r>
            <a:r>
              <a:rPr lang="en-GB" dirty="0"/>
              <a:t> od 1 kPa </a:t>
            </a:r>
            <a:r>
              <a:rPr lang="en-GB" dirty="0" err="1"/>
              <a:t>uzrokuje</a:t>
            </a:r>
            <a:r>
              <a:rPr lang="en-GB" dirty="0"/>
              <a:t> da se </a:t>
            </a:r>
            <a:r>
              <a:rPr lang="en-GB" dirty="0" err="1"/>
              <a:t>volumen</a:t>
            </a:r>
            <a:r>
              <a:rPr lang="en-GB" dirty="0"/>
              <a:t> </a:t>
            </a:r>
            <a:r>
              <a:rPr lang="en-GB" dirty="0" err="1"/>
              <a:t>krvnog</a:t>
            </a:r>
            <a:r>
              <a:rPr lang="en-GB" dirty="0"/>
              <a:t> </a:t>
            </a:r>
            <a:r>
              <a:rPr lang="en-GB" dirty="0" err="1"/>
              <a:t>suda</a:t>
            </a:r>
            <a:r>
              <a:rPr lang="en-GB" dirty="0"/>
              <a:t> </a:t>
            </a:r>
            <a:r>
              <a:rPr lang="en-GB" dirty="0" err="1"/>
              <a:t>koja</a:t>
            </a:r>
            <a:r>
              <a:rPr lang="en-GB" dirty="0"/>
              <a:t> u </a:t>
            </a:r>
            <a:r>
              <a:rPr lang="en-GB" dirty="0" err="1"/>
              <a:t>početku</a:t>
            </a:r>
            <a:r>
              <a:rPr lang="en-GB" dirty="0"/>
              <a:t> </a:t>
            </a:r>
            <a:r>
              <a:rPr lang="en-GB" dirty="0" err="1"/>
              <a:t>sadrži</a:t>
            </a:r>
            <a:r>
              <a:rPr lang="en-GB" dirty="0"/>
              <a:t> 10 ml </a:t>
            </a:r>
            <a:r>
              <a:rPr lang="en-GB" dirty="0" err="1"/>
              <a:t>krvi</a:t>
            </a:r>
            <a:r>
              <a:rPr lang="en-GB" dirty="0"/>
              <a:t> </a:t>
            </a:r>
            <a:r>
              <a:rPr lang="en-GB" dirty="0" err="1"/>
              <a:t>poraste</a:t>
            </a:r>
            <a:r>
              <a:rPr lang="en-GB" dirty="0"/>
              <a:t> za 1 ml, </a:t>
            </a:r>
            <a:r>
              <a:rPr lang="en-GB" dirty="0" err="1"/>
              <a:t>rastegljivost</a:t>
            </a:r>
            <a:r>
              <a:rPr lang="en-GB" dirty="0"/>
              <a:t> </a:t>
            </a:r>
            <a:r>
              <a:rPr lang="en-GB" dirty="0" err="1"/>
              <a:t>iznosi</a:t>
            </a:r>
            <a:r>
              <a:rPr lang="en-GB" dirty="0"/>
              <a:t> 0.1 po kPa </a:t>
            </a:r>
            <a:r>
              <a:rPr lang="en-GB" dirty="0" err="1"/>
              <a:t>ili</a:t>
            </a:r>
            <a:r>
              <a:rPr lang="en-GB" dirty="0"/>
              <a:t> 10% po kPa.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480AD0-BE2F-4ACA-A64E-49514BFF66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građi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zidova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arterija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vena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uzroukuje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vene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 prime 6 do 10 puta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veću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dodatnu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krvi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ukoliko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imaju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približan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dijametar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en-GB" dirty="0"/>
              <a:t>U </a:t>
            </a:r>
            <a:r>
              <a:rPr lang="en-GB" dirty="0" err="1"/>
              <a:t>plućnoj</a:t>
            </a:r>
            <a:r>
              <a:rPr lang="en-GB" dirty="0"/>
              <a:t> </a:t>
            </a:r>
            <a:r>
              <a:rPr lang="en-GB" dirty="0" err="1"/>
              <a:t>cirkulaciji</a:t>
            </a:r>
            <a:r>
              <a:rPr lang="en-GB" dirty="0"/>
              <a:t> </a:t>
            </a:r>
            <a:r>
              <a:rPr lang="en-GB" dirty="0" err="1"/>
              <a:t>vene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vrlo</a:t>
            </a:r>
            <a:r>
              <a:rPr lang="en-GB" dirty="0"/>
              <a:t> </a:t>
            </a:r>
            <a:r>
              <a:rPr lang="en-GB" dirty="0" err="1"/>
              <a:t>slične</a:t>
            </a:r>
            <a:r>
              <a:rPr lang="en-GB" dirty="0"/>
              <a:t> </a:t>
            </a:r>
            <a:r>
              <a:rPr lang="en-GB" dirty="0" err="1"/>
              <a:t>sistemskim</a:t>
            </a:r>
            <a:r>
              <a:rPr lang="en-GB" dirty="0"/>
              <a:t> </a:t>
            </a:r>
            <a:r>
              <a:rPr lang="en-GB" dirty="0" err="1"/>
              <a:t>arterijama</a:t>
            </a:r>
            <a:r>
              <a:rPr lang="en-GB" dirty="0"/>
              <a:t>, </a:t>
            </a:r>
            <a:r>
              <a:rPr lang="en-GB" dirty="0" err="1"/>
              <a:t>ali</a:t>
            </a:r>
            <a:r>
              <a:rPr lang="en-GB" dirty="0"/>
              <a:t>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izložene</a:t>
            </a:r>
            <a:r>
              <a:rPr lang="en-GB" dirty="0"/>
              <a:t> do 7 puta </a:t>
            </a:r>
            <a:r>
              <a:rPr lang="en-GB" dirty="0" err="1"/>
              <a:t>manjem</a:t>
            </a:r>
            <a:r>
              <a:rPr lang="en-GB" dirty="0"/>
              <a:t> </a:t>
            </a:r>
            <a:r>
              <a:rPr lang="en-GB" dirty="0" err="1"/>
              <a:t>pritisku</a:t>
            </a:r>
            <a:r>
              <a:rPr lang="en-GB" dirty="0"/>
              <a:t> u </a:t>
            </a:r>
            <a:r>
              <a:rPr lang="en-GB" dirty="0" err="1"/>
              <a:t>odnosu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sistemsku</a:t>
            </a:r>
            <a:r>
              <a:rPr lang="en-GB" dirty="0"/>
              <a:t> </a:t>
            </a:r>
            <a:r>
              <a:rPr lang="en-GB" dirty="0" err="1"/>
              <a:t>cirkulaciju</a:t>
            </a:r>
            <a:r>
              <a:rPr lang="en-GB" dirty="0"/>
              <a:t>. </a:t>
            </a:r>
            <a:endParaRPr lang="sr-Latn-ME" dirty="0"/>
          </a:p>
          <a:p>
            <a:pPr marL="0" indent="0">
              <a:buNone/>
            </a:pPr>
            <a:r>
              <a:rPr lang="en-GB" dirty="0" err="1"/>
              <a:t>Rastegljivost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je </a:t>
            </a:r>
            <a:r>
              <a:rPr lang="en-GB" dirty="0" err="1"/>
              <a:t>samo</a:t>
            </a:r>
            <a:r>
              <a:rPr lang="en-GB" dirty="0"/>
              <a:t> 2 puta </a:t>
            </a:r>
            <a:r>
              <a:rPr lang="en-GB" dirty="0" err="1"/>
              <a:t>manja</a:t>
            </a:r>
            <a:r>
              <a:rPr lang="en-GB" dirty="0"/>
              <a:t> u </a:t>
            </a:r>
            <a:r>
              <a:rPr lang="en-GB" dirty="0" err="1"/>
              <a:t>poređenju</a:t>
            </a:r>
            <a:r>
              <a:rPr lang="en-GB" dirty="0"/>
              <a:t>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arterijama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37960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AnalogousFromLightSeedRightStep">
      <a:dk1>
        <a:srgbClr val="000000"/>
      </a:dk1>
      <a:lt1>
        <a:srgbClr val="FFFFFF"/>
      </a:lt1>
      <a:dk2>
        <a:srgbClr val="412431"/>
      </a:dk2>
      <a:lt2>
        <a:srgbClr val="E4E8E2"/>
      </a:lt2>
      <a:accent1>
        <a:srgbClr val="B896C6"/>
      </a:accent1>
      <a:accent2>
        <a:srgbClr val="BA7FB2"/>
      </a:accent2>
      <a:accent3>
        <a:srgbClr val="C696AC"/>
      </a:accent3>
      <a:accent4>
        <a:srgbClr val="BA7F81"/>
      </a:accent4>
      <a:accent5>
        <a:srgbClr val="BF9D89"/>
      </a:accent5>
      <a:accent6>
        <a:srgbClr val="AFA378"/>
      </a:accent6>
      <a:hlink>
        <a:srgbClr val="668E56"/>
      </a:hlink>
      <a:folHlink>
        <a:srgbClr val="7F7F7F"/>
      </a:folHlink>
    </a:clrScheme>
    <a:fontScheme name="Savon">
      <a:majorFont>
        <a:latin typeface="Century Gothic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2491</Words>
  <Application>Microsoft Office PowerPoint</Application>
  <PresentationFormat>Widescreen</PresentationFormat>
  <Paragraphs>154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Century Gothic</vt:lpstr>
      <vt:lpstr>Garamond</vt:lpstr>
      <vt:lpstr>Gill Sans MT</vt:lpstr>
      <vt:lpstr>Wingdings</vt:lpstr>
      <vt:lpstr>SavonVTI</vt:lpstr>
      <vt:lpstr>Hemodinamika, pritisak, protok, otpor. Vaskularna mreža, kapilarna dinamika</vt:lpstr>
      <vt:lpstr>Opšte karakteristike cirkulacije</vt:lpstr>
      <vt:lpstr>PowerPoint Presentation</vt:lpstr>
      <vt:lpstr>Teorije o ulozi cirkulacije</vt:lpstr>
      <vt:lpstr>Međusobna povezanost pritiska, protoka i otpora</vt:lpstr>
      <vt:lpstr>Krvni pritisak</vt:lpstr>
      <vt:lpstr>Otpor protoku krvi</vt:lpstr>
      <vt:lpstr>PowerPoint Presentation</vt:lpstr>
      <vt:lpstr>RASTEGLJIVOST KRVNIH SUDOVA</vt:lpstr>
      <vt:lpstr>Tkivna kontrola lokalnog protoka krvi, nervna i humoralna regulacija</vt:lpstr>
      <vt:lpstr>Lokalna kontrola protoka krvi kao odgovor na potrebe tkiva</vt:lpstr>
      <vt:lpstr>PowerPoint Presentation</vt:lpstr>
      <vt:lpstr>PowerPoint Presentation</vt:lpstr>
      <vt:lpstr>Akutna kontrola lokalnog protoka krvi</vt:lpstr>
      <vt:lpstr>Dvije teorije akutne kontrole protoka krvi  </vt:lpstr>
      <vt:lpstr>Dugoročna kontrola protoka krvi </vt:lpstr>
      <vt:lpstr>Nervna regulcija cirkulacije</vt:lpstr>
      <vt:lpstr>PowerPoint Presentation</vt:lpstr>
      <vt:lpstr>Humoralna regulacija cirkulacije</vt:lpstr>
      <vt:lpstr>Regulacija arterijskog krvnog pritiska</vt:lpstr>
      <vt:lpstr>PowerPoint Presentation</vt:lpstr>
      <vt:lpstr>Odnos arterijskog pritiska, minutnog volumena srca i ukupnog perifernog otpora</vt:lpstr>
      <vt:lpstr>Mehanizmi za brzu kontrolu krvnog pritiska</vt:lpstr>
      <vt:lpstr>Dugoročni mehanizmi kontrole krvnog pritiska</vt:lpstr>
      <vt:lpstr>Minutni volumen srca, venski priliv i njihova regulacija</vt:lpstr>
      <vt:lpstr>PowerPoint Presentation</vt:lpstr>
      <vt:lpstr>Minutni volumen srca u mirovanju</vt:lpstr>
      <vt:lpstr>PowerPoint Presentation</vt:lpstr>
      <vt:lpstr>Regulacija minutnog volumena srca</vt:lpstr>
      <vt:lpstr>PowerPoint Presentation</vt:lpstr>
      <vt:lpstr>PowerPoint Presentation</vt:lpstr>
      <vt:lpstr>Regulacija minutnog volumena za vrijeme teškog mišićnog rada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Hemodinamika, pritisak, protok, otpor. Vaskularna mreža, kapilarna dinamika</dc:title>
  <dc:creator>vjeroslava slavic</dc:creator>
  <cp:lastModifiedBy>vjeroslava slavic</cp:lastModifiedBy>
  <cp:revision>3</cp:revision>
  <dcterms:created xsi:type="dcterms:W3CDTF">2020-03-23T12:03:22Z</dcterms:created>
  <dcterms:modified xsi:type="dcterms:W3CDTF">2020-03-23T12:37:42Z</dcterms:modified>
</cp:coreProperties>
</file>