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9"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6" r:id="rId21"/>
    <p:sldId id="277" r:id="rId22"/>
    <p:sldId id="278" r:id="rId23"/>
    <p:sldId id="275" r:id="rId24"/>
    <p:sldId id="279" r:id="rId25"/>
    <p:sldId id="280" r:id="rId26"/>
    <p:sldId id="281" r:id="rId27"/>
    <p:sldId id="282" r:id="rId28"/>
    <p:sldId id="283" r:id="rId29"/>
    <p:sldId id="284" r:id="rId30"/>
    <p:sldId id="285" r:id="rId31"/>
    <p:sldId id="286" r:id="rId32"/>
    <p:sldId id="288" r:id="rId33"/>
    <p:sldId id="289" r:id="rId34"/>
    <p:sldId id="290" r:id="rId35"/>
    <p:sldId id="291" r:id="rId36"/>
    <p:sldId id="292" r:id="rId37"/>
    <p:sldId id="293" r:id="rId38"/>
    <p:sldId id="294" r:id="rId39"/>
    <p:sldId id="295" r:id="rId40"/>
    <p:sldId id="296"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0" d="100"/>
          <a:sy n="80" d="100"/>
        </p:scale>
        <p:origin x="58" y="1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slide" Target="slides/slide40.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CE53209-38BA-4D63-9E1E-E30218AC0F84}"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67363888-6C10-40BD-BB2C-7313928DC78F}">
      <dgm:prSet/>
      <dgm:spPr/>
      <dgm:t>
        <a:bodyPr/>
        <a:lstStyle/>
        <a:p>
          <a:r>
            <a:rPr lang="sr-Latn-ME"/>
            <a:t>Digestija kompleksinih ugljenih hidrata (polisaharida i skroba) se odvija kroz 2 koraka: </a:t>
          </a:r>
          <a:endParaRPr lang="en-US"/>
        </a:p>
      </dgm:t>
    </dgm:pt>
    <dgm:pt modelId="{3A5FA57F-356A-409B-8ADE-098BEE374D7F}" type="parTrans" cxnId="{B3DBE2C6-45FA-4D0A-8BA6-796A88CC39D5}">
      <dgm:prSet/>
      <dgm:spPr/>
      <dgm:t>
        <a:bodyPr/>
        <a:lstStyle/>
        <a:p>
          <a:endParaRPr lang="en-US"/>
        </a:p>
      </dgm:t>
    </dgm:pt>
    <dgm:pt modelId="{2001CC67-9F2C-4761-B7AE-AC52CAC70E5D}" type="sibTrans" cxnId="{B3DBE2C6-45FA-4D0A-8BA6-796A88CC39D5}">
      <dgm:prSet/>
      <dgm:spPr/>
      <dgm:t>
        <a:bodyPr/>
        <a:lstStyle/>
        <a:p>
          <a:endParaRPr lang="en-US"/>
        </a:p>
      </dgm:t>
    </dgm:pt>
    <dgm:pt modelId="{71E0D036-3E1D-4568-863D-58A2E34E6346}">
      <dgm:prSet/>
      <dgm:spPr/>
      <dgm:t>
        <a:bodyPr/>
        <a:lstStyle/>
        <a:p>
          <a:r>
            <a:rPr lang="sr-Latn-ME"/>
            <a:t>1. korak aktivnost karbohidraza koje sekretuju pljuvačne žlijezde i pankreasa</a:t>
          </a:r>
          <a:endParaRPr lang="en-US"/>
        </a:p>
      </dgm:t>
    </dgm:pt>
    <dgm:pt modelId="{0F4BA2BF-24A5-4F69-B7FB-E01438D009FF}" type="parTrans" cxnId="{88B600B8-8816-40B5-8ABE-2C38E06AE15B}">
      <dgm:prSet/>
      <dgm:spPr/>
      <dgm:t>
        <a:bodyPr/>
        <a:lstStyle/>
        <a:p>
          <a:endParaRPr lang="en-US"/>
        </a:p>
      </dgm:t>
    </dgm:pt>
    <dgm:pt modelId="{9F8229B1-E955-4FB6-A0F9-743813B4886B}" type="sibTrans" cxnId="{88B600B8-8816-40B5-8ABE-2C38E06AE15B}">
      <dgm:prSet/>
      <dgm:spPr/>
      <dgm:t>
        <a:bodyPr/>
        <a:lstStyle/>
        <a:p>
          <a:endParaRPr lang="en-US"/>
        </a:p>
      </dgm:t>
    </dgm:pt>
    <dgm:pt modelId="{553A65DC-3467-40C9-8AF6-E945008C0A90}">
      <dgm:prSet/>
      <dgm:spPr/>
      <dgm:t>
        <a:bodyPr/>
        <a:lstStyle/>
        <a:p>
          <a:r>
            <a:rPr lang="sr-Latn-ME"/>
            <a:t>2. korak je aktivnost enzima na četkastim epitelnim ćelijama crijevnih resica</a:t>
          </a:r>
          <a:endParaRPr lang="en-US"/>
        </a:p>
      </dgm:t>
    </dgm:pt>
    <dgm:pt modelId="{ACBD2547-1EF1-4ADC-9594-A1FC9FE9DB82}" type="parTrans" cxnId="{DA69ABDE-9541-4F52-8641-6F9AA005BB24}">
      <dgm:prSet/>
      <dgm:spPr/>
      <dgm:t>
        <a:bodyPr/>
        <a:lstStyle/>
        <a:p>
          <a:endParaRPr lang="en-US"/>
        </a:p>
      </dgm:t>
    </dgm:pt>
    <dgm:pt modelId="{03E19CA6-F1EA-459F-95D0-3B2144EB5B41}" type="sibTrans" cxnId="{DA69ABDE-9541-4F52-8641-6F9AA005BB24}">
      <dgm:prSet/>
      <dgm:spPr/>
      <dgm:t>
        <a:bodyPr/>
        <a:lstStyle/>
        <a:p>
          <a:endParaRPr lang="en-US"/>
        </a:p>
      </dgm:t>
    </dgm:pt>
    <dgm:pt modelId="{0DE1F0E6-F14A-4373-A664-735F95D62379}" type="pres">
      <dgm:prSet presAssocID="{0CE53209-38BA-4D63-9E1E-E30218AC0F84}" presName="linear" presStyleCnt="0">
        <dgm:presLayoutVars>
          <dgm:animLvl val="lvl"/>
          <dgm:resizeHandles val="exact"/>
        </dgm:presLayoutVars>
      </dgm:prSet>
      <dgm:spPr/>
    </dgm:pt>
    <dgm:pt modelId="{A90A12E2-F11C-4CFF-87D1-87F1BDD9A66C}" type="pres">
      <dgm:prSet presAssocID="{67363888-6C10-40BD-BB2C-7313928DC78F}" presName="parentText" presStyleLbl="node1" presStyleIdx="0" presStyleCnt="3">
        <dgm:presLayoutVars>
          <dgm:chMax val="0"/>
          <dgm:bulletEnabled val="1"/>
        </dgm:presLayoutVars>
      </dgm:prSet>
      <dgm:spPr/>
    </dgm:pt>
    <dgm:pt modelId="{D4813E80-8884-48EE-B023-A3BC9683CB9F}" type="pres">
      <dgm:prSet presAssocID="{2001CC67-9F2C-4761-B7AE-AC52CAC70E5D}" presName="spacer" presStyleCnt="0"/>
      <dgm:spPr/>
    </dgm:pt>
    <dgm:pt modelId="{EFD971F4-1C6D-4E6E-B2B9-BA8F39454756}" type="pres">
      <dgm:prSet presAssocID="{71E0D036-3E1D-4568-863D-58A2E34E6346}" presName="parentText" presStyleLbl="node1" presStyleIdx="1" presStyleCnt="3">
        <dgm:presLayoutVars>
          <dgm:chMax val="0"/>
          <dgm:bulletEnabled val="1"/>
        </dgm:presLayoutVars>
      </dgm:prSet>
      <dgm:spPr/>
    </dgm:pt>
    <dgm:pt modelId="{C67820CA-54DC-4346-B1B3-28DB736723FD}" type="pres">
      <dgm:prSet presAssocID="{9F8229B1-E955-4FB6-A0F9-743813B4886B}" presName="spacer" presStyleCnt="0"/>
      <dgm:spPr/>
    </dgm:pt>
    <dgm:pt modelId="{10C3D689-D74A-48D3-B89E-DE4D11B371B8}" type="pres">
      <dgm:prSet presAssocID="{553A65DC-3467-40C9-8AF6-E945008C0A90}" presName="parentText" presStyleLbl="node1" presStyleIdx="2" presStyleCnt="3">
        <dgm:presLayoutVars>
          <dgm:chMax val="0"/>
          <dgm:bulletEnabled val="1"/>
        </dgm:presLayoutVars>
      </dgm:prSet>
      <dgm:spPr/>
    </dgm:pt>
  </dgm:ptLst>
  <dgm:cxnLst>
    <dgm:cxn modelId="{3177FC09-CCE2-4D34-B300-78E574234580}" type="presOf" srcId="{553A65DC-3467-40C9-8AF6-E945008C0A90}" destId="{10C3D689-D74A-48D3-B89E-DE4D11B371B8}" srcOrd="0" destOrd="0" presId="urn:microsoft.com/office/officeart/2005/8/layout/vList2"/>
    <dgm:cxn modelId="{A525BD49-9F90-44D9-B985-8B0E7E582697}" type="presOf" srcId="{71E0D036-3E1D-4568-863D-58A2E34E6346}" destId="{EFD971F4-1C6D-4E6E-B2B9-BA8F39454756}" srcOrd="0" destOrd="0" presId="urn:microsoft.com/office/officeart/2005/8/layout/vList2"/>
    <dgm:cxn modelId="{8AEEA77B-69BA-436C-BF78-987DF514C163}" type="presOf" srcId="{67363888-6C10-40BD-BB2C-7313928DC78F}" destId="{A90A12E2-F11C-4CFF-87D1-87F1BDD9A66C}" srcOrd="0" destOrd="0" presId="urn:microsoft.com/office/officeart/2005/8/layout/vList2"/>
    <dgm:cxn modelId="{88B600B8-8816-40B5-8ABE-2C38E06AE15B}" srcId="{0CE53209-38BA-4D63-9E1E-E30218AC0F84}" destId="{71E0D036-3E1D-4568-863D-58A2E34E6346}" srcOrd="1" destOrd="0" parTransId="{0F4BA2BF-24A5-4F69-B7FB-E01438D009FF}" sibTransId="{9F8229B1-E955-4FB6-A0F9-743813B4886B}"/>
    <dgm:cxn modelId="{B3DBE2C6-45FA-4D0A-8BA6-796A88CC39D5}" srcId="{0CE53209-38BA-4D63-9E1E-E30218AC0F84}" destId="{67363888-6C10-40BD-BB2C-7313928DC78F}" srcOrd="0" destOrd="0" parTransId="{3A5FA57F-356A-409B-8ADE-098BEE374D7F}" sibTransId="{2001CC67-9F2C-4761-B7AE-AC52CAC70E5D}"/>
    <dgm:cxn modelId="{A2F69FD0-D822-4C4E-B16F-2ACD21909D00}" type="presOf" srcId="{0CE53209-38BA-4D63-9E1E-E30218AC0F84}" destId="{0DE1F0E6-F14A-4373-A664-735F95D62379}" srcOrd="0" destOrd="0" presId="urn:microsoft.com/office/officeart/2005/8/layout/vList2"/>
    <dgm:cxn modelId="{DA69ABDE-9541-4F52-8641-6F9AA005BB24}" srcId="{0CE53209-38BA-4D63-9E1E-E30218AC0F84}" destId="{553A65DC-3467-40C9-8AF6-E945008C0A90}" srcOrd="2" destOrd="0" parTransId="{ACBD2547-1EF1-4ADC-9594-A1FC9FE9DB82}" sibTransId="{03E19CA6-F1EA-459F-95D0-3B2144EB5B41}"/>
    <dgm:cxn modelId="{2FCF5CAD-3AD5-49BC-8F89-51A39FF2CBD7}" type="presParOf" srcId="{0DE1F0E6-F14A-4373-A664-735F95D62379}" destId="{A90A12E2-F11C-4CFF-87D1-87F1BDD9A66C}" srcOrd="0" destOrd="0" presId="urn:microsoft.com/office/officeart/2005/8/layout/vList2"/>
    <dgm:cxn modelId="{EA3D7E05-F5FA-4F06-A278-A61BAD1BBEFE}" type="presParOf" srcId="{0DE1F0E6-F14A-4373-A664-735F95D62379}" destId="{D4813E80-8884-48EE-B023-A3BC9683CB9F}" srcOrd="1" destOrd="0" presId="urn:microsoft.com/office/officeart/2005/8/layout/vList2"/>
    <dgm:cxn modelId="{957E2149-8925-4B76-A0B9-F4748477C6F2}" type="presParOf" srcId="{0DE1F0E6-F14A-4373-A664-735F95D62379}" destId="{EFD971F4-1C6D-4E6E-B2B9-BA8F39454756}" srcOrd="2" destOrd="0" presId="urn:microsoft.com/office/officeart/2005/8/layout/vList2"/>
    <dgm:cxn modelId="{6E084697-2B90-4CD2-832A-F2F0775E81F5}" type="presParOf" srcId="{0DE1F0E6-F14A-4373-A664-735F95D62379}" destId="{C67820CA-54DC-4346-B1B3-28DB736723FD}" srcOrd="3" destOrd="0" presId="urn:microsoft.com/office/officeart/2005/8/layout/vList2"/>
    <dgm:cxn modelId="{83D8EFA7-CBA6-445D-A0A5-68FE24425992}" type="presParOf" srcId="{0DE1F0E6-F14A-4373-A664-735F95D62379}" destId="{10C3D689-D74A-48D3-B89E-DE4D11B371B8}"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E73A022-E4D4-49AD-A1F0-C9B6D2639008}" type="doc">
      <dgm:prSet loTypeId="urn:microsoft.com/office/officeart/2008/layout/LinedList" loCatId="list" qsTypeId="urn:microsoft.com/office/officeart/2005/8/quickstyle/simple1" qsCatId="simple" csTypeId="urn:microsoft.com/office/officeart/2005/8/colors/accent0_3" csCatId="mainScheme"/>
      <dgm:spPr/>
      <dgm:t>
        <a:bodyPr/>
        <a:lstStyle/>
        <a:p>
          <a:endParaRPr lang="en-US"/>
        </a:p>
      </dgm:t>
    </dgm:pt>
    <dgm:pt modelId="{1968E025-732C-4352-A33D-D7976713AE7B}">
      <dgm:prSet/>
      <dgm:spPr/>
      <dgm:t>
        <a:bodyPr/>
        <a:lstStyle/>
        <a:p>
          <a:r>
            <a:rPr lang="sr-Latn-ME"/>
            <a:t>Mehanizam absorpcije monosaharida na nivou intestinalnog epitela se ostvaruje:</a:t>
          </a:r>
          <a:endParaRPr lang="en-US"/>
        </a:p>
      </dgm:t>
    </dgm:pt>
    <dgm:pt modelId="{42C5FDCA-CFF7-4719-9BBC-46936115DAAF}" type="parTrans" cxnId="{082CEA2A-C4CC-48B0-B8E6-B9F3989D6DD9}">
      <dgm:prSet/>
      <dgm:spPr/>
      <dgm:t>
        <a:bodyPr/>
        <a:lstStyle/>
        <a:p>
          <a:endParaRPr lang="en-US"/>
        </a:p>
      </dgm:t>
    </dgm:pt>
    <dgm:pt modelId="{9144DA22-1DE2-4924-944D-4CAB01D6B353}" type="sibTrans" cxnId="{082CEA2A-C4CC-48B0-B8E6-B9F3989D6DD9}">
      <dgm:prSet/>
      <dgm:spPr/>
      <dgm:t>
        <a:bodyPr/>
        <a:lstStyle/>
        <a:p>
          <a:endParaRPr lang="en-US"/>
        </a:p>
      </dgm:t>
    </dgm:pt>
    <dgm:pt modelId="{57A76A4A-5242-4C4A-A5BA-AC3F962E8648}">
      <dgm:prSet/>
      <dgm:spPr/>
      <dgm:t>
        <a:bodyPr/>
        <a:lstStyle/>
        <a:p>
          <a:r>
            <a:rPr lang="sr-Latn-ME"/>
            <a:t>1.	olakšanom difuzijom</a:t>
          </a:r>
          <a:endParaRPr lang="en-US"/>
        </a:p>
      </dgm:t>
    </dgm:pt>
    <dgm:pt modelId="{167225EA-FEF0-45E5-A090-BF94EDFE8FEA}" type="parTrans" cxnId="{576D1D7B-3B4B-4C44-A3B6-ECAFFE895092}">
      <dgm:prSet/>
      <dgm:spPr/>
      <dgm:t>
        <a:bodyPr/>
        <a:lstStyle/>
        <a:p>
          <a:endParaRPr lang="en-US"/>
        </a:p>
      </dgm:t>
    </dgm:pt>
    <dgm:pt modelId="{A15C3BAF-B157-4302-95DA-8980E5E6D1AD}" type="sibTrans" cxnId="{576D1D7B-3B4B-4C44-A3B6-ECAFFE895092}">
      <dgm:prSet/>
      <dgm:spPr/>
      <dgm:t>
        <a:bodyPr/>
        <a:lstStyle/>
        <a:p>
          <a:endParaRPr lang="en-US"/>
        </a:p>
      </dgm:t>
    </dgm:pt>
    <dgm:pt modelId="{79F36339-4160-4D86-A26C-6FB699F6CF67}">
      <dgm:prSet/>
      <dgm:spPr/>
      <dgm:t>
        <a:bodyPr/>
        <a:lstStyle/>
        <a:p>
          <a:r>
            <a:rPr lang="sr-Latn-ME"/>
            <a:t>2.	kotransportom </a:t>
          </a:r>
          <a:endParaRPr lang="en-US"/>
        </a:p>
      </dgm:t>
    </dgm:pt>
    <dgm:pt modelId="{A462C6A1-A2B5-4909-836A-3C9F41035205}" type="parTrans" cxnId="{6ACD710D-26E4-46A3-BAC8-86368FEBE87F}">
      <dgm:prSet/>
      <dgm:spPr/>
      <dgm:t>
        <a:bodyPr/>
        <a:lstStyle/>
        <a:p>
          <a:endParaRPr lang="en-US"/>
        </a:p>
      </dgm:t>
    </dgm:pt>
    <dgm:pt modelId="{646072DB-E17B-449A-B3DF-ABAC4E2F17E3}" type="sibTrans" cxnId="{6ACD710D-26E4-46A3-BAC8-86368FEBE87F}">
      <dgm:prSet/>
      <dgm:spPr/>
      <dgm:t>
        <a:bodyPr/>
        <a:lstStyle/>
        <a:p>
          <a:endParaRPr lang="en-US"/>
        </a:p>
      </dgm:t>
    </dgm:pt>
    <dgm:pt modelId="{EAA89CA9-8AF7-41C9-911A-4A214AC513FF}">
      <dgm:prSet/>
      <dgm:spPr/>
      <dgm:t>
        <a:bodyPr/>
        <a:lstStyle/>
        <a:p>
          <a:r>
            <a:rPr lang="sr-Latn-ME"/>
            <a:t>(oba mehanizma zahtijevaju proteinski nosač).</a:t>
          </a:r>
          <a:endParaRPr lang="en-US"/>
        </a:p>
      </dgm:t>
    </dgm:pt>
    <dgm:pt modelId="{8AB85021-96AA-4812-B34E-49A7DAB772A2}" type="parTrans" cxnId="{CC8BF97A-ABE4-4C41-9C6D-3B36B50E5019}">
      <dgm:prSet/>
      <dgm:spPr/>
      <dgm:t>
        <a:bodyPr/>
        <a:lstStyle/>
        <a:p>
          <a:endParaRPr lang="en-US"/>
        </a:p>
      </dgm:t>
    </dgm:pt>
    <dgm:pt modelId="{D2BA570A-7C85-4EC5-8062-26E7BEEE8FA9}" type="sibTrans" cxnId="{CC8BF97A-ABE4-4C41-9C6D-3B36B50E5019}">
      <dgm:prSet/>
      <dgm:spPr/>
      <dgm:t>
        <a:bodyPr/>
        <a:lstStyle/>
        <a:p>
          <a:endParaRPr lang="en-US"/>
        </a:p>
      </dgm:t>
    </dgm:pt>
    <dgm:pt modelId="{71E10085-A622-4583-BC41-BA4E62537AC6}" type="pres">
      <dgm:prSet presAssocID="{2E73A022-E4D4-49AD-A1F0-C9B6D2639008}" presName="vert0" presStyleCnt="0">
        <dgm:presLayoutVars>
          <dgm:dir/>
          <dgm:animOne val="branch"/>
          <dgm:animLvl val="lvl"/>
        </dgm:presLayoutVars>
      </dgm:prSet>
      <dgm:spPr/>
    </dgm:pt>
    <dgm:pt modelId="{475C48CC-9CD0-4235-8F65-A5C8E02A3CA3}" type="pres">
      <dgm:prSet presAssocID="{1968E025-732C-4352-A33D-D7976713AE7B}" presName="thickLine" presStyleLbl="alignNode1" presStyleIdx="0" presStyleCnt="4"/>
      <dgm:spPr/>
    </dgm:pt>
    <dgm:pt modelId="{B577070E-1ACA-4188-B6DD-051E04468E5B}" type="pres">
      <dgm:prSet presAssocID="{1968E025-732C-4352-A33D-D7976713AE7B}" presName="horz1" presStyleCnt="0"/>
      <dgm:spPr/>
    </dgm:pt>
    <dgm:pt modelId="{3E01503F-2BF0-452D-B824-EAF5EBB36F7B}" type="pres">
      <dgm:prSet presAssocID="{1968E025-732C-4352-A33D-D7976713AE7B}" presName="tx1" presStyleLbl="revTx" presStyleIdx="0" presStyleCnt="4"/>
      <dgm:spPr/>
    </dgm:pt>
    <dgm:pt modelId="{28F5BA88-1104-4C4C-9241-0F35E2FECF51}" type="pres">
      <dgm:prSet presAssocID="{1968E025-732C-4352-A33D-D7976713AE7B}" presName="vert1" presStyleCnt="0"/>
      <dgm:spPr/>
    </dgm:pt>
    <dgm:pt modelId="{12ACF727-8929-4BA6-8EF6-902035F17645}" type="pres">
      <dgm:prSet presAssocID="{57A76A4A-5242-4C4A-A5BA-AC3F962E8648}" presName="thickLine" presStyleLbl="alignNode1" presStyleIdx="1" presStyleCnt="4"/>
      <dgm:spPr/>
    </dgm:pt>
    <dgm:pt modelId="{DA9C4CFA-9B7A-42BD-8BE7-FD6AF0AA7047}" type="pres">
      <dgm:prSet presAssocID="{57A76A4A-5242-4C4A-A5BA-AC3F962E8648}" presName="horz1" presStyleCnt="0"/>
      <dgm:spPr/>
    </dgm:pt>
    <dgm:pt modelId="{CF5FB386-2363-49BF-99E4-5987C17CEC5E}" type="pres">
      <dgm:prSet presAssocID="{57A76A4A-5242-4C4A-A5BA-AC3F962E8648}" presName="tx1" presStyleLbl="revTx" presStyleIdx="1" presStyleCnt="4"/>
      <dgm:spPr/>
    </dgm:pt>
    <dgm:pt modelId="{2BD3DDE5-963C-42DD-AEFE-004625898C56}" type="pres">
      <dgm:prSet presAssocID="{57A76A4A-5242-4C4A-A5BA-AC3F962E8648}" presName="vert1" presStyleCnt="0"/>
      <dgm:spPr/>
    </dgm:pt>
    <dgm:pt modelId="{40616D01-4053-4386-B310-22A9B74BDB3C}" type="pres">
      <dgm:prSet presAssocID="{79F36339-4160-4D86-A26C-6FB699F6CF67}" presName="thickLine" presStyleLbl="alignNode1" presStyleIdx="2" presStyleCnt="4"/>
      <dgm:spPr/>
    </dgm:pt>
    <dgm:pt modelId="{ED29343C-CF65-4B47-BCFC-32AF6D503EBA}" type="pres">
      <dgm:prSet presAssocID="{79F36339-4160-4D86-A26C-6FB699F6CF67}" presName="horz1" presStyleCnt="0"/>
      <dgm:spPr/>
    </dgm:pt>
    <dgm:pt modelId="{EB53D4B4-557A-4970-AEEA-0D90DEFC86B2}" type="pres">
      <dgm:prSet presAssocID="{79F36339-4160-4D86-A26C-6FB699F6CF67}" presName="tx1" presStyleLbl="revTx" presStyleIdx="2" presStyleCnt="4"/>
      <dgm:spPr/>
    </dgm:pt>
    <dgm:pt modelId="{4F3C98E4-81D3-43A6-912B-ACFA7F487B1C}" type="pres">
      <dgm:prSet presAssocID="{79F36339-4160-4D86-A26C-6FB699F6CF67}" presName="vert1" presStyleCnt="0"/>
      <dgm:spPr/>
    </dgm:pt>
    <dgm:pt modelId="{2796A9AF-BEF4-4C00-84B1-CEE3A7B5C3D4}" type="pres">
      <dgm:prSet presAssocID="{EAA89CA9-8AF7-41C9-911A-4A214AC513FF}" presName="thickLine" presStyleLbl="alignNode1" presStyleIdx="3" presStyleCnt="4"/>
      <dgm:spPr/>
    </dgm:pt>
    <dgm:pt modelId="{E1B9E539-F0FB-4322-9968-E2087DC7499E}" type="pres">
      <dgm:prSet presAssocID="{EAA89CA9-8AF7-41C9-911A-4A214AC513FF}" presName="horz1" presStyleCnt="0"/>
      <dgm:spPr/>
    </dgm:pt>
    <dgm:pt modelId="{52763C16-6A66-409B-A25D-63E82FD9E7B9}" type="pres">
      <dgm:prSet presAssocID="{EAA89CA9-8AF7-41C9-911A-4A214AC513FF}" presName="tx1" presStyleLbl="revTx" presStyleIdx="3" presStyleCnt="4"/>
      <dgm:spPr/>
    </dgm:pt>
    <dgm:pt modelId="{9921DDEF-0517-400E-890D-4879A28D9018}" type="pres">
      <dgm:prSet presAssocID="{EAA89CA9-8AF7-41C9-911A-4A214AC513FF}" presName="vert1" presStyleCnt="0"/>
      <dgm:spPr/>
    </dgm:pt>
  </dgm:ptLst>
  <dgm:cxnLst>
    <dgm:cxn modelId="{6ACD710D-26E4-46A3-BAC8-86368FEBE87F}" srcId="{2E73A022-E4D4-49AD-A1F0-C9B6D2639008}" destId="{79F36339-4160-4D86-A26C-6FB699F6CF67}" srcOrd="2" destOrd="0" parTransId="{A462C6A1-A2B5-4909-836A-3C9F41035205}" sibTransId="{646072DB-E17B-449A-B3DF-ABAC4E2F17E3}"/>
    <dgm:cxn modelId="{082CEA2A-C4CC-48B0-B8E6-B9F3989D6DD9}" srcId="{2E73A022-E4D4-49AD-A1F0-C9B6D2639008}" destId="{1968E025-732C-4352-A33D-D7976713AE7B}" srcOrd="0" destOrd="0" parTransId="{42C5FDCA-CFF7-4719-9BBC-46936115DAAF}" sibTransId="{9144DA22-1DE2-4924-944D-4CAB01D6B353}"/>
    <dgm:cxn modelId="{810EAA60-1EE5-41AA-ACD6-47C2E01F78C6}" type="presOf" srcId="{1968E025-732C-4352-A33D-D7976713AE7B}" destId="{3E01503F-2BF0-452D-B824-EAF5EBB36F7B}" srcOrd="0" destOrd="0" presId="urn:microsoft.com/office/officeart/2008/layout/LinedList"/>
    <dgm:cxn modelId="{101D084D-3D36-434B-8967-64EE8AF7B5D7}" type="presOf" srcId="{2E73A022-E4D4-49AD-A1F0-C9B6D2639008}" destId="{71E10085-A622-4583-BC41-BA4E62537AC6}" srcOrd="0" destOrd="0" presId="urn:microsoft.com/office/officeart/2008/layout/LinedList"/>
    <dgm:cxn modelId="{6D092553-D08B-4180-AB4F-78D57D05F44A}" type="presOf" srcId="{57A76A4A-5242-4C4A-A5BA-AC3F962E8648}" destId="{CF5FB386-2363-49BF-99E4-5987C17CEC5E}" srcOrd="0" destOrd="0" presId="urn:microsoft.com/office/officeart/2008/layout/LinedList"/>
    <dgm:cxn modelId="{CC8BF97A-ABE4-4C41-9C6D-3B36B50E5019}" srcId="{2E73A022-E4D4-49AD-A1F0-C9B6D2639008}" destId="{EAA89CA9-8AF7-41C9-911A-4A214AC513FF}" srcOrd="3" destOrd="0" parTransId="{8AB85021-96AA-4812-B34E-49A7DAB772A2}" sibTransId="{D2BA570A-7C85-4EC5-8062-26E7BEEE8FA9}"/>
    <dgm:cxn modelId="{576D1D7B-3B4B-4C44-A3B6-ECAFFE895092}" srcId="{2E73A022-E4D4-49AD-A1F0-C9B6D2639008}" destId="{57A76A4A-5242-4C4A-A5BA-AC3F962E8648}" srcOrd="1" destOrd="0" parTransId="{167225EA-FEF0-45E5-A090-BF94EDFE8FEA}" sibTransId="{A15C3BAF-B157-4302-95DA-8980E5E6D1AD}"/>
    <dgm:cxn modelId="{1F1129AA-E8C6-47A0-9D7D-62348CB4AEFE}" type="presOf" srcId="{79F36339-4160-4D86-A26C-6FB699F6CF67}" destId="{EB53D4B4-557A-4970-AEEA-0D90DEFC86B2}" srcOrd="0" destOrd="0" presId="urn:microsoft.com/office/officeart/2008/layout/LinedList"/>
    <dgm:cxn modelId="{CD72B4B1-8B7B-4EF1-BE91-54B0F6014034}" type="presOf" srcId="{EAA89CA9-8AF7-41C9-911A-4A214AC513FF}" destId="{52763C16-6A66-409B-A25D-63E82FD9E7B9}" srcOrd="0" destOrd="0" presId="urn:microsoft.com/office/officeart/2008/layout/LinedList"/>
    <dgm:cxn modelId="{0F866060-67DD-40DE-BE36-AD11283E33B8}" type="presParOf" srcId="{71E10085-A622-4583-BC41-BA4E62537AC6}" destId="{475C48CC-9CD0-4235-8F65-A5C8E02A3CA3}" srcOrd="0" destOrd="0" presId="urn:microsoft.com/office/officeart/2008/layout/LinedList"/>
    <dgm:cxn modelId="{59D1BB47-2A2D-454F-8680-8A24C0AA087E}" type="presParOf" srcId="{71E10085-A622-4583-BC41-BA4E62537AC6}" destId="{B577070E-1ACA-4188-B6DD-051E04468E5B}" srcOrd="1" destOrd="0" presId="urn:microsoft.com/office/officeart/2008/layout/LinedList"/>
    <dgm:cxn modelId="{BDB46E1B-9D50-4CDA-A2AB-52A1E6F214E3}" type="presParOf" srcId="{B577070E-1ACA-4188-B6DD-051E04468E5B}" destId="{3E01503F-2BF0-452D-B824-EAF5EBB36F7B}" srcOrd="0" destOrd="0" presId="urn:microsoft.com/office/officeart/2008/layout/LinedList"/>
    <dgm:cxn modelId="{7068CFF4-63F2-47A8-BF14-A21CFBC2553B}" type="presParOf" srcId="{B577070E-1ACA-4188-B6DD-051E04468E5B}" destId="{28F5BA88-1104-4C4C-9241-0F35E2FECF51}" srcOrd="1" destOrd="0" presId="urn:microsoft.com/office/officeart/2008/layout/LinedList"/>
    <dgm:cxn modelId="{772FDEE2-1DEA-4B11-B814-C0F28C2EBAC5}" type="presParOf" srcId="{71E10085-A622-4583-BC41-BA4E62537AC6}" destId="{12ACF727-8929-4BA6-8EF6-902035F17645}" srcOrd="2" destOrd="0" presId="urn:microsoft.com/office/officeart/2008/layout/LinedList"/>
    <dgm:cxn modelId="{3547FD47-F234-445B-B94C-C12B8819DC01}" type="presParOf" srcId="{71E10085-A622-4583-BC41-BA4E62537AC6}" destId="{DA9C4CFA-9B7A-42BD-8BE7-FD6AF0AA7047}" srcOrd="3" destOrd="0" presId="urn:microsoft.com/office/officeart/2008/layout/LinedList"/>
    <dgm:cxn modelId="{9E960F94-81D5-4F56-B139-52D92821A846}" type="presParOf" srcId="{DA9C4CFA-9B7A-42BD-8BE7-FD6AF0AA7047}" destId="{CF5FB386-2363-49BF-99E4-5987C17CEC5E}" srcOrd="0" destOrd="0" presId="urn:microsoft.com/office/officeart/2008/layout/LinedList"/>
    <dgm:cxn modelId="{5F1D1592-4AFF-4382-94D1-7FA85CB7ED58}" type="presParOf" srcId="{DA9C4CFA-9B7A-42BD-8BE7-FD6AF0AA7047}" destId="{2BD3DDE5-963C-42DD-AEFE-004625898C56}" srcOrd="1" destOrd="0" presId="urn:microsoft.com/office/officeart/2008/layout/LinedList"/>
    <dgm:cxn modelId="{F6463D34-67FF-4424-A28D-A7E37C3E25BB}" type="presParOf" srcId="{71E10085-A622-4583-BC41-BA4E62537AC6}" destId="{40616D01-4053-4386-B310-22A9B74BDB3C}" srcOrd="4" destOrd="0" presId="urn:microsoft.com/office/officeart/2008/layout/LinedList"/>
    <dgm:cxn modelId="{23DFF2BF-C0B0-4A8D-BF52-B35DC2CB6300}" type="presParOf" srcId="{71E10085-A622-4583-BC41-BA4E62537AC6}" destId="{ED29343C-CF65-4B47-BCFC-32AF6D503EBA}" srcOrd="5" destOrd="0" presId="urn:microsoft.com/office/officeart/2008/layout/LinedList"/>
    <dgm:cxn modelId="{C2AA8CED-DFF1-4F95-8B91-AA8ED98ED680}" type="presParOf" srcId="{ED29343C-CF65-4B47-BCFC-32AF6D503EBA}" destId="{EB53D4B4-557A-4970-AEEA-0D90DEFC86B2}" srcOrd="0" destOrd="0" presId="urn:microsoft.com/office/officeart/2008/layout/LinedList"/>
    <dgm:cxn modelId="{663409E3-B40C-47DE-A55C-4190E4559E5A}" type="presParOf" srcId="{ED29343C-CF65-4B47-BCFC-32AF6D503EBA}" destId="{4F3C98E4-81D3-43A6-912B-ACFA7F487B1C}" srcOrd="1" destOrd="0" presId="urn:microsoft.com/office/officeart/2008/layout/LinedList"/>
    <dgm:cxn modelId="{35B46310-023E-495D-9D2E-ACA7A80859BA}" type="presParOf" srcId="{71E10085-A622-4583-BC41-BA4E62537AC6}" destId="{2796A9AF-BEF4-4C00-84B1-CEE3A7B5C3D4}" srcOrd="6" destOrd="0" presId="urn:microsoft.com/office/officeart/2008/layout/LinedList"/>
    <dgm:cxn modelId="{37BDA0EE-8970-49F6-9F69-9629BE34734F}" type="presParOf" srcId="{71E10085-A622-4583-BC41-BA4E62537AC6}" destId="{E1B9E539-F0FB-4322-9968-E2087DC7499E}" srcOrd="7" destOrd="0" presId="urn:microsoft.com/office/officeart/2008/layout/LinedList"/>
    <dgm:cxn modelId="{FDC22C01-DFAF-4FCC-9EC1-EC76BC4E23EF}" type="presParOf" srcId="{E1B9E539-F0FB-4322-9968-E2087DC7499E}" destId="{52763C16-6A66-409B-A25D-63E82FD9E7B9}" srcOrd="0" destOrd="0" presId="urn:microsoft.com/office/officeart/2008/layout/LinedList"/>
    <dgm:cxn modelId="{5488F74F-F635-4369-8EF4-EEF8FFC78889}" type="presParOf" srcId="{E1B9E539-F0FB-4322-9968-E2087DC7499E}" destId="{9921DDEF-0517-400E-890D-4879A28D9018}"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45B2D0A-1A24-4AF5-A425-B502D6A26271}" type="doc">
      <dgm:prSet loTypeId="urn:microsoft.com/office/officeart/2005/8/layout/hierarchy1" loCatId="hierarchy" qsTypeId="urn:microsoft.com/office/officeart/2005/8/quickstyle/simple1" qsCatId="simple" csTypeId="urn:microsoft.com/office/officeart/2005/8/colors/colorful2" csCatId="colorful"/>
      <dgm:spPr/>
      <dgm:t>
        <a:bodyPr/>
        <a:lstStyle/>
        <a:p>
          <a:endParaRPr lang="en-US"/>
        </a:p>
      </dgm:t>
    </dgm:pt>
    <dgm:pt modelId="{BCD40625-0942-4C33-9489-431AAC5A5633}">
      <dgm:prSet/>
      <dgm:spPr/>
      <dgm:t>
        <a:bodyPr/>
        <a:lstStyle/>
        <a:p>
          <a:r>
            <a:rPr lang="sr-Latn-ME"/>
            <a:t>Kotransportni mehanizam je glavni mehanizam absorpcije glukoze zajedno sa Na (Na-vezani kotransport).</a:t>
          </a:r>
          <a:endParaRPr lang="en-US"/>
        </a:p>
      </dgm:t>
    </dgm:pt>
    <dgm:pt modelId="{CCF79EB3-5B37-4B59-A42E-810A09F9AFBF}" type="parTrans" cxnId="{2F307811-894B-442E-B4A9-AE13A0A8521E}">
      <dgm:prSet/>
      <dgm:spPr/>
      <dgm:t>
        <a:bodyPr/>
        <a:lstStyle/>
        <a:p>
          <a:endParaRPr lang="en-US"/>
        </a:p>
      </dgm:t>
    </dgm:pt>
    <dgm:pt modelId="{00241D6B-9799-4B48-88ED-9D5DA5F8B8A0}" type="sibTrans" cxnId="{2F307811-894B-442E-B4A9-AE13A0A8521E}">
      <dgm:prSet/>
      <dgm:spPr/>
      <dgm:t>
        <a:bodyPr/>
        <a:lstStyle/>
        <a:p>
          <a:endParaRPr lang="en-US"/>
        </a:p>
      </dgm:t>
    </dgm:pt>
    <dgm:pt modelId="{8B2BFEC4-F682-45BF-8F5A-54C22654EAEE}">
      <dgm:prSet/>
      <dgm:spPr/>
      <dgm:t>
        <a:bodyPr/>
        <a:lstStyle/>
        <a:p>
          <a:r>
            <a:rPr lang="sr-Latn-ME"/>
            <a:t>Monosaharidi ulaze u ćelije intestinalnog epitela kroz apikalne djelove mehanizmom kotransporta, a potom dospijevaju u intersticijalnu tečnost mehanizmom olakšane difuzuje kroz bazocelularne djelove epitelnih ćelija. Iz intesticijalne tečnosti monosharidi dospijevaju u kapilare, odnosno u sistemsku cirkulaciju. </a:t>
          </a:r>
          <a:endParaRPr lang="en-US"/>
        </a:p>
      </dgm:t>
    </dgm:pt>
    <dgm:pt modelId="{AA362350-3919-4E52-A510-EEAAE167FFA5}" type="parTrans" cxnId="{428219E0-DB27-491E-BDE9-80D318DF92B7}">
      <dgm:prSet/>
      <dgm:spPr/>
      <dgm:t>
        <a:bodyPr/>
        <a:lstStyle/>
        <a:p>
          <a:endParaRPr lang="en-US"/>
        </a:p>
      </dgm:t>
    </dgm:pt>
    <dgm:pt modelId="{51DAD951-0665-4A10-85D3-08BEC7E6D387}" type="sibTrans" cxnId="{428219E0-DB27-491E-BDE9-80D318DF92B7}">
      <dgm:prSet/>
      <dgm:spPr/>
      <dgm:t>
        <a:bodyPr/>
        <a:lstStyle/>
        <a:p>
          <a:endParaRPr lang="en-US"/>
        </a:p>
      </dgm:t>
    </dgm:pt>
    <dgm:pt modelId="{B749F02D-7349-42E5-B146-05411661FEF9}" type="pres">
      <dgm:prSet presAssocID="{345B2D0A-1A24-4AF5-A425-B502D6A26271}" presName="hierChild1" presStyleCnt="0">
        <dgm:presLayoutVars>
          <dgm:chPref val="1"/>
          <dgm:dir/>
          <dgm:animOne val="branch"/>
          <dgm:animLvl val="lvl"/>
          <dgm:resizeHandles/>
        </dgm:presLayoutVars>
      </dgm:prSet>
      <dgm:spPr/>
    </dgm:pt>
    <dgm:pt modelId="{918FED62-DF93-41C6-8138-6473F446921F}" type="pres">
      <dgm:prSet presAssocID="{BCD40625-0942-4C33-9489-431AAC5A5633}" presName="hierRoot1" presStyleCnt="0"/>
      <dgm:spPr/>
    </dgm:pt>
    <dgm:pt modelId="{ECD8D23A-D280-4F5D-BE25-A06E526B6CE7}" type="pres">
      <dgm:prSet presAssocID="{BCD40625-0942-4C33-9489-431AAC5A5633}" presName="composite" presStyleCnt="0"/>
      <dgm:spPr/>
    </dgm:pt>
    <dgm:pt modelId="{8D2811BE-C9CC-4B13-8059-9DA408BB0A74}" type="pres">
      <dgm:prSet presAssocID="{BCD40625-0942-4C33-9489-431AAC5A5633}" presName="background" presStyleLbl="node0" presStyleIdx="0" presStyleCnt="2"/>
      <dgm:spPr/>
    </dgm:pt>
    <dgm:pt modelId="{EA2A560F-E072-401E-8C70-7C2581BAD991}" type="pres">
      <dgm:prSet presAssocID="{BCD40625-0942-4C33-9489-431AAC5A5633}" presName="text" presStyleLbl="fgAcc0" presStyleIdx="0" presStyleCnt="2">
        <dgm:presLayoutVars>
          <dgm:chPref val="3"/>
        </dgm:presLayoutVars>
      </dgm:prSet>
      <dgm:spPr/>
    </dgm:pt>
    <dgm:pt modelId="{15439A97-221F-438D-A0FD-A07C40AF34B0}" type="pres">
      <dgm:prSet presAssocID="{BCD40625-0942-4C33-9489-431AAC5A5633}" presName="hierChild2" presStyleCnt="0"/>
      <dgm:spPr/>
    </dgm:pt>
    <dgm:pt modelId="{AF0B1C62-D1E2-44E6-8364-1D502267682B}" type="pres">
      <dgm:prSet presAssocID="{8B2BFEC4-F682-45BF-8F5A-54C22654EAEE}" presName="hierRoot1" presStyleCnt="0"/>
      <dgm:spPr/>
    </dgm:pt>
    <dgm:pt modelId="{24562334-4CAD-4272-AE6B-0FA721988817}" type="pres">
      <dgm:prSet presAssocID="{8B2BFEC4-F682-45BF-8F5A-54C22654EAEE}" presName="composite" presStyleCnt="0"/>
      <dgm:spPr/>
    </dgm:pt>
    <dgm:pt modelId="{05CA79D8-B5DF-425F-812D-39F167C998D3}" type="pres">
      <dgm:prSet presAssocID="{8B2BFEC4-F682-45BF-8F5A-54C22654EAEE}" presName="background" presStyleLbl="node0" presStyleIdx="1" presStyleCnt="2"/>
      <dgm:spPr/>
    </dgm:pt>
    <dgm:pt modelId="{4D86DB8E-966C-49DE-A0CB-77F2068EA7DF}" type="pres">
      <dgm:prSet presAssocID="{8B2BFEC4-F682-45BF-8F5A-54C22654EAEE}" presName="text" presStyleLbl="fgAcc0" presStyleIdx="1" presStyleCnt="2">
        <dgm:presLayoutVars>
          <dgm:chPref val="3"/>
        </dgm:presLayoutVars>
      </dgm:prSet>
      <dgm:spPr/>
    </dgm:pt>
    <dgm:pt modelId="{E11C7944-8B00-4FA0-B6F7-7C3A9329CBBA}" type="pres">
      <dgm:prSet presAssocID="{8B2BFEC4-F682-45BF-8F5A-54C22654EAEE}" presName="hierChild2" presStyleCnt="0"/>
      <dgm:spPr/>
    </dgm:pt>
  </dgm:ptLst>
  <dgm:cxnLst>
    <dgm:cxn modelId="{42267E07-7B35-4E2D-8469-DF8C2CE92838}" type="presOf" srcId="{8B2BFEC4-F682-45BF-8F5A-54C22654EAEE}" destId="{4D86DB8E-966C-49DE-A0CB-77F2068EA7DF}" srcOrd="0" destOrd="0" presId="urn:microsoft.com/office/officeart/2005/8/layout/hierarchy1"/>
    <dgm:cxn modelId="{2F307811-894B-442E-B4A9-AE13A0A8521E}" srcId="{345B2D0A-1A24-4AF5-A425-B502D6A26271}" destId="{BCD40625-0942-4C33-9489-431AAC5A5633}" srcOrd="0" destOrd="0" parTransId="{CCF79EB3-5B37-4B59-A42E-810A09F9AFBF}" sibTransId="{00241D6B-9799-4B48-88ED-9D5DA5F8B8A0}"/>
    <dgm:cxn modelId="{CE29353C-DAE9-4062-B613-E673BAD7C5E3}" type="presOf" srcId="{BCD40625-0942-4C33-9489-431AAC5A5633}" destId="{EA2A560F-E072-401E-8C70-7C2581BAD991}" srcOrd="0" destOrd="0" presId="urn:microsoft.com/office/officeart/2005/8/layout/hierarchy1"/>
    <dgm:cxn modelId="{AD9629A3-561C-4C0D-9E05-CE28E1D50167}" type="presOf" srcId="{345B2D0A-1A24-4AF5-A425-B502D6A26271}" destId="{B749F02D-7349-42E5-B146-05411661FEF9}" srcOrd="0" destOrd="0" presId="urn:microsoft.com/office/officeart/2005/8/layout/hierarchy1"/>
    <dgm:cxn modelId="{428219E0-DB27-491E-BDE9-80D318DF92B7}" srcId="{345B2D0A-1A24-4AF5-A425-B502D6A26271}" destId="{8B2BFEC4-F682-45BF-8F5A-54C22654EAEE}" srcOrd="1" destOrd="0" parTransId="{AA362350-3919-4E52-A510-EEAAE167FFA5}" sibTransId="{51DAD951-0665-4A10-85D3-08BEC7E6D387}"/>
    <dgm:cxn modelId="{57CC29F8-7AC2-417B-A223-56B9910E97B8}" type="presParOf" srcId="{B749F02D-7349-42E5-B146-05411661FEF9}" destId="{918FED62-DF93-41C6-8138-6473F446921F}" srcOrd="0" destOrd="0" presId="urn:microsoft.com/office/officeart/2005/8/layout/hierarchy1"/>
    <dgm:cxn modelId="{432D147E-5A67-4583-8AC5-2CEF18040031}" type="presParOf" srcId="{918FED62-DF93-41C6-8138-6473F446921F}" destId="{ECD8D23A-D280-4F5D-BE25-A06E526B6CE7}" srcOrd="0" destOrd="0" presId="urn:microsoft.com/office/officeart/2005/8/layout/hierarchy1"/>
    <dgm:cxn modelId="{50A12D01-2C36-475C-845C-8C89A2AFDDD0}" type="presParOf" srcId="{ECD8D23A-D280-4F5D-BE25-A06E526B6CE7}" destId="{8D2811BE-C9CC-4B13-8059-9DA408BB0A74}" srcOrd="0" destOrd="0" presId="urn:microsoft.com/office/officeart/2005/8/layout/hierarchy1"/>
    <dgm:cxn modelId="{2E48ABD8-86CC-4521-9EAC-4505F99A05CF}" type="presParOf" srcId="{ECD8D23A-D280-4F5D-BE25-A06E526B6CE7}" destId="{EA2A560F-E072-401E-8C70-7C2581BAD991}" srcOrd="1" destOrd="0" presId="urn:microsoft.com/office/officeart/2005/8/layout/hierarchy1"/>
    <dgm:cxn modelId="{24274436-D9AC-4D90-AE5D-891B6B03DE35}" type="presParOf" srcId="{918FED62-DF93-41C6-8138-6473F446921F}" destId="{15439A97-221F-438D-A0FD-A07C40AF34B0}" srcOrd="1" destOrd="0" presId="urn:microsoft.com/office/officeart/2005/8/layout/hierarchy1"/>
    <dgm:cxn modelId="{49F2FBCF-CCDE-4DEC-B100-82DAB0778E9F}" type="presParOf" srcId="{B749F02D-7349-42E5-B146-05411661FEF9}" destId="{AF0B1C62-D1E2-44E6-8364-1D502267682B}" srcOrd="1" destOrd="0" presId="urn:microsoft.com/office/officeart/2005/8/layout/hierarchy1"/>
    <dgm:cxn modelId="{F2D20E9C-713E-47ED-922C-3969D1E55FB0}" type="presParOf" srcId="{AF0B1C62-D1E2-44E6-8364-1D502267682B}" destId="{24562334-4CAD-4272-AE6B-0FA721988817}" srcOrd="0" destOrd="0" presId="urn:microsoft.com/office/officeart/2005/8/layout/hierarchy1"/>
    <dgm:cxn modelId="{E985E2BE-6E54-472A-9F39-8E21940BF212}" type="presParOf" srcId="{24562334-4CAD-4272-AE6B-0FA721988817}" destId="{05CA79D8-B5DF-425F-812D-39F167C998D3}" srcOrd="0" destOrd="0" presId="urn:microsoft.com/office/officeart/2005/8/layout/hierarchy1"/>
    <dgm:cxn modelId="{90B26FC5-4185-451A-A1B9-8C37AC4E9532}" type="presParOf" srcId="{24562334-4CAD-4272-AE6B-0FA721988817}" destId="{4D86DB8E-966C-49DE-A0CB-77F2068EA7DF}" srcOrd="1" destOrd="0" presId="urn:microsoft.com/office/officeart/2005/8/layout/hierarchy1"/>
    <dgm:cxn modelId="{7F8BBD2B-D249-4987-B368-65A1946DBB93}" type="presParOf" srcId="{AF0B1C62-D1E2-44E6-8364-1D502267682B}" destId="{E11C7944-8B00-4FA0-B6F7-7C3A9329CBBA}"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4ABE25E-EFAB-4057-BBF3-9464CDC797CC}"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en-US"/>
        </a:p>
      </dgm:t>
    </dgm:pt>
    <dgm:pt modelId="{0D0102AF-EC53-42FB-9033-B034E571C710}">
      <dgm:prSet/>
      <dgm:spPr/>
      <dgm:t>
        <a:bodyPr/>
        <a:lstStyle/>
        <a:p>
          <a:r>
            <a:rPr lang="sr-Latn-ME"/>
            <a:t>Na osnovu strukture su klasifikovani na:</a:t>
          </a:r>
          <a:endParaRPr lang="en-US"/>
        </a:p>
      </dgm:t>
    </dgm:pt>
    <dgm:pt modelId="{93D7A93B-05FE-4BE6-839B-201B2EBFBD56}" type="parTrans" cxnId="{16DD76DC-ECD6-4E0A-913F-536776DD293C}">
      <dgm:prSet/>
      <dgm:spPr/>
      <dgm:t>
        <a:bodyPr/>
        <a:lstStyle/>
        <a:p>
          <a:endParaRPr lang="en-US"/>
        </a:p>
      </dgm:t>
    </dgm:pt>
    <dgm:pt modelId="{AB9CC402-E3A0-4D90-88F0-8E6F4EB80969}" type="sibTrans" cxnId="{16DD76DC-ECD6-4E0A-913F-536776DD293C}">
      <dgm:prSet/>
      <dgm:spPr/>
      <dgm:t>
        <a:bodyPr/>
        <a:lstStyle/>
        <a:p>
          <a:endParaRPr lang="en-US"/>
        </a:p>
      </dgm:t>
    </dgm:pt>
    <dgm:pt modelId="{4AB54D23-33C9-4283-B09F-944028B126D0}">
      <dgm:prSet/>
      <dgm:spPr/>
      <dgm:t>
        <a:bodyPr/>
        <a:lstStyle/>
        <a:p>
          <a:r>
            <a:rPr lang="sr-Latn-ME"/>
            <a:t>1.	derivate amino kisjelina</a:t>
          </a:r>
          <a:endParaRPr lang="en-US"/>
        </a:p>
      </dgm:t>
    </dgm:pt>
    <dgm:pt modelId="{63CC9DD9-C00A-4BCD-9F40-516BC949BEDB}" type="parTrans" cxnId="{89F0F0E8-8BC5-446A-9C19-430DBC9A0136}">
      <dgm:prSet/>
      <dgm:spPr/>
      <dgm:t>
        <a:bodyPr/>
        <a:lstStyle/>
        <a:p>
          <a:endParaRPr lang="en-US"/>
        </a:p>
      </dgm:t>
    </dgm:pt>
    <dgm:pt modelId="{1D866480-F3A9-4162-831E-56088FA200D9}" type="sibTrans" cxnId="{89F0F0E8-8BC5-446A-9C19-430DBC9A0136}">
      <dgm:prSet/>
      <dgm:spPr/>
      <dgm:t>
        <a:bodyPr/>
        <a:lstStyle/>
        <a:p>
          <a:endParaRPr lang="en-US"/>
        </a:p>
      </dgm:t>
    </dgm:pt>
    <dgm:pt modelId="{59E50366-13F5-410E-9929-6113E08CA263}">
      <dgm:prSet/>
      <dgm:spPr/>
      <dgm:t>
        <a:bodyPr/>
        <a:lstStyle/>
        <a:p>
          <a:r>
            <a:rPr lang="sr-Latn-ME"/>
            <a:t>2.	petidne hormone</a:t>
          </a:r>
          <a:endParaRPr lang="en-US"/>
        </a:p>
      </dgm:t>
    </dgm:pt>
    <dgm:pt modelId="{45DEE71B-F216-4388-B6DF-CCE79B8F5C8E}" type="parTrans" cxnId="{B0F4B345-A8E9-4F87-9D78-FDE39BD6E93F}">
      <dgm:prSet/>
      <dgm:spPr/>
      <dgm:t>
        <a:bodyPr/>
        <a:lstStyle/>
        <a:p>
          <a:endParaRPr lang="en-US"/>
        </a:p>
      </dgm:t>
    </dgm:pt>
    <dgm:pt modelId="{4302DE86-5F65-4728-8A99-5B0E22F7A563}" type="sibTrans" cxnId="{B0F4B345-A8E9-4F87-9D78-FDE39BD6E93F}">
      <dgm:prSet/>
      <dgm:spPr/>
      <dgm:t>
        <a:bodyPr/>
        <a:lstStyle/>
        <a:p>
          <a:endParaRPr lang="en-US"/>
        </a:p>
      </dgm:t>
    </dgm:pt>
    <dgm:pt modelId="{B286D725-7BA5-4A18-A2BC-3927EBCDB589}">
      <dgm:prSet/>
      <dgm:spPr/>
      <dgm:t>
        <a:bodyPr/>
        <a:lstStyle/>
        <a:p>
          <a:r>
            <a:rPr lang="sr-Latn-ME"/>
            <a:t>3.	lipidne derivate</a:t>
          </a:r>
          <a:endParaRPr lang="en-US"/>
        </a:p>
      </dgm:t>
    </dgm:pt>
    <dgm:pt modelId="{0FA13F89-C998-43AC-A226-ED35D45FC75B}" type="parTrans" cxnId="{0C46D633-821B-4396-AA01-E691D7AF416A}">
      <dgm:prSet/>
      <dgm:spPr/>
      <dgm:t>
        <a:bodyPr/>
        <a:lstStyle/>
        <a:p>
          <a:endParaRPr lang="en-US"/>
        </a:p>
      </dgm:t>
    </dgm:pt>
    <dgm:pt modelId="{4BC45F90-F5C6-46C6-BF2A-CC84307D2BEB}" type="sibTrans" cxnId="{0C46D633-821B-4396-AA01-E691D7AF416A}">
      <dgm:prSet/>
      <dgm:spPr/>
      <dgm:t>
        <a:bodyPr/>
        <a:lstStyle/>
        <a:p>
          <a:endParaRPr lang="en-US"/>
        </a:p>
      </dgm:t>
    </dgm:pt>
    <dgm:pt modelId="{6C9AE05F-886C-4BFE-A36D-8FECE1748FFA}" type="pres">
      <dgm:prSet presAssocID="{94ABE25E-EFAB-4057-BBF3-9464CDC797CC}" presName="linear" presStyleCnt="0">
        <dgm:presLayoutVars>
          <dgm:animLvl val="lvl"/>
          <dgm:resizeHandles val="exact"/>
        </dgm:presLayoutVars>
      </dgm:prSet>
      <dgm:spPr/>
    </dgm:pt>
    <dgm:pt modelId="{541E298E-18D5-4735-A4C6-A89E571BEB26}" type="pres">
      <dgm:prSet presAssocID="{0D0102AF-EC53-42FB-9033-B034E571C710}" presName="parentText" presStyleLbl="node1" presStyleIdx="0" presStyleCnt="4">
        <dgm:presLayoutVars>
          <dgm:chMax val="0"/>
          <dgm:bulletEnabled val="1"/>
        </dgm:presLayoutVars>
      </dgm:prSet>
      <dgm:spPr/>
    </dgm:pt>
    <dgm:pt modelId="{3461411C-F188-4631-9645-E3505FDAB380}" type="pres">
      <dgm:prSet presAssocID="{AB9CC402-E3A0-4D90-88F0-8E6F4EB80969}" presName="spacer" presStyleCnt="0"/>
      <dgm:spPr/>
    </dgm:pt>
    <dgm:pt modelId="{EECBD859-3F62-4D99-AA6F-6E1503CAAF21}" type="pres">
      <dgm:prSet presAssocID="{4AB54D23-33C9-4283-B09F-944028B126D0}" presName="parentText" presStyleLbl="node1" presStyleIdx="1" presStyleCnt="4">
        <dgm:presLayoutVars>
          <dgm:chMax val="0"/>
          <dgm:bulletEnabled val="1"/>
        </dgm:presLayoutVars>
      </dgm:prSet>
      <dgm:spPr/>
    </dgm:pt>
    <dgm:pt modelId="{3BCCBCF6-B984-4523-891D-AB26426F5CAF}" type="pres">
      <dgm:prSet presAssocID="{1D866480-F3A9-4162-831E-56088FA200D9}" presName="spacer" presStyleCnt="0"/>
      <dgm:spPr/>
    </dgm:pt>
    <dgm:pt modelId="{C4657901-CFAA-4AF2-974C-A968515B2768}" type="pres">
      <dgm:prSet presAssocID="{59E50366-13F5-410E-9929-6113E08CA263}" presName="parentText" presStyleLbl="node1" presStyleIdx="2" presStyleCnt="4">
        <dgm:presLayoutVars>
          <dgm:chMax val="0"/>
          <dgm:bulletEnabled val="1"/>
        </dgm:presLayoutVars>
      </dgm:prSet>
      <dgm:spPr/>
    </dgm:pt>
    <dgm:pt modelId="{721B1CA6-6AE4-4C69-8939-C759A99F8B22}" type="pres">
      <dgm:prSet presAssocID="{4302DE86-5F65-4728-8A99-5B0E22F7A563}" presName="spacer" presStyleCnt="0"/>
      <dgm:spPr/>
    </dgm:pt>
    <dgm:pt modelId="{0439DA70-8A44-4FEE-8D19-4F3367A99211}" type="pres">
      <dgm:prSet presAssocID="{B286D725-7BA5-4A18-A2BC-3927EBCDB589}" presName="parentText" presStyleLbl="node1" presStyleIdx="3" presStyleCnt="4">
        <dgm:presLayoutVars>
          <dgm:chMax val="0"/>
          <dgm:bulletEnabled val="1"/>
        </dgm:presLayoutVars>
      </dgm:prSet>
      <dgm:spPr/>
    </dgm:pt>
  </dgm:ptLst>
  <dgm:cxnLst>
    <dgm:cxn modelId="{CE53A117-3C73-4BB4-B71E-B6941AEEE914}" type="presOf" srcId="{0D0102AF-EC53-42FB-9033-B034E571C710}" destId="{541E298E-18D5-4735-A4C6-A89E571BEB26}" srcOrd="0" destOrd="0" presId="urn:microsoft.com/office/officeart/2005/8/layout/vList2"/>
    <dgm:cxn modelId="{0C46D633-821B-4396-AA01-E691D7AF416A}" srcId="{94ABE25E-EFAB-4057-BBF3-9464CDC797CC}" destId="{B286D725-7BA5-4A18-A2BC-3927EBCDB589}" srcOrd="3" destOrd="0" parTransId="{0FA13F89-C998-43AC-A226-ED35D45FC75B}" sibTransId="{4BC45F90-F5C6-46C6-BF2A-CC84307D2BEB}"/>
    <dgm:cxn modelId="{B0F4B345-A8E9-4F87-9D78-FDE39BD6E93F}" srcId="{94ABE25E-EFAB-4057-BBF3-9464CDC797CC}" destId="{59E50366-13F5-410E-9929-6113E08CA263}" srcOrd="2" destOrd="0" parTransId="{45DEE71B-F216-4388-B6DF-CCE79B8F5C8E}" sibTransId="{4302DE86-5F65-4728-8A99-5B0E22F7A563}"/>
    <dgm:cxn modelId="{E2B9AE7C-88BA-4173-8FE2-F41CD05C5E6E}" type="presOf" srcId="{59E50366-13F5-410E-9929-6113E08CA263}" destId="{C4657901-CFAA-4AF2-974C-A968515B2768}" srcOrd="0" destOrd="0" presId="urn:microsoft.com/office/officeart/2005/8/layout/vList2"/>
    <dgm:cxn modelId="{8E1CFA99-E3B6-41B8-A358-91B0A1262743}" type="presOf" srcId="{4AB54D23-33C9-4283-B09F-944028B126D0}" destId="{EECBD859-3F62-4D99-AA6F-6E1503CAAF21}" srcOrd="0" destOrd="0" presId="urn:microsoft.com/office/officeart/2005/8/layout/vList2"/>
    <dgm:cxn modelId="{0FF50ADB-2CFF-4662-8CA8-C4408A6EC41B}" type="presOf" srcId="{B286D725-7BA5-4A18-A2BC-3927EBCDB589}" destId="{0439DA70-8A44-4FEE-8D19-4F3367A99211}" srcOrd="0" destOrd="0" presId="urn:microsoft.com/office/officeart/2005/8/layout/vList2"/>
    <dgm:cxn modelId="{16DD76DC-ECD6-4E0A-913F-536776DD293C}" srcId="{94ABE25E-EFAB-4057-BBF3-9464CDC797CC}" destId="{0D0102AF-EC53-42FB-9033-B034E571C710}" srcOrd="0" destOrd="0" parTransId="{93D7A93B-05FE-4BE6-839B-201B2EBFBD56}" sibTransId="{AB9CC402-E3A0-4D90-88F0-8E6F4EB80969}"/>
    <dgm:cxn modelId="{89F0F0E8-8BC5-446A-9C19-430DBC9A0136}" srcId="{94ABE25E-EFAB-4057-BBF3-9464CDC797CC}" destId="{4AB54D23-33C9-4283-B09F-944028B126D0}" srcOrd="1" destOrd="0" parTransId="{63CC9DD9-C00A-4BCD-9F40-516BC949BEDB}" sibTransId="{1D866480-F3A9-4162-831E-56088FA200D9}"/>
    <dgm:cxn modelId="{5348EDED-C218-42F4-B7F3-256C2339384D}" type="presOf" srcId="{94ABE25E-EFAB-4057-BBF3-9464CDC797CC}" destId="{6C9AE05F-886C-4BFE-A36D-8FECE1748FFA}" srcOrd="0" destOrd="0" presId="urn:microsoft.com/office/officeart/2005/8/layout/vList2"/>
    <dgm:cxn modelId="{DE85ED27-89E3-4DD0-95F8-D5427D5ACF73}" type="presParOf" srcId="{6C9AE05F-886C-4BFE-A36D-8FECE1748FFA}" destId="{541E298E-18D5-4735-A4C6-A89E571BEB26}" srcOrd="0" destOrd="0" presId="urn:microsoft.com/office/officeart/2005/8/layout/vList2"/>
    <dgm:cxn modelId="{7F3C4892-4CD3-4D64-B868-D835235236DB}" type="presParOf" srcId="{6C9AE05F-886C-4BFE-A36D-8FECE1748FFA}" destId="{3461411C-F188-4631-9645-E3505FDAB380}" srcOrd="1" destOrd="0" presId="urn:microsoft.com/office/officeart/2005/8/layout/vList2"/>
    <dgm:cxn modelId="{11E8EC32-FF5C-4F92-ADF2-C6C60BC0881E}" type="presParOf" srcId="{6C9AE05F-886C-4BFE-A36D-8FECE1748FFA}" destId="{EECBD859-3F62-4D99-AA6F-6E1503CAAF21}" srcOrd="2" destOrd="0" presId="urn:microsoft.com/office/officeart/2005/8/layout/vList2"/>
    <dgm:cxn modelId="{662D5098-BB9B-4CDD-8954-F9F514BD51E3}" type="presParOf" srcId="{6C9AE05F-886C-4BFE-A36D-8FECE1748FFA}" destId="{3BCCBCF6-B984-4523-891D-AB26426F5CAF}" srcOrd="3" destOrd="0" presId="urn:microsoft.com/office/officeart/2005/8/layout/vList2"/>
    <dgm:cxn modelId="{D81324A7-EDF4-494B-9E03-518DBE1E53C5}" type="presParOf" srcId="{6C9AE05F-886C-4BFE-A36D-8FECE1748FFA}" destId="{C4657901-CFAA-4AF2-974C-A968515B2768}" srcOrd="4" destOrd="0" presId="urn:microsoft.com/office/officeart/2005/8/layout/vList2"/>
    <dgm:cxn modelId="{537EB88F-0836-4E00-BE30-CDA386E19D0B}" type="presParOf" srcId="{6C9AE05F-886C-4BFE-A36D-8FECE1748FFA}" destId="{721B1CA6-6AE4-4C69-8939-C759A99F8B22}" srcOrd="5" destOrd="0" presId="urn:microsoft.com/office/officeart/2005/8/layout/vList2"/>
    <dgm:cxn modelId="{0FA09600-4652-4531-81A3-6244893E31C1}" type="presParOf" srcId="{6C9AE05F-886C-4BFE-A36D-8FECE1748FFA}" destId="{0439DA70-8A44-4FEE-8D19-4F3367A99211}"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380C815-A747-4819-8CC8-FCC10FBD5F76}"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AC859896-CD88-46AB-9F9A-58AB997BFE7B}">
      <dgm:prSet/>
      <dgm:spPr/>
      <dgm:t>
        <a:bodyPr/>
        <a:lstStyle/>
        <a:p>
          <a:r>
            <a:rPr lang="sr-Latn-ME"/>
            <a:t>Hormoni se oslobađaju u kapilarima odakle dospijevaju veoma brzo u cirkulaciju. U cirkulaciji mogu da cirkulušu slobodno ili vezani za transportne proteine plazme. </a:t>
          </a:r>
          <a:endParaRPr lang="en-US"/>
        </a:p>
      </dgm:t>
    </dgm:pt>
    <dgm:pt modelId="{CCE185E9-DE68-45E4-A3F2-B19F5CF671F1}" type="parTrans" cxnId="{17B649B1-D8E8-47CC-BD2B-26C5F9762063}">
      <dgm:prSet/>
      <dgm:spPr/>
      <dgm:t>
        <a:bodyPr/>
        <a:lstStyle/>
        <a:p>
          <a:endParaRPr lang="en-US"/>
        </a:p>
      </dgm:t>
    </dgm:pt>
    <dgm:pt modelId="{14F83318-F4D1-4A99-824B-314D1EB6758C}" type="sibTrans" cxnId="{17B649B1-D8E8-47CC-BD2B-26C5F9762063}">
      <dgm:prSet/>
      <dgm:spPr/>
      <dgm:t>
        <a:bodyPr/>
        <a:lstStyle/>
        <a:p>
          <a:endParaRPr lang="en-US"/>
        </a:p>
      </dgm:t>
    </dgm:pt>
    <dgm:pt modelId="{F5D1D691-6A7D-468C-9295-70DA4E4A6054}">
      <dgm:prSet/>
      <dgm:spPr/>
      <dgm:t>
        <a:bodyPr/>
        <a:lstStyle/>
        <a:p>
          <a:r>
            <a:rPr lang="sr-Latn-ME" dirty="0"/>
            <a:t>Kao slobodni oni u plazmo mogu da obstaju manje od 1 sata, pa čak i samo nekoliko minuta, dok hormoni vezani za transportne proteine mogu da opstanu znatno duže. Inaktivišu se na slijedeće načine:</a:t>
          </a:r>
          <a:endParaRPr lang="en-US" dirty="0"/>
        </a:p>
      </dgm:t>
    </dgm:pt>
    <dgm:pt modelId="{DA4613E9-8C8B-46EF-A79C-AE08D4392007}" type="parTrans" cxnId="{3D37C71F-9E0F-43D9-86F8-A919562BAFB4}">
      <dgm:prSet/>
      <dgm:spPr/>
      <dgm:t>
        <a:bodyPr/>
        <a:lstStyle/>
        <a:p>
          <a:endParaRPr lang="en-US"/>
        </a:p>
      </dgm:t>
    </dgm:pt>
    <dgm:pt modelId="{695A2F38-EE0F-4164-BC4B-8EC5AF728D24}" type="sibTrans" cxnId="{3D37C71F-9E0F-43D9-86F8-A919562BAFB4}">
      <dgm:prSet/>
      <dgm:spPr/>
      <dgm:t>
        <a:bodyPr/>
        <a:lstStyle/>
        <a:p>
          <a:endParaRPr lang="en-US"/>
        </a:p>
      </dgm:t>
    </dgm:pt>
    <dgm:pt modelId="{53241E0B-4FB2-4500-B827-BDE6E6E3435B}">
      <dgm:prSet/>
      <dgm:spPr/>
      <dgm:t>
        <a:bodyPr/>
        <a:lstStyle/>
        <a:p>
          <a:r>
            <a:rPr lang="sr-Latn-ME"/>
            <a:t>1.	vezivanjem za receptore na ciljnom tkivu</a:t>
          </a:r>
          <a:endParaRPr lang="en-US"/>
        </a:p>
      </dgm:t>
    </dgm:pt>
    <dgm:pt modelId="{CA701787-A26E-4819-9BC9-911AA67AC08B}" type="parTrans" cxnId="{97C3364B-DB9F-4BEB-BC90-1C11DFA0BE2A}">
      <dgm:prSet/>
      <dgm:spPr/>
      <dgm:t>
        <a:bodyPr/>
        <a:lstStyle/>
        <a:p>
          <a:endParaRPr lang="en-US"/>
        </a:p>
      </dgm:t>
    </dgm:pt>
    <dgm:pt modelId="{3DD2DBEE-D765-422A-AD7F-3B2E2AD6770A}" type="sibTrans" cxnId="{97C3364B-DB9F-4BEB-BC90-1C11DFA0BE2A}">
      <dgm:prSet/>
      <dgm:spPr/>
      <dgm:t>
        <a:bodyPr/>
        <a:lstStyle/>
        <a:p>
          <a:endParaRPr lang="en-US"/>
        </a:p>
      </dgm:t>
    </dgm:pt>
    <dgm:pt modelId="{798ABF2F-1E82-4892-BB7E-3BA4954C4EB9}">
      <dgm:prSet/>
      <dgm:spPr/>
      <dgm:t>
        <a:bodyPr/>
        <a:lstStyle/>
        <a:p>
          <a:r>
            <a:rPr lang="sr-Latn-ME"/>
            <a:t>2.	absorpcijom u ćelijama jetre i bubrega</a:t>
          </a:r>
          <a:endParaRPr lang="en-US"/>
        </a:p>
      </dgm:t>
    </dgm:pt>
    <dgm:pt modelId="{FCF99A38-55CB-4D7F-B574-6B277085EBF9}" type="parTrans" cxnId="{3DABE51D-DBAF-4B9F-9DB7-E706171F4047}">
      <dgm:prSet/>
      <dgm:spPr/>
      <dgm:t>
        <a:bodyPr/>
        <a:lstStyle/>
        <a:p>
          <a:endParaRPr lang="en-US"/>
        </a:p>
      </dgm:t>
    </dgm:pt>
    <dgm:pt modelId="{97630D37-7169-4E5A-8363-D06E48390EB3}" type="sibTrans" cxnId="{3DABE51D-DBAF-4B9F-9DB7-E706171F4047}">
      <dgm:prSet/>
      <dgm:spPr/>
      <dgm:t>
        <a:bodyPr/>
        <a:lstStyle/>
        <a:p>
          <a:endParaRPr lang="en-US"/>
        </a:p>
      </dgm:t>
    </dgm:pt>
    <dgm:pt modelId="{DFFD6296-DDF6-499A-9B9C-BCC5F059CE9A}">
      <dgm:prSet/>
      <dgm:spPr/>
      <dgm:t>
        <a:bodyPr/>
        <a:lstStyle/>
        <a:p>
          <a:r>
            <a:rPr lang="sr-Latn-ME"/>
            <a:t>3. 	razlažu se djelovanjem aktivnih enzima u plazmi ili intersticijalnoj tečnosti</a:t>
          </a:r>
          <a:endParaRPr lang="en-US"/>
        </a:p>
      </dgm:t>
    </dgm:pt>
    <dgm:pt modelId="{ADC64C24-13A0-41E9-8313-07A2D8F8C3BE}" type="parTrans" cxnId="{DC140B76-A9A3-49A4-A413-80988DE1A694}">
      <dgm:prSet/>
      <dgm:spPr/>
      <dgm:t>
        <a:bodyPr/>
        <a:lstStyle/>
        <a:p>
          <a:endParaRPr lang="en-US"/>
        </a:p>
      </dgm:t>
    </dgm:pt>
    <dgm:pt modelId="{D445F6A4-3C8A-49A6-AFE6-9CC4D99CC9A7}" type="sibTrans" cxnId="{DC140B76-A9A3-49A4-A413-80988DE1A694}">
      <dgm:prSet/>
      <dgm:spPr/>
      <dgm:t>
        <a:bodyPr/>
        <a:lstStyle/>
        <a:p>
          <a:endParaRPr lang="en-US"/>
        </a:p>
      </dgm:t>
    </dgm:pt>
    <dgm:pt modelId="{9C4C86A4-05DB-437D-AB44-A6331BE00B75}" type="pres">
      <dgm:prSet presAssocID="{F380C815-A747-4819-8CC8-FCC10FBD5F76}" presName="linear" presStyleCnt="0">
        <dgm:presLayoutVars>
          <dgm:animLvl val="lvl"/>
          <dgm:resizeHandles val="exact"/>
        </dgm:presLayoutVars>
      </dgm:prSet>
      <dgm:spPr/>
    </dgm:pt>
    <dgm:pt modelId="{67BFDD7E-92A8-4742-BCDF-889302CBA1D1}" type="pres">
      <dgm:prSet presAssocID="{AC859896-CD88-46AB-9F9A-58AB997BFE7B}" presName="parentText" presStyleLbl="node1" presStyleIdx="0" presStyleCnt="5">
        <dgm:presLayoutVars>
          <dgm:chMax val="0"/>
          <dgm:bulletEnabled val="1"/>
        </dgm:presLayoutVars>
      </dgm:prSet>
      <dgm:spPr/>
    </dgm:pt>
    <dgm:pt modelId="{6F560352-CDC1-4949-BCC2-73D421F92A34}" type="pres">
      <dgm:prSet presAssocID="{14F83318-F4D1-4A99-824B-314D1EB6758C}" presName="spacer" presStyleCnt="0"/>
      <dgm:spPr/>
    </dgm:pt>
    <dgm:pt modelId="{AEB035A8-DC7F-4074-AC02-92949299AF9A}" type="pres">
      <dgm:prSet presAssocID="{F5D1D691-6A7D-468C-9295-70DA4E4A6054}" presName="parentText" presStyleLbl="node1" presStyleIdx="1" presStyleCnt="5">
        <dgm:presLayoutVars>
          <dgm:chMax val="0"/>
          <dgm:bulletEnabled val="1"/>
        </dgm:presLayoutVars>
      </dgm:prSet>
      <dgm:spPr/>
    </dgm:pt>
    <dgm:pt modelId="{9EAE8B19-FED5-4425-AE89-F8D823AFD8F8}" type="pres">
      <dgm:prSet presAssocID="{695A2F38-EE0F-4164-BC4B-8EC5AF728D24}" presName="spacer" presStyleCnt="0"/>
      <dgm:spPr/>
    </dgm:pt>
    <dgm:pt modelId="{0986CC2D-AACE-40F4-B175-48104DCC5566}" type="pres">
      <dgm:prSet presAssocID="{53241E0B-4FB2-4500-B827-BDE6E6E3435B}" presName="parentText" presStyleLbl="node1" presStyleIdx="2" presStyleCnt="5">
        <dgm:presLayoutVars>
          <dgm:chMax val="0"/>
          <dgm:bulletEnabled val="1"/>
        </dgm:presLayoutVars>
      </dgm:prSet>
      <dgm:spPr/>
    </dgm:pt>
    <dgm:pt modelId="{29E352A9-B5B3-4A96-8801-F62505EC26F3}" type="pres">
      <dgm:prSet presAssocID="{3DD2DBEE-D765-422A-AD7F-3B2E2AD6770A}" presName="spacer" presStyleCnt="0"/>
      <dgm:spPr/>
    </dgm:pt>
    <dgm:pt modelId="{4C1ECE3A-0F0A-4472-A6A6-3282CBC22850}" type="pres">
      <dgm:prSet presAssocID="{798ABF2F-1E82-4892-BB7E-3BA4954C4EB9}" presName="parentText" presStyleLbl="node1" presStyleIdx="3" presStyleCnt="5">
        <dgm:presLayoutVars>
          <dgm:chMax val="0"/>
          <dgm:bulletEnabled val="1"/>
        </dgm:presLayoutVars>
      </dgm:prSet>
      <dgm:spPr/>
    </dgm:pt>
    <dgm:pt modelId="{2C6ABB0E-C699-4E87-A239-6B62B974BD1D}" type="pres">
      <dgm:prSet presAssocID="{97630D37-7169-4E5A-8363-D06E48390EB3}" presName="spacer" presStyleCnt="0"/>
      <dgm:spPr/>
    </dgm:pt>
    <dgm:pt modelId="{4629A955-0E22-43E4-B3D7-5C88BF41F9D7}" type="pres">
      <dgm:prSet presAssocID="{DFFD6296-DDF6-499A-9B9C-BCC5F059CE9A}" presName="parentText" presStyleLbl="node1" presStyleIdx="4" presStyleCnt="5">
        <dgm:presLayoutVars>
          <dgm:chMax val="0"/>
          <dgm:bulletEnabled val="1"/>
        </dgm:presLayoutVars>
      </dgm:prSet>
      <dgm:spPr/>
    </dgm:pt>
  </dgm:ptLst>
  <dgm:cxnLst>
    <dgm:cxn modelId="{3DABE51D-DBAF-4B9F-9DB7-E706171F4047}" srcId="{F380C815-A747-4819-8CC8-FCC10FBD5F76}" destId="{798ABF2F-1E82-4892-BB7E-3BA4954C4EB9}" srcOrd="3" destOrd="0" parTransId="{FCF99A38-55CB-4D7F-B574-6B277085EBF9}" sibTransId="{97630D37-7169-4E5A-8363-D06E48390EB3}"/>
    <dgm:cxn modelId="{3D37C71F-9E0F-43D9-86F8-A919562BAFB4}" srcId="{F380C815-A747-4819-8CC8-FCC10FBD5F76}" destId="{F5D1D691-6A7D-468C-9295-70DA4E4A6054}" srcOrd="1" destOrd="0" parTransId="{DA4613E9-8C8B-46EF-A79C-AE08D4392007}" sibTransId="{695A2F38-EE0F-4164-BC4B-8EC5AF728D24}"/>
    <dgm:cxn modelId="{9F360033-F611-42F9-B5A2-5A716C2FA386}" type="presOf" srcId="{F380C815-A747-4819-8CC8-FCC10FBD5F76}" destId="{9C4C86A4-05DB-437D-AB44-A6331BE00B75}" srcOrd="0" destOrd="0" presId="urn:microsoft.com/office/officeart/2005/8/layout/vList2"/>
    <dgm:cxn modelId="{97C3364B-DB9F-4BEB-BC90-1C11DFA0BE2A}" srcId="{F380C815-A747-4819-8CC8-FCC10FBD5F76}" destId="{53241E0B-4FB2-4500-B827-BDE6E6E3435B}" srcOrd="2" destOrd="0" parTransId="{CA701787-A26E-4819-9BC9-911AA67AC08B}" sibTransId="{3DD2DBEE-D765-422A-AD7F-3B2E2AD6770A}"/>
    <dgm:cxn modelId="{B478FA4C-E2F1-4619-8FA6-BA6B8E800959}" type="presOf" srcId="{53241E0B-4FB2-4500-B827-BDE6E6E3435B}" destId="{0986CC2D-AACE-40F4-B175-48104DCC5566}" srcOrd="0" destOrd="0" presId="urn:microsoft.com/office/officeart/2005/8/layout/vList2"/>
    <dgm:cxn modelId="{58D78674-BF96-48A1-9FC9-B3909D329726}" type="presOf" srcId="{F5D1D691-6A7D-468C-9295-70DA4E4A6054}" destId="{AEB035A8-DC7F-4074-AC02-92949299AF9A}" srcOrd="0" destOrd="0" presId="urn:microsoft.com/office/officeart/2005/8/layout/vList2"/>
    <dgm:cxn modelId="{DC140B76-A9A3-49A4-A413-80988DE1A694}" srcId="{F380C815-A747-4819-8CC8-FCC10FBD5F76}" destId="{DFFD6296-DDF6-499A-9B9C-BCC5F059CE9A}" srcOrd="4" destOrd="0" parTransId="{ADC64C24-13A0-41E9-8313-07A2D8F8C3BE}" sibTransId="{D445F6A4-3C8A-49A6-AFE6-9CC4D99CC9A7}"/>
    <dgm:cxn modelId="{F39BEC94-5FCB-4319-8CF0-57D863A04CBA}" type="presOf" srcId="{AC859896-CD88-46AB-9F9A-58AB997BFE7B}" destId="{67BFDD7E-92A8-4742-BCDF-889302CBA1D1}" srcOrd="0" destOrd="0" presId="urn:microsoft.com/office/officeart/2005/8/layout/vList2"/>
    <dgm:cxn modelId="{17182DA3-7ED2-4201-8FB4-B8F2ABAA8A56}" type="presOf" srcId="{DFFD6296-DDF6-499A-9B9C-BCC5F059CE9A}" destId="{4629A955-0E22-43E4-B3D7-5C88BF41F9D7}" srcOrd="0" destOrd="0" presId="urn:microsoft.com/office/officeart/2005/8/layout/vList2"/>
    <dgm:cxn modelId="{17B649B1-D8E8-47CC-BD2B-26C5F9762063}" srcId="{F380C815-A747-4819-8CC8-FCC10FBD5F76}" destId="{AC859896-CD88-46AB-9F9A-58AB997BFE7B}" srcOrd="0" destOrd="0" parTransId="{CCE185E9-DE68-45E4-A3F2-B19F5CF671F1}" sibTransId="{14F83318-F4D1-4A99-824B-314D1EB6758C}"/>
    <dgm:cxn modelId="{3D4341C7-A934-4045-8D1E-834AD3579F0B}" type="presOf" srcId="{798ABF2F-1E82-4892-BB7E-3BA4954C4EB9}" destId="{4C1ECE3A-0F0A-4472-A6A6-3282CBC22850}" srcOrd="0" destOrd="0" presId="urn:microsoft.com/office/officeart/2005/8/layout/vList2"/>
    <dgm:cxn modelId="{9BB79BB2-CBB9-483C-8FCE-B5640DDE525F}" type="presParOf" srcId="{9C4C86A4-05DB-437D-AB44-A6331BE00B75}" destId="{67BFDD7E-92A8-4742-BCDF-889302CBA1D1}" srcOrd="0" destOrd="0" presId="urn:microsoft.com/office/officeart/2005/8/layout/vList2"/>
    <dgm:cxn modelId="{76CA07F0-3065-4518-88E8-142493002D84}" type="presParOf" srcId="{9C4C86A4-05DB-437D-AB44-A6331BE00B75}" destId="{6F560352-CDC1-4949-BCC2-73D421F92A34}" srcOrd="1" destOrd="0" presId="urn:microsoft.com/office/officeart/2005/8/layout/vList2"/>
    <dgm:cxn modelId="{539377D9-90D1-4A11-AEF2-7EEFDC752596}" type="presParOf" srcId="{9C4C86A4-05DB-437D-AB44-A6331BE00B75}" destId="{AEB035A8-DC7F-4074-AC02-92949299AF9A}" srcOrd="2" destOrd="0" presId="urn:microsoft.com/office/officeart/2005/8/layout/vList2"/>
    <dgm:cxn modelId="{D5231B70-1C7F-404A-887E-BA25CF33EB48}" type="presParOf" srcId="{9C4C86A4-05DB-437D-AB44-A6331BE00B75}" destId="{9EAE8B19-FED5-4425-AE89-F8D823AFD8F8}" srcOrd="3" destOrd="0" presId="urn:microsoft.com/office/officeart/2005/8/layout/vList2"/>
    <dgm:cxn modelId="{0A448A11-BDB1-41C4-82DA-2CD12FB3ABB0}" type="presParOf" srcId="{9C4C86A4-05DB-437D-AB44-A6331BE00B75}" destId="{0986CC2D-AACE-40F4-B175-48104DCC5566}" srcOrd="4" destOrd="0" presId="urn:microsoft.com/office/officeart/2005/8/layout/vList2"/>
    <dgm:cxn modelId="{73205AA3-F5CC-4DF3-AEEA-C952753C9223}" type="presParOf" srcId="{9C4C86A4-05DB-437D-AB44-A6331BE00B75}" destId="{29E352A9-B5B3-4A96-8801-F62505EC26F3}" srcOrd="5" destOrd="0" presId="urn:microsoft.com/office/officeart/2005/8/layout/vList2"/>
    <dgm:cxn modelId="{83EDC2FD-7633-49FA-91EF-A6B60222EC6E}" type="presParOf" srcId="{9C4C86A4-05DB-437D-AB44-A6331BE00B75}" destId="{4C1ECE3A-0F0A-4472-A6A6-3282CBC22850}" srcOrd="6" destOrd="0" presId="urn:microsoft.com/office/officeart/2005/8/layout/vList2"/>
    <dgm:cxn modelId="{72D48D17-D0FB-44E7-8CF7-6A54C7820ADE}" type="presParOf" srcId="{9C4C86A4-05DB-437D-AB44-A6331BE00B75}" destId="{2C6ABB0E-C699-4E87-A239-6B62B974BD1D}" srcOrd="7" destOrd="0" presId="urn:microsoft.com/office/officeart/2005/8/layout/vList2"/>
    <dgm:cxn modelId="{BD9A26B1-CE7A-432A-9C2E-4DC6846C12AC}" type="presParOf" srcId="{9C4C86A4-05DB-437D-AB44-A6331BE00B75}" destId="{4629A955-0E22-43E4-B3D7-5C88BF41F9D7}"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2AE4D9C-C635-49AF-AFC6-28CE68D93A20}" type="doc">
      <dgm:prSet loTypeId="urn:microsoft.com/office/officeart/2005/8/layout/process4" loCatId="process" qsTypeId="urn:microsoft.com/office/officeart/2005/8/quickstyle/simple1" qsCatId="simple" csTypeId="urn:microsoft.com/office/officeart/2005/8/colors/colorful1" csCatId="colorful"/>
      <dgm:spPr/>
      <dgm:t>
        <a:bodyPr/>
        <a:lstStyle/>
        <a:p>
          <a:endParaRPr lang="en-US"/>
        </a:p>
      </dgm:t>
    </dgm:pt>
    <dgm:pt modelId="{99424AB4-BCAD-43D9-A85F-790B05A115B0}">
      <dgm:prSet/>
      <dgm:spPr/>
      <dgm:t>
        <a:bodyPr/>
        <a:lstStyle/>
        <a:p>
          <a:r>
            <a:rPr lang="sr-Latn-ME"/>
            <a:t>Aktivacija G proteina uslovljava otvaranje Ca kanala u ćelijskim membranama ili u membranama ćelijskih organela. </a:t>
          </a:r>
          <a:endParaRPr lang="en-US"/>
        </a:p>
      </dgm:t>
    </dgm:pt>
    <dgm:pt modelId="{1E6CB835-FC7D-4C70-89B5-2BB21A7ED4BB}" type="parTrans" cxnId="{81A055A0-07F3-457D-BAD4-3F887D9F9114}">
      <dgm:prSet/>
      <dgm:spPr/>
      <dgm:t>
        <a:bodyPr/>
        <a:lstStyle/>
        <a:p>
          <a:endParaRPr lang="en-US"/>
        </a:p>
      </dgm:t>
    </dgm:pt>
    <dgm:pt modelId="{58F77225-E0B3-4D6C-8958-802F1279F630}" type="sibTrans" cxnId="{81A055A0-07F3-457D-BAD4-3F887D9F9114}">
      <dgm:prSet/>
      <dgm:spPr/>
      <dgm:t>
        <a:bodyPr/>
        <a:lstStyle/>
        <a:p>
          <a:endParaRPr lang="en-US"/>
        </a:p>
      </dgm:t>
    </dgm:pt>
    <dgm:pt modelId="{6877ADA2-4A48-422C-84D7-0D5E7B4D851B}">
      <dgm:prSet/>
      <dgm:spPr/>
      <dgm:t>
        <a:bodyPr/>
        <a:lstStyle/>
        <a:p>
          <a:r>
            <a:rPr lang="sr-Latn-ME"/>
            <a:t>G proteini u ovom slučaju aktiviraju enzim fosfolipazu C, koji je odgovoran za produkciju diacilglicerol i inozitol fosfatazu iz membranskih fosfolipida.</a:t>
          </a:r>
          <a:endParaRPr lang="en-US"/>
        </a:p>
      </dgm:t>
    </dgm:pt>
    <dgm:pt modelId="{D5A5D27C-8D6A-4611-8BED-66232D19A91D}" type="parTrans" cxnId="{AE5C2FB9-EF4A-484F-A3A5-F243EB2E310E}">
      <dgm:prSet/>
      <dgm:spPr/>
      <dgm:t>
        <a:bodyPr/>
        <a:lstStyle/>
        <a:p>
          <a:endParaRPr lang="en-US"/>
        </a:p>
      </dgm:t>
    </dgm:pt>
    <dgm:pt modelId="{5CF56DAC-EE7F-46BF-BD8D-185256DBB539}" type="sibTrans" cxnId="{AE5C2FB9-EF4A-484F-A3A5-F243EB2E310E}">
      <dgm:prSet/>
      <dgm:spPr/>
      <dgm:t>
        <a:bodyPr/>
        <a:lstStyle/>
        <a:p>
          <a:endParaRPr lang="en-US"/>
        </a:p>
      </dgm:t>
    </dgm:pt>
    <dgm:pt modelId="{93D5D73F-01FD-427D-BE3E-8928BD46EFD2}" type="pres">
      <dgm:prSet presAssocID="{C2AE4D9C-C635-49AF-AFC6-28CE68D93A20}" presName="Name0" presStyleCnt="0">
        <dgm:presLayoutVars>
          <dgm:dir/>
          <dgm:animLvl val="lvl"/>
          <dgm:resizeHandles val="exact"/>
        </dgm:presLayoutVars>
      </dgm:prSet>
      <dgm:spPr/>
    </dgm:pt>
    <dgm:pt modelId="{C432B1A0-330C-40ED-AAD5-520F78700558}" type="pres">
      <dgm:prSet presAssocID="{6877ADA2-4A48-422C-84D7-0D5E7B4D851B}" presName="boxAndChildren" presStyleCnt="0"/>
      <dgm:spPr/>
    </dgm:pt>
    <dgm:pt modelId="{DF044E3D-631E-4203-AB38-025DFAFAD77D}" type="pres">
      <dgm:prSet presAssocID="{6877ADA2-4A48-422C-84D7-0D5E7B4D851B}" presName="parentTextBox" presStyleLbl="node1" presStyleIdx="0" presStyleCnt="2"/>
      <dgm:spPr/>
    </dgm:pt>
    <dgm:pt modelId="{8E8B27EF-B37E-4BC2-9E76-4D99FF2C65E2}" type="pres">
      <dgm:prSet presAssocID="{58F77225-E0B3-4D6C-8958-802F1279F630}" presName="sp" presStyleCnt="0"/>
      <dgm:spPr/>
    </dgm:pt>
    <dgm:pt modelId="{D2944645-3B94-49F1-BAD6-9E5C761B14D0}" type="pres">
      <dgm:prSet presAssocID="{99424AB4-BCAD-43D9-A85F-790B05A115B0}" presName="arrowAndChildren" presStyleCnt="0"/>
      <dgm:spPr/>
    </dgm:pt>
    <dgm:pt modelId="{D2D63367-35EA-4EEB-822D-16B5497A4CF7}" type="pres">
      <dgm:prSet presAssocID="{99424AB4-BCAD-43D9-A85F-790B05A115B0}" presName="parentTextArrow" presStyleLbl="node1" presStyleIdx="1" presStyleCnt="2"/>
      <dgm:spPr/>
    </dgm:pt>
  </dgm:ptLst>
  <dgm:cxnLst>
    <dgm:cxn modelId="{E0F26104-53DF-4070-A04A-DAF4F537E74D}" type="presOf" srcId="{C2AE4D9C-C635-49AF-AFC6-28CE68D93A20}" destId="{93D5D73F-01FD-427D-BE3E-8928BD46EFD2}" srcOrd="0" destOrd="0" presId="urn:microsoft.com/office/officeart/2005/8/layout/process4"/>
    <dgm:cxn modelId="{E5C58D1F-6CB1-4E95-A89E-7DFD8BE8C8C5}" type="presOf" srcId="{99424AB4-BCAD-43D9-A85F-790B05A115B0}" destId="{D2D63367-35EA-4EEB-822D-16B5497A4CF7}" srcOrd="0" destOrd="0" presId="urn:microsoft.com/office/officeart/2005/8/layout/process4"/>
    <dgm:cxn modelId="{B4F8AE20-8DAA-4BAC-9DCE-6299CA8BB127}" type="presOf" srcId="{6877ADA2-4A48-422C-84D7-0D5E7B4D851B}" destId="{DF044E3D-631E-4203-AB38-025DFAFAD77D}" srcOrd="0" destOrd="0" presId="urn:microsoft.com/office/officeart/2005/8/layout/process4"/>
    <dgm:cxn modelId="{81A055A0-07F3-457D-BAD4-3F887D9F9114}" srcId="{C2AE4D9C-C635-49AF-AFC6-28CE68D93A20}" destId="{99424AB4-BCAD-43D9-A85F-790B05A115B0}" srcOrd="0" destOrd="0" parTransId="{1E6CB835-FC7D-4C70-89B5-2BB21A7ED4BB}" sibTransId="{58F77225-E0B3-4D6C-8958-802F1279F630}"/>
    <dgm:cxn modelId="{AE5C2FB9-EF4A-484F-A3A5-F243EB2E310E}" srcId="{C2AE4D9C-C635-49AF-AFC6-28CE68D93A20}" destId="{6877ADA2-4A48-422C-84D7-0D5E7B4D851B}" srcOrd="1" destOrd="0" parTransId="{D5A5D27C-8D6A-4611-8BED-66232D19A91D}" sibTransId="{5CF56DAC-EE7F-46BF-BD8D-185256DBB539}"/>
    <dgm:cxn modelId="{292C6CD6-68D8-42E8-B41D-996D070CEC3A}" type="presParOf" srcId="{93D5D73F-01FD-427D-BE3E-8928BD46EFD2}" destId="{C432B1A0-330C-40ED-AAD5-520F78700558}" srcOrd="0" destOrd="0" presId="urn:microsoft.com/office/officeart/2005/8/layout/process4"/>
    <dgm:cxn modelId="{54AC1181-BD4E-4AA5-9F27-9C492B144AA7}" type="presParOf" srcId="{C432B1A0-330C-40ED-AAD5-520F78700558}" destId="{DF044E3D-631E-4203-AB38-025DFAFAD77D}" srcOrd="0" destOrd="0" presId="urn:microsoft.com/office/officeart/2005/8/layout/process4"/>
    <dgm:cxn modelId="{AD6989A2-527B-40C5-9B34-6BA8B482B8D9}" type="presParOf" srcId="{93D5D73F-01FD-427D-BE3E-8928BD46EFD2}" destId="{8E8B27EF-B37E-4BC2-9E76-4D99FF2C65E2}" srcOrd="1" destOrd="0" presId="urn:microsoft.com/office/officeart/2005/8/layout/process4"/>
    <dgm:cxn modelId="{1D7D024E-3428-420C-AB2E-8EBE55BC7A1A}" type="presParOf" srcId="{93D5D73F-01FD-427D-BE3E-8928BD46EFD2}" destId="{D2944645-3B94-49F1-BAD6-9E5C761B14D0}" srcOrd="2" destOrd="0" presId="urn:microsoft.com/office/officeart/2005/8/layout/process4"/>
    <dgm:cxn modelId="{BF92D8CA-4973-4BE9-99B9-9C2884E4E949}" type="presParOf" srcId="{D2944645-3B94-49F1-BAD6-9E5C761B14D0}" destId="{D2D63367-35EA-4EEB-822D-16B5497A4CF7}"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0A12E2-F11C-4CFF-87D1-87F1BDD9A66C}">
      <dsp:nvSpPr>
        <dsp:cNvPr id="0" name=""/>
        <dsp:cNvSpPr/>
      </dsp:nvSpPr>
      <dsp:spPr>
        <a:xfrm>
          <a:off x="0" y="7910"/>
          <a:ext cx="6797675" cy="1814670"/>
        </a:xfrm>
        <a:prstGeom prst="round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r>
            <a:rPr lang="sr-Latn-ME" sz="3300" kern="1200"/>
            <a:t>Digestija kompleksinih ugljenih hidrata (polisaharida i skroba) se odvija kroz 2 koraka: </a:t>
          </a:r>
          <a:endParaRPr lang="en-US" sz="3300" kern="1200"/>
        </a:p>
      </dsp:txBody>
      <dsp:txXfrm>
        <a:off x="88585" y="96495"/>
        <a:ext cx="6620505" cy="1637500"/>
      </dsp:txXfrm>
    </dsp:sp>
    <dsp:sp modelId="{EFD971F4-1C6D-4E6E-B2B9-BA8F39454756}">
      <dsp:nvSpPr>
        <dsp:cNvPr id="0" name=""/>
        <dsp:cNvSpPr/>
      </dsp:nvSpPr>
      <dsp:spPr>
        <a:xfrm>
          <a:off x="0" y="1917621"/>
          <a:ext cx="6797675" cy="1814670"/>
        </a:xfrm>
        <a:prstGeom prst="roundRect">
          <a:avLst/>
        </a:prstGeom>
        <a:solidFill>
          <a:schemeClr val="accent2">
            <a:hueOff val="-742895"/>
            <a:satOff val="-226"/>
            <a:lumOff val="353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r>
            <a:rPr lang="sr-Latn-ME" sz="3300" kern="1200"/>
            <a:t>1. korak aktivnost karbohidraza koje sekretuju pljuvačne žlijezde i pankreasa</a:t>
          </a:r>
          <a:endParaRPr lang="en-US" sz="3300" kern="1200"/>
        </a:p>
      </dsp:txBody>
      <dsp:txXfrm>
        <a:off x="88585" y="2006206"/>
        <a:ext cx="6620505" cy="1637500"/>
      </dsp:txXfrm>
    </dsp:sp>
    <dsp:sp modelId="{10C3D689-D74A-48D3-B89E-DE4D11B371B8}">
      <dsp:nvSpPr>
        <dsp:cNvPr id="0" name=""/>
        <dsp:cNvSpPr/>
      </dsp:nvSpPr>
      <dsp:spPr>
        <a:xfrm>
          <a:off x="0" y="3827331"/>
          <a:ext cx="6797675" cy="1814670"/>
        </a:xfrm>
        <a:prstGeom prst="roundRect">
          <a:avLst/>
        </a:prstGeom>
        <a:solidFill>
          <a:schemeClr val="accent2">
            <a:hueOff val="-1485790"/>
            <a:satOff val="-452"/>
            <a:lumOff val="706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r>
            <a:rPr lang="sr-Latn-ME" sz="3300" kern="1200"/>
            <a:t>2. korak je aktivnost enzima na četkastim epitelnim ćelijama crijevnih resica</a:t>
          </a:r>
          <a:endParaRPr lang="en-US" sz="3300" kern="1200"/>
        </a:p>
      </dsp:txBody>
      <dsp:txXfrm>
        <a:off x="88585" y="3915916"/>
        <a:ext cx="6620505" cy="16375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5C48CC-9CD0-4235-8F65-A5C8E02A3CA3}">
      <dsp:nvSpPr>
        <dsp:cNvPr id="0" name=""/>
        <dsp:cNvSpPr/>
      </dsp:nvSpPr>
      <dsp:spPr>
        <a:xfrm>
          <a:off x="0" y="0"/>
          <a:ext cx="6797675" cy="0"/>
        </a:xfrm>
        <a:prstGeom prst="line">
          <a:avLst/>
        </a:prstGeom>
        <a:solidFill>
          <a:schemeClr val="dk2">
            <a:hueOff val="0"/>
            <a:satOff val="0"/>
            <a:lumOff val="0"/>
            <a:alphaOff val="0"/>
          </a:schemeClr>
        </a:solid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E01503F-2BF0-452D-B824-EAF5EBB36F7B}">
      <dsp:nvSpPr>
        <dsp:cNvPr id="0" name=""/>
        <dsp:cNvSpPr/>
      </dsp:nvSpPr>
      <dsp:spPr>
        <a:xfrm>
          <a:off x="0" y="0"/>
          <a:ext cx="6797675" cy="14124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t" anchorCtr="0">
          <a:noAutofit/>
        </a:bodyPr>
        <a:lstStyle/>
        <a:p>
          <a:pPr marL="0" lvl="0" indent="0" algn="l" defTabSz="1289050">
            <a:lnSpc>
              <a:spcPct val="90000"/>
            </a:lnSpc>
            <a:spcBef>
              <a:spcPct val="0"/>
            </a:spcBef>
            <a:spcAft>
              <a:spcPct val="35000"/>
            </a:spcAft>
            <a:buNone/>
          </a:pPr>
          <a:r>
            <a:rPr lang="sr-Latn-ME" sz="2900" kern="1200"/>
            <a:t>Mehanizam absorpcije monosaharida na nivou intestinalnog epitela se ostvaruje:</a:t>
          </a:r>
          <a:endParaRPr lang="en-US" sz="2900" kern="1200"/>
        </a:p>
      </dsp:txBody>
      <dsp:txXfrm>
        <a:off x="0" y="0"/>
        <a:ext cx="6797675" cy="1412477"/>
      </dsp:txXfrm>
    </dsp:sp>
    <dsp:sp modelId="{12ACF727-8929-4BA6-8EF6-902035F17645}">
      <dsp:nvSpPr>
        <dsp:cNvPr id="0" name=""/>
        <dsp:cNvSpPr/>
      </dsp:nvSpPr>
      <dsp:spPr>
        <a:xfrm>
          <a:off x="0" y="1412478"/>
          <a:ext cx="6797675" cy="0"/>
        </a:xfrm>
        <a:prstGeom prst="line">
          <a:avLst/>
        </a:prstGeom>
        <a:solidFill>
          <a:schemeClr val="dk2">
            <a:hueOff val="0"/>
            <a:satOff val="0"/>
            <a:lumOff val="0"/>
            <a:alphaOff val="0"/>
          </a:schemeClr>
        </a:solid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5FB386-2363-49BF-99E4-5987C17CEC5E}">
      <dsp:nvSpPr>
        <dsp:cNvPr id="0" name=""/>
        <dsp:cNvSpPr/>
      </dsp:nvSpPr>
      <dsp:spPr>
        <a:xfrm>
          <a:off x="0" y="1412477"/>
          <a:ext cx="6797675" cy="14124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t" anchorCtr="0">
          <a:noAutofit/>
        </a:bodyPr>
        <a:lstStyle/>
        <a:p>
          <a:pPr marL="0" lvl="0" indent="0" algn="l" defTabSz="1289050">
            <a:lnSpc>
              <a:spcPct val="90000"/>
            </a:lnSpc>
            <a:spcBef>
              <a:spcPct val="0"/>
            </a:spcBef>
            <a:spcAft>
              <a:spcPct val="35000"/>
            </a:spcAft>
            <a:buNone/>
          </a:pPr>
          <a:r>
            <a:rPr lang="sr-Latn-ME" sz="2900" kern="1200"/>
            <a:t>1.	olakšanom difuzijom</a:t>
          </a:r>
          <a:endParaRPr lang="en-US" sz="2900" kern="1200"/>
        </a:p>
      </dsp:txBody>
      <dsp:txXfrm>
        <a:off x="0" y="1412477"/>
        <a:ext cx="6797675" cy="1412477"/>
      </dsp:txXfrm>
    </dsp:sp>
    <dsp:sp modelId="{40616D01-4053-4386-B310-22A9B74BDB3C}">
      <dsp:nvSpPr>
        <dsp:cNvPr id="0" name=""/>
        <dsp:cNvSpPr/>
      </dsp:nvSpPr>
      <dsp:spPr>
        <a:xfrm>
          <a:off x="0" y="2824956"/>
          <a:ext cx="6797675" cy="0"/>
        </a:xfrm>
        <a:prstGeom prst="line">
          <a:avLst/>
        </a:prstGeom>
        <a:solidFill>
          <a:schemeClr val="dk2">
            <a:hueOff val="0"/>
            <a:satOff val="0"/>
            <a:lumOff val="0"/>
            <a:alphaOff val="0"/>
          </a:schemeClr>
        </a:solid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B53D4B4-557A-4970-AEEA-0D90DEFC86B2}">
      <dsp:nvSpPr>
        <dsp:cNvPr id="0" name=""/>
        <dsp:cNvSpPr/>
      </dsp:nvSpPr>
      <dsp:spPr>
        <a:xfrm>
          <a:off x="0" y="2824955"/>
          <a:ext cx="6797675" cy="14124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t" anchorCtr="0">
          <a:noAutofit/>
        </a:bodyPr>
        <a:lstStyle/>
        <a:p>
          <a:pPr marL="0" lvl="0" indent="0" algn="l" defTabSz="1289050">
            <a:lnSpc>
              <a:spcPct val="90000"/>
            </a:lnSpc>
            <a:spcBef>
              <a:spcPct val="0"/>
            </a:spcBef>
            <a:spcAft>
              <a:spcPct val="35000"/>
            </a:spcAft>
            <a:buNone/>
          </a:pPr>
          <a:r>
            <a:rPr lang="sr-Latn-ME" sz="2900" kern="1200"/>
            <a:t>2.	kotransportom </a:t>
          </a:r>
          <a:endParaRPr lang="en-US" sz="2900" kern="1200"/>
        </a:p>
      </dsp:txBody>
      <dsp:txXfrm>
        <a:off x="0" y="2824955"/>
        <a:ext cx="6797675" cy="1412477"/>
      </dsp:txXfrm>
    </dsp:sp>
    <dsp:sp modelId="{2796A9AF-BEF4-4C00-84B1-CEE3A7B5C3D4}">
      <dsp:nvSpPr>
        <dsp:cNvPr id="0" name=""/>
        <dsp:cNvSpPr/>
      </dsp:nvSpPr>
      <dsp:spPr>
        <a:xfrm>
          <a:off x="0" y="4237434"/>
          <a:ext cx="6797675" cy="0"/>
        </a:xfrm>
        <a:prstGeom prst="line">
          <a:avLst/>
        </a:prstGeom>
        <a:solidFill>
          <a:schemeClr val="dk2">
            <a:hueOff val="0"/>
            <a:satOff val="0"/>
            <a:lumOff val="0"/>
            <a:alphaOff val="0"/>
          </a:schemeClr>
        </a:solid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2763C16-6A66-409B-A25D-63E82FD9E7B9}">
      <dsp:nvSpPr>
        <dsp:cNvPr id="0" name=""/>
        <dsp:cNvSpPr/>
      </dsp:nvSpPr>
      <dsp:spPr>
        <a:xfrm>
          <a:off x="0" y="4237433"/>
          <a:ext cx="6797675" cy="14124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t" anchorCtr="0">
          <a:noAutofit/>
        </a:bodyPr>
        <a:lstStyle/>
        <a:p>
          <a:pPr marL="0" lvl="0" indent="0" algn="l" defTabSz="1289050">
            <a:lnSpc>
              <a:spcPct val="90000"/>
            </a:lnSpc>
            <a:spcBef>
              <a:spcPct val="0"/>
            </a:spcBef>
            <a:spcAft>
              <a:spcPct val="35000"/>
            </a:spcAft>
            <a:buNone/>
          </a:pPr>
          <a:r>
            <a:rPr lang="sr-Latn-ME" sz="2900" kern="1200"/>
            <a:t>(oba mehanizma zahtijevaju proteinski nosač).</a:t>
          </a:r>
          <a:endParaRPr lang="en-US" sz="2900" kern="1200"/>
        </a:p>
      </dsp:txBody>
      <dsp:txXfrm>
        <a:off x="0" y="4237433"/>
        <a:ext cx="6797675" cy="141247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2811BE-C9CC-4B13-8059-9DA408BB0A74}">
      <dsp:nvSpPr>
        <dsp:cNvPr id="0" name=""/>
        <dsp:cNvSpPr/>
      </dsp:nvSpPr>
      <dsp:spPr>
        <a:xfrm>
          <a:off x="1227" y="297257"/>
          <a:ext cx="4309690" cy="2736653"/>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A2A560F-E072-401E-8C70-7C2581BAD991}">
      <dsp:nvSpPr>
        <dsp:cNvPr id="0" name=""/>
        <dsp:cNvSpPr/>
      </dsp:nvSpPr>
      <dsp:spPr>
        <a:xfrm>
          <a:off x="480082" y="752169"/>
          <a:ext cx="4309690" cy="2736653"/>
        </a:xfrm>
        <a:prstGeom prst="roundRect">
          <a:avLst>
            <a:gd name="adj" fmla="val 10000"/>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sr-Latn-ME" sz="1800" kern="1200"/>
            <a:t>Kotransportni mehanizam je glavni mehanizam absorpcije glukoze zajedno sa Na (Na-vezani kotransport).</a:t>
          </a:r>
          <a:endParaRPr lang="en-US" sz="1800" kern="1200"/>
        </a:p>
      </dsp:txBody>
      <dsp:txXfrm>
        <a:off x="560236" y="832323"/>
        <a:ext cx="4149382" cy="2576345"/>
      </dsp:txXfrm>
    </dsp:sp>
    <dsp:sp modelId="{05CA79D8-B5DF-425F-812D-39F167C998D3}">
      <dsp:nvSpPr>
        <dsp:cNvPr id="0" name=""/>
        <dsp:cNvSpPr/>
      </dsp:nvSpPr>
      <dsp:spPr>
        <a:xfrm>
          <a:off x="5268627" y="297257"/>
          <a:ext cx="4309690" cy="2736653"/>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D86DB8E-966C-49DE-A0CB-77F2068EA7DF}">
      <dsp:nvSpPr>
        <dsp:cNvPr id="0" name=""/>
        <dsp:cNvSpPr/>
      </dsp:nvSpPr>
      <dsp:spPr>
        <a:xfrm>
          <a:off x="5747481" y="752169"/>
          <a:ext cx="4309690" cy="2736653"/>
        </a:xfrm>
        <a:prstGeom prst="roundRect">
          <a:avLst>
            <a:gd name="adj" fmla="val 10000"/>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sr-Latn-ME" sz="1800" kern="1200"/>
            <a:t>Monosaharidi ulaze u ćelije intestinalnog epitela kroz apikalne djelove mehanizmom kotransporta, a potom dospijevaju u intersticijalnu tečnost mehanizmom olakšane difuzuje kroz bazocelularne djelove epitelnih ćelija. Iz intesticijalne tečnosti monosharidi dospijevaju u kapilare, odnosno u sistemsku cirkulaciju. </a:t>
          </a:r>
          <a:endParaRPr lang="en-US" sz="1800" kern="1200"/>
        </a:p>
      </dsp:txBody>
      <dsp:txXfrm>
        <a:off x="5827635" y="832323"/>
        <a:ext cx="4149382" cy="257634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1E298E-18D5-4735-A4C6-A89E571BEB26}">
      <dsp:nvSpPr>
        <dsp:cNvPr id="0" name=""/>
        <dsp:cNvSpPr/>
      </dsp:nvSpPr>
      <dsp:spPr>
        <a:xfrm>
          <a:off x="0" y="56915"/>
          <a:ext cx="6797675" cy="1312740"/>
        </a:xfrm>
        <a:prstGeom prst="roundRect">
          <a:avLst/>
        </a:prstGeom>
        <a:solidFill>
          <a:schemeClr val="accent5">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r>
            <a:rPr lang="sr-Latn-ME" sz="3300" kern="1200"/>
            <a:t>Na osnovu strukture su klasifikovani na:</a:t>
          </a:r>
          <a:endParaRPr lang="en-US" sz="3300" kern="1200"/>
        </a:p>
      </dsp:txBody>
      <dsp:txXfrm>
        <a:off x="64083" y="120998"/>
        <a:ext cx="6669509" cy="1184574"/>
      </dsp:txXfrm>
    </dsp:sp>
    <dsp:sp modelId="{EECBD859-3F62-4D99-AA6F-6E1503CAAF21}">
      <dsp:nvSpPr>
        <dsp:cNvPr id="0" name=""/>
        <dsp:cNvSpPr/>
      </dsp:nvSpPr>
      <dsp:spPr>
        <a:xfrm>
          <a:off x="0" y="1464695"/>
          <a:ext cx="6797675" cy="1312740"/>
        </a:xfrm>
        <a:prstGeom prst="roundRect">
          <a:avLst/>
        </a:prstGeom>
        <a:solidFill>
          <a:schemeClr val="accent5">
            <a:hueOff val="-504765"/>
            <a:satOff val="151"/>
            <a:lumOff val="-2353"/>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r>
            <a:rPr lang="sr-Latn-ME" sz="3300" kern="1200"/>
            <a:t>1.	derivate amino kisjelina</a:t>
          </a:r>
          <a:endParaRPr lang="en-US" sz="3300" kern="1200"/>
        </a:p>
      </dsp:txBody>
      <dsp:txXfrm>
        <a:off x="64083" y="1528778"/>
        <a:ext cx="6669509" cy="1184574"/>
      </dsp:txXfrm>
    </dsp:sp>
    <dsp:sp modelId="{C4657901-CFAA-4AF2-974C-A968515B2768}">
      <dsp:nvSpPr>
        <dsp:cNvPr id="0" name=""/>
        <dsp:cNvSpPr/>
      </dsp:nvSpPr>
      <dsp:spPr>
        <a:xfrm>
          <a:off x="0" y="2872476"/>
          <a:ext cx="6797675" cy="1312740"/>
        </a:xfrm>
        <a:prstGeom prst="roundRect">
          <a:avLst/>
        </a:prstGeom>
        <a:solidFill>
          <a:schemeClr val="accent5">
            <a:hueOff val="-1009530"/>
            <a:satOff val="301"/>
            <a:lumOff val="-4707"/>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r>
            <a:rPr lang="sr-Latn-ME" sz="3300" kern="1200"/>
            <a:t>2.	petidne hormone</a:t>
          </a:r>
          <a:endParaRPr lang="en-US" sz="3300" kern="1200"/>
        </a:p>
      </dsp:txBody>
      <dsp:txXfrm>
        <a:off x="64083" y="2936559"/>
        <a:ext cx="6669509" cy="1184574"/>
      </dsp:txXfrm>
    </dsp:sp>
    <dsp:sp modelId="{0439DA70-8A44-4FEE-8D19-4F3367A99211}">
      <dsp:nvSpPr>
        <dsp:cNvPr id="0" name=""/>
        <dsp:cNvSpPr/>
      </dsp:nvSpPr>
      <dsp:spPr>
        <a:xfrm>
          <a:off x="0" y="4280256"/>
          <a:ext cx="6797675" cy="1312740"/>
        </a:xfrm>
        <a:prstGeom prst="roundRect">
          <a:avLst/>
        </a:prstGeom>
        <a:solidFill>
          <a:schemeClr val="accent5">
            <a:hueOff val="-1514295"/>
            <a:satOff val="452"/>
            <a:lumOff val="-706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r>
            <a:rPr lang="sr-Latn-ME" sz="3300" kern="1200"/>
            <a:t>3.	lipidne derivate</a:t>
          </a:r>
          <a:endParaRPr lang="en-US" sz="3300" kern="1200"/>
        </a:p>
      </dsp:txBody>
      <dsp:txXfrm>
        <a:off x="64083" y="4344339"/>
        <a:ext cx="6669509" cy="118457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7BFDD7E-92A8-4742-BCDF-889302CBA1D1}">
      <dsp:nvSpPr>
        <dsp:cNvPr id="0" name=""/>
        <dsp:cNvSpPr/>
      </dsp:nvSpPr>
      <dsp:spPr>
        <a:xfrm>
          <a:off x="0" y="389961"/>
          <a:ext cx="6797675" cy="934830"/>
        </a:xfrm>
        <a:prstGeom prst="round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sr-Latn-ME" sz="1700" kern="1200"/>
            <a:t>Hormoni se oslobađaju u kapilarima odakle dospijevaju veoma brzo u cirkulaciju. U cirkulaciji mogu da cirkulušu slobodno ili vezani za transportne proteine plazme. </a:t>
          </a:r>
          <a:endParaRPr lang="en-US" sz="1700" kern="1200"/>
        </a:p>
      </dsp:txBody>
      <dsp:txXfrm>
        <a:off x="45635" y="435596"/>
        <a:ext cx="6706405" cy="843560"/>
      </dsp:txXfrm>
    </dsp:sp>
    <dsp:sp modelId="{AEB035A8-DC7F-4074-AC02-92949299AF9A}">
      <dsp:nvSpPr>
        <dsp:cNvPr id="0" name=""/>
        <dsp:cNvSpPr/>
      </dsp:nvSpPr>
      <dsp:spPr>
        <a:xfrm>
          <a:off x="0" y="1373751"/>
          <a:ext cx="6797675" cy="934830"/>
        </a:xfrm>
        <a:prstGeom prst="roundRect">
          <a:avLst/>
        </a:prstGeom>
        <a:solidFill>
          <a:schemeClr val="accent2">
            <a:hueOff val="-371447"/>
            <a:satOff val="-113"/>
            <a:lumOff val="1765"/>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sr-Latn-ME" sz="1700" kern="1200" dirty="0"/>
            <a:t>Kao slobodni oni u plazmo mogu da obstaju manje od 1 sata, pa čak i samo nekoliko minuta, dok hormoni vezani za transportne proteine mogu da opstanu znatno duže. Inaktivišu se na slijedeće načine:</a:t>
          </a:r>
          <a:endParaRPr lang="en-US" sz="1700" kern="1200" dirty="0"/>
        </a:p>
      </dsp:txBody>
      <dsp:txXfrm>
        <a:off x="45635" y="1419386"/>
        <a:ext cx="6706405" cy="843560"/>
      </dsp:txXfrm>
    </dsp:sp>
    <dsp:sp modelId="{0986CC2D-AACE-40F4-B175-48104DCC5566}">
      <dsp:nvSpPr>
        <dsp:cNvPr id="0" name=""/>
        <dsp:cNvSpPr/>
      </dsp:nvSpPr>
      <dsp:spPr>
        <a:xfrm>
          <a:off x="0" y="2357541"/>
          <a:ext cx="6797675" cy="934830"/>
        </a:xfrm>
        <a:prstGeom prst="roundRect">
          <a:avLst/>
        </a:prstGeom>
        <a:solidFill>
          <a:schemeClr val="accent2">
            <a:hueOff val="-742895"/>
            <a:satOff val="-226"/>
            <a:lumOff val="353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sr-Latn-ME" sz="1700" kern="1200"/>
            <a:t>1.	vezivanjem za receptore na ciljnom tkivu</a:t>
          </a:r>
          <a:endParaRPr lang="en-US" sz="1700" kern="1200"/>
        </a:p>
      </dsp:txBody>
      <dsp:txXfrm>
        <a:off x="45635" y="2403176"/>
        <a:ext cx="6706405" cy="843560"/>
      </dsp:txXfrm>
    </dsp:sp>
    <dsp:sp modelId="{4C1ECE3A-0F0A-4472-A6A6-3282CBC22850}">
      <dsp:nvSpPr>
        <dsp:cNvPr id="0" name=""/>
        <dsp:cNvSpPr/>
      </dsp:nvSpPr>
      <dsp:spPr>
        <a:xfrm>
          <a:off x="0" y="3341331"/>
          <a:ext cx="6797675" cy="934830"/>
        </a:xfrm>
        <a:prstGeom prst="roundRect">
          <a:avLst/>
        </a:prstGeom>
        <a:solidFill>
          <a:schemeClr val="accent2">
            <a:hueOff val="-1114342"/>
            <a:satOff val="-339"/>
            <a:lumOff val="5295"/>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sr-Latn-ME" sz="1700" kern="1200"/>
            <a:t>2.	absorpcijom u ćelijama jetre i bubrega</a:t>
          </a:r>
          <a:endParaRPr lang="en-US" sz="1700" kern="1200"/>
        </a:p>
      </dsp:txBody>
      <dsp:txXfrm>
        <a:off x="45635" y="3386966"/>
        <a:ext cx="6706405" cy="843560"/>
      </dsp:txXfrm>
    </dsp:sp>
    <dsp:sp modelId="{4629A955-0E22-43E4-B3D7-5C88BF41F9D7}">
      <dsp:nvSpPr>
        <dsp:cNvPr id="0" name=""/>
        <dsp:cNvSpPr/>
      </dsp:nvSpPr>
      <dsp:spPr>
        <a:xfrm>
          <a:off x="0" y="4325121"/>
          <a:ext cx="6797675" cy="934830"/>
        </a:xfrm>
        <a:prstGeom prst="roundRect">
          <a:avLst/>
        </a:prstGeom>
        <a:solidFill>
          <a:schemeClr val="accent2">
            <a:hueOff val="-1485790"/>
            <a:satOff val="-452"/>
            <a:lumOff val="706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sr-Latn-ME" sz="1700" kern="1200"/>
            <a:t>3. 	razlažu se djelovanjem aktivnih enzima u plazmi ili intersticijalnoj tečnosti</a:t>
          </a:r>
          <a:endParaRPr lang="en-US" sz="1700" kern="1200"/>
        </a:p>
      </dsp:txBody>
      <dsp:txXfrm>
        <a:off x="45635" y="4370756"/>
        <a:ext cx="6706405" cy="84356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044E3D-631E-4203-AB38-025DFAFAD77D}">
      <dsp:nvSpPr>
        <dsp:cNvPr id="0" name=""/>
        <dsp:cNvSpPr/>
      </dsp:nvSpPr>
      <dsp:spPr>
        <a:xfrm>
          <a:off x="0" y="3410021"/>
          <a:ext cx="6797675" cy="2237343"/>
        </a:xfrm>
        <a:prstGeom prst="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3360" tIns="213360" rIns="213360" bIns="213360" numCol="1" spcCol="1270" anchor="ctr" anchorCtr="0">
          <a:noAutofit/>
        </a:bodyPr>
        <a:lstStyle/>
        <a:p>
          <a:pPr marL="0" lvl="0" indent="0" algn="ctr" defTabSz="1333500">
            <a:lnSpc>
              <a:spcPct val="90000"/>
            </a:lnSpc>
            <a:spcBef>
              <a:spcPct val="0"/>
            </a:spcBef>
            <a:spcAft>
              <a:spcPct val="35000"/>
            </a:spcAft>
            <a:buNone/>
          </a:pPr>
          <a:r>
            <a:rPr lang="sr-Latn-ME" sz="3000" kern="1200"/>
            <a:t>G proteini u ovom slučaju aktiviraju enzim fosfolipazu C, koji je odgovoran za produkciju diacilglicerol i inozitol fosfatazu iz membranskih fosfolipida.</a:t>
          </a:r>
          <a:endParaRPr lang="en-US" sz="3000" kern="1200"/>
        </a:p>
      </dsp:txBody>
      <dsp:txXfrm>
        <a:off x="0" y="3410021"/>
        <a:ext cx="6797675" cy="2237343"/>
      </dsp:txXfrm>
    </dsp:sp>
    <dsp:sp modelId="{D2D63367-35EA-4EEB-822D-16B5497A4CF7}">
      <dsp:nvSpPr>
        <dsp:cNvPr id="0" name=""/>
        <dsp:cNvSpPr/>
      </dsp:nvSpPr>
      <dsp:spPr>
        <a:xfrm rot="10800000">
          <a:off x="0" y="2547"/>
          <a:ext cx="6797675" cy="3441033"/>
        </a:xfrm>
        <a:prstGeom prst="upArrowCallout">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3360" tIns="213360" rIns="213360" bIns="213360" numCol="1" spcCol="1270" anchor="ctr" anchorCtr="0">
          <a:noAutofit/>
        </a:bodyPr>
        <a:lstStyle/>
        <a:p>
          <a:pPr marL="0" lvl="0" indent="0" algn="ctr" defTabSz="1333500">
            <a:lnSpc>
              <a:spcPct val="90000"/>
            </a:lnSpc>
            <a:spcBef>
              <a:spcPct val="0"/>
            </a:spcBef>
            <a:spcAft>
              <a:spcPct val="35000"/>
            </a:spcAft>
            <a:buNone/>
          </a:pPr>
          <a:r>
            <a:rPr lang="sr-Latn-ME" sz="3000" kern="1200"/>
            <a:t>Aktivacija G proteina uslovljava otvaranje Ca kanala u ćelijskim membranama ili u membranama ćelijskih organela. </a:t>
          </a:r>
          <a:endParaRPr lang="en-US" sz="3000" kern="1200"/>
        </a:p>
      </dsp:txBody>
      <dsp:txXfrm rot="10800000">
        <a:off x="0" y="2547"/>
        <a:ext cx="6797675" cy="223588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9E3965E-AC41-4711-9D10-E25ABB132D86}"/>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90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645152"/>
            <a:ext cx="10058400" cy="1143000"/>
          </a:xfrm>
        </p:spPr>
        <p:txBody>
          <a:bodyPr lIns="91440" rIns="91440">
            <a:normAutofit/>
          </a:bodyPr>
          <a:lstStyle>
            <a:lvl1pPr marL="0" indent="0" algn="l">
              <a:buNone/>
              <a:defRPr sz="2400" cap="all" spc="200" baseline="0">
                <a:solidFill>
                  <a:schemeClr val="tx1"/>
                </a:solidFill>
                <a:latin typeface="+mn-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cxnSp>
        <p:nvCxnSpPr>
          <p:cNvPr id="9" name="Straight Connector 8">
            <a:extLst>
              <a:ext uri="{FF2B5EF4-FFF2-40B4-BE49-F238E27FC236}">
                <a16:creationId xmlns:a16="http://schemas.microsoft.com/office/drawing/2014/main" id="{1F5DC8C3-BA5F-4EED-BB9A-A14272BD82A1}"/>
              </a:ext>
            </a:extLst>
          </p:cNvPr>
          <p:cNvCxnSpPr/>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Date Placeholder 3">
            <a:extLst>
              <a:ext uri="{FF2B5EF4-FFF2-40B4-BE49-F238E27FC236}">
                <a16:creationId xmlns:a16="http://schemas.microsoft.com/office/drawing/2014/main" id="{9925CCF1-92C0-4AF3-BFAF-4921631915AB}"/>
              </a:ext>
            </a:extLst>
          </p:cNvPr>
          <p:cNvSpPr>
            <a:spLocks noGrp="1"/>
          </p:cNvSpPr>
          <p:nvPr>
            <p:ph type="dt" sz="half" idx="10"/>
          </p:nvPr>
        </p:nvSpPr>
        <p:spPr/>
        <p:txBody>
          <a:bodyPr/>
          <a:lstStyle/>
          <a:p>
            <a:fld id="{9184DA70-C731-4C70-880D-CCD4705E623C}" type="datetime1">
              <a:rPr lang="en-US" smtClean="0"/>
              <a:t>4/27/2020</a:t>
            </a:fld>
            <a:endParaRPr lang="en-US" dirty="0"/>
          </a:p>
        </p:txBody>
      </p:sp>
      <p:sp>
        <p:nvSpPr>
          <p:cNvPr id="5" name="Footer Placeholder 4">
            <a:extLst>
              <a:ext uri="{FF2B5EF4-FFF2-40B4-BE49-F238E27FC236}">
                <a16:creationId xmlns:a16="http://schemas.microsoft.com/office/drawing/2014/main" id="{051A78A9-3DFF-4937-A9F2-5D8CF495F36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FAEB271-5CC0-4759-BC6E-8BE53AB227C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7023530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7D5506EE-1026-4F35-9ACC-BD05BE0F9B36}"/>
              </a:ext>
            </a:extLst>
          </p:cNvPr>
          <p:cNvSpPr>
            <a:spLocks noGrp="1"/>
          </p:cNvSpPr>
          <p:nvPr>
            <p:ph type="dt" sz="half" idx="10"/>
          </p:nvPr>
        </p:nvSpPr>
        <p:spPr/>
        <p:txBody>
          <a:bodyPr/>
          <a:lstStyle/>
          <a:p>
            <a:fld id="{B612A279-0833-481D-8C56-F67FD0AC6C50}" type="datetime1">
              <a:rPr lang="en-US" smtClean="0"/>
              <a:t>4/27/2020</a:t>
            </a:fld>
            <a:endParaRPr lang="en-US" dirty="0"/>
          </a:p>
        </p:txBody>
      </p:sp>
      <p:sp>
        <p:nvSpPr>
          <p:cNvPr id="8" name="Footer Placeholder 7">
            <a:extLst>
              <a:ext uri="{FF2B5EF4-FFF2-40B4-BE49-F238E27FC236}">
                <a16:creationId xmlns:a16="http://schemas.microsoft.com/office/drawing/2014/main" id="{B7696E5F-8D95-4450-AE52-5438E6EDE2BF}"/>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999B2253-74CC-409E-BEB0-F8EFCFCB5629}"/>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1964843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1B68A5B-D9FA-424B-A4EB-30E7223836B3}"/>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AF33D6B0-F070-45C4-A472-19F432BE3932}"/>
              </a:ext>
            </a:extLst>
          </p:cNvPr>
          <p:cNvSpPr>
            <a:spLocks noGrp="1"/>
          </p:cNvSpPr>
          <p:nvPr>
            <p:ph type="dt" sz="half" idx="10"/>
          </p:nvPr>
        </p:nvSpPr>
        <p:spPr/>
        <p:txBody>
          <a:bodyPr/>
          <a:lstStyle/>
          <a:p>
            <a:fld id="{6587DA83-5663-4C9C-B9AA-0B40A3DAFF81}" type="datetime1">
              <a:rPr lang="en-US" smtClean="0"/>
              <a:t>4/27/2020</a:t>
            </a:fld>
            <a:endParaRPr lang="en-US" dirty="0"/>
          </a:p>
        </p:txBody>
      </p:sp>
      <p:sp>
        <p:nvSpPr>
          <p:cNvPr id="8" name="Footer Placeholder 7">
            <a:extLst>
              <a:ext uri="{FF2B5EF4-FFF2-40B4-BE49-F238E27FC236}">
                <a16:creationId xmlns:a16="http://schemas.microsoft.com/office/drawing/2014/main" id="{9975399F-DAB2-410D-967F-ED17E6F796E7}"/>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F762A46F-6BE5-4D12-9412-5CA7672EA8EC}"/>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1784441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354D8B55-9EA8-4B81-8E84-9B93B0A27559}"/>
              </a:ext>
            </a:extLst>
          </p:cNvPr>
          <p:cNvSpPr>
            <a:spLocks noGrp="1"/>
          </p:cNvSpPr>
          <p:nvPr>
            <p:ph type="dt" sz="half" idx="10"/>
          </p:nvPr>
        </p:nvSpPr>
        <p:spPr/>
        <p:txBody>
          <a:bodyPr/>
          <a:lstStyle/>
          <a:p>
            <a:fld id="{4BE1D723-8F53-4F53-90B0-1982A396982E}" type="datetime1">
              <a:rPr lang="en-US" smtClean="0"/>
              <a:t>4/27/2020</a:t>
            </a:fld>
            <a:endParaRPr lang="en-US" dirty="0"/>
          </a:p>
        </p:txBody>
      </p:sp>
      <p:sp>
        <p:nvSpPr>
          <p:cNvPr id="8" name="Footer Placeholder 7">
            <a:extLst>
              <a:ext uri="{FF2B5EF4-FFF2-40B4-BE49-F238E27FC236}">
                <a16:creationId xmlns:a16="http://schemas.microsoft.com/office/drawing/2014/main" id="{062CA021-2578-47CB-822C-BDDFF7223B28}"/>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C4AAB51D-4141-4682-9375-DAFD5FB9DD1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1281200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585C21A-8B93-4657-B5DF-7EAEAD3BE127}"/>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90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663440"/>
            <a:ext cx="10058400" cy="1143000"/>
          </a:xfrm>
        </p:spPr>
        <p:txBody>
          <a:bodyPr lIns="91440" rIns="91440" anchor="t" anchorCtr="0">
            <a:normAutofit/>
          </a:bodyPr>
          <a:lstStyle>
            <a:lvl1pPr marL="0" indent="0">
              <a:buNone/>
              <a:defRPr sz="2400" cap="all" spc="200" baseline="0">
                <a:solidFill>
                  <a:schemeClr val="tx1"/>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cxnSp>
        <p:nvCxnSpPr>
          <p:cNvPr id="9" name="Straight Connector 8">
            <a:extLst>
              <a:ext uri="{FF2B5EF4-FFF2-40B4-BE49-F238E27FC236}">
                <a16:creationId xmlns:a16="http://schemas.microsoft.com/office/drawing/2014/main" id="{459DE2C1-4C52-40A3-8959-27B2C1BEBFF6}"/>
              </a:ext>
            </a:extLst>
          </p:cNvPr>
          <p:cNvCxnSpPr/>
          <p:nvPr/>
        </p:nvCxnSpPr>
        <p:spPr>
          <a:xfrm>
            <a:off x="1207658" y="4485132"/>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 name="Date Placeholder 6">
            <a:extLst>
              <a:ext uri="{FF2B5EF4-FFF2-40B4-BE49-F238E27FC236}">
                <a16:creationId xmlns:a16="http://schemas.microsoft.com/office/drawing/2014/main" id="{AAF2E137-EC28-48F8-9198-1F02539029B6}"/>
              </a:ext>
            </a:extLst>
          </p:cNvPr>
          <p:cNvSpPr>
            <a:spLocks noGrp="1"/>
          </p:cNvSpPr>
          <p:nvPr>
            <p:ph type="dt" sz="half" idx="10"/>
          </p:nvPr>
        </p:nvSpPr>
        <p:spPr/>
        <p:txBody>
          <a:bodyPr/>
          <a:lstStyle/>
          <a:p>
            <a:fld id="{97669AF7-7BEB-44E4-9852-375E34362B5B}" type="datetime1">
              <a:rPr lang="en-US" smtClean="0"/>
              <a:t>4/27/2020</a:t>
            </a:fld>
            <a:endParaRPr lang="en-US" dirty="0"/>
          </a:p>
        </p:txBody>
      </p:sp>
      <p:sp>
        <p:nvSpPr>
          <p:cNvPr id="8" name="Footer Placeholder 7">
            <a:extLst>
              <a:ext uri="{FF2B5EF4-FFF2-40B4-BE49-F238E27FC236}">
                <a16:creationId xmlns:a16="http://schemas.microsoft.com/office/drawing/2014/main" id="{189422CD-6F62-4DD6-89EF-07A60B42D219}"/>
              </a:ext>
            </a:extLst>
          </p:cNvPr>
          <p:cNvSpPr>
            <a:spLocks noGrp="1"/>
          </p:cNvSpPr>
          <p:nvPr>
            <p:ph type="ftr" sz="quarter" idx="11"/>
          </p:nvPr>
        </p:nvSpPr>
        <p:spPr/>
        <p:txBody>
          <a:bodyPr/>
          <a:lstStyle/>
          <a:p>
            <a:endParaRPr lang="en-US" dirty="0"/>
          </a:p>
        </p:txBody>
      </p:sp>
      <p:sp>
        <p:nvSpPr>
          <p:cNvPr id="11" name="Slide Number Placeholder 10">
            <a:extLst>
              <a:ext uri="{FF2B5EF4-FFF2-40B4-BE49-F238E27FC236}">
                <a16:creationId xmlns:a16="http://schemas.microsoft.com/office/drawing/2014/main" id="{69C6AFF8-42B4-4D05-969B-9F5FB3355555}"/>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2802336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2120900"/>
            <a:ext cx="4639736" cy="37481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15944" y="2120900"/>
            <a:ext cx="4639736" cy="37481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a16="http://schemas.microsoft.com/office/drawing/2014/main" id="{5782D47D-B0DC-4C40-BCC6-BBBA32584A38}"/>
              </a:ext>
            </a:extLst>
          </p:cNvPr>
          <p:cNvSpPr>
            <a:spLocks noGrp="1"/>
          </p:cNvSpPr>
          <p:nvPr>
            <p:ph type="dt" sz="half" idx="10"/>
          </p:nvPr>
        </p:nvSpPr>
        <p:spPr/>
        <p:txBody>
          <a:bodyPr/>
          <a:lstStyle/>
          <a:p>
            <a:fld id="{BAAAC38D-0552-4C82-B593-E6124DFADBE2}" type="datetime1">
              <a:rPr lang="en-US" smtClean="0"/>
              <a:t>4/27/2020</a:t>
            </a:fld>
            <a:endParaRPr lang="en-US" dirty="0"/>
          </a:p>
        </p:txBody>
      </p:sp>
      <p:sp>
        <p:nvSpPr>
          <p:cNvPr id="9" name="Footer Placeholder 8">
            <a:extLst>
              <a:ext uri="{FF2B5EF4-FFF2-40B4-BE49-F238E27FC236}">
                <a16:creationId xmlns:a16="http://schemas.microsoft.com/office/drawing/2014/main" id="{4690D34E-7EBD-44B2-83CA-4C126A18D7EF}"/>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2AC511A1-9BBD-42DE-92FB-2AF44F8E97A9}"/>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6483617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2057400"/>
            <a:ext cx="4639736" cy="736282"/>
          </a:xfrm>
        </p:spPr>
        <p:txBody>
          <a:bodyPr lIns="91440" rIns="91440" anchor="ctr">
            <a:normAutofit/>
          </a:bodyPr>
          <a:lstStyle>
            <a:lvl1pPr marL="0" indent="0">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958274"/>
            <a:ext cx="4639736" cy="29108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15944" y="2057400"/>
            <a:ext cx="4639736" cy="736282"/>
          </a:xfrm>
        </p:spPr>
        <p:txBody>
          <a:bodyPr lIns="91440" rIns="91440" anchor="ctr">
            <a:normAutofit/>
          </a:bodyPr>
          <a:lstStyle>
            <a:lvl1pPr marL="0" indent="0">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515944" y="2958273"/>
            <a:ext cx="4639736" cy="29108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a16="http://schemas.microsoft.com/office/drawing/2014/main" id="{8AF8A515-AA94-45D1-9223-5C2272618D85}"/>
              </a:ext>
            </a:extLst>
          </p:cNvPr>
          <p:cNvSpPr>
            <a:spLocks noGrp="1"/>
          </p:cNvSpPr>
          <p:nvPr>
            <p:ph type="dt" sz="half" idx="10"/>
          </p:nvPr>
        </p:nvSpPr>
        <p:spPr/>
        <p:txBody>
          <a:bodyPr/>
          <a:lstStyle/>
          <a:p>
            <a:fld id="{D9DF0F1C-5577-4ACB-BB62-DF8F3C494C7E}" type="datetime1">
              <a:rPr lang="en-US" smtClean="0"/>
              <a:t>4/27/2020</a:t>
            </a:fld>
            <a:endParaRPr lang="en-US" dirty="0"/>
          </a:p>
        </p:txBody>
      </p:sp>
      <p:sp>
        <p:nvSpPr>
          <p:cNvPr id="11" name="Footer Placeholder 10">
            <a:extLst>
              <a:ext uri="{FF2B5EF4-FFF2-40B4-BE49-F238E27FC236}">
                <a16:creationId xmlns:a16="http://schemas.microsoft.com/office/drawing/2014/main" id="{D052F5BC-98E0-4D60-AD67-9547738B7DD4}"/>
              </a:ext>
            </a:extLst>
          </p:cNvPr>
          <p:cNvSpPr>
            <a:spLocks noGrp="1"/>
          </p:cNvSpPr>
          <p:nvPr>
            <p:ph type="ftr" sz="quarter" idx="11"/>
          </p:nvPr>
        </p:nvSpPr>
        <p:spPr/>
        <p:txBody>
          <a:bodyPr/>
          <a:lstStyle/>
          <a:p>
            <a:endParaRPr lang="en-US" dirty="0"/>
          </a:p>
        </p:txBody>
      </p:sp>
      <p:sp>
        <p:nvSpPr>
          <p:cNvPr id="12" name="Slide Number Placeholder 11">
            <a:extLst>
              <a:ext uri="{FF2B5EF4-FFF2-40B4-BE49-F238E27FC236}">
                <a16:creationId xmlns:a16="http://schemas.microsoft.com/office/drawing/2014/main" id="{A38552DC-952E-41EA-AAAF-C2187523C0B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2414426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Date Placeholder 5">
            <a:extLst>
              <a:ext uri="{FF2B5EF4-FFF2-40B4-BE49-F238E27FC236}">
                <a16:creationId xmlns:a16="http://schemas.microsoft.com/office/drawing/2014/main" id="{7392073F-158F-44A3-8913-917AFFC1BC20}"/>
              </a:ext>
            </a:extLst>
          </p:cNvPr>
          <p:cNvSpPr>
            <a:spLocks noGrp="1"/>
          </p:cNvSpPr>
          <p:nvPr>
            <p:ph type="dt" sz="half" idx="10"/>
          </p:nvPr>
        </p:nvSpPr>
        <p:spPr/>
        <p:txBody>
          <a:bodyPr/>
          <a:lstStyle/>
          <a:p>
            <a:fld id="{1775B394-D9F9-4F0C-B15D-605F45CB9E9F}" type="datetime1">
              <a:rPr lang="en-US" smtClean="0"/>
              <a:t>4/27/2020</a:t>
            </a:fld>
            <a:endParaRPr lang="en-US" dirty="0"/>
          </a:p>
        </p:txBody>
      </p:sp>
      <p:sp>
        <p:nvSpPr>
          <p:cNvPr id="7" name="Footer Placeholder 6">
            <a:extLst>
              <a:ext uri="{FF2B5EF4-FFF2-40B4-BE49-F238E27FC236}">
                <a16:creationId xmlns:a16="http://schemas.microsoft.com/office/drawing/2014/main" id="{EED72207-24CA-42B7-A975-2F8E41CBA904}"/>
              </a:ext>
            </a:extLst>
          </p:cNvPr>
          <p:cNvSpPr>
            <a:spLocks noGrp="1"/>
          </p:cNvSpPr>
          <p:nvPr>
            <p:ph type="ftr" sz="quarter" idx="11"/>
          </p:nvPr>
        </p:nvSpPr>
        <p:spPr/>
        <p:txBody>
          <a:bodyPr/>
          <a:lstStyle/>
          <a:p>
            <a:endParaRPr lang="en-US" dirty="0"/>
          </a:p>
        </p:txBody>
      </p:sp>
      <p:sp>
        <p:nvSpPr>
          <p:cNvPr id="8" name="Slide Number Placeholder 7">
            <a:extLst>
              <a:ext uri="{FF2B5EF4-FFF2-40B4-BE49-F238E27FC236}">
                <a16:creationId xmlns:a16="http://schemas.microsoft.com/office/drawing/2014/main" id="{D01080F2-251A-4B88-9A62-16F46D724F83}"/>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0448949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8E9C91B-7EAD-4562-AB0E-DFB9663AECE3}"/>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a:extLst>
              <a:ext uri="{FF2B5EF4-FFF2-40B4-BE49-F238E27FC236}">
                <a16:creationId xmlns:a16="http://schemas.microsoft.com/office/drawing/2014/main" id="{94E9223F-721F-47BF-9FD5-0F8D12FF0DE1}"/>
              </a:ext>
            </a:extLst>
          </p:cNvPr>
          <p:cNvSpPr>
            <a:spLocks noGrp="1"/>
          </p:cNvSpPr>
          <p:nvPr>
            <p:ph type="dt" sz="half" idx="10"/>
          </p:nvPr>
        </p:nvSpPr>
        <p:spPr/>
        <p:txBody>
          <a:bodyPr/>
          <a:lstStyle/>
          <a:p>
            <a:fld id="{39667345-2558-425A-8533-9BFDBCE15005}" type="datetime1">
              <a:rPr lang="en-US" smtClean="0"/>
              <a:t>4/27/2020</a:t>
            </a:fld>
            <a:endParaRPr lang="en-US" dirty="0"/>
          </a:p>
        </p:txBody>
      </p:sp>
      <p:sp>
        <p:nvSpPr>
          <p:cNvPr id="3" name="Footer Placeholder 2">
            <a:extLst>
              <a:ext uri="{FF2B5EF4-FFF2-40B4-BE49-F238E27FC236}">
                <a16:creationId xmlns:a16="http://schemas.microsoft.com/office/drawing/2014/main" id="{05915714-6BBA-4593-8591-4E26F7D58D9F}"/>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BE06F857-D2E1-44DD-ABDD-EBB739645B67}"/>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8359669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90D66-BCB9-4229-A829-628874352AC0}"/>
              </a:ext>
            </a:extLst>
          </p:cNvPr>
          <p:cNvSpPr/>
          <p:nvPr/>
        </p:nvSpPr>
        <p:spPr>
          <a:xfrm>
            <a:off x="16" y="0"/>
            <a:ext cx="4654296"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3466" y="786383"/>
            <a:ext cx="3517567" cy="2093975"/>
          </a:xfrm>
        </p:spPr>
        <p:txBody>
          <a:bodyPr anchor="b">
            <a:normAutofit/>
          </a:bodyPr>
          <a:lstStyle>
            <a:lvl1pPr>
              <a:lnSpc>
                <a:spcPct val="90000"/>
              </a:lnSpc>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5458984" y="812799"/>
            <a:ext cx="5928344" cy="52947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43465" y="3043050"/>
            <a:ext cx="3517567" cy="3064505"/>
          </a:xfrm>
        </p:spPr>
        <p:txBody>
          <a:bodyPr lIns="91440" rIns="91440">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43464" y="6446520"/>
            <a:ext cx="3517568" cy="365125"/>
          </a:xfrm>
        </p:spPr>
        <p:txBody>
          <a:bodyPr/>
          <a:lstStyle>
            <a:lvl1pPr algn="l">
              <a:defRPr/>
            </a:lvl1pPr>
          </a:lstStyle>
          <a:p>
            <a:fld id="{92BEA474-078D-4E9B-9B14-09A87B19DC46}" type="datetime1">
              <a:rPr lang="en-US" smtClean="0"/>
              <a:t>4/27/2020</a:t>
            </a:fld>
            <a:endParaRPr lang="en-US" dirty="0"/>
          </a:p>
        </p:txBody>
      </p:sp>
      <p:sp>
        <p:nvSpPr>
          <p:cNvPr id="6" name="Footer Placeholder 5"/>
          <p:cNvSpPr>
            <a:spLocks noGrp="1"/>
          </p:cNvSpPr>
          <p:nvPr>
            <p:ph type="ftr" sz="quarter" idx="11"/>
          </p:nvPr>
        </p:nvSpPr>
        <p:spPr>
          <a:xfrm>
            <a:off x="5458983" y="6446520"/>
            <a:ext cx="5334019"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600589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A134939-39C0-4522-A125-A13DFDA66490}"/>
              </a:ext>
            </a:extLst>
          </p:cNvPr>
          <p:cNvSpPr/>
          <p:nvPr/>
        </p:nvSpPr>
        <p:spPr>
          <a:xfrm>
            <a:off x="0" y="4578350"/>
            <a:ext cx="12188825" cy="227965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Picture Placeholder 2"/>
          <p:cNvSpPr>
            <a:spLocks noGrp="1" noChangeAspect="1"/>
          </p:cNvSpPr>
          <p:nvPr>
            <p:ph type="pic" idx="1"/>
          </p:nvPr>
        </p:nvSpPr>
        <p:spPr>
          <a:xfrm>
            <a:off x="15" y="0"/>
            <a:ext cx="12191985" cy="4578350"/>
          </a:xfrm>
          <a:solidFill>
            <a:schemeClr val="bg1">
              <a:lumMod val="85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 name="Title 1"/>
          <p:cNvSpPr>
            <a:spLocks noGrp="1"/>
          </p:cNvSpPr>
          <p:nvPr>
            <p:ph type="title"/>
          </p:nvPr>
        </p:nvSpPr>
        <p:spPr>
          <a:xfrm>
            <a:off x="1097279" y="4799362"/>
            <a:ext cx="10113645" cy="743682"/>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4" name="Text Placeholder 3"/>
          <p:cNvSpPr>
            <a:spLocks noGrp="1"/>
          </p:cNvSpPr>
          <p:nvPr>
            <p:ph type="body" sz="half" idx="2"/>
          </p:nvPr>
        </p:nvSpPr>
        <p:spPr>
          <a:xfrm>
            <a:off x="1097279" y="5715000"/>
            <a:ext cx="10113264" cy="609600"/>
          </a:xfrm>
        </p:spPr>
        <p:txBody>
          <a:bodyPr lIns="91440" tIns="0" rIns="91440" bIns="0">
            <a:normAutofit/>
          </a:bodyPr>
          <a:lstStyle>
            <a:lvl1pPr marL="0" indent="0">
              <a:spcBef>
                <a:spcPts val="0"/>
              </a:spcBef>
              <a:spcAft>
                <a:spcPts val="600"/>
              </a:spcAft>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fld id="{4907D986-8816-4272-A432-0437A28A9828}" type="datetime1">
              <a:rPr lang="en-US" smtClean="0"/>
              <a:t>4/27/2020</a:t>
            </a:fld>
            <a:endParaRPr lang="en-US" dirty="0"/>
          </a:p>
        </p:txBody>
      </p:sp>
      <p:sp>
        <p:nvSpPr>
          <p:cNvPr id="6" name="Footer Placeholder 5"/>
          <p:cNvSpPr>
            <a:spLocks noGrp="1"/>
          </p:cNvSpPr>
          <p:nvPr>
            <p:ph type="ftr" sz="quarter" idx="11"/>
          </p:nvPr>
        </p:nvSpPr>
        <p:spPr>
          <a:xfrm>
            <a:off x="1097279" y="6446838"/>
            <a:ext cx="6818262" cy="365125"/>
          </a:xfrm>
        </p:spPr>
        <p:txBody>
          <a:bodyPr/>
          <a:lstStyle/>
          <a:p>
            <a:pPr algn="l"/>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4501423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16A0E3C-60E6-4F39-BC55-5F7C224E1F7C}"/>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2108201"/>
            <a:ext cx="10058400" cy="3760891"/>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18426" y="6446838"/>
            <a:ext cx="2584850" cy="365125"/>
          </a:xfrm>
          <a:prstGeom prst="rect">
            <a:avLst/>
          </a:prstGeom>
        </p:spPr>
        <p:txBody>
          <a:bodyPr vert="horz" lIns="91440" tIns="45720" rIns="91440" bIns="45720" rtlCol="0" anchor="ctr"/>
          <a:lstStyle>
            <a:lvl1pPr algn="r">
              <a:defRPr sz="800">
                <a:solidFill>
                  <a:srgbClr val="FFFFFF"/>
                </a:solidFill>
              </a:defRPr>
            </a:lvl1pPr>
          </a:lstStyle>
          <a:p>
            <a:fld id="{62D6E202-B606-4609-B914-27C9371A1F6D}" type="datetime1">
              <a:rPr lang="en-US" smtClean="0"/>
              <a:t>4/27/2020</a:t>
            </a:fld>
            <a:endParaRPr lang="en-US" dirty="0"/>
          </a:p>
        </p:txBody>
      </p:sp>
      <p:sp>
        <p:nvSpPr>
          <p:cNvPr id="5" name="Footer Placeholder 4"/>
          <p:cNvSpPr>
            <a:spLocks noGrp="1"/>
          </p:cNvSpPr>
          <p:nvPr>
            <p:ph type="ftr" sz="quarter" idx="3"/>
          </p:nvPr>
        </p:nvSpPr>
        <p:spPr>
          <a:xfrm>
            <a:off x="1097279" y="6446838"/>
            <a:ext cx="6818262" cy="365125"/>
          </a:xfrm>
          <a:prstGeom prst="rect">
            <a:avLst/>
          </a:prstGeom>
        </p:spPr>
        <p:txBody>
          <a:bodyPr vert="horz" lIns="91440" tIns="45720" rIns="91440" bIns="45720" rtlCol="0" anchor="ctr"/>
          <a:lstStyle>
            <a:lvl1pPr algn="l">
              <a:defRPr sz="8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10993582" y="6446838"/>
            <a:ext cx="780010" cy="365125"/>
          </a:xfrm>
          <a:prstGeom prst="rect">
            <a:avLst/>
          </a:prstGeom>
        </p:spPr>
        <p:txBody>
          <a:bodyPr vert="horz" lIns="91440" tIns="45720" rIns="91440" bIns="45720" rtlCol="0" anchor="ctr"/>
          <a:lstStyle>
            <a:lvl1pPr algn="l">
              <a:defRPr sz="800">
                <a:solidFill>
                  <a:srgbClr val="FFFFFF"/>
                </a:solidFill>
              </a:defRPr>
            </a:lvl1pPr>
          </a:lstStyle>
          <a:p>
            <a:fld id="{3A98EE3D-8CD1-4C3F-BD1C-C98C9596463C}" type="slidenum">
              <a:rPr lang="en-US" smtClean="0"/>
              <a:t>‹#›</a:t>
            </a:fld>
            <a:endParaRPr lang="en-US" dirty="0"/>
          </a:p>
        </p:txBody>
      </p:sp>
      <p:cxnSp>
        <p:nvCxnSpPr>
          <p:cNvPr id="10" name="Straight Connector 9">
            <a:extLst>
              <a:ext uri="{FF2B5EF4-FFF2-40B4-BE49-F238E27FC236}">
                <a16:creationId xmlns:a16="http://schemas.microsoft.com/office/drawing/2014/main" id="{C5025DAC-8B93-4160-B017-3A274A5828C0}"/>
              </a:ext>
            </a:extLst>
          </p:cNvPr>
          <p:cNvCxnSpPr/>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47827540"/>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2" r:id="rId6"/>
    <p:sldLayoutId id="2147483708" r:id="rId7"/>
    <p:sldLayoutId id="2147483709" r:id="rId8"/>
    <p:sldLayoutId id="2147483710" r:id="rId9"/>
    <p:sldLayoutId id="2147483711" r:id="rId10"/>
    <p:sldLayoutId id="2147483713" r:id="rId11"/>
  </p:sldLayoutIdLst>
  <p:hf sldNum="0" hdr="0" ftr="0" dt="0"/>
  <p:txStyles>
    <p:titleStyle>
      <a:lvl1pPr algn="l" defTabSz="914400" rtl="0" eaLnBrk="1" latinLnBrk="0" hangingPunct="1">
        <a:lnSpc>
          <a:spcPct val="90000"/>
        </a:lnSpc>
        <a:spcBef>
          <a:spcPct val="0"/>
        </a:spcBef>
        <a:buNone/>
        <a:defRPr sz="4200" i="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120000"/>
        </a:lnSpc>
        <a:spcBef>
          <a:spcPts val="1200"/>
        </a:spcBef>
        <a:spcAft>
          <a:spcPts val="200"/>
        </a:spcAft>
        <a:buClr>
          <a:schemeClr val="accent1"/>
        </a:buClr>
        <a:buSzPct val="100000"/>
        <a:buFont typeface="Calibri" panose="020F0502020204030204" pitchFamily="34" charset="0"/>
        <a:buChar char=" "/>
        <a:defRPr sz="18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100000"/>
        </a:lnSpc>
        <a:spcBef>
          <a:spcPts val="200"/>
        </a:spcBef>
        <a:spcAft>
          <a:spcPts val="400"/>
        </a:spcAft>
        <a:buClrTx/>
        <a:buFont typeface="Calibri" pitchFamily="34" charset="0"/>
        <a:buChar char="◦"/>
        <a:defRPr sz="16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100000"/>
        </a:lnSpc>
        <a:spcBef>
          <a:spcPts val="200"/>
        </a:spcBef>
        <a:spcAft>
          <a:spcPts val="400"/>
        </a:spcAft>
        <a:buClrTx/>
        <a:buFont typeface="Calibri" pitchFamily="34" charset="0"/>
        <a:buChar char="◦"/>
        <a:defRPr sz="12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100000"/>
        </a:lnSpc>
        <a:spcBef>
          <a:spcPts val="200"/>
        </a:spcBef>
        <a:spcAft>
          <a:spcPts val="400"/>
        </a:spcAft>
        <a:buClrTx/>
        <a:buFont typeface="Calibri" pitchFamily="34" charset="0"/>
        <a:buChar char="◦"/>
        <a:defRPr sz="12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100000"/>
        </a:lnSpc>
        <a:spcBef>
          <a:spcPts val="200"/>
        </a:spcBef>
        <a:spcAft>
          <a:spcPts val="400"/>
        </a:spcAft>
        <a:buClrTx/>
        <a:buFont typeface="Calibri" pitchFamily="34" charset="0"/>
        <a:buChar char="◦"/>
        <a:defRPr sz="12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AF4F2BA-3C03-4E2C-8ABC-0949B61B3C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2">
            <a:extLst>
              <a:ext uri="{FF2B5EF4-FFF2-40B4-BE49-F238E27FC236}">
                <a16:creationId xmlns:a16="http://schemas.microsoft.com/office/drawing/2014/main" id="{93ECCD7F-FA62-464F-B58C-789D02CF472B}"/>
              </a:ext>
            </a:extLst>
          </p:cNvPr>
          <p:cNvPicPr>
            <a:picLocks noChangeAspect="1"/>
          </p:cNvPicPr>
          <p:nvPr/>
        </p:nvPicPr>
        <p:blipFill rotWithShape="1">
          <a:blip r:embed="rId2">
            <a:alphaModFix amt="35000"/>
          </a:blip>
          <a:srcRect t="6641" b="18359"/>
          <a:stretch/>
        </p:blipFill>
        <p:spPr>
          <a:xfrm>
            <a:off x="20" y="10"/>
            <a:ext cx="12191980" cy="6857990"/>
          </a:xfrm>
          <a:prstGeom prst="rect">
            <a:avLst/>
          </a:prstGeom>
        </p:spPr>
      </p:pic>
      <p:sp>
        <p:nvSpPr>
          <p:cNvPr id="2" name="Title 1">
            <a:extLst>
              <a:ext uri="{FF2B5EF4-FFF2-40B4-BE49-F238E27FC236}">
                <a16:creationId xmlns:a16="http://schemas.microsoft.com/office/drawing/2014/main" id="{22CB1380-2374-4B4C-9523-C0F3010EE534}"/>
              </a:ext>
            </a:extLst>
          </p:cNvPr>
          <p:cNvSpPr>
            <a:spLocks noGrp="1"/>
          </p:cNvSpPr>
          <p:nvPr>
            <p:ph type="ctrTitle"/>
          </p:nvPr>
        </p:nvSpPr>
        <p:spPr>
          <a:xfrm>
            <a:off x="1097280" y="758952"/>
            <a:ext cx="10058400" cy="3566160"/>
          </a:xfrm>
        </p:spPr>
        <p:txBody>
          <a:bodyPr>
            <a:normAutofit/>
          </a:bodyPr>
          <a:lstStyle/>
          <a:p>
            <a:r>
              <a:rPr lang="sr-Latn-ME" sz="6200">
                <a:solidFill>
                  <a:srgbClr val="FFFFFF"/>
                </a:solidFill>
              </a:rPr>
              <a:t>Gastrointestinalne funkcije, varenje i absorpcija. Mehanizam djelovanja hormona</a:t>
            </a:r>
            <a:endParaRPr lang="en-GB" sz="6200">
              <a:solidFill>
                <a:srgbClr val="FFFFFF"/>
              </a:solidFill>
            </a:endParaRPr>
          </a:p>
        </p:txBody>
      </p:sp>
      <p:cxnSp>
        <p:nvCxnSpPr>
          <p:cNvPr id="10" name="Straight Connector 9">
            <a:extLst>
              <a:ext uri="{FF2B5EF4-FFF2-40B4-BE49-F238E27FC236}">
                <a16:creationId xmlns:a16="http://schemas.microsoft.com/office/drawing/2014/main" id="{A07787ED-5EDC-4C54-AD87-55B60D0FE39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474741"/>
            <a:ext cx="9875520" cy="0"/>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B40A8CA7-7D5A-43B0-A1A0-B558ECA9EE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771630627"/>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1"/>
            <a:ext cx="4648593"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18A37CD1-2A00-4C2F-8A01-A27F7AF596FE}"/>
              </a:ext>
            </a:extLst>
          </p:cNvPr>
          <p:cNvSpPr>
            <a:spLocks noGrp="1"/>
          </p:cNvSpPr>
          <p:nvPr>
            <p:ph type="title"/>
          </p:nvPr>
        </p:nvSpPr>
        <p:spPr>
          <a:xfrm>
            <a:off x="492369" y="605896"/>
            <a:ext cx="3642309" cy="5646208"/>
          </a:xfrm>
        </p:spPr>
        <p:txBody>
          <a:bodyPr anchor="ctr">
            <a:normAutofit/>
          </a:bodyPr>
          <a:lstStyle/>
          <a:p>
            <a:r>
              <a:rPr lang="sr-Latn-ME" sz="4400">
                <a:solidFill>
                  <a:srgbClr val="FFFFFF"/>
                </a:solidFill>
              </a:rPr>
              <a:t>Tri glavne razlike ova dva mehanizma</a:t>
            </a:r>
            <a:endParaRPr lang="en-GB" sz="4400">
              <a:solidFill>
                <a:srgbClr val="FFFFFF"/>
              </a:solidFill>
            </a:endParaRPr>
          </a:p>
        </p:txBody>
      </p:sp>
      <p:sp>
        <p:nvSpPr>
          <p:cNvPr id="3" name="Content Placeholder 2">
            <a:extLst>
              <a:ext uri="{FF2B5EF4-FFF2-40B4-BE49-F238E27FC236}">
                <a16:creationId xmlns:a16="http://schemas.microsoft.com/office/drawing/2014/main" id="{E1EB5092-CF3C-4722-B1E1-049CB3E113FC}"/>
              </a:ext>
            </a:extLst>
          </p:cNvPr>
          <p:cNvSpPr>
            <a:spLocks noGrp="1"/>
          </p:cNvSpPr>
          <p:nvPr>
            <p:ph idx="1"/>
          </p:nvPr>
        </p:nvSpPr>
        <p:spPr>
          <a:xfrm>
            <a:off x="5231958" y="605896"/>
            <a:ext cx="5923721" cy="5646208"/>
          </a:xfrm>
        </p:spPr>
        <p:txBody>
          <a:bodyPr anchor="ctr">
            <a:normAutofit/>
          </a:bodyPr>
          <a:lstStyle/>
          <a:p>
            <a:pPr>
              <a:buFont typeface="Arial" panose="020B0604020202020204" pitchFamily="34" charset="0"/>
              <a:buChar char="•"/>
            </a:pPr>
            <a:r>
              <a:rPr lang="sr-Latn-ME" sz="2400"/>
              <a:t> Olakšana difuzija može da transprtuje 1 mol ili jon, dok se kotransportom transportuje više od 1 mol ili jona</a:t>
            </a:r>
          </a:p>
          <a:p>
            <a:pPr>
              <a:buFont typeface="Arial" panose="020B0604020202020204" pitchFamily="34" charset="0"/>
              <a:buChar char="•"/>
            </a:pPr>
            <a:r>
              <a:rPr lang="sr-Latn-ME" sz="2400"/>
              <a:t> Olakšana difuzija ne koristi ATP</a:t>
            </a:r>
          </a:p>
          <a:p>
            <a:pPr>
              <a:buFont typeface="Arial" panose="020B0604020202020204" pitchFamily="34" charset="0"/>
              <a:buChar char="•"/>
            </a:pPr>
            <a:r>
              <a:rPr lang="sr-Latn-ME" sz="2400"/>
              <a:t> Olakšana difuzije zahtijeva postojanje koncentracijskog gradijenta mol ili jona, dok kontranspot se odvija nezavisno od postojanja koncentracijskog gradijenta</a:t>
            </a:r>
          </a:p>
          <a:p>
            <a:pPr>
              <a:buFont typeface="Arial" panose="020B0604020202020204" pitchFamily="34" charset="0"/>
              <a:buChar char="•"/>
            </a:pPr>
            <a:endParaRPr lang="en-GB" sz="2400"/>
          </a:p>
        </p:txBody>
      </p:sp>
      <p:sp>
        <p:nvSpPr>
          <p:cNvPr id="12" name="Rectangle 11">
            <a:extLst>
              <a:ext uri="{FF2B5EF4-FFF2-40B4-BE49-F238E27FC236}">
                <a16:creationId xmlns:a16="http://schemas.microsoft.com/office/drawing/2014/main" id="{FCAEED9E-BB91-43A0-911B-1ACD8803E3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5583649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6000"/>
                <a:shade val="99000"/>
                <a:satMod val="140000"/>
              </a:schemeClr>
            </a:gs>
            <a:gs pos="65000">
              <a:schemeClr val="bg1">
                <a:tint val="100000"/>
                <a:shade val="80000"/>
                <a:satMod val="130000"/>
              </a:schemeClr>
            </a:gs>
            <a:gs pos="100000">
              <a:schemeClr val="bg1">
                <a:tint val="100000"/>
                <a:shade val="48000"/>
                <a:satMod val="120000"/>
              </a:schemeClr>
            </a:gs>
          </a:gsLst>
          <a:lin ang="16200000" scaled="0"/>
        </a:gradFill>
        <a:effectLst/>
      </p:bgPr>
    </p:bg>
    <p:spTree>
      <p:nvGrpSpPr>
        <p:cNvPr id="1" name=""/>
        <p:cNvGrpSpPr/>
        <p:nvPr/>
      </p:nvGrpSpPr>
      <p:grpSpPr>
        <a:xfrm>
          <a:off x="0" y="0"/>
          <a:ext cx="0" cy="0"/>
          <a:chOff x="0" y="0"/>
          <a:chExt cx="0" cy="0"/>
        </a:xfrm>
      </p:grpSpPr>
      <p:sp useBgFill="1">
        <p:nvSpPr>
          <p:cNvPr id="13" name="Rectangle 9">
            <a:extLst>
              <a:ext uri="{FF2B5EF4-FFF2-40B4-BE49-F238E27FC236}">
                <a16:creationId xmlns:a16="http://schemas.microsoft.com/office/drawing/2014/main" id="{0F6F1E82-F603-49E4-9641-09EEA984A3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C81CFD00-FC30-4AFB-A61F-3127B2C90F7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9D1595AB-90F6-488F-B5E3-F8CFCC8FAA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5" name="Content Placeholder 2">
            <a:extLst>
              <a:ext uri="{FF2B5EF4-FFF2-40B4-BE49-F238E27FC236}">
                <a16:creationId xmlns:a16="http://schemas.microsoft.com/office/drawing/2014/main" id="{6914E544-8C88-4275-ADA5-278C87AD27F7}"/>
              </a:ext>
            </a:extLst>
          </p:cNvPr>
          <p:cNvGraphicFramePr>
            <a:graphicFrameLocks noGrp="1"/>
          </p:cNvGraphicFramePr>
          <p:nvPr>
            <p:ph idx="1"/>
            <p:extLst>
              <p:ext uri="{D42A27DB-BD31-4B8C-83A1-F6EECF244321}">
                <p14:modId xmlns:p14="http://schemas.microsoft.com/office/powerpoint/2010/main" val="2063876341"/>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56579263"/>
      </p:ext>
    </p:extLst>
  </p:cSld>
  <p:clrMapOvr>
    <a:overrideClrMapping bg1="dk1" tx1="lt1" bg2="dk2" tx2="lt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F498D4-76F3-48FC-9C96-B91105A5C754}"/>
              </a:ext>
            </a:extLst>
          </p:cNvPr>
          <p:cNvSpPr>
            <a:spLocks noGrp="1"/>
          </p:cNvSpPr>
          <p:nvPr>
            <p:ph type="title"/>
          </p:nvPr>
        </p:nvSpPr>
        <p:spPr/>
        <p:txBody>
          <a:bodyPr/>
          <a:lstStyle/>
          <a:p>
            <a:r>
              <a:rPr lang="sr-Latn-ME" dirty="0"/>
              <a:t>Lipidi – digestija i absorpcija</a:t>
            </a:r>
            <a:endParaRPr lang="en-GB" dirty="0"/>
          </a:p>
        </p:txBody>
      </p:sp>
      <p:sp>
        <p:nvSpPr>
          <p:cNvPr id="3" name="Content Placeholder 2">
            <a:extLst>
              <a:ext uri="{FF2B5EF4-FFF2-40B4-BE49-F238E27FC236}">
                <a16:creationId xmlns:a16="http://schemas.microsoft.com/office/drawing/2014/main" id="{EC56560B-E009-4CF7-9658-21C43AD227A9}"/>
              </a:ext>
            </a:extLst>
          </p:cNvPr>
          <p:cNvSpPr>
            <a:spLocks noGrp="1"/>
          </p:cNvSpPr>
          <p:nvPr>
            <p:ph idx="1"/>
          </p:nvPr>
        </p:nvSpPr>
        <p:spPr/>
        <p:txBody>
          <a:bodyPr>
            <a:normAutofit fontScale="92500"/>
          </a:bodyPr>
          <a:lstStyle/>
          <a:p>
            <a:r>
              <a:rPr lang="sr-Latn-ME" sz="2000" dirty="0"/>
              <a:t>Digestija lipida uključuje aktivnost lipaza iz pljuvačnih žlijezda (malih sa jezika) i pankreasnih lipaza.</a:t>
            </a:r>
          </a:p>
          <a:p>
            <a:r>
              <a:rPr lang="sr-Latn-ME" sz="2000" dirty="0"/>
              <a:t>Glavni lipidi koje unosimo ishranom su trigliceridi (3 molekula masnih kisjelina koje su vezane sa molekulom glicerola) i ove dvije lipaze odvajaju 2 molekula masnih kisjelina i tako nastaje monoglicerid. </a:t>
            </a:r>
          </a:p>
          <a:p>
            <a:r>
              <a:rPr lang="sr-Latn-ME" sz="2000" dirty="0"/>
              <a:t>Lipaze su hidro-solubilni enzimi, i to omogućava lipazama da djeluju na površine lipidnih kapi u vodenim rastvorima. </a:t>
            </a:r>
          </a:p>
          <a:p>
            <a:r>
              <a:rPr lang="sr-Latn-ME" sz="2000" dirty="0"/>
              <a:t>Lipaze iz pljuvačnih žlijezda djeluju u usnoj duplji, različito vrijeme dok ne dospiju do želuca. Lipidne kapi su velike tako da se do dospijevanja u duodenum kao  razloži oko 20%. </a:t>
            </a:r>
            <a:endParaRPr lang="en-GB" sz="2000" dirty="0"/>
          </a:p>
        </p:txBody>
      </p:sp>
    </p:spTree>
    <p:extLst>
      <p:ext uri="{BB962C8B-B14F-4D97-AF65-F5344CB8AC3E}">
        <p14:creationId xmlns:p14="http://schemas.microsoft.com/office/powerpoint/2010/main" val="38521038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180817B-2732-44F6-A429-E725E31A01E3}"/>
              </a:ext>
            </a:extLst>
          </p:cNvPr>
          <p:cNvSpPr>
            <a:spLocks noGrp="1"/>
          </p:cNvSpPr>
          <p:nvPr>
            <p:ph idx="1"/>
          </p:nvPr>
        </p:nvSpPr>
        <p:spPr>
          <a:xfrm>
            <a:off x="1097280" y="1908699"/>
            <a:ext cx="10058400" cy="3960393"/>
          </a:xfrm>
        </p:spPr>
        <p:txBody>
          <a:bodyPr>
            <a:normAutofit lnSpcReduction="10000"/>
          </a:bodyPr>
          <a:lstStyle/>
          <a:p>
            <a:r>
              <a:rPr lang="sr-Latn-ME" sz="2000" dirty="0"/>
              <a:t>U duodenumu žučne soli emulguju lipide čime se olakšava djelovanje pankreasne lipaze. </a:t>
            </a:r>
          </a:p>
          <a:p>
            <a:r>
              <a:rPr lang="sr-Latn-ME" sz="2000" dirty="0"/>
              <a:t>Ovako nastala mikstura masnih kisjelina i monoglicerida reaguju sa žučnim solima i formiraju se mali kompleksi lipid-žučna so (micele).</a:t>
            </a:r>
          </a:p>
          <a:p>
            <a:r>
              <a:rPr lang="sr-Latn-ME" sz="2000" dirty="0"/>
              <a:t>U kontaktu sa specijalizovanim epitelnim ćelijama crijevnog epitela lipidi difunduju kroz ćelijsku membranu u citoplazmu, gdje se sintetišu novi molekuli trigliceridi koji zajedno sa absorbovanim steroidima i fosfolipidima koji se oblažu sa proteinima – kompleks označen kao hilomikroni. </a:t>
            </a:r>
          </a:p>
          <a:p>
            <a:r>
              <a:rPr lang="sr-Latn-ME" sz="2000" dirty="0"/>
              <a:t>Hilomikroni se potom sekretuju u intersticijalnu tečnost egzocitozom. Zbog svoje veličine ne mogu da dospijevaju u kapilare već dospijevaju u limfnu i preko ductud toracicusa dolaze u cirkulaciju preko lijeve vene subclavie.</a:t>
            </a:r>
            <a:endParaRPr lang="en-GB" sz="2000" dirty="0"/>
          </a:p>
        </p:txBody>
      </p:sp>
    </p:spTree>
    <p:extLst>
      <p:ext uri="{BB962C8B-B14F-4D97-AF65-F5344CB8AC3E}">
        <p14:creationId xmlns:p14="http://schemas.microsoft.com/office/powerpoint/2010/main" val="19512940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648593"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450CDBAA-8D38-4FFF-979D-370F7D259F58}"/>
              </a:ext>
            </a:extLst>
          </p:cNvPr>
          <p:cNvSpPr>
            <a:spLocks noGrp="1"/>
          </p:cNvSpPr>
          <p:nvPr>
            <p:ph type="title"/>
          </p:nvPr>
        </p:nvSpPr>
        <p:spPr>
          <a:xfrm>
            <a:off x="492369" y="605896"/>
            <a:ext cx="3642309" cy="5646208"/>
          </a:xfrm>
        </p:spPr>
        <p:txBody>
          <a:bodyPr anchor="ctr">
            <a:normAutofit/>
          </a:bodyPr>
          <a:lstStyle/>
          <a:p>
            <a:r>
              <a:rPr lang="sr-Latn-ME" sz="4400">
                <a:solidFill>
                  <a:srgbClr val="FFFFFF"/>
                </a:solidFill>
              </a:rPr>
              <a:t>Proteini – digestija i absorpcija</a:t>
            </a:r>
            <a:endParaRPr lang="en-GB" sz="4400">
              <a:solidFill>
                <a:srgbClr val="FFFFFF"/>
              </a:solidFill>
            </a:endParaRPr>
          </a:p>
        </p:txBody>
      </p:sp>
      <p:sp>
        <p:nvSpPr>
          <p:cNvPr id="3" name="Content Placeholder 2">
            <a:extLst>
              <a:ext uri="{FF2B5EF4-FFF2-40B4-BE49-F238E27FC236}">
                <a16:creationId xmlns:a16="http://schemas.microsoft.com/office/drawing/2014/main" id="{D4622416-034E-46AA-930A-781F3878C7D9}"/>
              </a:ext>
            </a:extLst>
          </p:cNvPr>
          <p:cNvSpPr>
            <a:spLocks noGrp="1"/>
          </p:cNvSpPr>
          <p:nvPr>
            <p:ph idx="1"/>
          </p:nvPr>
        </p:nvSpPr>
        <p:spPr>
          <a:xfrm>
            <a:off x="5231958" y="605896"/>
            <a:ext cx="5923721" cy="5646208"/>
          </a:xfrm>
        </p:spPr>
        <p:txBody>
          <a:bodyPr anchor="ctr">
            <a:normAutofit/>
          </a:bodyPr>
          <a:lstStyle/>
          <a:p>
            <a:r>
              <a:rPr lang="sr-Latn-ME" sz="2400"/>
              <a:t>Proteinska struktura je složena i njihova digestija je složen proces.</a:t>
            </a:r>
          </a:p>
          <a:p>
            <a:r>
              <a:rPr lang="sr-Latn-ME" sz="2400"/>
              <a:t>Prvo je neohodna njihova mehanička obrada koja se odvija u usnoj duplji procesima žvakanja, dok se njihova hemijska obrada odvija u želucu djelovanjem hidrohlorne kisjeline.</a:t>
            </a:r>
          </a:p>
          <a:p>
            <a:r>
              <a:rPr lang="sr-Latn-ME" sz="2400"/>
              <a:t>Izlaganje bolusa kisjeloj želučanoj sredini je neophodna za razlaganje ćelijske zidove biljnih ćelija i vezivno tkivne produkte životinjskog porijekla kao i patogena. </a:t>
            </a:r>
            <a:endParaRPr lang="en-GB" sz="2400"/>
          </a:p>
        </p:txBody>
      </p:sp>
    </p:spTree>
    <p:extLst>
      <p:ext uri="{BB962C8B-B14F-4D97-AF65-F5344CB8AC3E}">
        <p14:creationId xmlns:p14="http://schemas.microsoft.com/office/powerpoint/2010/main" val="36809539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648593"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Content Placeholder 2">
            <a:extLst>
              <a:ext uri="{FF2B5EF4-FFF2-40B4-BE49-F238E27FC236}">
                <a16:creationId xmlns:a16="http://schemas.microsoft.com/office/drawing/2014/main" id="{5B745C79-32EA-4251-883B-9B14B04EAC5E}"/>
              </a:ext>
            </a:extLst>
          </p:cNvPr>
          <p:cNvSpPr>
            <a:spLocks noGrp="1"/>
          </p:cNvSpPr>
          <p:nvPr>
            <p:ph idx="1"/>
          </p:nvPr>
        </p:nvSpPr>
        <p:spPr>
          <a:xfrm>
            <a:off x="5231958" y="605896"/>
            <a:ext cx="5923721" cy="5646208"/>
          </a:xfrm>
        </p:spPr>
        <p:txBody>
          <a:bodyPr anchor="ctr">
            <a:normAutofit/>
          </a:bodyPr>
          <a:lstStyle/>
          <a:p>
            <a:pPr>
              <a:lnSpc>
                <a:spcPct val="110000"/>
              </a:lnSpc>
            </a:pPr>
            <a:r>
              <a:rPr lang="sr-Latn-ME" sz="2400"/>
              <a:t>Kisjela sredina u želucu je neophodna za aktivnost proteolitičkog enzima Pepsina koji produkuju parijetalne ćelije želuca (pH 1.5-2.0). </a:t>
            </a:r>
          </a:p>
          <a:p>
            <a:pPr>
              <a:lnSpc>
                <a:spcPct val="110000"/>
              </a:lnSpc>
            </a:pPr>
            <a:r>
              <a:rPr lang="sr-Latn-ME" sz="2400"/>
              <a:t>Kada hrana dospije u duodenum, dolazi do porasta pH na 7-8, i stvaraju se optimalni uslovi za aktivnost pankreasnih proteaza. Poredd njih važno je djelovanje i drugih enzima: tripsina (kida veze peptida uključujući amini kisjeline arginin ili lizin), himotripsin (kida veze peptida uključuje amino kisjeline tirozine ili fenilalanin), elastaze i karboksipeptidaze.</a:t>
            </a:r>
            <a:endParaRPr lang="en-GB" sz="2400"/>
          </a:p>
        </p:txBody>
      </p:sp>
    </p:spTree>
    <p:extLst>
      <p:ext uri="{BB962C8B-B14F-4D97-AF65-F5344CB8AC3E}">
        <p14:creationId xmlns:p14="http://schemas.microsoft.com/office/powerpoint/2010/main" val="23058703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1"/>
            <a:ext cx="4648593"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E040C965-6366-4440-BC2B-EB6078B7C57E}"/>
              </a:ext>
            </a:extLst>
          </p:cNvPr>
          <p:cNvSpPr>
            <a:spLocks noGrp="1"/>
          </p:cNvSpPr>
          <p:nvPr>
            <p:ph type="title"/>
          </p:nvPr>
        </p:nvSpPr>
        <p:spPr>
          <a:xfrm>
            <a:off x="492369" y="605896"/>
            <a:ext cx="3642309" cy="5646208"/>
          </a:xfrm>
        </p:spPr>
        <p:txBody>
          <a:bodyPr anchor="ctr">
            <a:normAutofit/>
          </a:bodyPr>
          <a:lstStyle/>
          <a:p>
            <a:r>
              <a:rPr lang="sr-Latn-ME" sz="4400">
                <a:solidFill>
                  <a:srgbClr val="FFFFFF"/>
                </a:solidFill>
              </a:rPr>
              <a:t>Absorpcija amino kisjelina</a:t>
            </a:r>
            <a:endParaRPr lang="en-GB" sz="4400">
              <a:solidFill>
                <a:srgbClr val="FFFFFF"/>
              </a:solidFill>
            </a:endParaRPr>
          </a:p>
        </p:txBody>
      </p:sp>
      <p:sp>
        <p:nvSpPr>
          <p:cNvPr id="3" name="Content Placeholder 2">
            <a:extLst>
              <a:ext uri="{FF2B5EF4-FFF2-40B4-BE49-F238E27FC236}">
                <a16:creationId xmlns:a16="http://schemas.microsoft.com/office/drawing/2014/main" id="{BEDD6229-2E19-4F55-A10A-4E6327CA78C2}"/>
              </a:ext>
            </a:extLst>
          </p:cNvPr>
          <p:cNvSpPr>
            <a:spLocks noGrp="1"/>
          </p:cNvSpPr>
          <p:nvPr>
            <p:ph idx="1"/>
          </p:nvPr>
        </p:nvSpPr>
        <p:spPr>
          <a:xfrm>
            <a:off x="5231958" y="605896"/>
            <a:ext cx="5923721" cy="5646208"/>
          </a:xfrm>
        </p:spPr>
        <p:txBody>
          <a:bodyPr anchor="ctr">
            <a:normAutofit/>
          </a:bodyPr>
          <a:lstStyle/>
          <a:p>
            <a:r>
              <a:rPr lang="sr-Latn-ME" sz="2400"/>
              <a:t>Na specijalizovanim epitelnim ćelijama crijevnog epitela podrazumijeva aktivnost dipeptidaza – cijepaju peptide u amino kisjeline.</a:t>
            </a:r>
          </a:p>
          <a:p>
            <a:r>
              <a:rPr lang="sr-Latn-ME" sz="2400"/>
              <a:t>One se potom absorbuju mehanizmom difuzije u ćeliju na bazalnim površinama ćelija, amino kisjeline dospijevaju u intersticijalnu tečnost mehanizmima olakšane difuzije i kotransporta. Iz intersticijalne tečnosti amino kisjeline difunduju u kapilare kako bi se transportovali u jetru preko portalne vene. </a:t>
            </a:r>
            <a:endParaRPr lang="en-GB" sz="2400"/>
          </a:p>
        </p:txBody>
      </p:sp>
      <p:sp>
        <p:nvSpPr>
          <p:cNvPr id="12" name="Rectangle 11">
            <a:extLst>
              <a:ext uri="{FF2B5EF4-FFF2-40B4-BE49-F238E27FC236}">
                <a16:creationId xmlns:a16="http://schemas.microsoft.com/office/drawing/2014/main" id="{FCAEED9E-BB91-43A0-911B-1ACD8803E3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6131209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CD3CA4-00B5-4A66-BC46-10A5851C9622}"/>
              </a:ext>
            </a:extLst>
          </p:cNvPr>
          <p:cNvSpPr>
            <a:spLocks noGrp="1"/>
          </p:cNvSpPr>
          <p:nvPr>
            <p:ph type="title"/>
          </p:nvPr>
        </p:nvSpPr>
        <p:spPr/>
        <p:txBody>
          <a:bodyPr/>
          <a:lstStyle/>
          <a:p>
            <a:r>
              <a:rPr lang="sr-Latn-ME" dirty="0"/>
              <a:t>Absorpcija vode</a:t>
            </a:r>
            <a:endParaRPr lang="en-GB" dirty="0"/>
          </a:p>
        </p:txBody>
      </p:sp>
      <p:sp>
        <p:nvSpPr>
          <p:cNvPr id="3" name="Content Placeholder 2">
            <a:extLst>
              <a:ext uri="{FF2B5EF4-FFF2-40B4-BE49-F238E27FC236}">
                <a16:creationId xmlns:a16="http://schemas.microsoft.com/office/drawing/2014/main" id="{70D4C2AB-4A99-4D3F-81E3-18600B0FD2C5}"/>
              </a:ext>
            </a:extLst>
          </p:cNvPr>
          <p:cNvSpPr>
            <a:spLocks noGrp="1"/>
          </p:cNvSpPr>
          <p:nvPr>
            <p:ph idx="1"/>
          </p:nvPr>
        </p:nvSpPr>
        <p:spPr>
          <a:xfrm>
            <a:off x="1097280" y="1908699"/>
            <a:ext cx="10058400" cy="3960393"/>
          </a:xfrm>
        </p:spPr>
        <p:txBody>
          <a:bodyPr>
            <a:normAutofit/>
          </a:bodyPr>
          <a:lstStyle/>
          <a:p>
            <a:r>
              <a:rPr lang="sr-Latn-ME" sz="2000" dirty="0"/>
              <a:t>Naše ćelije ne mogu da absorbuju niti da sekretuju molekule vode. Sva kretanja molekula vode su određena osmolalnostima tkiva u organizmu.</a:t>
            </a:r>
          </a:p>
          <a:p>
            <a:r>
              <a:rPr lang="sr-Latn-ME" sz="2000" dirty="0"/>
              <a:t>Ćelije crijevnih resika kontinuirano absorbuju hransljive materije i jone čime se smanjuje njihova koncentracija u lumenu. Ovakvo snižavanje koncentracija je praćeno kretanje molekula vode u cilju održavanja osmotske ravnoteže u organizmu.</a:t>
            </a:r>
          </a:p>
          <a:p>
            <a:r>
              <a:rPr lang="sr-Latn-ME" sz="2000" dirty="0"/>
              <a:t>Svakodnevno u organizam unosimo oko 2000 ml vode preko digestivnog sistema hranom i pićem. Aktivnošću žlijezda u sklopu digestivnog sistema se stvara dodatnih 7000 ml vode dok se fecesom izlučuje oko 150 ml. </a:t>
            </a:r>
            <a:endParaRPr lang="en-GB" sz="2000" dirty="0"/>
          </a:p>
        </p:txBody>
      </p:sp>
    </p:spTree>
    <p:extLst>
      <p:ext uri="{BB962C8B-B14F-4D97-AF65-F5344CB8AC3E}">
        <p14:creationId xmlns:p14="http://schemas.microsoft.com/office/powerpoint/2010/main" val="20473359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6">
            <a:extLst>
              <a:ext uri="{FF2B5EF4-FFF2-40B4-BE49-F238E27FC236}">
                <a16:creationId xmlns:a16="http://schemas.microsoft.com/office/drawing/2014/main" id="{BCD2D517-BC35-4439-AC31-06DF764F25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B4A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8">
            <a:extLst>
              <a:ext uri="{FF2B5EF4-FFF2-40B4-BE49-F238E27FC236}">
                <a16:creationId xmlns:a16="http://schemas.microsoft.com/office/drawing/2014/main" id="{2DD3F846-0483-40F5-A881-0C1AD2A0C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78C6C03C-B843-41CA-9EFE-F0290FBC0E06}"/>
              </a:ext>
            </a:extLst>
          </p:cNvPr>
          <p:cNvPicPr>
            <a:picLocks noChangeAspect="1"/>
          </p:cNvPicPr>
          <p:nvPr/>
        </p:nvPicPr>
        <p:blipFill>
          <a:blip r:embed="rId2"/>
          <a:stretch>
            <a:fillRect/>
          </a:stretch>
        </p:blipFill>
        <p:spPr>
          <a:xfrm>
            <a:off x="3377930" y="801793"/>
            <a:ext cx="5436140" cy="5273056"/>
          </a:xfrm>
          <a:prstGeom prst="rect">
            <a:avLst/>
          </a:prstGeom>
        </p:spPr>
      </p:pic>
    </p:spTree>
    <p:extLst>
      <p:ext uri="{BB962C8B-B14F-4D97-AF65-F5344CB8AC3E}">
        <p14:creationId xmlns:p14="http://schemas.microsoft.com/office/powerpoint/2010/main" val="33107057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648593"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A1F0A6D5-C9FE-4406-83B8-4E1AFA9865FE}"/>
              </a:ext>
            </a:extLst>
          </p:cNvPr>
          <p:cNvSpPr>
            <a:spLocks noGrp="1"/>
          </p:cNvSpPr>
          <p:nvPr>
            <p:ph type="title"/>
          </p:nvPr>
        </p:nvSpPr>
        <p:spPr>
          <a:xfrm>
            <a:off x="492369" y="605896"/>
            <a:ext cx="3642309" cy="5646208"/>
          </a:xfrm>
        </p:spPr>
        <p:txBody>
          <a:bodyPr anchor="ctr">
            <a:normAutofit/>
          </a:bodyPr>
          <a:lstStyle/>
          <a:p>
            <a:r>
              <a:rPr lang="sr-Latn-ME" sz="4400">
                <a:solidFill>
                  <a:srgbClr val="FFFFFF"/>
                </a:solidFill>
              </a:rPr>
              <a:t>Absorpcija jona</a:t>
            </a:r>
            <a:endParaRPr lang="en-GB" sz="4400">
              <a:solidFill>
                <a:srgbClr val="FFFFFF"/>
              </a:solidFill>
            </a:endParaRPr>
          </a:p>
        </p:txBody>
      </p:sp>
      <p:sp>
        <p:nvSpPr>
          <p:cNvPr id="3" name="Content Placeholder 2">
            <a:extLst>
              <a:ext uri="{FF2B5EF4-FFF2-40B4-BE49-F238E27FC236}">
                <a16:creationId xmlns:a16="http://schemas.microsoft.com/office/drawing/2014/main" id="{72A7344D-40D5-435A-B9C1-DA5F9C2DDDCB}"/>
              </a:ext>
            </a:extLst>
          </p:cNvPr>
          <p:cNvSpPr>
            <a:spLocks noGrp="1"/>
          </p:cNvSpPr>
          <p:nvPr>
            <p:ph idx="1"/>
          </p:nvPr>
        </p:nvSpPr>
        <p:spPr>
          <a:xfrm>
            <a:off x="5231958" y="605896"/>
            <a:ext cx="5923721" cy="5646208"/>
          </a:xfrm>
        </p:spPr>
        <p:txBody>
          <a:bodyPr anchor="ctr">
            <a:normAutofit/>
          </a:bodyPr>
          <a:lstStyle/>
          <a:p>
            <a:pPr>
              <a:lnSpc>
                <a:spcPct val="110000"/>
              </a:lnSpc>
            </a:pPr>
            <a:r>
              <a:rPr lang="sr-Latn-ME" sz="2000" dirty="0"/>
              <a:t>Absorpcija jona je indivudualno regulisana, iako se mnogi regulatorni mehanizmi kontrole brzine absorpcije nedovoljno razumiju. </a:t>
            </a:r>
            <a:endParaRPr lang="sr-Latn-ME" sz="2000"/>
          </a:p>
          <a:p>
            <a:pPr>
              <a:lnSpc>
                <a:spcPct val="110000"/>
              </a:lnSpc>
            </a:pPr>
            <a:r>
              <a:rPr lang="sr-Latn-ME" sz="2000" dirty="0"/>
              <a:t>Na – najzastupljeniji katjon u hrani, ulazi u ćeliju na nekoliko načina: difuzijom, kotransportom i/ili aktivnim transportom. Ovi joni dospijevaju u intersticijalnu tečnost kroz bazalni dio epitelnih ćelija. Brzina njegove se krecije u lumen crijeva je proporcionalan knjegovoj koncentraciji u iintersticijalnim prostorima. To zanči da ako se unosi osoljena hrana povećava se absorpcija jona Na i sa njom posledično se mehanizmom osmoze povlače i molekuli vode. Brzina absorpcije jona Na duž digestivnosg sistema se povećava djelovanjem hormona Aldosterona (kora nadbubrega).</a:t>
            </a:r>
            <a:endParaRPr lang="en-GB" sz="2000"/>
          </a:p>
        </p:txBody>
      </p:sp>
    </p:spTree>
    <p:extLst>
      <p:ext uri="{BB962C8B-B14F-4D97-AF65-F5344CB8AC3E}">
        <p14:creationId xmlns:p14="http://schemas.microsoft.com/office/powerpoint/2010/main" val="20940059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3A4EFA6-D744-42AC-9912-EB28DBD22634}"/>
              </a:ext>
            </a:extLst>
          </p:cNvPr>
          <p:cNvSpPr>
            <a:spLocks noGrp="1"/>
          </p:cNvSpPr>
          <p:nvPr>
            <p:ph idx="1"/>
          </p:nvPr>
        </p:nvSpPr>
        <p:spPr>
          <a:xfrm>
            <a:off x="1097280" y="1890945"/>
            <a:ext cx="10058400" cy="3978148"/>
          </a:xfrm>
        </p:spPr>
        <p:txBody>
          <a:bodyPr>
            <a:normAutofit/>
          </a:bodyPr>
          <a:lstStyle/>
          <a:p>
            <a:r>
              <a:rPr lang="sr-Latn-ME" sz="2000" dirty="0"/>
              <a:t>Hrana sadrži velike organske molekule, većina nerastvorljiva.</a:t>
            </a:r>
          </a:p>
          <a:p>
            <a:r>
              <a:rPr lang="sr-Latn-ME" sz="2000" dirty="0"/>
              <a:t>Digestivni sistem prvo razbijaju fizičku strukturu unesenih hranljivih materija, a potom ih procesurira do manjih fragmenata. </a:t>
            </a:r>
          </a:p>
          <a:p>
            <a:r>
              <a:rPr lang="sr-Latn-ME" sz="2000" dirty="0"/>
              <a:t>Na ovaj način se uklanjaju antigene strukture kako ne bi došlo do aktivacije imunskog odgovora.</a:t>
            </a:r>
          </a:p>
          <a:p>
            <a:r>
              <a:rPr lang="sr-Latn-ME" sz="2000" dirty="0"/>
              <a:t>Nakon što dospiju u krvotok oni mogu da budu absorbovani od strane ćelija gdje oni mogu da obezbjeđuju energiju ili za sintezu neophodnih ugljenih hidrata, proteina i lipida.</a:t>
            </a:r>
            <a:endParaRPr lang="en-GB" sz="2000" dirty="0"/>
          </a:p>
        </p:txBody>
      </p:sp>
    </p:spTree>
    <p:extLst>
      <p:ext uri="{BB962C8B-B14F-4D97-AF65-F5344CB8AC3E}">
        <p14:creationId xmlns:p14="http://schemas.microsoft.com/office/powerpoint/2010/main" val="5089283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802009C-C208-421E-8879-D181E23A01D4}"/>
              </a:ext>
            </a:extLst>
          </p:cNvPr>
          <p:cNvSpPr>
            <a:spLocks noGrp="1"/>
          </p:cNvSpPr>
          <p:nvPr>
            <p:ph idx="1"/>
          </p:nvPr>
        </p:nvSpPr>
        <p:spPr>
          <a:xfrm>
            <a:off x="1097280" y="1899821"/>
            <a:ext cx="10058400" cy="3969271"/>
          </a:xfrm>
        </p:spPr>
        <p:txBody>
          <a:bodyPr>
            <a:normAutofit/>
          </a:bodyPr>
          <a:lstStyle/>
          <a:p>
            <a:r>
              <a:rPr lang="sr-Latn-ME" sz="2000" dirty="0"/>
              <a:t>Ca – se apsorbuje mehanizmima aktivnog transporta duž epitela crijevnog trakta; njegova resorpcija je značajno ubrzana djelovanjem Parathormona i Kalcitriola.</a:t>
            </a:r>
          </a:p>
          <a:p>
            <a:r>
              <a:rPr lang="sr-Latn-ME" sz="2000" dirty="0"/>
              <a:t>K – difunduje duž epitala ukoliko postoji koncentracijski gradijent</a:t>
            </a:r>
          </a:p>
          <a:p>
            <a:r>
              <a:rPr lang="sr-Latn-ME" sz="2000" dirty="0"/>
              <a:t>Mg i Fe – zahtijevaju postojanje specifičnih nosača za njihovu absorpciju, a za njihovo dospijevanje u intersticijalne prostore neophodna je energija koja se obezbjeđuje iz ATP. </a:t>
            </a:r>
          </a:p>
          <a:p>
            <a:r>
              <a:rPr lang="sr-Latn-ME" sz="2000" dirty="0"/>
              <a:t>Cl, J, HCO3 i NO3 – absorbuju se mehanizmima difuzije ili kotransportom</a:t>
            </a:r>
          </a:p>
          <a:p>
            <a:r>
              <a:rPr lang="sr-Latn-ME" sz="2000" dirty="0"/>
              <a:t>PO4 i SO4 – se absorbuju mehanizmima aktivnog transporta. </a:t>
            </a:r>
            <a:endParaRPr lang="en-GB" sz="2000" dirty="0"/>
          </a:p>
        </p:txBody>
      </p:sp>
    </p:spTree>
    <p:extLst>
      <p:ext uri="{BB962C8B-B14F-4D97-AF65-F5344CB8AC3E}">
        <p14:creationId xmlns:p14="http://schemas.microsoft.com/office/powerpoint/2010/main" val="36141811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78431D-BBCB-48A3-B63E-DB3196C431E0}"/>
              </a:ext>
            </a:extLst>
          </p:cNvPr>
          <p:cNvSpPr>
            <a:spLocks noGrp="1"/>
          </p:cNvSpPr>
          <p:nvPr>
            <p:ph type="title"/>
          </p:nvPr>
        </p:nvSpPr>
        <p:spPr/>
        <p:txBody>
          <a:bodyPr/>
          <a:lstStyle/>
          <a:p>
            <a:r>
              <a:rPr lang="sr-Latn-ME" dirty="0"/>
              <a:t>Absorpcija vitamina</a:t>
            </a:r>
            <a:endParaRPr lang="en-GB" dirty="0"/>
          </a:p>
        </p:txBody>
      </p:sp>
      <p:sp>
        <p:nvSpPr>
          <p:cNvPr id="3" name="Content Placeholder 2">
            <a:extLst>
              <a:ext uri="{FF2B5EF4-FFF2-40B4-BE49-F238E27FC236}">
                <a16:creationId xmlns:a16="http://schemas.microsoft.com/office/drawing/2014/main" id="{7D96CAD3-6289-4593-8855-3D0792B18C44}"/>
              </a:ext>
            </a:extLst>
          </p:cNvPr>
          <p:cNvSpPr>
            <a:spLocks noGrp="1"/>
          </p:cNvSpPr>
          <p:nvPr>
            <p:ph idx="1"/>
          </p:nvPr>
        </p:nvSpPr>
        <p:spPr>
          <a:xfrm>
            <a:off x="1097280" y="1917577"/>
            <a:ext cx="10058400" cy="3951515"/>
          </a:xfrm>
        </p:spPr>
        <p:txBody>
          <a:bodyPr>
            <a:normAutofit lnSpcReduction="10000"/>
          </a:bodyPr>
          <a:lstStyle/>
          <a:p>
            <a:r>
              <a:rPr lang="sr-Latn-ME" sz="2000" dirty="0"/>
              <a:t>Klasifikovani su u: hidro i lipo soilubilne vitamine.</a:t>
            </a:r>
          </a:p>
          <a:p>
            <a:r>
              <a:rPr lang="sr-Latn-ME" sz="2000" dirty="0"/>
              <a:t>A, D, E i K – su liposolubilni</a:t>
            </a:r>
          </a:p>
          <a:p>
            <a:r>
              <a:rPr lang="sr-Latn-ME" sz="2000" dirty="0"/>
              <a:t>B kompleks, C – su hidrosolubilni</a:t>
            </a:r>
          </a:p>
          <a:p>
            <a:r>
              <a:rPr lang="sr-Latn-ME" sz="2000" dirty="0"/>
              <a:t>Hidrosolubilni vitamini se absorbuju difuzijom, osim B12 koji mora da bude vezan za svoj intrinsik faktora (glikoprotein) i absorbuje se mehanizmima aktivnog transporta</a:t>
            </a:r>
          </a:p>
          <a:p>
            <a:r>
              <a:rPr lang="sr-Latn-ME" sz="2000" dirty="0"/>
              <a:t>Liposolubilni vitamini u duodenumu se miješaju sa trigliceridima, nastaju emulzije u čijim micelama se nalaze vitamini koji se resorbuju zajedno sa masnim kisjelinama i monogliceridima. Vit K se stvara u kolonu i resorbuje se sa drugim lipidima koje sekretuje saprofitna flora. </a:t>
            </a:r>
            <a:endParaRPr lang="en-GB" sz="2000" dirty="0"/>
          </a:p>
        </p:txBody>
      </p:sp>
    </p:spTree>
    <p:extLst>
      <p:ext uri="{BB962C8B-B14F-4D97-AF65-F5344CB8AC3E}">
        <p14:creationId xmlns:p14="http://schemas.microsoft.com/office/powerpoint/2010/main" val="22683284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CD2D517-BC35-4439-AC31-06DF764F25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B4A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a:extLst>
              <a:ext uri="{FF2B5EF4-FFF2-40B4-BE49-F238E27FC236}">
                <a16:creationId xmlns:a16="http://schemas.microsoft.com/office/drawing/2014/main" id="{2DD3F846-0483-40F5-A881-0C1AD2A0C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7F89C39E-EBB7-4C20-8B6F-A6B6424BEB1A}"/>
              </a:ext>
            </a:extLst>
          </p:cNvPr>
          <p:cNvPicPr>
            <a:picLocks noChangeAspect="1"/>
          </p:cNvPicPr>
          <p:nvPr/>
        </p:nvPicPr>
        <p:blipFill>
          <a:blip r:embed="rId2"/>
          <a:stretch>
            <a:fillRect/>
          </a:stretch>
        </p:blipFill>
        <p:spPr>
          <a:xfrm>
            <a:off x="2580629" y="801793"/>
            <a:ext cx="7030741" cy="5273056"/>
          </a:xfrm>
          <a:prstGeom prst="rect">
            <a:avLst/>
          </a:prstGeom>
        </p:spPr>
      </p:pic>
    </p:spTree>
    <p:extLst>
      <p:ext uri="{BB962C8B-B14F-4D97-AF65-F5344CB8AC3E}">
        <p14:creationId xmlns:p14="http://schemas.microsoft.com/office/powerpoint/2010/main" val="7244639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6000"/>
                <a:shade val="99000"/>
                <a:satMod val="140000"/>
              </a:schemeClr>
            </a:gs>
            <a:gs pos="65000">
              <a:schemeClr val="bg1">
                <a:tint val="100000"/>
                <a:shade val="80000"/>
                <a:satMod val="130000"/>
              </a:schemeClr>
            </a:gs>
            <a:gs pos="100000">
              <a:schemeClr val="bg1">
                <a:tint val="100000"/>
                <a:shade val="48000"/>
                <a:satMod val="120000"/>
              </a:schemeClr>
            </a:gs>
          </a:gsLst>
          <a:lin ang="16200000" scaled="0"/>
        </a:gra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9E3965E-AC41-4711-9D10-E25ABB132D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0" name="Straight Connector 9">
            <a:extLst>
              <a:ext uri="{FF2B5EF4-FFF2-40B4-BE49-F238E27FC236}">
                <a16:creationId xmlns:a16="http://schemas.microsoft.com/office/drawing/2014/main" id="{1F5DC8C3-BA5F-4EED-BB9A-A14272BD82A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useBgFill="1">
        <p:nvSpPr>
          <p:cNvPr id="12" name="Rectangle 11">
            <a:extLst>
              <a:ext uri="{FF2B5EF4-FFF2-40B4-BE49-F238E27FC236}">
                <a16:creationId xmlns:a16="http://schemas.microsoft.com/office/drawing/2014/main" id="{8C6E698C-8155-4B8B-BDC9-B7299772B5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10391AF-F02F-413B-BB7F-98E239DEF85D}"/>
              </a:ext>
            </a:extLst>
          </p:cNvPr>
          <p:cNvSpPr>
            <a:spLocks noGrp="1"/>
          </p:cNvSpPr>
          <p:nvPr>
            <p:ph type="title"/>
          </p:nvPr>
        </p:nvSpPr>
        <p:spPr>
          <a:xfrm>
            <a:off x="965201" y="643467"/>
            <a:ext cx="6255026" cy="5054008"/>
          </a:xfrm>
        </p:spPr>
        <p:txBody>
          <a:bodyPr vert="horz" lIns="91440" tIns="45720" rIns="91440" bIns="45720" rtlCol="0" anchor="ctr">
            <a:normAutofit/>
          </a:bodyPr>
          <a:lstStyle/>
          <a:p>
            <a:pPr algn="r"/>
            <a:r>
              <a:rPr lang="en-US" sz="8000">
                <a:solidFill>
                  <a:schemeClr val="tx1">
                    <a:lumMod val="85000"/>
                    <a:lumOff val="15000"/>
                  </a:schemeClr>
                </a:solidFill>
              </a:rPr>
              <a:t>Mehanizam djelovanja hormona</a:t>
            </a:r>
          </a:p>
        </p:txBody>
      </p:sp>
      <p:cxnSp>
        <p:nvCxnSpPr>
          <p:cNvPr id="14" name="Straight Connector 13">
            <a:extLst>
              <a:ext uri="{FF2B5EF4-FFF2-40B4-BE49-F238E27FC236}">
                <a16:creationId xmlns:a16="http://schemas.microsoft.com/office/drawing/2014/main" id="{09525C9A-1972-4836-BA7A-706C946EF4D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534656" y="1391367"/>
            <a:ext cx="0" cy="3558208"/>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B624C8D3-B9AD-4F4F-8554-4EAF3724DB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814880425"/>
      </p:ext>
    </p:extLst>
  </p:cSld>
  <p:clrMapOvr>
    <a:overrideClrMapping bg1="dk1" tx1="lt1" bg2="dk2" tx2="lt2" accent1="accent1" accent2="accent2" accent3="accent3" accent4="accent4" accent5="accent5" accent6="accent6" hlink="hlink" folHlink="folHlink"/>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648593"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B229452C-F39A-43BA-A4AC-7A5BCEF2E388}"/>
              </a:ext>
            </a:extLst>
          </p:cNvPr>
          <p:cNvSpPr>
            <a:spLocks noGrp="1"/>
          </p:cNvSpPr>
          <p:nvPr>
            <p:ph type="title"/>
          </p:nvPr>
        </p:nvSpPr>
        <p:spPr>
          <a:xfrm>
            <a:off x="492369" y="605896"/>
            <a:ext cx="3642309" cy="5646208"/>
          </a:xfrm>
        </p:spPr>
        <p:txBody>
          <a:bodyPr anchor="ctr">
            <a:normAutofit/>
          </a:bodyPr>
          <a:lstStyle/>
          <a:p>
            <a:r>
              <a:rPr lang="sr-Latn-ME" sz="4400">
                <a:solidFill>
                  <a:srgbClr val="FFFFFF"/>
                </a:solidFill>
              </a:rPr>
              <a:t>Hormoni </a:t>
            </a:r>
            <a:endParaRPr lang="en-GB" sz="4400">
              <a:solidFill>
                <a:srgbClr val="FFFFFF"/>
              </a:solidFill>
            </a:endParaRPr>
          </a:p>
        </p:txBody>
      </p:sp>
      <p:sp>
        <p:nvSpPr>
          <p:cNvPr id="3" name="Content Placeholder 2">
            <a:extLst>
              <a:ext uri="{FF2B5EF4-FFF2-40B4-BE49-F238E27FC236}">
                <a16:creationId xmlns:a16="http://schemas.microsoft.com/office/drawing/2014/main" id="{FEEB5CA7-7AB7-44CA-9A45-D8B8D9BDA0EB}"/>
              </a:ext>
            </a:extLst>
          </p:cNvPr>
          <p:cNvSpPr>
            <a:spLocks noGrp="1"/>
          </p:cNvSpPr>
          <p:nvPr>
            <p:ph idx="1"/>
          </p:nvPr>
        </p:nvSpPr>
        <p:spPr>
          <a:xfrm>
            <a:off x="5231958" y="605896"/>
            <a:ext cx="5923721" cy="5646208"/>
          </a:xfrm>
        </p:spPr>
        <p:txBody>
          <a:bodyPr anchor="ctr">
            <a:normAutofit/>
          </a:bodyPr>
          <a:lstStyle/>
          <a:p>
            <a:pPr>
              <a:lnSpc>
                <a:spcPct val="110000"/>
              </a:lnSpc>
            </a:pPr>
            <a:r>
              <a:rPr lang="sr-Latn-ME" sz="2000" dirty="0"/>
              <a:t>Hormoni su hemijski mesendžeri koji su produkti aktivnosti endokrinih žlijezda  i odgovorni su za koordinaciju ćelijskih aktivnosti u ciljnim tkivima putem krvi. </a:t>
            </a:r>
            <a:endParaRPr lang="sr-Latn-ME" sz="2000"/>
          </a:p>
          <a:p>
            <a:pPr>
              <a:lnSpc>
                <a:spcPct val="110000"/>
              </a:lnSpc>
            </a:pPr>
            <a:r>
              <a:rPr lang="sr-Latn-ME" sz="2000" dirty="0"/>
              <a:t>Hormoni mijenjaju ćelijsku aktivnost kroz izmjene tipova, kvantiteta ili aktivnosti važnih enzima i strukturalnih proteina u njima. To znači da hormoni da:</a:t>
            </a:r>
            <a:endParaRPr lang="sr-Latn-ME" sz="2000"/>
          </a:p>
          <a:p>
            <a:pPr>
              <a:lnSpc>
                <a:spcPct val="110000"/>
              </a:lnSpc>
            </a:pPr>
            <a:r>
              <a:rPr lang="sr-Latn-ME" sz="2000" dirty="0"/>
              <a:t>1.	stimulišu sintezu enzima ili strukturnih proteina kroz aktivaciju gena u ćelijskim jedrima</a:t>
            </a:r>
            <a:endParaRPr lang="sr-Latn-ME" sz="2000"/>
          </a:p>
          <a:p>
            <a:pPr>
              <a:lnSpc>
                <a:spcPct val="110000"/>
              </a:lnSpc>
            </a:pPr>
            <a:r>
              <a:rPr lang="sr-Latn-ME" sz="2000" dirty="0"/>
              <a:t>2. 	povećavaju ili smanjuju sintezu određenih proteina mijenjajući brzinu translacije ili transkripcije</a:t>
            </a:r>
            <a:endParaRPr lang="sr-Latn-ME" sz="2000"/>
          </a:p>
          <a:p>
            <a:pPr>
              <a:lnSpc>
                <a:spcPct val="110000"/>
              </a:lnSpc>
            </a:pPr>
            <a:r>
              <a:rPr lang="sr-Latn-ME" sz="2000" dirty="0"/>
              <a:t>3.	mijenjanjujući izgled ili strukturu enzima da aktiviraju ili inhibiraju intraćelijske enzime</a:t>
            </a:r>
            <a:endParaRPr lang="en-GB" sz="2000"/>
          </a:p>
        </p:txBody>
      </p:sp>
    </p:spTree>
    <p:extLst>
      <p:ext uri="{BB962C8B-B14F-4D97-AF65-F5344CB8AC3E}">
        <p14:creationId xmlns:p14="http://schemas.microsoft.com/office/powerpoint/2010/main" val="27285052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40CB4F9-ABAD-441E-9BDB-CD2100A84D04}"/>
              </a:ext>
            </a:extLst>
          </p:cNvPr>
          <p:cNvSpPr>
            <a:spLocks noGrp="1"/>
          </p:cNvSpPr>
          <p:nvPr>
            <p:ph idx="1"/>
          </p:nvPr>
        </p:nvSpPr>
        <p:spPr>
          <a:xfrm>
            <a:off x="1097280" y="1908699"/>
            <a:ext cx="10058400" cy="3960393"/>
          </a:xfrm>
        </p:spPr>
        <p:txBody>
          <a:bodyPr>
            <a:normAutofit/>
          </a:bodyPr>
          <a:lstStyle/>
          <a:p>
            <a:r>
              <a:rPr lang="sr-Latn-ME" sz="2000" dirty="0"/>
              <a:t>To znači da hormoni mogu da modifikuju fizičke ili biohemijske karakteristike ciljne ćelije. </a:t>
            </a:r>
          </a:p>
          <a:p>
            <a:r>
              <a:rPr lang="sr-Latn-ME" sz="2000" dirty="0"/>
              <a:t>Jedan hormon može istovremeno da mijenja metaboličku aktivnost više tkiva i organa.</a:t>
            </a:r>
          </a:p>
          <a:p>
            <a:r>
              <a:rPr lang="sr-Latn-ME" sz="2000" dirty="0"/>
              <a:t>Jedna ćelija može istovremeno da prima informacije od više hormona, tako da su izmjene na ćelijskom nivou postepene u skladu sa kvantitetom cirkulišućih hormona</a:t>
            </a:r>
          </a:p>
          <a:p>
            <a:r>
              <a:rPr lang="sr-Latn-ME" sz="2000" dirty="0"/>
              <a:t>Endokrini sistem podrazumijeva sve endokrine ćelije i tkiva koji sekretuje hormone koji svoja djelovanja ispoljavaju izvan ćelija koji su ih sekretovali</a:t>
            </a:r>
            <a:endParaRPr lang="en-GB" sz="2000" dirty="0"/>
          </a:p>
        </p:txBody>
      </p:sp>
    </p:spTree>
    <p:extLst>
      <p:ext uri="{BB962C8B-B14F-4D97-AF65-F5344CB8AC3E}">
        <p14:creationId xmlns:p14="http://schemas.microsoft.com/office/powerpoint/2010/main" val="25985858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CD2D517-BC35-4439-AC31-06DF764F25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B4A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a:extLst>
              <a:ext uri="{FF2B5EF4-FFF2-40B4-BE49-F238E27FC236}">
                <a16:creationId xmlns:a16="http://schemas.microsoft.com/office/drawing/2014/main" id="{2DD3F846-0483-40F5-A881-0C1AD2A0C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0CFACF0E-3970-4DC1-AD0D-40EA8E444A7B}"/>
              </a:ext>
            </a:extLst>
          </p:cNvPr>
          <p:cNvPicPr>
            <a:picLocks noChangeAspect="1"/>
          </p:cNvPicPr>
          <p:nvPr/>
        </p:nvPicPr>
        <p:blipFill>
          <a:blip r:embed="rId2"/>
          <a:stretch>
            <a:fillRect/>
          </a:stretch>
        </p:blipFill>
        <p:spPr>
          <a:xfrm>
            <a:off x="3459472" y="801793"/>
            <a:ext cx="5273056" cy="5273056"/>
          </a:xfrm>
          <a:prstGeom prst="rect">
            <a:avLst/>
          </a:prstGeom>
        </p:spPr>
      </p:pic>
    </p:spTree>
    <p:extLst>
      <p:ext uri="{BB962C8B-B14F-4D97-AF65-F5344CB8AC3E}">
        <p14:creationId xmlns:p14="http://schemas.microsoft.com/office/powerpoint/2010/main" val="2498689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61F43324-7065-43DB-A883-6A87FEC7B2F5}"/>
              </a:ext>
            </a:extLst>
          </p:cNvPr>
          <p:cNvSpPr>
            <a:spLocks noGrp="1"/>
          </p:cNvSpPr>
          <p:nvPr>
            <p:ph type="title"/>
          </p:nvPr>
        </p:nvSpPr>
        <p:spPr>
          <a:xfrm>
            <a:off x="492370" y="516835"/>
            <a:ext cx="3084844" cy="5772840"/>
          </a:xfrm>
        </p:spPr>
        <p:txBody>
          <a:bodyPr anchor="ctr">
            <a:normAutofit/>
          </a:bodyPr>
          <a:lstStyle/>
          <a:p>
            <a:r>
              <a:rPr lang="sr-Latn-ME" sz="3600">
                <a:solidFill>
                  <a:schemeClr val="bg1"/>
                </a:solidFill>
              </a:rPr>
              <a:t>Struktura hormona</a:t>
            </a:r>
            <a:endParaRPr lang="en-GB" sz="3600">
              <a:solidFill>
                <a:schemeClr val="bg1"/>
              </a:solidFill>
            </a:endParaRPr>
          </a:p>
        </p:txBody>
      </p:sp>
      <p:graphicFrame>
        <p:nvGraphicFramePr>
          <p:cNvPr id="5" name="Content Placeholder 2">
            <a:extLst>
              <a:ext uri="{FF2B5EF4-FFF2-40B4-BE49-F238E27FC236}">
                <a16:creationId xmlns:a16="http://schemas.microsoft.com/office/drawing/2014/main" id="{703B98B6-04A0-4B2D-9A17-6900CCB988A2}"/>
              </a:ext>
            </a:extLst>
          </p:cNvPr>
          <p:cNvGraphicFramePr>
            <a:graphicFrameLocks noGrp="1"/>
          </p:cNvGraphicFramePr>
          <p:nvPr>
            <p:ph idx="1"/>
            <p:extLst>
              <p:ext uri="{D42A27DB-BD31-4B8C-83A1-F6EECF244321}">
                <p14:modId xmlns:p14="http://schemas.microsoft.com/office/powerpoint/2010/main" val="1981396593"/>
              </p:ext>
            </p:extLst>
          </p:nvPr>
        </p:nvGraphicFramePr>
        <p:xfrm>
          <a:off x="4741863" y="639763"/>
          <a:ext cx="6797675" cy="56499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144228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8D473-750A-4F03-98C7-76CD720A9B90}"/>
              </a:ext>
            </a:extLst>
          </p:cNvPr>
          <p:cNvSpPr>
            <a:spLocks noGrp="1"/>
          </p:cNvSpPr>
          <p:nvPr>
            <p:ph type="title"/>
          </p:nvPr>
        </p:nvSpPr>
        <p:spPr/>
        <p:txBody>
          <a:bodyPr/>
          <a:lstStyle/>
          <a:p>
            <a:r>
              <a:rPr lang="sr-Latn-ME" dirty="0"/>
              <a:t>Derivati amino kisjelina</a:t>
            </a:r>
            <a:endParaRPr lang="en-GB" dirty="0"/>
          </a:p>
        </p:txBody>
      </p:sp>
      <p:sp>
        <p:nvSpPr>
          <p:cNvPr id="3" name="Content Placeholder 2">
            <a:extLst>
              <a:ext uri="{FF2B5EF4-FFF2-40B4-BE49-F238E27FC236}">
                <a16:creationId xmlns:a16="http://schemas.microsoft.com/office/drawing/2014/main" id="{B2FCF0C7-6F87-42A5-BCA8-97C5C6D6EB39}"/>
              </a:ext>
            </a:extLst>
          </p:cNvPr>
          <p:cNvSpPr>
            <a:spLocks noGrp="1"/>
          </p:cNvSpPr>
          <p:nvPr>
            <p:ph idx="1"/>
          </p:nvPr>
        </p:nvSpPr>
        <p:spPr/>
        <p:txBody>
          <a:bodyPr>
            <a:normAutofit/>
          </a:bodyPr>
          <a:lstStyle/>
          <a:p>
            <a:r>
              <a:rPr lang="sr-Latn-ME" sz="2000" dirty="0"/>
              <a:t>Relativno mali molekuli koji se označavaju kao biogeni amini.</a:t>
            </a:r>
          </a:p>
          <a:p>
            <a:r>
              <a:rPr lang="sr-Latn-ME" sz="2000" dirty="0"/>
              <a:t>Tu spadaju: epinefrin, norepinefrin, dopamin, tiroidni hormoni i melatonin</a:t>
            </a:r>
          </a:p>
          <a:p>
            <a:r>
              <a:rPr lang="sr-Latn-ME" sz="2000" dirty="0"/>
              <a:t>Prva tri hormona se označavaju kao kateholamini zbog slične strukture.</a:t>
            </a:r>
          </a:p>
          <a:p>
            <a:r>
              <a:rPr lang="sr-Latn-ME" sz="2000" dirty="0"/>
              <a:t>Kateholamini i tiroidni hormoni su sintetisani iz molekula amino kisjeline tirozina.</a:t>
            </a:r>
          </a:p>
          <a:p>
            <a:r>
              <a:rPr lang="sr-Latn-ME" sz="2000" dirty="0"/>
              <a:t>Melatonin (pinealna žlijezda) se sintetiše iz amino kisjeline triptofana. </a:t>
            </a:r>
            <a:endParaRPr lang="en-GB" sz="2000" dirty="0"/>
          </a:p>
        </p:txBody>
      </p:sp>
    </p:spTree>
    <p:extLst>
      <p:ext uri="{BB962C8B-B14F-4D97-AF65-F5344CB8AC3E}">
        <p14:creationId xmlns:p14="http://schemas.microsoft.com/office/powerpoint/2010/main" val="24360101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648593"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9A3A5C12-AF88-4998-B0FE-403E20CE73FF}"/>
              </a:ext>
            </a:extLst>
          </p:cNvPr>
          <p:cNvSpPr>
            <a:spLocks noGrp="1"/>
          </p:cNvSpPr>
          <p:nvPr>
            <p:ph type="title"/>
          </p:nvPr>
        </p:nvSpPr>
        <p:spPr>
          <a:xfrm>
            <a:off x="492369" y="605896"/>
            <a:ext cx="3642309" cy="5646208"/>
          </a:xfrm>
        </p:spPr>
        <p:txBody>
          <a:bodyPr anchor="ctr">
            <a:normAutofit/>
          </a:bodyPr>
          <a:lstStyle/>
          <a:p>
            <a:r>
              <a:rPr lang="sr-Latn-ME" sz="4400">
                <a:solidFill>
                  <a:srgbClr val="FFFFFF"/>
                </a:solidFill>
              </a:rPr>
              <a:t>Peptidni hormoni</a:t>
            </a:r>
            <a:endParaRPr lang="en-GB" sz="4400">
              <a:solidFill>
                <a:srgbClr val="FFFFFF"/>
              </a:solidFill>
            </a:endParaRPr>
          </a:p>
        </p:txBody>
      </p:sp>
      <p:sp>
        <p:nvSpPr>
          <p:cNvPr id="3" name="Content Placeholder 2">
            <a:extLst>
              <a:ext uri="{FF2B5EF4-FFF2-40B4-BE49-F238E27FC236}">
                <a16:creationId xmlns:a16="http://schemas.microsoft.com/office/drawing/2014/main" id="{BC5266FC-A8B7-4667-9078-76D396C1543E}"/>
              </a:ext>
            </a:extLst>
          </p:cNvPr>
          <p:cNvSpPr>
            <a:spLocks noGrp="1"/>
          </p:cNvSpPr>
          <p:nvPr>
            <p:ph idx="1"/>
          </p:nvPr>
        </p:nvSpPr>
        <p:spPr>
          <a:xfrm>
            <a:off x="5231958" y="605896"/>
            <a:ext cx="5923721" cy="5646208"/>
          </a:xfrm>
        </p:spPr>
        <p:txBody>
          <a:bodyPr anchor="ctr">
            <a:normAutofit/>
          </a:bodyPr>
          <a:lstStyle/>
          <a:p>
            <a:r>
              <a:rPr lang="sr-Latn-ME" sz="2200"/>
              <a:t>Lanac amino kisjelina. Uopšteno se sekretovani kao prohormoni koji se konvertuju u aktivne hormone ili prije ili poslije njihove sekrecije. Ovo su hormoni koje sekretuju: hipotalamus, srce, timus, digestivni sistem, pankreas i zadnji režanj hipofize</a:t>
            </a:r>
          </a:p>
          <a:p>
            <a:r>
              <a:rPr lang="sr-Latn-ME" sz="2200"/>
              <a:t>Oni su podijeljeni u dvije grupe:</a:t>
            </a:r>
          </a:p>
          <a:p>
            <a:r>
              <a:rPr lang="sr-Latn-ME" sz="2200"/>
              <a:t>1.	velika i disperzna grupa kratkih polipetidnih lanaca – ADH, oksitocin i kratki proteinski lanci – GH i Prolaktin</a:t>
            </a:r>
          </a:p>
          <a:p>
            <a:r>
              <a:rPr lang="sr-Latn-ME" sz="2200"/>
              <a:t>2.	glikoproteini – TSH, LH, FSH i hormoni prednjeg režnja hipofize</a:t>
            </a:r>
          </a:p>
          <a:p>
            <a:pPr marL="0" indent="0">
              <a:buNone/>
            </a:pPr>
            <a:endParaRPr lang="en-GB" sz="2200"/>
          </a:p>
        </p:txBody>
      </p:sp>
    </p:spTree>
    <p:extLst>
      <p:ext uri="{BB962C8B-B14F-4D97-AF65-F5344CB8AC3E}">
        <p14:creationId xmlns:p14="http://schemas.microsoft.com/office/powerpoint/2010/main" val="1676605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244D844-E022-41E9-8226-6366ED34B1AF}"/>
              </a:ext>
            </a:extLst>
          </p:cNvPr>
          <p:cNvSpPr>
            <a:spLocks noGrp="1"/>
          </p:cNvSpPr>
          <p:nvPr>
            <p:ph idx="1"/>
          </p:nvPr>
        </p:nvSpPr>
        <p:spPr>
          <a:xfrm>
            <a:off x="1097280" y="1926455"/>
            <a:ext cx="10058400" cy="3942638"/>
          </a:xfrm>
        </p:spPr>
        <p:txBody>
          <a:bodyPr/>
          <a:lstStyle/>
          <a:p>
            <a:r>
              <a:rPr lang="sr-Latn-ME" dirty="0"/>
              <a:t>Većina organskih molekula su komplesni lanci sastavljeni od jednostavnijih molekula:</a:t>
            </a:r>
          </a:p>
          <a:p>
            <a:r>
              <a:rPr lang="sr-Latn-ME" dirty="0"/>
              <a:t>Ugljeni hidrati – molekula šećera</a:t>
            </a:r>
          </a:p>
          <a:p>
            <a:r>
              <a:rPr lang="sr-Latn-ME" dirty="0"/>
              <a:t>Proteini – nizovi aminokisjelina</a:t>
            </a:r>
          </a:p>
          <a:p>
            <a:r>
              <a:rPr lang="sr-Latn-ME" dirty="0"/>
              <a:t>Lipidi – masne kisjeline</a:t>
            </a:r>
          </a:p>
          <a:p>
            <a:r>
              <a:rPr lang="sr-Latn-ME" dirty="0"/>
              <a:t>Nukleinske kisjeline - nukleotidi</a:t>
            </a:r>
            <a:endParaRPr lang="en-GB" dirty="0"/>
          </a:p>
        </p:txBody>
      </p:sp>
    </p:spTree>
    <p:extLst>
      <p:ext uri="{BB962C8B-B14F-4D97-AF65-F5344CB8AC3E}">
        <p14:creationId xmlns:p14="http://schemas.microsoft.com/office/powerpoint/2010/main" val="48719763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648593"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EE721179-BD15-494B-A0C8-76A41293F5AB}"/>
              </a:ext>
            </a:extLst>
          </p:cNvPr>
          <p:cNvSpPr>
            <a:spLocks noGrp="1"/>
          </p:cNvSpPr>
          <p:nvPr>
            <p:ph type="title"/>
          </p:nvPr>
        </p:nvSpPr>
        <p:spPr>
          <a:xfrm>
            <a:off x="492369" y="605896"/>
            <a:ext cx="3642309" cy="5646208"/>
          </a:xfrm>
        </p:spPr>
        <p:txBody>
          <a:bodyPr anchor="ctr">
            <a:normAutofit/>
          </a:bodyPr>
          <a:lstStyle/>
          <a:p>
            <a:r>
              <a:rPr lang="sr-Latn-ME" sz="4400">
                <a:solidFill>
                  <a:srgbClr val="FFFFFF"/>
                </a:solidFill>
              </a:rPr>
              <a:t>Lipidni derivati</a:t>
            </a:r>
            <a:endParaRPr lang="en-GB" sz="4400">
              <a:solidFill>
                <a:srgbClr val="FFFFFF"/>
              </a:solidFill>
            </a:endParaRPr>
          </a:p>
        </p:txBody>
      </p:sp>
      <p:sp>
        <p:nvSpPr>
          <p:cNvPr id="3" name="Content Placeholder 2">
            <a:extLst>
              <a:ext uri="{FF2B5EF4-FFF2-40B4-BE49-F238E27FC236}">
                <a16:creationId xmlns:a16="http://schemas.microsoft.com/office/drawing/2014/main" id="{6A87CE7F-D8CB-403D-885F-FECF39410DF5}"/>
              </a:ext>
            </a:extLst>
          </p:cNvPr>
          <p:cNvSpPr>
            <a:spLocks noGrp="1"/>
          </p:cNvSpPr>
          <p:nvPr>
            <p:ph idx="1"/>
          </p:nvPr>
        </p:nvSpPr>
        <p:spPr>
          <a:xfrm>
            <a:off x="5231958" y="605896"/>
            <a:ext cx="5923721" cy="5646208"/>
          </a:xfrm>
        </p:spPr>
        <p:txBody>
          <a:bodyPr anchor="ctr">
            <a:normAutofit/>
          </a:bodyPr>
          <a:lstStyle/>
          <a:p>
            <a:r>
              <a:rPr lang="sr-Latn-ME" sz="2400"/>
              <a:t>Dvije klase:</a:t>
            </a:r>
          </a:p>
          <a:p>
            <a:r>
              <a:rPr lang="sr-Latn-ME" sz="2400"/>
              <a:t>1. 	steroidni hormoni – slični holeterolu, androgeni, estrogeni , progestageni, kortikosteroidi i calcitriol</a:t>
            </a:r>
          </a:p>
          <a:p>
            <a:r>
              <a:rPr lang="sr-Latn-ME" sz="2400"/>
              <a:t>2.	eikozanoidi, produkti metabolizma arahidonske kisjeline; leukotrieni (aktivisani leukociti kao odgovor na traumu ili oboljenje) i prostaglandini (većina tkiva u organizmu; u nekim tkivima mogu da se konvertuju u troboxane i prostacikline)</a:t>
            </a:r>
            <a:endParaRPr lang="en-GB" sz="2400"/>
          </a:p>
        </p:txBody>
      </p:sp>
    </p:spTree>
    <p:extLst>
      <p:ext uri="{BB962C8B-B14F-4D97-AF65-F5344CB8AC3E}">
        <p14:creationId xmlns:p14="http://schemas.microsoft.com/office/powerpoint/2010/main" val="41457787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F078D51F-C46D-439B-BE77-6598F0548EEE}"/>
              </a:ext>
            </a:extLst>
          </p:cNvPr>
          <p:cNvSpPr>
            <a:spLocks noGrp="1"/>
          </p:cNvSpPr>
          <p:nvPr>
            <p:ph type="title"/>
          </p:nvPr>
        </p:nvSpPr>
        <p:spPr>
          <a:xfrm>
            <a:off x="492370" y="516835"/>
            <a:ext cx="3084844" cy="5772840"/>
          </a:xfrm>
        </p:spPr>
        <p:txBody>
          <a:bodyPr anchor="ctr">
            <a:normAutofit/>
          </a:bodyPr>
          <a:lstStyle/>
          <a:p>
            <a:r>
              <a:rPr lang="sr-Latn-ME" sz="3600">
                <a:solidFill>
                  <a:schemeClr val="bg1"/>
                </a:solidFill>
              </a:rPr>
              <a:t>Sekrecija i distribucija hormona</a:t>
            </a:r>
            <a:endParaRPr lang="en-GB" sz="3600">
              <a:solidFill>
                <a:schemeClr val="bg1"/>
              </a:solidFill>
            </a:endParaRPr>
          </a:p>
        </p:txBody>
      </p:sp>
      <p:graphicFrame>
        <p:nvGraphicFramePr>
          <p:cNvPr id="5" name="Content Placeholder 2">
            <a:extLst>
              <a:ext uri="{FF2B5EF4-FFF2-40B4-BE49-F238E27FC236}">
                <a16:creationId xmlns:a16="http://schemas.microsoft.com/office/drawing/2014/main" id="{6D50E87F-F968-4A10-B651-292A87045276}"/>
              </a:ext>
            </a:extLst>
          </p:cNvPr>
          <p:cNvGraphicFramePr>
            <a:graphicFrameLocks noGrp="1"/>
          </p:cNvGraphicFramePr>
          <p:nvPr>
            <p:ph idx="1"/>
            <p:extLst>
              <p:ext uri="{D42A27DB-BD31-4B8C-83A1-F6EECF244321}">
                <p14:modId xmlns:p14="http://schemas.microsoft.com/office/powerpoint/2010/main" val="1165254066"/>
              </p:ext>
            </p:extLst>
          </p:nvPr>
        </p:nvGraphicFramePr>
        <p:xfrm>
          <a:off x="4741863" y="639763"/>
          <a:ext cx="6797675" cy="56499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6399376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CD2D517-BC35-4439-AC31-06DF764F25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B4A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a:extLst>
              <a:ext uri="{FF2B5EF4-FFF2-40B4-BE49-F238E27FC236}">
                <a16:creationId xmlns:a16="http://schemas.microsoft.com/office/drawing/2014/main" id="{2DD3F846-0483-40F5-A881-0C1AD2A0C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A0E3B73A-DB91-4589-BA26-92959B3F097B}"/>
              </a:ext>
            </a:extLst>
          </p:cNvPr>
          <p:cNvPicPr>
            <a:picLocks noChangeAspect="1"/>
          </p:cNvPicPr>
          <p:nvPr/>
        </p:nvPicPr>
        <p:blipFill>
          <a:blip r:embed="rId2"/>
          <a:stretch>
            <a:fillRect/>
          </a:stretch>
        </p:blipFill>
        <p:spPr>
          <a:xfrm>
            <a:off x="2580629" y="801793"/>
            <a:ext cx="7030741" cy="5273056"/>
          </a:xfrm>
          <a:prstGeom prst="rect">
            <a:avLst/>
          </a:prstGeom>
        </p:spPr>
      </p:pic>
    </p:spTree>
    <p:extLst>
      <p:ext uri="{BB962C8B-B14F-4D97-AF65-F5344CB8AC3E}">
        <p14:creationId xmlns:p14="http://schemas.microsoft.com/office/powerpoint/2010/main" val="24812021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648593"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E3844E3E-FE72-4DBC-9FFC-F65E0387CA74}"/>
              </a:ext>
            </a:extLst>
          </p:cNvPr>
          <p:cNvSpPr>
            <a:spLocks noGrp="1"/>
          </p:cNvSpPr>
          <p:nvPr>
            <p:ph type="title"/>
          </p:nvPr>
        </p:nvSpPr>
        <p:spPr>
          <a:xfrm>
            <a:off x="492369" y="605896"/>
            <a:ext cx="3642309" cy="5646208"/>
          </a:xfrm>
        </p:spPr>
        <p:txBody>
          <a:bodyPr anchor="ctr">
            <a:normAutofit/>
          </a:bodyPr>
          <a:lstStyle/>
          <a:p>
            <a:r>
              <a:rPr lang="sr-Latn-ME" sz="4400">
                <a:solidFill>
                  <a:srgbClr val="FFFFFF"/>
                </a:solidFill>
              </a:rPr>
              <a:t>Mehanizam djelovanja hormona</a:t>
            </a:r>
            <a:endParaRPr lang="en-GB" sz="4400">
              <a:solidFill>
                <a:srgbClr val="FFFFFF"/>
              </a:solidFill>
            </a:endParaRPr>
          </a:p>
        </p:txBody>
      </p:sp>
      <p:sp>
        <p:nvSpPr>
          <p:cNvPr id="3" name="Content Placeholder 2">
            <a:extLst>
              <a:ext uri="{FF2B5EF4-FFF2-40B4-BE49-F238E27FC236}">
                <a16:creationId xmlns:a16="http://schemas.microsoft.com/office/drawing/2014/main" id="{35F2684A-6E99-4A7C-8F0B-A1C1A8CEC5D8}"/>
              </a:ext>
            </a:extLst>
          </p:cNvPr>
          <p:cNvSpPr>
            <a:spLocks noGrp="1"/>
          </p:cNvSpPr>
          <p:nvPr>
            <p:ph idx="1"/>
          </p:nvPr>
        </p:nvSpPr>
        <p:spPr>
          <a:xfrm>
            <a:off x="5231958" y="605896"/>
            <a:ext cx="5923721" cy="5646208"/>
          </a:xfrm>
        </p:spPr>
        <p:txBody>
          <a:bodyPr anchor="ctr">
            <a:normAutofit/>
          </a:bodyPr>
          <a:lstStyle/>
          <a:p>
            <a:r>
              <a:rPr lang="sr-Latn-ME" sz="2400" dirty="0"/>
              <a:t>Hormoni moraju prvo da se vežu za specifične receptore na ciljnim ćelijama. Naravno da ćelije mogu da ispoljavaju veći broj različitih receptora ili da ima različitu kombinaciju receptora. </a:t>
            </a:r>
          </a:p>
          <a:p>
            <a:r>
              <a:rPr lang="sr-Latn-ME" sz="2400" dirty="0"/>
              <a:t>Prisustvo ili odsustvo specifičnih receptora određuje njenu hormonsku senzitivnost.</a:t>
            </a:r>
          </a:p>
          <a:p>
            <a:r>
              <a:rPr lang="sr-Latn-ME" sz="2400" dirty="0"/>
              <a:t>Hormonski receptori mogu da budu locirani:</a:t>
            </a:r>
          </a:p>
          <a:p>
            <a:r>
              <a:rPr lang="sr-Latn-ME" sz="2400" dirty="0"/>
              <a:t>1.	u ćelijskim membranama</a:t>
            </a:r>
          </a:p>
          <a:p>
            <a:r>
              <a:rPr lang="sr-Latn-ME" sz="2400" dirty="0"/>
              <a:t>2.	u ćelijskoj citoplazmi</a:t>
            </a:r>
            <a:endParaRPr lang="en-GB" sz="2400" dirty="0"/>
          </a:p>
        </p:txBody>
      </p:sp>
    </p:spTree>
    <p:extLst>
      <p:ext uri="{BB962C8B-B14F-4D97-AF65-F5344CB8AC3E}">
        <p14:creationId xmlns:p14="http://schemas.microsoft.com/office/powerpoint/2010/main" val="19564473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7">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5" name="Rectangle 9">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648593"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34C55715-A60C-41CB-9F27-227A6B6A9ACE}"/>
              </a:ext>
            </a:extLst>
          </p:cNvPr>
          <p:cNvSpPr>
            <a:spLocks noGrp="1"/>
          </p:cNvSpPr>
          <p:nvPr>
            <p:ph type="title"/>
          </p:nvPr>
        </p:nvSpPr>
        <p:spPr>
          <a:xfrm>
            <a:off x="492369" y="605896"/>
            <a:ext cx="3642309" cy="5646208"/>
          </a:xfrm>
        </p:spPr>
        <p:txBody>
          <a:bodyPr anchor="ctr">
            <a:normAutofit/>
          </a:bodyPr>
          <a:lstStyle/>
          <a:p>
            <a:r>
              <a:rPr lang="sr-Latn-ME" sz="4400">
                <a:solidFill>
                  <a:srgbClr val="FFFFFF"/>
                </a:solidFill>
              </a:rPr>
              <a:t>Hormoni i ćelijska membrana</a:t>
            </a:r>
            <a:endParaRPr lang="en-GB" sz="4400">
              <a:solidFill>
                <a:srgbClr val="FFFFFF"/>
              </a:solidFill>
            </a:endParaRPr>
          </a:p>
        </p:txBody>
      </p:sp>
      <p:sp>
        <p:nvSpPr>
          <p:cNvPr id="3" name="Content Placeholder 2">
            <a:extLst>
              <a:ext uri="{FF2B5EF4-FFF2-40B4-BE49-F238E27FC236}">
                <a16:creationId xmlns:a16="http://schemas.microsoft.com/office/drawing/2014/main" id="{C6B4C77C-8D2E-4054-A515-308BFAD8F0A2}"/>
              </a:ext>
            </a:extLst>
          </p:cNvPr>
          <p:cNvSpPr>
            <a:spLocks noGrp="1"/>
          </p:cNvSpPr>
          <p:nvPr>
            <p:ph idx="1"/>
          </p:nvPr>
        </p:nvSpPr>
        <p:spPr>
          <a:xfrm>
            <a:off x="5231958" y="605896"/>
            <a:ext cx="5923721" cy="5646208"/>
          </a:xfrm>
        </p:spPr>
        <p:txBody>
          <a:bodyPr anchor="ctr">
            <a:normAutofit/>
          </a:bodyPr>
          <a:lstStyle/>
          <a:p>
            <a:r>
              <a:rPr lang="sr-Latn-ME" sz="2400" dirty="0"/>
              <a:t>To su receptori za katehola amine i peptidne hormone (hidrosolubilni) i oni se nalaze na spoljašnjoj strani ćelijske membrane; Eikozanoidi su liposolubilni i njihovi receptori se nalaze na unutrašnjoj površini ćelijske membrane. </a:t>
            </a:r>
            <a:endParaRPr lang="en-GB" sz="2400" dirty="0"/>
          </a:p>
        </p:txBody>
      </p:sp>
    </p:spTree>
    <p:extLst>
      <p:ext uri="{BB962C8B-B14F-4D97-AF65-F5344CB8AC3E}">
        <p14:creationId xmlns:p14="http://schemas.microsoft.com/office/powerpoint/2010/main" val="239526110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648593"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Content Placeholder 2">
            <a:extLst>
              <a:ext uri="{FF2B5EF4-FFF2-40B4-BE49-F238E27FC236}">
                <a16:creationId xmlns:a16="http://schemas.microsoft.com/office/drawing/2014/main" id="{1DB1EB6A-2EE4-48BB-A598-C67007577FBC}"/>
              </a:ext>
            </a:extLst>
          </p:cNvPr>
          <p:cNvSpPr>
            <a:spLocks noGrp="1"/>
          </p:cNvSpPr>
          <p:nvPr>
            <p:ph idx="1"/>
          </p:nvPr>
        </p:nvSpPr>
        <p:spPr>
          <a:xfrm>
            <a:off x="5231958" y="605896"/>
            <a:ext cx="5923721" cy="5646208"/>
          </a:xfrm>
        </p:spPr>
        <p:txBody>
          <a:bodyPr anchor="ctr">
            <a:normAutofit lnSpcReduction="10000"/>
          </a:bodyPr>
          <a:lstStyle/>
          <a:p>
            <a:pPr>
              <a:lnSpc>
                <a:spcPct val="110000"/>
              </a:lnSpc>
            </a:pPr>
            <a:r>
              <a:rPr lang="sr-Latn-ME" sz="2400" dirty="0"/>
              <a:t>Hormoni nakon vezivanja za receptore na ćelijskim membranama obezbjeđuju prvi glasnik, nakon čega se aktiviraju sekundarni glasnici u ćelijskim citoplazmama. </a:t>
            </a:r>
          </a:p>
          <a:p>
            <a:pPr>
              <a:lnSpc>
                <a:spcPct val="110000"/>
              </a:lnSpc>
            </a:pPr>
            <a:r>
              <a:rPr lang="sr-Latn-ME" sz="2400" dirty="0"/>
              <a:t>Sekundarni signali funkcionišu unutar ćelija kao aktivatori, inihibitori enzima ili kao kofaktori koji indukuju metaboličke reakcije.</a:t>
            </a:r>
          </a:p>
          <a:p>
            <a:pPr>
              <a:lnSpc>
                <a:spcPct val="110000"/>
              </a:lnSpc>
            </a:pPr>
            <a:r>
              <a:rPr lang="sr-Latn-ME" sz="2400" dirty="0"/>
              <a:t>Najzastupljeniji sekundarni glasnici su:</a:t>
            </a:r>
          </a:p>
          <a:p>
            <a:pPr>
              <a:lnSpc>
                <a:spcPct val="110000"/>
              </a:lnSpc>
            </a:pPr>
            <a:r>
              <a:rPr lang="sr-Latn-ME" sz="2400" dirty="0"/>
              <a:t>1.	cAMP</a:t>
            </a:r>
          </a:p>
          <a:p>
            <a:pPr>
              <a:lnSpc>
                <a:spcPct val="110000"/>
              </a:lnSpc>
            </a:pPr>
            <a:r>
              <a:rPr lang="sr-Latn-ME" sz="2400" dirty="0"/>
              <a:t>2.	cGMP</a:t>
            </a:r>
          </a:p>
          <a:p>
            <a:pPr>
              <a:lnSpc>
                <a:spcPct val="110000"/>
              </a:lnSpc>
            </a:pPr>
            <a:r>
              <a:rPr lang="sr-Latn-ME" sz="2400" dirty="0"/>
              <a:t>3.	Ca joni</a:t>
            </a:r>
            <a:endParaRPr lang="en-GB" sz="2400" dirty="0"/>
          </a:p>
        </p:txBody>
      </p:sp>
    </p:spTree>
    <p:extLst>
      <p:ext uri="{BB962C8B-B14F-4D97-AF65-F5344CB8AC3E}">
        <p14:creationId xmlns:p14="http://schemas.microsoft.com/office/powerpoint/2010/main" val="169317567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1"/>
            <a:ext cx="4648593"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Content Placeholder 2">
            <a:extLst>
              <a:ext uri="{FF2B5EF4-FFF2-40B4-BE49-F238E27FC236}">
                <a16:creationId xmlns:a16="http://schemas.microsoft.com/office/drawing/2014/main" id="{C05D4A76-E8E6-4D71-9762-7CBB222774F9}"/>
              </a:ext>
            </a:extLst>
          </p:cNvPr>
          <p:cNvSpPr>
            <a:spLocks noGrp="1"/>
          </p:cNvSpPr>
          <p:nvPr>
            <p:ph idx="1"/>
          </p:nvPr>
        </p:nvSpPr>
        <p:spPr>
          <a:xfrm>
            <a:off x="5231958" y="605896"/>
            <a:ext cx="5923721" cy="5646208"/>
          </a:xfrm>
        </p:spPr>
        <p:txBody>
          <a:bodyPr anchor="ctr">
            <a:normAutofit/>
          </a:bodyPr>
          <a:lstStyle/>
          <a:p>
            <a:pPr>
              <a:lnSpc>
                <a:spcPct val="110000"/>
              </a:lnSpc>
            </a:pPr>
            <a:r>
              <a:rPr lang="sr-Latn-ME" sz="1700" dirty="0"/>
              <a:t>Vezivanjem hormona za receptore na ćelijskim membranama mogu da dovedu do amplifikacije (pokretanje velikog broja sekudarnih glasnika), aktivacijom više od jednog sekundarnog glasnika ili stvaranjem kaskade povezanih sekundarnih glasnika (receptorska kaskada). </a:t>
            </a:r>
          </a:p>
          <a:p>
            <a:pPr>
              <a:lnSpc>
                <a:spcPct val="110000"/>
              </a:lnSpc>
            </a:pPr>
            <a:r>
              <a:rPr lang="sr-Latn-ME" sz="1700" dirty="0"/>
              <a:t>Prisustvo ili odsustvo hormona utiču na broj hormonskih receptornih proteina u ćelijskim membranama:</a:t>
            </a:r>
          </a:p>
          <a:p>
            <a:pPr>
              <a:lnSpc>
                <a:spcPct val="110000"/>
              </a:lnSpc>
            </a:pPr>
            <a:r>
              <a:rPr lang="sr-Latn-ME" sz="1700" dirty="0"/>
              <a:t>1.	down regulacija – povećano prisustvo hormona smanjuje se broj hormonskih receptora (pr veća koncentracija hormona, ćelija je manje senzitivna)</a:t>
            </a:r>
          </a:p>
          <a:p>
            <a:pPr>
              <a:lnSpc>
                <a:spcPct val="110000"/>
              </a:lnSpc>
            </a:pPr>
            <a:r>
              <a:rPr lang="sr-Latn-ME" sz="1700" dirty="0"/>
              <a:t>2.	up regulacija – odusustvo hormona povećava broj hormonskih receptora (pr manja koncentracija hormona, ćelija je senzitivnija)</a:t>
            </a:r>
            <a:endParaRPr lang="en-GB" sz="1700" dirty="0"/>
          </a:p>
        </p:txBody>
      </p:sp>
      <p:sp>
        <p:nvSpPr>
          <p:cNvPr id="12" name="Rectangle 11">
            <a:extLst>
              <a:ext uri="{FF2B5EF4-FFF2-40B4-BE49-F238E27FC236}">
                <a16:creationId xmlns:a16="http://schemas.microsoft.com/office/drawing/2014/main" id="{FCAEED9E-BB91-43A0-911B-1ACD8803E3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95409517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648593"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Content Placeholder 2">
            <a:extLst>
              <a:ext uri="{FF2B5EF4-FFF2-40B4-BE49-F238E27FC236}">
                <a16:creationId xmlns:a16="http://schemas.microsoft.com/office/drawing/2014/main" id="{9309E520-B102-4718-990F-097D5678F86A}"/>
              </a:ext>
            </a:extLst>
          </p:cNvPr>
          <p:cNvSpPr>
            <a:spLocks noGrp="1"/>
          </p:cNvSpPr>
          <p:nvPr>
            <p:ph idx="1"/>
          </p:nvPr>
        </p:nvSpPr>
        <p:spPr>
          <a:xfrm>
            <a:off x="5231958" y="605896"/>
            <a:ext cx="5923721" cy="5646208"/>
          </a:xfrm>
        </p:spPr>
        <p:txBody>
          <a:bodyPr anchor="ctr">
            <a:normAutofit/>
          </a:bodyPr>
          <a:lstStyle/>
          <a:p>
            <a:pPr>
              <a:lnSpc>
                <a:spcPct val="110000"/>
              </a:lnSpc>
            </a:pPr>
            <a:r>
              <a:rPr lang="sr-Latn-ME" sz="1700" dirty="0"/>
              <a:t>Veza između primarnih i sekundarnih glasnika se osvaruje posredstvom G-proteina, enzimski kompleks koji je povezan sa membranskim receptorima a energiju obezbjeđuje iz GTP molekula. </a:t>
            </a:r>
          </a:p>
          <a:p>
            <a:pPr>
              <a:lnSpc>
                <a:spcPct val="110000"/>
              </a:lnSpc>
            </a:pPr>
            <a:r>
              <a:rPr lang="sr-Latn-ME" sz="1700" dirty="0"/>
              <a:t>G proteini nakon aktivacije mijenjaju intraćelijsku koncentraciju cAMP, u najvećem broju slučajeva povećavaju njihovu koncentraciju sa posledičnom akceleracijom metaboličkih aktivnosti u ćelijama. Suprotno tome, smanjena koncentracija cAMP u citoplazmi rezultuje sa smanjenjem metaboličke aktivnosti u ćelijama. Povećanje intraćelijske koncentracije cAMP je kratkotrajno obzirom da citoplazma sadrži enzim fosfodiesterazu koja inaktivira cAMP i prevodi ga u AMP. </a:t>
            </a:r>
          </a:p>
          <a:p>
            <a:pPr>
              <a:lnSpc>
                <a:spcPct val="110000"/>
              </a:lnSpc>
            </a:pPr>
            <a:r>
              <a:rPr lang="sr-Latn-ME" sz="1700" dirty="0"/>
              <a:t>Mehanizam važan za funkcionisanje: kalcitonina, paratiroidnih hormona, ADH, ACTH, epinefrin, FSH, LH, TSH i glukagon. </a:t>
            </a:r>
            <a:endParaRPr lang="en-GB" sz="1700" dirty="0"/>
          </a:p>
        </p:txBody>
      </p:sp>
    </p:spTree>
    <p:extLst>
      <p:ext uri="{BB962C8B-B14F-4D97-AF65-F5344CB8AC3E}">
        <p14:creationId xmlns:p14="http://schemas.microsoft.com/office/powerpoint/2010/main" val="312438207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7"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18" name="Content Placeholder 2">
            <a:extLst>
              <a:ext uri="{FF2B5EF4-FFF2-40B4-BE49-F238E27FC236}">
                <a16:creationId xmlns:a16="http://schemas.microsoft.com/office/drawing/2014/main" id="{5667228C-A330-4A3A-860F-38C290B95ED3}"/>
              </a:ext>
            </a:extLst>
          </p:cNvPr>
          <p:cNvGraphicFramePr>
            <a:graphicFrameLocks noGrp="1"/>
          </p:cNvGraphicFramePr>
          <p:nvPr>
            <p:ph idx="1"/>
            <p:extLst>
              <p:ext uri="{D42A27DB-BD31-4B8C-83A1-F6EECF244321}">
                <p14:modId xmlns:p14="http://schemas.microsoft.com/office/powerpoint/2010/main" val="1324517390"/>
              </p:ext>
            </p:extLst>
          </p:nvPr>
        </p:nvGraphicFramePr>
        <p:xfrm>
          <a:off x="4741863" y="639763"/>
          <a:ext cx="6797675" cy="56499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4256837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CD2D517-BC35-4439-AC31-06DF764F25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B4A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a:extLst>
              <a:ext uri="{FF2B5EF4-FFF2-40B4-BE49-F238E27FC236}">
                <a16:creationId xmlns:a16="http://schemas.microsoft.com/office/drawing/2014/main" id="{2DD3F846-0483-40F5-A881-0C1AD2A0C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2D7A0E31-B2B8-4A27-89CD-7B6E9EF9BEDE}"/>
              </a:ext>
            </a:extLst>
          </p:cNvPr>
          <p:cNvPicPr>
            <a:picLocks noChangeAspect="1"/>
          </p:cNvPicPr>
          <p:nvPr/>
        </p:nvPicPr>
        <p:blipFill>
          <a:blip r:embed="rId2"/>
          <a:stretch>
            <a:fillRect/>
          </a:stretch>
        </p:blipFill>
        <p:spPr>
          <a:xfrm>
            <a:off x="2580629" y="801793"/>
            <a:ext cx="7030741" cy="5273056"/>
          </a:xfrm>
          <a:prstGeom prst="rect">
            <a:avLst/>
          </a:prstGeom>
        </p:spPr>
      </p:pic>
    </p:spTree>
    <p:extLst>
      <p:ext uri="{BB962C8B-B14F-4D97-AF65-F5344CB8AC3E}">
        <p14:creationId xmlns:p14="http://schemas.microsoft.com/office/powerpoint/2010/main" val="8034668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D3E8272-00CA-4336-B530-33B1AD31B5B4}"/>
              </a:ext>
            </a:extLst>
          </p:cNvPr>
          <p:cNvSpPr>
            <a:spLocks noGrp="1"/>
          </p:cNvSpPr>
          <p:nvPr>
            <p:ph idx="1"/>
          </p:nvPr>
        </p:nvSpPr>
        <p:spPr>
          <a:xfrm>
            <a:off x="1097280" y="1899821"/>
            <a:ext cx="10058400" cy="3969271"/>
          </a:xfrm>
        </p:spPr>
        <p:txBody>
          <a:bodyPr/>
          <a:lstStyle/>
          <a:p>
            <a:r>
              <a:rPr lang="sr-Latn-ME" dirty="0"/>
              <a:t>Klasifikacija digestivnih enzima je bazirana na osnovu ciljnih molekula:</a:t>
            </a:r>
          </a:p>
          <a:p>
            <a:r>
              <a:rPr lang="sr-Latn-ME" dirty="0"/>
              <a:t>1. karbohidraze – cijepaju veze među jednostavnih šećera</a:t>
            </a:r>
          </a:p>
          <a:p>
            <a:r>
              <a:rPr lang="sr-Latn-ME" dirty="0"/>
              <a:t>2. proteaze – cijepaju veze između aminikisjelina</a:t>
            </a:r>
          </a:p>
          <a:p>
            <a:r>
              <a:rPr lang="sr-Latn-ME" dirty="0"/>
              <a:t>3. lipaze – izdvajaju masne kisjeline iz glicerida</a:t>
            </a:r>
          </a:p>
          <a:p>
            <a:r>
              <a:rPr lang="sr-Latn-ME" dirty="0"/>
              <a:t>Digestivni enzimi koje sekretuju pljuvačne žlijezde, jezik, želudac i pancreas se miješaju sa unesenom hranom tokom njene pasaže tako da cijepaju krupne molekule u manje fragmente koji dalje moraju da se razlažu neposredno prije absorpcije. </a:t>
            </a:r>
          </a:p>
          <a:p>
            <a:r>
              <a:rPr lang="sr-Latn-ME" dirty="0"/>
              <a:t>Poslednji korak u emzimskoj obradi se odvija na nivou specijalizovanih četkastih epitelnih ćelija koji su eksprimirani na površinama crijevnih resica.</a:t>
            </a:r>
            <a:endParaRPr lang="en-GB" dirty="0"/>
          </a:p>
        </p:txBody>
      </p:sp>
    </p:spTree>
    <p:extLst>
      <p:ext uri="{BB962C8B-B14F-4D97-AF65-F5344CB8AC3E}">
        <p14:creationId xmlns:p14="http://schemas.microsoft.com/office/powerpoint/2010/main" val="145282649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648593"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BB462390-5932-45DB-87E9-B39B9D3FFFE2}"/>
              </a:ext>
            </a:extLst>
          </p:cNvPr>
          <p:cNvSpPr>
            <a:spLocks noGrp="1"/>
          </p:cNvSpPr>
          <p:nvPr>
            <p:ph type="title"/>
          </p:nvPr>
        </p:nvSpPr>
        <p:spPr>
          <a:xfrm>
            <a:off x="492369" y="605896"/>
            <a:ext cx="3642309" cy="5646208"/>
          </a:xfrm>
        </p:spPr>
        <p:txBody>
          <a:bodyPr anchor="ctr">
            <a:normAutofit/>
          </a:bodyPr>
          <a:lstStyle/>
          <a:p>
            <a:r>
              <a:rPr lang="sr-Latn-ME" sz="4400">
                <a:solidFill>
                  <a:srgbClr val="FFFFFF"/>
                </a:solidFill>
              </a:rPr>
              <a:t>Hormoni i intraćelijski receptori</a:t>
            </a:r>
            <a:endParaRPr lang="en-GB" sz="4400">
              <a:solidFill>
                <a:srgbClr val="FFFFFF"/>
              </a:solidFill>
            </a:endParaRPr>
          </a:p>
        </p:txBody>
      </p:sp>
      <p:sp>
        <p:nvSpPr>
          <p:cNvPr id="3" name="Content Placeholder 2">
            <a:extLst>
              <a:ext uri="{FF2B5EF4-FFF2-40B4-BE49-F238E27FC236}">
                <a16:creationId xmlns:a16="http://schemas.microsoft.com/office/drawing/2014/main" id="{29750735-8945-4851-9EFA-34F73EC6A0F3}"/>
              </a:ext>
            </a:extLst>
          </p:cNvPr>
          <p:cNvSpPr>
            <a:spLocks noGrp="1"/>
          </p:cNvSpPr>
          <p:nvPr>
            <p:ph idx="1"/>
          </p:nvPr>
        </p:nvSpPr>
        <p:spPr>
          <a:xfrm>
            <a:off x="5231958" y="605896"/>
            <a:ext cx="5923721" cy="5646208"/>
          </a:xfrm>
        </p:spPr>
        <p:txBody>
          <a:bodyPr anchor="ctr">
            <a:normAutofit/>
          </a:bodyPr>
          <a:lstStyle/>
          <a:p>
            <a:pPr>
              <a:lnSpc>
                <a:spcPct val="110000"/>
              </a:lnSpc>
            </a:pPr>
            <a:r>
              <a:rPr lang="sr-Latn-ME" sz="2200"/>
              <a:t>Steroidni hormoni difunduju kroz ćelijsku membranu kroz lipide u ćelijskoj membrani, a potom se vezuje za receptore koji se nalaze ili u citoplazmi ili na ćelijskom jedru čime mogu da aktiviraju procese proteinske sinteze.</a:t>
            </a:r>
          </a:p>
          <a:p>
            <a:pPr>
              <a:lnSpc>
                <a:spcPct val="110000"/>
              </a:lnSpc>
            </a:pPr>
            <a:r>
              <a:rPr lang="sr-Latn-ME" sz="2200"/>
              <a:t>Tiroidni hormoni prolaze kroz ćelijsku membranu zahvaljujući nosačima, a nakon toga se vezuje za receptore koji se nalaze ili na jedru ili u mitohondrijama nakon čega dovode do značajnih metaboličkih promjena u ćelijama posredstvom sinteza enzima na nivou jedra ili pak povećanim stvaranjem energije posredstvom aktivacije mitohondrija da stvaraju više ATP molekula.</a:t>
            </a:r>
            <a:endParaRPr lang="en-GB" sz="2200"/>
          </a:p>
        </p:txBody>
      </p:sp>
    </p:spTree>
    <p:extLst>
      <p:ext uri="{BB962C8B-B14F-4D97-AF65-F5344CB8AC3E}">
        <p14:creationId xmlns:p14="http://schemas.microsoft.com/office/powerpoint/2010/main" val="33033991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CD2D517-BC35-4439-AC31-06DF764F25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B4A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a:extLst>
              <a:ext uri="{FF2B5EF4-FFF2-40B4-BE49-F238E27FC236}">
                <a16:creationId xmlns:a16="http://schemas.microsoft.com/office/drawing/2014/main" id="{2DD3F846-0483-40F5-A881-0C1AD2A0C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C2A010CF-E77A-4BD8-9704-330263D7B2EB}"/>
              </a:ext>
            </a:extLst>
          </p:cNvPr>
          <p:cNvPicPr>
            <a:picLocks noChangeAspect="1"/>
          </p:cNvPicPr>
          <p:nvPr/>
        </p:nvPicPr>
        <p:blipFill>
          <a:blip r:embed="rId2"/>
          <a:stretch>
            <a:fillRect/>
          </a:stretch>
        </p:blipFill>
        <p:spPr>
          <a:xfrm>
            <a:off x="2580629" y="801793"/>
            <a:ext cx="7030741" cy="5273056"/>
          </a:xfrm>
          <a:prstGeom prst="rect">
            <a:avLst/>
          </a:prstGeom>
        </p:spPr>
      </p:pic>
    </p:spTree>
    <p:extLst>
      <p:ext uri="{BB962C8B-B14F-4D97-AF65-F5344CB8AC3E}">
        <p14:creationId xmlns:p14="http://schemas.microsoft.com/office/powerpoint/2010/main" val="13600773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56D6B5E7-6910-46FC-B359-5D97AB48F123}"/>
              </a:ext>
            </a:extLst>
          </p:cNvPr>
          <p:cNvSpPr>
            <a:spLocks noGrp="1"/>
          </p:cNvSpPr>
          <p:nvPr>
            <p:ph type="title"/>
          </p:nvPr>
        </p:nvSpPr>
        <p:spPr>
          <a:xfrm>
            <a:off x="492370" y="516835"/>
            <a:ext cx="3084844" cy="5772840"/>
          </a:xfrm>
        </p:spPr>
        <p:txBody>
          <a:bodyPr anchor="ctr">
            <a:normAutofit/>
          </a:bodyPr>
          <a:lstStyle/>
          <a:p>
            <a:r>
              <a:rPr lang="sr-Latn-ME" sz="3600">
                <a:solidFill>
                  <a:schemeClr val="bg1"/>
                </a:solidFill>
              </a:rPr>
              <a:t>Ugljeni hidrati – digestija i absorpcija</a:t>
            </a:r>
            <a:endParaRPr lang="en-GB" sz="3600">
              <a:solidFill>
                <a:schemeClr val="bg1"/>
              </a:solidFill>
            </a:endParaRPr>
          </a:p>
        </p:txBody>
      </p:sp>
      <p:graphicFrame>
        <p:nvGraphicFramePr>
          <p:cNvPr id="5" name="Content Placeholder 2">
            <a:extLst>
              <a:ext uri="{FF2B5EF4-FFF2-40B4-BE49-F238E27FC236}">
                <a16:creationId xmlns:a16="http://schemas.microsoft.com/office/drawing/2014/main" id="{BA1A9DBF-18AF-411C-8DB3-B182EC583245}"/>
              </a:ext>
            </a:extLst>
          </p:cNvPr>
          <p:cNvGraphicFramePr>
            <a:graphicFrameLocks noGrp="1"/>
          </p:cNvGraphicFramePr>
          <p:nvPr>
            <p:ph idx="1"/>
            <p:extLst>
              <p:ext uri="{D42A27DB-BD31-4B8C-83A1-F6EECF244321}">
                <p14:modId xmlns:p14="http://schemas.microsoft.com/office/powerpoint/2010/main" val="3398471780"/>
              </p:ext>
            </p:extLst>
          </p:nvPr>
        </p:nvGraphicFramePr>
        <p:xfrm>
          <a:off x="4741863" y="639763"/>
          <a:ext cx="6797675" cy="56499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835542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648593"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BD640EF6-76FD-439D-B18C-4FEB40384518}"/>
              </a:ext>
            </a:extLst>
          </p:cNvPr>
          <p:cNvSpPr>
            <a:spLocks noGrp="1"/>
          </p:cNvSpPr>
          <p:nvPr>
            <p:ph type="title"/>
          </p:nvPr>
        </p:nvSpPr>
        <p:spPr>
          <a:xfrm>
            <a:off x="492369" y="605896"/>
            <a:ext cx="3642309" cy="5646208"/>
          </a:xfrm>
        </p:spPr>
        <p:txBody>
          <a:bodyPr anchor="ctr">
            <a:normAutofit/>
          </a:bodyPr>
          <a:lstStyle/>
          <a:p>
            <a:r>
              <a:rPr lang="sr-Latn-ME" sz="4400">
                <a:solidFill>
                  <a:srgbClr val="FFFFFF"/>
                </a:solidFill>
              </a:rPr>
              <a:t>Pljuvačni i pankreasni enzimi</a:t>
            </a:r>
            <a:endParaRPr lang="en-GB" sz="4400">
              <a:solidFill>
                <a:srgbClr val="FFFFFF"/>
              </a:solidFill>
            </a:endParaRPr>
          </a:p>
        </p:txBody>
      </p:sp>
      <p:sp>
        <p:nvSpPr>
          <p:cNvPr id="3" name="Content Placeholder 2">
            <a:extLst>
              <a:ext uri="{FF2B5EF4-FFF2-40B4-BE49-F238E27FC236}">
                <a16:creationId xmlns:a16="http://schemas.microsoft.com/office/drawing/2014/main" id="{810CD21D-03BB-4314-890A-EE109D2B2DA4}"/>
              </a:ext>
            </a:extLst>
          </p:cNvPr>
          <p:cNvSpPr>
            <a:spLocks noGrp="1"/>
          </p:cNvSpPr>
          <p:nvPr>
            <p:ph idx="1"/>
          </p:nvPr>
        </p:nvSpPr>
        <p:spPr>
          <a:xfrm>
            <a:off x="5231958" y="605896"/>
            <a:ext cx="5923721" cy="5646208"/>
          </a:xfrm>
        </p:spPr>
        <p:txBody>
          <a:bodyPr anchor="ctr">
            <a:normAutofit/>
          </a:bodyPr>
          <a:lstStyle/>
          <a:p>
            <a:pPr>
              <a:lnSpc>
                <a:spcPct val="110000"/>
              </a:lnSpc>
            </a:pPr>
            <a:r>
              <a:rPr lang="sr-Latn-ME" sz="2400"/>
              <a:t>Digestija kompleksnih ugljenih hidrata uključuje 2 enzima: pljuvačna amilaza i pankreasna </a:t>
            </a:r>
            <a:r>
              <a:rPr lang="el-GR" sz="2400"/>
              <a:t>α</a:t>
            </a:r>
            <a:r>
              <a:rPr lang="sr-Latn-ME" sz="2400"/>
              <a:t> amilaza koji su aktivni pri pH koncentracijama 6.7 – 7.5</a:t>
            </a:r>
          </a:p>
          <a:p>
            <a:pPr>
              <a:lnSpc>
                <a:spcPct val="110000"/>
              </a:lnSpc>
            </a:pPr>
            <a:r>
              <a:rPr lang="sr-Latn-ME" sz="2400"/>
              <a:t>Digestija započinje u ustima tokom žvakanja djelovanjem pljuvačnih amilaza (paritidne i subamndibularne žlijezde) – razlažu skrob do nivoa disaharida i trisaharida. One djeluju 1-2 h prije nego što budu inaktivisani kisjelim sadržajem želuca. </a:t>
            </a:r>
          </a:p>
          <a:p>
            <a:pPr>
              <a:lnSpc>
                <a:spcPct val="110000"/>
              </a:lnSpc>
            </a:pPr>
            <a:r>
              <a:rPr lang="sr-Latn-ME" sz="2400"/>
              <a:t>U duodenumu preostali kompleksni ugljeni hidrati se razlažu djelovanjem pancreasne </a:t>
            </a:r>
            <a:r>
              <a:rPr lang="el-GR" sz="2400"/>
              <a:t>α</a:t>
            </a:r>
            <a:r>
              <a:rPr lang="sr-Latn-ME" sz="2400"/>
              <a:t> amilaze. </a:t>
            </a:r>
            <a:endParaRPr lang="en-GB" sz="2400"/>
          </a:p>
        </p:txBody>
      </p:sp>
    </p:spTree>
    <p:extLst>
      <p:ext uri="{BB962C8B-B14F-4D97-AF65-F5344CB8AC3E}">
        <p14:creationId xmlns:p14="http://schemas.microsoft.com/office/powerpoint/2010/main" val="16925035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648593"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5BAEC2A1-CD9B-4FCE-9F4A-80A5FCFD2808}"/>
              </a:ext>
            </a:extLst>
          </p:cNvPr>
          <p:cNvSpPr>
            <a:spLocks noGrp="1"/>
          </p:cNvSpPr>
          <p:nvPr>
            <p:ph type="title"/>
          </p:nvPr>
        </p:nvSpPr>
        <p:spPr>
          <a:xfrm>
            <a:off x="492369" y="605896"/>
            <a:ext cx="3642309" cy="5646208"/>
          </a:xfrm>
        </p:spPr>
        <p:txBody>
          <a:bodyPr anchor="ctr">
            <a:normAutofit/>
          </a:bodyPr>
          <a:lstStyle/>
          <a:p>
            <a:r>
              <a:rPr lang="sr-Latn-ME" sz="4400">
                <a:solidFill>
                  <a:srgbClr val="FFFFFF"/>
                </a:solidFill>
              </a:rPr>
              <a:t>Enzimi epitelnih ćelija crijevnih resica</a:t>
            </a:r>
            <a:endParaRPr lang="en-GB" sz="4400">
              <a:solidFill>
                <a:srgbClr val="FFFFFF"/>
              </a:solidFill>
            </a:endParaRPr>
          </a:p>
        </p:txBody>
      </p:sp>
      <p:sp>
        <p:nvSpPr>
          <p:cNvPr id="3" name="Content Placeholder 2">
            <a:extLst>
              <a:ext uri="{FF2B5EF4-FFF2-40B4-BE49-F238E27FC236}">
                <a16:creationId xmlns:a16="http://schemas.microsoft.com/office/drawing/2014/main" id="{CD726526-433E-4426-9F70-1135BFB40258}"/>
              </a:ext>
            </a:extLst>
          </p:cNvPr>
          <p:cNvSpPr>
            <a:spLocks noGrp="1"/>
          </p:cNvSpPr>
          <p:nvPr>
            <p:ph idx="1"/>
          </p:nvPr>
        </p:nvSpPr>
        <p:spPr>
          <a:xfrm>
            <a:off x="5231958" y="605896"/>
            <a:ext cx="5923721" cy="5646208"/>
          </a:xfrm>
        </p:spPr>
        <p:txBody>
          <a:bodyPr anchor="ctr">
            <a:normAutofit/>
          </a:bodyPr>
          <a:lstStyle/>
          <a:p>
            <a:r>
              <a:rPr lang="sr-Latn-ME" sz="2400" dirty="0"/>
              <a:t>Odgovorni su razlaganje disaharida i trisaharida do monosaharida (jednostavnih šećera).</a:t>
            </a:r>
          </a:p>
          <a:p>
            <a:r>
              <a:rPr lang="sr-Latn-ME" sz="2400" dirty="0"/>
              <a:t>To su:</a:t>
            </a:r>
          </a:p>
          <a:p>
            <a:r>
              <a:rPr lang="sr-Latn-ME" sz="2400" dirty="0"/>
              <a:t>1. maltaze – razlažu disaharide (maltozu) na 2 molekula glukoze</a:t>
            </a:r>
          </a:p>
          <a:p>
            <a:r>
              <a:rPr lang="sr-Latn-ME" sz="2400" dirty="0"/>
              <a:t>2. saharoze – razlažu disaharide (saharozu) na glukozu i fruktozu</a:t>
            </a:r>
          </a:p>
          <a:p>
            <a:r>
              <a:rPr lang="sr-Latn-ME" sz="2400" dirty="0"/>
              <a:t>3. laktaze – hidrolizuje disaharid laktozu (ugljeni hidrati mlijeka) u glukozu i galaktozu </a:t>
            </a:r>
            <a:endParaRPr lang="en-GB" sz="2400" dirty="0"/>
          </a:p>
        </p:txBody>
      </p:sp>
    </p:spTree>
    <p:extLst>
      <p:ext uri="{BB962C8B-B14F-4D97-AF65-F5344CB8AC3E}">
        <p14:creationId xmlns:p14="http://schemas.microsoft.com/office/powerpoint/2010/main" val="19353499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76DB31F8-FAE0-4816-AE38-753CC5805581}"/>
              </a:ext>
            </a:extLst>
          </p:cNvPr>
          <p:cNvSpPr>
            <a:spLocks noGrp="1"/>
          </p:cNvSpPr>
          <p:nvPr>
            <p:ph type="title"/>
          </p:nvPr>
        </p:nvSpPr>
        <p:spPr>
          <a:xfrm>
            <a:off x="492370" y="516835"/>
            <a:ext cx="3084844" cy="5772840"/>
          </a:xfrm>
        </p:spPr>
        <p:txBody>
          <a:bodyPr anchor="ctr">
            <a:normAutofit/>
          </a:bodyPr>
          <a:lstStyle/>
          <a:p>
            <a:r>
              <a:rPr lang="sr-Latn-ME" sz="3600">
                <a:solidFill>
                  <a:schemeClr val="bg1"/>
                </a:solidFill>
              </a:rPr>
              <a:t>Absorpcija monosaharida</a:t>
            </a:r>
            <a:endParaRPr lang="en-GB" sz="3600">
              <a:solidFill>
                <a:schemeClr val="bg1"/>
              </a:solidFill>
            </a:endParaRPr>
          </a:p>
        </p:txBody>
      </p:sp>
      <p:graphicFrame>
        <p:nvGraphicFramePr>
          <p:cNvPr id="5" name="Content Placeholder 2">
            <a:extLst>
              <a:ext uri="{FF2B5EF4-FFF2-40B4-BE49-F238E27FC236}">
                <a16:creationId xmlns:a16="http://schemas.microsoft.com/office/drawing/2014/main" id="{A666CA58-BD07-4DDA-8DB7-D41EC7D210C9}"/>
              </a:ext>
            </a:extLst>
          </p:cNvPr>
          <p:cNvGraphicFramePr>
            <a:graphicFrameLocks noGrp="1"/>
          </p:cNvGraphicFramePr>
          <p:nvPr>
            <p:ph idx="1"/>
            <p:extLst>
              <p:ext uri="{D42A27DB-BD31-4B8C-83A1-F6EECF244321}">
                <p14:modId xmlns:p14="http://schemas.microsoft.com/office/powerpoint/2010/main" val="1732972625"/>
              </p:ext>
            </p:extLst>
          </p:nvPr>
        </p:nvGraphicFramePr>
        <p:xfrm>
          <a:off x="4741863" y="639763"/>
          <a:ext cx="6797675" cy="56499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50266710"/>
      </p:ext>
    </p:extLst>
  </p:cSld>
  <p:clrMapOvr>
    <a:masterClrMapping/>
  </p:clrMapOvr>
</p:sld>
</file>

<file path=ppt/theme/theme1.xml><?xml version="1.0" encoding="utf-8"?>
<a:theme xmlns:a="http://schemas.openxmlformats.org/drawingml/2006/main" name="RetrospectVTI">
  <a:themeElements>
    <a:clrScheme name="AnalogousFromRegularSeedLeftStep">
      <a:dk1>
        <a:srgbClr val="000000"/>
      </a:dk1>
      <a:lt1>
        <a:srgbClr val="FFFFFF"/>
      </a:lt1>
      <a:dk2>
        <a:srgbClr val="412724"/>
      </a:dk2>
      <a:lt2>
        <a:srgbClr val="E2E3E8"/>
      </a:lt2>
      <a:accent1>
        <a:srgbClr val="B4A042"/>
      </a:accent1>
      <a:accent2>
        <a:srgbClr val="B56B37"/>
      </a:accent2>
      <a:accent3>
        <a:srgbClr val="C74949"/>
      </a:accent3>
      <a:accent4>
        <a:srgbClr val="B5376C"/>
      </a:accent4>
      <a:accent5>
        <a:srgbClr val="C749B2"/>
      </a:accent5>
      <a:accent6>
        <a:srgbClr val="9537B5"/>
      </a:accent6>
      <a:hlink>
        <a:srgbClr val="6072CA"/>
      </a:hlink>
      <a:folHlink>
        <a:srgbClr val="7F7F7F"/>
      </a:folHlink>
    </a:clrScheme>
    <a:fontScheme name="Retrospect">
      <a:majorFont>
        <a:latin typeface="Arial Nova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Nova"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VTI" id="{ABE3C30C-0FC0-4450-828E-52DE70F1BCCB}" vid="{A6E2497D-935A-4CFD-B9FD-6DCB15FA68BF}"/>
    </a:ext>
  </a:extLst>
</a:theme>
</file>

<file path=docProps/app.xml><?xml version="1.0" encoding="utf-8"?>
<Properties xmlns="http://schemas.openxmlformats.org/officeDocument/2006/extended-properties" xmlns:vt="http://schemas.openxmlformats.org/officeDocument/2006/docPropsVTypes">
  <TotalTime>7</TotalTime>
  <Words>2336</Words>
  <Application>Microsoft Office PowerPoint</Application>
  <PresentationFormat>Widescreen</PresentationFormat>
  <Paragraphs>140</Paragraphs>
  <Slides>40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40</vt:i4>
      </vt:variant>
    </vt:vector>
  </HeadingPairs>
  <TitlesOfParts>
    <vt:vector size="45" baseType="lpstr">
      <vt:lpstr>Arial</vt:lpstr>
      <vt:lpstr>Arial Nova</vt:lpstr>
      <vt:lpstr>Arial Nova Light</vt:lpstr>
      <vt:lpstr>Calibri</vt:lpstr>
      <vt:lpstr>RetrospectVTI</vt:lpstr>
      <vt:lpstr>Gastrointestinalne funkcije, varenje i absorpcija. Mehanizam djelovanja hormona</vt:lpstr>
      <vt:lpstr>PowerPoint Presentation</vt:lpstr>
      <vt:lpstr>PowerPoint Presentation</vt:lpstr>
      <vt:lpstr>PowerPoint Presentation</vt:lpstr>
      <vt:lpstr>PowerPoint Presentation</vt:lpstr>
      <vt:lpstr>Ugljeni hidrati – digestija i absorpcija</vt:lpstr>
      <vt:lpstr>Pljuvačni i pankreasni enzimi</vt:lpstr>
      <vt:lpstr>Enzimi epitelnih ćelija crijevnih resica</vt:lpstr>
      <vt:lpstr>Absorpcija monosaharida</vt:lpstr>
      <vt:lpstr>Tri glavne razlike ova dva mehanizma</vt:lpstr>
      <vt:lpstr>PowerPoint Presentation</vt:lpstr>
      <vt:lpstr>Lipidi – digestija i absorpcija</vt:lpstr>
      <vt:lpstr>PowerPoint Presentation</vt:lpstr>
      <vt:lpstr>Proteini – digestija i absorpcija</vt:lpstr>
      <vt:lpstr>PowerPoint Presentation</vt:lpstr>
      <vt:lpstr>Absorpcija amino kisjelina</vt:lpstr>
      <vt:lpstr>Absorpcija vode</vt:lpstr>
      <vt:lpstr>PowerPoint Presentation</vt:lpstr>
      <vt:lpstr>Absorpcija jona</vt:lpstr>
      <vt:lpstr>PowerPoint Presentation</vt:lpstr>
      <vt:lpstr>Absorpcija vitamina</vt:lpstr>
      <vt:lpstr>PowerPoint Presentation</vt:lpstr>
      <vt:lpstr>Mehanizam djelovanja hormona</vt:lpstr>
      <vt:lpstr>Hormoni </vt:lpstr>
      <vt:lpstr>PowerPoint Presentation</vt:lpstr>
      <vt:lpstr>PowerPoint Presentation</vt:lpstr>
      <vt:lpstr>Struktura hormona</vt:lpstr>
      <vt:lpstr>Derivati amino kisjelina</vt:lpstr>
      <vt:lpstr>Peptidni hormoni</vt:lpstr>
      <vt:lpstr>Lipidni derivati</vt:lpstr>
      <vt:lpstr>Sekrecija i distribucija hormona</vt:lpstr>
      <vt:lpstr>PowerPoint Presentation</vt:lpstr>
      <vt:lpstr>Mehanizam djelovanja hormona</vt:lpstr>
      <vt:lpstr>Hormoni i ćelijska membrana</vt:lpstr>
      <vt:lpstr>PowerPoint Presentation</vt:lpstr>
      <vt:lpstr>PowerPoint Presentation</vt:lpstr>
      <vt:lpstr>PowerPoint Presentation</vt:lpstr>
      <vt:lpstr>PowerPoint Presentation</vt:lpstr>
      <vt:lpstr>PowerPoint Presentation</vt:lpstr>
      <vt:lpstr>Hormoni i intraćelijski receptori</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Gastrointestinalne funkcije, varenje i absorpcija. Mehanizam djelovanja hormona</dc:title>
  <dc:creator>vjeroslava slavic</dc:creator>
  <cp:lastModifiedBy>vjeroslava slavic</cp:lastModifiedBy>
  <cp:revision>2</cp:revision>
  <dcterms:created xsi:type="dcterms:W3CDTF">2020-04-27T19:19:04Z</dcterms:created>
  <dcterms:modified xsi:type="dcterms:W3CDTF">2020-04-27T19:26:07Z</dcterms:modified>
</cp:coreProperties>
</file>