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3"/>
  </p:sldMasterIdLst>
  <p:notesMasterIdLst>
    <p:notesMasterId r:id="rId25"/>
  </p:notesMasterIdLst>
  <p:handoutMasterIdLst>
    <p:handoutMasterId r:id="rId26"/>
  </p:handoutMasterIdLst>
  <p:sldIdLst>
    <p:sldId id="257" r:id="rId4"/>
    <p:sldId id="258" r:id="rId5"/>
    <p:sldId id="286" r:id="rId6"/>
    <p:sldId id="259" r:id="rId7"/>
    <p:sldId id="290" r:id="rId8"/>
    <p:sldId id="291" r:id="rId9"/>
    <p:sldId id="292" r:id="rId10"/>
    <p:sldId id="295" r:id="rId11"/>
    <p:sldId id="296" r:id="rId12"/>
    <p:sldId id="300" r:id="rId13"/>
    <p:sldId id="294" r:id="rId14"/>
    <p:sldId id="297" r:id="rId15"/>
    <p:sldId id="293" r:id="rId16"/>
    <p:sldId id="298" r:id="rId17"/>
    <p:sldId id="276" r:id="rId18"/>
    <p:sldId id="277" r:id="rId19"/>
    <p:sldId id="289" r:id="rId20"/>
    <p:sldId id="299" r:id="rId21"/>
    <p:sldId id="280" r:id="rId22"/>
    <p:sldId id="287" r:id="rId23"/>
    <p:sldId id="288" r:id="rId24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2C71"/>
    <a:srgbClr val="903163"/>
    <a:srgbClr val="2E0C1F"/>
    <a:srgbClr val="E1E1E1"/>
    <a:srgbClr val="A62C6F"/>
    <a:srgbClr val="F9E7F1"/>
    <a:srgbClr val="852359"/>
    <a:srgbClr val="969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15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E413C2-0F54-45B9-8F22-C4B42EC9D266}" type="datetimeFigureOut">
              <a:rPr lang="en-US"/>
              <a:pPr>
                <a:defRPr/>
              </a:pPr>
              <a:t>2/14/2021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4F1F8AA3-15D8-4E3A-9850-3A0523758A3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43200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0312CB-148F-4AED-9978-4B97A905A267}" type="datetimeFigureOut">
              <a:rPr lang="en-US"/>
              <a:pPr>
                <a:defRPr/>
              </a:pPr>
              <a:t>2/14/2021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E21200EA-70B3-4E4E-8019-9D81A4A2C2A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920999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464567" y="3085765"/>
            <a:ext cx="11262866" cy="3304800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58000">
                <a:schemeClr val="accent2">
                  <a:lumMod val="7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9226" y="1020431"/>
            <a:ext cx="10993549" cy="1475013"/>
          </a:xfrm>
          <a:effectLst/>
        </p:spPr>
        <p:txBody>
          <a:bodyPr anchor="ctr" anchorCtr="0"/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93E926-95A8-4F11-93FD-9CB7D6054CB4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463" y="5956300"/>
            <a:ext cx="10160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799FD16-6925-4A5D-8F20-3F92FE24AEF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932163754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 bwMode="white">
          <a:xfrm>
            <a:off x="447817" y="5141973"/>
            <a:ext cx="11298200" cy="1274702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59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7B3A77-C82F-4C50-9B2F-9EF00F9401FF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6770A9-AB6B-4F42-98DD-663AF762031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6994996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/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F1084-6E2B-484F-8B1F-9B636527AF70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0B3A6-54FE-4BC3-BAFD-CBEFFF90406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58151546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/>
            </a:extLst>
          </p:cNvPr>
          <p:cNvSpPr>
            <a:spLocks noChangeAspect="1"/>
          </p:cNvSpPr>
          <p:nvPr userDrawn="1"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4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4A75D-CE2C-451A-8F84-2F0D240CA083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7E918-4BD5-4113-A4F8-B75F4AED62A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97059636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>
          <a:xfrm>
            <a:off x="440286" y="614407"/>
            <a:ext cx="5655714" cy="5244392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5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5292" y="773724"/>
            <a:ext cx="5315516" cy="4958862"/>
          </a:xfrm>
        </p:spPr>
        <p:txBody>
          <a:bodyPr anchor="ctr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773724"/>
            <a:ext cx="5388785" cy="49588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00933-83A0-4EAE-B7DC-8E164F2D8544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CDD94-2613-497D-8C44-35C73FC0030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82339186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spect="1"/>
          </p:cNvSpPr>
          <p:nvPr/>
        </p:nvSpPr>
        <p:spPr bwMode="white">
          <a:xfrm>
            <a:off x="447817" y="5141974"/>
            <a:ext cx="11290860" cy="1258827"/>
          </a:xfrm>
          <a:prstGeom prst="rect">
            <a:avLst/>
          </a:prstGeom>
          <a:gradFill flip="none" rotWithShape="1">
            <a:gsLst>
              <a:gs pos="100000">
                <a:srgbClr val="903163"/>
              </a:gs>
              <a:gs pos="60000">
                <a:schemeClr val="accent1">
                  <a:lumMod val="95000"/>
                  <a:lumOff val="5000"/>
                </a:schemeClr>
              </a:gs>
              <a:gs pos="1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/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620641F-9020-4986-ADD7-D7FD309511D0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90980B-DAE7-43D8-B4FC-F2A23B1F641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76227269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9497-B7FA-40F9-9D63-46ED6A1E9B9E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73586-05AE-43C5-B412-27C81605AAB4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9184972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/>
              <a:ext uri="{C183D7F6-B498-43B3-948B-1728B52AA6E4}"/>
            </a:extLst>
          </p:cNvPr>
          <p:cNvCxnSpPr>
            <a:cxnSpLocks/>
          </p:cNvCxnSpPr>
          <p:nvPr userDrawn="1"/>
        </p:nvCxnSpPr>
        <p:spPr>
          <a:xfrm>
            <a:off x="4179888" y="2714625"/>
            <a:ext cx="0" cy="31940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/>
              <a:ext uri="{C183D7F6-B498-43B3-948B-1728B52AA6E4}"/>
            </a:extLst>
          </p:cNvPr>
          <p:cNvCxnSpPr>
            <a:cxnSpLocks/>
          </p:cNvCxnSpPr>
          <p:nvPr userDrawn="1"/>
        </p:nvCxnSpPr>
        <p:spPr>
          <a:xfrm>
            <a:off x="7962900" y="2714625"/>
            <a:ext cx="0" cy="319405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96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3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145430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2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400414" y="2714624"/>
            <a:ext cx="3378403" cy="3194051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24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8241852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496836" y="2023139"/>
            <a:ext cx="3198328" cy="536005"/>
          </a:xfrm>
        </p:spPr>
        <p:txBody>
          <a:bodyPr anchor="ctr">
            <a:noAutofit/>
          </a:bodyPr>
          <a:lstStyle>
            <a:lvl1pPr marL="0" indent="0" algn="ctr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9FAF3B53-1D9B-4BB6-8C5F-A65FA66DEA90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64EA2986-B518-40A2-A135-B5C532B8462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54764744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 bwMode="white">
          <a:xfrm>
            <a:off x="445982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2250892"/>
            <a:ext cx="5393102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7" y="2250892"/>
            <a:ext cx="5393102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16EFE888-0254-425F-B104-99052AECAE4C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9C9704F8-7FBD-4094-BC68-F73E17624A7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82732904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spect="1"/>
          </p:cNvSpPr>
          <p:nvPr/>
        </p:nvSpPr>
        <p:spPr bwMode="white">
          <a:xfrm>
            <a:off x="440683" y="606554"/>
            <a:ext cx="11300036" cy="1258827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60000">
                <a:schemeClr val="accent1">
                  <a:lumMod val="95000"/>
                  <a:lumOff val="5000"/>
                </a:schemeClr>
              </a:gs>
              <a:gs pos="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anchor="ctr" anchorCtr="0"/>
          <a:lstStyle>
            <a:lvl1pPr algn="ctr">
              <a:defRPr sz="4000"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F1C22-F66D-4DE5-973A-BE1239C69DD6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13501-075F-48F4-B8BC-39C61FABB66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7856209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fld id="{291ED254-78F5-4598-BAB4-0C1081457D42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rgbClr val="903163"/>
                </a:solidFill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03163"/>
                </a:solidFill>
              </a:defRPr>
            </a:lvl1pPr>
          </a:lstStyle>
          <a:p>
            <a:fld id="{33247331-8809-4899-813A-FA9717A29051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607793520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025" y="704850"/>
            <a:ext cx="1102995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1025" y="2335213"/>
            <a:ext cx="110299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713" y="595630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80486A72-DA7D-415A-974C-3099FF5E602F}" type="datetime8">
              <a:rPr lang="en-US"/>
              <a:pPr>
                <a:defRPr/>
              </a:pPr>
              <a:t>2/14/2021 3:08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025" y="5951538"/>
            <a:ext cx="6916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 dirty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463" y="5956300"/>
            <a:ext cx="10525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2"/>
                </a:solidFill>
              </a:defRPr>
            </a:lvl1pPr>
          </a:lstStyle>
          <a:p>
            <a:fld id="{75369B48-243E-420D-8E1A-44F7947DC1D3}" type="slidenum">
              <a:rPr lang="en-US" altLang="sr-Latn-RS"/>
              <a:pPr/>
              <a:t>‹#›</a:t>
            </a:fld>
            <a:endParaRPr lang="en-US" altLang="sr-Latn-RS"/>
          </a:p>
        </p:txBody>
      </p:sp>
      <p:sp>
        <p:nvSpPr>
          <p:cNvPr id="9" name="Rectangle 8"/>
          <p:cNvSpPr/>
          <p:nvPr/>
        </p:nvSpPr>
        <p:spPr>
          <a:xfrm>
            <a:off x="446088" y="457200"/>
            <a:ext cx="3703637" cy="952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275" y="454025"/>
            <a:ext cx="3703638" cy="9842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00" y="457200"/>
            <a:ext cx="3703638" cy="920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84" r:id="rId11"/>
  </p:sldLayoutIdLst>
  <p:transition spd="slow">
    <p:fade/>
  </p:transition>
  <p:hf sldNum="0"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800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480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kern="1200">
          <a:solidFill>
            <a:schemeClr val="tx2"/>
          </a:solidFill>
          <a:latin typeface="+mn-lt"/>
          <a:ea typeface="+mn-ea"/>
          <a:cs typeface="+mn-cs"/>
        </a:defRPr>
      </a:lvl1pPr>
      <a:lvl2pPr marL="62865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8525" indent="-269875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425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788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32.emf"/><Relationship Id="rId18" Type="http://schemas.openxmlformats.org/officeDocument/2006/relationships/oleObject" Target="../embeddings/oleObject10.bin"/><Relationship Id="rId3" Type="http://schemas.openxmlformats.org/officeDocument/2006/relationships/oleObject" Target="../embeddings/oleObject3.bin"/><Relationship Id="rId21" Type="http://schemas.openxmlformats.org/officeDocument/2006/relationships/image" Target="../media/image37.png"/><Relationship Id="rId7" Type="http://schemas.openxmlformats.org/officeDocument/2006/relationships/image" Target="../media/image29.e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34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20" Type="http://schemas.openxmlformats.org/officeDocument/2006/relationships/image" Target="../media/image36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1.emf"/><Relationship Id="rId5" Type="http://schemas.openxmlformats.org/officeDocument/2006/relationships/image" Target="../media/image26.png"/><Relationship Id="rId15" Type="http://schemas.openxmlformats.org/officeDocument/2006/relationships/image" Target="../media/image33.emf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35.emf"/><Relationship Id="rId4" Type="http://schemas.openxmlformats.org/officeDocument/2006/relationships/image" Target="../media/image28.emf"/><Relationship Id="rId9" Type="http://schemas.openxmlformats.org/officeDocument/2006/relationships/image" Target="../media/image30.emf"/><Relationship Id="rId14" Type="http://schemas.openxmlformats.org/officeDocument/2006/relationships/oleObject" Target="../embeddings/oleObject8.bin"/><Relationship Id="rId22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43.emf"/><Relationship Id="rId3" Type="http://schemas.openxmlformats.org/officeDocument/2006/relationships/image" Target="../media/image45.emf"/><Relationship Id="rId7" Type="http://schemas.openxmlformats.org/officeDocument/2006/relationships/image" Target="../media/image40.e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6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42.emf"/><Relationship Id="rId5" Type="http://schemas.openxmlformats.org/officeDocument/2006/relationships/image" Target="../media/image39.emf"/><Relationship Id="rId15" Type="http://schemas.openxmlformats.org/officeDocument/2006/relationships/image" Target="../media/image44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41.emf"/><Relationship Id="rId1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8488" y="1020763"/>
            <a:ext cx="10995025" cy="14747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OSNOVE MEHANIKE TLA I STIJENA</a:t>
            </a:r>
            <a:endParaRPr lang="en-US" dirty="0"/>
          </a:p>
        </p:txBody>
      </p:sp>
      <p:sp>
        <p:nvSpPr>
          <p:cNvPr id="3" name="Subtitle 2" descr="subtitle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025" y="2495550"/>
            <a:ext cx="10993438" cy="590550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UVODNO PREDAVANJE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lika0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" y="1485073"/>
            <a:ext cx="3673475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1940575" y="2386360"/>
            <a:ext cx="2062480" cy="68008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 fontScale="92500" lnSpcReduction="10000"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b="1" dirty="0" smtClean="0">
                <a:solidFill>
                  <a:schemeClr val="tx1"/>
                </a:solidFill>
              </a:rPr>
              <a:t>Glacijalni sediment</a:t>
            </a:r>
            <a:endParaRPr 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45443" y="1486343"/>
            <a:ext cx="69746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altLang="sr-Latn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Drobina, valuci, pijesak i prašina glacijalnog porijekla (Dr,Vl,P,Pr) – morene </a:t>
            </a:r>
            <a:r>
              <a:rPr lang="vi-VN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(geotehnička sredina „C“); transport ovog materijala je vršen lednicima i taložene posle otapanja lednika, veće debljine i preko 10m. Litološki su izgrađeni od različitog materijala: krečnjaka, dolomita, pješčara, rožnjaca, breča, konglomerata i sl. sa pjeskovito prašinastim vezivom i lokalno cementovani karbonatnim vezivom. Tkođe granulometriski su heterogeni, naginju dobro granulisanom tlu. Drobina i valuci-šljunkovi su cm-dm (do 1m) veličine odlomaka, poluzaobljenih do zaobljenih formi.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43" y="187960"/>
            <a:ext cx="861695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2524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identifikacija i klasifikacija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38784" y="2053590"/>
            <a:ext cx="3554096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Inženjerske osobine tla: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čvrstoća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kompresibilnost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vodopropusnost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ugradljivost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697344" y="1962150"/>
            <a:ext cx="5078096" cy="234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C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iraju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kriterijumi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omogućuju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klasifikovanje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minimalni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napor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trošak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nakon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završene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dobiti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orijentaciona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predstava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mogućem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ponašanju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svojstvima 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tla.</a:t>
            </a: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697344" y="4380230"/>
            <a:ext cx="5078096" cy="234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Osnovni klasifikacioni pokazatelji: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 zrna tla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plastičnost („lepljivost“) tla</a:t>
            </a:r>
          </a:p>
          <a:p>
            <a:pPr marL="0" indent="0" eaLnBrk="1" hangingPunct="1">
              <a:buNone/>
            </a:pP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Latn-C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21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identifikacija i klasifikacija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47343" y="2023110"/>
            <a:ext cx="11029951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klasifikaciju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normalnog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pretežno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neorganskog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usvojena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podela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</a:t>
            </a:r>
            <a:r>
              <a:rPr lang="sr-Latn-ME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glavne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klase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graničnom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vr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ij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ednošću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u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nekim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zemljama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granicu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usvaja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0,074 </a:t>
            </a:r>
            <a:r>
              <a:rPr lang="en-US" sz="2300" i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da: </a:t>
            </a:r>
          </a:p>
          <a:p>
            <a:pPr eaLnBrk="1" hangingPunct="1"/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većih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 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/>
            <a:r>
              <a:rPr lang="sr-Latn-ME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sadrže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preko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manjih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0,075 mm 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0,06 mm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ME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Granulometrijski sastav – granulometrijska kriva</a:t>
            </a:r>
          </a:p>
          <a:p>
            <a:pPr eaLnBrk="1" hangingPunct="1"/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„prečnik“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koji se pripisuje zrnu, je prečnik najveće kuglice, koja može da prođe kroz kvadratni otvor sita iste veličine kroz koji prolazi zrno</a:t>
            </a:r>
            <a:endParaRPr lang="sr-Latn-CS" sz="2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519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/>
              <a:t>identifikacija i klasifikacija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9550" y="2057400"/>
            <a:ext cx="116586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KRUPNOZRNA TLA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variraju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veličinama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komada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šljunka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peska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Kvarc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zbog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tvrdoće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postojanosti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je mineral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preovladava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mnogih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šljunkova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eskova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pojavljuju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različitim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učešćem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Terenska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identifikacija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jednostavna</a:t>
            </a: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SITNOZRNA 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najvećim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sastoje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prašine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Ne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golim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sr-Latn-C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menjaju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konzistentno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  <a:r>
              <a:rPr lang="sr-Latn-ME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enom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sadržaja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osobinu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nemaju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krupnozrni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koristi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Mehanici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izraz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plastičnost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r-Latn-C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ORGANSKA 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podneblju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uvek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sadr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ž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organske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materije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najve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ć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pojavljuju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delimi</a:t>
            </a:r>
            <a:r>
              <a:rPr lang="hr-HR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raspadnutim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oblicima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vegetacije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humus</a:t>
            </a:r>
            <a:r>
              <a:rPr lang="sr-Latn-C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0182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-241300" y="457200"/>
            <a:ext cx="6159500" cy="9048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2000" baseline="-25000" dirty="0"/>
          </a:p>
        </p:txBody>
      </p:sp>
      <p:sp>
        <p:nvSpPr>
          <p:cNvPr id="37" name="Title 2"/>
          <p:cNvSpPr>
            <a:spLocks noGrp="1"/>
          </p:cNvSpPr>
          <p:nvPr>
            <p:ph type="title"/>
          </p:nvPr>
        </p:nvSpPr>
        <p:spPr>
          <a:xfrm>
            <a:off x="-467312" y="-133485"/>
            <a:ext cx="7713932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</a:t>
            </a:r>
            <a:r>
              <a:rPr lang="pl-PL" sz="2000" b="1" dirty="0" smtClean="0">
                <a:solidFill>
                  <a:srgbClr val="903163"/>
                </a:solidFill>
              </a:rPr>
              <a:t>TLA – opit prosijavanja</a:t>
            </a:r>
            <a:endParaRPr lang="en-US" sz="2000" b="1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010" y="1158875"/>
            <a:ext cx="4070030" cy="3610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 descr="percentage-retained-on-siev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3"/>
          <a:stretch/>
        </p:blipFill>
        <p:spPr bwMode="auto">
          <a:xfrm>
            <a:off x="9672320" y="114456"/>
            <a:ext cx="1950720" cy="94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2"/>
          <p:cNvSpPr txBox="1">
            <a:spLocks/>
          </p:cNvSpPr>
          <p:nvPr/>
        </p:nvSpPr>
        <p:spPr>
          <a:xfrm>
            <a:off x="7305088" y="-22863"/>
            <a:ext cx="2539952" cy="66992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pl-PL" sz="1800" dirty="0" smtClean="0">
                <a:solidFill>
                  <a:schemeClr val="tx1"/>
                </a:solidFill>
              </a:rPr>
              <a:t>ostaje na situ % =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34822" name="Picture 6" descr="sieve analysis of soil | particle size analysis |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42"/>
          <a:stretch/>
        </p:blipFill>
        <p:spPr bwMode="auto">
          <a:xfrm>
            <a:off x="206375" y="676650"/>
            <a:ext cx="4800600" cy="341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percentage-finer-tabl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" r="3684"/>
          <a:stretch/>
        </p:blipFill>
        <p:spPr bwMode="auto">
          <a:xfrm>
            <a:off x="206375" y="676650"/>
            <a:ext cx="7122826" cy="425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0218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-241300" y="457200"/>
            <a:ext cx="6159500" cy="9048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2000" baseline="-25000" dirty="0"/>
          </a:p>
        </p:txBody>
      </p:sp>
      <p:sp>
        <p:nvSpPr>
          <p:cNvPr id="37" name="Title 2"/>
          <p:cNvSpPr>
            <a:spLocks noGrp="1"/>
          </p:cNvSpPr>
          <p:nvPr>
            <p:ph type="title"/>
          </p:nvPr>
        </p:nvSpPr>
        <p:spPr>
          <a:xfrm>
            <a:off x="-626111" y="-188118"/>
            <a:ext cx="5282517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</a:t>
            </a:r>
            <a:endParaRPr lang="en-US" sz="2000" b="1" dirty="0"/>
          </a:p>
        </p:txBody>
      </p:sp>
      <p:pic>
        <p:nvPicPr>
          <p:cNvPr id="6" name="Picture 4" descr="Fig02-01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98" y="682966"/>
            <a:ext cx="9277350" cy="599503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Freeform 1"/>
          <p:cNvSpPr/>
          <p:nvPr/>
        </p:nvSpPr>
        <p:spPr>
          <a:xfrm>
            <a:off x="5915025" y="2247900"/>
            <a:ext cx="1781175" cy="3714750"/>
          </a:xfrm>
          <a:custGeom>
            <a:avLst/>
            <a:gdLst>
              <a:gd name="connsiteX0" fmla="*/ 0 w 1781175"/>
              <a:gd name="connsiteY0" fmla="*/ 3714750 h 3714750"/>
              <a:gd name="connsiteX1" fmla="*/ 66675 w 1781175"/>
              <a:gd name="connsiteY1" fmla="*/ 3648075 h 3714750"/>
              <a:gd name="connsiteX2" fmla="*/ 142875 w 1781175"/>
              <a:gd name="connsiteY2" fmla="*/ 3362325 h 3714750"/>
              <a:gd name="connsiteX3" fmla="*/ 200025 w 1781175"/>
              <a:gd name="connsiteY3" fmla="*/ 3009900 h 3714750"/>
              <a:gd name="connsiteX4" fmla="*/ 323850 w 1781175"/>
              <a:gd name="connsiteY4" fmla="*/ 2638425 h 3714750"/>
              <a:gd name="connsiteX5" fmla="*/ 523875 w 1781175"/>
              <a:gd name="connsiteY5" fmla="*/ 2381250 h 3714750"/>
              <a:gd name="connsiteX6" fmla="*/ 733425 w 1781175"/>
              <a:gd name="connsiteY6" fmla="*/ 2247900 h 3714750"/>
              <a:gd name="connsiteX7" fmla="*/ 1000125 w 1781175"/>
              <a:gd name="connsiteY7" fmla="*/ 2133600 h 3714750"/>
              <a:gd name="connsiteX8" fmla="*/ 1190625 w 1781175"/>
              <a:gd name="connsiteY8" fmla="*/ 2028825 h 3714750"/>
              <a:gd name="connsiteX9" fmla="*/ 1266825 w 1781175"/>
              <a:gd name="connsiteY9" fmla="*/ 1885950 h 3714750"/>
              <a:gd name="connsiteX10" fmla="*/ 1343025 w 1781175"/>
              <a:gd name="connsiteY10" fmla="*/ 1609725 h 3714750"/>
              <a:gd name="connsiteX11" fmla="*/ 1381125 w 1781175"/>
              <a:gd name="connsiteY11" fmla="*/ 1171575 h 3714750"/>
              <a:gd name="connsiteX12" fmla="*/ 1400175 w 1781175"/>
              <a:gd name="connsiteY12" fmla="*/ 923925 h 3714750"/>
              <a:gd name="connsiteX13" fmla="*/ 1457325 w 1781175"/>
              <a:gd name="connsiteY13" fmla="*/ 600075 h 3714750"/>
              <a:gd name="connsiteX14" fmla="*/ 1533525 w 1781175"/>
              <a:gd name="connsiteY14" fmla="*/ 323850 h 3714750"/>
              <a:gd name="connsiteX15" fmla="*/ 1600200 w 1781175"/>
              <a:gd name="connsiteY15" fmla="*/ 171450 h 3714750"/>
              <a:gd name="connsiteX16" fmla="*/ 1685925 w 1781175"/>
              <a:gd name="connsiteY16" fmla="*/ 85725 h 3714750"/>
              <a:gd name="connsiteX17" fmla="*/ 1781175 w 1781175"/>
              <a:gd name="connsiteY17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81175" h="3714750">
                <a:moveTo>
                  <a:pt x="0" y="3714750"/>
                </a:moveTo>
                <a:cubicBezTo>
                  <a:pt x="21431" y="3710781"/>
                  <a:pt x="42863" y="3706812"/>
                  <a:pt x="66675" y="3648075"/>
                </a:cubicBezTo>
                <a:cubicBezTo>
                  <a:pt x="90487" y="3589338"/>
                  <a:pt x="120650" y="3468687"/>
                  <a:pt x="142875" y="3362325"/>
                </a:cubicBezTo>
                <a:cubicBezTo>
                  <a:pt x="165100" y="3255962"/>
                  <a:pt x="169862" y="3130550"/>
                  <a:pt x="200025" y="3009900"/>
                </a:cubicBezTo>
                <a:cubicBezTo>
                  <a:pt x="230188" y="2889250"/>
                  <a:pt x="269875" y="2743200"/>
                  <a:pt x="323850" y="2638425"/>
                </a:cubicBezTo>
                <a:cubicBezTo>
                  <a:pt x="377825" y="2533650"/>
                  <a:pt x="455613" y="2446337"/>
                  <a:pt x="523875" y="2381250"/>
                </a:cubicBezTo>
                <a:cubicBezTo>
                  <a:pt x="592137" y="2316163"/>
                  <a:pt x="654050" y="2289175"/>
                  <a:pt x="733425" y="2247900"/>
                </a:cubicBezTo>
                <a:cubicBezTo>
                  <a:pt x="812800" y="2206625"/>
                  <a:pt x="923925" y="2170113"/>
                  <a:pt x="1000125" y="2133600"/>
                </a:cubicBezTo>
                <a:cubicBezTo>
                  <a:pt x="1076325" y="2097087"/>
                  <a:pt x="1146175" y="2070100"/>
                  <a:pt x="1190625" y="2028825"/>
                </a:cubicBezTo>
                <a:cubicBezTo>
                  <a:pt x="1235075" y="1987550"/>
                  <a:pt x="1241425" y="1955800"/>
                  <a:pt x="1266825" y="1885950"/>
                </a:cubicBezTo>
                <a:cubicBezTo>
                  <a:pt x="1292225" y="1816100"/>
                  <a:pt x="1323975" y="1728787"/>
                  <a:pt x="1343025" y="1609725"/>
                </a:cubicBezTo>
                <a:cubicBezTo>
                  <a:pt x="1362075" y="1490662"/>
                  <a:pt x="1371600" y="1285875"/>
                  <a:pt x="1381125" y="1171575"/>
                </a:cubicBezTo>
                <a:cubicBezTo>
                  <a:pt x="1390650" y="1057275"/>
                  <a:pt x="1387475" y="1019175"/>
                  <a:pt x="1400175" y="923925"/>
                </a:cubicBezTo>
                <a:cubicBezTo>
                  <a:pt x="1412875" y="828675"/>
                  <a:pt x="1435100" y="700087"/>
                  <a:pt x="1457325" y="600075"/>
                </a:cubicBezTo>
                <a:cubicBezTo>
                  <a:pt x="1479550" y="500063"/>
                  <a:pt x="1509713" y="395287"/>
                  <a:pt x="1533525" y="323850"/>
                </a:cubicBezTo>
                <a:cubicBezTo>
                  <a:pt x="1557337" y="252413"/>
                  <a:pt x="1574800" y="211137"/>
                  <a:pt x="1600200" y="171450"/>
                </a:cubicBezTo>
                <a:cubicBezTo>
                  <a:pt x="1625600" y="131762"/>
                  <a:pt x="1655763" y="114300"/>
                  <a:pt x="1685925" y="85725"/>
                </a:cubicBezTo>
                <a:cubicBezTo>
                  <a:pt x="1716087" y="57150"/>
                  <a:pt x="1748631" y="28575"/>
                  <a:pt x="1781175" y="0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72374" y="3920609"/>
            <a:ext cx="11049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sr-Latn-ME" b="1" dirty="0" smtClean="0"/>
              <a:t>ŠLJUNAK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95776" y="4322207"/>
            <a:ext cx="11049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sr-Latn-ME" b="1" dirty="0" smtClean="0"/>
              <a:t>PIJESAK</a:t>
            </a:r>
            <a:endParaRPr lang="en-US" b="1" dirty="0"/>
          </a:p>
        </p:txBody>
      </p:sp>
      <p:sp>
        <p:nvSpPr>
          <p:cNvPr id="4" name="Freeform 3"/>
          <p:cNvSpPr/>
          <p:nvPr/>
        </p:nvSpPr>
        <p:spPr>
          <a:xfrm>
            <a:off x="4019550" y="2247900"/>
            <a:ext cx="866775" cy="3705225"/>
          </a:xfrm>
          <a:custGeom>
            <a:avLst/>
            <a:gdLst>
              <a:gd name="connsiteX0" fmla="*/ 0 w 866775"/>
              <a:gd name="connsiteY0" fmla="*/ 3705225 h 3705225"/>
              <a:gd name="connsiteX1" fmla="*/ 142875 w 866775"/>
              <a:gd name="connsiteY1" fmla="*/ 3495675 h 3705225"/>
              <a:gd name="connsiteX2" fmla="*/ 228600 w 866775"/>
              <a:gd name="connsiteY2" fmla="*/ 3086100 h 3705225"/>
              <a:gd name="connsiteX3" fmla="*/ 342900 w 866775"/>
              <a:gd name="connsiteY3" fmla="*/ 2447925 h 3705225"/>
              <a:gd name="connsiteX4" fmla="*/ 419100 w 866775"/>
              <a:gd name="connsiteY4" fmla="*/ 1876425 h 3705225"/>
              <a:gd name="connsiteX5" fmla="*/ 485775 w 866775"/>
              <a:gd name="connsiteY5" fmla="*/ 1419225 h 3705225"/>
              <a:gd name="connsiteX6" fmla="*/ 542925 w 866775"/>
              <a:gd name="connsiteY6" fmla="*/ 1000125 h 3705225"/>
              <a:gd name="connsiteX7" fmla="*/ 638175 w 866775"/>
              <a:gd name="connsiteY7" fmla="*/ 628650 h 3705225"/>
              <a:gd name="connsiteX8" fmla="*/ 714375 w 866775"/>
              <a:gd name="connsiteY8" fmla="*/ 323850 h 3705225"/>
              <a:gd name="connsiteX9" fmla="*/ 752475 w 866775"/>
              <a:gd name="connsiteY9" fmla="*/ 180975 h 3705225"/>
              <a:gd name="connsiteX10" fmla="*/ 800100 w 866775"/>
              <a:gd name="connsiteY10" fmla="*/ 66675 h 3705225"/>
              <a:gd name="connsiteX11" fmla="*/ 866775 w 866775"/>
              <a:gd name="connsiteY11" fmla="*/ 0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6775" h="3705225">
                <a:moveTo>
                  <a:pt x="0" y="3705225"/>
                </a:moveTo>
                <a:cubicBezTo>
                  <a:pt x="52387" y="3652043"/>
                  <a:pt x="104775" y="3598862"/>
                  <a:pt x="142875" y="3495675"/>
                </a:cubicBezTo>
                <a:cubicBezTo>
                  <a:pt x="180975" y="3392487"/>
                  <a:pt x="195263" y="3260725"/>
                  <a:pt x="228600" y="3086100"/>
                </a:cubicBezTo>
                <a:cubicBezTo>
                  <a:pt x="261937" y="2911475"/>
                  <a:pt x="311150" y="2649538"/>
                  <a:pt x="342900" y="2447925"/>
                </a:cubicBezTo>
                <a:cubicBezTo>
                  <a:pt x="374650" y="2246312"/>
                  <a:pt x="395288" y="2047875"/>
                  <a:pt x="419100" y="1876425"/>
                </a:cubicBezTo>
                <a:cubicBezTo>
                  <a:pt x="442912" y="1704975"/>
                  <a:pt x="465138" y="1565275"/>
                  <a:pt x="485775" y="1419225"/>
                </a:cubicBezTo>
                <a:cubicBezTo>
                  <a:pt x="506413" y="1273175"/>
                  <a:pt x="517525" y="1131887"/>
                  <a:pt x="542925" y="1000125"/>
                </a:cubicBezTo>
                <a:cubicBezTo>
                  <a:pt x="568325" y="868363"/>
                  <a:pt x="609600" y="741362"/>
                  <a:pt x="638175" y="628650"/>
                </a:cubicBezTo>
                <a:cubicBezTo>
                  <a:pt x="666750" y="515938"/>
                  <a:pt x="695325" y="398462"/>
                  <a:pt x="714375" y="323850"/>
                </a:cubicBezTo>
                <a:cubicBezTo>
                  <a:pt x="733425" y="249238"/>
                  <a:pt x="738188" y="223837"/>
                  <a:pt x="752475" y="180975"/>
                </a:cubicBezTo>
                <a:cubicBezTo>
                  <a:pt x="766762" y="138113"/>
                  <a:pt x="781050" y="96837"/>
                  <a:pt x="800100" y="66675"/>
                </a:cubicBezTo>
                <a:cubicBezTo>
                  <a:pt x="819150" y="36512"/>
                  <a:pt x="842962" y="18256"/>
                  <a:pt x="866775" y="0"/>
                </a:cubicBez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191000" y="5057775"/>
            <a:ext cx="1647825" cy="914400"/>
          </a:xfrm>
          <a:custGeom>
            <a:avLst/>
            <a:gdLst>
              <a:gd name="connsiteX0" fmla="*/ 0 w 1647825"/>
              <a:gd name="connsiteY0" fmla="*/ 914400 h 914400"/>
              <a:gd name="connsiteX1" fmla="*/ 352425 w 1647825"/>
              <a:gd name="connsiteY1" fmla="*/ 790575 h 914400"/>
              <a:gd name="connsiteX2" fmla="*/ 647700 w 1647825"/>
              <a:gd name="connsiteY2" fmla="*/ 638175 h 914400"/>
              <a:gd name="connsiteX3" fmla="*/ 1047750 w 1647825"/>
              <a:gd name="connsiteY3" fmla="*/ 428625 h 914400"/>
              <a:gd name="connsiteX4" fmla="*/ 1371600 w 1647825"/>
              <a:gd name="connsiteY4" fmla="*/ 190500 h 914400"/>
              <a:gd name="connsiteX5" fmla="*/ 1647825 w 1647825"/>
              <a:gd name="connsiteY5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7825" h="914400">
                <a:moveTo>
                  <a:pt x="0" y="914400"/>
                </a:moveTo>
                <a:cubicBezTo>
                  <a:pt x="122237" y="875506"/>
                  <a:pt x="244475" y="836612"/>
                  <a:pt x="352425" y="790575"/>
                </a:cubicBezTo>
                <a:cubicBezTo>
                  <a:pt x="460375" y="744538"/>
                  <a:pt x="647700" y="638175"/>
                  <a:pt x="647700" y="638175"/>
                </a:cubicBezTo>
                <a:cubicBezTo>
                  <a:pt x="763587" y="577850"/>
                  <a:pt x="927100" y="503237"/>
                  <a:pt x="1047750" y="428625"/>
                </a:cubicBezTo>
                <a:cubicBezTo>
                  <a:pt x="1168400" y="354012"/>
                  <a:pt x="1271588" y="261937"/>
                  <a:pt x="1371600" y="190500"/>
                </a:cubicBezTo>
                <a:cubicBezTo>
                  <a:pt x="1471612" y="119063"/>
                  <a:pt x="1559718" y="59531"/>
                  <a:pt x="1647825" y="0"/>
                </a:cubicBezTo>
              </a:path>
            </a:pathLst>
          </a:custGeom>
          <a:noFill/>
          <a:ln w="25400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5" idx="5"/>
          </p:cNvCxnSpPr>
          <p:nvPr/>
        </p:nvCxnSpPr>
        <p:spPr>
          <a:xfrm flipH="1">
            <a:off x="742950" y="5057775"/>
            <a:ext cx="5095875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38575" y="1524000"/>
            <a:ext cx="495300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885950" y="2228785"/>
            <a:ext cx="2191979" cy="2676590"/>
          </a:xfrm>
          <a:custGeom>
            <a:avLst/>
            <a:gdLst>
              <a:gd name="connsiteX0" fmla="*/ 0 w 2191979"/>
              <a:gd name="connsiteY0" fmla="*/ 2676590 h 2676590"/>
              <a:gd name="connsiteX1" fmla="*/ 247650 w 2191979"/>
              <a:gd name="connsiteY1" fmla="*/ 2181290 h 2676590"/>
              <a:gd name="connsiteX2" fmla="*/ 447675 w 2191979"/>
              <a:gd name="connsiteY2" fmla="*/ 1838390 h 2676590"/>
              <a:gd name="connsiteX3" fmla="*/ 676275 w 2191979"/>
              <a:gd name="connsiteY3" fmla="*/ 1533590 h 2676590"/>
              <a:gd name="connsiteX4" fmla="*/ 1019175 w 2191979"/>
              <a:gd name="connsiteY4" fmla="*/ 1152590 h 2676590"/>
              <a:gd name="connsiteX5" fmla="*/ 1362075 w 2191979"/>
              <a:gd name="connsiteY5" fmla="*/ 771590 h 2676590"/>
              <a:gd name="connsiteX6" fmla="*/ 1619250 w 2191979"/>
              <a:gd name="connsiteY6" fmla="*/ 514415 h 2676590"/>
              <a:gd name="connsiteX7" fmla="*/ 1800225 w 2191979"/>
              <a:gd name="connsiteY7" fmla="*/ 323915 h 2676590"/>
              <a:gd name="connsiteX8" fmla="*/ 1990725 w 2191979"/>
              <a:gd name="connsiteY8" fmla="*/ 161990 h 2676590"/>
              <a:gd name="connsiteX9" fmla="*/ 2162175 w 2191979"/>
              <a:gd name="connsiteY9" fmla="*/ 9590 h 2676590"/>
              <a:gd name="connsiteX10" fmla="*/ 2190750 w 2191979"/>
              <a:gd name="connsiteY10" fmla="*/ 28640 h 267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1979" h="2676590">
                <a:moveTo>
                  <a:pt x="0" y="2676590"/>
                </a:moveTo>
                <a:cubicBezTo>
                  <a:pt x="86519" y="2498790"/>
                  <a:pt x="173038" y="2320990"/>
                  <a:pt x="247650" y="2181290"/>
                </a:cubicBezTo>
                <a:cubicBezTo>
                  <a:pt x="322262" y="2041590"/>
                  <a:pt x="376238" y="1946340"/>
                  <a:pt x="447675" y="1838390"/>
                </a:cubicBezTo>
                <a:cubicBezTo>
                  <a:pt x="519113" y="1730440"/>
                  <a:pt x="581025" y="1647890"/>
                  <a:pt x="676275" y="1533590"/>
                </a:cubicBezTo>
                <a:cubicBezTo>
                  <a:pt x="771525" y="1419290"/>
                  <a:pt x="1019175" y="1152590"/>
                  <a:pt x="1019175" y="1152590"/>
                </a:cubicBezTo>
                <a:cubicBezTo>
                  <a:pt x="1133475" y="1025590"/>
                  <a:pt x="1262063" y="877952"/>
                  <a:pt x="1362075" y="771590"/>
                </a:cubicBezTo>
                <a:cubicBezTo>
                  <a:pt x="1462087" y="665228"/>
                  <a:pt x="1546225" y="589027"/>
                  <a:pt x="1619250" y="514415"/>
                </a:cubicBezTo>
                <a:cubicBezTo>
                  <a:pt x="1692275" y="439802"/>
                  <a:pt x="1738313" y="382652"/>
                  <a:pt x="1800225" y="323915"/>
                </a:cubicBezTo>
                <a:cubicBezTo>
                  <a:pt x="1862137" y="265178"/>
                  <a:pt x="1930400" y="214377"/>
                  <a:pt x="1990725" y="161990"/>
                </a:cubicBezTo>
                <a:cubicBezTo>
                  <a:pt x="2051050" y="109603"/>
                  <a:pt x="2128838" y="31815"/>
                  <a:pt x="2162175" y="9590"/>
                </a:cubicBezTo>
                <a:cubicBezTo>
                  <a:pt x="2195512" y="-12635"/>
                  <a:pt x="2193131" y="8002"/>
                  <a:pt x="2190750" y="28640"/>
                </a:cubicBezTo>
              </a:path>
            </a:pathLst>
          </a:custGeom>
          <a:noFill/>
          <a:ln w="31750">
            <a:solidFill>
              <a:srgbClr val="00B0F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403708" y="2436908"/>
            <a:ext cx="1877654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sr-Latn-ME" b="1" dirty="0" smtClean="0"/>
              <a:t>prašinasta glina</a:t>
            </a:r>
            <a:r>
              <a:rPr lang="en-US" b="1" dirty="0"/>
              <a:t>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4" grpId="0" animBg="1"/>
      <p:bldP spid="5" grpId="0" animBg="1"/>
      <p:bldP spid="12" grpId="0" animBg="1"/>
      <p:bldP spid="13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g02-01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98" y="682966"/>
            <a:ext cx="9277350" cy="599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" name="Freeform 27"/>
          <p:cNvSpPr/>
          <p:nvPr/>
        </p:nvSpPr>
        <p:spPr>
          <a:xfrm>
            <a:off x="4181475" y="2276475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590550 w 3733800"/>
              <a:gd name="connsiteY1" fmla="*/ 3457575 h 3695700"/>
              <a:gd name="connsiteX2" fmla="*/ 1266825 w 3733800"/>
              <a:gd name="connsiteY2" fmla="*/ 3048000 h 3695700"/>
              <a:gd name="connsiteX3" fmla="*/ 1657350 w 3733800"/>
              <a:gd name="connsiteY3" fmla="*/ 2762250 h 3695700"/>
              <a:gd name="connsiteX4" fmla="*/ 2257425 w 3733800"/>
              <a:gd name="connsiteY4" fmla="*/ 2266950 h 3695700"/>
              <a:gd name="connsiteX5" fmla="*/ 2686050 w 3733800"/>
              <a:gd name="connsiteY5" fmla="*/ 1809750 h 3695700"/>
              <a:gd name="connsiteX6" fmla="*/ 3057525 w 3733800"/>
              <a:gd name="connsiteY6" fmla="*/ 1304925 h 3695700"/>
              <a:gd name="connsiteX7" fmla="*/ 3305175 w 3733800"/>
              <a:gd name="connsiteY7" fmla="*/ 895350 h 3695700"/>
              <a:gd name="connsiteX8" fmla="*/ 3609975 w 3733800"/>
              <a:gd name="connsiteY8" fmla="*/ 323850 h 3695700"/>
              <a:gd name="connsiteX9" fmla="*/ 3733800 w 3733800"/>
              <a:gd name="connsiteY9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89706" y="3630612"/>
                  <a:pt x="379413" y="3565525"/>
                  <a:pt x="590550" y="3457575"/>
                </a:cubicBezTo>
                <a:cubicBezTo>
                  <a:pt x="801688" y="3349625"/>
                  <a:pt x="1089025" y="3163887"/>
                  <a:pt x="1266825" y="3048000"/>
                </a:cubicBezTo>
                <a:cubicBezTo>
                  <a:pt x="1444625" y="2932113"/>
                  <a:pt x="1492250" y="2892425"/>
                  <a:pt x="1657350" y="2762250"/>
                </a:cubicBezTo>
                <a:cubicBezTo>
                  <a:pt x="1822450" y="2632075"/>
                  <a:pt x="2085975" y="2425700"/>
                  <a:pt x="2257425" y="2266950"/>
                </a:cubicBezTo>
                <a:cubicBezTo>
                  <a:pt x="2428875" y="2108200"/>
                  <a:pt x="2552700" y="1970088"/>
                  <a:pt x="2686050" y="1809750"/>
                </a:cubicBezTo>
                <a:cubicBezTo>
                  <a:pt x="2819400" y="1649412"/>
                  <a:pt x="2954338" y="1457325"/>
                  <a:pt x="3057525" y="1304925"/>
                </a:cubicBezTo>
                <a:cubicBezTo>
                  <a:pt x="3160712" y="1152525"/>
                  <a:pt x="3213100" y="1058862"/>
                  <a:pt x="3305175" y="895350"/>
                </a:cubicBezTo>
                <a:cubicBezTo>
                  <a:pt x="3397250" y="731837"/>
                  <a:pt x="3538537" y="473075"/>
                  <a:pt x="3609975" y="323850"/>
                </a:cubicBezTo>
                <a:cubicBezTo>
                  <a:pt x="3681413" y="174625"/>
                  <a:pt x="3707606" y="87312"/>
                  <a:pt x="3733800" y="0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626111" y="-188118"/>
            <a:ext cx="5282517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</a:t>
            </a:r>
            <a:endParaRPr lang="en-US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14375" y="5648325"/>
            <a:ext cx="4225925" cy="317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57199" y="5533537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35672" y="4876800"/>
            <a:ext cx="1" cy="1190625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43450" y="6067425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 smtClean="0">
                <a:solidFill>
                  <a:srgbClr val="FF0000"/>
                </a:solidFill>
              </a:rPr>
              <a:t>10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14374" y="4876800"/>
            <a:ext cx="534352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57198" y="4762012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848350" y="6067425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 smtClean="0">
                <a:solidFill>
                  <a:srgbClr val="FF0000"/>
                </a:solidFill>
              </a:rPr>
              <a:t>30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198" y="3661433"/>
            <a:ext cx="25717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14374" y="3776221"/>
            <a:ext cx="6372226" cy="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086600" y="3800963"/>
            <a:ext cx="0" cy="226646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940300" y="5648325"/>
            <a:ext cx="0" cy="45239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86586" y="6181397"/>
            <a:ext cx="657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baseline="-25000" dirty="0">
                <a:solidFill>
                  <a:srgbClr val="FF0000"/>
                </a:solidFill>
              </a:rPr>
              <a:t>6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4191000" y="2266950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371475 w 3733800"/>
              <a:gd name="connsiteY1" fmla="*/ 3581400 h 3695700"/>
              <a:gd name="connsiteX2" fmla="*/ 733425 w 3733800"/>
              <a:gd name="connsiteY2" fmla="*/ 3400425 h 3695700"/>
              <a:gd name="connsiteX3" fmla="*/ 1257300 w 3733800"/>
              <a:gd name="connsiteY3" fmla="*/ 3067050 h 3695700"/>
              <a:gd name="connsiteX4" fmla="*/ 1819275 w 3733800"/>
              <a:gd name="connsiteY4" fmla="*/ 2628900 h 3695700"/>
              <a:gd name="connsiteX5" fmla="*/ 2324100 w 3733800"/>
              <a:gd name="connsiteY5" fmla="*/ 2190750 h 3695700"/>
              <a:gd name="connsiteX6" fmla="*/ 2638425 w 3733800"/>
              <a:gd name="connsiteY6" fmla="*/ 1866900 h 3695700"/>
              <a:gd name="connsiteX7" fmla="*/ 3133725 w 3733800"/>
              <a:gd name="connsiteY7" fmla="*/ 1152525 h 3695700"/>
              <a:gd name="connsiteX8" fmla="*/ 3476625 w 3733800"/>
              <a:gd name="connsiteY8" fmla="*/ 571500 h 3695700"/>
              <a:gd name="connsiteX9" fmla="*/ 3676650 w 3733800"/>
              <a:gd name="connsiteY9" fmla="*/ 161925 h 3695700"/>
              <a:gd name="connsiteX10" fmla="*/ 3733800 w 3733800"/>
              <a:gd name="connsiteY10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24619" y="3663156"/>
                  <a:pt x="249238" y="3630612"/>
                  <a:pt x="371475" y="3581400"/>
                </a:cubicBezTo>
                <a:cubicBezTo>
                  <a:pt x="493713" y="3532187"/>
                  <a:pt x="585788" y="3486150"/>
                  <a:pt x="733425" y="3400425"/>
                </a:cubicBezTo>
                <a:cubicBezTo>
                  <a:pt x="881062" y="3314700"/>
                  <a:pt x="1076325" y="3195637"/>
                  <a:pt x="1257300" y="3067050"/>
                </a:cubicBezTo>
                <a:cubicBezTo>
                  <a:pt x="1438275" y="2938463"/>
                  <a:pt x="1641475" y="2774950"/>
                  <a:pt x="1819275" y="2628900"/>
                </a:cubicBezTo>
                <a:cubicBezTo>
                  <a:pt x="1997075" y="2482850"/>
                  <a:pt x="2187575" y="2317750"/>
                  <a:pt x="2324100" y="2190750"/>
                </a:cubicBezTo>
                <a:cubicBezTo>
                  <a:pt x="2460625" y="2063750"/>
                  <a:pt x="2503488" y="2039937"/>
                  <a:pt x="2638425" y="1866900"/>
                </a:cubicBezTo>
                <a:cubicBezTo>
                  <a:pt x="2773362" y="1693863"/>
                  <a:pt x="2994025" y="1368425"/>
                  <a:pt x="3133725" y="1152525"/>
                </a:cubicBezTo>
                <a:cubicBezTo>
                  <a:pt x="3273425" y="936625"/>
                  <a:pt x="3386138" y="736600"/>
                  <a:pt x="3476625" y="571500"/>
                </a:cubicBezTo>
                <a:cubicBezTo>
                  <a:pt x="3567113" y="406400"/>
                  <a:pt x="3633787" y="257175"/>
                  <a:pt x="3676650" y="161925"/>
                </a:cubicBezTo>
                <a:cubicBezTo>
                  <a:pt x="3719513" y="66675"/>
                  <a:pt x="3726656" y="33337"/>
                  <a:pt x="373380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8832942" y="3104904"/>
            <a:ext cx="3146380" cy="357309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861424" y="3171907"/>
            <a:ext cx="3117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d</a:t>
            </a:r>
            <a:r>
              <a:rPr lang="sr-Latn-ME" altLang="sr-Latn-RS" sz="1800" b="1" baseline="-25000" dirty="0" smtClean="0">
                <a:latin typeface="+mj-lt"/>
              </a:rPr>
              <a:t>10</a:t>
            </a:r>
            <a:r>
              <a:rPr lang="sr-Latn-ME" altLang="sr-Latn-RS" sz="1800" b="1" dirty="0" smtClean="0">
                <a:latin typeface="+mj-lt"/>
              </a:rPr>
              <a:t> - </a:t>
            </a:r>
            <a:r>
              <a:rPr lang="en-US" altLang="sr-Latn-RS" sz="1800" b="1" dirty="0" err="1" smtClean="0">
                <a:latin typeface="+mj-lt"/>
              </a:rPr>
              <a:t>efektivna</a:t>
            </a:r>
            <a:r>
              <a:rPr lang="en-US" altLang="sr-Latn-RS" sz="1800" b="1" dirty="0" smtClean="0">
                <a:latin typeface="+mj-lt"/>
              </a:rPr>
              <a:t> </a:t>
            </a:r>
            <a:r>
              <a:rPr lang="en-US" altLang="sr-Latn-RS" sz="1800" b="1" dirty="0" err="1" smtClean="0">
                <a:latin typeface="+mj-lt"/>
              </a:rPr>
              <a:t>veli</a:t>
            </a:r>
            <a:r>
              <a:rPr lang="sr-Latn-ME" altLang="sr-Latn-RS" sz="1800" b="1" dirty="0" smtClean="0">
                <a:latin typeface="+mj-lt"/>
              </a:rPr>
              <a:t>čina zrna</a:t>
            </a:r>
            <a:endParaRPr lang="sr-Latn-ME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848909" y="3819607"/>
            <a:ext cx="3117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Koeficijent  jednoličnosti ili koeficijent uniformnosti</a:t>
            </a:r>
            <a:endParaRPr lang="sr-Latn-ME" dirty="0"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883763" y="4503004"/>
            <a:ext cx="155570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2500" b="1" dirty="0" smtClean="0">
                <a:latin typeface="+mj-lt"/>
              </a:rPr>
              <a:t>C</a:t>
            </a:r>
            <a:r>
              <a:rPr lang="sr-Latn-ME" altLang="sr-Latn-RS" sz="2500" b="1" baseline="-25000" dirty="0" smtClean="0">
                <a:latin typeface="+mj-lt"/>
              </a:rPr>
              <a:t>u</a:t>
            </a:r>
            <a:r>
              <a:rPr lang="sr-Latn-ME" altLang="sr-Latn-RS" sz="2500" b="1" dirty="0" smtClean="0">
                <a:latin typeface="+mj-lt"/>
              </a:rPr>
              <a:t>=d</a:t>
            </a:r>
            <a:r>
              <a:rPr lang="sr-Latn-ME" altLang="sr-Latn-RS" sz="2500" b="1" baseline="-25000" dirty="0" smtClean="0">
                <a:latin typeface="+mj-lt"/>
              </a:rPr>
              <a:t>60</a:t>
            </a:r>
            <a:r>
              <a:rPr lang="sr-Latn-ME" altLang="sr-Latn-RS" sz="2500" b="1" dirty="0" smtClean="0">
                <a:latin typeface="+mj-lt"/>
              </a:rPr>
              <a:t>/d</a:t>
            </a:r>
            <a:r>
              <a:rPr lang="sr-Latn-ME" altLang="sr-Latn-RS" sz="2500" b="1" baseline="-25000" dirty="0" smtClean="0">
                <a:latin typeface="+mj-lt"/>
              </a:rPr>
              <a:t>10</a:t>
            </a:r>
            <a:endParaRPr lang="sr-Latn-ME" sz="2500" baseline="-25000" dirty="0">
              <a:latin typeface="+mj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67" y="5595849"/>
            <a:ext cx="1870584" cy="1061832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880520" y="5198999"/>
            <a:ext cx="3117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Koeficijent  zakrivljenosti</a:t>
            </a:r>
            <a:endParaRPr lang="sr-Latn-ME" dirty="0">
              <a:latin typeface="+mj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 animBg="1"/>
      <p:bldP spid="13" grpId="0"/>
      <p:bldP spid="15" grpId="0" animBg="1"/>
      <p:bldP spid="18" grpId="0"/>
      <p:bldP spid="19" grpId="0" animBg="1"/>
      <p:bldP spid="26" grpId="0"/>
      <p:bldP spid="30" grpId="0" animBg="1"/>
      <p:bldP spid="29" grpId="0"/>
      <p:bldP spid="31" grpId="0"/>
      <p:bldP spid="32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g02-01c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9598" y="682966"/>
            <a:ext cx="9277350" cy="599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626111" y="-188118"/>
            <a:ext cx="5282517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GRANULOMETRIJSKI SASTAV TLA</a:t>
            </a:r>
            <a:endParaRPr lang="en-US" sz="2000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610123" y="4486486"/>
            <a:ext cx="1314677" cy="453248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4191000" y="2266950"/>
            <a:ext cx="3733800" cy="3695700"/>
          </a:xfrm>
          <a:custGeom>
            <a:avLst/>
            <a:gdLst>
              <a:gd name="connsiteX0" fmla="*/ 0 w 3733800"/>
              <a:gd name="connsiteY0" fmla="*/ 3695700 h 3695700"/>
              <a:gd name="connsiteX1" fmla="*/ 371475 w 3733800"/>
              <a:gd name="connsiteY1" fmla="*/ 3581400 h 3695700"/>
              <a:gd name="connsiteX2" fmla="*/ 733425 w 3733800"/>
              <a:gd name="connsiteY2" fmla="*/ 3400425 h 3695700"/>
              <a:gd name="connsiteX3" fmla="*/ 1257300 w 3733800"/>
              <a:gd name="connsiteY3" fmla="*/ 3067050 h 3695700"/>
              <a:gd name="connsiteX4" fmla="*/ 1819275 w 3733800"/>
              <a:gd name="connsiteY4" fmla="*/ 2628900 h 3695700"/>
              <a:gd name="connsiteX5" fmla="*/ 2324100 w 3733800"/>
              <a:gd name="connsiteY5" fmla="*/ 2190750 h 3695700"/>
              <a:gd name="connsiteX6" fmla="*/ 2638425 w 3733800"/>
              <a:gd name="connsiteY6" fmla="*/ 1866900 h 3695700"/>
              <a:gd name="connsiteX7" fmla="*/ 3133725 w 3733800"/>
              <a:gd name="connsiteY7" fmla="*/ 1152525 h 3695700"/>
              <a:gd name="connsiteX8" fmla="*/ 3476625 w 3733800"/>
              <a:gd name="connsiteY8" fmla="*/ 571500 h 3695700"/>
              <a:gd name="connsiteX9" fmla="*/ 3676650 w 3733800"/>
              <a:gd name="connsiteY9" fmla="*/ 161925 h 3695700"/>
              <a:gd name="connsiteX10" fmla="*/ 3733800 w 3733800"/>
              <a:gd name="connsiteY10" fmla="*/ 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3800" h="3695700">
                <a:moveTo>
                  <a:pt x="0" y="3695700"/>
                </a:moveTo>
                <a:cubicBezTo>
                  <a:pt x="124619" y="3663156"/>
                  <a:pt x="249238" y="3630612"/>
                  <a:pt x="371475" y="3581400"/>
                </a:cubicBezTo>
                <a:cubicBezTo>
                  <a:pt x="493713" y="3532187"/>
                  <a:pt x="585788" y="3486150"/>
                  <a:pt x="733425" y="3400425"/>
                </a:cubicBezTo>
                <a:cubicBezTo>
                  <a:pt x="881062" y="3314700"/>
                  <a:pt x="1076325" y="3195637"/>
                  <a:pt x="1257300" y="3067050"/>
                </a:cubicBezTo>
                <a:cubicBezTo>
                  <a:pt x="1438275" y="2938463"/>
                  <a:pt x="1641475" y="2774950"/>
                  <a:pt x="1819275" y="2628900"/>
                </a:cubicBezTo>
                <a:cubicBezTo>
                  <a:pt x="1997075" y="2482850"/>
                  <a:pt x="2187575" y="2317750"/>
                  <a:pt x="2324100" y="2190750"/>
                </a:cubicBezTo>
                <a:cubicBezTo>
                  <a:pt x="2460625" y="2063750"/>
                  <a:pt x="2503488" y="2039937"/>
                  <a:pt x="2638425" y="1866900"/>
                </a:cubicBezTo>
                <a:cubicBezTo>
                  <a:pt x="2773362" y="1693863"/>
                  <a:pt x="2994025" y="1368425"/>
                  <a:pt x="3133725" y="1152525"/>
                </a:cubicBezTo>
                <a:cubicBezTo>
                  <a:pt x="3273425" y="936625"/>
                  <a:pt x="3386138" y="736600"/>
                  <a:pt x="3476625" y="571500"/>
                </a:cubicBezTo>
                <a:cubicBezTo>
                  <a:pt x="3567113" y="406400"/>
                  <a:pt x="3633787" y="257175"/>
                  <a:pt x="3676650" y="161925"/>
                </a:cubicBezTo>
                <a:cubicBezTo>
                  <a:pt x="3719513" y="66675"/>
                  <a:pt x="3726656" y="33337"/>
                  <a:pt x="3733800" y="0"/>
                </a:cubicBezTo>
              </a:path>
            </a:pathLst>
          </a:cu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391" y="3320579"/>
            <a:ext cx="3936609" cy="699609"/>
          </a:xfrm>
          <a:prstGeom prst="rect">
            <a:avLst/>
          </a:prstGeom>
          <a:ln w="22225">
            <a:solidFill>
              <a:srgbClr val="AA2C71"/>
            </a:solidFill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125" y="2791935"/>
            <a:ext cx="3790950" cy="626688"/>
          </a:xfrm>
          <a:prstGeom prst="rect">
            <a:avLst/>
          </a:prstGeom>
          <a:ln w="22225">
            <a:solidFill>
              <a:srgbClr val="AA2C71"/>
            </a:solidFill>
          </a:ln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3196" y="4674862"/>
            <a:ext cx="3723378" cy="674232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  <p:sp>
        <p:nvSpPr>
          <p:cNvPr id="35" name="Freeform 34"/>
          <p:cNvSpPr/>
          <p:nvPr/>
        </p:nvSpPr>
        <p:spPr>
          <a:xfrm>
            <a:off x="4019550" y="2247900"/>
            <a:ext cx="866775" cy="3705225"/>
          </a:xfrm>
          <a:custGeom>
            <a:avLst/>
            <a:gdLst>
              <a:gd name="connsiteX0" fmla="*/ 0 w 866775"/>
              <a:gd name="connsiteY0" fmla="*/ 3705225 h 3705225"/>
              <a:gd name="connsiteX1" fmla="*/ 142875 w 866775"/>
              <a:gd name="connsiteY1" fmla="*/ 3495675 h 3705225"/>
              <a:gd name="connsiteX2" fmla="*/ 228600 w 866775"/>
              <a:gd name="connsiteY2" fmla="*/ 3086100 h 3705225"/>
              <a:gd name="connsiteX3" fmla="*/ 342900 w 866775"/>
              <a:gd name="connsiteY3" fmla="*/ 2447925 h 3705225"/>
              <a:gd name="connsiteX4" fmla="*/ 419100 w 866775"/>
              <a:gd name="connsiteY4" fmla="*/ 1876425 h 3705225"/>
              <a:gd name="connsiteX5" fmla="*/ 485775 w 866775"/>
              <a:gd name="connsiteY5" fmla="*/ 1419225 h 3705225"/>
              <a:gd name="connsiteX6" fmla="*/ 542925 w 866775"/>
              <a:gd name="connsiteY6" fmla="*/ 1000125 h 3705225"/>
              <a:gd name="connsiteX7" fmla="*/ 638175 w 866775"/>
              <a:gd name="connsiteY7" fmla="*/ 628650 h 3705225"/>
              <a:gd name="connsiteX8" fmla="*/ 714375 w 866775"/>
              <a:gd name="connsiteY8" fmla="*/ 323850 h 3705225"/>
              <a:gd name="connsiteX9" fmla="*/ 752475 w 866775"/>
              <a:gd name="connsiteY9" fmla="*/ 180975 h 3705225"/>
              <a:gd name="connsiteX10" fmla="*/ 800100 w 866775"/>
              <a:gd name="connsiteY10" fmla="*/ 66675 h 3705225"/>
              <a:gd name="connsiteX11" fmla="*/ 866775 w 866775"/>
              <a:gd name="connsiteY11" fmla="*/ 0 h 37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6775" h="3705225">
                <a:moveTo>
                  <a:pt x="0" y="3705225"/>
                </a:moveTo>
                <a:cubicBezTo>
                  <a:pt x="52387" y="3652043"/>
                  <a:pt x="104775" y="3598862"/>
                  <a:pt x="142875" y="3495675"/>
                </a:cubicBezTo>
                <a:cubicBezTo>
                  <a:pt x="180975" y="3392487"/>
                  <a:pt x="195263" y="3260725"/>
                  <a:pt x="228600" y="3086100"/>
                </a:cubicBezTo>
                <a:cubicBezTo>
                  <a:pt x="261937" y="2911475"/>
                  <a:pt x="311150" y="2649538"/>
                  <a:pt x="342900" y="2447925"/>
                </a:cubicBezTo>
                <a:cubicBezTo>
                  <a:pt x="374650" y="2246312"/>
                  <a:pt x="395288" y="2047875"/>
                  <a:pt x="419100" y="1876425"/>
                </a:cubicBezTo>
                <a:cubicBezTo>
                  <a:pt x="442912" y="1704975"/>
                  <a:pt x="465138" y="1565275"/>
                  <a:pt x="485775" y="1419225"/>
                </a:cubicBezTo>
                <a:cubicBezTo>
                  <a:pt x="506413" y="1273175"/>
                  <a:pt x="517525" y="1131887"/>
                  <a:pt x="542925" y="1000125"/>
                </a:cubicBezTo>
                <a:cubicBezTo>
                  <a:pt x="568325" y="868363"/>
                  <a:pt x="609600" y="741362"/>
                  <a:pt x="638175" y="628650"/>
                </a:cubicBezTo>
                <a:cubicBezTo>
                  <a:pt x="666750" y="515938"/>
                  <a:pt x="695325" y="398462"/>
                  <a:pt x="714375" y="323850"/>
                </a:cubicBezTo>
                <a:cubicBezTo>
                  <a:pt x="733425" y="249238"/>
                  <a:pt x="738188" y="223837"/>
                  <a:pt x="752475" y="180975"/>
                </a:cubicBezTo>
                <a:cubicBezTo>
                  <a:pt x="766762" y="138113"/>
                  <a:pt x="781050" y="96837"/>
                  <a:pt x="800100" y="66675"/>
                </a:cubicBezTo>
                <a:cubicBezTo>
                  <a:pt x="819150" y="36512"/>
                  <a:pt x="842962" y="18256"/>
                  <a:pt x="866775" y="0"/>
                </a:cubicBez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5915025" y="2247900"/>
            <a:ext cx="1781175" cy="3714750"/>
          </a:xfrm>
          <a:custGeom>
            <a:avLst/>
            <a:gdLst>
              <a:gd name="connsiteX0" fmla="*/ 0 w 1781175"/>
              <a:gd name="connsiteY0" fmla="*/ 3714750 h 3714750"/>
              <a:gd name="connsiteX1" fmla="*/ 66675 w 1781175"/>
              <a:gd name="connsiteY1" fmla="*/ 3648075 h 3714750"/>
              <a:gd name="connsiteX2" fmla="*/ 142875 w 1781175"/>
              <a:gd name="connsiteY2" fmla="*/ 3362325 h 3714750"/>
              <a:gd name="connsiteX3" fmla="*/ 200025 w 1781175"/>
              <a:gd name="connsiteY3" fmla="*/ 3009900 h 3714750"/>
              <a:gd name="connsiteX4" fmla="*/ 323850 w 1781175"/>
              <a:gd name="connsiteY4" fmla="*/ 2638425 h 3714750"/>
              <a:gd name="connsiteX5" fmla="*/ 523875 w 1781175"/>
              <a:gd name="connsiteY5" fmla="*/ 2381250 h 3714750"/>
              <a:gd name="connsiteX6" fmla="*/ 733425 w 1781175"/>
              <a:gd name="connsiteY6" fmla="*/ 2247900 h 3714750"/>
              <a:gd name="connsiteX7" fmla="*/ 1000125 w 1781175"/>
              <a:gd name="connsiteY7" fmla="*/ 2133600 h 3714750"/>
              <a:gd name="connsiteX8" fmla="*/ 1190625 w 1781175"/>
              <a:gd name="connsiteY8" fmla="*/ 2028825 h 3714750"/>
              <a:gd name="connsiteX9" fmla="*/ 1266825 w 1781175"/>
              <a:gd name="connsiteY9" fmla="*/ 1885950 h 3714750"/>
              <a:gd name="connsiteX10" fmla="*/ 1343025 w 1781175"/>
              <a:gd name="connsiteY10" fmla="*/ 1609725 h 3714750"/>
              <a:gd name="connsiteX11" fmla="*/ 1381125 w 1781175"/>
              <a:gd name="connsiteY11" fmla="*/ 1171575 h 3714750"/>
              <a:gd name="connsiteX12" fmla="*/ 1400175 w 1781175"/>
              <a:gd name="connsiteY12" fmla="*/ 923925 h 3714750"/>
              <a:gd name="connsiteX13" fmla="*/ 1457325 w 1781175"/>
              <a:gd name="connsiteY13" fmla="*/ 600075 h 3714750"/>
              <a:gd name="connsiteX14" fmla="*/ 1533525 w 1781175"/>
              <a:gd name="connsiteY14" fmla="*/ 323850 h 3714750"/>
              <a:gd name="connsiteX15" fmla="*/ 1600200 w 1781175"/>
              <a:gd name="connsiteY15" fmla="*/ 171450 h 3714750"/>
              <a:gd name="connsiteX16" fmla="*/ 1685925 w 1781175"/>
              <a:gd name="connsiteY16" fmla="*/ 85725 h 3714750"/>
              <a:gd name="connsiteX17" fmla="*/ 1781175 w 1781175"/>
              <a:gd name="connsiteY17" fmla="*/ 0 h 371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81175" h="3714750">
                <a:moveTo>
                  <a:pt x="0" y="3714750"/>
                </a:moveTo>
                <a:cubicBezTo>
                  <a:pt x="21431" y="3710781"/>
                  <a:pt x="42863" y="3706812"/>
                  <a:pt x="66675" y="3648075"/>
                </a:cubicBezTo>
                <a:cubicBezTo>
                  <a:pt x="90487" y="3589338"/>
                  <a:pt x="120650" y="3468687"/>
                  <a:pt x="142875" y="3362325"/>
                </a:cubicBezTo>
                <a:cubicBezTo>
                  <a:pt x="165100" y="3255962"/>
                  <a:pt x="169862" y="3130550"/>
                  <a:pt x="200025" y="3009900"/>
                </a:cubicBezTo>
                <a:cubicBezTo>
                  <a:pt x="230188" y="2889250"/>
                  <a:pt x="269875" y="2743200"/>
                  <a:pt x="323850" y="2638425"/>
                </a:cubicBezTo>
                <a:cubicBezTo>
                  <a:pt x="377825" y="2533650"/>
                  <a:pt x="455613" y="2446337"/>
                  <a:pt x="523875" y="2381250"/>
                </a:cubicBezTo>
                <a:cubicBezTo>
                  <a:pt x="592137" y="2316163"/>
                  <a:pt x="654050" y="2289175"/>
                  <a:pt x="733425" y="2247900"/>
                </a:cubicBezTo>
                <a:cubicBezTo>
                  <a:pt x="812800" y="2206625"/>
                  <a:pt x="923925" y="2170113"/>
                  <a:pt x="1000125" y="2133600"/>
                </a:cubicBezTo>
                <a:cubicBezTo>
                  <a:pt x="1076325" y="2097087"/>
                  <a:pt x="1146175" y="2070100"/>
                  <a:pt x="1190625" y="2028825"/>
                </a:cubicBezTo>
                <a:cubicBezTo>
                  <a:pt x="1235075" y="1987550"/>
                  <a:pt x="1241425" y="1955800"/>
                  <a:pt x="1266825" y="1885950"/>
                </a:cubicBezTo>
                <a:cubicBezTo>
                  <a:pt x="1292225" y="1816100"/>
                  <a:pt x="1323975" y="1728787"/>
                  <a:pt x="1343025" y="1609725"/>
                </a:cubicBezTo>
                <a:cubicBezTo>
                  <a:pt x="1362075" y="1490662"/>
                  <a:pt x="1371600" y="1285875"/>
                  <a:pt x="1381125" y="1171575"/>
                </a:cubicBezTo>
                <a:cubicBezTo>
                  <a:pt x="1390650" y="1057275"/>
                  <a:pt x="1387475" y="1019175"/>
                  <a:pt x="1400175" y="923925"/>
                </a:cubicBezTo>
                <a:cubicBezTo>
                  <a:pt x="1412875" y="828675"/>
                  <a:pt x="1435100" y="700087"/>
                  <a:pt x="1457325" y="600075"/>
                </a:cubicBezTo>
                <a:cubicBezTo>
                  <a:pt x="1479550" y="500063"/>
                  <a:pt x="1509713" y="395287"/>
                  <a:pt x="1533525" y="323850"/>
                </a:cubicBezTo>
                <a:cubicBezTo>
                  <a:pt x="1557337" y="252413"/>
                  <a:pt x="1574800" y="211137"/>
                  <a:pt x="1600200" y="171450"/>
                </a:cubicBezTo>
                <a:cubicBezTo>
                  <a:pt x="1625600" y="131762"/>
                  <a:pt x="1655763" y="114300"/>
                  <a:pt x="1685925" y="85725"/>
                </a:cubicBezTo>
                <a:cubicBezTo>
                  <a:pt x="1716087" y="57150"/>
                  <a:pt x="1748631" y="28575"/>
                  <a:pt x="1781175" y="0"/>
                </a:cubicBezTo>
              </a:path>
            </a:pathLst>
          </a:custGeom>
          <a:noFill/>
          <a:ln w="44450"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>
            <a:endCxn id="35" idx="5"/>
          </p:cNvCxnSpPr>
          <p:nvPr/>
        </p:nvCxnSpPr>
        <p:spPr>
          <a:xfrm>
            <a:off x="3947132" y="3415153"/>
            <a:ext cx="558193" cy="251972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7" idx="1"/>
          </p:cNvCxnSpPr>
          <p:nvPr/>
        </p:nvCxnSpPr>
        <p:spPr>
          <a:xfrm flipH="1" flipV="1">
            <a:off x="7448664" y="3147473"/>
            <a:ext cx="806727" cy="522911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9714177" y="2803731"/>
            <a:ext cx="2274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dobra 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529576" y="5439041"/>
            <a:ext cx="2146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slaba 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5056" y="2654369"/>
            <a:ext cx="27545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sr-Latn-ME" altLang="sr-Latn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jednolična  graduiranost</a:t>
            </a:r>
            <a:endParaRPr lang="sr-Latn-CS" alt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238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-241300" y="457200"/>
            <a:ext cx="6159500" cy="90487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en-US" sz="2000" baseline="-25000" dirty="0"/>
          </a:p>
        </p:txBody>
      </p:sp>
      <p:sp>
        <p:nvSpPr>
          <p:cNvPr id="37" name="Title 2"/>
          <p:cNvSpPr>
            <a:spLocks noGrp="1"/>
          </p:cNvSpPr>
          <p:nvPr>
            <p:ph type="title"/>
          </p:nvPr>
        </p:nvSpPr>
        <p:spPr>
          <a:xfrm>
            <a:off x="-1734185" y="-163965"/>
            <a:ext cx="10251440" cy="9618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 smtClean="0">
                <a:solidFill>
                  <a:srgbClr val="903163"/>
                </a:solidFill>
              </a:rPr>
              <a:t>oblik zrna:  kompaktan,  pločast  i  igličast (izdužen)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8322257" y="137476"/>
            <a:ext cx="24980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Sferičnost  X=D/L</a:t>
            </a:r>
          </a:p>
          <a:p>
            <a:pPr marL="457200" indent="-457200">
              <a:buFont typeface="+mj-lt"/>
              <a:buAutoNum type="arabicPeriod"/>
            </a:pP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Pljosnatost F=B/H</a:t>
            </a:r>
          </a:p>
          <a:p>
            <a:pPr marL="457200" indent="-457200">
              <a:buFont typeface="+mj-lt"/>
              <a:buAutoNum type="arabicPeriod"/>
            </a:pP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Izduženost E=L/B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" y="4388675"/>
            <a:ext cx="7440295" cy="2309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0" y="3035240"/>
            <a:ext cx="7661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altLang="sr-Latn-R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Angularnost ili zaobljenost R</a:t>
            </a:r>
            <a:r>
              <a:rPr lang="sr-Latn-ME" alt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 je mjera oštrine rogljeva i ivica zrna i opisuje se sa:</a:t>
            </a:r>
            <a:endParaRPr lang="sr-Latn-CS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8105" y="3541077"/>
            <a:ext cx="131279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altLang="sr-Latn-RS" sz="2500" dirty="0" smtClean="0">
                <a:latin typeface="Calibri" panose="020F0502020204030204" pitchFamily="34" charset="0"/>
                <a:cs typeface="Calibri" panose="020F0502020204030204" pitchFamily="34" charset="0"/>
              </a:rPr>
              <a:t>R=r</a:t>
            </a:r>
            <a:r>
              <a:rPr lang="sr-Latn-ME" altLang="sr-Latn-RS" sz="25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ug</a:t>
            </a:r>
            <a:r>
              <a:rPr lang="sr-Latn-ME" altLang="sr-Latn-RS" sz="2500" dirty="0" smtClean="0">
                <a:latin typeface="Calibri" panose="020F0502020204030204" pitchFamily="34" charset="0"/>
                <a:cs typeface="Calibri" panose="020F0502020204030204" pitchFamily="34" charset="0"/>
              </a:rPr>
              <a:t>/r</a:t>
            </a:r>
            <a:r>
              <a:rPr lang="sr-Latn-ME" altLang="sr-Latn-RS" sz="25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up</a:t>
            </a:r>
            <a:endParaRPr lang="sr-Latn-CS" altLang="sr-Latn-RS" sz="25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78522" y="3804682"/>
            <a:ext cx="4216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alt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sr-Latn-ME" altLang="sr-Latn-RS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up </a:t>
            </a:r>
            <a:r>
              <a:rPr lang="sr-Latn-ME" alt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– poluprečnik maksimalne upisane sfere</a:t>
            </a:r>
            <a:endParaRPr lang="sr-Latn-CS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78522" y="3498989"/>
            <a:ext cx="393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alt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sr-Latn-ME" altLang="sr-Latn-RS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ug </a:t>
            </a:r>
            <a:r>
              <a:rPr lang="sr-Latn-ME" altLang="sr-Latn-RS" dirty="0" smtClean="0">
                <a:latin typeface="Calibri" panose="020F0502020204030204" pitchFamily="34" charset="0"/>
                <a:cs typeface="Calibri" panose="020F0502020204030204" pitchFamily="34" charset="0"/>
              </a:rPr>
              <a:t>– prosječan poluprečnik uglova i ivica</a:t>
            </a:r>
            <a:endParaRPr lang="sr-Latn-CS" alt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08"/>
            <a:ext cx="8131175" cy="222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812330" y="1771437"/>
            <a:ext cx="959803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8105" y="2076237"/>
            <a:ext cx="230949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232852" y="1247287"/>
            <a:ext cx="5716588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131175" y="1351408"/>
            <a:ext cx="4037149" cy="132343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sr-Latn-C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Pljosnata i izdužena zrna imaju tendenciju da se paralelno orjentišu, formirajući niz ravni po kojima je smanjena smičuća čvrstoća.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72133" y="5374582"/>
            <a:ext cx="4396192" cy="1323439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sr-Latn-C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Igličasta zrna su veoma izduženog oblika E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&gt;100,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savitljiva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ali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lako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lome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pod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optere</a:t>
            </a: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će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njem</a:t>
            </a: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 Karakteristični mineral atapulgit.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16239" y="2894746"/>
            <a:ext cx="4152085" cy="2246769"/>
          </a:xfrm>
          <a:prstGeom prst="rect">
            <a:avLst/>
          </a:prstGeom>
          <a:solidFill>
            <a:schemeClr val="bg1"/>
          </a:solidFill>
          <a:ln w="254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sr-Latn-C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Pločasta zrna imaju malu sferičnost (  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&lt;0.01). Tipi</a:t>
            </a:r>
            <a:r>
              <a:rPr lang="sr-Latn-ME" alt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č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no,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minerali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sr-Latn-R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glina</a:t>
            </a:r>
            <a:r>
              <a:rPr lang="en-US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r-Latn-ME" altLang="sr-Latn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Ako se zrna međusobno paralelno orjentišu mogu se suprostaviti pomjeranjima upravno na njihove ravni, ali se relativno lako pomjeraju pararleno ravnima.</a:t>
            </a:r>
            <a:endParaRPr lang="sr-Latn-CS" alt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4319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2" grpId="0"/>
      <p:bldP spid="13" grpId="0"/>
      <p:bldP spid="14" grpId="0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626111" y="-188119"/>
            <a:ext cx="7331075" cy="9890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>
                <a:solidFill>
                  <a:srgbClr val="903163"/>
                </a:solidFill>
              </a:rPr>
              <a:t>ODNOSI FAZA I POKAZATELJI FIZIČKOG STANJA TLA</a:t>
            </a:r>
            <a:endParaRPr lang="en-US" sz="2000" b="1" dirty="0"/>
          </a:p>
        </p:txBody>
      </p:sp>
      <p:pic>
        <p:nvPicPr>
          <p:cNvPr id="24" name="Picture 4" descr="Fig02-0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04"/>
          <a:stretch/>
        </p:blipFill>
        <p:spPr>
          <a:xfrm>
            <a:off x="146558" y="800894"/>
            <a:ext cx="7270750" cy="34546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799102"/>
              </p:ext>
            </p:extLst>
          </p:nvPr>
        </p:nvGraphicFramePr>
        <p:xfrm>
          <a:off x="8173571" y="813594"/>
          <a:ext cx="1969212" cy="738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9" name="Equation" r:id="rId4" imgW="1158360" imgH="434212" progId="Equation.DSMT4">
                  <p:embed/>
                </p:oleObj>
              </mc:Choice>
              <mc:Fallback>
                <p:oleObj name="Equation" r:id="rId4" imgW="1158360" imgH="434212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3571" y="813594"/>
                        <a:ext cx="1969212" cy="7381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8039100" y="210106"/>
            <a:ext cx="2671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SPECIFIČNA TEŽINA </a:t>
            </a:r>
            <a:r>
              <a:rPr lang="en-US" altLang="sr-Latn-RS" sz="1800" b="1" i="1" dirty="0" err="1" smtClean="0">
                <a:latin typeface="+mj-lt"/>
              </a:rPr>
              <a:t>G</a:t>
            </a:r>
            <a:r>
              <a:rPr lang="en-US" altLang="sr-Latn-RS" sz="1800" b="1" i="1" baseline="-25000" dirty="0" err="1" smtClean="0">
                <a:latin typeface="+mj-lt"/>
              </a:rPr>
              <a:t>s</a:t>
            </a:r>
            <a:endParaRPr lang="sr-Latn-ME" dirty="0"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039100" y="1895069"/>
            <a:ext cx="3720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i="1" dirty="0" err="1" smtClean="0">
                <a:latin typeface="+mj-lt"/>
              </a:rPr>
              <a:t>W</a:t>
            </a:r>
            <a:r>
              <a:rPr lang="en-US" altLang="sr-Latn-RS" sz="1800" i="1" baseline="-25000" dirty="0" err="1" smtClean="0">
                <a:latin typeface="+mj-lt"/>
              </a:rPr>
              <a:t>s</a:t>
            </a:r>
            <a:r>
              <a:rPr lang="en-US" altLang="sr-Latn-RS" sz="1800" dirty="0" smtClean="0">
                <a:latin typeface="+mj-lt"/>
              </a:rPr>
              <a:t>	-  </a:t>
            </a:r>
            <a:r>
              <a:rPr lang="en-US" altLang="sr-Latn-RS" sz="1800" dirty="0" err="1" smtClean="0">
                <a:latin typeface="+mj-lt"/>
              </a:rPr>
              <a:t>težina</a:t>
            </a:r>
            <a:r>
              <a:rPr lang="en-US" altLang="sr-Latn-RS" sz="1800" dirty="0" smtClean="0">
                <a:latin typeface="+mj-lt"/>
              </a:rPr>
              <a:t> </a:t>
            </a:r>
            <a:r>
              <a:rPr lang="en-US" altLang="sr-Latn-RS" sz="1800" dirty="0" err="1" smtClean="0">
                <a:latin typeface="+mj-lt"/>
              </a:rPr>
              <a:t>suvog</a:t>
            </a:r>
            <a:r>
              <a:rPr lang="en-US" altLang="sr-Latn-RS" sz="1800" dirty="0" smtClean="0">
                <a:latin typeface="+mj-lt"/>
              </a:rPr>
              <a:t> </a:t>
            </a:r>
            <a:r>
              <a:rPr lang="en-US" altLang="sr-Latn-RS" sz="1800" dirty="0" err="1" smtClean="0">
                <a:latin typeface="+mj-lt"/>
              </a:rPr>
              <a:t>uzorka</a:t>
            </a:r>
            <a:r>
              <a:rPr lang="en-US" altLang="sr-Latn-RS" sz="1800" dirty="0" smtClean="0">
                <a:latin typeface="+mj-lt"/>
              </a:rPr>
              <a:t> </a:t>
            </a:r>
            <a:r>
              <a:rPr lang="en-US" altLang="sr-Latn-RS" sz="1800" dirty="0" err="1" smtClean="0">
                <a:latin typeface="+mj-lt"/>
              </a:rPr>
              <a:t>tla</a:t>
            </a:r>
            <a:r>
              <a:rPr lang="en-US" altLang="sr-Latn-RS" sz="1800" dirty="0" smtClean="0">
                <a:latin typeface="+mj-lt"/>
              </a:rPr>
              <a:t> </a:t>
            </a:r>
            <a:br>
              <a:rPr lang="en-US" altLang="sr-Latn-RS" sz="1800" dirty="0" smtClean="0">
                <a:latin typeface="+mj-lt"/>
              </a:rPr>
            </a:br>
            <a:r>
              <a:rPr lang="en-US" altLang="sr-Latn-RS" sz="1800" i="1" dirty="0" smtClean="0">
                <a:latin typeface="+mj-lt"/>
              </a:rPr>
              <a:t>V</a:t>
            </a:r>
            <a:r>
              <a:rPr lang="en-US" altLang="sr-Latn-RS" sz="1800" i="1" baseline="-25000" dirty="0" smtClean="0">
                <a:latin typeface="+mj-lt"/>
              </a:rPr>
              <a:t>s</a:t>
            </a:r>
            <a:r>
              <a:rPr lang="en-US" altLang="sr-Latn-RS" sz="1800" dirty="0" smtClean="0">
                <a:latin typeface="+mj-lt"/>
              </a:rPr>
              <a:t>	 -  </a:t>
            </a:r>
            <a:r>
              <a:rPr lang="en-US" altLang="sr-Latn-RS" sz="1800" dirty="0" err="1" smtClean="0">
                <a:latin typeface="+mj-lt"/>
              </a:rPr>
              <a:t>zapremina</a:t>
            </a:r>
            <a:r>
              <a:rPr lang="en-US" altLang="sr-Latn-RS" sz="1800" dirty="0" smtClean="0">
                <a:latin typeface="+mj-lt"/>
              </a:rPr>
              <a:t> </a:t>
            </a:r>
            <a:r>
              <a:rPr lang="en-US" altLang="sr-Latn-RS" sz="1800" dirty="0" err="1" smtClean="0">
                <a:latin typeface="+mj-lt"/>
              </a:rPr>
              <a:t>čvrstih</a:t>
            </a:r>
            <a:r>
              <a:rPr lang="en-US" altLang="sr-Latn-RS" sz="1800" dirty="0" smtClean="0">
                <a:latin typeface="+mj-lt"/>
              </a:rPr>
              <a:t> </a:t>
            </a:r>
            <a:r>
              <a:rPr lang="en-US" altLang="sr-Latn-RS" sz="1800" dirty="0" err="1" smtClean="0">
                <a:latin typeface="+mj-lt"/>
              </a:rPr>
              <a:t>čestica</a:t>
            </a:r>
            <a:endParaRPr lang="sr-Latn-ME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39100" y="2683310"/>
            <a:ext cx="3720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i="1" dirty="0" err="1" smtClean="0">
                <a:latin typeface="+mj-lt"/>
              </a:rPr>
              <a:t>G</a:t>
            </a:r>
            <a:r>
              <a:rPr lang="en-US" altLang="sr-Latn-RS" sz="1800" i="1" baseline="-25000" dirty="0" err="1" smtClean="0">
                <a:latin typeface="+mj-lt"/>
              </a:rPr>
              <a:t>s</a:t>
            </a:r>
            <a:r>
              <a:rPr lang="en-US" altLang="sr-Latn-RS" sz="1800" i="1" dirty="0" smtClean="0">
                <a:latin typeface="+mj-lt"/>
              </a:rPr>
              <a:t>=2.6 </a:t>
            </a:r>
            <a:r>
              <a:rPr lang="en-US" altLang="sr-Latn-RS" sz="1800" i="1" dirty="0" smtClean="0">
                <a:latin typeface="+mj-lt"/>
                <a:sym typeface="Symbol"/>
              </a:rPr>
              <a:t> </a:t>
            </a:r>
            <a:r>
              <a:rPr lang="en-US" altLang="sr-Latn-RS" sz="1800" i="1" dirty="0" smtClean="0">
                <a:latin typeface="+mj-lt"/>
              </a:rPr>
              <a:t>2.8</a:t>
            </a:r>
            <a:endParaRPr lang="sr-Latn-ME" dirty="0">
              <a:latin typeface="+mj-lt"/>
            </a:endParaRPr>
          </a:p>
        </p:txBody>
      </p:sp>
      <p:pic>
        <p:nvPicPr>
          <p:cNvPr id="20504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89" y="4455459"/>
            <a:ext cx="6392075" cy="2237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548880"/>
              </p:ext>
            </p:extLst>
          </p:nvPr>
        </p:nvGraphicFramePr>
        <p:xfrm>
          <a:off x="8160497" y="3868083"/>
          <a:ext cx="1826529" cy="699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0" name="Equation" r:id="rId7" imgW="1074429" imgH="411480" progId="Equation.DSMT4">
                  <p:embed/>
                </p:oleObj>
              </mc:Choice>
              <mc:Fallback>
                <p:oleObj name="Equation" r:id="rId7" imgW="1074429" imgH="411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0497" y="3868083"/>
                        <a:ext cx="1826529" cy="699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8039100" y="3337481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JEDINIČNA TEŽINA </a:t>
            </a:r>
            <a:r>
              <a:rPr lang="sr-Latn-ME" altLang="sr-Latn-RS" b="1" dirty="0" smtClean="0">
                <a:latin typeface="+mj-lt"/>
              </a:rPr>
              <a:t>ČVRSTIH ČESTICA</a:t>
            </a:r>
            <a:endParaRPr lang="sr-Latn-ME" dirty="0"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039100" y="4798728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JEDINIČNA TEŽINA </a:t>
            </a:r>
            <a:r>
              <a:rPr lang="sr-Latn-ME" altLang="sr-Latn-RS" b="1" dirty="0" smtClean="0">
                <a:latin typeface="+mj-lt"/>
              </a:rPr>
              <a:t>VODE</a:t>
            </a:r>
            <a:endParaRPr lang="sr-Latn-ME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40002" y="5223662"/>
            <a:ext cx="1952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sr-Latn-RS" sz="1800" b="1" dirty="0" err="1" smtClean="0">
                <a:latin typeface="GreekC" pitchFamily="2" charset="0"/>
              </a:rPr>
              <a:t>g</a:t>
            </a:r>
            <a:r>
              <a:rPr lang="en-US" altLang="sr-Latn-RS" sz="1800" b="1" i="1" baseline="-25000" dirty="0" err="1" smtClean="0">
                <a:latin typeface="Times New Roman" pitchFamily="18" charset="0"/>
              </a:rPr>
              <a:t>w</a:t>
            </a:r>
            <a:r>
              <a:rPr lang="en-US" altLang="sr-Latn-RS" sz="1800" b="1" i="1" dirty="0" smtClean="0">
                <a:latin typeface="Times New Roman" pitchFamily="18" charset="0"/>
              </a:rPr>
              <a:t> </a:t>
            </a:r>
            <a:r>
              <a:rPr lang="en-US" altLang="sr-Latn-RS" sz="1800" i="1" dirty="0" smtClean="0">
                <a:latin typeface="Times New Roman" pitchFamily="18" charset="0"/>
              </a:rPr>
              <a:t>= 9.807 </a:t>
            </a:r>
            <a:r>
              <a:rPr lang="en-US" altLang="sr-Latn-RS" sz="1800" i="1" dirty="0" err="1" smtClean="0">
                <a:latin typeface="Times New Roman" pitchFamily="18" charset="0"/>
              </a:rPr>
              <a:t>kN</a:t>
            </a:r>
            <a:r>
              <a:rPr lang="en-US" altLang="sr-Latn-RS" sz="1800" i="1" dirty="0" smtClean="0">
                <a:latin typeface="Times New Roman" pitchFamily="18" charset="0"/>
              </a:rPr>
              <a:t>/m</a:t>
            </a:r>
            <a:r>
              <a:rPr lang="en-US" altLang="sr-Latn-RS" sz="1800" i="1" baseline="30000" dirty="0" smtClean="0">
                <a:latin typeface="Times New Roman" pitchFamily="18" charset="0"/>
              </a:rPr>
              <a:t>3</a:t>
            </a:r>
            <a:r>
              <a:rPr lang="sr-Latn-CS" altLang="sr-Latn-RS" sz="1800" dirty="0" smtClean="0"/>
              <a:t> </a:t>
            </a:r>
            <a:endParaRPr lang="sr-Latn-CS" altLang="sr-Latn-RS" sz="1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 build="p"/>
      <p:bldP spid="27" grpId="0"/>
      <p:bldP spid="29" grpId="0"/>
      <p:bldP spid="30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informacije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0608" y="1996473"/>
            <a:ext cx="6721510" cy="891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CS" b="1" dirty="0">
                <a:solidFill>
                  <a:schemeClr val="tx1"/>
                </a:solidFill>
              </a:rPr>
              <a:t>Ciljevi izučavanja predmeta: </a:t>
            </a:r>
            <a:endParaRPr lang="en-US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sr-Latn-CS" dirty="0" smtClean="0">
                <a:solidFill>
                  <a:schemeClr val="tx1"/>
                </a:solidFill>
              </a:rPr>
              <a:t>Sticanje </a:t>
            </a:r>
            <a:r>
              <a:rPr lang="sr-Latn-CS" dirty="0">
                <a:solidFill>
                  <a:schemeClr val="tx1"/>
                </a:solidFill>
              </a:rPr>
              <a:t>znanja o svojstvima materijala koji čine tlo i stene.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0608" y="2892449"/>
            <a:ext cx="6927698" cy="3221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 smtClean="0">
                <a:solidFill>
                  <a:schemeClr val="tx1"/>
                </a:solidFill>
              </a:rPr>
              <a:t>Ishodi</a:t>
            </a:r>
            <a:r>
              <a:rPr lang="en-US" sz="1800" b="1" dirty="0" smtClean="0">
                <a:solidFill>
                  <a:schemeClr val="tx1"/>
                </a:solidFill>
              </a:rPr>
              <a:t> u</a:t>
            </a:r>
            <a:r>
              <a:rPr lang="sr-Latn-ME" sz="1800" b="1" dirty="0" smtClean="0">
                <a:solidFill>
                  <a:schemeClr val="tx1"/>
                </a:solidFill>
              </a:rPr>
              <a:t>čenja</a:t>
            </a:r>
            <a:r>
              <a:rPr lang="sr-Latn-CS" sz="1800" b="1" dirty="0" smtClean="0">
                <a:solidFill>
                  <a:schemeClr val="tx1"/>
                </a:solidFill>
              </a:rPr>
              <a:t> </a:t>
            </a:r>
            <a:endParaRPr lang="en-US" sz="1800" b="1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chemeClr val="tx1"/>
                </a:solidFill>
              </a:rPr>
              <a:t>S</a:t>
            </a:r>
            <a:r>
              <a:rPr lang="vi-VN" sz="1700" dirty="0" smtClean="0">
                <a:solidFill>
                  <a:schemeClr val="tx1"/>
                </a:solidFill>
              </a:rPr>
              <a:t>tudent</a:t>
            </a:r>
            <a:r>
              <a:rPr lang="en-US" sz="1700" dirty="0" err="1" smtClean="0">
                <a:solidFill>
                  <a:schemeClr val="tx1"/>
                </a:solidFill>
              </a:rPr>
              <a:t>i</a:t>
            </a:r>
            <a:r>
              <a:rPr lang="vi-VN" sz="1700" dirty="0" smtClean="0">
                <a:solidFill>
                  <a:schemeClr val="tx1"/>
                </a:solidFill>
              </a:rPr>
              <a:t> </a:t>
            </a:r>
            <a:r>
              <a:rPr lang="vi-VN" sz="1700" dirty="0">
                <a:solidFill>
                  <a:schemeClr val="tx1"/>
                </a:solidFill>
              </a:rPr>
              <a:t>će biti u stanju </a:t>
            </a:r>
            <a:r>
              <a:rPr lang="vi-VN" sz="1700" dirty="0" smtClean="0">
                <a:solidFill>
                  <a:schemeClr val="tx1"/>
                </a:solidFill>
              </a:rPr>
              <a:t>da: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vi-VN" sz="1700" dirty="0" smtClean="0">
                <a:solidFill>
                  <a:schemeClr val="tx1"/>
                </a:solidFill>
              </a:rPr>
              <a:t>Kategorišu </a:t>
            </a:r>
            <a:r>
              <a:rPr lang="vi-VN" sz="1700" dirty="0">
                <a:solidFill>
                  <a:schemeClr val="tx1"/>
                </a:solidFill>
              </a:rPr>
              <a:t>tla prema jedinstvenoj </a:t>
            </a:r>
            <a:r>
              <a:rPr lang="vi-VN" sz="1700" dirty="0" smtClean="0">
                <a:solidFill>
                  <a:schemeClr val="tx1"/>
                </a:solidFill>
              </a:rPr>
              <a:t>klasifikaciji</a:t>
            </a:r>
            <a:r>
              <a:rPr lang="en-US" sz="1700" dirty="0" smtClean="0">
                <a:solidFill>
                  <a:schemeClr val="tx1"/>
                </a:solidFill>
              </a:rPr>
              <a:t> , o</a:t>
            </a:r>
            <a:r>
              <a:rPr lang="vi-VN" sz="1700" dirty="0" smtClean="0">
                <a:solidFill>
                  <a:schemeClr val="tx1"/>
                </a:solidFill>
              </a:rPr>
              <a:t>drede </a:t>
            </a:r>
            <a:r>
              <a:rPr lang="vi-VN" sz="1700" dirty="0">
                <a:solidFill>
                  <a:schemeClr val="tx1"/>
                </a:solidFill>
              </a:rPr>
              <a:t>granice konzistencije 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vi-VN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d</a:t>
            </a:r>
            <a:r>
              <a:rPr lang="vi-VN" sz="1700" dirty="0" smtClean="0">
                <a:solidFill>
                  <a:schemeClr val="tx1"/>
                </a:solidFill>
              </a:rPr>
              <a:t>efinišu </a:t>
            </a:r>
            <a:r>
              <a:rPr lang="vi-VN" sz="1700" dirty="0">
                <a:solidFill>
                  <a:schemeClr val="tx1"/>
                </a:solidFill>
              </a:rPr>
              <a:t>zbijenost nasipa po </a:t>
            </a:r>
            <a:r>
              <a:rPr lang="vi-VN" sz="1700" dirty="0" smtClean="0">
                <a:solidFill>
                  <a:schemeClr val="tx1"/>
                </a:solidFill>
              </a:rPr>
              <a:t>Proktoru</a:t>
            </a:r>
            <a:r>
              <a:rPr lang="en-US" sz="1700" dirty="0" smtClean="0">
                <a:solidFill>
                  <a:schemeClr val="tx1"/>
                </a:solidFill>
              </a:rPr>
              <a:t>,  </a:t>
            </a:r>
            <a:r>
              <a:rPr lang="vi-VN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o</a:t>
            </a:r>
            <a:r>
              <a:rPr lang="vi-VN" sz="1700" dirty="0" smtClean="0">
                <a:solidFill>
                  <a:schemeClr val="tx1"/>
                </a:solidFill>
              </a:rPr>
              <a:t>drede </a:t>
            </a:r>
            <a:r>
              <a:rPr lang="vi-VN" sz="1700" dirty="0">
                <a:solidFill>
                  <a:schemeClr val="tx1"/>
                </a:solidFill>
              </a:rPr>
              <a:t>filtracione karakteristike </a:t>
            </a:r>
            <a:r>
              <a:rPr lang="vi-VN" sz="1700" dirty="0" smtClean="0">
                <a:solidFill>
                  <a:schemeClr val="tx1"/>
                </a:solidFill>
              </a:rPr>
              <a:t>tla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vi-VN" sz="1700" dirty="0" smtClean="0">
                <a:solidFill>
                  <a:schemeClr val="tx1"/>
                </a:solidFill>
              </a:rPr>
              <a:t>u laboratoriji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vi-VN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m</a:t>
            </a:r>
            <a:r>
              <a:rPr lang="vi-VN" sz="1700" dirty="0" smtClean="0">
                <a:solidFill>
                  <a:schemeClr val="tx1"/>
                </a:solidFill>
              </a:rPr>
              <a:t>jere </a:t>
            </a:r>
            <a:r>
              <a:rPr lang="vi-VN" sz="1700" dirty="0">
                <a:solidFill>
                  <a:schemeClr val="tx1"/>
                </a:solidFill>
              </a:rPr>
              <a:t>stišljivost tla u </a:t>
            </a:r>
            <a:r>
              <a:rPr lang="vi-VN" sz="1700" dirty="0" smtClean="0">
                <a:solidFill>
                  <a:schemeClr val="tx1"/>
                </a:solidFill>
              </a:rPr>
              <a:t>laboratoriji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vi-VN" sz="1700" dirty="0" smtClean="0">
                <a:solidFill>
                  <a:schemeClr val="tx1"/>
                </a:solidFill>
              </a:rPr>
              <a:t>  </a:t>
            </a:r>
            <a:r>
              <a:rPr lang="vi-VN" sz="1700" dirty="0">
                <a:solidFill>
                  <a:schemeClr val="tx1"/>
                </a:solidFill>
              </a:rPr>
              <a:t>Proračunaju slijeganje za temelje plitkog </a:t>
            </a:r>
            <a:r>
              <a:rPr lang="vi-VN" sz="1700" dirty="0" smtClean="0">
                <a:solidFill>
                  <a:schemeClr val="tx1"/>
                </a:solidFill>
              </a:rPr>
              <a:t>fundiranja</a:t>
            </a:r>
            <a:r>
              <a:rPr lang="en-US" sz="1700" dirty="0" smtClean="0">
                <a:solidFill>
                  <a:schemeClr val="tx1"/>
                </a:solidFill>
              </a:rPr>
              <a:t>, o</a:t>
            </a:r>
            <a:r>
              <a:rPr lang="vi-VN" sz="1700" dirty="0" smtClean="0">
                <a:solidFill>
                  <a:schemeClr val="tx1"/>
                </a:solidFill>
              </a:rPr>
              <a:t>drede </a:t>
            </a:r>
            <a:r>
              <a:rPr lang="vi-VN" sz="1700" dirty="0">
                <a:solidFill>
                  <a:schemeClr val="tx1"/>
                </a:solidFill>
              </a:rPr>
              <a:t>smičuću čvrstoću tla iz direktnog opita i opita triaksijalne kompresije </a:t>
            </a:r>
            <a:r>
              <a:rPr lang="en-US" sz="1700" dirty="0" smtClean="0">
                <a:solidFill>
                  <a:schemeClr val="tx1"/>
                </a:solidFill>
              </a:rPr>
              <a:t>, p</a:t>
            </a:r>
            <a:r>
              <a:rPr lang="vi-VN" sz="1700" dirty="0" smtClean="0">
                <a:solidFill>
                  <a:schemeClr val="tx1"/>
                </a:solidFill>
              </a:rPr>
              <a:t>repoznaju o</a:t>
            </a:r>
            <a:r>
              <a:rPr lang="en-US" sz="1700" dirty="0" smtClean="0">
                <a:solidFill>
                  <a:schemeClr val="tx1"/>
                </a:solidFill>
              </a:rPr>
              <a:t>s</a:t>
            </a:r>
            <a:r>
              <a:rPr lang="vi-VN" sz="1700" dirty="0" smtClean="0">
                <a:solidFill>
                  <a:schemeClr val="tx1"/>
                </a:solidFill>
              </a:rPr>
              <a:t>n</a:t>
            </a:r>
            <a:r>
              <a:rPr lang="en-US" sz="1700" dirty="0" smtClean="0">
                <a:solidFill>
                  <a:schemeClr val="tx1"/>
                </a:solidFill>
              </a:rPr>
              <a:t>o</a:t>
            </a:r>
            <a:r>
              <a:rPr lang="vi-VN" sz="1700" dirty="0" smtClean="0">
                <a:solidFill>
                  <a:schemeClr val="tx1"/>
                </a:solidFill>
              </a:rPr>
              <a:t>vne </a:t>
            </a:r>
            <a:r>
              <a:rPr lang="vi-VN" sz="1700" dirty="0">
                <a:solidFill>
                  <a:schemeClr val="tx1"/>
                </a:solidFill>
              </a:rPr>
              <a:t>oblike nestabilnosti terena </a:t>
            </a:r>
            <a:r>
              <a:rPr lang="vi-VN" sz="1700" dirty="0" smtClean="0">
                <a:solidFill>
                  <a:schemeClr val="tx1"/>
                </a:solidFill>
              </a:rPr>
              <a:t>– klizišta</a:t>
            </a:r>
            <a:r>
              <a:rPr lang="en-US" sz="1700" dirty="0" smtClean="0">
                <a:solidFill>
                  <a:schemeClr val="tx1"/>
                </a:solidFill>
              </a:rPr>
              <a:t>, </a:t>
            </a:r>
            <a:r>
              <a:rPr lang="vi-VN" sz="1700" dirty="0" smtClean="0">
                <a:solidFill>
                  <a:schemeClr val="tx1"/>
                </a:solidFill>
              </a:rPr>
              <a:t> </a:t>
            </a:r>
            <a:r>
              <a:rPr lang="en-US" sz="1700" dirty="0" smtClean="0">
                <a:solidFill>
                  <a:schemeClr val="tx1"/>
                </a:solidFill>
              </a:rPr>
              <a:t>p</a:t>
            </a:r>
            <a:r>
              <a:rPr lang="vi-VN" sz="1700" dirty="0" smtClean="0">
                <a:solidFill>
                  <a:schemeClr val="tx1"/>
                </a:solidFill>
              </a:rPr>
              <a:t>repoznaju </a:t>
            </a:r>
            <a:r>
              <a:rPr lang="vi-VN" sz="1700" dirty="0">
                <a:solidFill>
                  <a:schemeClr val="tx1"/>
                </a:solidFill>
              </a:rPr>
              <a:t>razliku između stijene i </a:t>
            </a:r>
            <a:r>
              <a:rPr lang="vi-VN" sz="1700" dirty="0" smtClean="0">
                <a:solidFill>
                  <a:schemeClr val="tx1"/>
                </a:solidFill>
              </a:rPr>
              <a:t>tla</a:t>
            </a:r>
            <a:r>
              <a:rPr lang="en-US" sz="1700" dirty="0" smtClean="0">
                <a:solidFill>
                  <a:schemeClr val="tx1"/>
                </a:solidFill>
              </a:rPr>
              <a:t>.</a:t>
            </a:r>
            <a:endParaRPr lang="vi-VN" sz="1700" dirty="0">
              <a:solidFill>
                <a:schemeClr val="tx1"/>
              </a:solidFill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7377206" y="1964019"/>
            <a:ext cx="4378614" cy="1863910"/>
          </a:xfrm>
          <a:prstGeom prst="rect">
            <a:avLst/>
          </a:prstGeom>
          <a:solidFill>
            <a:srgbClr val="903163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 err="1" smtClean="0">
                <a:solidFill>
                  <a:schemeClr val="bg1"/>
                </a:solidFill>
              </a:rPr>
              <a:t>Nastavnik</a:t>
            </a:r>
            <a:r>
              <a:rPr lang="en-US" sz="1700" dirty="0" smtClean="0">
                <a:solidFill>
                  <a:schemeClr val="bg1"/>
                </a:solidFill>
              </a:rPr>
              <a:t>: Slobodan </a:t>
            </a:r>
            <a:r>
              <a:rPr lang="sr-Latn-ME" sz="1700" dirty="0" smtClean="0">
                <a:solidFill>
                  <a:schemeClr val="bg1"/>
                </a:solidFill>
              </a:rPr>
              <a:t>Živaljević</a:t>
            </a:r>
          </a:p>
          <a:p>
            <a:r>
              <a:rPr lang="sr-Latn-ME" sz="1700" dirty="0" smtClean="0">
                <a:solidFill>
                  <a:schemeClr val="bg1"/>
                </a:solidFill>
              </a:rPr>
              <a:t>slobodanz</a:t>
            </a:r>
            <a:r>
              <a:rPr lang="en-US" sz="1700" dirty="0" smtClean="0">
                <a:solidFill>
                  <a:schemeClr val="bg1"/>
                </a:solidFill>
              </a:rPr>
              <a:t>@ucg.ac.me / </a:t>
            </a:r>
            <a:r>
              <a:rPr lang="en-US" sz="1700" dirty="0" err="1" smtClean="0">
                <a:solidFill>
                  <a:schemeClr val="bg1"/>
                </a:solidFill>
              </a:rPr>
              <a:t>kabinet</a:t>
            </a:r>
            <a:r>
              <a:rPr lang="en-US" sz="1700" dirty="0" smtClean="0">
                <a:solidFill>
                  <a:schemeClr val="bg1"/>
                </a:solidFill>
              </a:rPr>
              <a:t> 126</a:t>
            </a:r>
            <a:endParaRPr lang="sr-Latn-ME" sz="1700" dirty="0" smtClean="0">
              <a:solidFill>
                <a:schemeClr val="bg1"/>
              </a:solidFill>
            </a:endParaRPr>
          </a:p>
          <a:p>
            <a:r>
              <a:rPr lang="sr-Latn-ME" sz="1700" dirty="0" smtClean="0">
                <a:solidFill>
                  <a:schemeClr val="bg1"/>
                </a:solidFill>
              </a:rPr>
              <a:t>Saradnik: Borko Miladinović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7377206" y="3945220"/>
            <a:ext cx="4378614" cy="2832098"/>
          </a:xfrm>
          <a:prstGeom prst="rect">
            <a:avLst/>
          </a:prstGeom>
          <a:solidFill>
            <a:srgbClr val="903163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CS" sz="1500" b="1" i="1" dirty="0">
                <a:solidFill>
                  <a:schemeClr val="bg1"/>
                </a:solidFill>
              </a:rPr>
              <a:t>Literatura: 	</a:t>
            </a:r>
            <a:endParaRPr lang="en-US" sz="1500" b="1" i="1" dirty="0" smtClean="0">
              <a:solidFill>
                <a:schemeClr val="bg1"/>
              </a:solidFill>
            </a:endParaRPr>
          </a:p>
          <a:p>
            <a:r>
              <a:rPr lang="sr-Latn-CS" sz="1500" dirty="0" smtClean="0">
                <a:solidFill>
                  <a:schemeClr val="bg1"/>
                </a:solidFill>
              </a:rPr>
              <a:t>Mehanika </a:t>
            </a:r>
            <a:r>
              <a:rPr lang="sr-Latn-CS" sz="1500" dirty="0">
                <a:solidFill>
                  <a:schemeClr val="bg1"/>
                </a:solidFill>
              </a:rPr>
              <a:t>Tla - Prof.dr. M. </a:t>
            </a:r>
            <a:r>
              <a:rPr lang="sr-Latn-CS" sz="1500" dirty="0" smtClean="0">
                <a:solidFill>
                  <a:schemeClr val="bg1"/>
                </a:solidFill>
              </a:rPr>
              <a:t>Maksimović</a:t>
            </a:r>
            <a:r>
              <a:rPr lang="en-US" sz="1500" dirty="0" smtClean="0">
                <a:solidFill>
                  <a:schemeClr val="bg1"/>
                </a:solidFill>
              </a:rPr>
              <a:t>,</a:t>
            </a:r>
            <a:r>
              <a:rPr lang="sr-Latn-CS" sz="1500" dirty="0" smtClean="0">
                <a:solidFill>
                  <a:schemeClr val="bg1"/>
                </a:solidFill>
              </a:rPr>
              <a:t> </a:t>
            </a:r>
            <a:r>
              <a:rPr lang="en-US" sz="1500" dirty="0" smtClean="0">
                <a:solidFill>
                  <a:schemeClr val="bg1"/>
                </a:solidFill>
              </a:rPr>
              <a:t/>
            </a:r>
            <a:br>
              <a:rPr lang="en-US" sz="1500" dirty="0" smtClean="0">
                <a:solidFill>
                  <a:schemeClr val="bg1"/>
                </a:solidFill>
              </a:rPr>
            </a:br>
            <a:r>
              <a:rPr lang="sr-Latn-CS" sz="1500" dirty="0" smtClean="0">
                <a:solidFill>
                  <a:schemeClr val="bg1"/>
                </a:solidFill>
              </a:rPr>
              <a:t>Izdanje </a:t>
            </a:r>
            <a:r>
              <a:rPr lang="sr-Latn-CS" sz="1500" dirty="0">
                <a:solidFill>
                  <a:schemeClr val="bg1"/>
                </a:solidFill>
              </a:rPr>
              <a:t>Gros knjiga Beograd</a:t>
            </a:r>
            <a:endParaRPr lang="sr-Latn-ME" sz="1500" dirty="0">
              <a:solidFill>
                <a:schemeClr val="bg1"/>
              </a:solidFill>
            </a:endParaRPr>
          </a:p>
          <a:p>
            <a:r>
              <a:rPr lang="sr-Latn-CS" sz="1200" dirty="0" smtClean="0">
                <a:solidFill>
                  <a:schemeClr val="bg1"/>
                </a:solidFill>
              </a:rPr>
              <a:t>Mehanika </a:t>
            </a:r>
            <a:r>
              <a:rPr lang="sr-Latn-CS" sz="1200" dirty="0">
                <a:solidFill>
                  <a:schemeClr val="bg1"/>
                </a:solidFill>
              </a:rPr>
              <a:t>tla u  inženjerskoj praksi.-R.Obradović, N.Najdanović- Izdanje Rudarski Institut Beograd  </a:t>
            </a:r>
            <a:endParaRPr lang="sr-Latn-ME" sz="1200" dirty="0">
              <a:solidFill>
                <a:schemeClr val="bg1"/>
              </a:solidFill>
            </a:endParaRPr>
          </a:p>
          <a:p>
            <a:r>
              <a:rPr lang="sr-Latn-CS" sz="1200" dirty="0" smtClean="0">
                <a:solidFill>
                  <a:schemeClr val="bg1"/>
                </a:solidFill>
              </a:rPr>
              <a:t>Osnove </a:t>
            </a:r>
            <a:r>
              <a:rPr lang="sr-Latn-CS" sz="1200" dirty="0">
                <a:solidFill>
                  <a:schemeClr val="bg1"/>
                </a:solidFill>
              </a:rPr>
              <a:t>mehanike </a:t>
            </a:r>
            <a:r>
              <a:rPr lang="en-US" sz="1200" dirty="0" smtClean="0">
                <a:solidFill>
                  <a:schemeClr val="bg1"/>
                </a:solidFill>
              </a:rPr>
              <a:t>s</a:t>
            </a:r>
            <a:r>
              <a:rPr lang="sr-Latn-CS" sz="1200" dirty="0" smtClean="0">
                <a:solidFill>
                  <a:schemeClr val="bg1"/>
                </a:solidFill>
              </a:rPr>
              <a:t>tena.Prof.B.Kujundžić</a:t>
            </a:r>
            <a:r>
              <a:rPr lang="sr-Latn-CS" sz="1200" dirty="0">
                <a:solidFill>
                  <a:schemeClr val="bg1"/>
                </a:solidFill>
              </a:rPr>
              <a:t>. Gradjevinski kalendar  1977, 1979.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626111" y="-188119"/>
            <a:ext cx="7331075" cy="9890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>
                <a:solidFill>
                  <a:srgbClr val="903163"/>
                </a:solidFill>
              </a:rPr>
              <a:t>ODNOSI FAZA I POKAZATELJI FIZIČKOG STANJA TLA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6352615" y="137585"/>
            <a:ext cx="2671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POROZNOST</a:t>
            </a:r>
            <a:endParaRPr lang="sr-Latn-ME" dirty="0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652960" y="117291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KOEFICIJENT POROZNOSTI</a:t>
            </a:r>
            <a:endParaRPr lang="sr-Latn-ME" dirty="0"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04647" y="2053962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SADR</a:t>
            </a:r>
            <a:r>
              <a:rPr lang="sr-Latn-ME" altLang="sr-Latn-RS" sz="1800" b="1" dirty="0" smtClean="0">
                <a:latin typeface="+mj-lt"/>
              </a:rPr>
              <a:t>ŽAJ </a:t>
            </a:r>
            <a:r>
              <a:rPr lang="sr-Latn-ME" altLang="sr-Latn-RS" b="1" dirty="0" smtClean="0">
                <a:latin typeface="+mj-lt"/>
              </a:rPr>
              <a:t>VODE - VLAŽNOST</a:t>
            </a:r>
            <a:endParaRPr lang="sr-Latn-ME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559" y="5647220"/>
            <a:ext cx="64379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r-Latn-ME" sz="2000" i="1" dirty="0" smtClean="0">
                <a:latin typeface="Times New Roman" panose="02020603050405020304" pitchFamily="18" charset="0"/>
              </a:rPr>
              <a:t>Sr=0%  suvo tlo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i="1" dirty="0" smtClean="0">
                <a:latin typeface="Times New Roman" panose="02020603050405020304" pitchFamily="18" charset="0"/>
              </a:rPr>
              <a:t>0 </a:t>
            </a:r>
            <a:r>
              <a:rPr lang="en-US" sz="2000" i="1" dirty="0">
                <a:latin typeface="Times New Roman" panose="02020603050405020304" pitchFamily="18" charset="0"/>
              </a:rPr>
              <a:t>&lt; </a:t>
            </a:r>
            <a:r>
              <a:rPr lang="en-US" sz="2000" i="1" dirty="0" err="1">
                <a:latin typeface="Times New Roman" panose="02020603050405020304" pitchFamily="18" charset="0"/>
              </a:rPr>
              <a:t>Sr</a:t>
            </a:r>
            <a:r>
              <a:rPr lang="en-US" sz="2000" i="1" dirty="0">
                <a:latin typeface="Times New Roman" panose="02020603050405020304" pitchFamily="18" charset="0"/>
              </a:rPr>
              <a:t> &lt; 100%	</a:t>
            </a:r>
            <a:r>
              <a:rPr lang="sr-Latn-ME" sz="2000" i="1" dirty="0" smtClean="0">
                <a:latin typeface="Times New Roman" panose="02020603050405020304" pitchFamily="18" charset="0"/>
              </a:rPr>
              <a:t>  </a:t>
            </a:r>
            <a:r>
              <a:rPr lang="en-US" sz="2000" i="1" dirty="0" err="1" smtClean="0">
                <a:latin typeface="Times New Roman" panose="02020603050405020304" pitchFamily="18" charset="0"/>
              </a:rPr>
              <a:t>nezasićeno</a:t>
            </a:r>
            <a:r>
              <a:rPr lang="en-US" sz="2000" i="1" dirty="0" smtClean="0">
                <a:latin typeface="Times New Roman" panose="02020603050405020304" pitchFamily="18" charset="0"/>
              </a:rPr>
              <a:t> </a:t>
            </a:r>
            <a:r>
              <a:rPr lang="en-US" sz="2000" i="1" dirty="0" err="1">
                <a:latin typeface="Times New Roman" panose="02020603050405020304" pitchFamily="18" charset="0"/>
              </a:rPr>
              <a:t>ili</a:t>
            </a:r>
            <a:r>
              <a:rPr lang="en-US" sz="2000" i="1" dirty="0">
                <a:latin typeface="Times New Roman" panose="02020603050405020304" pitchFamily="18" charset="0"/>
              </a:rPr>
              <a:t> </a:t>
            </a:r>
            <a:r>
              <a:rPr lang="en-US" sz="2000" i="1" dirty="0" err="1">
                <a:latin typeface="Times New Roman" panose="02020603050405020304" pitchFamily="18" charset="0"/>
              </a:rPr>
              <a:t>delimično</a:t>
            </a:r>
            <a:r>
              <a:rPr lang="en-US" sz="2000" i="1" dirty="0">
                <a:latin typeface="Times New Roman" panose="02020603050405020304" pitchFamily="18" charset="0"/>
              </a:rPr>
              <a:t> </a:t>
            </a:r>
            <a:r>
              <a:rPr lang="en-US" sz="2000" i="1" dirty="0" err="1">
                <a:latin typeface="Times New Roman" panose="02020603050405020304" pitchFamily="18" charset="0"/>
              </a:rPr>
              <a:t>zasićeno</a:t>
            </a:r>
            <a:r>
              <a:rPr lang="en-US" sz="2000" i="1" dirty="0">
                <a:latin typeface="Times New Roman" panose="02020603050405020304" pitchFamily="18" charset="0"/>
              </a:rPr>
              <a:t> </a:t>
            </a:r>
            <a:r>
              <a:rPr lang="en-US" sz="2000" i="1" dirty="0" err="1">
                <a:latin typeface="Times New Roman" panose="02020603050405020304" pitchFamily="18" charset="0"/>
              </a:rPr>
              <a:t>tlo</a:t>
            </a:r>
            <a:r>
              <a:rPr lang="en-US" sz="2000" i="1" dirty="0">
                <a:latin typeface="Times New Roman" panose="02020603050405020304" pitchFamily="18" charset="0"/>
              </a:rPr>
              <a:t>,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i="1" dirty="0" err="1" smtClean="0">
                <a:latin typeface="Times New Roman" panose="02020603050405020304" pitchFamily="18" charset="0"/>
              </a:rPr>
              <a:t>Sr</a:t>
            </a:r>
            <a:r>
              <a:rPr lang="en-US" sz="2000" i="1" dirty="0" smtClean="0">
                <a:latin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</a:rPr>
              <a:t>= 100%	</a:t>
            </a:r>
            <a:r>
              <a:rPr lang="en-US" sz="2000" i="1" dirty="0" err="1">
                <a:latin typeface="Times New Roman" panose="02020603050405020304" pitchFamily="18" charset="0"/>
              </a:rPr>
              <a:t>zasićeno</a:t>
            </a:r>
            <a:r>
              <a:rPr lang="en-US" sz="2000" i="1" dirty="0">
                <a:latin typeface="Times New Roman" panose="02020603050405020304" pitchFamily="18" charset="0"/>
              </a:rPr>
              <a:t> </a:t>
            </a:r>
            <a:r>
              <a:rPr lang="en-US" sz="2000" i="1" dirty="0" err="1">
                <a:latin typeface="Times New Roman" panose="02020603050405020304" pitchFamily="18" charset="0"/>
              </a:rPr>
              <a:t>tlo</a:t>
            </a:r>
            <a:r>
              <a:rPr lang="sr-Latn-CS" altLang="sr-Latn-RS" sz="2000" dirty="0" smtClean="0"/>
              <a:t> </a:t>
            </a:r>
            <a:endParaRPr lang="sr-Latn-CS" altLang="sr-Latn-RS" sz="2000" dirty="0"/>
          </a:p>
        </p:txBody>
      </p:sp>
      <p:graphicFrame>
        <p:nvGraphicFramePr>
          <p:cNvPr id="1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504882"/>
              </p:ext>
            </p:extLst>
          </p:nvPr>
        </p:nvGraphicFramePr>
        <p:xfrm>
          <a:off x="6558026" y="522959"/>
          <a:ext cx="755322" cy="668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1" name="Equation" r:id="rId3" imgW="444307" imgH="393529" progId="Equation.DSMT4">
                  <p:embed/>
                </p:oleObj>
              </mc:Choice>
              <mc:Fallback>
                <p:oleObj name="Equation" r:id="rId3" imgW="44430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8026" y="522959"/>
                        <a:ext cx="755322" cy="6689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4" descr="Fig02-0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04"/>
          <a:stretch/>
        </p:blipFill>
        <p:spPr>
          <a:xfrm>
            <a:off x="146559" y="800895"/>
            <a:ext cx="5860733" cy="278457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234547"/>
              </p:ext>
            </p:extLst>
          </p:nvPr>
        </p:nvGraphicFramePr>
        <p:xfrm>
          <a:off x="8502896" y="601342"/>
          <a:ext cx="733742" cy="712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2" name="Equation" r:id="rId6" imgW="431613" imgH="418918" progId="Equation.DSMT4">
                  <p:embed/>
                </p:oleObj>
              </mc:Choice>
              <mc:Fallback>
                <p:oleObj name="Equation" r:id="rId6" imgW="431613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2896" y="601342"/>
                        <a:ext cx="733742" cy="7121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069969"/>
              </p:ext>
            </p:extLst>
          </p:nvPr>
        </p:nvGraphicFramePr>
        <p:xfrm>
          <a:off x="9485534" y="554200"/>
          <a:ext cx="2158063" cy="668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3" name="Equation" r:id="rId8" imgW="1269449" imgH="393529" progId="Equation.DSMT4">
                  <p:embed/>
                </p:oleObj>
              </mc:Choice>
              <mc:Fallback>
                <p:oleObj name="Equation" r:id="rId8" imgW="1269449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5534" y="554200"/>
                        <a:ext cx="2158063" cy="6689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30241"/>
              </p:ext>
            </p:extLst>
          </p:nvPr>
        </p:nvGraphicFramePr>
        <p:xfrm>
          <a:off x="9485534" y="1223199"/>
          <a:ext cx="1273258" cy="668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4" name="Equation" r:id="rId10" imgW="748975" imgH="393529" progId="Equation.DSMT4">
                  <p:embed/>
                </p:oleObj>
              </mc:Choice>
              <mc:Fallback>
                <p:oleObj name="Equation" r:id="rId10" imgW="74897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85534" y="1223199"/>
                        <a:ext cx="1273258" cy="6689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317675"/>
              </p:ext>
            </p:extLst>
          </p:nvPr>
        </p:nvGraphicFramePr>
        <p:xfrm>
          <a:off x="6558026" y="2524761"/>
          <a:ext cx="2093322" cy="712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5" name="Equation" r:id="rId12" imgW="1231366" imgH="418918" progId="Equation.DSMT4">
                  <p:embed/>
                </p:oleObj>
              </mc:Choice>
              <mc:Fallback>
                <p:oleObj name="Equation" r:id="rId12" imgW="1231366" imgH="418918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8026" y="2524761"/>
                        <a:ext cx="2093322" cy="7121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808049"/>
              </p:ext>
            </p:extLst>
          </p:nvPr>
        </p:nvGraphicFramePr>
        <p:xfrm>
          <a:off x="171959" y="4135862"/>
          <a:ext cx="2051050" cy="712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6" name="Equation" r:id="rId14" imgW="1206500" imgH="419100" progId="Equation.DSMT4">
                  <p:embed/>
                </p:oleObj>
              </mc:Choice>
              <mc:Fallback>
                <p:oleObj name="Equation" r:id="rId14" imgW="12065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959" y="4135862"/>
                        <a:ext cx="2051050" cy="712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059603"/>
              </p:ext>
            </p:extLst>
          </p:nvPr>
        </p:nvGraphicFramePr>
        <p:xfrm>
          <a:off x="171959" y="4856913"/>
          <a:ext cx="2158063" cy="733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7" name="Equation" r:id="rId16" imgW="1269449" imgH="431613" progId="Equation.DSMT4">
                  <p:embed/>
                </p:oleObj>
              </mc:Choice>
              <mc:Fallback>
                <p:oleObj name="Equation" r:id="rId16" imgW="1269449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959" y="4856913"/>
                        <a:ext cx="2158063" cy="7337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4222885"/>
              </p:ext>
            </p:extLst>
          </p:nvPr>
        </p:nvGraphicFramePr>
        <p:xfrm>
          <a:off x="2771257" y="4035260"/>
          <a:ext cx="2029460" cy="712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88" name="Equation" r:id="rId18" imgW="1193800" imgH="419100" progId="Equation.DSMT4">
                  <p:embed/>
                </p:oleObj>
              </mc:Choice>
              <mc:Fallback>
                <p:oleObj name="Equation" r:id="rId18" imgW="11938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257" y="4035260"/>
                        <a:ext cx="2029460" cy="712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146559" y="3757949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STEPEN ZASIĆENJA</a:t>
            </a:r>
            <a:endParaRPr lang="sr-Latn-ME" dirty="0"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94489" y="3711295"/>
            <a:ext cx="4152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SADR</a:t>
            </a:r>
            <a:r>
              <a:rPr lang="sr-Latn-ME" altLang="sr-Latn-RS" sz="1800" b="1" dirty="0" smtClean="0">
                <a:latin typeface="+mj-lt"/>
              </a:rPr>
              <a:t>ŽAJ </a:t>
            </a:r>
            <a:r>
              <a:rPr lang="sr-Latn-ME" altLang="sr-Latn-RS" b="1" dirty="0" smtClean="0">
                <a:latin typeface="+mj-lt"/>
              </a:rPr>
              <a:t>VAZDUHA</a:t>
            </a:r>
            <a:endParaRPr lang="sr-Latn-ME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23869" y="3433998"/>
            <a:ext cx="2486025" cy="923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023869" y="4365173"/>
            <a:ext cx="1647825" cy="628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996121" y="4920806"/>
            <a:ext cx="1595596" cy="89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218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/>
      <p:bldP spid="30" grpId="0"/>
      <p:bldP spid="10" grpId="0"/>
      <p:bldP spid="25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25" y="747136"/>
            <a:ext cx="4003412" cy="605367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626111" y="-188119"/>
            <a:ext cx="7331075" cy="9890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000" b="1" dirty="0">
                <a:solidFill>
                  <a:srgbClr val="903163"/>
                </a:solidFill>
              </a:rPr>
              <a:t>ODNOSI FAZA I POKAZATELJI FIZIČKOG STANJA TLA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7708977" y="154563"/>
            <a:ext cx="2671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b="1" dirty="0" smtClean="0">
                <a:latin typeface="+mj-lt"/>
              </a:rPr>
              <a:t>JEDINIČNA TEŽINA TLA </a:t>
            </a:r>
          </a:p>
          <a:p>
            <a:r>
              <a:rPr lang="sr-Latn-ME" b="1" dirty="0" smtClean="0">
                <a:latin typeface="+mj-lt"/>
              </a:rPr>
              <a:t>( ZAPREMINSKA TEŽINA)</a:t>
            </a:r>
            <a:endParaRPr lang="sr-Latn-ME" dirty="0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22165" y="1984183"/>
            <a:ext cx="4469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JEDINIČNA TEŽINA TLA U SUVOM STANJU</a:t>
            </a:r>
            <a:endParaRPr lang="sr-Latn-ME" dirty="0"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67190" y="3590415"/>
            <a:ext cx="4779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JEDINIČNA TEŽINA U ZASIĆENOM STANJU</a:t>
            </a:r>
            <a:endParaRPr lang="sr-Latn-ME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9733" y="4351188"/>
            <a:ext cx="1097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b="1" dirty="0" smtClean="0">
                <a:solidFill>
                  <a:srgbClr val="0070C0"/>
                </a:solidFill>
                <a:latin typeface="+mj-lt"/>
              </a:rPr>
              <a:t>Sr=100%</a:t>
            </a:r>
            <a:endParaRPr lang="sr-Latn-ME" sz="2000" b="1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201711"/>
              </p:ext>
            </p:extLst>
          </p:nvPr>
        </p:nvGraphicFramePr>
        <p:xfrm>
          <a:off x="7722165" y="1003312"/>
          <a:ext cx="3648710" cy="712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59" name="Equation" r:id="rId4" imgW="2146300" imgH="419100" progId="Equation.DSMT4">
                  <p:embed/>
                </p:oleObj>
              </mc:Choice>
              <mc:Fallback>
                <p:oleObj name="Equation" r:id="rId4" imgW="21463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2165" y="1003312"/>
                        <a:ext cx="3648710" cy="712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4771112"/>
              </p:ext>
            </p:extLst>
          </p:nvPr>
        </p:nvGraphicFramePr>
        <p:xfrm>
          <a:off x="7722165" y="2682954"/>
          <a:ext cx="3303270" cy="712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60" name="Equation" r:id="rId6" imgW="1943100" imgH="419100" progId="Equation.DSMT4">
                  <p:embed/>
                </p:oleObj>
              </mc:Choice>
              <mc:Fallback>
                <p:oleObj name="Equation" r:id="rId6" imgW="19431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2165" y="2682954"/>
                        <a:ext cx="3303270" cy="712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4087066"/>
              </p:ext>
            </p:extLst>
          </p:nvPr>
        </p:nvGraphicFramePr>
        <p:xfrm>
          <a:off x="7722165" y="4222820"/>
          <a:ext cx="3799840" cy="712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61" name="Equation" r:id="rId8" imgW="2235200" imgH="419100" progId="Equation.DSMT4">
                  <p:embed/>
                </p:oleObj>
              </mc:Choice>
              <mc:Fallback>
                <p:oleObj name="Equation" r:id="rId8" imgW="2235200" imgH="419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2165" y="4222820"/>
                        <a:ext cx="3799840" cy="7124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93049"/>
              </p:ext>
            </p:extLst>
          </p:nvPr>
        </p:nvGraphicFramePr>
        <p:xfrm>
          <a:off x="8557541" y="5582197"/>
          <a:ext cx="1399540" cy="4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62" name="Equation" r:id="rId10" imgW="736600" imgH="228600" progId="Equation.DSMT4">
                  <p:embed/>
                </p:oleObj>
              </mc:Choice>
              <mc:Fallback>
                <p:oleObj name="Equation" r:id="rId10" imgW="736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7541" y="5582197"/>
                        <a:ext cx="1399540" cy="4343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30"/>
          <p:cNvSpPr/>
          <p:nvPr/>
        </p:nvSpPr>
        <p:spPr>
          <a:xfrm>
            <a:off x="7567190" y="5143036"/>
            <a:ext cx="47797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altLang="sr-Latn-RS" sz="1800" b="1" dirty="0" smtClean="0">
                <a:latin typeface="+mj-lt"/>
              </a:rPr>
              <a:t>EFEKTIVNA ZAPREMINSKA TEŽINA</a:t>
            </a:r>
            <a:endParaRPr lang="sr-Latn-ME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6425" y="4501662"/>
            <a:ext cx="534572" cy="499273"/>
          </a:xfrm>
          <a:prstGeom prst="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06437" y="4180616"/>
            <a:ext cx="3474720" cy="0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own Arrow 10"/>
          <p:cNvSpPr/>
          <p:nvPr/>
        </p:nvSpPr>
        <p:spPr>
          <a:xfrm>
            <a:off x="4369023" y="5000935"/>
            <a:ext cx="267286" cy="538548"/>
          </a:xfrm>
          <a:prstGeom prst="downArrow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284839" y="5539483"/>
            <a:ext cx="49725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sr-Latn-RS" sz="2500" b="1" dirty="0" smtClean="0">
                <a:latin typeface="GreekC" pitchFamily="2" charset="0"/>
              </a:rPr>
              <a:t>g</a:t>
            </a:r>
            <a:r>
              <a:rPr lang="sr-Latn-ME" altLang="sr-Latn-RS" sz="2500" b="1" i="1" baseline="-25000" dirty="0" smtClean="0">
                <a:latin typeface="Times New Roman" pitchFamily="18" charset="0"/>
              </a:rPr>
              <a:t>z</a:t>
            </a:r>
            <a:endParaRPr lang="sr-Latn-CS" altLang="sr-Latn-RS" sz="2500" dirty="0"/>
          </a:p>
        </p:txBody>
      </p:sp>
      <p:sp>
        <p:nvSpPr>
          <p:cNvPr id="34" name="Down Arrow 33"/>
          <p:cNvSpPr/>
          <p:nvPr/>
        </p:nvSpPr>
        <p:spPr>
          <a:xfrm rot="10800000">
            <a:off x="4377764" y="4337765"/>
            <a:ext cx="267286" cy="538548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322947" y="3766837"/>
            <a:ext cx="55656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sr-Latn-RS" sz="2500" b="1" dirty="0" err="1" smtClean="0">
                <a:latin typeface="GreekC" pitchFamily="2" charset="0"/>
              </a:rPr>
              <a:t>g</a:t>
            </a:r>
            <a:r>
              <a:rPr lang="en-US" altLang="sr-Latn-RS" sz="2500" b="1" i="1" baseline="-25000" dirty="0" err="1" smtClean="0">
                <a:latin typeface="Times New Roman" pitchFamily="18" charset="0"/>
              </a:rPr>
              <a:t>w</a:t>
            </a:r>
            <a:endParaRPr lang="sr-Latn-CS" altLang="sr-Latn-RS" sz="2500" dirty="0"/>
          </a:p>
        </p:txBody>
      </p:sp>
      <p:sp>
        <p:nvSpPr>
          <p:cNvPr id="36" name="Down Arrow 35"/>
          <p:cNvSpPr/>
          <p:nvPr/>
        </p:nvSpPr>
        <p:spPr>
          <a:xfrm>
            <a:off x="2300068" y="4731661"/>
            <a:ext cx="267286" cy="53854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203745" y="5252186"/>
            <a:ext cx="54534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sr-Latn-RS" sz="3000" b="1" dirty="0" smtClean="0">
                <a:solidFill>
                  <a:srgbClr val="FF0000"/>
                </a:solidFill>
                <a:latin typeface="GreekC" pitchFamily="2" charset="0"/>
              </a:rPr>
              <a:t>g</a:t>
            </a:r>
            <a:r>
              <a:rPr lang="en-US" altLang="sr-Latn-RS" sz="3000" b="1" i="1" baseline="30000" dirty="0" smtClean="0">
                <a:solidFill>
                  <a:srgbClr val="FF0000"/>
                </a:solidFill>
                <a:latin typeface="Times New Roman" pitchFamily="18" charset="0"/>
              </a:rPr>
              <a:t>’</a:t>
            </a:r>
            <a:endParaRPr lang="sr-Latn-CS" altLang="sr-Latn-RS" sz="3000" baseline="30000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51549" y="1133041"/>
            <a:ext cx="1097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b="1" dirty="0" smtClean="0">
                <a:solidFill>
                  <a:srgbClr val="0070C0"/>
                </a:solidFill>
                <a:latin typeface="+mj-lt"/>
              </a:rPr>
              <a:t>Sr=0%</a:t>
            </a:r>
            <a:endParaRPr lang="sr-Latn-ME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4172076" y="4482418"/>
            <a:ext cx="863395" cy="787791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902893" y="5185601"/>
            <a:ext cx="89305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2500" dirty="0" smtClean="0">
                <a:latin typeface="+mj-lt"/>
              </a:rPr>
              <a:t>1 m</a:t>
            </a:r>
            <a:r>
              <a:rPr lang="en-US" altLang="sr-Latn-RS" sz="2500" baseline="30000" dirty="0" smtClean="0">
                <a:latin typeface="+mj-lt"/>
              </a:rPr>
              <a:t>3</a:t>
            </a:r>
            <a:endParaRPr lang="sr-Latn-ME" sz="2500" baseline="30000" dirty="0">
              <a:latin typeface="+mj-lt"/>
            </a:endParaRPr>
          </a:p>
        </p:txBody>
      </p:sp>
      <p:graphicFrame>
        <p:nvGraphicFramePr>
          <p:cNvPr id="4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4793575"/>
              </p:ext>
            </p:extLst>
          </p:nvPr>
        </p:nvGraphicFramePr>
        <p:xfrm>
          <a:off x="4831256" y="1636446"/>
          <a:ext cx="1704871" cy="43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63" name="Equation" r:id="rId12" imgW="1002865" imgH="253890" progId="Equation.DSMT4">
                  <p:embed/>
                </p:oleObj>
              </mc:Choice>
              <mc:Fallback>
                <p:oleObj name="Equation" r:id="rId12" imgW="100286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1256" y="1636446"/>
                        <a:ext cx="1704871" cy="431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233079"/>
              </p:ext>
            </p:extLst>
          </p:nvPr>
        </p:nvGraphicFramePr>
        <p:xfrm>
          <a:off x="4831256" y="1009697"/>
          <a:ext cx="1467483" cy="431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64" name="Equation" r:id="rId14" imgW="863225" imgH="253890" progId="Equation.DSMT4">
                  <p:embed/>
                </p:oleObj>
              </mc:Choice>
              <mc:Fallback>
                <p:oleObj name="Equation" r:id="rId14" imgW="86322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1256" y="1009697"/>
                        <a:ext cx="1467483" cy="431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/>
        </p:nvSpPr>
        <p:spPr>
          <a:xfrm>
            <a:off x="10273838" y="3877770"/>
            <a:ext cx="1097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b="1" dirty="0" smtClean="0">
                <a:solidFill>
                  <a:srgbClr val="0070C0"/>
                </a:solidFill>
                <a:latin typeface="+mj-lt"/>
              </a:rPr>
              <a:t>Sr=100%</a:t>
            </a:r>
            <a:endParaRPr lang="sr-Latn-ME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0273838" y="2215074"/>
            <a:ext cx="10970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2000" b="1" dirty="0" smtClean="0">
                <a:solidFill>
                  <a:srgbClr val="0070C0"/>
                </a:solidFill>
                <a:latin typeface="+mj-lt"/>
              </a:rPr>
              <a:t>Sr=0</a:t>
            </a:r>
            <a:r>
              <a:rPr lang="sr-Latn-ME" sz="2000" b="1" dirty="0" smtClean="0">
                <a:solidFill>
                  <a:srgbClr val="0070C0"/>
                </a:solidFill>
                <a:latin typeface="+mj-lt"/>
              </a:rPr>
              <a:t>%</a:t>
            </a:r>
            <a:endParaRPr lang="sr-Latn-ME" sz="2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702954" y="2608021"/>
            <a:ext cx="2185988" cy="985838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4574769" y="2266430"/>
            <a:ext cx="4469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sr-Latn-RS" sz="1800" b="1" dirty="0" smtClean="0">
                <a:latin typeface="+mj-lt"/>
              </a:rPr>
              <a:t>VLA</a:t>
            </a:r>
            <a:r>
              <a:rPr lang="sr-Latn-ME" altLang="sr-Latn-RS" b="1" dirty="0" smtClean="0">
                <a:latin typeface="+mj-lt"/>
              </a:rPr>
              <a:t>ŽNOST PRI ZASIĆENJU</a:t>
            </a:r>
            <a:endParaRPr lang="sr-Latn-ME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49500" y="3825984"/>
            <a:ext cx="161925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30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/>
      <p:bldP spid="30" grpId="0"/>
      <p:bldP spid="25" grpId="0"/>
      <p:bldP spid="31" grpId="0"/>
      <p:bldP spid="6" grpId="0" animBg="1"/>
      <p:bldP spid="11" grpId="0" animBg="1"/>
      <p:bldP spid="33" grpId="0"/>
      <p:bldP spid="34" grpId="0" animBg="1"/>
      <p:bldP spid="35" grpId="0"/>
      <p:bldP spid="36" grpId="0" animBg="1"/>
      <p:bldP spid="37" grpId="0"/>
      <p:bldP spid="38" grpId="0"/>
      <p:bldP spid="12" grpId="0" animBg="1"/>
      <p:bldP spid="39" grpId="0"/>
      <p:bldP spid="42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informacije</a:t>
            </a: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8390964" y="1901264"/>
            <a:ext cx="3343835" cy="1415677"/>
          </a:xfrm>
          <a:prstGeom prst="rect">
            <a:avLst/>
          </a:prstGeom>
          <a:solidFill>
            <a:srgbClr val="903163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>
                <a:solidFill>
                  <a:schemeClr val="bg1"/>
                </a:solidFill>
              </a:rPr>
              <a:t>Konsultacije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– online 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Zoom / </a:t>
            </a:r>
            <a:r>
              <a:rPr lang="en-US" sz="1800" dirty="0" err="1" smtClean="0">
                <a:solidFill>
                  <a:schemeClr val="bg1"/>
                </a:solidFill>
              </a:rPr>
              <a:t>viber</a:t>
            </a:r>
            <a:r>
              <a:rPr lang="en-US" sz="1800" dirty="0" smtClean="0">
                <a:solidFill>
                  <a:schemeClr val="bg1"/>
                </a:solidFill>
              </a:rPr>
              <a:t> +382 69 388 355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5134" y="2331422"/>
            <a:ext cx="7851064" cy="47146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+mj-lt"/>
              <a:buAutoNum type="arabicPeriod"/>
            </a:pPr>
            <a:r>
              <a:rPr lang="sl-SI" sz="1700" b="1" dirty="0" smtClean="0">
                <a:solidFill>
                  <a:schemeClr val="tx1"/>
                </a:solidFill>
              </a:rPr>
              <a:t>Domaći </a:t>
            </a:r>
            <a:r>
              <a:rPr lang="sl-SI" sz="1700" b="1" dirty="0">
                <a:solidFill>
                  <a:schemeClr val="tx1"/>
                </a:solidFill>
              </a:rPr>
              <a:t>zadaci – maksimalno 10 poena</a:t>
            </a:r>
            <a:r>
              <a:rPr lang="sl-SI" sz="1700" dirty="0">
                <a:solidFill>
                  <a:schemeClr val="tx1"/>
                </a:solidFill>
              </a:rPr>
              <a:t> </a:t>
            </a:r>
            <a:endParaRPr lang="sr-Latn-ME" sz="1700" dirty="0">
              <a:solidFill>
                <a:schemeClr val="tx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sl-SI" sz="1700" b="1" dirty="0">
                <a:solidFill>
                  <a:schemeClr val="tx1"/>
                </a:solidFill>
              </a:rPr>
              <a:t>Kolokvijum maksimalno 40 poena </a:t>
            </a:r>
            <a:r>
              <a:rPr lang="sl-SI" sz="1700" b="1" dirty="0" smtClean="0">
                <a:solidFill>
                  <a:schemeClr val="tx1"/>
                </a:solidFill>
              </a:rPr>
              <a:t>(</a:t>
            </a:r>
            <a:r>
              <a:rPr lang="en-US" sz="1700" b="1" dirty="0" err="1" smtClean="0">
                <a:solidFill>
                  <a:schemeClr val="tx1"/>
                </a:solidFill>
              </a:rPr>
              <a:t>kolokvijum</a:t>
            </a:r>
            <a:r>
              <a:rPr lang="sl-SI" sz="1700" b="1" dirty="0" smtClean="0">
                <a:solidFill>
                  <a:schemeClr val="tx1"/>
                </a:solidFill>
              </a:rPr>
              <a:t>  </a:t>
            </a:r>
            <a:r>
              <a:rPr lang="sl-SI" sz="1700" b="1" dirty="0">
                <a:solidFill>
                  <a:schemeClr val="tx1"/>
                </a:solidFill>
              </a:rPr>
              <a:t>se smatra položenim ukoliko se osvoji min 20 poena).</a:t>
            </a:r>
            <a:r>
              <a:rPr lang="sl-SI" sz="1700" dirty="0">
                <a:solidFill>
                  <a:schemeClr val="tx1"/>
                </a:solidFill>
              </a:rPr>
              <a:t> U okviru kolokvijuma se rade dominantno zadaci -proračuni. </a:t>
            </a:r>
            <a:endParaRPr lang="sr-Latn-ME" sz="17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sl-SI" sz="1700" b="1" dirty="0">
                <a:solidFill>
                  <a:schemeClr val="tx1"/>
                </a:solidFill>
              </a:rPr>
              <a:t>Završni ispit – maksimalno 50 poena (ispit  se smatra položenim ukoliko se osvoji min 25 poena). </a:t>
            </a:r>
            <a:r>
              <a:rPr lang="sl-SI" sz="1700" dirty="0">
                <a:solidFill>
                  <a:schemeClr val="tx1"/>
                </a:solidFill>
              </a:rPr>
              <a:t>Završni ispit se sastoji od: ispitnih pitanja koja se odgovaraju usmeno i/ili testa.</a:t>
            </a:r>
            <a:r>
              <a:rPr lang="sl-SI" sz="1700" b="1" dirty="0">
                <a:solidFill>
                  <a:schemeClr val="tx1"/>
                </a:solidFill>
              </a:rPr>
              <a:t> </a:t>
            </a:r>
            <a:r>
              <a:rPr lang="sl-SI" sz="1700" dirty="0">
                <a:solidFill>
                  <a:schemeClr val="tx1"/>
                </a:solidFill>
              </a:rPr>
              <a:t>Pitanja za usmeni dio ispita su prilog ovoj informaciji (pitanja na ispitu ne moraju u potpunosti biti indentična onim sa spiska, već mogu biti kombinovana ili ograničena samo na jedan dio pitanja). </a:t>
            </a:r>
            <a:r>
              <a:rPr lang="en-US" sz="1700" dirty="0" smtClean="0">
                <a:solidFill>
                  <a:schemeClr val="tx1"/>
                </a:solidFill>
              </a:rPr>
              <a:t/>
            </a:r>
            <a:br>
              <a:rPr lang="en-US" sz="1700" dirty="0" smtClean="0">
                <a:solidFill>
                  <a:schemeClr val="tx1"/>
                </a:solidFill>
              </a:rPr>
            </a:br>
            <a:r>
              <a:rPr lang="sl-SI" sz="1700" dirty="0" smtClean="0">
                <a:solidFill>
                  <a:schemeClr val="tx1"/>
                </a:solidFill>
              </a:rPr>
              <a:t>U </a:t>
            </a:r>
            <a:r>
              <a:rPr lang="sl-SI" sz="1700" dirty="0">
                <a:solidFill>
                  <a:schemeClr val="tx1"/>
                </a:solidFill>
              </a:rPr>
              <a:t>okviru završnog ispita se odgovara dominantno teoretski dio ispita.</a:t>
            </a:r>
            <a:endParaRPr lang="en-US" sz="1700" dirty="0">
              <a:solidFill>
                <a:schemeClr val="tx1"/>
              </a:solidFill>
            </a:endParaRPr>
          </a:p>
          <a:p>
            <a:endParaRPr lang="en-US" sz="1700" b="1" dirty="0" smtClean="0">
              <a:solidFill>
                <a:schemeClr val="tx1"/>
              </a:solidFill>
            </a:endParaRPr>
          </a:p>
          <a:p>
            <a:endParaRPr lang="en-US" sz="1700" dirty="0" smtClean="0">
              <a:solidFill>
                <a:schemeClr val="tx1"/>
              </a:solidFill>
            </a:endParaRPr>
          </a:p>
          <a:p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0372" y="1901265"/>
            <a:ext cx="7851064" cy="4253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CS" sz="1700" b="1" dirty="0">
                <a:solidFill>
                  <a:schemeClr val="tx1"/>
                </a:solidFill>
              </a:rPr>
              <a:t>Oblici provjere znanja i </a:t>
            </a:r>
            <a:r>
              <a:rPr lang="sr-Latn-CS" sz="1700" b="1" dirty="0" smtClean="0">
                <a:solidFill>
                  <a:schemeClr val="tx1"/>
                </a:solidFill>
              </a:rPr>
              <a:t>ocjenjivanje</a:t>
            </a:r>
            <a:r>
              <a:rPr lang="sr-Latn-CS" sz="1700" b="1" dirty="0" smtClean="0">
                <a:solidFill>
                  <a:schemeClr val="tx1"/>
                </a:solidFill>
              </a:rPr>
              <a:t>:</a:t>
            </a:r>
            <a:endParaRPr lang="en-US" sz="17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43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uiExpand="1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Graphic 5" descr="Lightbulb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939925"/>
            <a:ext cx="2627313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content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6025" y="773113"/>
            <a:ext cx="5314950" cy="49593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DEF. PREDMETA MEHANIKE TLA</a:t>
            </a:r>
            <a:r>
              <a:rPr lang="sr-Latn-ME" dirty="0" smtClean="0"/>
              <a:t/>
            </a:r>
            <a:br>
              <a:rPr lang="sr-Latn-ME" dirty="0" smtClean="0"/>
            </a:br>
            <a:r>
              <a:rPr lang="en-US" dirty="0" smtClean="0"/>
              <a:t>OBLICI </a:t>
            </a:r>
            <a:r>
              <a:rPr lang="en-US" dirty="0" smtClean="0"/>
              <a:t>INTERAKCIJE TLA I OBJEKATA, TLO KAO GRAĐ. MATERIJAL, </a:t>
            </a:r>
            <a:r>
              <a:rPr lang="en-US" dirty="0" smtClean="0">
                <a:solidFill>
                  <a:srgbClr val="C00000"/>
                </a:solidFill>
              </a:rPr>
              <a:t>DEF. NASTANKA TLA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00B050"/>
                </a:solidFill>
              </a:rPr>
              <a:t>TLO KAO TROFAZNI SISTEM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92D050"/>
                </a:solidFill>
              </a:rPr>
              <a:t>POKAZATELJI STANJA TLA</a:t>
            </a:r>
            <a:r>
              <a:rPr lang="en-US" dirty="0" smtClean="0"/>
              <a:t>: POROZNOST, VLAŽNOST, JED. TEŽINA, STEPEN ZASIĆENJA.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POSTANAK TLA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199" y="1981200"/>
            <a:ext cx="111537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građevinske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tačke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gledišta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prirodna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mešavina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mineralnih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razdvojiti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mehaničkim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postupkom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najčešće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necementirani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skup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granularnog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zrnastog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materijala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mineralnog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organskog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porekla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Cementne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veze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između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izvesnoj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uticati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mehaničko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ponašanje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podrazumeva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cementne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veze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između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slabe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Ukoliko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cementne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veze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znatne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čvrstoće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tada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najčešće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govoriti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ne o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proizvod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mnogih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hemijskih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fizičkih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površinskih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delova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izloženi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spoljnim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uticajima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nastaju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cikličnom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čvrstih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usled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uticaja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temperaturnih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sunca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hemijskih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procesa</a:t>
            </a:r>
            <a:r>
              <a:rPr lang="sr-Latn-C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Latn-ME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Transportovana i rezidualna tla</a:t>
            </a: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Transportovana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nastala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jednom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mjestu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zatim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transportovana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deponovana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drugo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dok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rezidualna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ostala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mjestu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gdje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nastala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raspadanjem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stijene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C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sr-Latn-C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263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-742950" y="715168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fizi</a:t>
            </a:r>
            <a:r>
              <a:rPr lang="sr-Latn-ME" dirty="0" smtClean="0"/>
              <a:t>čki procesi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160" y="1905000"/>
            <a:ext cx="824992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lnSpc>
                <a:spcPct val="90000"/>
              </a:lnSpc>
            </a:pP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Izazivaju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fragmente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komade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različitih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veličina</a:t>
            </a: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sr-Latn-C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Zamrznuta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prslinama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Latn-C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iklično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mržnjenje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kravljenje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izazvati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degradaciju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znatne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dubine</a:t>
            </a:r>
            <a:r>
              <a:rPr lang="sr-Latn-C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</a:pPr>
            <a:endParaRPr lang="sr-Latn-CS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drugim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ekstremnim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uslovima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visokog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zagrevanja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površine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pustinjama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kamen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zagreje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visoke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temperature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toku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posle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u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toku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noći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ponovo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relativno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brzo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hladi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None/>
            </a:pPr>
            <a:endParaRPr lang="sr-Latn-CS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Fizički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nastanku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nakon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degradacije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opisati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erozijom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usled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dejstva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</a:t>
            </a:r>
            <a:r>
              <a:rPr lang="sr-Latn-ME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etra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glečera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 eaLnBrk="1" hangingPunct="1">
              <a:lnSpc>
                <a:spcPct val="90000"/>
              </a:lnSpc>
              <a:spcBef>
                <a:spcPct val="0"/>
              </a:spcBef>
              <a:buNone/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Latn-ME" sz="20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fizičkog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čestice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imaju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isti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sastav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kao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stijena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koje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nastale</a:t>
            </a:r>
            <a:r>
              <a:rPr lang="sr-Latn-C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Latn-C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https://player.slideplayer.com/90/14610519/slides/slide_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3" t="35556" r="19095" b="6805"/>
          <a:stretch/>
        </p:blipFill>
        <p:spPr bwMode="auto">
          <a:xfrm>
            <a:off x="8503920" y="928053"/>
            <a:ext cx="3566160" cy="272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teemitimages.com/640x0/https:/i.imgsafe.org/bca455bb0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579" y="3881119"/>
            <a:ext cx="3670501" cy="2751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3118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Graphic 3" descr="Teach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33413"/>
            <a:ext cx="1150938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025" y="730250"/>
            <a:ext cx="1102995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Latn-ME" dirty="0" smtClean="0"/>
              <a:t>HEMIJSKI procesi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09550" y="2057400"/>
            <a:ext cx="110490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sr-Latn-C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zazivaju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promenu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tipa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usled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dejstva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Hemijsko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raspadanje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proizvodi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mehanički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slabije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veće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zapemine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minerala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zdravoj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steni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Krupnija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čvršća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mineral je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najčešće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kvarc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ME" sz="24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Manja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verovatno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slabija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čine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sastavljena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mekih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sitnih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čestica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optičkim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mikroskopom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mogu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jasno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videti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pokazuje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 se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može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očekivati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izvesna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razlika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mehaničkom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ponašanju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Latn-CS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188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56221" y="-100393"/>
            <a:ext cx="11029950" cy="9874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dirty="0" smtClean="0">
                <a:solidFill>
                  <a:srgbClr val="AA2C71"/>
                </a:solidFill>
              </a:rPr>
              <a:t>TRANSPORTOVANA TLA</a:t>
            </a:r>
            <a:endParaRPr lang="en-US" sz="3000" dirty="0">
              <a:solidFill>
                <a:srgbClr val="AA2C7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" y="648735"/>
            <a:ext cx="7434470" cy="81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Transportovana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nastala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jednom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mjestu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zatim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transportovana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deponovana</a:t>
            </a:r>
            <a:r>
              <a:rPr lang="en-US" sz="23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US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drugo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CS" sz="2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7" y="1484935"/>
            <a:ext cx="9501049" cy="1085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57" y="2713200"/>
            <a:ext cx="8774483" cy="2197605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9657206" y="106982"/>
            <a:ext cx="2352675" cy="2158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0480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8650" indent="-304800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8525" indent="-269875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425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788" indent="-233363" algn="l" defTabSz="457200" rtl="0" fontAlgn="base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Gravitacija</a:t>
            </a: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Voda</a:t>
            </a: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Vjetar</a:t>
            </a:r>
            <a:endParaRPr lang="en-US" sz="23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3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</a:t>
            </a:r>
            <a:r>
              <a:rPr lang="sr-Latn-ME" sz="23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čeri</a:t>
            </a:r>
            <a:endParaRPr lang="sr-Latn-CS" sz="2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57" y="5056505"/>
            <a:ext cx="81915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343274" y="3972560"/>
            <a:ext cx="106616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717675" y="4287520"/>
            <a:ext cx="923926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39354" y="4287520"/>
            <a:ext cx="1279525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54954" y="4591244"/>
            <a:ext cx="1919606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00394" y="5732292"/>
            <a:ext cx="344806" cy="229576"/>
          </a:xfrm>
          <a:prstGeom prst="rect">
            <a:avLst/>
          </a:prstGeom>
          <a:solidFill>
            <a:schemeClr val="accent2">
              <a:alpha val="27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208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279112"/>
            <a:ext cx="5455920" cy="4091940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3325082"/>
            <a:ext cx="2062480" cy="9874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solidFill>
                  <a:srgbClr val="FF0000"/>
                </a:solidFill>
              </a:rPr>
              <a:t>SIPAR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81" y="122367"/>
            <a:ext cx="8798884" cy="1005393"/>
          </a:xfrm>
          <a:prstGeom prst="rect">
            <a:avLst/>
          </a:prstGeom>
        </p:spPr>
      </p:pic>
      <p:pic>
        <p:nvPicPr>
          <p:cNvPr id="30724" name="Picture 4" descr="Layers of loess at Cliffsend, Pegwell Bay, near Ramsgate, U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400" y="1279112"/>
            <a:ext cx="42862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 descr="title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8981455" y="3492944"/>
            <a:ext cx="2062480" cy="68008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4000" kern="1200" cap="all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Candara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sr-Latn-ME" sz="2200" b="1" dirty="0" smtClean="0">
                <a:solidFill>
                  <a:schemeClr val="tx1"/>
                </a:solidFill>
              </a:rPr>
              <a:t>LES</a:t>
            </a:r>
            <a:endParaRPr lang="en-US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9249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theme/theme1.xml><?xml version="1.0" encoding="utf-8"?>
<a:theme xmlns:a="http://schemas.openxmlformats.org/drawingml/2006/main" name="Dividend">
  <a:themeElements>
    <a:clrScheme name="Custom 11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ustom 2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Presentation1" id="{F529A05C-9967-417B-A795-0EE2DA56A977}" vid="{B371D623-29EC-4410-98F2-D4F69349AE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0B8FDF75-6DB0-420B-9CE9-4E2094004A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648FF7-3D2C-48EA-A1A4-DB695BF0CA5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Looks like, sounds like</Template>
  <TotalTime>0</TotalTime>
  <Words>1181</Words>
  <Application>Microsoft Office PowerPoint</Application>
  <PresentationFormat>Custom</PresentationFormat>
  <Paragraphs>138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Dividend</vt:lpstr>
      <vt:lpstr>Equation</vt:lpstr>
      <vt:lpstr>OSNOVE MEHANIKE TLA I STIJENA</vt:lpstr>
      <vt:lpstr>osnovne informacije</vt:lpstr>
      <vt:lpstr>osnovne informacije</vt:lpstr>
      <vt:lpstr>DEF. PREDMETA MEHANIKE TLA OBLICI INTERAKCIJE TLA I OBJEKATA, TLO KAO GRAĐ. MATERIJAL, DEF. NASTANKA TLA. TLO KAO TROFAZNI SISTEM, POKAZATELJI STANJA TLA: POROZNOST, VLAŽNOST, JED. TEŽINA, STEPEN ZASIĆENJA.</vt:lpstr>
      <vt:lpstr>POSTANAK TLA</vt:lpstr>
      <vt:lpstr>fizički procesi</vt:lpstr>
      <vt:lpstr>HEMIJSKI procesi</vt:lpstr>
      <vt:lpstr>TRANSPORTOVANA TLA</vt:lpstr>
      <vt:lpstr>SIPAR</vt:lpstr>
      <vt:lpstr>PowerPoint Presentation</vt:lpstr>
      <vt:lpstr>identifikacija i klasifikacija</vt:lpstr>
      <vt:lpstr>identifikacija i klasifikacija</vt:lpstr>
      <vt:lpstr>identifikacija i klasifikacija</vt:lpstr>
      <vt:lpstr>GRANULOMETRIJSKI SASTAV TLA – opit prosijavanja</vt:lpstr>
      <vt:lpstr>GRANULOMETRIJSKI SASTAV TLA</vt:lpstr>
      <vt:lpstr>GRANULOMETRIJSKI SASTAV TLA</vt:lpstr>
      <vt:lpstr>GRANULOMETRIJSKI SASTAV TLA</vt:lpstr>
      <vt:lpstr>oblik zrna:  kompaktan,  pločast  i  igličast (izdužen)</vt:lpstr>
      <vt:lpstr>ODNOSI FAZA I POKAZATELJI FIZIČKOG STANJA TLA</vt:lpstr>
      <vt:lpstr>ODNOSI FAZA I POKAZATELJI FIZIČKOG STANJA TLA</vt:lpstr>
      <vt:lpstr>ODNOSI FAZA I POKAZATELJI FIZIČKOG STANJA TLA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2020-03-22T14:52:21Z</dcterms:created>
  <dcterms:modified xsi:type="dcterms:W3CDTF">2021-02-14T17:03:53Z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