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  <p:sldMasterId id="2147483948" r:id="rId2"/>
  </p:sldMasterIdLst>
  <p:notesMasterIdLst>
    <p:notesMasterId r:id="rId34"/>
  </p:notesMasterIdLst>
  <p:handoutMasterIdLst>
    <p:handoutMasterId r:id="rId35"/>
  </p:handoutMasterIdLst>
  <p:sldIdLst>
    <p:sldId id="471" r:id="rId3"/>
    <p:sldId id="328" r:id="rId4"/>
    <p:sldId id="434" r:id="rId5"/>
    <p:sldId id="431" r:id="rId6"/>
    <p:sldId id="432" r:id="rId7"/>
    <p:sldId id="412" r:id="rId8"/>
    <p:sldId id="413" r:id="rId9"/>
    <p:sldId id="414" r:id="rId10"/>
    <p:sldId id="415" r:id="rId11"/>
    <p:sldId id="416" r:id="rId12"/>
    <p:sldId id="403" r:id="rId13"/>
    <p:sldId id="404" r:id="rId14"/>
    <p:sldId id="441" r:id="rId15"/>
    <p:sldId id="442" r:id="rId16"/>
    <p:sldId id="443" r:id="rId17"/>
    <p:sldId id="407" r:id="rId18"/>
    <p:sldId id="435" r:id="rId19"/>
    <p:sldId id="408" r:id="rId20"/>
    <p:sldId id="411" r:id="rId21"/>
    <p:sldId id="417" r:id="rId22"/>
    <p:sldId id="418" r:id="rId23"/>
    <p:sldId id="419" r:id="rId24"/>
    <p:sldId id="420" r:id="rId25"/>
    <p:sldId id="421" r:id="rId26"/>
    <p:sldId id="422" r:id="rId27"/>
    <p:sldId id="423" r:id="rId28"/>
    <p:sldId id="424" r:id="rId29"/>
    <p:sldId id="425" r:id="rId30"/>
    <p:sldId id="428" r:id="rId31"/>
    <p:sldId id="429" r:id="rId32"/>
    <p:sldId id="430" r:id="rId3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0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69696"/>
    <a:srgbClr val="777777"/>
    <a:srgbClr val="835A47"/>
    <a:srgbClr val="536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7" autoAdjust="0"/>
    <p:restoredTop sz="88029" autoAdjust="0"/>
  </p:normalViewPr>
  <p:slideViewPr>
    <p:cSldViewPr>
      <p:cViewPr varScale="1">
        <p:scale>
          <a:sx n="49" d="100"/>
          <a:sy n="49" d="100"/>
        </p:scale>
        <p:origin x="780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DDD2BF9-3510-411F-8D62-D560E5320F43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24FE05-C216-4DA3-881B-F1BB5D86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10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1D28D06-14B9-40F7-BA1B-C4630DE26CD1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36ABB89-E731-4801-B8E0-753E7694A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5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10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62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04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88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3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34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19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84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002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826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77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2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28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29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63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61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2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66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05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85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604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308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886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 bwMode="auto">
          <a:xfrm>
            <a:off x="4463819" y="188640"/>
            <a:ext cx="7200800" cy="13681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520218501"/>
              </p:ext>
            </p:extLst>
          </p:nvPr>
        </p:nvGraphicFramePr>
        <p:xfrm>
          <a:off x="7056107" y="1628801"/>
          <a:ext cx="1541347" cy="141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104595" imgH="1353312" progId="CDraw">
                  <p:embed/>
                </p:oleObj>
              </mc:Choice>
              <mc:Fallback>
                <p:oleObj r:id="rId2" imgW="1104595" imgH="1353312" progId="C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6107" y="1628801"/>
                        <a:ext cx="1541347" cy="1413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 userDrawn="1"/>
        </p:nvSpPr>
        <p:spPr>
          <a:xfrm>
            <a:off x="4175786" y="3425056"/>
            <a:ext cx="787287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8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Катедра за</a:t>
            </a:r>
            <a:r>
              <a:rPr lang="en-US" sz="38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 </a:t>
            </a:r>
            <a:r>
              <a:rPr lang="sr-Cyrl-RS" sz="38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грађевинску геотехнику</a:t>
            </a:r>
            <a:endParaRPr lang="sr-Latn-RS" sz="3800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pic>
        <p:nvPicPr>
          <p:cNvPr id="11" name="Picture 6" descr="Image result for gradjevinski fakultet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2" r="29687"/>
          <a:stretch/>
        </p:blipFill>
        <p:spPr bwMode="auto">
          <a:xfrm>
            <a:off x="65813" y="72008"/>
            <a:ext cx="3821943" cy="6741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0005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hanika T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  <p:sp>
        <p:nvSpPr>
          <p:cNvPr id="9" name="Snip Single Corner Rectangle 8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191049" y="1487681"/>
            <a:ext cx="36033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MEHANIKA TLA</a:t>
            </a:r>
            <a:endParaRPr lang="sr-Latn-RS" sz="2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8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vrok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91049" y="1487681"/>
            <a:ext cx="36033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EVROKOD  OP</a:t>
            </a:r>
            <a:r>
              <a:rPr lang="sr-Latn-ME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ŠTE</a:t>
            </a:r>
            <a:endParaRPr lang="sr-Latn-RS" sz="2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46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nip Single Corner Rectangle 21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47329" y="2060848"/>
            <a:ext cx="645199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35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SADR ŽA J</a:t>
            </a:r>
            <a:endParaRPr lang="sr-Latn-RS" sz="350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03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uzda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nip Single Corner Rectangle 16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8" name="Rectangle 17"/>
          <p:cNvSpPr/>
          <p:nvPr userDrawn="1"/>
        </p:nvSpPr>
        <p:spPr>
          <a:xfrm>
            <a:off x="47329" y="1836107"/>
            <a:ext cx="6451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altLang="en-US" sz="2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 OU Z D A NO S  T</a:t>
            </a:r>
            <a:endParaRPr lang="en-US" altLang="en-US" sz="28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03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orator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1" name="Rectangle 20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3" name="Rectangle 22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962" y="27742"/>
            <a:ext cx="672075" cy="736092"/>
          </a:xfrm>
          <a:prstGeom prst="rect">
            <a:avLst/>
          </a:prstGeom>
        </p:spPr>
      </p:pic>
      <p:sp>
        <p:nvSpPr>
          <p:cNvPr id="26" name="Snip Single Corner Rectangle 25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7" name="Rectangle 16"/>
          <p:cNvSpPr/>
          <p:nvPr userDrawn="1"/>
        </p:nvSpPr>
        <p:spPr>
          <a:xfrm>
            <a:off x="47329" y="1048877"/>
            <a:ext cx="6451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Л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Р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Р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Ј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119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610979" y="2721128"/>
            <a:ext cx="7677709" cy="4127652"/>
          </a:xfrm>
          <a:custGeom>
            <a:avLst/>
            <a:gdLst>
              <a:gd name="connsiteX0" fmla="*/ 0 w 5870149"/>
              <a:gd name="connsiteY0" fmla="*/ 0 h 2811622"/>
              <a:gd name="connsiteX1" fmla="*/ 5401536 w 5870149"/>
              <a:gd name="connsiteY1" fmla="*/ 0 h 2811622"/>
              <a:gd name="connsiteX2" fmla="*/ 5870149 w 5870149"/>
              <a:gd name="connsiteY2" fmla="*/ 4686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5604736 w 5870149"/>
              <a:gd name="connsiteY1" fmla="*/ 520700 h 2811622"/>
              <a:gd name="connsiteX2" fmla="*/ 5870149 w 5870149"/>
              <a:gd name="connsiteY2" fmla="*/ 4686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5604736 w 5870149"/>
              <a:gd name="connsiteY1" fmla="*/ 520700 h 2811622"/>
              <a:gd name="connsiteX2" fmla="*/ 4689049 w 5870149"/>
              <a:gd name="connsiteY2" fmla="*/ 3670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4042636 w 5870149"/>
              <a:gd name="connsiteY1" fmla="*/ 342900 h 2811622"/>
              <a:gd name="connsiteX2" fmla="*/ 4689049 w 5870149"/>
              <a:gd name="connsiteY2" fmla="*/ 3670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6098749"/>
              <a:gd name="connsiteY0" fmla="*/ 0 h 2811622"/>
              <a:gd name="connsiteX1" fmla="*/ 4042636 w 6098749"/>
              <a:gd name="connsiteY1" fmla="*/ 342900 h 2811622"/>
              <a:gd name="connsiteX2" fmla="*/ 6098749 w 6098749"/>
              <a:gd name="connsiteY2" fmla="*/ 709913 h 2811622"/>
              <a:gd name="connsiteX3" fmla="*/ 5870149 w 6098749"/>
              <a:gd name="connsiteY3" fmla="*/ 2811622 h 2811622"/>
              <a:gd name="connsiteX4" fmla="*/ 0 w 6098749"/>
              <a:gd name="connsiteY4" fmla="*/ 2811622 h 2811622"/>
              <a:gd name="connsiteX5" fmla="*/ 0 w 6098749"/>
              <a:gd name="connsiteY5" fmla="*/ 0 h 2811622"/>
              <a:gd name="connsiteX0" fmla="*/ 0 w 6154275"/>
              <a:gd name="connsiteY0" fmla="*/ 1308100 h 4119722"/>
              <a:gd name="connsiteX1" fmla="*/ 6011136 w 6154275"/>
              <a:gd name="connsiteY1" fmla="*/ 0 h 4119722"/>
              <a:gd name="connsiteX2" fmla="*/ 6098749 w 6154275"/>
              <a:gd name="connsiteY2" fmla="*/ 2018013 h 4119722"/>
              <a:gd name="connsiteX3" fmla="*/ 5870149 w 6154275"/>
              <a:gd name="connsiteY3" fmla="*/ 4119722 h 4119722"/>
              <a:gd name="connsiteX4" fmla="*/ 0 w 6154275"/>
              <a:gd name="connsiteY4" fmla="*/ 4119722 h 4119722"/>
              <a:gd name="connsiteX5" fmla="*/ 0 w 6154275"/>
              <a:gd name="connsiteY5" fmla="*/ 1308100 h 4119722"/>
              <a:gd name="connsiteX0" fmla="*/ 0 w 6125829"/>
              <a:gd name="connsiteY0" fmla="*/ 1414748 h 4226370"/>
              <a:gd name="connsiteX1" fmla="*/ 6011136 w 6125829"/>
              <a:gd name="connsiteY1" fmla="*/ 106648 h 4226370"/>
              <a:gd name="connsiteX2" fmla="*/ 6009849 w 6125829"/>
              <a:gd name="connsiteY2" fmla="*/ 118061 h 4226370"/>
              <a:gd name="connsiteX3" fmla="*/ 5870149 w 6125829"/>
              <a:gd name="connsiteY3" fmla="*/ 4226370 h 4226370"/>
              <a:gd name="connsiteX4" fmla="*/ 0 w 6125829"/>
              <a:gd name="connsiteY4" fmla="*/ 4226370 h 4226370"/>
              <a:gd name="connsiteX5" fmla="*/ 0 w 6125829"/>
              <a:gd name="connsiteY5" fmla="*/ 1414748 h 4226370"/>
              <a:gd name="connsiteX0" fmla="*/ 0 w 6187649"/>
              <a:gd name="connsiteY0" fmla="*/ 1414748 h 4226370"/>
              <a:gd name="connsiteX1" fmla="*/ 6011136 w 6187649"/>
              <a:gd name="connsiteY1" fmla="*/ 106648 h 4226370"/>
              <a:gd name="connsiteX2" fmla="*/ 6009849 w 6187649"/>
              <a:gd name="connsiteY2" fmla="*/ 118061 h 4226370"/>
              <a:gd name="connsiteX3" fmla="*/ 6187649 w 6187649"/>
              <a:gd name="connsiteY3" fmla="*/ 4226370 h 4226370"/>
              <a:gd name="connsiteX4" fmla="*/ 0 w 6187649"/>
              <a:gd name="connsiteY4" fmla="*/ 4226370 h 4226370"/>
              <a:gd name="connsiteX5" fmla="*/ 0 w 6187649"/>
              <a:gd name="connsiteY5" fmla="*/ 1414748 h 4226370"/>
              <a:gd name="connsiteX0" fmla="*/ 0 w 6200085"/>
              <a:gd name="connsiteY0" fmla="*/ 1424080 h 4235702"/>
              <a:gd name="connsiteX1" fmla="*/ 6011136 w 6200085"/>
              <a:gd name="connsiteY1" fmla="*/ 115980 h 4235702"/>
              <a:gd name="connsiteX2" fmla="*/ 6187649 w 6200085"/>
              <a:gd name="connsiteY2" fmla="*/ 114693 h 4235702"/>
              <a:gd name="connsiteX3" fmla="*/ 6187649 w 6200085"/>
              <a:gd name="connsiteY3" fmla="*/ 4235702 h 4235702"/>
              <a:gd name="connsiteX4" fmla="*/ 0 w 6200085"/>
              <a:gd name="connsiteY4" fmla="*/ 4235702 h 4235702"/>
              <a:gd name="connsiteX5" fmla="*/ 0 w 6200085"/>
              <a:gd name="connsiteY5" fmla="*/ 1424080 h 4235702"/>
              <a:gd name="connsiteX0" fmla="*/ 0 w 6208861"/>
              <a:gd name="connsiteY0" fmla="*/ 1316613 h 4128235"/>
              <a:gd name="connsiteX1" fmla="*/ 6011136 w 6208861"/>
              <a:gd name="connsiteY1" fmla="*/ 8513 h 4128235"/>
              <a:gd name="connsiteX2" fmla="*/ 6200349 w 6208861"/>
              <a:gd name="connsiteY2" fmla="*/ 197726 h 4128235"/>
              <a:gd name="connsiteX3" fmla="*/ 6187649 w 6208861"/>
              <a:gd name="connsiteY3" fmla="*/ 4128235 h 4128235"/>
              <a:gd name="connsiteX4" fmla="*/ 0 w 6208861"/>
              <a:gd name="connsiteY4" fmla="*/ 4128235 h 4128235"/>
              <a:gd name="connsiteX5" fmla="*/ 0 w 6208861"/>
              <a:gd name="connsiteY5" fmla="*/ 1316613 h 4128235"/>
              <a:gd name="connsiteX0" fmla="*/ 0 w 6206470"/>
              <a:gd name="connsiteY0" fmla="*/ 1315504 h 4127126"/>
              <a:gd name="connsiteX1" fmla="*/ 6011136 w 6206470"/>
              <a:gd name="connsiteY1" fmla="*/ 7404 h 4127126"/>
              <a:gd name="connsiteX2" fmla="*/ 6200349 w 6206470"/>
              <a:gd name="connsiteY2" fmla="*/ 196617 h 4127126"/>
              <a:gd name="connsiteX3" fmla="*/ 6187649 w 6206470"/>
              <a:gd name="connsiteY3" fmla="*/ 4127126 h 4127126"/>
              <a:gd name="connsiteX4" fmla="*/ 0 w 6206470"/>
              <a:gd name="connsiteY4" fmla="*/ 4127126 h 4127126"/>
              <a:gd name="connsiteX5" fmla="*/ 0 w 6206470"/>
              <a:gd name="connsiteY5" fmla="*/ 1315504 h 4127126"/>
              <a:gd name="connsiteX0" fmla="*/ 0 w 6204043"/>
              <a:gd name="connsiteY0" fmla="*/ 1316561 h 4128183"/>
              <a:gd name="connsiteX1" fmla="*/ 6011136 w 6204043"/>
              <a:gd name="connsiteY1" fmla="*/ 8461 h 4128183"/>
              <a:gd name="connsiteX2" fmla="*/ 6200349 w 6204043"/>
              <a:gd name="connsiteY2" fmla="*/ 197674 h 4128183"/>
              <a:gd name="connsiteX3" fmla="*/ 6187649 w 6204043"/>
              <a:gd name="connsiteY3" fmla="*/ 4128183 h 4128183"/>
              <a:gd name="connsiteX4" fmla="*/ 0 w 6204043"/>
              <a:gd name="connsiteY4" fmla="*/ 4128183 h 4128183"/>
              <a:gd name="connsiteX5" fmla="*/ 0 w 6204043"/>
              <a:gd name="connsiteY5" fmla="*/ 1316561 h 4128183"/>
              <a:gd name="connsiteX0" fmla="*/ 0 w 6201122"/>
              <a:gd name="connsiteY0" fmla="*/ 1316561 h 4128183"/>
              <a:gd name="connsiteX1" fmla="*/ 6011136 w 6201122"/>
              <a:gd name="connsiteY1" fmla="*/ 8461 h 4128183"/>
              <a:gd name="connsiteX2" fmla="*/ 6200349 w 6201122"/>
              <a:gd name="connsiteY2" fmla="*/ 197674 h 4128183"/>
              <a:gd name="connsiteX3" fmla="*/ 6187649 w 6201122"/>
              <a:gd name="connsiteY3" fmla="*/ 4128183 h 4128183"/>
              <a:gd name="connsiteX4" fmla="*/ 0 w 6201122"/>
              <a:gd name="connsiteY4" fmla="*/ 4128183 h 4128183"/>
              <a:gd name="connsiteX5" fmla="*/ 0 w 6201122"/>
              <a:gd name="connsiteY5" fmla="*/ 1316561 h 4128183"/>
              <a:gd name="connsiteX0" fmla="*/ 0 w 6200349"/>
              <a:gd name="connsiteY0" fmla="*/ 1316561 h 4128183"/>
              <a:gd name="connsiteX1" fmla="*/ 6011136 w 6200349"/>
              <a:gd name="connsiteY1" fmla="*/ 8461 h 4128183"/>
              <a:gd name="connsiteX2" fmla="*/ 6200349 w 6200349"/>
              <a:gd name="connsiteY2" fmla="*/ 197674 h 4128183"/>
              <a:gd name="connsiteX3" fmla="*/ 6187649 w 6200349"/>
              <a:gd name="connsiteY3" fmla="*/ 4128183 h 4128183"/>
              <a:gd name="connsiteX4" fmla="*/ 0 w 6200349"/>
              <a:gd name="connsiteY4" fmla="*/ 4128183 h 4128183"/>
              <a:gd name="connsiteX5" fmla="*/ 0 w 6200349"/>
              <a:gd name="connsiteY5" fmla="*/ 1316561 h 4128183"/>
              <a:gd name="connsiteX0" fmla="*/ 0 w 6200359"/>
              <a:gd name="connsiteY0" fmla="*/ 1316030 h 4127652"/>
              <a:gd name="connsiteX1" fmla="*/ 6011136 w 6200359"/>
              <a:gd name="connsiteY1" fmla="*/ 7930 h 4127652"/>
              <a:gd name="connsiteX2" fmla="*/ 6200349 w 6200359"/>
              <a:gd name="connsiteY2" fmla="*/ 197143 h 4127652"/>
              <a:gd name="connsiteX3" fmla="*/ 6187649 w 6200359"/>
              <a:gd name="connsiteY3" fmla="*/ 4127652 h 4127652"/>
              <a:gd name="connsiteX4" fmla="*/ 0 w 6200359"/>
              <a:gd name="connsiteY4" fmla="*/ 4127652 h 4127652"/>
              <a:gd name="connsiteX5" fmla="*/ 0 w 6200359"/>
              <a:gd name="connsiteY5" fmla="*/ 1316030 h 412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00359" h="4127652">
                <a:moveTo>
                  <a:pt x="0" y="1316030"/>
                </a:moveTo>
                <a:cubicBezTo>
                  <a:pt x="1800512" y="1316030"/>
                  <a:pt x="4210719" y="26419"/>
                  <a:pt x="6011136" y="7930"/>
                </a:cubicBezTo>
                <a:cubicBezTo>
                  <a:pt x="6242998" y="5549"/>
                  <a:pt x="6193165" y="-54522"/>
                  <a:pt x="6200349" y="197143"/>
                </a:cubicBezTo>
                <a:cubicBezTo>
                  <a:pt x="6196116" y="1507313"/>
                  <a:pt x="6191882" y="2817482"/>
                  <a:pt x="6187649" y="4127652"/>
                </a:cubicBezTo>
                <a:lnTo>
                  <a:pt x="0" y="4127652"/>
                </a:lnTo>
                <a:lnTo>
                  <a:pt x="0" y="131603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sz="38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  <a:p>
            <a:pPr algn="ctr"/>
            <a:r>
              <a:rPr lang="sr-Latn-ME" sz="40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TEMEJENJE</a:t>
            </a:r>
            <a:r>
              <a:rPr lang="sr-Latn-ME" sz="4000" spc="50" baseline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 GRAĐEVINSKIH OBJEKATA PREMA EVROKODU 7</a:t>
            </a:r>
            <a:endParaRPr lang="sr-Latn-RS" sz="40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994849" y="240455"/>
            <a:ext cx="4268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ME" sz="2800" b="1" spc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Podgorica</a:t>
            </a:r>
            <a:r>
              <a:rPr lang="en-US" sz="2800" b="1" spc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,</a:t>
            </a:r>
            <a:r>
              <a:rPr lang="sr-Latn-ME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</a:t>
            </a:r>
            <a:r>
              <a:rPr lang="sr-Latn-ME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ecembar 2018.</a:t>
            </a:r>
            <a:endParaRPr lang="sr-Latn-RS" sz="2800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8" b="94378" l="4800" r="97000">
                        <a14:foregroundMark x1="15800" y1="21084" x2="15800" y2="21084"/>
                        <a14:foregroundMark x1="37800" y1="28112" x2="37800" y2="28112"/>
                        <a14:foregroundMark x1="50200" y1="94779" x2="50200" y2="94779"/>
                        <a14:foregroundMark x1="4800" y1="53213" x2="4800" y2="53213"/>
                        <a14:foregroundMark x1="97200" y1="51205" x2="97200" y2="51205"/>
                        <a14:foregroundMark x1="52200" y1="2008" x2="52200" y2="2008"/>
                        <a14:foregroundMark x1="58600" y1="67671" x2="58600" y2="67671"/>
                        <a14:foregroundMark x1="67600" y1="39157" x2="67600" y2="39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636" y="925835"/>
            <a:ext cx="2151732" cy="2143125"/>
          </a:xfrm>
          <a:prstGeom prst="rect">
            <a:avLst/>
          </a:prstGeom>
        </p:spPr>
      </p:pic>
      <p:pic>
        <p:nvPicPr>
          <p:cNvPr id="8414" name="Picture 22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3725" cy="3465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329" y="3465671"/>
            <a:ext cx="4794053" cy="339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8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tavni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1" name="Rectangle 20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962" y="27742"/>
            <a:ext cx="672075" cy="736092"/>
          </a:xfrm>
          <a:prstGeom prst="rect">
            <a:avLst/>
          </a:prstGeom>
        </p:spPr>
      </p:pic>
      <p:sp>
        <p:nvSpPr>
          <p:cNvPr id="24" name="Snip Single Corner Rectangle 23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61401" y="1340768"/>
            <a:ext cx="6451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Ц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  <a:endParaRPr lang="en-US" altLang="en-US" sz="3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25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330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7" name="Rectangle 16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627" y="28613"/>
            <a:ext cx="672075" cy="736092"/>
          </a:xfrm>
          <a:prstGeom prst="rect">
            <a:avLst/>
          </a:prstGeom>
        </p:spPr>
      </p:pic>
      <p:sp>
        <p:nvSpPr>
          <p:cNvPr id="22" name="Snip Single Corner Rectangle 21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61401" y="1412777"/>
            <a:ext cx="6451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Ц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  <a:endParaRPr lang="en-US" altLang="en-US" sz="3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7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vrok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  <p:sp>
        <p:nvSpPr>
          <p:cNvPr id="9" name="Snip Single Corner Rectangle 8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191049" y="1487681"/>
            <a:ext cx="36033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EVROKOD  OP</a:t>
            </a:r>
            <a:r>
              <a:rPr lang="sr-Latn-ME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ŠTE</a:t>
            </a:r>
            <a:endParaRPr lang="sr-Latn-RS" sz="2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779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53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507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30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2562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266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9886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2421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771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192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094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6043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3323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7695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1447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0105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5851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688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6757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449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37" r:id="rId12"/>
    <p:sldLayoutId id="2147483972" r:id="rId13"/>
    <p:sldLayoutId id="2147483974" r:id="rId14"/>
    <p:sldLayoutId id="2147483939" r:id="rId15"/>
    <p:sldLayoutId id="2147483940" r:id="rId16"/>
    <p:sldLayoutId id="2147483941" r:id="rId17"/>
    <p:sldLayoutId id="2147483942" r:id="rId18"/>
    <p:sldLayoutId id="2147483944" r:id="rId19"/>
    <p:sldLayoutId id="2147483945" r:id="rId20"/>
    <p:sldLayoutId id="214748397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6696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8640"/>
            <a:ext cx="11233248" cy="1470025"/>
          </a:xfrm>
        </p:spPr>
        <p:txBody>
          <a:bodyPr>
            <a:noAutofit/>
          </a:bodyPr>
          <a:lstStyle/>
          <a:p>
            <a:r>
              <a:rPr lang="sr-Latn-ME" sz="3000" dirty="0"/>
              <a:t>OSNOVE PROJEKTOVANJA KONSTRUKCIJA PREMA EVROKODU </a:t>
            </a:r>
            <a:br>
              <a:rPr lang="sr-Latn-ME" sz="3000" dirty="0"/>
            </a:br>
            <a:r>
              <a:rPr lang="sr-Latn-ME" sz="3000" b="1" dirty="0">
                <a:solidFill>
                  <a:schemeClr val="accent6">
                    <a:lumMod val="75000"/>
                  </a:schemeClr>
                </a:solidFill>
              </a:rPr>
              <a:t>EN 1997: GEOTEHNIČKO PROJEKTOVANJE 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179676" y="1484784"/>
            <a:ext cx="5544616" cy="576064"/>
          </a:xfrm>
          <a:prstGeom prst="rect">
            <a:avLst/>
          </a:prstGeom>
          <a:solidFill>
            <a:srgbClr val="DD462F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dirty="0">
                <a:solidFill>
                  <a:schemeClr val="bg1"/>
                </a:solidFill>
              </a:rPr>
              <a:t>Struktura EC7, osnovni pojmovi i projektni pristupi</a:t>
            </a:r>
          </a:p>
        </p:txBody>
      </p:sp>
    </p:spTree>
    <p:extLst>
      <p:ext uri="{BB962C8B-B14F-4D97-AF65-F5344CB8AC3E}">
        <p14:creationId xmlns:p14="http://schemas.microsoft.com/office/powerpoint/2010/main" val="423760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1116033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GEOTEHNIČKE KATEGORIJE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3472" y="2276872"/>
            <a:ext cx="1036915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GK		 Rizik			Obim i vrsta istražnih radova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		 zanemarljiv 		minimalni zahtevi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		 uobičajen		uob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čajeni, odredbe Evrokoda 1997-2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		 veliki			Najmanje kao za GK2. Često potrebni 						dopunski istražni radovi i kompleksniji 						in-situ i lab. opiti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343472" y="2708920"/>
            <a:ext cx="10369152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343472" y="5013176"/>
            <a:ext cx="10369152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0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98072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EVROKOD - oznake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700808"/>
            <a:ext cx="1036915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Osnovne oznake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Geometrijski podaci –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Dejstva –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F,∆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Uticaji od dejstva –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Materijalni parametri –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X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Otpornost(nosivost) –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endParaRPr lang="sr-Latn-ME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Oznake u indeksu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– karakteristična vrednost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rep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– reprezentativna vrednost</a:t>
            </a:r>
          </a:p>
          <a:p>
            <a:pPr algn="just">
              <a:spcAft>
                <a:spcPts val="6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– proračunska(projektna vrednost)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80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105273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5440" y="1849174"/>
            <a:ext cx="108732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Proračun konstrukcija se zasniva na konceptu dokaza graničnih stanja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nosivosti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upotrebljivosti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i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trajnosti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primenom </a:t>
            </a:r>
            <a:r>
              <a:rPr lang="vi-VN" sz="2400" b="1" i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metode parcijalnih koeficijenata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sigurnosti</a:t>
            </a:r>
          </a:p>
          <a:p>
            <a:pPr algn="just">
              <a:spcAft>
                <a:spcPts val="600"/>
              </a:spcAft>
            </a:pP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odnosno proračunskih vrednosti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za sve </a:t>
            </a:r>
            <a:r>
              <a:rPr lang="sr-Latn-ME" sz="2400" b="1" i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proračunske situacije</a:t>
            </a:r>
            <a:endParaRPr lang="vi-VN" sz="2400" b="1" i="1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9496" y="3429000"/>
            <a:ext cx="2880320" cy="166199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Tradicionalni pristup </a:t>
            </a:r>
          </a:p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DOPUŠTENI NAPONI</a:t>
            </a:r>
          </a:p>
          <a:p>
            <a:pPr algn="ctr"/>
            <a:r>
              <a:rPr lang="sr-Latn-ME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(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Pravilnik o Tehnickim Normativima Za Temeljenje Gradjevinskih Objekata</a:t>
            </a:r>
            <a:r>
              <a:rPr lang="sr-Latn-ME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)</a:t>
            </a:r>
            <a:endParaRPr lang="en-US" b="1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6240" y="3401124"/>
            <a:ext cx="2880320" cy="1107996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Savremeni pristup </a:t>
            </a:r>
          </a:p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GRANIČNA STANJA</a:t>
            </a:r>
          </a:p>
          <a:p>
            <a:pPr algn="ctr"/>
            <a:r>
              <a:rPr lang="sr-Latn-ME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(Evrokod)</a:t>
            </a:r>
            <a:endParaRPr lang="en-US" b="1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9496" y="5838363"/>
            <a:ext cx="2880320" cy="83099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GLOBALNI FAKTOR SIGURNOSTI Fs</a:t>
            </a:r>
            <a:endParaRPr lang="en-US" b="1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6240" y="5469031"/>
            <a:ext cx="2880320" cy="1261884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PARCIJALNI KOEFICIJENTI SIGURNOSTI </a:t>
            </a:r>
            <a:r>
              <a:rPr lang="el-GR" sz="2800" b="1">
                <a:solidFill>
                  <a:schemeClr val="accent1">
                    <a:lumMod val="50000"/>
                  </a:schemeClr>
                </a:solidFill>
                <a:latin typeface="Italic" pitchFamily="2" charset="0"/>
                <a:cs typeface="Italic" pitchFamily="2" charset="0"/>
              </a:rPr>
              <a:t>γ</a:t>
            </a:r>
            <a:endParaRPr lang="en-US" sz="2800" b="1">
              <a:solidFill>
                <a:schemeClr val="accent1">
                  <a:lumMod val="50000"/>
                </a:schemeClr>
              </a:solidFill>
              <a:latin typeface="Italic" pitchFamily="2" charset="0"/>
              <a:cs typeface="Italic" pitchFamily="2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439816" y="3573016"/>
            <a:ext cx="3816424" cy="382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439816" y="5877272"/>
            <a:ext cx="3816424" cy="382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31904" y="4293096"/>
            <a:ext cx="2376264" cy="12003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sz="2400" b="1">
                <a:solidFill>
                  <a:srgbClr val="FF0000"/>
                </a:solidFill>
                <a:latin typeface="+mj-lt"/>
              </a:rPr>
              <a:t>SLIČNO KONAČNO REŠENJE</a:t>
            </a:r>
            <a:endParaRPr lang="en-US" b="1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7" name="Elbow Connector 16"/>
          <p:cNvCxnSpPr>
            <a:stCxn id="6" idx="2"/>
            <a:endCxn id="11" idx="3"/>
          </p:cNvCxnSpPr>
          <p:nvPr/>
        </p:nvCxnSpPr>
        <p:spPr>
          <a:xfrm rot="5400000">
            <a:off x="8460214" y="3657074"/>
            <a:ext cx="384141" cy="2088232"/>
          </a:xfrm>
          <a:prstGeom prst="bentConnector2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0"/>
            <a:endCxn id="11" idx="3"/>
          </p:cNvCxnSpPr>
          <p:nvPr/>
        </p:nvCxnSpPr>
        <p:spPr>
          <a:xfrm rot="16200000" flipV="1">
            <a:off x="8364399" y="4137030"/>
            <a:ext cx="575770" cy="2088232"/>
          </a:xfrm>
          <a:prstGeom prst="bentConnector2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5" idx="2"/>
            <a:endCxn id="11" idx="1"/>
          </p:cNvCxnSpPr>
          <p:nvPr/>
        </p:nvCxnSpPr>
        <p:spPr>
          <a:xfrm rot="5400000" flipH="1" flipV="1">
            <a:off x="4016914" y="3876003"/>
            <a:ext cx="197732" cy="2232248"/>
          </a:xfrm>
          <a:prstGeom prst="bentConnector4">
            <a:avLst>
              <a:gd name="adj1" fmla="val -115611"/>
              <a:gd name="adj2" fmla="val 82258"/>
            </a:avLst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0"/>
          </p:cNvCxnSpPr>
          <p:nvPr/>
        </p:nvCxnSpPr>
        <p:spPr>
          <a:xfrm flipV="1">
            <a:off x="2999656" y="5181146"/>
            <a:ext cx="0" cy="65721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1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336" y="188640"/>
            <a:ext cx="11593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</a:t>
            </a:r>
            <a:r>
              <a:rPr lang="sr-Latn-ME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(2018)</a:t>
            </a: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Geotehničko pro</a:t>
            </a:r>
            <a:r>
              <a:rPr lang="sr-Latn-ME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2: Istraživanje i ispitivanje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gradjevinskog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endParaRPr lang="vi-VN" sz="22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20336" y="188640"/>
            <a:ext cx="2088232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68208" y="789660"/>
            <a:ext cx="3744416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b="1" u="sng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Građevinsko</a:t>
            </a:r>
            <a:r>
              <a:rPr lang="en-US" sz="20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u="sng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tlo</a:t>
            </a:r>
            <a:endParaRPr lang="en-US" sz="2000" b="1" u="sng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Tlo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stijena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ili</a:t>
            </a:r>
            <a:r>
              <a:rPr lang="en-US" sz="2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nasip</a:t>
            </a:r>
            <a:r>
              <a:rPr lang="en-US" sz="2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koji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se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nalaze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lokaciji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prije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izvođenja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građevinskih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radova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5161" y="1683921"/>
            <a:ext cx="4416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 Bold,Bold"/>
              </a:rPr>
              <a:t>2.4 </a:t>
            </a:r>
            <a:r>
              <a:rPr lang="en-US" b="1" dirty="0" err="1">
                <a:latin typeface="Times New Roman Bold,Bold"/>
              </a:rPr>
              <a:t>Proračun</a:t>
            </a:r>
            <a:r>
              <a:rPr lang="en-US" b="1" dirty="0">
                <a:latin typeface="Times New Roman Bold,Bold"/>
              </a:rPr>
              <a:t> </a:t>
            </a:r>
            <a:r>
              <a:rPr lang="en-US" b="1" dirty="0" err="1">
                <a:latin typeface="Times New Roman Bold,Bold"/>
              </a:rPr>
              <a:t>geotehničke</a:t>
            </a:r>
            <a:r>
              <a:rPr lang="en-US" b="1" dirty="0">
                <a:latin typeface="Times New Roman Bold,Bold"/>
              </a:rPr>
              <a:t> </a:t>
            </a:r>
            <a:r>
              <a:rPr lang="en-US" b="1" dirty="0" err="1">
                <a:latin typeface="Times New Roman Bold,Bold"/>
              </a:rPr>
              <a:t>konstrukcije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1062" y="2164738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 Bold,Bold"/>
              </a:rPr>
              <a:t>2.4.1 </a:t>
            </a:r>
            <a:r>
              <a:rPr lang="en-US" b="1" dirty="0" err="1">
                <a:latin typeface="Times New Roman Bold,Bold"/>
              </a:rPr>
              <a:t>Opšte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1062" y="2574764"/>
            <a:ext cx="11449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</a:rPr>
              <a:t>(2) U </a:t>
            </a:r>
            <a:r>
              <a:rPr lang="en-US" dirty="0" err="1">
                <a:latin typeface="Times New Roman" panose="02020603050405020304" pitchFamily="18" charset="0"/>
              </a:rPr>
              <a:t>građevinskoj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geotehnici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poznavanje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uslova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tla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zavisi</a:t>
            </a:r>
            <a:r>
              <a:rPr lang="en-US" dirty="0">
                <a:latin typeface="Times New Roman" panose="02020603050405020304" pitchFamily="18" charset="0"/>
              </a:rPr>
              <a:t> od </a:t>
            </a:r>
            <a:r>
              <a:rPr lang="en-US" dirty="0" err="1">
                <a:latin typeface="Times New Roman" panose="02020603050405020304" pitchFamily="18" charset="0"/>
              </a:rPr>
              <a:t>obima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kvaliteta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geotehnickih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istraživanja</a:t>
            </a:r>
            <a:r>
              <a:rPr lang="en-US" dirty="0">
                <a:latin typeface="Times New Roman" panose="02020603050405020304" pitchFamily="18" charset="0"/>
              </a:rPr>
              <a:t>. </a:t>
            </a:r>
          </a:p>
          <a:p>
            <a:r>
              <a:rPr lang="en-US" dirty="0">
                <a:latin typeface="Times New Roman" panose="02020603050405020304" pitchFamily="18" charset="0"/>
              </a:rPr>
              <a:t>To </a:t>
            </a:r>
            <a:r>
              <a:rPr lang="en-US" dirty="0" err="1">
                <a:latin typeface="Times New Roman" panose="02020603050405020304" pitchFamily="18" charset="0"/>
              </a:rPr>
              <a:t>poznavanje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kontrola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izvođenja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tih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radova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značajniji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za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ispunjenje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osnovnih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zahtjeva</a:t>
            </a:r>
            <a:r>
              <a:rPr lang="en-US" dirty="0">
                <a:latin typeface="Times New Roman" panose="02020603050405020304" pitchFamily="18" charset="0"/>
              </a:rPr>
              <a:t> od </a:t>
            </a:r>
            <a:r>
              <a:rPr lang="en-US" dirty="0" err="1">
                <a:latin typeface="Times New Roman" panose="02020603050405020304" pitchFamily="18" charset="0"/>
              </a:rPr>
              <a:t>postignute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preciznosti</a:t>
            </a:r>
            <a:r>
              <a:rPr lang="en-US" dirty="0">
                <a:latin typeface="Times New Roman" panose="02020603050405020304" pitchFamily="18" charset="0"/>
              </a:rPr>
              <a:t> u </a:t>
            </a:r>
            <a:r>
              <a:rPr lang="en-US" dirty="0" err="1">
                <a:latin typeface="Times New Roman" panose="02020603050405020304" pitchFamily="18" charset="0"/>
              </a:rPr>
              <a:t>proračunskim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modelima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parcijalnim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koeficijentima</a:t>
            </a:r>
            <a:r>
              <a:rPr lang="en-US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15161" y="101843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b="1" dirty="0">
                <a:latin typeface="Calibri" pitchFamily="34" charset="0"/>
                <a:cs typeface="Calibri" pitchFamily="34" charset="0"/>
              </a:rPr>
              <a:t>EN 1997-</a:t>
            </a:r>
            <a:r>
              <a:rPr lang="sr-Latn-ME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1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 (2017) 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Geotehničko pro</a:t>
            </a:r>
            <a:r>
              <a:rPr lang="sr-Latn-ME" b="1" dirty="0">
                <a:latin typeface="Calibri" pitchFamily="34" charset="0"/>
                <a:cs typeface="Calibri" pitchFamily="34" charset="0"/>
              </a:rPr>
              <a:t>j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b="1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o 1: Op</a:t>
            </a:r>
            <a:r>
              <a:rPr lang="sr-Latn-ME" b="1" dirty="0">
                <a:latin typeface="Calibri" pitchFamily="34" charset="0"/>
                <a:cs typeface="Calibri" pitchFamily="34" charset="0"/>
              </a:rPr>
              <a:t>št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a pravila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1062" y="2872624"/>
            <a:ext cx="11073530" cy="666164"/>
          </a:xfrm>
          <a:prstGeom prst="rect">
            <a:avLst/>
          </a:pr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09979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7" grpId="0" animBg="1"/>
      <p:bldP spid="6" grpId="0"/>
      <p:bldP spid="8" grpId="0"/>
      <p:bldP spid="9" grpId="0"/>
      <p:bldP spid="2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258" y="404664"/>
            <a:ext cx="1145639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</a:t>
            </a:r>
            <a:r>
              <a:rPr lang="sr-Latn-ME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(2018)</a:t>
            </a: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Geotehničko pro</a:t>
            </a:r>
            <a:r>
              <a:rPr lang="sr-Latn-ME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2: Istraživanje i ispitivanje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gradjevinskog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vi-VN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1: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Opšte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n-NO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 2: </a:t>
            </a:r>
            <a:r>
              <a:rPr lang="pl-PL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Osnove za projektovanje geotehničkih konstrukcija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3: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Uzorkovanje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stijene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mjerenja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podzemne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vode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4: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Terenska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ispitivanja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stijene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5: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Laboratorijska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ispitivanja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stijene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6: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Izvještaj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o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istraživanju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građevinskog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sr-Latn-ME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24</a:t>
            </a:r>
            <a:r>
              <a:rPr lang="sr-Latn-ME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Priloga</a:t>
            </a:r>
            <a:endParaRPr lang="vi-VN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2258" y="3140968"/>
            <a:ext cx="11024342" cy="34163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nb-NO" b="1" dirty="0">
                <a:solidFill>
                  <a:schemeClr val="bg1"/>
                </a:solidFill>
                <a:latin typeface="Times New Roman" panose="02020603050405020304" pitchFamily="18" charset="0"/>
              </a:rPr>
              <a:t>1.1.2 Predmet i područje primjene EN 1997-2</a:t>
            </a:r>
            <a:endParaRPr lang="sr-Latn-ME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nb-NO" b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endParaRPr lang="nb-NO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pl-PL" dirty="0">
                <a:solidFill>
                  <a:schemeClr val="bg1"/>
                </a:solidFill>
                <a:latin typeface="Times New Roman" panose="02020603050405020304" pitchFamily="18" charset="0"/>
              </a:rPr>
              <a:t>(1) EN 1997-2 je predviđen za upotrebu zajedno sa EN 1997-1 i daje dodatna pravila u odnosu na EN 1997-1 koja se odnose na: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planiranje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izvještavanje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o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istraživanju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građevinskog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tla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;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opšte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zahtjeve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za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niz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uobičajenih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laboratorijskih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terenskih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ispitivanja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; </a:t>
            </a:r>
          </a:p>
          <a:p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</a:rPr>
              <a:t>- interpretacija i vrednovanje rezultata ispitivanja;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-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određivanje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vrijednosti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geotehničkih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parametara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koeficijenata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. </a:t>
            </a:r>
          </a:p>
          <a:p>
            <a:endParaRPr lang="sr-Latn-ME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Dodatno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su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dati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primjeri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primjene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rezultata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terenskih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ispitivanja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za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projektovanje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. </a:t>
            </a:r>
          </a:p>
          <a:p>
            <a:endParaRPr lang="sr-Latn-ME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NAPOMENA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Uspostavljanje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karakterističnih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vrijednosti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je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obuhvaćeno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u EN 1997-1.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9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961" y="1905919"/>
            <a:ext cx="324036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EN ISO 22476</a:t>
            </a:r>
            <a:endParaRPr lang="sr-Latn-ME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Geotehničko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istraživanje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ispitivanje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Ispitivanje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terenu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r-Latn-ME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Djelovi 1-13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940997" y="2646784"/>
            <a:ext cx="324036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EN ISO </a:t>
            </a:r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14688,14689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Geotehničko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istraživanje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ispitivanje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Identifikacija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klasifikacija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tla</a:t>
            </a:r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i stijena</a:t>
            </a:r>
          </a:p>
        </p:txBody>
      </p:sp>
      <p:sp>
        <p:nvSpPr>
          <p:cNvPr id="6" name="Rectangle 5"/>
          <p:cNvSpPr/>
          <p:nvPr/>
        </p:nvSpPr>
        <p:spPr>
          <a:xfrm>
            <a:off x="8302556" y="2616811"/>
            <a:ext cx="3897031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EN ISO </a:t>
            </a:r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22475-1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Geotehničko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istraživanje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ispitivanje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Metode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uzorkovanja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mjerenja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nivoa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podzemnih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voda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Dio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1: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Tehnički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principi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za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izvođenje</a:t>
            </a:r>
            <a:endParaRPr lang="sr-Latn-ME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sr-Latn-ME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5440" y="790031"/>
            <a:ext cx="1051316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</a:t>
            </a:r>
            <a:r>
              <a:rPr lang="sr-Latn-ME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(2018)</a:t>
            </a: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Geotehničko pro</a:t>
            </a:r>
            <a:r>
              <a:rPr lang="sr-Latn-ME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2: Istraživanje i ispitivanje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gradjevinskog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r>
              <a:rPr lang="vi-VN" sz="20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135560" y="1190141"/>
            <a:ext cx="1031270" cy="654683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5" idx="0"/>
          </p:cNvCxnSpPr>
          <p:nvPr/>
        </p:nvCxnSpPr>
        <p:spPr>
          <a:xfrm>
            <a:off x="6274455" y="1165070"/>
            <a:ext cx="286722" cy="1481714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964112" y="1165070"/>
            <a:ext cx="286722" cy="1481714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13960" y="4220087"/>
            <a:ext cx="383782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CEN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ISO</a:t>
            </a:r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/TS 17892</a:t>
            </a:r>
          </a:p>
          <a:p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Laboratorijski testovi</a:t>
            </a:r>
          </a:p>
          <a:p>
            <a:r>
              <a:rPr lang="sr-Latn-ME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Djelovi 1-12</a:t>
            </a:r>
            <a:endParaRPr lang="en-US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61285" y="1165070"/>
            <a:ext cx="1150070" cy="3055017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2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5400" y="1124744"/>
            <a:ext cx="109452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 slučaju parametara tla ili stijena, k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ada se ne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raspolaže sa dovoljn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statistički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poda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taka (ograničen broj ispitivanja)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za određivanje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karakterističnih vr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ednosti, izboru karakteristične vrijednosti E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rokod 7 posvećuje posebnu pažnju te umesto statističke obrade upućuje na 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opreznu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procenu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Latn-ME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“c</a:t>
            </a:r>
            <a:r>
              <a:rPr lang="sr-Latn-ME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autious estimate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’’)</a:t>
            </a:r>
            <a:r>
              <a:rPr lang="vi-VN" sz="24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vr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ij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ednosti parametra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koji utiče na pojavu graničnog stanja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(statistički slično kao srednja vrijednost</a:t>
            </a:r>
            <a:r>
              <a:rPr lang="sr-Latn-ME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vi-VN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umanjena za pola standardne devijacije parametra)</a:t>
            </a:r>
            <a:endParaRPr lang="sr-Latn-ME" sz="24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Evrokod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ne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daje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precizn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smernice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 opreznu procenu vrednosti geotehničkih parametara</a:t>
            </a: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Uticajni faktori (oblik mehanizma loma, relevantna zona tla) 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3472" y="404664"/>
            <a:ext cx="9289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SVOJSTVA MATERIJALA– karakteristična vrijednost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271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99856" y="404664"/>
            <a:ext cx="331236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T1	T2	L1	L2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6883" y="1700808"/>
            <a:ext cx="331236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N1	Iz1	Iz2	N2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400" y="450830"/>
            <a:ext cx="395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Terenski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(T)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laboratorijski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(L)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opiti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9576" y="107581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Korelacije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(K)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993" y="17008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Neposredne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(N)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8497" y="203570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Izvedene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67690" y="174697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velicine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parametara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 flipH="1">
            <a:off x="4980508" y="788730"/>
            <a:ext cx="166093" cy="934829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3" name="Down Arrow 12"/>
          <p:cNvSpPr/>
          <p:nvPr/>
        </p:nvSpPr>
        <p:spPr>
          <a:xfrm flipH="1">
            <a:off x="6325383" y="2151181"/>
            <a:ext cx="204088" cy="719039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4" name="Down Arrow 13"/>
          <p:cNvSpPr/>
          <p:nvPr/>
        </p:nvSpPr>
        <p:spPr>
          <a:xfrm flipH="1">
            <a:off x="5904668" y="870558"/>
            <a:ext cx="166093" cy="934829"/>
          </a:xfrm>
          <a:prstGeom prst="downArrow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5" name="Down Arrow 14"/>
          <p:cNvSpPr/>
          <p:nvPr/>
        </p:nvSpPr>
        <p:spPr>
          <a:xfrm flipH="1">
            <a:off x="6713721" y="870558"/>
            <a:ext cx="166093" cy="934829"/>
          </a:xfrm>
          <a:prstGeom prst="downArrow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7" name="TextBox 16"/>
          <p:cNvSpPr txBox="1"/>
          <p:nvPr/>
        </p:nvSpPr>
        <p:spPr>
          <a:xfrm>
            <a:off x="5436927" y="1071478"/>
            <a:ext cx="44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K1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9053" y="1101194"/>
            <a:ext cx="44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K1</a:t>
            </a:r>
            <a:endParaRPr lang="sr-Latn-ME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45511" y="2843128"/>
            <a:ext cx="259228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Oprezna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procjena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70802" y="3875218"/>
            <a:ext cx="472461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Karakteristi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čna vrijednost Xk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00110" y="5217528"/>
            <a:ext cx="472461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Projektna vrijednost Xd=Xk/</a:t>
            </a:r>
            <a:r>
              <a:rPr lang="sr-Latn-ME" sz="3200" b="1" dirty="0">
                <a:solidFill>
                  <a:srgbClr val="FF0000"/>
                </a:solidFill>
                <a:latin typeface="Symbol" panose="05050102010706020507" pitchFamily="18" charset="2"/>
                <a:cs typeface="Calibri" pitchFamily="34" charset="0"/>
              </a:rPr>
              <a:t>g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560993" y="2680359"/>
            <a:ext cx="2592288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Podaci i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drugih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izvora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geologija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susjedna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gradili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šta</a:t>
            </a:r>
          </a:p>
          <a:p>
            <a:pPr marL="342900" indent="-342900">
              <a:buFontTx/>
              <a:buChar char="-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iskustvo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 rot="6000000" flipH="1">
            <a:off x="8472082" y="2329337"/>
            <a:ext cx="213791" cy="1841890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4" name="Down Arrow 23"/>
          <p:cNvSpPr/>
          <p:nvPr/>
        </p:nvSpPr>
        <p:spPr>
          <a:xfrm flipH="1">
            <a:off x="6299476" y="3213982"/>
            <a:ext cx="204088" cy="719039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5" name="Down Arrow 24"/>
          <p:cNvSpPr/>
          <p:nvPr/>
        </p:nvSpPr>
        <p:spPr>
          <a:xfrm flipH="1">
            <a:off x="6309053" y="4373081"/>
            <a:ext cx="220418" cy="838214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6" name="Left Brace 25"/>
          <p:cNvSpPr/>
          <p:nvPr/>
        </p:nvSpPr>
        <p:spPr>
          <a:xfrm rot="10800000">
            <a:off x="8256240" y="116632"/>
            <a:ext cx="792088" cy="25202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799737" y="72957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r-Latn-ME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1997-2</a:t>
            </a:r>
          </a:p>
        </p:txBody>
      </p:sp>
      <p:sp>
        <p:nvSpPr>
          <p:cNvPr id="28" name="Down Arrow 27"/>
          <p:cNvSpPr/>
          <p:nvPr/>
        </p:nvSpPr>
        <p:spPr>
          <a:xfrm flipH="1">
            <a:off x="7698731" y="788730"/>
            <a:ext cx="166093" cy="934829"/>
          </a:xfrm>
          <a:prstGeom prst="downArrow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74238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5560" y="1124744"/>
            <a:ext cx="9289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SVOJSTVA MATERIJALA– karakteristična vrednost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3472" y="2996952"/>
            <a:ext cx="1036915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Parametar tla (X )			 simbol 		X</a:t>
            </a:r>
            <a:r>
              <a:rPr lang="sr-Latn-ME" sz="24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/X</a:t>
            </a:r>
            <a:r>
              <a:rPr lang="sr-Latn-ME" sz="24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srednje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Tangens efektivnog ugla trenja	 tan</a:t>
            </a:r>
            <a:r>
              <a:rPr lang="el-GR" sz="2400" b="1">
                <a:solidFill>
                  <a:schemeClr val="accent1">
                    <a:lumMod val="50000"/>
                  </a:schemeClr>
                </a:solidFill>
                <a:latin typeface="Italic" pitchFamily="2" charset="0"/>
                <a:cs typeface="Italic" pitchFamily="2" charset="0"/>
              </a:rPr>
              <a:t>φ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' 			0.95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Efektivna kohezija 			 c' 			0.80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Nedrenirana čvrstoća			 c</a:t>
            </a:r>
            <a:r>
              <a:rPr lang="sr-Latn-ME" sz="24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			0.85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Modul stišljivosti			 M</a:t>
            </a:r>
            <a:r>
              <a:rPr lang="sr-Latn-ME" sz="24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(E</a:t>
            </a:r>
            <a:r>
              <a:rPr lang="sr-Latn-ME" sz="24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oed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 		0.80</a:t>
            </a:r>
          </a:p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Zapreminska težina			 </a:t>
            </a:r>
            <a:r>
              <a:rPr lang="el-GR" sz="2400" b="1">
                <a:solidFill>
                  <a:schemeClr val="accent1">
                    <a:lumMod val="50000"/>
                  </a:schemeClr>
                </a:solidFill>
                <a:latin typeface="Italic" pitchFamily="2" charset="0"/>
                <a:cs typeface="Italic" pitchFamily="2" charset="0"/>
              </a:rPr>
              <a:t>γ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			1.00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343472" y="3429000"/>
            <a:ext cx="10369152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343472" y="5733256"/>
            <a:ext cx="10369152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43472" y="1949931"/>
            <a:ext cx="10369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Preporuka za opreznu procenu karakterističnih vrednosti parametra tla iz njihove srednje vrijednosti (Orr&amp;Farrell 1999)</a:t>
            </a:r>
          </a:p>
        </p:txBody>
      </p:sp>
    </p:spTree>
    <p:extLst>
      <p:ext uri="{BB962C8B-B14F-4D97-AF65-F5344CB8AC3E}">
        <p14:creationId xmlns:p14="http://schemas.microsoft.com/office/powerpoint/2010/main" val="27279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3472" y="1052736"/>
            <a:ext cx="10297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PRORA</a:t>
            </a:r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ČUNSKE VREDNOSTI – svojstva materijala</a:t>
            </a: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, nosivosti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3472" y="1733907"/>
            <a:ext cx="10369152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Proračunske vrednosti svojstava materijala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Xd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određuju se deljenjem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karakteristične vrednosti svojstva parcijalnim koeficijentom sigurnosti za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svojstva. Za proračunske vrednosti nosivosti, kao kod proračunskih vrednosti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uticaja od dejstava, u većini slučajeva može se uvesti uprošćenje</a:t>
            </a:r>
            <a:endParaRPr lang="sr-Latn-ME" sz="2400" b="1" baseline="-2500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endParaRPr lang="sr-Latn-ME" sz="2400" b="1" baseline="-2500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endParaRPr lang="sr-Latn-ME" sz="2400" b="1" baseline="-2500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3340549"/>
            <a:ext cx="3086088" cy="134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830" y="3575783"/>
            <a:ext cx="3096344" cy="252919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43472" y="4840379"/>
            <a:ext cx="64087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l-GR" sz="3200" b="1">
                <a:solidFill>
                  <a:srgbClr val="FF0000"/>
                </a:solidFill>
                <a:latin typeface="Italic" pitchFamily="2" charset="0"/>
                <a:cs typeface="Italic" pitchFamily="2" charset="0"/>
              </a:rPr>
              <a:t>γ</a:t>
            </a:r>
            <a:r>
              <a:rPr lang="sr-Latn-ME" sz="3200" b="1" baseline="-2500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M,i</a:t>
            </a:r>
            <a:r>
              <a:rPr lang="vi-VN" sz="3200" b="1" baseline="-2500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koeficijent sigurnosti za materijale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obuhvata nepouzdanosti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karakterističnih vrednosti svojstava materijala i nepouzdanosti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modeliranja nosivosti</a:t>
            </a:r>
            <a:endParaRPr lang="vi-VN" sz="2400" b="1" baseline="-2500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5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446" y="298675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STRUKTURA EVROKODA</a:t>
            </a:r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7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360" y="1165532"/>
            <a:ext cx="1173730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1997-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(2017)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Geotehničko pro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1: Op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št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 pravila</a:t>
            </a:r>
          </a:p>
          <a:p>
            <a:pPr marL="342900" indent="-342900" algn="just">
              <a:spcAft>
                <a:spcPts val="1800"/>
              </a:spcAft>
              <a:buFont typeface="Wingdings" pitchFamily="2" charset="2"/>
              <a:buChar char="Ø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1997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(2018)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Geotehničko pro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ektovanje – D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2: Istraživanje i ispitivanje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gradjevinskog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endParaRPr lang="vi-VN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5400" y="1988840"/>
            <a:ext cx="2376264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5360" y="2870724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r>
              <a:rPr lang="en-US" sz="2400" b="1" u="sng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Građevinsko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u="sng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tlo</a:t>
            </a:r>
            <a:endParaRPr lang="en-US" sz="2400" b="1" u="sng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Tlo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stijena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ili</a:t>
            </a:r>
            <a:r>
              <a:rPr lang="en-US" sz="24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nasip</a:t>
            </a:r>
            <a:r>
              <a:rPr lang="en-US" sz="24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koji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se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nalaze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lokaciji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izvođenja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građevinskih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radova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91344" y="4498972"/>
            <a:ext cx="1188132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Uporedivo</a:t>
            </a:r>
            <a:r>
              <a:rPr lang="en-US" sz="2400" b="1" dirty="0"/>
              <a:t> </a:t>
            </a:r>
            <a:r>
              <a:rPr lang="en-US" sz="2400" b="1" dirty="0" err="1"/>
              <a:t>iskustvo</a:t>
            </a:r>
            <a:endParaRPr lang="en-US" sz="2400" b="1" dirty="0"/>
          </a:p>
          <a:p>
            <a:r>
              <a:rPr lang="pl-PL" sz="2400" dirty="0"/>
              <a:t>Dokumetovana ili na drugi način jasno utvrđena informacija koja se odnosi na građevinsko tlo</a:t>
            </a:r>
          </a:p>
          <a:p>
            <a:r>
              <a:rPr lang="en-US" sz="2400" dirty="0" err="1"/>
              <a:t>koje</a:t>
            </a:r>
            <a:r>
              <a:rPr lang="en-US" sz="2400" dirty="0"/>
              <a:t> se </a:t>
            </a:r>
            <a:r>
              <a:rPr lang="en-US" sz="2400" dirty="0" err="1"/>
              <a:t>razmatra</a:t>
            </a:r>
            <a:r>
              <a:rPr lang="en-US" sz="2400" dirty="0"/>
              <a:t> u </a:t>
            </a:r>
            <a:r>
              <a:rPr lang="en-US" sz="2400" dirty="0" err="1"/>
              <a:t>projektu</a:t>
            </a:r>
            <a:r>
              <a:rPr lang="en-US" sz="2400" dirty="0"/>
              <a:t>,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koja</a:t>
            </a:r>
            <a:r>
              <a:rPr lang="en-US" sz="2400" dirty="0"/>
              <a:t> </a:t>
            </a:r>
            <a:r>
              <a:rPr lang="en-US" sz="2400" dirty="0" err="1"/>
              <a:t>uklučuje</a:t>
            </a:r>
            <a:r>
              <a:rPr lang="en-US" sz="2400" dirty="0"/>
              <a:t> </a:t>
            </a:r>
            <a:r>
              <a:rPr lang="en-US" sz="2400" dirty="0" err="1"/>
              <a:t>iste</a:t>
            </a:r>
            <a:r>
              <a:rPr lang="en-US" sz="2400" dirty="0"/>
              <a:t> </a:t>
            </a:r>
            <a:r>
              <a:rPr lang="en-US" sz="2400" dirty="0" err="1"/>
              <a:t>vrste</a:t>
            </a:r>
            <a:r>
              <a:rPr lang="en-US" sz="2400" dirty="0"/>
              <a:t> </a:t>
            </a:r>
            <a:r>
              <a:rPr lang="en-US" sz="2400" dirty="0" err="1"/>
              <a:t>tla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stijena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koje</a:t>
            </a:r>
            <a:r>
              <a:rPr lang="en-US" sz="2400" dirty="0"/>
              <a:t> </a:t>
            </a:r>
            <a:r>
              <a:rPr lang="en-US" sz="2400" b="1" dirty="0"/>
              <a:t>se </a:t>
            </a:r>
            <a:r>
              <a:rPr lang="en-US" sz="2400" b="1" dirty="0" err="1"/>
              <a:t>slično</a:t>
            </a:r>
            <a:r>
              <a:rPr lang="en-US" sz="2400" b="1" dirty="0"/>
              <a:t> </a:t>
            </a:r>
            <a:r>
              <a:rPr lang="en-US" sz="2400" b="1" dirty="0" err="1"/>
              <a:t>geotehničko</a:t>
            </a:r>
            <a:endParaRPr lang="en-US" sz="2400" b="1" dirty="0"/>
          </a:p>
          <a:p>
            <a:r>
              <a:rPr lang="en-US" sz="2400" b="1" dirty="0" err="1"/>
              <a:t>ponašanje</a:t>
            </a:r>
            <a:r>
              <a:rPr lang="en-US" sz="2400" b="1" dirty="0"/>
              <a:t> </a:t>
            </a:r>
            <a:r>
              <a:rPr lang="en-US" sz="2400" b="1" dirty="0" err="1"/>
              <a:t>očekuje</a:t>
            </a:r>
            <a:r>
              <a:rPr lang="en-US" sz="2400" dirty="0"/>
              <a:t>, u </a:t>
            </a:r>
            <a:r>
              <a:rPr lang="en-US" sz="2400" dirty="0" err="1"/>
              <a:t>interakciji</a:t>
            </a:r>
            <a:r>
              <a:rPr lang="en-US" sz="2400" dirty="0"/>
              <a:t> </a:t>
            </a:r>
            <a:r>
              <a:rPr lang="en-US" sz="2400" b="1" dirty="0" err="1"/>
              <a:t>sa</a:t>
            </a:r>
            <a:r>
              <a:rPr lang="en-US" sz="2400" b="1" dirty="0"/>
              <a:t> </a:t>
            </a:r>
            <a:r>
              <a:rPr lang="en-US" sz="2400" b="1" dirty="0" err="1"/>
              <a:t>sličnim</a:t>
            </a:r>
            <a:r>
              <a:rPr lang="en-US" sz="2400" b="1" dirty="0"/>
              <a:t> </a:t>
            </a:r>
            <a:r>
              <a:rPr lang="en-US" sz="2400" b="1" dirty="0" err="1"/>
              <a:t>konstrukcijama</a:t>
            </a:r>
            <a:r>
              <a:rPr lang="en-US" sz="2400" dirty="0"/>
              <a:t>. </a:t>
            </a:r>
            <a:r>
              <a:rPr lang="en-US" sz="2400" dirty="0" err="1"/>
              <a:t>Informacije</a:t>
            </a:r>
            <a:r>
              <a:rPr lang="en-US" sz="2400" dirty="0"/>
              <a:t> </a:t>
            </a:r>
            <a:r>
              <a:rPr lang="en-US" sz="2400" dirty="0" err="1"/>
              <a:t>koje</a:t>
            </a:r>
            <a:r>
              <a:rPr lang="en-US" sz="2400" dirty="0"/>
              <a:t> </a:t>
            </a:r>
            <a:r>
              <a:rPr lang="en-US" sz="2400" dirty="0" err="1"/>
              <a:t>potiču</a:t>
            </a:r>
            <a:r>
              <a:rPr lang="en-US" sz="2400" dirty="0"/>
              <a:t> </a:t>
            </a:r>
            <a:r>
              <a:rPr lang="en-US" sz="2400" dirty="0" err="1"/>
              <a:t>iz</a:t>
            </a:r>
            <a:endParaRPr lang="en-US" sz="2400" dirty="0"/>
          </a:p>
          <a:p>
            <a:r>
              <a:rPr lang="pl-PL" sz="2400" b="1" dirty="0"/>
              <a:t>lokaliteta konstrukcije </a:t>
            </a:r>
            <a:r>
              <a:rPr lang="pl-PL" sz="2400" dirty="0"/>
              <a:t>se smatraju posebno značajnim.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NOSIVOSTI - ULS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5440" y="1916832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spcAft>
                <a:spcPts val="18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EQU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gubitak ravnoteže konstrukcije ili tla tretiranih kao kruto telo</a:t>
            </a:r>
          </a:p>
          <a:p>
            <a:pPr lvl="1" algn="just">
              <a:spcAft>
                <a:spcPts val="18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STR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lom ili neprihvatljivo velike deformacije konstrukcije ili njenog dela uključujući temelje, šipove, potporne zidove</a:t>
            </a:r>
          </a:p>
          <a:p>
            <a:pPr lvl="1" algn="just">
              <a:spcAft>
                <a:spcPts val="18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GEO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lom ili neprihvatljivo velike deformacije tla</a:t>
            </a:r>
          </a:p>
          <a:p>
            <a:pPr lvl="1" algn="just">
              <a:spcAft>
                <a:spcPts val="18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UPL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gubitak ravnoteže konstrukcije ili tla usled delovanja pornog pritiska (izdizanje) ili druga vertikalna delovanja zatežuće sile (EN7)</a:t>
            </a:r>
          </a:p>
          <a:p>
            <a:pPr lvl="1" algn="just">
              <a:spcAft>
                <a:spcPts val="1800"/>
              </a:spcAft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HYD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 hidraulički slom used prevelikog hidrauličkog gradijenta (EN7)</a:t>
            </a:r>
          </a:p>
        </p:txBody>
      </p:sp>
    </p:spTree>
    <p:extLst>
      <p:ext uri="{BB962C8B-B14F-4D97-AF65-F5344CB8AC3E}">
        <p14:creationId xmlns:p14="http://schemas.microsoft.com/office/powerpoint/2010/main" val="36250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96888" y="233479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NOSIVOSTI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1764114"/>
            <a:ext cx="7897316" cy="462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1580985"/>
            <a:ext cx="2297208" cy="481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03912" y="4240609"/>
            <a:ext cx="792088" cy="340519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ME" sz="1400" b="1"/>
              <a:t>NPV-2</a:t>
            </a:r>
            <a:endParaRPr lang="en-US" sz="1400" b="1"/>
          </a:p>
        </p:txBody>
      </p:sp>
      <p:sp>
        <p:nvSpPr>
          <p:cNvPr id="8" name="TextBox 7"/>
          <p:cNvSpPr txBox="1"/>
          <p:nvPr/>
        </p:nvSpPr>
        <p:spPr>
          <a:xfrm>
            <a:off x="5447928" y="5248721"/>
            <a:ext cx="792088" cy="340519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ME" sz="1400" b="1"/>
              <a:t>NPV-1</a:t>
            </a:r>
            <a:endParaRPr lang="en-US" sz="1400" b="1"/>
          </a:p>
        </p:txBody>
      </p:sp>
      <p:sp>
        <p:nvSpPr>
          <p:cNvPr id="9" name="TextBox 8"/>
          <p:cNvSpPr txBox="1"/>
          <p:nvPr/>
        </p:nvSpPr>
        <p:spPr>
          <a:xfrm>
            <a:off x="2639616" y="3452425"/>
            <a:ext cx="1152128" cy="408623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ME" b="1" dirty="0"/>
              <a:t>STENA        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672064" y="3436798"/>
            <a:ext cx="1152128" cy="408623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ME" b="1"/>
              <a:t>STENA        </a:t>
            </a:r>
            <a:endParaRPr lang="en-US" b="1"/>
          </a:p>
        </p:txBody>
      </p:sp>
      <p:sp>
        <p:nvSpPr>
          <p:cNvPr id="11" name="TextBox 10"/>
          <p:cNvSpPr txBox="1"/>
          <p:nvPr/>
        </p:nvSpPr>
        <p:spPr>
          <a:xfrm>
            <a:off x="9552384" y="4460537"/>
            <a:ext cx="2592288" cy="408623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Unutra</a:t>
            </a:r>
            <a:r>
              <a:rPr lang="sr-Latn-ME" b="1">
                <a:solidFill>
                  <a:srgbClr val="FF0000"/>
                </a:solidFill>
              </a:rPr>
              <a:t>šnja erozija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52384" y="1868249"/>
            <a:ext cx="2592288" cy="408623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Klju</a:t>
            </a:r>
            <a:r>
              <a:rPr lang="sr-Latn-ME" b="1">
                <a:solidFill>
                  <a:srgbClr val="FF0000"/>
                </a:solidFill>
              </a:rPr>
              <a:t>čanje tla</a:t>
            </a:r>
            <a:endParaRPr 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5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NOSIVOSTI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855271"/>
            <a:ext cx="1000911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spcAft>
                <a:spcPts val="1800"/>
              </a:spcAft>
            </a:pPr>
            <a:r>
              <a:rPr lang="sr-Latn-ME" sz="24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PROVERA GRANIČNIH STANJA NOSIVOSTI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Propisanim merama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- usvajanjem “recepata” ili “prepisivanjem”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(jednostavnije konstrukcije, uporedivo iskustvo)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Analitičkim (numeričkim) p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roračunom</a:t>
            </a:r>
            <a:endParaRPr lang="sr-Latn-ME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Ispitivanjem (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modelska ispitivanja,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probna opterećenja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Metodom opažanja (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zasniva se na pretpostavkama o tlu i praćenju ponašanja konstrukcije tokom izvođenja – u slučaju odstupanja od predviđenog vrši se korekcija osnovnog rešenja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; zahteva poseban oprez, organizaciju izvođenja 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obučeni nadzor; nije uvijek primenjivo)</a:t>
            </a: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51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NOSIVOSTI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855271"/>
            <a:ext cx="1000911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spcAft>
                <a:spcPts val="1800"/>
              </a:spcAft>
            </a:pPr>
            <a:r>
              <a:rPr lang="sr-Latn-ME" sz="2400" b="1" i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PROVERA PRORAČUNOM</a:t>
            </a:r>
          </a:p>
          <a:p>
            <a:pPr lvl="1" algn="just">
              <a:spcAft>
                <a:spcPts val="600"/>
              </a:spcAft>
            </a:pP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 granična stanja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STR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i </a:t>
            </a:r>
            <a:r>
              <a:rPr lang="vi-VN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GEO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potrebno je dokazati da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proračunske vrednosti uticaja Ed, usled najnepovoljnije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kombinacije dejstava u svim relevantnim proračunskim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situacijama, nisu veće od odgovarajućih proračunskih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vrednosti nosivosti Rd</a:t>
            </a: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Aft>
                <a:spcPts val="600"/>
              </a:spcAft>
            </a:pP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Aft>
                <a:spcPts val="600"/>
              </a:spcAft>
            </a:pP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Aft>
                <a:spcPts val="600"/>
              </a:spcAft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 granična stanja gubitka ravnoteže konstrukcije kao krutog tela, na primer usled preturanja </a:t>
            </a:r>
            <a:r>
              <a:rPr lang="sr-Latn-ME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EQU</a:t>
            </a: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potrebno je dokazati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4035632"/>
            <a:ext cx="1944216" cy="833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5733256"/>
            <a:ext cx="3024336" cy="8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22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PROR</a:t>
            </a:r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AČUNSKI PRISTUPI ZA (GEO)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06524" y="2136229"/>
          <a:ext cx="10706100" cy="4029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1800" b="1" u="none" strike="noStrike" dirty="0">
                          <a:effectLst/>
                          <a:latin typeface="+mj-lt"/>
                        </a:rPr>
                      </a:br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pristup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 (PP)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Mesto primene</a:t>
                      </a:r>
                      <a:br>
                        <a:rPr lang="en-US" sz="1800" b="1" u="none" strike="noStrike">
                          <a:effectLst/>
                          <a:latin typeface="+mj-lt"/>
                        </a:rPr>
                      </a:br>
                      <a:r>
                        <a:rPr lang="en-US" sz="1800" b="1" u="none" strike="noStrike">
                          <a:effectLst/>
                          <a:latin typeface="+mj-lt"/>
                        </a:rPr>
                        <a:t>parcijalnih</a:t>
                      </a:r>
                      <a:br>
                        <a:rPr lang="en-US" sz="1800" b="1" u="none" strike="noStrike">
                          <a:effectLst/>
                          <a:latin typeface="+mj-lt"/>
                        </a:rPr>
                      </a:br>
                      <a:r>
                        <a:rPr lang="en-US" sz="1800" b="1" u="none" strike="noStrike">
                          <a:effectLst/>
                          <a:latin typeface="+mj-lt"/>
                        </a:rPr>
                        <a:t>koeficijenata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Broj kombinacija proračuna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9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1" u="none" strike="noStrike">
                          <a:effectLst/>
                          <a:latin typeface="+mj-lt"/>
                        </a:rPr>
                        <a:t>1</a:t>
                      </a:r>
                      <a:endParaRPr lang="en-US" sz="2000" b="1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u="none" strike="noStrike">
                          <a:effectLst/>
                          <a:latin typeface="+mj-lt"/>
                        </a:rPr>
                        <a:t>Na izvoru: primena na dejstva i na</a:t>
                      </a:r>
                      <a:br>
                        <a:rPr lang="pl-PL" sz="1800" u="none" strike="noStrike">
                          <a:effectLst/>
                          <a:latin typeface="+mj-lt"/>
                        </a:rPr>
                      </a:br>
                      <a:r>
                        <a:rPr lang="pl-PL" sz="1800" u="none" strike="noStrike">
                          <a:effectLst/>
                          <a:latin typeface="+mj-lt"/>
                        </a:rPr>
                        <a:t>parametre tla</a:t>
                      </a:r>
                      <a:r>
                        <a:rPr lang="pl-PL" sz="18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 (osim za šipove i ankere)</a:t>
                      </a:r>
                      <a:endParaRPr lang="pl-PL" sz="18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2 (dve kombinacije parcijalnih koeficijenata za dejstva i otpornosti; u jednoj kombinaciji parcijalni koeficijenti za dejstva su jednaki 1, a u drugoj tu vrednost imaju parcijalni koeficijenti za parametre tla)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53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1" u="none" strike="noStrike">
                          <a:effectLst/>
                          <a:latin typeface="+mj-lt"/>
                        </a:rPr>
                        <a:t>2</a:t>
                      </a:r>
                      <a:endParaRPr lang="en-US" sz="2000" b="1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Na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mestu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uticaja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od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dejstva:primena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na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dejstva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ili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uticaje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od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dejstva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i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na</a:t>
                      </a:r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+mj-lt"/>
                        </a:rPr>
                        <a:t>otpornost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1" u="none" strike="noStrike">
                          <a:effectLst/>
                          <a:latin typeface="+mj-lt"/>
                        </a:rPr>
                        <a:t>3</a:t>
                      </a:r>
                      <a:endParaRPr lang="en-US" sz="2000" b="1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Na izvoru: primena na dejstva i na parametre tla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23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PROR</a:t>
            </a:r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AČUNSKI PRISTUPI ZA (GEO)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43472" y="1772816"/>
          <a:ext cx="3240360" cy="210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2000" b="1" u="none" strike="noStrike">
                          <a:effectLst/>
                          <a:latin typeface="+mj-lt"/>
                        </a:rPr>
                      </a:br>
                      <a:r>
                        <a:rPr lang="en-US" sz="2000" b="1" u="none" strike="noStrike">
                          <a:effectLst/>
                          <a:latin typeface="+mj-lt"/>
                        </a:rPr>
                        <a:t>pristup (PP)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Kombinacije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A1+M1+R1                            A2+M2+R1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6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 ili A2+M2+R3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97021" y="1772816"/>
          <a:ext cx="7137400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72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1800" b="1" u="none" strike="noStrike" dirty="0">
                          <a:effectLst/>
                          <a:latin typeface="+mj-lt"/>
                        </a:rPr>
                      </a:br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pristup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 (PP)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Kombinacije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Dejstva na konstrukciju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Geotehnička dejstva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Otpornost tla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6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Kombinacija 1                   Kombinacija 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A1                         A2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M1+A1               M2+A2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M1+R1                M1+R4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M1+A1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M1+R2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A1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M2+A2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M2+R3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68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PARCIJALNI KOEFICIJENTI ZA DEJSTVA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99456" y="1903294"/>
          <a:ext cx="3240360" cy="210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2000" b="1" u="none" strike="noStrike" dirty="0">
                          <a:effectLst/>
                          <a:latin typeface="+mj-lt"/>
                        </a:rPr>
                      </a:br>
                      <a:r>
                        <a:rPr lang="en-US" sz="2000" b="1" u="none" strike="noStrike" dirty="0" err="1">
                          <a:effectLst/>
                          <a:latin typeface="+mj-lt"/>
                        </a:rPr>
                        <a:t>pristup</a:t>
                      </a:r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 (PP)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Kombinacije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A1+M1+R1                            A2+M2+R1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6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j-lt"/>
                        </a:rPr>
                        <a:t>A1+M1+R2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 ili A2+M2+R3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99856" y="1916832"/>
          <a:ext cx="7128793" cy="48245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5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7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57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5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err="1">
                          <a:effectLst/>
                          <a:latin typeface="+mj-lt"/>
                        </a:rPr>
                        <a:t>Granično</a:t>
                      </a:r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u="none" strike="noStrike" dirty="0" err="1">
                          <a:effectLst/>
                          <a:latin typeface="+mj-lt"/>
                        </a:rPr>
                        <a:t>stanje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Dejstvo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Povoljnost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Simbol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  <a:latin typeface="+mj-lt"/>
                        </a:rPr>
                        <a:t>Vrednost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7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A1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A2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5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STR/GEO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Stalno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G;sup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G;inf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Povremeno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err="1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dirty="0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G;sup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8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G;inf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5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EQU/UPL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Stalno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G;dst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G;stb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Povremeno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G;dst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78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G;stb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5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HYD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Stalno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G;dst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G;stb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5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Povremeno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Nepovoljno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G;dst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78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+mj-lt"/>
                        </a:rPr>
                        <a:t>Povoljno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G;stb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826" marR="6826" marT="6826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6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99456" y="1844824"/>
          <a:ext cx="3240360" cy="210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2000" b="1" u="none" strike="noStrike">
                          <a:effectLst/>
                          <a:latin typeface="+mj-lt"/>
                        </a:rPr>
                      </a:br>
                      <a:r>
                        <a:rPr lang="en-US" sz="2000" b="1" u="none" strike="noStrike">
                          <a:effectLst/>
                          <a:latin typeface="+mj-lt"/>
                        </a:rPr>
                        <a:t>pristup (PP)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Kombinacije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A1+M1+R1                            A2+M2+R1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6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 ili A2+M2+R3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27848" y="1844824"/>
          <a:ext cx="7200799" cy="4824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3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7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6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97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Granično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stanje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Parametar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800" b="1" u="none" strike="noStrike" dirty="0" err="1">
                          <a:effectLst/>
                          <a:latin typeface="+mj-lt"/>
                        </a:rPr>
                        <a:t>tla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Simbol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  <a:latin typeface="+mj-lt"/>
                        </a:rPr>
                        <a:t>Vrednost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M1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M2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803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+mj-lt"/>
                        </a:rPr>
                        <a:t>EQU/GEO/   STR/UPL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Ugao unutrašnjeg trenja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l-GR" sz="1200" u="none" strike="noStrike">
                          <a:effectLst/>
                          <a:latin typeface="+mj-lt"/>
                        </a:rPr>
                        <a:t>ϕ’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Efektivna kohezija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c’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Nedrenirana čvrstoća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cu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8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Jednoaksijalna čvrstoća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qu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Zapreminska težina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l-GR" sz="1200" u="none" strike="noStrike">
                          <a:effectLst/>
                          <a:latin typeface="+mj-lt"/>
                        </a:rPr>
                        <a:t>γ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Čvrstoća betona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1.50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  <a:latin typeface="+mj-lt"/>
                        </a:rPr>
                        <a:t>Čvrstoća čelika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200" u="none" strike="noStrike">
                          <a:effectLst/>
                          <a:latin typeface="+mj-lt"/>
                        </a:rPr>
                        <a:t>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+mj-lt"/>
                        </a:rPr>
                        <a:t>1.15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PARCIJALNI KOEFICIJENTI ZA MATERIJALNE PARAMETRE</a:t>
            </a:r>
          </a:p>
        </p:txBody>
      </p:sp>
    </p:spTree>
    <p:extLst>
      <p:ext uri="{BB962C8B-B14F-4D97-AF65-F5344CB8AC3E}">
        <p14:creationId xmlns:p14="http://schemas.microsoft.com/office/powerpoint/2010/main" val="313586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83432" y="1759278"/>
          <a:ext cx="3240360" cy="2101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Proračunski</a:t>
                      </a:r>
                      <a:br>
                        <a:rPr lang="en-US" sz="2000" b="1" u="none" strike="noStrike">
                          <a:effectLst/>
                          <a:latin typeface="+mj-lt"/>
                        </a:rPr>
                      </a:br>
                      <a:r>
                        <a:rPr lang="en-US" sz="2000" b="1" u="none" strike="noStrike">
                          <a:effectLst/>
                          <a:latin typeface="+mj-lt"/>
                        </a:rPr>
                        <a:t>pristup (PP)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  <a:latin typeface="+mj-lt"/>
                        </a:rPr>
                        <a:t>Kombinacije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A1+M1+R1                            A2+M2+R1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6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A1+M1+R2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+mj-lt"/>
                        </a:rPr>
                        <a:t>A1 ili A2+M2+R3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PARCIJALNI KOEFICIJENTI ZA OTPORNOSTI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11824" y="1772816"/>
          <a:ext cx="7560841" cy="50284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4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4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4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6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96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04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04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04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52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Granično stanje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Geotehnički problem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Otpor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Simbol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  <a:latin typeface="+mj-lt"/>
                        </a:rPr>
                        <a:t>Vrednost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5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R1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R2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R3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6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1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+mj-lt"/>
                        </a:rPr>
                        <a:t>GEO/STR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Plitki temelji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Nosivost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Klizanje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R;h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Šipovi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Nosivost baze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B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1.30</a:t>
                      </a: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6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Nosivost omotača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6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Ukupna nosivost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0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Nosivost omotača na zatezanje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S;t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Ankeri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P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rivremeni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a;t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6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T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rajni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a;p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6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Potporne konstrukcije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N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osivost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K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lizanje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R;h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O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tpornost tla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45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Kosine i globalna stabilnost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Latn-ME" sz="1400" u="none" strike="noStrike">
                          <a:effectLst/>
                          <a:latin typeface="+mj-lt"/>
                        </a:rPr>
                        <a:t>O</a:t>
                      </a:r>
                      <a:r>
                        <a:rPr lang="en-US" sz="1400" u="none" strike="noStrike">
                          <a:effectLst/>
                          <a:latin typeface="+mj-lt"/>
                        </a:rPr>
                        <a:t>tpornost tla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>
                          <a:effectLst/>
                          <a:latin typeface="+mj-lt"/>
                        </a:rPr>
                        <a:t>γ</a:t>
                      </a:r>
                      <a:r>
                        <a:rPr lang="en-US" sz="1400" u="none" strike="noStrike" baseline="-25000">
                          <a:effectLst/>
                          <a:latin typeface="+mj-lt"/>
                        </a:rPr>
                        <a:t>R;e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Latn-ME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531" marR="6531" marT="6531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0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828675"/>
            <a:ext cx="120300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42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258" y="404664"/>
            <a:ext cx="886410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Sadržaj EN 1997-1 Geotehničko projektovanje – D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 1: Op</a:t>
            </a:r>
            <a:r>
              <a:rPr lang="sr-Latn-ME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št</a:t>
            </a:r>
            <a:r>
              <a:rPr lang="vi-VN" sz="2400" b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 pravila: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1: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Opšte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n-NO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 2: Osnove geotehničkog projektovanja i proračuna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3: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Geotehnički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podaci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4: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Nadzor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izvođenju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osmatranje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održavanje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5: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Nasipanje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odvodnjavanje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poboljšanje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ojačanje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6: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Plitko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temeljenje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7: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Temeljenje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šipovima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8: Sidra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9: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Potporne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konstrukcije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10: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Hidraulički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lom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11: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Opšta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stabilnost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Odjeljak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12: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Nasipi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sr-Latn-ME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+ 9 Priloga</a:t>
            </a:r>
            <a:endParaRPr lang="vi-VN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23592" y="4581128"/>
            <a:ext cx="2160240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4583832" y="4941168"/>
            <a:ext cx="1080120" cy="3600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681553" y="4728337"/>
            <a:ext cx="244827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Stabilnost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kosina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36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UPOTREBLJIVOSTI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3472" y="1700808"/>
            <a:ext cx="1000911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Dokaz graničnih stanja upotrebljivosti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(SLS)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za cilj ima da obezbedi normalno funkcionisanje objekta (da služi svojoj nameni), komfort ljudi i izgled konstrukcije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Potrebno je dokazati, da proračunska vrednost uticaja Ed, koja je propisana u kriterijumu upotrebljivosti, usled najnepovoljnije kombinacije dejstava u svim relevantnim proračunskim situacijama, nije veća od granične proračunske vrednosti relevantnog kriterijuma upotrebljivosti Cd</a:t>
            </a:r>
          </a:p>
          <a:p>
            <a:pPr marL="800100" lvl="1" indent="-342900" algn="just">
              <a:buFont typeface="Arial" pitchFamily="34" charset="0"/>
              <a:buChar char="•"/>
            </a:pP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77" y="4581128"/>
            <a:ext cx="2076252" cy="886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3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980728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GRANIČNA STANJA UPOTREBLJIVOSTI</a:t>
            </a: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-EN 7</a:t>
            </a:r>
            <a:endParaRPr lang="sr-Latn-ME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2050970"/>
            <a:ext cx="100091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Neprihvatljivo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velika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sleganja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Prekomerne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deformacije</a:t>
            </a:r>
            <a:endParaRPr lang="vi-VN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Neprihvatljive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vibracije</a:t>
            </a:r>
            <a:endParaRPr lang="vi-VN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Preterana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buka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Izdizanje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temelja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usljed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bubrenja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ili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smrzavanja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tla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Preterani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dotok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vode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I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zaga</a:t>
            </a:r>
            <a:r>
              <a:rPr lang="sr-Latn-ME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đivača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105273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STRUKTURA EVROKODA</a:t>
            </a:r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 7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775132"/>
            <a:ext cx="10369152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Ankesi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 normativan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+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 informativnih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 Parcijalni i korelacijski </a:t>
            </a:r>
            <a:r>
              <a:rPr lang="sr-Latn-M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koeficijenti </a:t>
            </a:r>
            <a:r>
              <a:rPr lang="vi-VN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za granična stanja</a:t>
            </a:r>
            <a:endParaRPr lang="sr-Latn-ME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B Dodatne informacije za projektne pristupe 1, 2, 3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 Prim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eri određivanja graničnih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zemljanih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pritisaka na vertikalne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zidove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 Analitički postupak proračuna nosivosti tla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 Poluempiri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ski postupak proračuna nosivosti tla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 Prim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er proračuna sleganja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 Proc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ena nosivosti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plitikih temelja na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ij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H Granične vrednosti deformacija konstrukcija i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pomeranja </a:t>
            </a: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temelja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 Popis provere za nadzor i monitoring ponašanja</a:t>
            </a:r>
          </a:p>
        </p:txBody>
      </p:sp>
    </p:spTree>
    <p:extLst>
      <p:ext uri="{BB962C8B-B14F-4D97-AF65-F5344CB8AC3E}">
        <p14:creationId xmlns:p14="http://schemas.microsoft.com/office/powerpoint/2010/main" val="411000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105273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STRUKTURA EVROKODA</a:t>
            </a:r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7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5440" y="1849174"/>
            <a:ext cx="10873208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vi-VN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Norme za izvođenje </a:t>
            </a:r>
            <a:r>
              <a:rPr lang="sr-Latn-ME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specijalnih </a:t>
            </a:r>
            <a:r>
              <a:rPr lang="vi-VN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geotehničkih radova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1536:1999 Bušeni šipovi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1537:1999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Ankeri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12063:1999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Priboji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12699:2000 </a:t>
            </a: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Utisnuti šipovi</a:t>
            </a:r>
            <a:endParaRPr lang="vi-VN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14199:2001 Mikrošipovi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vi-VN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EN ISO 13793:2001 Toplotno projektovanje temelja u cilju sprečavanja mržnjenja</a:t>
            </a:r>
            <a:endParaRPr lang="vi-VN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4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1052736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GEOTEHNIČKE KATEGORIJE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733907"/>
            <a:ext cx="1065718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Zavisno od nivoa rizika i mogućih štetnih posledica u slučaju loma, Evrokod definiše </a:t>
            </a:r>
            <a:r>
              <a:rPr lang="sr-Latn-ME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tri geotehničke kategorije</a:t>
            </a: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Od kategorije direktno zavisi obim i program istražnih radova, proračunski model, parcijalni faktori sigurnosti, nadzor i monitoring</a:t>
            </a:r>
          </a:p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 i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Geotehnička kategorija 1</a:t>
            </a:r>
            <a:r>
              <a:rPr lang="en-US" sz="24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sr-Latn-ME" sz="22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Male i jednostavne konstrukcije</a:t>
            </a:r>
            <a:r>
              <a:rPr lang="en-US" sz="22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sr-Latn-ME" sz="2200" b="1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2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Lagani objekti sa centričnom silom po stubu manjom od 250kN ili ispod zida manjom od 100 kN/m’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2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Potporni zidovi niži od 2m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2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Nasipi niži od 3m ispod prometnih površina odnosno 1m ispod temelja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2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Jednospratne ili dvospratne stambene zgrade na plitkim temeljima ili šipovima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2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Mali iskopi za drenaže</a:t>
            </a:r>
            <a:endParaRPr lang="sr-Latn-ME" sz="2400"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8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1052736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GEOTEHNIČKE KATEGORIJE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875596"/>
            <a:ext cx="1065718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sr-Latn-ME" sz="24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Geotehnička kategorija 2 (pokriva Evrokod)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Pojedinačni plitki temelji (samci)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Roštilji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Šipovi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Potporni zidovi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Iskopi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Oporci i stubovi mosta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Nasipi i zemljani radovi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&gt; 3m</a:t>
            </a: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Geotehničk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ankeri</a:t>
            </a:r>
            <a:endParaRPr lang="sr-Latn-ME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2" y="1052736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GEOTEHNIČKE KATEGORIJE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3472" y="1733907"/>
            <a:ext cx="1065718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sr-Latn-ME" sz="2400" b="1" i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Geotehnička kategorija 3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Zgrade sa izuzetnim opterećenjem, višespratni podrumi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Brane, veliki mostovi i tuneli u lošem tlu i sa prisustvom vode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Temelji mašina sa velikim dinamičkim opterećenjem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Priobalne konstrukcije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Nuklearne centrale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Industrijski objekti koji koriste opasne hemikalije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Zgrade jače osetljive na seizmička opterećenja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Iskopi u složenim uslovima (uglavnom u urbanim sredinama)</a:t>
            </a:r>
          </a:p>
          <a:p>
            <a:pPr marL="8001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Latn-ME" sz="24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Konstrukcije na kolapsibilnom tlu</a:t>
            </a:r>
          </a:p>
        </p:txBody>
      </p:sp>
    </p:spTree>
    <p:extLst>
      <p:ext uri="{BB962C8B-B14F-4D97-AF65-F5344CB8AC3E}">
        <p14:creationId xmlns:p14="http://schemas.microsoft.com/office/powerpoint/2010/main" val="365470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256928" y="0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GEOTEHNIČKE KATEGORIJE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05604" y="-241445"/>
            <a:ext cx="6340631" cy="777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29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29481</TotalTime>
  <Words>2354</Words>
  <Application>Microsoft Office PowerPoint</Application>
  <PresentationFormat>Widescreen</PresentationFormat>
  <Paragraphs>479</Paragraphs>
  <Slides>31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Calibri</vt:lpstr>
      <vt:lpstr>Impact</vt:lpstr>
      <vt:lpstr>Italic</vt:lpstr>
      <vt:lpstr>Symbol</vt:lpstr>
      <vt:lpstr>Times New Roman</vt:lpstr>
      <vt:lpstr>Times New Roman Bold,Bold</vt:lpstr>
      <vt:lpstr>Wingdings</vt:lpstr>
      <vt:lpstr>1_Custom Design</vt:lpstr>
      <vt:lpstr>Custom Design</vt:lpstr>
      <vt:lpstr>CDraw</vt:lpstr>
      <vt:lpstr>OSNOVE PROJEKTOVANJA KONSTRUKCIJA PREMA EVROKODU  EN 1997: GEOTEHNIČKO PROJEKTOVANJE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Milos</dc:creator>
  <cp:lastModifiedBy>Слободан Живаљевић</cp:lastModifiedBy>
  <cp:revision>539</cp:revision>
  <cp:lastPrinted>2018-12-06T14:11:32Z</cp:lastPrinted>
  <dcterms:created xsi:type="dcterms:W3CDTF">2017-11-20T23:40:51Z</dcterms:created>
  <dcterms:modified xsi:type="dcterms:W3CDTF">2024-05-31T18:22:31Z</dcterms:modified>
</cp:coreProperties>
</file>