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3"/>
  </p:sldMasterIdLst>
  <p:notesMasterIdLst>
    <p:notesMasterId r:id="rId8"/>
  </p:notesMasterIdLst>
  <p:handoutMasterIdLst>
    <p:handoutMasterId r:id="rId9"/>
  </p:handoutMasterIdLst>
  <p:sldIdLst>
    <p:sldId id="257" r:id="rId4"/>
    <p:sldId id="273" r:id="rId5"/>
    <p:sldId id="289" r:id="rId6"/>
    <p:sldId id="29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2C71"/>
    <a:srgbClr val="903163"/>
    <a:srgbClr val="2E0C1F"/>
    <a:srgbClr val="E1E1E1"/>
    <a:srgbClr val="A62C6F"/>
    <a:srgbClr val="F9E7F1"/>
    <a:srgbClr val="852359"/>
    <a:srgbClr val="969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0F35DA-0267-4A7A-9209-ED838F468AF4}" type="datetimeFigureOut">
              <a:rPr lang="en-US"/>
              <a:pPr>
                <a:defRPr/>
              </a:pPr>
              <a:t>5/4/2020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7E9B971-7DD2-42D5-A8A0-B38B2E8697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597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FCADBD-51A5-4A8E-8030-C43D8138FA1C}" type="datetimeFigureOut">
              <a:rPr lang="en-US"/>
              <a:pPr>
                <a:defRPr/>
              </a:pPr>
              <a:t>5/4/2020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7EF2E0-76A5-4F65-A896-3D95F58414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705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464567" y="3085765"/>
            <a:ext cx="11262866" cy="33048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58000">
                <a:schemeClr val="accent2">
                  <a:lumMod val="7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9226" y="1020431"/>
            <a:ext cx="10993549" cy="1475013"/>
          </a:xfrm>
          <a:effectLst/>
        </p:spPr>
        <p:txBody>
          <a:bodyPr anchor="ctr" anchorCtr="0"/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DA9062-464A-4243-A88D-139D8C959CE4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463" y="5956300"/>
            <a:ext cx="1016000" cy="365125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FD6A2B-F855-41E2-A5C9-719739BC0A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72209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/>
        </p:nvSpPr>
        <p:spPr bwMode="white">
          <a:xfrm>
            <a:off x="447817" y="5141973"/>
            <a:ext cx="11298200" cy="1274702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59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68FAB8A-5842-401A-9AC9-13357CC3552E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94927F2-2730-444E-B5C8-C0949CB61F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25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/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4364D-AAEF-462F-9582-B9314D1ECC0D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F75E4-0B82-4FD3-9338-44D590814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27898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/>
            </a:extLst>
          </p:cNvPr>
          <p:cNvSpPr>
            <a:spLocks noChangeAspect="1"/>
          </p:cNvSpPr>
          <p:nvPr userDrawn="1"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4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9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D0A03-C3D8-4B8B-A48C-71F9B819938D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9CD19-DD3F-45D8-896C-068E650C92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648898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440286" y="614407"/>
            <a:ext cx="5655714" cy="5244392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5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5292" y="773724"/>
            <a:ext cx="5315516" cy="4958862"/>
          </a:xfrm>
        </p:spPr>
        <p:txBody>
          <a:bodyPr anchor="ctr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773724"/>
            <a:ext cx="5388785" cy="49588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5705A-1DA1-4EE5-8527-008AF857276E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0B51F-63DA-48B5-AA36-28EFED709A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39131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 bwMode="white">
          <a:xfrm>
            <a:off x="447817" y="5141974"/>
            <a:ext cx="11290860" cy="1258827"/>
          </a:xfrm>
          <a:prstGeom prst="rect">
            <a:avLst/>
          </a:prstGeom>
          <a:gradFill flip="none" rotWithShape="1">
            <a:gsLst>
              <a:gs pos="100000">
                <a:srgbClr val="903163"/>
              </a:gs>
              <a:gs pos="60000">
                <a:schemeClr val="accent1">
                  <a:lumMod val="95000"/>
                  <a:lumOff val="5000"/>
                </a:schemeClr>
              </a:gs>
              <a:gs pos="1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/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11D0D7D-715E-40D7-8893-EE572B57450C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8DC037A-D466-4D50-8B6C-ABDB08C8A8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85308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380A6-A7E7-40E3-9DE9-A6D53B187FDF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3BF75-128A-43AB-B960-717B6226C5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95006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10" name="Straight Connector 9">
            <a:extLst>
              <a:ext uri="{FF2B5EF4-FFF2-40B4-BE49-F238E27FC236}"/>
              <a:ext uri="{C183D7F6-B498-43B3-948B-1728B52AA6E4}"/>
            </a:extLst>
          </p:cNvPr>
          <p:cNvCxnSpPr>
            <a:cxnSpLocks/>
          </p:cNvCxnSpPr>
          <p:nvPr userDrawn="1"/>
        </p:nvCxnSpPr>
        <p:spPr>
          <a:xfrm>
            <a:off x="4179888" y="2714625"/>
            <a:ext cx="0" cy="3194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/>
              <a:ext uri="{C183D7F6-B498-43B3-948B-1728B52AA6E4}"/>
            </a:extLst>
          </p:cNvPr>
          <p:cNvCxnSpPr>
            <a:cxnSpLocks/>
          </p:cNvCxnSpPr>
          <p:nvPr userDrawn="1"/>
        </p:nvCxnSpPr>
        <p:spPr>
          <a:xfrm>
            <a:off x="7962900" y="2714625"/>
            <a:ext cx="0" cy="319405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96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3" name="Content Placeholder 3">
            <a:extLst>
              <a:ext uri="{FF2B5EF4-FFF2-40B4-BE49-F238E27FC236}"/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45430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2" name="Content Placeholder 3">
            <a:extLst>
              <a:ext uri="{FF2B5EF4-FFF2-40B4-BE49-F238E27FC236}"/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400414" y="2714624"/>
            <a:ext cx="3378403" cy="3194051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4" name="Text Placeholder 2">
            <a:extLst>
              <a:ext uri="{FF2B5EF4-FFF2-40B4-BE49-F238E27FC236}"/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241852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/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96836" y="2023139"/>
            <a:ext cx="3198328" cy="536005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2941E95C-3169-46E4-9ACC-A25E2D5B0C73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dirty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CD2ACA24-54B4-4C2B-8400-2A958AB182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20014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2250892"/>
            <a:ext cx="5393102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707" y="2250892"/>
            <a:ext cx="5393102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AAA51440-4091-4BC0-A584-6B941B55D97E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47C7E885-7AC9-4B4E-BA36-0A010E3E45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59199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 bwMode="white">
          <a:xfrm>
            <a:off x="440683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anchor="ctr" anchorCtr="0"/>
          <a:lstStyle>
            <a:lvl1pPr algn="ct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BC0FA-BAF0-47D5-BA32-B6D900F963B7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B197C-A8CE-47CE-B86F-47805E03C4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56272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B668331B-5E72-462E-8902-23BA646FC71E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903163"/>
                </a:solidFill>
              </a:defRPr>
            </a:lvl1pPr>
          </a:lstStyle>
          <a:p>
            <a:pPr>
              <a:defRPr/>
            </a:pPr>
            <a:fld id="{3F56F5F2-D15B-4D01-B65A-344694040B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03881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025" y="704850"/>
            <a:ext cx="11029950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81025" y="2335213"/>
            <a:ext cx="110299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713" y="59563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2967327D-0D2A-4D4B-A565-39CE28A275B5}" type="datetime8">
              <a:rPr lang="en-US"/>
              <a:pPr>
                <a:defRPr/>
              </a:pPr>
              <a:t>5/4/2020 11:47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025" y="5951538"/>
            <a:ext cx="6916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cap="all" dirty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463" y="5956300"/>
            <a:ext cx="10525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DEFC2E62-0314-420C-8A61-272A354500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088" y="457200"/>
            <a:ext cx="3703637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275" y="454025"/>
            <a:ext cx="3703638" cy="984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00" y="457200"/>
            <a:ext cx="3703638" cy="920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84" r:id="rId11"/>
  </p:sldLayoutIdLst>
  <p:transition spd="slow">
    <p:fade/>
  </p:transition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kern="1200" cap="all">
          <a:solidFill>
            <a:schemeClr val="bg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ndara" panose="020E0502030303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ndara" panose="020E0502030303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ndara" panose="020E0502030303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ndara" panose="020E0502030303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4800" indent="-304800" algn="l" defTabSz="457200" rtl="0" fontAlgn="base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ern="1200">
          <a:solidFill>
            <a:schemeClr val="tx2"/>
          </a:solidFill>
          <a:latin typeface="+mn-lt"/>
          <a:ea typeface="+mn-ea"/>
          <a:cs typeface="+mn-cs"/>
        </a:defRPr>
      </a:lvl1pPr>
      <a:lvl2pPr marL="628650" indent="-304800" algn="l" defTabSz="457200" rtl="0" fontAlgn="base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98525" indent="-269875" algn="l" defTabSz="457200" rtl="0" fontAlgn="base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1425" indent="-233363" algn="l" defTabSz="457200" rtl="0" fontAlgn="base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1788" indent="-233363" algn="l" defTabSz="457200" rtl="0" fontAlgn="base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title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488" y="1020763"/>
            <a:ext cx="10995025" cy="14747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OSNOVE MEHANIKE TLA I STIJENA</a:t>
            </a:r>
            <a:endParaRPr lang="en-US" dirty="0"/>
          </a:p>
        </p:txBody>
      </p:sp>
      <p:sp>
        <p:nvSpPr>
          <p:cNvPr id="3" name="Subtitle 2" descr="subtitle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025" y="2495550"/>
            <a:ext cx="10993438" cy="590550"/>
          </a:xfrm>
        </p:spPr>
        <p:txBody>
          <a:bodyPr rtlCol="0"/>
          <a:lstStyle/>
          <a:p>
            <a:pPr fontAlgn="auto">
              <a:defRPr/>
            </a:pPr>
            <a:r>
              <a:rPr lang="en-US" dirty="0" err="1" smtClean="0"/>
              <a:t>nosivost</a:t>
            </a:r>
            <a:r>
              <a:rPr lang="en-US" dirty="0" smtClean="0"/>
              <a:t> </a:t>
            </a:r>
            <a:r>
              <a:rPr lang="sr-Latn-ME" dirty="0"/>
              <a:t>šipova (pile bearing </a:t>
            </a:r>
            <a:r>
              <a:rPr lang="sr-Latn-ME" dirty="0" smtClean="0"/>
              <a:t>capacity)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-128801" y="326955"/>
            <a:ext cx="65840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b="1" dirty="0" smtClean="0">
                <a:latin typeface="+mj-lt"/>
              </a:rPr>
              <a:t>Način prenošenja vertikalnog opterećenja kod šipova</a:t>
            </a:r>
            <a:endParaRPr lang="sr-Latn-ME" sz="2000" b="1" dirty="0">
              <a:latin typeface="+mj-lt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6" y="770529"/>
            <a:ext cx="1239958" cy="371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927" y="757286"/>
            <a:ext cx="1527178" cy="374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26" y="771551"/>
            <a:ext cx="1743356" cy="374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89255" y="4747587"/>
            <a:ext cx="1614433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700" b="1" dirty="0" smtClean="0">
                <a:latin typeface="+mj-lt"/>
              </a:rPr>
              <a:t>Stojeći šip</a:t>
            </a:r>
            <a:endParaRPr lang="sr-Latn-ME" sz="1700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76473" y="4585302"/>
            <a:ext cx="208654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700" b="1" dirty="0" smtClean="0">
                <a:latin typeface="+mj-lt"/>
              </a:rPr>
              <a:t>Lebdeći šip</a:t>
            </a:r>
            <a:endParaRPr lang="sr-Latn-ME" sz="1700" b="1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5336" y="4593959"/>
            <a:ext cx="2086546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700" b="1" dirty="0" smtClean="0">
                <a:latin typeface="+mj-lt"/>
              </a:rPr>
              <a:t>Kombinovani prenos i bazom i omotačem</a:t>
            </a:r>
            <a:endParaRPr lang="sr-Latn-ME" sz="1700" b="1" dirty="0">
              <a:latin typeface="+mj-lt"/>
            </a:endParaRPr>
          </a:p>
        </p:txBody>
      </p:sp>
      <p:sp>
        <p:nvSpPr>
          <p:cNvPr id="9" name="Right Arrow 8"/>
          <p:cNvSpPr/>
          <p:nvPr/>
        </p:nvSpPr>
        <p:spPr>
          <a:xfrm rot="5400000" flipH="1">
            <a:off x="950913" y="4187659"/>
            <a:ext cx="727638" cy="314298"/>
          </a:xfrm>
          <a:prstGeom prst="rightArrow">
            <a:avLst/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18532" y="3840039"/>
            <a:ext cx="15649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2500" b="1" dirty="0" err="1" smtClean="0">
                <a:solidFill>
                  <a:srgbClr val="FF0000"/>
                </a:solidFill>
              </a:rPr>
              <a:t>Qb</a:t>
            </a:r>
            <a:r>
              <a:rPr lang="en-US" sz="2500" b="1" dirty="0" smtClean="0">
                <a:solidFill>
                  <a:srgbClr val="FF0000"/>
                </a:solidFill>
              </a:rPr>
              <a:t>=Q</a:t>
            </a:r>
            <a:endParaRPr lang="sr-Latn-ME" sz="2500" b="1" baseline="-25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0332" y="4116905"/>
            <a:ext cx="15649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2500" b="1" dirty="0" smtClean="0">
                <a:solidFill>
                  <a:srgbClr val="FF0000"/>
                </a:solidFill>
              </a:rPr>
              <a:t>Qs=Q</a:t>
            </a:r>
            <a:endParaRPr lang="sr-Latn-ME" sz="2500" b="1" baseline="-25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7260" y="1806498"/>
            <a:ext cx="1259521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500" dirty="0" smtClean="0">
                <a:solidFill>
                  <a:srgbClr val="FF0000"/>
                </a:solidFill>
                <a:latin typeface="Symbol" panose="05050102010706020507" pitchFamily="18" charset="2"/>
              </a:rPr>
              <a:t>t</a:t>
            </a:r>
            <a:r>
              <a:rPr lang="sr-Latn-ME" sz="2500" baseline="-25000" dirty="0" smtClean="0">
                <a:solidFill>
                  <a:srgbClr val="FF0000"/>
                </a:solidFill>
                <a:latin typeface="+mj-lt"/>
              </a:rPr>
              <a:t>s</a:t>
            </a:r>
            <a:endParaRPr lang="sr-Latn-ME" sz="2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77735" y="5436378"/>
            <a:ext cx="15649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2500" b="1" dirty="0" smtClean="0">
                <a:solidFill>
                  <a:srgbClr val="FF0000"/>
                </a:solidFill>
              </a:rPr>
              <a:t>Q=</a:t>
            </a:r>
            <a:r>
              <a:rPr lang="en-US" sz="2500" b="1" dirty="0" err="1" smtClean="0">
                <a:solidFill>
                  <a:srgbClr val="FF0000"/>
                </a:solidFill>
              </a:rPr>
              <a:t>Qb+Qs</a:t>
            </a:r>
            <a:endParaRPr lang="sr-Latn-ME" sz="2500" b="1" baseline="-25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8887" y="5029486"/>
            <a:ext cx="7181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1500" b="1" dirty="0" err="1" smtClean="0"/>
              <a:t>Baza</a:t>
            </a:r>
            <a:endParaRPr lang="sr-Latn-ME" sz="1500" b="1" dirty="0" smtClean="0"/>
          </a:p>
          <a:p>
            <a:pPr eaLnBrk="1" hangingPunct="1"/>
            <a:r>
              <a:rPr lang="en-US" sz="1500" b="1" dirty="0" smtClean="0"/>
              <a:t> </a:t>
            </a:r>
            <a:r>
              <a:rPr lang="sr-Latn-ME" sz="1500" b="1" dirty="0" smtClean="0"/>
              <a:t>šipa</a:t>
            </a:r>
            <a:endParaRPr lang="sr-Latn-ME" sz="1500" b="1" dirty="0"/>
          </a:p>
        </p:txBody>
      </p:sp>
      <p:cxnSp>
        <p:nvCxnSpPr>
          <p:cNvPr id="15" name="Straight Arrow Connector 14"/>
          <p:cNvCxnSpPr>
            <a:endCxn id="20" idx="1"/>
          </p:cNvCxnSpPr>
          <p:nvPr/>
        </p:nvCxnSpPr>
        <p:spPr>
          <a:xfrm flipH="1">
            <a:off x="289255" y="3857664"/>
            <a:ext cx="1037516" cy="106689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21139" y="5490109"/>
            <a:ext cx="291496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1700" b="1" dirty="0" smtClean="0"/>
              <a:t>Q</a:t>
            </a:r>
            <a:r>
              <a:rPr lang="sr-Latn-ME" sz="1700" b="1" dirty="0" smtClean="0"/>
              <a:t>b- </a:t>
            </a:r>
            <a:r>
              <a:rPr lang="sr-Latn-ME" sz="1700" dirty="0" smtClean="0"/>
              <a:t>dio sile koji prihvata baza</a:t>
            </a:r>
            <a:endParaRPr lang="sr-Latn-ME" sz="1700" baseline="-25000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21139" y="5878688"/>
            <a:ext cx="2914966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en-US" sz="1700" b="1" dirty="0" smtClean="0"/>
              <a:t>Q</a:t>
            </a:r>
            <a:r>
              <a:rPr lang="sr-Latn-ME" sz="1700" b="1" dirty="0" smtClean="0"/>
              <a:t>s- </a:t>
            </a:r>
            <a:r>
              <a:rPr lang="sr-Latn-ME" sz="1700" dirty="0" smtClean="0"/>
              <a:t>dio sile koji prihvata omotač stabla trenjem, smičućim silama po omotaču</a:t>
            </a:r>
            <a:endParaRPr lang="sr-Latn-ME" sz="1700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7574364" y="173067"/>
            <a:ext cx="44392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b="1" dirty="0" smtClean="0">
                <a:latin typeface="+mj-lt"/>
              </a:rPr>
              <a:t>Animacija izvođenje bušenog šipa (bored pile)</a:t>
            </a:r>
            <a:endParaRPr lang="sr-Latn-ME" sz="2000" b="1" dirty="0">
              <a:latin typeface="+mj-lt"/>
            </a:endParaRPr>
          </a:p>
        </p:txBody>
      </p:sp>
      <p:pic>
        <p:nvPicPr>
          <p:cNvPr id="3" name="Bored Piles Animation  Kell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66479" y="1011484"/>
            <a:ext cx="3467100" cy="4572000"/>
          </a:xfrm>
          <a:prstGeom prst="rect">
            <a:avLst/>
          </a:prstGeom>
        </p:spPr>
      </p:pic>
      <p:sp>
        <p:nvSpPr>
          <p:cNvPr id="24" name="Flowchart: Magnetic Disk 23"/>
          <p:cNvSpPr/>
          <p:nvPr/>
        </p:nvSpPr>
        <p:spPr>
          <a:xfrm>
            <a:off x="6716325" y="1611187"/>
            <a:ext cx="783837" cy="1505164"/>
          </a:xfrm>
          <a:prstGeom prst="flowChartMagneticDisk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6455219" y="1750596"/>
            <a:ext cx="0" cy="1312719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17982" y="2168428"/>
            <a:ext cx="161872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sr-Latn-ME" sz="2500" dirty="0" smtClean="0">
                <a:latin typeface="Symbol" panose="05050102010706020507" pitchFamily="18" charset="2"/>
              </a:rPr>
              <a:t>D</a:t>
            </a:r>
            <a:r>
              <a:rPr lang="sr-Latn-ME" sz="2500" dirty="0" smtClean="0"/>
              <a:t>L</a:t>
            </a:r>
            <a:endParaRPr lang="sr-Latn-ME" sz="2500" baseline="-250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6655218" y="2050376"/>
            <a:ext cx="1429651" cy="725590"/>
            <a:chOff x="2768323" y="4396676"/>
            <a:chExt cx="3984257" cy="1504996"/>
          </a:xfrm>
        </p:grpSpPr>
        <p:sp>
          <p:nvSpPr>
            <p:cNvPr id="28" name="Right Arrow 27"/>
            <p:cNvSpPr/>
            <p:nvPr/>
          </p:nvSpPr>
          <p:spPr>
            <a:xfrm rot="5400000" flipH="1">
              <a:off x="4781242" y="4979134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5133852" y="4396676"/>
              <a:ext cx="1618728" cy="1308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9pPr>
            </a:lstStyle>
            <a:p>
              <a:pPr eaLnBrk="1" hangingPunct="1"/>
              <a:r>
                <a:rPr lang="sr-Latn-ME" sz="3500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t</a:t>
              </a:r>
              <a:r>
                <a:rPr lang="sr-Latn-ME" sz="3500" baseline="-25000" dirty="0" smtClean="0">
                  <a:solidFill>
                    <a:srgbClr val="FF0000"/>
                  </a:solidFill>
                </a:rPr>
                <a:t>s</a:t>
              </a:r>
              <a:endParaRPr lang="sr-Latn-ME" sz="35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0" name="Right Arrow 29"/>
            <p:cNvSpPr/>
            <p:nvPr/>
          </p:nvSpPr>
          <p:spPr>
            <a:xfrm rot="5400000" flipH="1">
              <a:off x="2561653" y="4998233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Right Arrow 30"/>
            <p:cNvSpPr/>
            <p:nvPr/>
          </p:nvSpPr>
          <p:spPr>
            <a:xfrm rot="5400000" flipH="1">
              <a:off x="3041621" y="5299942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2" name="Right Arrow 31"/>
            <p:cNvSpPr/>
            <p:nvPr/>
          </p:nvSpPr>
          <p:spPr>
            <a:xfrm rot="5400000" flipH="1">
              <a:off x="3752502" y="5380704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3" name="Right Arrow 32"/>
            <p:cNvSpPr/>
            <p:nvPr/>
          </p:nvSpPr>
          <p:spPr>
            <a:xfrm rot="5400000" flipH="1">
              <a:off x="4376241" y="5240935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V="1">
            <a:off x="4851783" y="2427955"/>
            <a:ext cx="1081155" cy="49359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704050" y="2670390"/>
            <a:ext cx="147733" cy="396141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625041" y="3290181"/>
            <a:ext cx="291496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sr-Latn-ME" sz="1700" dirty="0" smtClean="0"/>
              <a:t>dio omotača šipa-površina kontakta između šipa i tla</a:t>
            </a:r>
            <a:endParaRPr lang="sr-Latn-ME" sz="1700" baseline="-25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4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0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0" grpId="0"/>
      <p:bldP spid="20" grpId="0"/>
      <p:bldP spid="21" grpId="0"/>
      <p:bldP spid="22" grpId="0"/>
      <p:bldP spid="9" grpId="0" animBg="1"/>
      <p:bldP spid="10" grpId="0"/>
      <p:bldP spid="11" grpId="0"/>
      <p:bldP spid="12" grpId="0"/>
      <p:bldP spid="13" grpId="0"/>
      <p:bldP spid="14" grpId="0"/>
      <p:bldP spid="18" grpId="0"/>
      <p:bldP spid="19" grpId="0"/>
      <p:bldP spid="23" grpId="0"/>
      <p:bldP spid="24" grpId="0" animBg="1"/>
      <p:bldP spid="26" grpId="0"/>
      <p:bldP spid="35" grpId="0" animBg="1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04" y="750935"/>
            <a:ext cx="5115765" cy="42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628144" y="1417883"/>
            <a:ext cx="184208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nosivost baze</a:t>
            </a:r>
            <a:endParaRPr lang="sr-Latn-ME" sz="1500" dirty="0">
              <a:latin typeface="+mj-lt"/>
            </a:endParaRPr>
          </a:p>
        </p:txBody>
      </p:sp>
      <p:cxnSp>
        <p:nvCxnSpPr>
          <p:cNvPr id="24" name="Straight Arrow Connector 23"/>
          <p:cNvCxnSpPr>
            <a:stCxn id="55" idx="1"/>
          </p:cNvCxnSpPr>
          <p:nvPr/>
        </p:nvCxnSpPr>
        <p:spPr>
          <a:xfrm flipH="1" flipV="1">
            <a:off x="6686805" y="549274"/>
            <a:ext cx="741162" cy="3925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647561" y="2559773"/>
            <a:ext cx="28387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A</a:t>
            </a:r>
            <a:r>
              <a:rPr lang="sr-Latn-ME" sz="1500" baseline="-25000" dirty="0" smtClean="0">
                <a:latin typeface="+mj-lt"/>
              </a:rPr>
              <a:t>b</a:t>
            </a:r>
            <a:r>
              <a:rPr lang="sr-Latn-ME" sz="1500" dirty="0" smtClean="0">
                <a:latin typeface="+mj-lt"/>
              </a:rPr>
              <a:t>- površina baze šipa</a:t>
            </a:r>
            <a:endParaRPr lang="sr-Latn-ME" sz="1500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79297" y="106104"/>
            <a:ext cx="67653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b="1" dirty="0" smtClean="0">
                <a:latin typeface="+mj-lt"/>
              </a:rPr>
              <a:t>Granična nosivost šipa</a:t>
            </a:r>
            <a:endParaRPr lang="sr-Latn-ME" sz="2000" b="1" dirty="0">
              <a:latin typeface="+mj-lt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16" y="579472"/>
            <a:ext cx="1743356" cy="374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532" y="4432444"/>
            <a:ext cx="1469731" cy="220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336" y="4456698"/>
            <a:ext cx="1756742" cy="220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8"/>
          <a:stretch/>
        </p:blipFill>
        <p:spPr bwMode="auto">
          <a:xfrm>
            <a:off x="2171895" y="647179"/>
            <a:ext cx="2170727" cy="547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122975" y="782614"/>
            <a:ext cx="431862" cy="394353"/>
          </a:xfrm>
          <a:prstGeom prst="rect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2841809" y="1108323"/>
            <a:ext cx="628420" cy="406652"/>
          </a:xfrm>
          <a:prstGeom prst="straightConnector1">
            <a:avLst/>
          </a:prstGeom>
          <a:ln>
            <a:solidFill>
              <a:srgbClr val="FF0000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225325" y="1311649"/>
            <a:ext cx="1842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nosivost omotača</a:t>
            </a:r>
            <a:endParaRPr lang="sr-Latn-ME" sz="15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61342" y="723861"/>
            <a:ext cx="431862" cy="394353"/>
          </a:xfrm>
          <a:prstGeom prst="rect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4030950" y="1118214"/>
            <a:ext cx="310345" cy="306698"/>
          </a:xfrm>
          <a:prstGeom prst="straightConnector1">
            <a:avLst/>
          </a:prstGeom>
          <a:ln>
            <a:solidFill>
              <a:srgbClr val="FF0000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717" y="2036864"/>
            <a:ext cx="1668460" cy="41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625588" y="2913716"/>
            <a:ext cx="28387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q</a:t>
            </a:r>
            <a:r>
              <a:rPr lang="sr-Latn-ME" sz="1500" baseline="-25000" dirty="0" smtClean="0">
                <a:latin typeface="+mj-lt"/>
              </a:rPr>
              <a:t>b.f </a:t>
            </a:r>
            <a:r>
              <a:rPr lang="sr-Latn-ME" sz="1500" dirty="0" smtClean="0">
                <a:latin typeface="+mj-lt"/>
              </a:rPr>
              <a:t>– granična nosivost tla u oblasti baze šipa</a:t>
            </a:r>
            <a:endParaRPr lang="sr-Latn-ME" sz="1500" dirty="0">
              <a:latin typeface="+mj-lt"/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57" y="3646021"/>
            <a:ext cx="2364303" cy="43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700442" y="4109279"/>
            <a:ext cx="28387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Symbol" panose="05050102010706020507" pitchFamily="18" charset="2"/>
              </a:rPr>
              <a:t>D</a:t>
            </a:r>
            <a:r>
              <a:rPr lang="sr-Latn-ME" sz="1500" dirty="0" smtClean="0">
                <a:latin typeface="+mj-lt"/>
              </a:rPr>
              <a:t>L- dužina dijela šipa</a:t>
            </a:r>
            <a:endParaRPr lang="sr-Latn-ME" sz="1500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47396" y="4456698"/>
            <a:ext cx="31383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a</a:t>
            </a:r>
            <a:r>
              <a:rPr lang="sr-Latn-ME" sz="1500" baseline="-25000" dirty="0" smtClean="0">
                <a:latin typeface="+mj-lt"/>
              </a:rPr>
              <a:t>s</a:t>
            </a:r>
            <a:r>
              <a:rPr lang="sr-Latn-ME" sz="1500" dirty="0" smtClean="0">
                <a:latin typeface="+mj-lt"/>
              </a:rPr>
              <a:t>- površina omotača stabla šipa po jedinici dužine</a:t>
            </a:r>
            <a:endParaRPr lang="sr-Latn-ME" sz="1500" dirty="0"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20811" y="5072251"/>
            <a:ext cx="2818349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Symbol" panose="05050102010706020507" pitchFamily="18" charset="2"/>
              </a:rPr>
              <a:t>t</a:t>
            </a:r>
            <a:r>
              <a:rPr lang="sr-Latn-ME" sz="1500" baseline="-25000" dirty="0" smtClean="0">
                <a:latin typeface="+mj-lt"/>
              </a:rPr>
              <a:t>s,f </a:t>
            </a:r>
            <a:r>
              <a:rPr lang="sr-Latn-ME" sz="1500" dirty="0" smtClean="0">
                <a:latin typeface="+mj-lt"/>
              </a:rPr>
              <a:t>– smičuća čvrstoća, granični napon smicanja na kontaktu omotača i tla</a:t>
            </a:r>
            <a:endParaRPr lang="sr-Latn-ME" sz="1500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01486" y="-46301"/>
            <a:ext cx="2743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b="1" dirty="0" smtClean="0">
                <a:latin typeface="+mj-lt"/>
              </a:rPr>
              <a:t>Nosivost baze šipa</a:t>
            </a:r>
            <a:endParaRPr lang="sr-Latn-ME" sz="2000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01486" y="387691"/>
            <a:ext cx="497610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Granična nosivost tla u oblasti baze šipa</a:t>
            </a:r>
            <a:endParaRPr lang="sr-Latn-ME" sz="1500" dirty="0">
              <a:latin typeface="+mj-lt"/>
            </a:endParaRPr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100" y="1758949"/>
            <a:ext cx="2251029" cy="38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7427967" y="744635"/>
            <a:ext cx="1626385" cy="394353"/>
          </a:xfrm>
          <a:prstGeom prst="rect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  <p:sp>
        <p:nvSpPr>
          <p:cNvPr id="58" name="TextBox 57"/>
          <p:cNvSpPr txBox="1"/>
          <p:nvPr/>
        </p:nvSpPr>
        <p:spPr>
          <a:xfrm>
            <a:off x="4539160" y="151880"/>
            <a:ext cx="29135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relativno mala veličina,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pa se zanemaruje</a:t>
            </a:r>
            <a:endParaRPr lang="sr-Latn-ME" sz="1500" dirty="0"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76095" y="1209752"/>
            <a:ext cx="626217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Šip se može posmatrati kao dubok temelj kružnog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ili kvadratnog oblika:</a:t>
            </a:r>
            <a:endParaRPr lang="sr-Latn-ME" sz="1500" dirty="0"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62517" y="4102397"/>
            <a:ext cx="3485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b="1" dirty="0" smtClean="0">
                <a:latin typeface="+mj-lt"/>
              </a:rPr>
              <a:t>Pretpostavljeni mehanizmi loma</a:t>
            </a:r>
            <a:endParaRPr lang="sr-Latn-ME" sz="1500" b="1" dirty="0"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13161" y="1602167"/>
            <a:ext cx="597249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N</a:t>
            </a:r>
            <a:r>
              <a:rPr lang="sr-Latn-ME" sz="1500" baseline="-25000" dirty="0" smtClean="0">
                <a:latin typeface="+mj-lt"/>
              </a:rPr>
              <a:t>c</a:t>
            </a:r>
            <a:r>
              <a:rPr lang="sr-Latn-ME" sz="1500" dirty="0" smtClean="0">
                <a:latin typeface="+mj-lt"/>
              </a:rPr>
              <a:t>*-faktor nosivosti sa faktorima oblika i dubine N</a:t>
            </a:r>
            <a:r>
              <a:rPr lang="sr-Latn-ME" sz="1500" baseline="-25000" dirty="0" smtClean="0">
                <a:latin typeface="+mj-lt"/>
              </a:rPr>
              <a:t>c</a:t>
            </a:r>
            <a:r>
              <a:rPr lang="sr-Latn-ME" sz="1500" dirty="0" smtClean="0">
                <a:latin typeface="+mj-lt"/>
              </a:rPr>
              <a:t> s</a:t>
            </a:r>
            <a:r>
              <a:rPr lang="sr-Latn-ME" sz="1500" baseline="-25000" dirty="0" smtClean="0">
                <a:latin typeface="+mj-lt"/>
              </a:rPr>
              <a:t>c</a:t>
            </a:r>
            <a:r>
              <a:rPr lang="sr-Latn-ME" sz="1500" dirty="0" smtClean="0">
                <a:latin typeface="+mj-lt"/>
              </a:rPr>
              <a:t> d</a:t>
            </a:r>
            <a:r>
              <a:rPr lang="sr-Latn-ME" sz="1500" baseline="-25000" dirty="0" smtClean="0">
                <a:latin typeface="+mj-lt"/>
              </a:rPr>
              <a:t>c</a:t>
            </a:r>
            <a:endParaRPr lang="sr-Latn-ME" sz="1500" baseline="-25000" dirty="0">
              <a:latin typeface="+mj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004017" y="1936525"/>
            <a:ext cx="67087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N</a:t>
            </a:r>
            <a:r>
              <a:rPr lang="sr-Latn-ME" sz="1500" baseline="-25000" dirty="0" smtClean="0">
                <a:latin typeface="+mj-lt"/>
              </a:rPr>
              <a:t>q</a:t>
            </a:r>
            <a:r>
              <a:rPr lang="sr-Latn-ME" sz="1500" dirty="0" smtClean="0">
                <a:latin typeface="+mj-lt"/>
              </a:rPr>
              <a:t>*</a:t>
            </a:r>
            <a:r>
              <a:rPr lang="sr-Latn-ME" sz="1500" dirty="0"/>
              <a:t>-faktor nosivosti sa faktorima oblika </a:t>
            </a:r>
            <a:r>
              <a:rPr lang="sr-Latn-ME" sz="1500" dirty="0" smtClean="0"/>
              <a:t>i dubine N</a:t>
            </a:r>
            <a:r>
              <a:rPr lang="sr-Latn-ME" sz="1500" baseline="-25000" dirty="0" smtClean="0"/>
              <a:t>q</a:t>
            </a:r>
            <a:r>
              <a:rPr lang="sr-Latn-ME" sz="1500" dirty="0" smtClean="0"/>
              <a:t> s</a:t>
            </a:r>
            <a:r>
              <a:rPr lang="sr-Latn-ME" sz="1500" baseline="-25000" dirty="0" smtClean="0"/>
              <a:t>q</a:t>
            </a:r>
            <a:r>
              <a:rPr lang="sr-Latn-ME" sz="1500" dirty="0" smtClean="0"/>
              <a:t> d</a:t>
            </a:r>
            <a:r>
              <a:rPr lang="sr-Latn-ME" sz="1500" baseline="-25000" dirty="0" smtClean="0"/>
              <a:t>q</a:t>
            </a:r>
            <a:endParaRPr lang="sr-Latn-ME" sz="1500" baseline="-25000" dirty="0"/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Latn-ME" sz="1500" dirty="0"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31377" y="2236608"/>
            <a:ext cx="542959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Vertikalni napon u nivou baze šipa q</a:t>
            </a:r>
            <a:r>
              <a:rPr lang="sr-Latn-ME" sz="1500" baseline="-25000" dirty="0" smtClean="0">
                <a:latin typeface="+mj-lt"/>
              </a:rPr>
              <a:t>0</a:t>
            </a:r>
            <a:r>
              <a:rPr lang="sr-Latn-ME" sz="1500" dirty="0" smtClean="0">
                <a:latin typeface="+mj-lt"/>
              </a:rPr>
              <a:t>=</a:t>
            </a:r>
            <a:r>
              <a:rPr lang="sr-Latn-ME" sz="1500" dirty="0" smtClean="0">
                <a:latin typeface="Symbol" panose="05050102010706020507" pitchFamily="18" charset="2"/>
              </a:rPr>
              <a:t>g</a:t>
            </a:r>
            <a:r>
              <a:rPr lang="sr-Latn-ME" sz="1500" dirty="0" smtClean="0">
                <a:latin typeface="+mj-lt"/>
              </a:rPr>
              <a:t>D</a:t>
            </a:r>
            <a:r>
              <a:rPr lang="sr-Latn-ME" sz="1500" baseline="-25000" dirty="0" smtClean="0">
                <a:latin typeface="+mj-lt"/>
              </a:rPr>
              <a:t>f</a:t>
            </a:r>
            <a:endParaRPr lang="sr-Latn-ME" sz="1500" baseline="-25000" dirty="0">
              <a:latin typeface="+mj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62517" y="2661789"/>
            <a:ext cx="615214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Oblik mehanizma loma tla u području baze šipa je 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manje poznat nego u slučaju plitkog temelja.</a:t>
            </a:r>
            <a:endParaRPr lang="sr-Latn-ME" sz="1500" baseline="-25000" dirty="0">
              <a:latin typeface="+mj-lt"/>
            </a:endParaRPr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352" y="2709133"/>
            <a:ext cx="2992093" cy="404912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4462960" y="3319045"/>
            <a:ext cx="466953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Faktori nosivosti N</a:t>
            </a:r>
            <a:r>
              <a:rPr lang="sr-Latn-ME" sz="1500" baseline="-25000" dirty="0" smtClean="0">
                <a:latin typeface="+mj-lt"/>
              </a:rPr>
              <a:t>q</a:t>
            </a:r>
            <a:r>
              <a:rPr lang="sr-Latn-ME" sz="1500" dirty="0" smtClean="0">
                <a:latin typeface="+mj-lt"/>
              </a:rPr>
              <a:t>* za dubok temelj dobijeni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teorijskim postupcima ili predloženi poluempirijski</a:t>
            </a:r>
            <a:endParaRPr lang="sr-Latn-ME" sz="1500" dirty="0">
              <a:latin typeface="+mj-lt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flipV="1">
            <a:off x="8744007" y="3361940"/>
            <a:ext cx="310345" cy="166880"/>
          </a:xfrm>
          <a:prstGeom prst="straightConnector1">
            <a:avLst/>
          </a:prstGeom>
          <a:ln>
            <a:solidFill>
              <a:srgbClr val="FF0000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1" grpId="0"/>
      <p:bldP spid="36" grpId="0" animBg="1"/>
      <p:bldP spid="43" grpId="0"/>
      <p:bldP spid="44" grpId="0" animBg="1"/>
      <p:bldP spid="46" grpId="0"/>
      <p:bldP spid="47" grpId="0"/>
      <p:bldP spid="48" grpId="0"/>
      <p:bldP spid="49" grpId="0"/>
      <p:bldP spid="50" grpId="0"/>
      <p:bldP spid="52" grpId="0"/>
      <p:bldP spid="55" grpId="0" animBg="1"/>
      <p:bldP spid="58" grpId="0"/>
      <p:bldP spid="61" grpId="0"/>
      <p:bldP spid="62" grpId="0"/>
      <p:bldP spid="63" grpId="0"/>
      <p:bldP spid="64" grpId="0"/>
      <p:bldP spid="65" grpId="0"/>
      <p:bldP spid="66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Magnetic Disk 2"/>
          <p:cNvSpPr/>
          <p:nvPr/>
        </p:nvSpPr>
        <p:spPr>
          <a:xfrm>
            <a:off x="9462645" y="1143000"/>
            <a:ext cx="1347344" cy="2181632"/>
          </a:xfrm>
          <a:prstGeom prst="flowChartMagneticDisk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-179297" y="106104"/>
            <a:ext cx="67653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b="1" dirty="0" smtClean="0">
                <a:latin typeface="+mj-lt"/>
              </a:rPr>
              <a:t>Granična nosivost omotača šipa</a:t>
            </a:r>
            <a:endParaRPr lang="sr-Latn-ME" sz="2000" b="1" dirty="0">
              <a:latin typeface="+mj-lt"/>
            </a:endParaRPr>
          </a:p>
        </p:txBody>
      </p:sp>
      <p:pic>
        <p:nvPicPr>
          <p:cNvPr id="18557" name="Picture 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9" y="901761"/>
            <a:ext cx="2660331" cy="48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-282892" y="1593147"/>
            <a:ext cx="560927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 c</a:t>
            </a:r>
            <a:r>
              <a:rPr lang="sr-Latn-ME" sz="1500" baseline="-25000" dirty="0" smtClean="0">
                <a:latin typeface="+mj-lt"/>
              </a:rPr>
              <a:t>a</a:t>
            </a:r>
            <a:r>
              <a:rPr lang="sr-Latn-ME" sz="1500" dirty="0" smtClean="0">
                <a:latin typeface="+mj-lt"/>
              </a:rPr>
              <a:t> – adhezija tj. kohezija na kontaktu omotača stabla šipa i tla</a:t>
            </a:r>
            <a:endParaRPr lang="sr-Latn-ME" sz="1500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-247877" y="567790"/>
            <a:ext cx="560927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Granični smičući napon na kontaktu omotača i tla:</a:t>
            </a:r>
            <a:endParaRPr lang="sr-Latn-ME" sz="1500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-282892" y="1841012"/>
            <a:ext cx="560927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 </a:t>
            </a:r>
            <a:r>
              <a:rPr lang="sr-Latn-ME" sz="1500" dirty="0" smtClean="0">
                <a:latin typeface="Symbol" panose="05050102010706020507" pitchFamily="18" charset="2"/>
              </a:rPr>
              <a:t>s</a:t>
            </a:r>
            <a:r>
              <a:rPr lang="sr-Latn-ME" sz="1500" baseline="-25000" dirty="0" smtClean="0">
                <a:latin typeface="+mj-lt"/>
              </a:rPr>
              <a:t>h</a:t>
            </a:r>
            <a:r>
              <a:rPr lang="sr-Latn-ME" sz="1500" dirty="0" smtClean="0">
                <a:latin typeface="+mj-lt"/>
              </a:rPr>
              <a:t> – horizontalni napon na kontaktu omotača stabla šipa i tla</a:t>
            </a:r>
            <a:endParaRPr lang="sr-Latn-ME" sz="1500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-282892" y="2148788"/>
            <a:ext cx="56092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+mj-lt"/>
              </a:rPr>
              <a:t> </a:t>
            </a:r>
            <a:r>
              <a:rPr lang="sr-Latn-ME" sz="1500" dirty="0" smtClean="0">
                <a:latin typeface="Symbol" panose="05050102010706020507" pitchFamily="18" charset="2"/>
              </a:rPr>
              <a:t>d</a:t>
            </a:r>
            <a:r>
              <a:rPr lang="sr-Latn-ME" sz="1500" dirty="0" smtClean="0">
                <a:latin typeface="+mj-lt"/>
              </a:rPr>
              <a:t> – ugao trenja između tla i omotača šipa koji zavisi od vrste materijala od kojeg je izrađen šip: za betonske i drvene šipove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1500" dirty="0" smtClean="0">
                <a:latin typeface="Symbol" panose="05050102010706020507" pitchFamily="18" charset="2"/>
              </a:rPr>
              <a:t>d=f</a:t>
            </a:r>
            <a:r>
              <a:rPr lang="sr-Latn-ME" sz="1500" dirty="0" smtClean="0">
                <a:latin typeface="+mj-lt"/>
              </a:rPr>
              <a:t>  a za čelične</a:t>
            </a:r>
            <a:r>
              <a:rPr lang="sr-Latn-ME" sz="1500" dirty="0">
                <a:latin typeface="Symbol" panose="05050102010706020507" pitchFamily="18" charset="2"/>
              </a:rPr>
              <a:t> </a:t>
            </a:r>
            <a:r>
              <a:rPr lang="sr-Latn-ME" sz="1500" dirty="0" smtClean="0">
                <a:latin typeface="Symbol" panose="05050102010706020507" pitchFamily="18" charset="2"/>
              </a:rPr>
              <a:t>d=</a:t>
            </a:r>
            <a:r>
              <a:rPr lang="sr-Latn-ME" sz="1500" dirty="0">
                <a:latin typeface="Symbol" panose="05050102010706020507" pitchFamily="18" charset="2"/>
              </a:rPr>
              <a:t> </a:t>
            </a:r>
            <a:r>
              <a:rPr lang="sr-Latn-ME" sz="1500" dirty="0" smtClean="0">
                <a:latin typeface="Symbol" panose="05050102010706020507" pitchFamily="18" charset="2"/>
              </a:rPr>
              <a:t>f/2.</a:t>
            </a:r>
            <a:endParaRPr lang="sr-Latn-ME" sz="1500" dirty="0" smtClean="0">
              <a:latin typeface="+mj-lt"/>
            </a:endParaRP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Latn-ME" sz="1500" dirty="0">
              <a:latin typeface="+mj-lt"/>
            </a:endParaRPr>
          </a:p>
        </p:txBody>
      </p:sp>
      <p:sp>
        <p:nvSpPr>
          <p:cNvPr id="29" name="Right Arrow 28"/>
          <p:cNvSpPr/>
          <p:nvPr/>
        </p:nvSpPr>
        <p:spPr>
          <a:xfrm flipH="1">
            <a:off x="10805974" y="2126045"/>
            <a:ext cx="633337" cy="282261"/>
          </a:xfrm>
          <a:prstGeom prst="rightArrow">
            <a:avLst/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0874123" y="1456218"/>
            <a:ext cx="161872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sr-Latn-ME" sz="2500" dirty="0" smtClean="0">
                <a:latin typeface="Symbol" panose="05050102010706020507" pitchFamily="18" charset="2"/>
              </a:rPr>
              <a:t>s</a:t>
            </a:r>
            <a:r>
              <a:rPr lang="sr-Latn-ME" sz="2500" baseline="-25000" dirty="0" smtClean="0"/>
              <a:t>h</a:t>
            </a:r>
            <a:r>
              <a:rPr lang="sr-Latn-ME" sz="2500" dirty="0" smtClean="0"/>
              <a:t>=K</a:t>
            </a:r>
            <a:r>
              <a:rPr lang="sr-Latn-ME" sz="2500" baseline="-25000" dirty="0" smtClean="0"/>
              <a:t>0</a:t>
            </a:r>
            <a:r>
              <a:rPr lang="sr-Latn-ME" sz="2500" dirty="0" smtClean="0">
                <a:latin typeface="Symbol" panose="05050102010706020507" pitchFamily="18" charset="2"/>
              </a:rPr>
              <a:t>s</a:t>
            </a:r>
            <a:r>
              <a:rPr lang="sr-Latn-ME" sz="2500" baseline="-25000" dirty="0" smtClean="0"/>
              <a:t>v</a:t>
            </a:r>
            <a:endParaRPr lang="sr-Latn-ME" sz="2500" baseline="-25000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9115348" y="1359068"/>
            <a:ext cx="0" cy="1902696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8516932" y="1691801"/>
            <a:ext cx="161872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eaLnBrk="1" hangingPunct="1"/>
            <a:r>
              <a:rPr lang="sr-Latn-ME" sz="3000" dirty="0" smtClean="0">
                <a:latin typeface="Symbol" panose="05050102010706020507" pitchFamily="18" charset="2"/>
              </a:rPr>
              <a:t>D</a:t>
            </a:r>
            <a:r>
              <a:rPr lang="sr-Latn-ME" sz="3000" dirty="0" smtClean="0"/>
              <a:t>L</a:t>
            </a:r>
            <a:endParaRPr lang="sr-Latn-ME" sz="3000" baseline="-25000" dirty="0"/>
          </a:p>
        </p:txBody>
      </p:sp>
      <p:grpSp>
        <p:nvGrpSpPr>
          <p:cNvPr id="6" name="Group 5"/>
          <p:cNvGrpSpPr/>
          <p:nvPr/>
        </p:nvGrpSpPr>
        <p:grpSpPr>
          <a:xfrm>
            <a:off x="9337143" y="2029800"/>
            <a:ext cx="1562870" cy="1322362"/>
            <a:chOff x="2768323" y="4772464"/>
            <a:chExt cx="2533887" cy="1892332"/>
          </a:xfrm>
        </p:grpSpPr>
        <p:sp>
          <p:nvSpPr>
            <p:cNvPr id="27" name="Right Arrow 26"/>
            <p:cNvSpPr/>
            <p:nvPr/>
          </p:nvSpPr>
          <p:spPr>
            <a:xfrm rot="5400000" flipH="1">
              <a:off x="4781242" y="4979134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3589515" y="5761903"/>
              <a:ext cx="1618729" cy="90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ndara" panose="020E0502030303020204" pitchFamily="34" charset="0"/>
                </a:defRPr>
              </a:lvl9pPr>
            </a:lstStyle>
            <a:p>
              <a:pPr eaLnBrk="1" hangingPunct="1"/>
              <a:r>
                <a:rPr lang="sr-Latn-ME" sz="3500" dirty="0" smtClean="0">
                  <a:latin typeface="Symbol" panose="05050102010706020507" pitchFamily="18" charset="2"/>
                </a:rPr>
                <a:t>t</a:t>
              </a:r>
              <a:r>
                <a:rPr lang="sr-Latn-ME" sz="3500" baseline="-25000" dirty="0" smtClean="0"/>
                <a:t>s</a:t>
              </a:r>
              <a:endParaRPr lang="sr-Latn-ME" sz="3500" baseline="-25000" dirty="0"/>
            </a:p>
          </p:txBody>
        </p:sp>
        <p:sp>
          <p:nvSpPr>
            <p:cNvPr id="38" name="Right Arrow 37"/>
            <p:cNvSpPr/>
            <p:nvPr/>
          </p:nvSpPr>
          <p:spPr>
            <a:xfrm rot="5400000" flipH="1">
              <a:off x="2561653" y="4998233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1" name="Right Arrow 40"/>
            <p:cNvSpPr/>
            <p:nvPr/>
          </p:nvSpPr>
          <p:spPr>
            <a:xfrm rot="5400000" flipH="1">
              <a:off x="3041621" y="5299942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3" name="Right Arrow 42"/>
            <p:cNvSpPr/>
            <p:nvPr/>
          </p:nvSpPr>
          <p:spPr>
            <a:xfrm rot="5400000" flipH="1">
              <a:off x="3752502" y="5380704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ight Arrow 44"/>
            <p:cNvSpPr/>
            <p:nvPr/>
          </p:nvSpPr>
          <p:spPr>
            <a:xfrm rot="5400000" flipH="1">
              <a:off x="4376241" y="5240935"/>
              <a:ext cx="727638" cy="314298"/>
            </a:xfrm>
            <a:prstGeom prst="rightArrow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05" y="872055"/>
            <a:ext cx="2241466" cy="4865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6417904" y="2618796"/>
            <a:ext cx="2195955" cy="9373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270171" y="3305002"/>
            <a:ext cx="147733" cy="396141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>
            <a:off x="8823996" y="2208590"/>
            <a:ext cx="582704" cy="308103"/>
          </a:xfrm>
          <a:prstGeom prst="rightArrow">
            <a:avLst/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8516932" y="3777135"/>
            <a:ext cx="56092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dirty="0" smtClean="0">
                <a:latin typeface="+mj-lt"/>
              </a:rPr>
              <a:t>Sile na kontaktu 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ME" sz="2000" dirty="0" smtClean="0">
                <a:latin typeface="+mj-lt"/>
              </a:rPr>
              <a:t>površine šipa-omotača i tla</a:t>
            </a:r>
            <a:endParaRPr lang="sr-Latn-ME" sz="20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8" grpId="0"/>
      <p:bldP spid="49" grpId="0"/>
      <p:bldP spid="50" grpId="0"/>
      <p:bldP spid="51" grpId="0"/>
      <p:bldP spid="52" grpId="0"/>
      <p:bldP spid="29" grpId="0" animBg="1"/>
      <p:bldP spid="30" grpId="0"/>
      <p:bldP spid="36" grpId="0"/>
      <p:bldP spid="9" grpId="0" animBg="1"/>
      <p:bldP spid="53" grpId="0" animBg="1"/>
      <p:bldP spid="54" grpId="0"/>
    </p:bldLst>
  </p:timing>
</p:sld>
</file>

<file path=ppt/theme/theme1.xml><?xml version="1.0" encoding="utf-8"?>
<a:theme xmlns:a="http://schemas.openxmlformats.org/drawingml/2006/main" name="Dividend">
  <a:themeElements>
    <a:clrScheme name="Custom 11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Custom 2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F529A05C-9967-417B-A795-0EE2DA56A977}" vid="{B371D623-29EC-4410-98F2-D4F69349AE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651FBE-9ED4-4F6C-9F0B-6327CADB3B63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B8FDF75-6DB0-420B-9CE9-4E2094004A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Looks like, sounds like</Template>
  <TotalTime>0</TotalTime>
  <Words>295</Words>
  <Application>Microsoft Office PowerPoint</Application>
  <PresentationFormat>Widescreen</PresentationFormat>
  <Paragraphs>51</Paragraphs>
  <Slides>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Candara</vt:lpstr>
      <vt:lpstr>Symbol</vt:lpstr>
      <vt:lpstr>Wingdings 2</vt:lpstr>
      <vt:lpstr>Dividend</vt:lpstr>
      <vt:lpstr>OSNOVE MEHANIKE TLA I STIJENA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2020-03-22T14:52:21Z</dcterms:created>
  <dcterms:modified xsi:type="dcterms:W3CDTF">2020-05-04T21:52:18Z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