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 id="2147483948" r:id="rId2"/>
  </p:sldMasterIdLst>
  <p:notesMasterIdLst>
    <p:notesMasterId r:id="rId35"/>
  </p:notesMasterIdLst>
  <p:handoutMasterIdLst>
    <p:handoutMasterId r:id="rId36"/>
  </p:handoutMasterIdLst>
  <p:sldIdLst>
    <p:sldId id="506" r:id="rId3"/>
    <p:sldId id="507" r:id="rId4"/>
    <p:sldId id="508" r:id="rId5"/>
    <p:sldId id="474" r:id="rId6"/>
    <p:sldId id="488" r:id="rId7"/>
    <p:sldId id="490" r:id="rId8"/>
    <p:sldId id="491" r:id="rId9"/>
    <p:sldId id="478" r:id="rId10"/>
    <p:sldId id="493" r:id="rId11"/>
    <p:sldId id="497" r:id="rId12"/>
    <p:sldId id="498" r:id="rId13"/>
    <p:sldId id="509" r:id="rId14"/>
    <p:sldId id="492" r:id="rId15"/>
    <p:sldId id="477" r:id="rId16"/>
    <p:sldId id="489" r:id="rId17"/>
    <p:sldId id="495" r:id="rId18"/>
    <p:sldId id="496" r:id="rId19"/>
    <p:sldId id="494" r:id="rId20"/>
    <p:sldId id="501" r:id="rId21"/>
    <p:sldId id="502" r:id="rId22"/>
    <p:sldId id="504" r:id="rId23"/>
    <p:sldId id="505" r:id="rId24"/>
    <p:sldId id="450" r:id="rId25"/>
    <p:sldId id="479" r:id="rId26"/>
    <p:sldId id="480" r:id="rId27"/>
    <p:sldId id="481" r:id="rId28"/>
    <p:sldId id="484" r:id="rId29"/>
    <p:sldId id="503" r:id="rId30"/>
    <p:sldId id="476" r:id="rId31"/>
    <p:sldId id="483" r:id="rId32"/>
    <p:sldId id="475" r:id="rId33"/>
    <p:sldId id="482" r:id="rId34"/>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Rg st="1" end="100"/>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777777"/>
    <a:srgbClr val="835A47"/>
    <a:srgbClr val="5361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88151" autoAdjust="0"/>
  </p:normalViewPr>
  <p:slideViewPr>
    <p:cSldViewPr>
      <p:cViewPr varScale="1">
        <p:scale>
          <a:sx n="56" d="100"/>
          <a:sy n="56" d="100"/>
        </p:scale>
        <p:origin x="1000"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FDDD2BF9-3510-411F-8D62-D560E5320F43}" type="datetimeFigureOut">
              <a:rPr lang="en-US" smtClean="0"/>
              <a:t>6/4/2024</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2024FE05-C216-4DA3-881B-F1BB5D86964B}" type="slidenum">
              <a:rPr lang="en-US" smtClean="0"/>
              <a:t>‹#›</a:t>
            </a:fld>
            <a:endParaRPr lang="en-US"/>
          </a:p>
        </p:txBody>
      </p:sp>
    </p:spTree>
    <p:extLst>
      <p:ext uri="{BB962C8B-B14F-4D97-AF65-F5344CB8AC3E}">
        <p14:creationId xmlns:p14="http://schemas.microsoft.com/office/powerpoint/2010/main" val="41201100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31D28D06-14B9-40F7-BA1B-C4630DE26CD1}" type="datetimeFigureOut">
              <a:rPr lang="en-US" smtClean="0"/>
              <a:t>6/4/2024</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336ABB89-E731-4801-B8E0-753E7694A3EE}" type="slidenum">
              <a:rPr lang="en-US" smtClean="0"/>
              <a:t>‹#›</a:t>
            </a:fld>
            <a:endParaRPr lang="en-US"/>
          </a:p>
        </p:txBody>
      </p:sp>
    </p:spTree>
    <p:extLst>
      <p:ext uri="{BB962C8B-B14F-4D97-AF65-F5344CB8AC3E}">
        <p14:creationId xmlns:p14="http://schemas.microsoft.com/office/powerpoint/2010/main" val="4260359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r-Latn-ME" dirty="0"/>
          </a:p>
        </p:txBody>
      </p:sp>
      <p:sp>
        <p:nvSpPr>
          <p:cNvPr id="4" name="Slide Number Placeholder 3"/>
          <p:cNvSpPr>
            <a:spLocks noGrp="1"/>
          </p:cNvSpPr>
          <p:nvPr>
            <p:ph type="sldNum" sz="quarter" idx="10"/>
          </p:nvPr>
        </p:nvSpPr>
        <p:spPr/>
        <p:txBody>
          <a:bodyPr/>
          <a:lstStyle/>
          <a:p>
            <a:fld id="{336ABB89-E731-4801-B8E0-753E7694A3EE}" type="slidenum">
              <a:rPr lang="en-US" smtClean="0"/>
              <a:t>23</a:t>
            </a:fld>
            <a:endParaRPr lang="en-US"/>
          </a:p>
        </p:txBody>
      </p:sp>
    </p:spTree>
    <p:extLst>
      <p:ext uri="{BB962C8B-B14F-4D97-AF65-F5344CB8AC3E}">
        <p14:creationId xmlns:p14="http://schemas.microsoft.com/office/powerpoint/2010/main" val="1749319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8.jpg"/><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sr-Latn-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96045960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63084814"/>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sr-Latn-R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143886942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8" name="Title 1"/>
          <p:cNvSpPr>
            <a:spLocks noGrp="1"/>
          </p:cNvSpPr>
          <p:nvPr>
            <p:ph type="ctrTitle"/>
          </p:nvPr>
        </p:nvSpPr>
        <p:spPr bwMode="auto">
          <a:xfrm>
            <a:off x="4463819" y="188640"/>
            <a:ext cx="7200800" cy="136815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normAutofit/>
          </a:bodyPr>
          <a:lstStyle/>
          <a:p>
            <a:pPr eaLnBrk="1" hangingPunct="1"/>
            <a:r>
              <a:rPr lang="en-US" altLang="en-US" sz="3200" b="1">
                <a:solidFill>
                  <a:schemeClr val="tx1">
                    <a:lumMod val="75000"/>
                    <a:lumOff val="25000"/>
                  </a:schemeClr>
                </a:solidFill>
                <a:latin typeface="Calibri" pitchFamily="34" charset="0"/>
                <a:cs typeface="Calibri" pitchFamily="34" charset="0"/>
              </a:rPr>
              <a:t>Универзитет у Београду</a:t>
            </a:r>
            <a:br>
              <a:rPr lang="en-US" altLang="en-US" sz="3200" b="1">
                <a:solidFill>
                  <a:schemeClr val="tx1">
                    <a:lumMod val="75000"/>
                    <a:lumOff val="25000"/>
                  </a:schemeClr>
                </a:solidFill>
                <a:latin typeface="Calibri" pitchFamily="34" charset="0"/>
                <a:cs typeface="Calibri" pitchFamily="34" charset="0"/>
              </a:rPr>
            </a:br>
            <a:r>
              <a:rPr lang="en-US" altLang="en-US" sz="3200" b="1">
                <a:solidFill>
                  <a:schemeClr val="tx1">
                    <a:lumMod val="75000"/>
                    <a:lumOff val="25000"/>
                  </a:schemeClr>
                </a:solidFill>
                <a:latin typeface="Calibri" pitchFamily="34" charset="0"/>
                <a:cs typeface="Calibri" pitchFamily="34" charset="0"/>
              </a:rPr>
              <a:t>ГРАЂЕВИНСКИ ФАКУЛТЕТ</a:t>
            </a:r>
          </a:p>
        </p:txBody>
      </p:sp>
      <p:graphicFrame>
        <p:nvGraphicFramePr>
          <p:cNvPr id="9" name="Object 8"/>
          <p:cNvGraphicFramePr>
            <a:graphicFrameLocks noChangeAspect="1"/>
          </p:cNvGraphicFramePr>
          <p:nvPr userDrawn="1">
            <p:extLst>
              <p:ext uri="{D42A27DB-BD31-4B8C-83A1-F6EECF244321}">
                <p14:modId xmlns:p14="http://schemas.microsoft.com/office/powerpoint/2010/main" val="3520218501"/>
              </p:ext>
            </p:extLst>
          </p:nvPr>
        </p:nvGraphicFramePr>
        <p:xfrm>
          <a:off x="7056107" y="1628801"/>
          <a:ext cx="1541347" cy="1413729"/>
        </p:xfrm>
        <a:graphic>
          <a:graphicData uri="http://schemas.openxmlformats.org/presentationml/2006/ole">
            <mc:AlternateContent xmlns:mc="http://schemas.openxmlformats.org/markup-compatibility/2006">
              <mc:Choice xmlns:v="urn:schemas-microsoft-com:vml" Requires="v">
                <p:oleObj r:id="rId2" imgW="1104595" imgH="1353312" progId="CDraw">
                  <p:embed/>
                </p:oleObj>
              </mc:Choice>
              <mc:Fallback>
                <p:oleObj r:id="rId2" imgW="1104595" imgH="1353312" progId="CDraw">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6107" y="1628801"/>
                        <a:ext cx="1541347" cy="1413729"/>
                      </a:xfrm>
                      <a:prstGeom prst="rect">
                        <a:avLst/>
                      </a:prstGeom>
                      <a:noFill/>
                      <a:ln>
                        <a:noFill/>
                      </a:ln>
                    </p:spPr>
                  </p:pic>
                </p:oleObj>
              </mc:Fallback>
            </mc:AlternateContent>
          </a:graphicData>
        </a:graphic>
      </p:graphicFrame>
      <p:sp>
        <p:nvSpPr>
          <p:cNvPr id="10" name="Rectangle 9"/>
          <p:cNvSpPr/>
          <p:nvPr userDrawn="1"/>
        </p:nvSpPr>
        <p:spPr>
          <a:xfrm>
            <a:off x="4175786" y="3425056"/>
            <a:ext cx="7872875" cy="677108"/>
          </a:xfrm>
          <a:prstGeom prst="rect">
            <a:avLst/>
          </a:prstGeom>
        </p:spPr>
        <p:txBody>
          <a:bodyPr wrap="square">
            <a:spAutoFit/>
          </a:bodyPr>
          <a:lstStyle/>
          <a:p>
            <a:pPr algn="ctr"/>
            <a:r>
              <a:rPr lang="sr-Cyrl-RS" sz="3800" spc="5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Катедра за</a:t>
            </a:r>
            <a:r>
              <a:rPr lang="en-US" sz="3800" spc="50" dirty="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 </a:t>
            </a:r>
            <a:r>
              <a:rPr lang="sr-Cyrl-RS" sz="3800" spc="5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rPr>
              <a:t>грађевинску геотехнику</a:t>
            </a:r>
            <a:endParaRPr lang="sr-Latn-RS" sz="3800" spc="50">
              <a:ln w="13500">
                <a:solidFill>
                  <a:schemeClr val="accent1">
                    <a:shade val="2500"/>
                    <a:alpha val="6500"/>
                  </a:schemeClr>
                </a:solidFill>
                <a:prstDash val="solid"/>
              </a:ln>
              <a:solidFill>
                <a:srgbClr val="C00000">
                  <a:alpha val="95000"/>
                </a:srgbClr>
              </a:solidFill>
              <a:effectLst>
                <a:innerShdw blurRad="63500" dist="50800" dir="8100000">
                  <a:prstClr val="black">
                    <a:alpha val="50000"/>
                  </a:prstClr>
                </a:innerShdw>
              </a:effectLst>
              <a:latin typeface="Impact" pitchFamily="34" charset="0"/>
            </a:endParaRPr>
          </a:p>
        </p:txBody>
      </p:sp>
      <p:pic>
        <p:nvPicPr>
          <p:cNvPr id="11" name="Picture 6" descr="Image result for gradjevinski fakultet"/>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l="30162" r="29687"/>
          <a:stretch/>
        </p:blipFill>
        <p:spPr bwMode="auto">
          <a:xfrm>
            <a:off x="65813" y="72008"/>
            <a:ext cx="3821943" cy="674136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300059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Mehanika Tla">
    <p:spTree>
      <p:nvGrpSpPr>
        <p:cNvPr id="1" name=""/>
        <p:cNvGrpSpPr/>
        <p:nvPr/>
      </p:nvGrpSpPr>
      <p:grpSpPr>
        <a:xfrm>
          <a:off x="0" y="0"/>
          <a:ext cx="0" cy="0"/>
          <a:chOff x="0" y="0"/>
          <a:chExt cx="0" cy="0"/>
        </a:xfrm>
      </p:grpSpPr>
      <p:sp>
        <p:nvSpPr>
          <p:cNvPr id="7" name="Rectangle 6"/>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8" name="Rectangle 7"/>
          <p:cNvSpPr/>
          <p:nvPr userDrawn="1"/>
        </p:nvSpPr>
        <p:spPr>
          <a:xfrm>
            <a:off x="674488" y="87015"/>
            <a:ext cx="11517512" cy="461665"/>
          </a:xfrm>
          <a:prstGeom prst="rect">
            <a:avLst/>
          </a:prstGeom>
        </p:spPr>
        <p:txBody>
          <a:bodyPr wrap="square">
            <a:spAutoFit/>
          </a:bodyPr>
          <a:lstStyle/>
          <a:p>
            <a:pPr algn="ctr"/>
            <a:r>
              <a:rPr lang="en-US" altLang="en-US" sz="2400" b="1" dirty="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5" name="Straight Connector 14"/>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
        <p:nvSpPr>
          <p:cNvPr id="9" name="Snip Single Corner Rectangle 8"/>
          <p:cNvSpPr/>
          <p:nvPr userDrawn="1"/>
        </p:nvSpPr>
        <p:spPr>
          <a:xfrm>
            <a:off x="0" y="908720"/>
            <a:ext cx="768000" cy="5912624"/>
          </a:xfrm>
          <a:prstGeom prst="snip1Rect">
            <a:avLst>
              <a:gd name="adj" fmla="val 50000"/>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1" name="Rectangle 10"/>
          <p:cNvSpPr/>
          <p:nvPr userDrawn="1"/>
        </p:nvSpPr>
        <p:spPr>
          <a:xfrm>
            <a:off x="191049" y="1487681"/>
            <a:ext cx="360335" cy="4893647"/>
          </a:xfrm>
          <a:prstGeom prst="rect">
            <a:avLst/>
          </a:prstGeom>
        </p:spPr>
        <p:txBody>
          <a:bodyPr wrap="square">
            <a:spAutoFit/>
          </a:bodyPr>
          <a:lstStyle/>
          <a:p>
            <a:pPr algn="ctr"/>
            <a:r>
              <a:rPr lang="en-US" altLang="en-US" sz="2600" b="1" dirty="0">
                <a:solidFill>
                  <a:schemeClr val="bg1"/>
                </a:solidFill>
                <a:latin typeface="Calibri" pitchFamily="34" charset="0"/>
                <a:cs typeface="Calibri" pitchFamily="34" charset="0"/>
              </a:rPr>
              <a:t>MEHANIKA TLA</a:t>
            </a:r>
            <a:endParaRPr lang="sr-Latn-RS" sz="2600">
              <a:solidFill>
                <a:schemeClr val="bg1"/>
              </a:solidFill>
            </a:endParaRPr>
          </a:p>
        </p:txBody>
      </p:sp>
    </p:spTree>
    <p:extLst>
      <p:ext uri="{BB962C8B-B14F-4D97-AF65-F5344CB8AC3E}">
        <p14:creationId xmlns:p14="http://schemas.microsoft.com/office/powerpoint/2010/main" val="36816877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Evrokod">
    <p:spTree>
      <p:nvGrpSpPr>
        <p:cNvPr id="1" name=""/>
        <p:cNvGrpSpPr/>
        <p:nvPr/>
      </p:nvGrpSpPr>
      <p:grpSpPr>
        <a:xfrm>
          <a:off x="0" y="0"/>
          <a:ext cx="0" cy="0"/>
          <a:chOff x="0" y="0"/>
          <a:chExt cx="0" cy="0"/>
        </a:xfrm>
      </p:grpSpPr>
      <p:sp>
        <p:nvSpPr>
          <p:cNvPr id="7" name="Rectangle 6"/>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8" name="Rectangle 7"/>
          <p:cNvSpPr/>
          <p:nvPr userDrawn="1"/>
        </p:nvSpPr>
        <p:spPr>
          <a:xfrm>
            <a:off x="674488" y="87015"/>
            <a:ext cx="11517512" cy="461665"/>
          </a:xfrm>
          <a:prstGeom prst="rect">
            <a:avLst/>
          </a:prstGeom>
        </p:spPr>
        <p:txBody>
          <a:bodyPr wrap="square">
            <a:spAutoFit/>
          </a:bodyPr>
          <a:lstStyle/>
          <a:p>
            <a:pPr algn="ctr"/>
            <a:r>
              <a:rPr lang="en-US" altLang="en-US" sz="2400" b="1" dirty="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5" name="Straight Connector 14"/>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
        <p:nvSpPr>
          <p:cNvPr id="11" name="Rectangle 10"/>
          <p:cNvSpPr/>
          <p:nvPr userDrawn="1"/>
        </p:nvSpPr>
        <p:spPr>
          <a:xfrm>
            <a:off x="191049" y="1487681"/>
            <a:ext cx="360335" cy="5293757"/>
          </a:xfrm>
          <a:prstGeom prst="rect">
            <a:avLst/>
          </a:prstGeom>
        </p:spPr>
        <p:txBody>
          <a:bodyPr wrap="square">
            <a:spAutoFit/>
          </a:bodyPr>
          <a:lstStyle/>
          <a:p>
            <a:pPr algn="ctr"/>
            <a:r>
              <a:rPr lang="en-US" altLang="en-US" sz="2600" b="1" dirty="0">
                <a:solidFill>
                  <a:schemeClr val="bg1"/>
                </a:solidFill>
                <a:latin typeface="Calibri" pitchFamily="34" charset="0"/>
                <a:cs typeface="Calibri" pitchFamily="34" charset="0"/>
              </a:rPr>
              <a:t>EVROKOD  OP</a:t>
            </a:r>
            <a:r>
              <a:rPr lang="sr-Latn-ME" altLang="en-US" sz="2600" b="1">
                <a:solidFill>
                  <a:schemeClr val="bg1"/>
                </a:solidFill>
                <a:latin typeface="Calibri" pitchFamily="34" charset="0"/>
                <a:cs typeface="Calibri" pitchFamily="34" charset="0"/>
              </a:rPr>
              <a:t>ŠTE</a:t>
            </a:r>
            <a:endParaRPr lang="sr-Latn-RS" sz="2600">
              <a:solidFill>
                <a:schemeClr val="bg1"/>
              </a:solidFill>
            </a:endParaRPr>
          </a:p>
        </p:txBody>
      </p:sp>
    </p:spTree>
    <p:extLst>
      <p:ext uri="{BB962C8B-B14F-4D97-AF65-F5344CB8AC3E}">
        <p14:creationId xmlns:p14="http://schemas.microsoft.com/office/powerpoint/2010/main" val="4257046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adržaj">
    <p:spTree>
      <p:nvGrpSpPr>
        <p:cNvPr id="1" name=""/>
        <p:cNvGrpSpPr/>
        <p:nvPr/>
      </p:nvGrpSpPr>
      <p:grpSpPr>
        <a:xfrm>
          <a:off x="0" y="0"/>
          <a:ext cx="0" cy="0"/>
          <a:chOff x="0" y="0"/>
          <a:chExt cx="0" cy="0"/>
        </a:xfrm>
      </p:grpSpPr>
      <p:sp>
        <p:nvSpPr>
          <p:cNvPr id="22" name="Snip Single Corner Rectangle 21"/>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4" name="Rectangle 13"/>
          <p:cNvSpPr/>
          <p:nvPr userDrawn="1"/>
        </p:nvSpPr>
        <p:spPr>
          <a:xfrm>
            <a:off x="47329" y="2060848"/>
            <a:ext cx="645199" cy="3862596"/>
          </a:xfrm>
          <a:prstGeom prst="rect">
            <a:avLst/>
          </a:prstGeom>
        </p:spPr>
        <p:txBody>
          <a:bodyPr wrap="square">
            <a:spAutoFit/>
          </a:bodyPr>
          <a:lstStyle/>
          <a:p>
            <a:pPr algn="ctr"/>
            <a:r>
              <a:rPr lang="sr-Latn-ME" sz="3500" b="1">
                <a:solidFill>
                  <a:schemeClr val="bg1"/>
                </a:solidFill>
                <a:latin typeface="Calibri" pitchFamily="34" charset="0"/>
                <a:cs typeface="Calibri" pitchFamily="34" charset="0"/>
              </a:rPr>
              <a:t>SADR ŽA J</a:t>
            </a:r>
            <a:endParaRPr lang="sr-Latn-RS" sz="3500">
              <a:solidFill>
                <a:schemeClr val="bg1"/>
              </a:solidFill>
            </a:endParaRPr>
          </a:p>
        </p:txBody>
      </p:sp>
      <p:sp>
        <p:nvSpPr>
          <p:cNvPr id="10" name="Rectangle 9"/>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1" name="Rectangle 10"/>
          <p:cNvSpPr/>
          <p:nvPr userDrawn="1"/>
        </p:nvSpPr>
        <p:spPr>
          <a:xfrm>
            <a:off x="674488" y="87015"/>
            <a:ext cx="11517512" cy="461665"/>
          </a:xfrm>
          <a:prstGeom prst="rect">
            <a:avLst/>
          </a:prstGeom>
        </p:spPr>
        <p:txBody>
          <a:bodyPr wrap="square">
            <a:spAutoFit/>
          </a:bodyPr>
          <a:lstStyle/>
          <a:p>
            <a:pPr algn="ctr"/>
            <a:r>
              <a:rPr lang="en-US" altLang="en-US" sz="2400" b="1" dirty="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2" name="Straight Connector 11"/>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21" name="Picture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Tree>
    <p:extLst>
      <p:ext uri="{BB962C8B-B14F-4D97-AF65-F5344CB8AC3E}">
        <p14:creationId xmlns:p14="http://schemas.microsoft.com/office/powerpoint/2010/main" val="3661503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Pouzdanost">
    <p:spTree>
      <p:nvGrpSpPr>
        <p:cNvPr id="1" name=""/>
        <p:cNvGrpSpPr/>
        <p:nvPr/>
      </p:nvGrpSpPr>
      <p:grpSpPr>
        <a:xfrm>
          <a:off x="0" y="0"/>
          <a:ext cx="0" cy="0"/>
          <a:chOff x="0" y="0"/>
          <a:chExt cx="0" cy="0"/>
        </a:xfrm>
      </p:grpSpPr>
      <p:sp>
        <p:nvSpPr>
          <p:cNvPr id="17" name="Snip Single Corner Rectangle 16"/>
          <p:cNvSpPr/>
          <p:nvPr userDrawn="1"/>
        </p:nvSpPr>
        <p:spPr>
          <a:xfrm>
            <a:off x="0" y="908720"/>
            <a:ext cx="768000" cy="5912624"/>
          </a:xfrm>
          <a:prstGeom prst="snip1Rect">
            <a:avLst>
              <a:gd name="adj" fmla="val 50000"/>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8" name="Rectangle 17"/>
          <p:cNvSpPr/>
          <p:nvPr userDrawn="1"/>
        </p:nvSpPr>
        <p:spPr>
          <a:xfrm>
            <a:off x="47329" y="1836107"/>
            <a:ext cx="645199" cy="4401205"/>
          </a:xfrm>
          <a:prstGeom prst="rect">
            <a:avLst/>
          </a:prstGeom>
        </p:spPr>
        <p:txBody>
          <a:bodyPr wrap="square">
            <a:spAutoFit/>
          </a:bodyPr>
          <a:lstStyle/>
          <a:p>
            <a:pPr algn="ctr"/>
            <a:r>
              <a:rPr lang="sr-Latn-ME" altLang="en-US" sz="2800" b="1">
                <a:solidFill>
                  <a:schemeClr val="bg1"/>
                </a:solidFill>
                <a:latin typeface="Calibri" pitchFamily="34" charset="0"/>
                <a:cs typeface="Calibri" pitchFamily="34" charset="0"/>
              </a:rPr>
              <a:t>P OU Z D A NO S  T</a:t>
            </a:r>
            <a:endParaRPr lang="en-US" altLang="en-US" sz="2800" b="1" dirty="0">
              <a:solidFill>
                <a:schemeClr val="bg1"/>
              </a:solidFill>
              <a:latin typeface="Calibri" pitchFamily="34" charset="0"/>
              <a:cs typeface="Calibri" pitchFamily="34" charset="0"/>
            </a:endParaRPr>
          </a:p>
        </p:txBody>
      </p:sp>
      <p:sp>
        <p:nvSpPr>
          <p:cNvPr id="10" name="Rectangle 9"/>
          <p:cNvSpPr/>
          <p:nvPr userDrawn="1"/>
        </p:nvSpPr>
        <p:spPr>
          <a:xfrm>
            <a:off x="11882" y="-1"/>
            <a:ext cx="12180118"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1" name="Rectangle 10"/>
          <p:cNvSpPr/>
          <p:nvPr userDrawn="1"/>
        </p:nvSpPr>
        <p:spPr>
          <a:xfrm>
            <a:off x="674488" y="87015"/>
            <a:ext cx="11517512" cy="461665"/>
          </a:xfrm>
          <a:prstGeom prst="rect">
            <a:avLst/>
          </a:prstGeom>
        </p:spPr>
        <p:txBody>
          <a:bodyPr wrap="square">
            <a:spAutoFit/>
          </a:bodyPr>
          <a:lstStyle/>
          <a:p>
            <a:pPr algn="ctr"/>
            <a:r>
              <a:rPr lang="en-US" altLang="en-US" sz="2400" b="1" dirty="0">
                <a:solidFill>
                  <a:schemeClr val="bg1"/>
                </a:solidFill>
                <a:latin typeface="Calibri" pitchFamily="34" charset="0"/>
                <a:cs typeface="Calibri" pitchFamily="34" charset="0"/>
              </a:rPr>
              <a:t>TEMELJENJE GRAĐEVINSKIH OBJEKATA PREMA EVROKODU 7</a:t>
            </a:r>
            <a:endParaRPr lang="sr-Latn-RS" sz="2400" dirty="0">
              <a:solidFill>
                <a:schemeClr val="bg1"/>
              </a:solidFill>
            </a:endParaRPr>
          </a:p>
        </p:txBody>
      </p:sp>
      <p:cxnSp>
        <p:nvCxnSpPr>
          <p:cNvPr id="12" name="Straight Connector 11"/>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496600" y="-22569"/>
            <a:ext cx="695400" cy="736092"/>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13692"/>
            <a:ext cx="721224" cy="718339"/>
          </a:xfrm>
          <a:prstGeom prst="rect">
            <a:avLst/>
          </a:prstGeom>
        </p:spPr>
      </p:pic>
    </p:spTree>
    <p:extLst>
      <p:ext uri="{BB962C8B-B14F-4D97-AF65-F5344CB8AC3E}">
        <p14:creationId xmlns:p14="http://schemas.microsoft.com/office/powerpoint/2010/main" val="37257038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Laboratorija">
    <p:spTree>
      <p:nvGrpSpPr>
        <p:cNvPr id="1" name=""/>
        <p:cNvGrpSpPr/>
        <p:nvPr/>
      </p:nvGrpSpPr>
      <p:grpSpPr>
        <a:xfrm>
          <a:off x="0" y="0"/>
          <a:ext cx="0" cy="0"/>
          <a:chOff x="0" y="0"/>
          <a:chExt cx="0" cy="0"/>
        </a:xfrm>
      </p:grpSpPr>
      <p:sp>
        <p:nvSpPr>
          <p:cNvPr id="20" name="Rectangle 19"/>
          <p:cNvSpPr/>
          <p:nvPr userDrawn="1"/>
        </p:nvSpPr>
        <p:spPr>
          <a:xfrm>
            <a:off x="0"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21" name="Rectangle 20"/>
          <p:cNvSpPr/>
          <p:nvPr userDrawn="1"/>
        </p:nvSpPr>
        <p:spPr>
          <a:xfrm>
            <a:off x="935766" y="46366"/>
            <a:ext cx="4104117" cy="646331"/>
          </a:xfrm>
          <a:prstGeom prst="rect">
            <a:avLst/>
          </a:prstGeom>
        </p:spPr>
        <p:txBody>
          <a:bodyPr wrap="square">
            <a:spAutoFit/>
          </a:bodyPr>
          <a:lstStyle/>
          <a:p>
            <a:pPr algn="ctr"/>
            <a:r>
              <a:rPr lang="en-US" altLang="en-US" sz="1800" b="1" dirty="0" err="1">
                <a:solidFill>
                  <a:schemeClr val="bg1"/>
                </a:solidFill>
                <a:latin typeface="Calibri" pitchFamily="34" charset="0"/>
                <a:cs typeface="Calibri" pitchFamily="34" charset="0"/>
              </a:rPr>
              <a:t>Универзитет</a:t>
            </a:r>
            <a:r>
              <a:rPr lang="en-US" altLang="en-US" sz="1800" b="1" dirty="0">
                <a:solidFill>
                  <a:schemeClr val="bg1"/>
                </a:solidFill>
                <a:latin typeface="Calibri" pitchFamily="34" charset="0"/>
                <a:cs typeface="Calibri" pitchFamily="34" charset="0"/>
              </a:rPr>
              <a:t> у </a:t>
            </a:r>
            <a:r>
              <a:rPr lang="en-US" altLang="en-US" sz="1800" b="1" dirty="0" err="1">
                <a:solidFill>
                  <a:schemeClr val="bg1"/>
                </a:solidFill>
                <a:latin typeface="Calibri" pitchFamily="34" charset="0"/>
                <a:cs typeface="Calibri" pitchFamily="34" charset="0"/>
              </a:rPr>
              <a:t>Београду</a:t>
            </a:r>
            <a:br>
              <a:rPr lang="en-US" altLang="en-US" sz="1800" b="1" dirty="0">
                <a:solidFill>
                  <a:schemeClr val="bg1"/>
                </a:solidFill>
                <a:latin typeface="Calibri" pitchFamily="34" charset="0"/>
                <a:cs typeface="Calibri" pitchFamily="34" charset="0"/>
              </a:rPr>
            </a:br>
            <a:r>
              <a:rPr lang="en-US" altLang="en-US" sz="1800" b="1" dirty="0">
                <a:solidFill>
                  <a:schemeClr val="bg1"/>
                </a:solidFill>
                <a:latin typeface="Calibri" pitchFamily="34" charset="0"/>
                <a:cs typeface="Calibri" pitchFamily="34" charset="0"/>
              </a:rPr>
              <a:t>ГРАЂЕВИНСКИ ФАКУЛТЕТ</a:t>
            </a:r>
            <a:endParaRPr lang="sr-Latn-RS" sz="1800" dirty="0">
              <a:solidFill>
                <a:schemeClr val="bg1"/>
              </a:solidFill>
            </a:endParaRPr>
          </a:p>
        </p:txBody>
      </p:sp>
      <p:sp>
        <p:nvSpPr>
          <p:cNvPr id="22" name="Rectangle 21"/>
          <p:cNvSpPr/>
          <p:nvPr userDrawn="1"/>
        </p:nvSpPr>
        <p:spPr>
          <a:xfrm>
            <a:off x="6672064"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23" name="Rectangle 22"/>
          <p:cNvSpPr/>
          <p:nvPr userDrawn="1"/>
        </p:nvSpPr>
        <p:spPr>
          <a:xfrm>
            <a:off x="7344139" y="44625"/>
            <a:ext cx="4104117" cy="646331"/>
          </a:xfrm>
          <a:prstGeom prst="rect">
            <a:avLst/>
          </a:prstGeom>
        </p:spPr>
        <p:txBody>
          <a:bodyPr wrap="square">
            <a:spAutoFit/>
          </a:bodyPr>
          <a:lstStyle/>
          <a:p>
            <a:pPr algn="ctr"/>
            <a:r>
              <a:rPr lang="sr-Cyrl-RS" altLang="en-US" sz="1800" b="1">
                <a:solidFill>
                  <a:schemeClr val="bg1"/>
                </a:solidFill>
                <a:latin typeface="Calibri" pitchFamily="34" charset="0"/>
                <a:cs typeface="Calibri" pitchFamily="34" charset="0"/>
              </a:rPr>
              <a:t>КАТЕДРА</a:t>
            </a:r>
            <a:r>
              <a:rPr lang="sr-Cyrl-RS" altLang="en-US" sz="1800" b="1" baseline="0">
                <a:solidFill>
                  <a:schemeClr val="bg1"/>
                </a:solidFill>
                <a:latin typeface="Calibri" pitchFamily="34" charset="0"/>
                <a:cs typeface="Calibri" pitchFamily="34" charset="0"/>
              </a:rPr>
              <a:t> ЗА</a:t>
            </a:r>
            <a:br>
              <a:rPr lang="en-US" altLang="en-US" sz="1800" b="1">
                <a:solidFill>
                  <a:schemeClr val="bg1"/>
                </a:solidFill>
                <a:latin typeface="Calibri" pitchFamily="34" charset="0"/>
                <a:cs typeface="Calibri" pitchFamily="34" charset="0"/>
              </a:rPr>
            </a:br>
            <a:r>
              <a:rPr lang="sr-Cyrl-RS" altLang="en-US" sz="1800" b="1">
                <a:solidFill>
                  <a:schemeClr val="bg1"/>
                </a:solidFill>
                <a:latin typeface="Calibri" pitchFamily="34" charset="0"/>
                <a:cs typeface="Calibri" pitchFamily="34" charset="0"/>
              </a:rPr>
              <a:t>ГРАЂЕВИНСКУ ГЕОТЕХНИКУ</a:t>
            </a:r>
            <a:endParaRPr lang="sr-Latn-RS" sz="1800">
              <a:solidFill>
                <a:schemeClr val="bg1"/>
              </a:solidFill>
            </a:endParaRPr>
          </a:p>
        </p:txBody>
      </p:sp>
      <p:cxnSp>
        <p:nvCxnSpPr>
          <p:cNvPr id="24" name="Straight Connector 23"/>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9962" y="27742"/>
            <a:ext cx="672075" cy="736092"/>
          </a:xfrm>
          <a:prstGeom prst="rect">
            <a:avLst/>
          </a:prstGeom>
        </p:spPr>
      </p:pic>
      <p:sp>
        <p:nvSpPr>
          <p:cNvPr id="26" name="Snip Single Corner Rectangle 25"/>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7" name="Rectangle 16"/>
          <p:cNvSpPr/>
          <p:nvPr userDrawn="1"/>
        </p:nvSpPr>
        <p:spPr>
          <a:xfrm>
            <a:off x="47329" y="1048877"/>
            <a:ext cx="645199" cy="5632311"/>
          </a:xfrm>
          <a:prstGeom prst="rect">
            <a:avLst/>
          </a:prstGeom>
        </p:spPr>
        <p:txBody>
          <a:bodyPr wrap="square">
            <a:spAutoFit/>
          </a:bodyPr>
          <a:lstStyle/>
          <a:p>
            <a:pPr algn="ctr"/>
            <a:r>
              <a:rPr lang="sr-Cyrl-RS" altLang="en-US" sz="3000" b="1">
                <a:solidFill>
                  <a:schemeClr val="bg1"/>
                </a:solidFill>
                <a:latin typeface="Calibri" pitchFamily="34" charset="0"/>
                <a:cs typeface="Calibri" pitchFamily="34" charset="0"/>
              </a:rPr>
              <a:t>Л</a:t>
            </a:r>
            <a:endParaRPr lang="en-US" altLang="en-US" sz="3000" b="1">
              <a:solidFill>
                <a:schemeClr val="bg1"/>
              </a:solidFill>
              <a:latin typeface="Calibri" pitchFamily="34" charset="0"/>
              <a:cs typeface="Calibri" pitchFamily="34" charset="0"/>
            </a:endParaRPr>
          </a:p>
          <a:p>
            <a:pPr algn="ctr"/>
            <a:r>
              <a:rPr lang="en-US" altLang="en-US" sz="3000" b="1">
                <a:solidFill>
                  <a:schemeClr val="bg1"/>
                </a:solidFill>
                <a:latin typeface="Calibri" pitchFamily="34" charset="0"/>
                <a:cs typeface="Calibri" pitchFamily="34" charset="0"/>
              </a:rPr>
              <a:t>A</a:t>
            </a:r>
          </a:p>
          <a:p>
            <a:pPr algn="ctr"/>
            <a:r>
              <a:rPr lang="sr-Cyrl-RS" altLang="en-US" sz="3000" b="1">
                <a:solidFill>
                  <a:schemeClr val="bg1"/>
                </a:solidFill>
                <a:latin typeface="Calibri" pitchFamily="34" charset="0"/>
                <a:cs typeface="Calibri" pitchFamily="34" charset="0"/>
              </a:rPr>
              <a:t>Б</a:t>
            </a:r>
            <a:endParaRPr lang="en-US" altLang="en-US" sz="3000" b="1">
              <a:solidFill>
                <a:schemeClr val="bg1"/>
              </a:solidFill>
              <a:latin typeface="Calibri" pitchFamily="34" charset="0"/>
              <a:cs typeface="Calibri" pitchFamily="34" charset="0"/>
            </a:endParaRPr>
          </a:p>
          <a:p>
            <a:pPr algn="ctr"/>
            <a:r>
              <a:rPr lang="sr-Cyrl-RS" altLang="en-US" sz="3000" b="1">
                <a:solidFill>
                  <a:schemeClr val="bg1"/>
                </a:solidFill>
                <a:latin typeface="Calibri" pitchFamily="34" charset="0"/>
                <a:cs typeface="Calibri" pitchFamily="34" charset="0"/>
              </a:rPr>
              <a:t>О</a:t>
            </a:r>
            <a:endParaRPr lang="en-US" altLang="en-US" sz="3000" b="1">
              <a:solidFill>
                <a:schemeClr val="bg1"/>
              </a:solidFill>
              <a:latin typeface="Calibri" pitchFamily="34" charset="0"/>
              <a:cs typeface="Calibri" pitchFamily="34" charset="0"/>
            </a:endParaRPr>
          </a:p>
          <a:p>
            <a:pPr algn="ctr"/>
            <a:r>
              <a:rPr lang="sr-Cyrl-RS" altLang="en-US" sz="3000" b="1">
                <a:solidFill>
                  <a:schemeClr val="bg1"/>
                </a:solidFill>
                <a:latin typeface="Calibri" pitchFamily="34" charset="0"/>
                <a:cs typeface="Calibri" pitchFamily="34" charset="0"/>
              </a:rPr>
              <a:t>Р</a:t>
            </a:r>
          </a:p>
          <a:p>
            <a:pPr algn="ctr"/>
            <a:r>
              <a:rPr lang="sr-Cyrl-RS" altLang="en-US" sz="3000" b="1">
                <a:solidFill>
                  <a:schemeClr val="bg1"/>
                </a:solidFill>
                <a:latin typeface="Calibri" pitchFamily="34" charset="0"/>
                <a:cs typeface="Calibri" pitchFamily="34" charset="0"/>
              </a:rPr>
              <a:t>А</a:t>
            </a:r>
          </a:p>
          <a:p>
            <a:pPr algn="ctr"/>
            <a:r>
              <a:rPr lang="sr-Cyrl-RS" altLang="en-US" sz="3000" b="1">
                <a:solidFill>
                  <a:schemeClr val="bg1"/>
                </a:solidFill>
                <a:latin typeface="Calibri" pitchFamily="34" charset="0"/>
                <a:cs typeface="Calibri" pitchFamily="34" charset="0"/>
              </a:rPr>
              <a:t>Т</a:t>
            </a:r>
          </a:p>
          <a:p>
            <a:pPr algn="ctr"/>
            <a:r>
              <a:rPr lang="sr-Cyrl-RS" altLang="en-US" sz="3000" b="1">
                <a:solidFill>
                  <a:schemeClr val="bg1"/>
                </a:solidFill>
                <a:latin typeface="Calibri" pitchFamily="34" charset="0"/>
                <a:cs typeface="Calibri" pitchFamily="34" charset="0"/>
              </a:rPr>
              <a:t>О</a:t>
            </a:r>
          </a:p>
          <a:p>
            <a:pPr algn="ctr"/>
            <a:r>
              <a:rPr lang="sr-Cyrl-RS" altLang="en-US" sz="3000" b="1">
                <a:solidFill>
                  <a:schemeClr val="bg1"/>
                </a:solidFill>
                <a:latin typeface="Calibri" pitchFamily="34" charset="0"/>
                <a:cs typeface="Calibri" pitchFamily="34" charset="0"/>
              </a:rPr>
              <a:t>Р</a:t>
            </a:r>
          </a:p>
          <a:p>
            <a:pPr algn="ctr"/>
            <a:r>
              <a:rPr lang="sr-Cyrl-RS" altLang="en-US" sz="3000" b="1">
                <a:solidFill>
                  <a:schemeClr val="bg1"/>
                </a:solidFill>
                <a:latin typeface="Calibri" pitchFamily="34" charset="0"/>
                <a:cs typeface="Calibri" pitchFamily="34" charset="0"/>
              </a:rPr>
              <a:t>И</a:t>
            </a:r>
          </a:p>
          <a:p>
            <a:pPr algn="ctr"/>
            <a:r>
              <a:rPr lang="sr-Cyrl-RS" altLang="en-US" sz="3000" b="1">
                <a:solidFill>
                  <a:schemeClr val="bg1"/>
                </a:solidFill>
                <a:latin typeface="Calibri" pitchFamily="34" charset="0"/>
                <a:cs typeface="Calibri" pitchFamily="34" charset="0"/>
              </a:rPr>
              <a:t>Ј</a:t>
            </a:r>
          </a:p>
          <a:p>
            <a:pPr algn="ctr"/>
            <a:r>
              <a:rPr lang="sr-Cyrl-RS" altLang="en-US" sz="3000" b="1">
                <a:solidFill>
                  <a:schemeClr val="bg1"/>
                </a:solidFill>
                <a:latin typeface="Calibri" pitchFamily="34" charset="0"/>
                <a:cs typeface="Calibri" pitchFamily="34" charset="0"/>
              </a:rPr>
              <a:t>А</a:t>
            </a:r>
            <a:endParaRPr lang="en-US" altLang="en-US" sz="3000" b="1">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601195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ASLOV 2">
    <p:spTree>
      <p:nvGrpSpPr>
        <p:cNvPr id="1" name=""/>
        <p:cNvGrpSpPr/>
        <p:nvPr/>
      </p:nvGrpSpPr>
      <p:grpSpPr>
        <a:xfrm>
          <a:off x="0" y="0"/>
          <a:ext cx="0" cy="0"/>
          <a:chOff x="0" y="0"/>
          <a:chExt cx="0" cy="0"/>
        </a:xfrm>
      </p:grpSpPr>
      <p:sp>
        <p:nvSpPr>
          <p:cNvPr id="11" name="Rectangle 10"/>
          <p:cNvSpPr/>
          <p:nvPr userDrawn="1"/>
        </p:nvSpPr>
        <p:spPr>
          <a:xfrm>
            <a:off x="4610979" y="2721128"/>
            <a:ext cx="7677709" cy="4127652"/>
          </a:xfrm>
          <a:custGeom>
            <a:avLst/>
            <a:gdLst>
              <a:gd name="connsiteX0" fmla="*/ 0 w 5870149"/>
              <a:gd name="connsiteY0" fmla="*/ 0 h 2811622"/>
              <a:gd name="connsiteX1" fmla="*/ 5401536 w 5870149"/>
              <a:gd name="connsiteY1" fmla="*/ 0 h 2811622"/>
              <a:gd name="connsiteX2" fmla="*/ 5870149 w 5870149"/>
              <a:gd name="connsiteY2" fmla="*/ 468613 h 2811622"/>
              <a:gd name="connsiteX3" fmla="*/ 5870149 w 5870149"/>
              <a:gd name="connsiteY3" fmla="*/ 2811622 h 2811622"/>
              <a:gd name="connsiteX4" fmla="*/ 0 w 5870149"/>
              <a:gd name="connsiteY4" fmla="*/ 2811622 h 2811622"/>
              <a:gd name="connsiteX5" fmla="*/ 0 w 5870149"/>
              <a:gd name="connsiteY5" fmla="*/ 0 h 2811622"/>
              <a:gd name="connsiteX0" fmla="*/ 0 w 5870149"/>
              <a:gd name="connsiteY0" fmla="*/ 0 h 2811622"/>
              <a:gd name="connsiteX1" fmla="*/ 5604736 w 5870149"/>
              <a:gd name="connsiteY1" fmla="*/ 520700 h 2811622"/>
              <a:gd name="connsiteX2" fmla="*/ 5870149 w 5870149"/>
              <a:gd name="connsiteY2" fmla="*/ 468613 h 2811622"/>
              <a:gd name="connsiteX3" fmla="*/ 5870149 w 5870149"/>
              <a:gd name="connsiteY3" fmla="*/ 2811622 h 2811622"/>
              <a:gd name="connsiteX4" fmla="*/ 0 w 5870149"/>
              <a:gd name="connsiteY4" fmla="*/ 2811622 h 2811622"/>
              <a:gd name="connsiteX5" fmla="*/ 0 w 5870149"/>
              <a:gd name="connsiteY5" fmla="*/ 0 h 2811622"/>
              <a:gd name="connsiteX0" fmla="*/ 0 w 5870149"/>
              <a:gd name="connsiteY0" fmla="*/ 0 h 2811622"/>
              <a:gd name="connsiteX1" fmla="*/ 5604736 w 5870149"/>
              <a:gd name="connsiteY1" fmla="*/ 520700 h 2811622"/>
              <a:gd name="connsiteX2" fmla="*/ 4689049 w 5870149"/>
              <a:gd name="connsiteY2" fmla="*/ 367013 h 2811622"/>
              <a:gd name="connsiteX3" fmla="*/ 5870149 w 5870149"/>
              <a:gd name="connsiteY3" fmla="*/ 2811622 h 2811622"/>
              <a:gd name="connsiteX4" fmla="*/ 0 w 5870149"/>
              <a:gd name="connsiteY4" fmla="*/ 2811622 h 2811622"/>
              <a:gd name="connsiteX5" fmla="*/ 0 w 5870149"/>
              <a:gd name="connsiteY5" fmla="*/ 0 h 2811622"/>
              <a:gd name="connsiteX0" fmla="*/ 0 w 5870149"/>
              <a:gd name="connsiteY0" fmla="*/ 0 h 2811622"/>
              <a:gd name="connsiteX1" fmla="*/ 4042636 w 5870149"/>
              <a:gd name="connsiteY1" fmla="*/ 342900 h 2811622"/>
              <a:gd name="connsiteX2" fmla="*/ 4689049 w 5870149"/>
              <a:gd name="connsiteY2" fmla="*/ 367013 h 2811622"/>
              <a:gd name="connsiteX3" fmla="*/ 5870149 w 5870149"/>
              <a:gd name="connsiteY3" fmla="*/ 2811622 h 2811622"/>
              <a:gd name="connsiteX4" fmla="*/ 0 w 5870149"/>
              <a:gd name="connsiteY4" fmla="*/ 2811622 h 2811622"/>
              <a:gd name="connsiteX5" fmla="*/ 0 w 5870149"/>
              <a:gd name="connsiteY5" fmla="*/ 0 h 2811622"/>
              <a:gd name="connsiteX0" fmla="*/ 0 w 6098749"/>
              <a:gd name="connsiteY0" fmla="*/ 0 h 2811622"/>
              <a:gd name="connsiteX1" fmla="*/ 4042636 w 6098749"/>
              <a:gd name="connsiteY1" fmla="*/ 342900 h 2811622"/>
              <a:gd name="connsiteX2" fmla="*/ 6098749 w 6098749"/>
              <a:gd name="connsiteY2" fmla="*/ 709913 h 2811622"/>
              <a:gd name="connsiteX3" fmla="*/ 5870149 w 6098749"/>
              <a:gd name="connsiteY3" fmla="*/ 2811622 h 2811622"/>
              <a:gd name="connsiteX4" fmla="*/ 0 w 6098749"/>
              <a:gd name="connsiteY4" fmla="*/ 2811622 h 2811622"/>
              <a:gd name="connsiteX5" fmla="*/ 0 w 6098749"/>
              <a:gd name="connsiteY5" fmla="*/ 0 h 2811622"/>
              <a:gd name="connsiteX0" fmla="*/ 0 w 6154275"/>
              <a:gd name="connsiteY0" fmla="*/ 1308100 h 4119722"/>
              <a:gd name="connsiteX1" fmla="*/ 6011136 w 6154275"/>
              <a:gd name="connsiteY1" fmla="*/ 0 h 4119722"/>
              <a:gd name="connsiteX2" fmla="*/ 6098749 w 6154275"/>
              <a:gd name="connsiteY2" fmla="*/ 2018013 h 4119722"/>
              <a:gd name="connsiteX3" fmla="*/ 5870149 w 6154275"/>
              <a:gd name="connsiteY3" fmla="*/ 4119722 h 4119722"/>
              <a:gd name="connsiteX4" fmla="*/ 0 w 6154275"/>
              <a:gd name="connsiteY4" fmla="*/ 4119722 h 4119722"/>
              <a:gd name="connsiteX5" fmla="*/ 0 w 6154275"/>
              <a:gd name="connsiteY5" fmla="*/ 1308100 h 4119722"/>
              <a:gd name="connsiteX0" fmla="*/ 0 w 6125829"/>
              <a:gd name="connsiteY0" fmla="*/ 1414748 h 4226370"/>
              <a:gd name="connsiteX1" fmla="*/ 6011136 w 6125829"/>
              <a:gd name="connsiteY1" fmla="*/ 106648 h 4226370"/>
              <a:gd name="connsiteX2" fmla="*/ 6009849 w 6125829"/>
              <a:gd name="connsiteY2" fmla="*/ 118061 h 4226370"/>
              <a:gd name="connsiteX3" fmla="*/ 5870149 w 6125829"/>
              <a:gd name="connsiteY3" fmla="*/ 4226370 h 4226370"/>
              <a:gd name="connsiteX4" fmla="*/ 0 w 6125829"/>
              <a:gd name="connsiteY4" fmla="*/ 4226370 h 4226370"/>
              <a:gd name="connsiteX5" fmla="*/ 0 w 6125829"/>
              <a:gd name="connsiteY5" fmla="*/ 1414748 h 4226370"/>
              <a:gd name="connsiteX0" fmla="*/ 0 w 6187649"/>
              <a:gd name="connsiteY0" fmla="*/ 1414748 h 4226370"/>
              <a:gd name="connsiteX1" fmla="*/ 6011136 w 6187649"/>
              <a:gd name="connsiteY1" fmla="*/ 106648 h 4226370"/>
              <a:gd name="connsiteX2" fmla="*/ 6009849 w 6187649"/>
              <a:gd name="connsiteY2" fmla="*/ 118061 h 4226370"/>
              <a:gd name="connsiteX3" fmla="*/ 6187649 w 6187649"/>
              <a:gd name="connsiteY3" fmla="*/ 4226370 h 4226370"/>
              <a:gd name="connsiteX4" fmla="*/ 0 w 6187649"/>
              <a:gd name="connsiteY4" fmla="*/ 4226370 h 4226370"/>
              <a:gd name="connsiteX5" fmla="*/ 0 w 6187649"/>
              <a:gd name="connsiteY5" fmla="*/ 1414748 h 4226370"/>
              <a:gd name="connsiteX0" fmla="*/ 0 w 6200085"/>
              <a:gd name="connsiteY0" fmla="*/ 1424080 h 4235702"/>
              <a:gd name="connsiteX1" fmla="*/ 6011136 w 6200085"/>
              <a:gd name="connsiteY1" fmla="*/ 115980 h 4235702"/>
              <a:gd name="connsiteX2" fmla="*/ 6187649 w 6200085"/>
              <a:gd name="connsiteY2" fmla="*/ 114693 h 4235702"/>
              <a:gd name="connsiteX3" fmla="*/ 6187649 w 6200085"/>
              <a:gd name="connsiteY3" fmla="*/ 4235702 h 4235702"/>
              <a:gd name="connsiteX4" fmla="*/ 0 w 6200085"/>
              <a:gd name="connsiteY4" fmla="*/ 4235702 h 4235702"/>
              <a:gd name="connsiteX5" fmla="*/ 0 w 6200085"/>
              <a:gd name="connsiteY5" fmla="*/ 1424080 h 4235702"/>
              <a:gd name="connsiteX0" fmla="*/ 0 w 6208861"/>
              <a:gd name="connsiteY0" fmla="*/ 1316613 h 4128235"/>
              <a:gd name="connsiteX1" fmla="*/ 6011136 w 6208861"/>
              <a:gd name="connsiteY1" fmla="*/ 8513 h 4128235"/>
              <a:gd name="connsiteX2" fmla="*/ 6200349 w 6208861"/>
              <a:gd name="connsiteY2" fmla="*/ 197726 h 4128235"/>
              <a:gd name="connsiteX3" fmla="*/ 6187649 w 6208861"/>
              <a:gd name="connsiteY3" fmla="*/ 4128235 h 4128235"/>
              <a:gd name="connsiteX4" fmla="*/ 0 w 6208861"/>
              <a:gd name="connsiteY4" fmla="*/ 4128235 h 4128235"/>
              <a:gd name="connsiteX5" fmla="*/ 0 w 6208861"/>
              <a:gd name="connsiteY5" fmla="*/ 1316613 h 4128235"/>
              <a:gd name="connsiteX0" fmla="*/ 0 w 6206470"/>
              <a:gd name="connsiteY0" fmla="*/ 1315504 h 4127126"/>
              <a:gd name="connsiteX1" fmla="*/ 6011136 w 6206470"/>
              <a:gd name="connsiteY1" fmla="*/ 7404 h 4127126"/>
              <a:gd name="connsiteX2" fmla="*/ 6200349 w 6206470"/>
              <a:gd name="connsiteY2" fmla="*/ 196617 h 4127126"/>
              <a:gd name="connsiteX3" fmla="*/ 6187649 w 6206470"/>
              <a:gd name="connsiteY3" fmla="*/ 4127126 h 4127126"/>
              <a:gd name="connsiteX4" fmla="*/ 0 w 6206470"/>
              <a:gd name="connsiteY4" fmla="*/ 4127126 h 4127126"/>
              <a:gd name="connsiteX5" fmla="*/ 0 w 6206470"/>
              <a:gd name="connsiteY5" fmla="*/ 1315504 h 4127126"/>
              <a:gd name="connsiteX0" fmla="*/ 0 w 6204043"/>
              <a:gd name="connsiteY0" fmla="*/ 1316561 h 4128183"/>
              <a:gd name="connsiteX1" fmla="*/ 6011136 w 6204043"/>
              <a:gd name="connsiteY1" fmla="*/ 8461 h 4128183"/>
              <a:gd name="connsiteX2" fmla="*/ 6200349 w 6204043"/>
              <a:gd name="connsiteY2" fmla="*/ 197674 h 4128183"/>
              <a:gd name="connsiteX3" fmla="*/ 6187649 w 6204043"/>
              <a:gd name="connsiteY3" fmla="*/ 4128183 h 4128183"/>
              <a:gd name="connsiteX4" fmla="*/ 0 w 6204043"/>
              <a:gd name="connsiteY4" fmla="*/ 4128183 h 4128183"/>
              <a:gd name="connsiteX5" fmla="*/ 0 w 6204043"/>
              <a:gd name="connsiteY5" fmla="*/ 1316561 h 4128183"/>
              <a:gd name="connsiteX0" fmla="*/ 0 w 6201122"/>
              <a:gd name="connsiteY0" fmla="*/ 1316561 h 4128183"/>
              <a:gd name="connsiteX1" fmla="*/ 6011136 w 6201122"/>
              <a:gd name="connsiteY1" fmla="*/ 8461 h 4128183"/>
              <a:gd name="connsiteX2" fmla="*/ 6200349 w 6201122"/>
              <a:gd name="connsiteY2" fmla="*/ 197674 h 4128183"/>
              <a:gd name="connsiteX3" fmla="*/ 6187649 w 6201122"/>
              <a:gd name="connsiteY3" fmla="*/ 4128183 h 4128183"/>
              <a:gd name="connsiteX4" fmla="*/ 0 w 6201122"/>
              <a:gd name="connsiteY4" fmla="*/ 4128183 h 4128183"/>
              <a:gd name="connsiteX5" fmla="*/ 0 w 6201122"/>
              <a:gd name="connsiteY5" fmla="*/ 1316561 h 4128183"/>
              <a:gd name="connsiteX0" fmla="*/ 0 w 6200349"/>
              <a:gd name="connsiteY0" fmla="*/ 1316561 h 4128183"/>
              <a:gd name="connsiteX1" fmla="*/ 6011136 w 6200349"/>
              <a:gd name="connsiteY1" fmla="*/ 8461 h 4128183"/>
              <a:gd name="connsiteX2" fmla="*/ 6200349 w 6200349"/>
              <a:gd name="connsiteY2" fmla="*/ 197674 h 4128183"/>
              <a:gd name="connsiteX3" fmla="*/ 6187649 w 6200349"/>
              <a:gd name="connsiteY3" fmla="*/ 4128183 h 4128183"/>
              <a:gd name="connsiteX4" fmla="*/ 0 w 6200349"/>
              <a:gd name="connsiteY4" fmla="*/ 4128183 h 4128183"/>
              <a:gd name="connsiteX5" fmla="*/ 0 w 6200349"/>
              <a:gd name="connsiteY5" fmla="*/ 1316561 h 4128183"/>
              <a:gd name="connsiteX0" fmla="*/ 0 w 6200359"/>
              <a:gd name="connsiteY0" fmla="*/ 1316030 h 4127652"/>
              <a:gd name="connsiteX1" fmla="*/ 6011136 w 6200359"/>
              <a:gd name="connsiteY1" fmla="*/ 7930 h 4127652"/>
              <a:gd name="connsiteX2" fmla="*/ 6200349 w 6200359"/>
              <a:gd name="connsiteY2" fmla="*/ 197143 h 4127652"/>
              <a:gd name="connsiteX3" fmla="*/ 6187649 w 6200359"/>
              <a:gd name="connsiteY3" fmla="*/ 4127652 h 4127652"/>
              <a:gd name="connsiteX4" fmla="*/ 0 w 6200359"/>
              <a:gd name="connsiteY4" fmla="*/ 4127652 h 4127652"/>
              <a:gd name="connsiteX5" fmla="*/ 0 w 6200359"/>
              <a:gd name="connsiteY5" fmla="*/ 1316030 h 4127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0359" h="4127652">
                <a:moveTo>
                  <a:pt x="0" y="1316030"/>
                </a:moveTo>
                <a:cubicBezTo>
                  <a:pt x="1800512" y="1316030"/>
                  <a:pt x="4210719" y="26419"/>
                  <a:pt x="6011136" y="7930"/>
                </a:cubicBezTo>
                <a:cubicBezTo>
                  <a:pt x="6242998" y="5549"/>
                  <a:pt x="6193165" y="-54522"/>
                  <a:pt x="6200349" y="197143"/>
                </a:cubicBezTo>
                <a:cubicBezTo>
                  <a:pt x="6196116" y="1507313"/>
                  <a:pt x="6191882" y="2817482"/>
                  <a:pt x="6187649" y="4127652"/>
                </a:cubicBezTo>
                <a:lnTo>
                  <a:pt x="0" y="4127652"/>
                </a:lnTo>
                <a:lnTo>
                  <a:pt x="0" y="1316030"/>
                </a:lnTo>
                <a:close/>
              </a:path>
            </a:pathLst>
          </a:cu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Cyrl-RS" sz="3800" spc="50" dirty="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endParaRPr>
          </a:p>
          <a:p>
            <a:pPr algn="ctr"/>
            <a:r>
              <a:rPr lang="sr-Latn-ME" sz="4000" spc="5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rPr>
              <a:t>TEMEJENJE</a:t>
            </a:r>
            <a:r>
              <a:rPr lang="sr-Latn-ME" sz="4000" spc="50" baseline="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rPr>
              <a:t> GRAĐEVINSKIH OBJEKATA PREMA EVROKODU 7</a:t>
            </a:r>
            <a:endParaRPr lang="sr-Latn-RS" sz="4000" spc="50" dirty="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endParaRPr>
          </a:p>
        </p:txBody>
      </p:sp>
      <p:sp>
        <p:nvSpPr>
          <p:cNvPr id="13" name="Rectangle 12"/>
          <p:cNvSpPr/>
          <p:nvPr userDrawn="1"/>
        </p:nvSpPr>
        <p:spPr>
          <a:xfrm>
            <a:off x="5994849" y="240455"/>
            <a:ext cx="4268926" cy="523220"/>
          </a:xfrm>
          <a:prstGeom prst="rect">
            <a:avLst/>
          </a:prstGeom>
        </p:spPr>
        <p:txBody>
          <a:bodyPr wrap="none">
            <a:spAutoFit/>
          </a:bodyPr>
          <a:lstStyle/>
          <a:p>
            <a:pPr algn="ctr"/>
            <a:r>
              <a:rPr lang="sr-Latn-ME" sz="2800" b="1" spc="0">
                <a:ln>
                  <a:noFill/>
                </a:ln>
                <a:solidFill>
                  <a:schemeClr val="tx1">
                    <a:lumMod val="75000"/>
                    <a:lumOff val="25000"/>
                  </a:schemeClr>
                </a:solidFill>
                <a:effectLst/>
                <a:latin typeface="Calibri" pitchFamily="34" charset="0"/>
                <a:cs typeface="Calibri" pitchFamily="34" charset="0"/>
              </a:rPr>
              <a:t>Podgorica</a:t>
            </a:r>
            <a:r>
              <a:rPr lang="en-US" sz="2800" b="1" spc="0">
                <a:ln>
                  <a:noFill/>
                </a:ln>
                <a:solidFill>
                  <a:schemeClr val="tx1">
                    <a:lumMod val="75000"/>
                    <a:lumOff val="25000"/>
                  </a:schemeClr>
                </a:solidFill>
                <a:effectLst/>
                <a:latin typeface="Calibri" pitchFamily="34" charset="0"/>
                <a:cs typeface="Calibri" pitchFamily="34" charset="0"/>
              </a:rPr>
              <a:t>,</a:t>
            </a:r>
            <a:r>
              <a:rPr lang="sr-Latn-ME" sz="2800" b="1" spc="0" baseline="0">
                <a:ln>
                  <a:noFill/>
                </a:ln>
                <a:solidFill>
                  <a:schemeClr val="tx1">
                    <a:lumMod val="75000"/>
                    <a:lumOff val="25000"/>
                  </a:schemeClr>
                </a:solidFill>
                <a:effectLst/>
                <a:latin typeface="Calibri" pitchFamily="34" charset="0"/>
                <a:cs typeface="Calibri" pitchFamily="34" charset="0"/>
              </a:rPr>
              <a:t> </a:t>
            </a:r>
            <a:r>
              <a:rPr lang="en-US" sz="2800" b="1" spc="0" baseline="0">
                <a:ln>
                  <a:noFill/>
                </a:ln>
                <a:solidFill>
                  <a:schemeClr val="tx1">
                    <a:lumMod val="75000"/>
                    <a:lumOff val="25000"/>
                  </a:schemeClr>
                </a:solidFill>
                <a:effectLst/>
                <a:latin typeface="Calibri" pitchFamily="34" charset="0"/>
                <a:cs typeface="Calibri" pitchFamily="34" charset="0"/>
              </a:rPr>
              <a:t>D</a:t>
            </a:r>
            <a:r>
              <a:rPr lang="sr-Latn-ME" sz="2800" b="1" spc="0" baseline="0">
                <a:ln>
                  <a:noFill/>
                </a:ln>
                <a:solidFill>
                  <a:schemeClr val="tx1">
                    <a:lumMod val="75000"/>
                    <a:lumOff val="25000"/>
                  </a:schemeClr>
                </a:solidFill>
                <a:effectLst/>
                <a:latin typeface="Calibri" pitchFamily="34" charset="0"/>
                <a:cs typeface="Calibri" pitchFamily="34" charset="0"/>
              </a:rPr>
              <a:t>ecembar 2018.</a:t>
            </a:r>
            <a:endParaRPr lang="sr-Latn-RS" sz="2800" spc="50">
              <a:ln w="13500">
                <a:solidFill>
                  <a:schemeClr val="accent1">
                    <a:shade val="2500"/>
                    <a:alpha val="6500"/>
                  </a:schemeClr>
                </a:solidFill>
                <a:prstDash val="solid"/>
              </a:ln>
              <a:solidFill>
                <a:schemeClr val="bg1">
                  <a:alpha val="95000"/>
                </a:schemeClr>
              </a:solidFill>
              <a:effectLst>
                <a:innerShdw blurRad="63500" dist="50800" dir="8100000">
                  <a:prstClr val="black">
                    <a:alpha val="50000"/>
                  </a:prstClr>
                </a:innerShdw>
              </a:effectLst>
              <a:latin typeface="Impact" pitchFamily="34" charset="0"/>
            </a:endParaRPr>
          </a:p>
        </p:txBody>
      </p:sp>
      <p:pic>
        <p:nvPicPr>
          <p:cNvPr id="2" name="Picture 1"/>
          <p:cNvPicPr>
            <a:picLocks noChangeAspect="1"/>
          </p:cNvPicPr>
          <p:nvPr userDrawn="1"/>
        </p:nvPicPr>
        <p:blipFill>
          <a:blip r:embed="rId2">
            <a:extLst>
              <a:ext uri="{BEBA8EAE-BF5A-486C-A8C5-ECC9F3942E4B}">
                <a14:imgProps xmlns:a14="http://schemas.microsoft.com/office/drawing/2010/main">
                  <a14:imgLayer r:embed="rId3">
                    <a14:imgEffect>
                      <a14:backgroundRemoval t="2008" b="94378" l="4800" r="97000">
                        <a14:foregroundMark x1="15800" y1="21084" x2="15800" y2="21084"/>
                        <a14:foregroundMark x1="37800" y1="28112" x2="37800" y2="28112"/>
                        <a14:foregroundMark x1="50200" y1="94779" x2="50200" y2="94779"/>
                        <a14:foregroundMark x1="4800" y1="53213" x2="4800" y2="53213"/>
                        <a14:foregroundMark x1="97200" y1="51205" x2="97200" y2="51205"/>
                        <a14:foregroundMark x1="52200" y1="2008" x2="52200" y2="2008"/>
                        <a14:foregroundMark x1="58600" y1="67671" x2="58600" y2="67671"/>
                        <a14:foregroundMark x1="67600" y1="39157" x2="67600" y2="39157"/>
                      </a14:backgroundRemoval>
                    </a14:imgEffect>
                  </a14:imgLayer>
                </a14:imgProps>
              </a:ext>
              <a:ext uri="{28A0092B-C50C-407E-A947-70E740481C1C}">
                <a14:useLocalDpi xmlns:a14="http://schemas.microsoft.com/office/drawing/2010/main" val="0"/>
              </a:ext>
            </a:extLst>
          </a:blip>
          <a:stretch>
            <a:fillRect/>
          </a:stretch>
        </p:blipFill>
        <p:spPr>
          <a:xfrm>
            <a:off x="7256636" y="925835"/>
            <a:ext cx="2151732" cy="2143125"/>
          </a:xfrm>
          <a:prstGeom prst="rect">
            <a:avLst/>
          </a:prstGeom>
        </p:spPr>
      </p:pic>
      <p:pic>
        <p:nvPicPr>
          <p:cNvPr id="8414" name="Picture 22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0" y="0"/>
            <a:ext cx="4743725" cy="3465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0329" y="3465671"/>
            <a:ext cx="4794053" cy="3392329"/>
          </a:xfrm>
          <a:prstGeom prst="rect">
            <a:avLst/>
          </a:prstGeom>
        </p:spPr>
      </p:pic>
    </p:spTree>
    <p:extLst>
      <p:ext uri="{BB962C8B-B14F-4D97-AF65-F5344CB8AC3E}">
        <p14:creationId xmlns:p14="http://schemas.microsoft.com/office/powerpoint/2010/main" val="12959804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Nastavnici">
    <p:spTree>
      <p:nvGrpSpPr>
        <p:cNvPr id="1" name=""/>
        <p:cNvGrpSpPr/>
        <p:nvPr/>
      </p:nvGrpSpPr>
      <p:grpSpPr>
        <a:xfrm>
          <a:off x="0" y="0"/>
          <a:ext cx="0" cy="0"/>
          <a:chOff x="0" y="0"/>
          <a:chExt cx="0" cy="0"/>
        </a:xfrm>
      </p:grpSpPr>
      <p:sp>
        <p:nvSpPr>
          <p:cNvPr id="18" name="Rectangle 17"/>
          <p:cNvSpPr/>
          <p:nvPr userDrawn="1"/>
        </p:nvSpPr>
        <p:spPr>
          <a:xfrm>
            <a:off x="0"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9" name="Rectangle 18"/>
          <p:cNvSpPr/>
          <p:nvPr userDrawn="1"/>
        </p:nvSpPr>
        <p:spPr>
          <a:xfrm>
            <a:off x="935766" y="46366"/>
            <a:ext cx="4104117" cy="646331"/>
          </a:xfrm>
          <a:prstGeom prst="rect">
            <a:avLst/>
          </a:prstGeom>
        </p:spPr>
        <p:txBody>
          <a:bodyPr wrap="square">
            <a:spAutoFit/>
          </a:bodyPr>
          <a:lstStyle/>
          <a:p>
            <a:pPr algn="ctr"/>
            <a:r>
              <a:rPr lang="en-US" altLang="en-US" sz="1800" b="1">
                <a:solidFill>
                  <a:schemeClr val="bg1"/>
                </a:solidFill>
                <a:latin typeface="Calibri" pitchFamily="34" charset="0"/>
                <a:cs typeface="Calibri" pitchFamily="34" charset="0"/>
              </a:rPr>
              <a:t>Универзитет у Београду</a:t>
            </a:r>
            <a:br>
              <a:rPr lang="en-US" altLang="en-US" sz="1800" b="1">
                <a:solidFill>
                  <a:schemeClr val="bg1"/>
                </a:solidFill>
                <a:latin typeface="Calibri" pitchFamily="34" charset="0"/>
                <a:cs typeface="Calibri" pitchFamily="34" charset="0"/>
              </a:rPr>
            </a:br>
            <a:r>
              <a:rPr lang="en-US" altLang="en-US" sz="1800" b="1">
                <a:solidFill>
                  <a:schemeClr val="bg1"/>
                </a:solidFill>
                <a:latin typeface="Calibri" pitchFamily="34" charset="0"/>
                <a:cs typeface="Calibri" pitchFamily="34" charset="0"/>
              </a:rPr>
              <a:t>ГРАЂЕВИНСКИ ФАКУЛТЕТ</a:t>
            </a:r>
            <a:endParaRPr lang="sr-Latn-RS" sz="1800">
              <a:solidFill>
                <a:schemeClr val="bg1"/>
              </a:solidFill>
            </a:endParaRPr>
          </a:p>
        </p:txBody>
      </p:sp>
      <p:sp>
        <p:nvSpPr>
          <p:cNvPr id="20" name="Rectangle 19"/>
          <p:cNvSpPr/>
          <p:nvPr userDrawn="1"/>
        </p:nvSpPr>
        <p:spPr>
          <a:xfrm>
            <a:off x="6672064" y="1"/>
            <a:ext cx="5519936" cy="690955"/>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21" name="Rectangle 20"/>
          <p:cNvSpPr/>
          <p:nvPr userDrawn="1"/>
        </p:nvSpPr>
        <p:spPr>
          <a:xfrm>
            <a:off x="7344139" y="44625"/>
            <a:ext cx="4104117" cy="646331"/>
          </a:xfrm>
          <a:prstGeom prst="rect">
            <a:avLst/>
          </a:prstGeom>
        </p:spPr>
        <p:txBody>
          <a:bodyPr wrap="square">
            <a:spAutoFit/>
          </a:bodyPr>
          <a:lstStyle/>
          <a:p>
            <a:pPr algn="ctr"/>
            <a:r>
              <a:rPr lang="sr-Cyrl-RS" altLang="en-US" sz="1800" b="1">
                <a:solidFill>
                  <a:schemeClr val="bg1"/>
                </a:solidFill>
                <a:latin typeface="Calibri" pitchFamily="34" charset="0"/>
                <a:cs typeface="Calibri" pitchFamily="34" charset="0"/>
              </a:rPr>
              <a:t>КАТЕДРА</a:t>
            </a:r>
            <a:r>
              <a:rPr lang="sr-Cyrl-RS" altLang="en-US" sz="1800" b="1" baseline="0">
                <a:solidFill>
                  <a:schemeClr val="bg1"/>
                </a:solidFill>
                <a:latin typeface="Calibri" pitchFamily="34" charset="0"/>
                <a:cs typeface="Calibri" pitchFamily="34" charset="0"/>
              </a:rPr>
              <a:t> ЗА</a:t>
            </a:r>
            <a:br>
              <a:rPr lang="en-US" altLang="en-US" sz="1800" b="1">
                <a:solidFill>
                  <a:schemeClr val="bg1"/>
                </a:solidFill>
                <a:latin typeface="Calibri" pitchFamily="34" charset="0"/>
                <a:cs typeface="Calibri" pitchFamily="34" charset="0"/>
              </a:rPr>
            </a:br>
            <a:r>
              <a:rPr lang="sr-Cyrl-RS" altLang="en-US" sz="1800" b="1">
                <a:solidFill>
                  <a:schemeClr val="bg1"/>
                </a:solidFill>
                <a:latin typeface="Calibri" pitchFamily="34" charset="0"/>
                <a:cs typeface="Calibri" pitchFamily="34" charset="0"/>
              </a:rPr>
              <a:t>ГРАЂЕВИНСКУ ГЕОТЕХНИКУ</a:t>
            </a:r>
            <a:endParaRPr lang="sr-Latn-RS" sz="1800">
              <a:solidFill>
                <a:schemeClr val="bg1"/>
              </a:solidFill>
            </a:endParaRPr>
          </a:p>
        </p:txBody>
      </p:sp>
      <p:cxnSp>
        <p:nvCxnSpPr>
          <p:cNvPr id="22" name="Straight Connector 21"/>
          <p:cNvCxnSpPr/>
          <p:nvPr userDrawn="1"/>
        </p:nvCxnSpPr>
        <p:spPr>
          <a:xfrm>
            <a:off x="0" y="836712"/>
            <a:ext cx="12192000" cy="0"/>
          </a:xfrm>
          <a:prstGeom prst="line">
            <a:avLst/>
          </a:prstGeom>
        </p:spPr>
        <p:style>
          <a:lnRef idx="2">
            <a:schemeClr val="accent1"/>
          </a:lnRef>
          <a:fillRef idx="0">
            <a:schemeClr val="accent1"/>
          </a:fillRef>
          <a:effectRef idx="1">
            <a:schemeClr val="accent1"/>
          </a:effectRef>
          <a:fontRef idx="minor">
            <a:schemeClr val="tx1"/>
          </a:fontRef>
        </p:style>
      </p:cxn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9962" y="27742"/>
            <a:ext cx="672075" cy="736092"/>
          </a:xfrm>
          <a:prstGeom prst="rect">
            <a:avLst/>
          </a:prstGeom>
        </p:spPr>
      </p:pic>
      <p:sp>
        <p:nvSpPr>
          <p:cNvPr id="24" name="Snip Single Corner Rectangle 23"/>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5" name="Rectangle 14"/>
          <p:cNvSpPr/>
          <p:nvPr userDrawn="1"/>
        </p:nvSpPr>
        <p:spPr>
          <a:xfrm>
            <a:off x="61401" y="1340768"/>
            <a:ext cx="645199" cy="4708981"/>
          </a:xfrm>
          <a:prstGeom prst="rect">
            <a:avLst/>
          </a:prstGeom>
        </p:spPr>
        <p:txBody>
          <a:bodyPr wrap="square">
            <a:spAutoFit/>
          </a:bodyPr>
          <a:lstStyle/>
          <a:p>
            <a:pPr algn="ctr"/>
            <a:r>
              <a:rPr lang="sr-Cyrl-RS" altLang="en-US" sz="3000" b="1" dirty="0">
                <a:solidFill>
                  <a:schemeClr val="bg1"/>
                </a:solidFill>
                <a:latin typeface="Calibri" pitchFamily="34" charset="0"/>
                <a:cs typeface="Calibri" pitchFamily="34" charset="0"/>
              </a:rPr>
              <a:t>Н</a:t>
            </a:r>
          </a:p>
          <a:p>
            <a:pPr algn="ctr"/>
            <a:r>
              <a:rPr lang="sr-Cyrl-RS" altLang="en-US" sz="3000" b="1" dirty="0">
                <a:solidFill>
                  <a:schemeClr val="bg1"/>
                </a:solidFill>
                <a:latin typeface="Calibri" pitchFamily="34" charset="0"/>
                <a:cs typeface="Calibri" pitchFamily="34" charset="0"/>
              </a:rPr>
              <a:t>А</a:t>
            </a:r>
          </a:p>
          <a:p>
            <a:pPr algn="ctr"/>
            <a:r>
              <a:rPr lang="sr-Cyrl-RS" altLang="en-US" sz="3000" b="1" dirty="0">
                <a:solidFill>
                  <a:schemeClr val="bg1"/>
                </a:solidFill>
                <a:latin typeface="Calibri" pitchFamily="34" charset="0"/>
                <a:cs typeface="Calibri" pitchFamily="34" charset="0"/>
              </a:rPr>
              <a:t>С</a:t>
            </a:r>
          </a:p>
          <a:p>
            <a:pPr algn="ctr"/>
            <a:r>
              <a:rPr lang="sr-Cyrl-RS" altLang="en-US" sz="3000" b="1" dirty="0">
                <a:solidFill>
                  <a:schemeClr val="bg1"/>
                </a:solidFill>
                <a:latin typeface="Calibri" pitchFamily="34" charset="0"/>
                <a:cs typeface="Calibri" pitchFamily="34" charset="0"/>
              </a:rPr>
              <a:t>Т</a:t>
            </a:r>
          </a:p>
          <a:p>
            <a:pPr algn="ctr"/>
            <a:r>
              <a:rPr lang="sr-Cyrl-RS" altLang="en-US" sz="3000" b="1" dirty="0">
                <a:solidFill>
                  <a:schemeClr val="bg1"/>
                </a:solidFill>
                <a:latin typeface="Calibri" pitchFamily="34" charset="0"/>
                <a:cs typeface="Calibri" pitchFamily="34" charset="0"/>
              </a:rPr>
              <a:t>А</a:t>
            </a:r>
          </a:p>
          <a:p>
            <a:pPr algn="ctr"/>
            <a:r>
              <a:rPr lang="sr-Cyrl-RS" altLang="en-US" sz="3000" b="1" dirty="0">
                <a:solidFill>
                  <a:schemeClr val="bg1"/>
                </a:solidFill>
                <a:latin typeface="Calibri" pitchFamily="34" charset="0"/>
                <a:cs typeface="Calibri" pitchFamily="34" charset="0"/>
              </a:rPr>
              <a:t>В</a:t>
            </a:r>
          </a:p>
          <a:p>
            <a:pPr algn="ctr"/>
            <a:r>
              <a:rPr lang="sr-Cyrl-RS" altLang="en-US" sz="3000" b="1" dirty="0">
                <a:solidFill>
                  <a:schemeClr val="bg1"/>
                </a:solidFill>
                <a:latin typeface="Calibri" pitchFamily="34" charset="0"/>
                <a:cs typeface="Calibri" pitchFamily="34" charset="0"/>
              </a:rPr>
              <a:t>Н</a:t>
            </a:r>
          </a:p>
          <a:p>
            <a:pPr algn="ctr"/>
            <a:r>
              <a:rPr lang="sr-Cyrl-RS" altLang="en-US" sz="3000" b="1" dirty="0">
                <a:solidFill>
                  <a:schemeClr val="bg1"/>
                </a:solidFill>
                <a:latin typeface="Calibri" pitchFamily="34" charset="0"/>
                <a:cs typeface="Calibri" pitchFamily="34" charset="0"/>
              </a:rPr>
              <a:t>И</a:t>
            </a:r>
          </a:p>
          <a:p>
            <a:pPr algn="ctr"/>
            <a:r>
              <a:rPr lang="sr-Cyrl-RS" altLang="en-US" sz="3000" b="1" dirty="0">
                <a:solidFill>
                  <a:schemeClr val="bg1"/>
                </a:solidFill>
                <a:latin typeface="Calibri" pitchFamily="34" charset="0"/>
                <a:cs typeface="Calibri" pitchFamily="34" charset="0"/>
              </a:rPr>
              <a:t>Ц</a:t>
            </a:r>
          </a:p>
          <a:p>
            <a:pPr algn="ctr"/>
            <a:r>
              <a:rPr lang="sr-Cyrl-RS" altLang="en-US" sz="3000" b="1" dirty="0">
                <a:solidFill>
                  <a:schemeClr val="bg1"/>
                </a:solidFill>
                <a:latin typeface="Calibri" pitchFamily="34" charset="0"/>
                <a:cs typeface="Calibri" pitchFamily="34" charset="0"/>
              </a:rPr>
              <a:t>И</a:t>
            </a:r>
            <a:endParaRPr lang="en-US" altLang="en-US" sz="3000" b="1"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2340259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333308395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sp>
        <p:nvSpPr>
          <p:cNvPr id="16" name="Rectangle 15"/>
          <p:cNvSpPr/>
          <p:nvPr userDrawn="1"/>
        </p:nvSpPr>
        <p:spPr>
          <a:xfrm>
            <a:off x="0" y="1"/>
            <a:ext cx="5519936" cy="690955"/>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7" name="Rectangle 16"/>
          <p:cNvSpPr/>
          <p:nvPr userDrawn="1"/>
        </p:nvSpPr>
        <p:spPr>
          <a:xfrm>
            <a:off x="935766" y="46366"/>
            <a:ext cx="4104117" cy="646331"/>
          </a:xfrm>
          <a:prstGeom prst="rect">
            <a:avLst/>
          </a:prstGeom>
        </p:spPr>
        <p:txBody>
          <a:bodyPr wrap="square">
            <a:spAutoFit/>
          </a:bodyPr>
          <a:lstStyle/>
          <a:p>
            <a:pPr algn="ctr"/>
            <a:r>
              <a:rPr lang="en-US" altLang="en-US" sz="1800" b="1">
                <a:solidFill>
                  <a:schemeClr val="bg1"/>
                </a:solidFill>
                <a:latin typeface="Calibri" pitchFamily="34" charset="0"/>
                <a:cs typeface="Calibri" pitchFamily="34" charset="0"/>
              </a:rPr>
              <a:t>Универзитет у Београду</a:t>
            </a:r>
            <a:br>
              <a:rPr lang="en-US" altLang="en-US" sz="1800" b="1">
                <a:solidFill>
                  <a:schemeClr val="bg1"/>
                </a:solidFill>
                <a:latin typeface="Calibri" pitchFamily="34" charset="0"/>
                <a:cs typeface="Calibri" pitchFamily="34" charset="0"/>
              </a:rPr>
            </a:br>
            <a:r>
              <a:rPr lang="en-US" altLang="en-US" sz="1800" b="1">
                <a:solidFill>
                  <a:schemeClr val="bg1"/>
                </a:solidFill>
                <a:latin typeface="Calibri" pitchFamily="34" charset="0"/>
                <a:cs typeface="Calibri" pitchFamily="34" charset="0"/>
              </a:rPr>
              <a:t>ГРАЂЕВИНСКИ ФАКУЛТЕТ</a:t>
            </a:r>
            <a:endParaRPr lang="sr-Latn-RS" sz="1800">
              <a:solidFill>
                <a:schemeClr val="bg1"/>
              </a:solidFill>
            </a:endParaRPr>
          </a:p>
        </p:txBody>
      </p:sp>
      <p:sp>
        <p:nvSpPr>
          <p:cNvPr id="18" name="Rectangle 17"/>
          <p:cNvSpPr/>
          <p:nvPr userDrawn="1"/>
        </p:nvSpPr>
        <p:spPr>
          <a:xfrm>
            <a:off x="6672064" y="1"/>
            <a:ext cx="5519936" cy="690955"/>
          </a:xfrm>
          <a:prstGeom prst="rect">
            <a:avLst/>
          </a:prstGeom>
          <a:gradFill flip="none" rotWithShape="1">
            <a:gsLst>
              <a:gs pos="0">
                <a:schemeClr val="bg1">
                  <a:lumMod val="50000"/>
                  <a:shade val="30000"/>
                  <a:satMod val="115000"/>
                </a:schemeClr>
              </a:gs>
              <a:gs pos="50000">
                <a:schemeClr val="bg1">
                  <a:lumMod val="50000"/>
                  <a:shade val="67500"/>
                  <a:satMod val="115000"/>
                </a:schemeClr>
              </a:gs>
              <a:gs pos="100000">
                <a:schemeClr val="bg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9" name="Rectangle 18"/>
          <p:cNvSpPr/>
          <p:nvPr userDrawn="1"/>
        </p:nvSpPr>
        <p:spPr>
          <a:xfrm>
            <a:off x="7344139" y="44625"/>
            <a:ext cx="4104117" cy="646331"/>
          </a:xfrm>
          <a:prstGeom prst="rect">
            <a:avLst/>
          </a:prstGeom>
        </p:spPr>
        <p:txBody>
          <a:bodyPr wrap="square">
            <a:spAutoFit/>
          </a:bodyPr>
          <a:lstStyle/>
          <a:p>
            <a:pPr algn="ctr"/>
            <a:r>
              <a:rPr lang="sr-Cyrl-RS" altLang="en-US" sz="1800" b="1">
                <a:solidFill>
                  <a:schemeClr val="bg1"/>
                </a:solidFill>
                <a:latin typeface="Calibri" pitchFamily="34" charset="0"/>
                <a:cs typeface="Calibri" pitchFamily="34" charset="0"/>
              </a:rPr>
              <a:t>КАТЕДРА</a:t>
            </a:r>
            <a:r>
              <a:rPr lang="sr-Cyrl-RS" altLang="en-US" sz="1800" b="1" baseline="0">
                <a:solidFill>
                  <a:schemeClr val="bg1"/>
                </a:solidFill>
                <a:latin typeface="Calibri" pitchFamily="34" charset="0"/>
                <a:cs typeface="Calibri" pitchFamily="34" charset="0"/>
              </a:rPr>
              <a:t> ЗА</a:t>
            </a:r>
            <a:br>
              <a:rPr lang="en-US" altLang="en-US" sz="1800" b="1">
                <a:solidFill>
                  <a:schemeClr val="bg1"/>
                </a:solidFill>
                <a:latin typeface="Calibri" pitchFamily="34" charset="0"/>
                <a:cs typeface="Calibri" pitchFamily="34" charset="0"/>
              </a:rPr>
            </a:br>
            <a:r>
              <a:rPr lang="sr-Cyrl-RS" altLang="en-US" sz="1800" b="1">
                <a:solidFill>
                  <a:schemeClr val="bg1"/>
                </a:solidFill>
                <a:latin typeface="Calibri" pitchFamily="34" charset="0"/>
                <a:cs typeface="Calibri" pitchFamily="34" charset="0"/>
              </a:rPr>
              <a:t>ГРАЂЕВИНСКУ ГЕОТЕХНИКУ</a:t>
            </a:r>
            <a:endParaRPr lang="sr-Latn-RS" sz="1800">
              <a:solidFill>
                <a:schemeClr val="bg1"/>
              </a:solidFill>
            </a:endParaRPr>
          </a:p>
        </p:txBody>
      </p:sp>
      <p:cxnSp>
        <p:nvCxnSpPr>
          <p:cNvPr id="20" name="Straight Connector 19"/>
          <p:cNvCxnSpPr/>
          <p:nvPr userDrawn="1"/>
        </p:nvCxnSpPr>
        <p:spPr>
          <a:xfrm>
            <a:off x="0" y="836712"/>
            <a:ext cx="12192000" cy="0"/>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83627" y="28613"/>
            <a:ext cx="672075" cy="736092"/>
          </a:xfrm>
          <a:prstGeom prst="rect">
            <a:avLst/>
          </a:prstGeom>
        </p:spPr>
      </p:pic>
      <p:sp>
        <p:nvSpPr>
          <p:cNvPr id="22" name="Snip Single Corner Rectangle 21"/>
          <p:cNvSpPr/>
          <p:nvPr userDrawn="1"/>
        </p:nvSpPr>
        <p:spPr>
          <a:xfrm>
            <a:off x="0" y="908720"/>
            <a:ext cx="768000" cy="5912624"/>
          </a:xfrm>
          <a:prstGeom prst="snip1Rect">
            <a:avLst>
              <a:gd name="adj" fmla="val 50000"/>
            </a:avLst>
          </a:prstGeom>
          <a:solidFill>
            <a:schemeClr val="accent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RS" sz="1800"/>
          </a:p>
        </p:txBody>
      </p:sp>
      <p:sp>
        <p:nvSpPr>
          <p:cNvPr id="14" name="Rectangle 13"/>
          <p:cNvSpPr/>
          <p:nvPr userDrawn="1"/>
        </p:nvSpPr>
        <p:spPr>
          <a:xfrm>
            <a:off x="61401" y="1412777"/>
            <a:ext cx="645199" cy="4708981"/>
          </a:xfrm>
          <a:prstGeom prst="rect">
            <a:avLst/>
          </a:prstGeom>
        </p:spPr>
        <p:txBody>
          <a:bodyPr wrap="square">
            <a:spAutoFit/>
          </a:bodyPr>
          <a:lstStyle/>
          <a:p>
            <a:pPr algn="ctr"/>
            <a:r>
              <a:rPr lang="sr-Cyrl-RS" altLang="en-US" sz="3000" b="1" dirty="0">
                <a:solidFill>
                  <a:schemeClr val="bg1"/>
                </a:solidFill>
                <a:latin typeface="Calibri" pitchFamily="34" charset="0"/>
                <a:cs typeface="Calibri" pitchFamily="34" charset="0"/>
              </a:rPr>
              <a:t>Н</a:t>
            </a:r>
          </a:p>
          <a:p>
            <a:pPr algn="ctr"/>
            <a:r>
              <a:rPr lang="sr-Cyrl-RS" altLang="en-US" sz="3000" b="1" dirty="0">
                <a:solidFill>
                  <a:schemeClr val="bg1"/>
                </a:solidFill>
                <a:latin typeface="Calibri" pitchFamily="34" charset="0"/>
                <a:cs typeface="Calibri" pitchFamily="34" charset="0"/>
              </a:rPr>
              <a:t>А</a:t>
            </a:r>
          </a:p>
          <a:p>
            <a:pPr algn="ctr"/>
            <a:r>
              <a:rPr lang="sr-Cyrl-RS" altLang="en-US" sz="3000" b="1" dirty="0">
                <a:solidFill>
                  <a:schemeClr val="bg1"/>
                </a:solidFill>
                <a:latin typeface="Calibri" pitchFamily="34" charset="0"/>
                <a:cs typeface="Calibri" pitchFamily="34" charset="0"/>
              </a:rPr>
              <a:t>С</a:t>
            </a:r>
          </a:p>
          <a:p>
            <a:pPr algn="ctr"/>
            <a:r>
              <a:rPr lang="sr-Cyrl-RS" altLang="en-US" sz="3000" b="1" dirty="0">
                <a:solidFill>
                  <a:schemeClr val="bg1"/>
                </a:solidFill>
                <a:latin typeface="Calibri" pitchFamily="34" charset="0"/>
                <a:cs typeface="Calibri" pitchFamily="34" charset="0"/>
              </a:rPr>
              <a:t>Т</a:t>
            </a:r>
          </a:p>
          <a:p>
            <a:pPr algn="ctr"/>
            <a:r>
              <a:rPr lang="sr-Cyrl-RS" altLang="en-US" sz="3000" b="1" dirty="0">
                <a:solidFill>
                  <a:schemeClr val="bg1"/>
                </a:solidFill>
                <a:latin typeface="Calibri" pitchFamily="34" charset="0"/>
                <a:cs typeface="Calibri" pitchFamily="34" charset="0"/>
              </a:rPr>
              <a:t>А</a:t>
            </a:r>
          </a:p>
          <a:p>
            <a:pPr algn="ctr"/>
            <a:r>
              <a:rPr lang="sr-Cyrl-RS" altLang="en-US" sz="3000" b="1" dirty="0">
                <a:solidFill>
                  <a:schemeClr val="bg1"/>
                </a:solidFill>
                <a:latin typeface="Calibri" pitchFamily="34" charset="0"/>
                <a:cs typeface="Calibri" pitchFamily="34" charset="0"/>
              </a:rPr>
              <a:t>В</a:t>
            </a:r>
          </a:p>
          <a:p>
            <a:pPr algn="ctr"/>
            <a:r>
              <a:rPr lang="sr-Cyrl-RS" altLang="en-US" sz="3000" b="1" dirty="0">
                <a:solidFill>
                  <a:schemeClr val="bg1"/>
                </a:solidFill>
                <a:latin typeface="Calibri" pitchFamily="34" charset="0"/>
                <a:cs typeface="Calibri" pitchFamily="34" charset="0"/>
              </a:rPr>
              <a:t>Н</a:t>
            </a:r>
          </a:p>
          <a:p>
            <a:pPr algn="ctr"/>
            <a:r>
              <a:rPr lang="sr-Cyrl-RS" altLang="en-US" sz="3000" b="1" dirty="0">
                <a:solidFill>
                  <a:schemeClr val="bg1"/>
                </a:solidFill>
                <a:latin typeface="Calibri" pitchFamily="34" charset="0"/>
                <a:cs typeface="Calibri" pitchFamily="34" charset="0"/>
              </a:rPr>
              <a:t>И</a:t>
            </a:r>
          </a:p>
          <a:p>
            <a:pPr algn="ctr"/>
            <a:r>
              <a:rPr lang="sr-Cyrl-RS" altLang="en-US" sz="3000" b="1" dirty="0">
                <a:solidFill>
                  <a:schemeClr val="bg1"/>
                </a:solidFill>
                <a:latin typeface="Calibri" pitchFamily="34" charset="0"/>
                <a:cs typeface="Calibri" pitchFamily="34" charset="0"/>
              </a:rPr>
              <a:t>Ц</a:t>
            </a:r>
          </a:p>
          <a:p>
            <a:pPr algn="ctr"/>
            <a:r>
              <a:rPr lang="sr-Cyrl-RS" altLang="en-US" sz="3000" b="1" dirty="0">
                <a:solidFill>
                  <a:schemeClr val="bg1"/>
                </a:solidFill>
                <a:latin typeface="Calibri" pitchFamily="34" charset="0"/>
                <a:cs typeface="Calibri" pitchFamily="34" charset="0"/>
              </a:rPr>
              <a:t>И</a:t>
            </a:r>
            <a:endParaRPr lang="en-US" altLang="en-US" sz="3000" b="1"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836075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sr-Latn-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00539914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33507025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sr-Latn-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1993045374"/>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Date Placeholder 4"/>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62562242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sr-Latn-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7" name="Date Placeholder 6"/>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02661508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Date Placeholder 2"/>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419886200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324210849"/>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sr-Latn-R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10771090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sr-Latn-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2909425382"/>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sr-Latn-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1671928312"/>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376043825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sr-Latn-R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10"/>
          </p:nvPr>
        </p:nvSpPr>
        <p:spPr/>
        <p:txBody>
          <a:bodyPr/>
          <a:lstStyle/>
          <a:p>
            <a:fld id="{39BFC0DA-26E9-4D11-B8EC-A6BA4C9EB1BC}" type="datetimeFigureOut">
              <a:rPr lang="sr-Latn-RS" smtClean="0"/>
              <a:t>4.6.2024.</a:t>
            </a:fld>
            <a:endParaRPr lang="sr-Latn-RS"/>
          </a:p>
        </p:txBody>
      </p:sp>
      <p:sp>
        <p:nvSpPr>
          <p:cNvPr id="5" name="Footer Placeholder 4"/>
          <p:cNvSpPr>
            <a:spLocks noGrp="1"/>
          </p:cNvSpPr>
          <p:nvPr>
            <p:ph type="ftr" sz="quarter" idx="11"/>
          </p:nvPr>
        </p:nvSpPr>
        <p:spPr/>
        <p:txBody>
          <a:bodyPr/>
          <a:lstStyle/>
          <a:p>
            <a:endParaRPr lang="sr-Latn-RS"/>
          </a:p>
        </p:txBody>
      </p:sp>
      <p:sp>
        <p:nvSpPr>
          <p:cNvPr id="6" name="Slide Number Placeholder 5"/>
          <p:cNvSpPr>
            <a:spLocks noGrp="1"/>
          </p:cNvSpPr>
          <p:nvPr>
            <p:ph type="sldNum" sz="quarter" idx="12"/>
          </p:nvPr>
        </p:nvSpPr>
        <p:spPr/>
        <p:txBody>
          <a:bodyPr/>
          <a:lstStyle/>
          <a:p>
            <a:fld id="{D5FD1C8C-E1CC-4431-94BB-8271633289FF}" type="slidenum">
              <a:rPr lang="sr-Latn-RS" smtClean="0"/>
              <a:t>‹#›</a:t>
            </a:fld>
            <a:endParaRPr lang="sr-Latn-RS"/>
          </a:p>
        </p:txBody>
      </p:sp>
    </p:spTree>
    <p:extLst>
      <p:ext uri="{BB962C8B-B14F-4D97-AF65-F5344CB8AC3E}">
        <p14:creationId xmlns:p14="http://schemas.microsoft.com/office/powerpoint/2010/main" val="413323017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Date Placeholder 4"/>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1876955623"/>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sr-Latn-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7" name="Date Placeholder 6"/>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8" name="Footer Placeholder 7"/>
          <p:cNvSpPr>
            <a:spLocks noGrp="1"/>
          </p:cNvSpPr>
          <p:nvPr>
            <p:ph type="ftr" sz="quarter" idx="11"/>
          </p:nvPr>
        </p:nvSpPr>
        <p:spPr/>
        <p:txBody>
          <a:bodyPr/>
          <a:lstStyle/>
          <a:p>
            <a:endParaRPr lang="sr-Latn-RS"/>
          </a:p>
        </p:txBody>
      </p:sp>
      <p:sp>
        <p:nvSpPr>
          <p:cNvPr id="9" name="Slide Number Placeholder 8"/>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391447618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RS"/>
          </a:p>
        </p:txBody>
      </p:sp>
      <p:sp>
        <p:nvSpPr>
          <p:cNvPr id="3" name="Date Placeholder 2"/>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4" name="Footer Placeholder 3"/>
          <p:cNvSpPr>
            <a:spLocks noGrp="1"/>
          </p:cNvSpPr>
          <p:nvPr>
            <p:ph type="ftr" sz="quarter" idx="11"/>
          </p:nvPr>
        </p:nvSpPr>
        <p:spPr/>
        <p:txBody>
          <a:bodyPr/>
          <a:lstStyle/>
          <a:p>
            <a:endParaRPr lang="sr-Latn-RS"/>
          </a:p>
        </p:txBody>
      </p:sp>
      <p:sp>
        <p:nvSpPr>
          <p:cNvPr id="5" name="Slide Number Placeholder 4"/>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3601056719"/>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3" name="Footer Placeholder 2"/>
          <p:cNvSpPr>
            <a:spLocks noGrp="1"/>
          </p:cNvSpPr>
          <p:nvPr>
            <p:ph type="ftr" sz="quarter" idx="11"/>
          </p:nvPr>
        </p:nvSpPr>
        <p:spPr/>
        <p:txBody>
          <a:bodyPr/>
          <a:lstStyle/>
          <a:p>
            <a:endParaRPr lang="sr-Latn-RS"/>
          </a:p>
        </p:txBody>
      </p:sp>
      <p:sp>
        <p:nvSpPr>
          <p:cNvPr id="4" name="Slide Number Placeholder 3"/>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05851413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sr-Latn-R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06889404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sr-Latn-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Latn-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BD2CFDC-A0A2-400D-B7C7-3137178039DA}" type="datetimeFigureOut">
              <a:rPr lang="sr-Latn-RS" smtClean="0"/>
              <a:t>4.6.2024.</a:t>
            </a:fld>
            <a:endParaRPr lang="sr-Latn-RS"/>
          </a:p>
        </p:txBody>
      </p:sp>
      <p:sp>
        <p:nvSpPr>
          <p:cNvPr id="6" name="Footer Placeholder 5"/>
          <p:cNvSpPr>
            <a:spLocks noGrp="1"/>
          </p:cNvSpPr>
          <p:nvPr>
            <p:ph type="ftr" sz="quarter" idx="11"/>
          </p:nvPr>
        </p:nvSpPr>
        <p:spPr/>
        <p:txBody>
          <a:bodyPr/>
          <a:lstStyle/>
          <a:p>
            <a:endParaRPr lang="sr-Latn-RS"/>
          </a:p>
        </p:txBody>
      </p:sp>
      <p:sp>
        <p:nvSpPr>
          <p:cNvPr id="7" name="Slide Number Placeholder 6"/>
          <p:cNvSpPr>
            <a:spLocks noGrp="1"/>
          </p:cNvSpPr>
          <p:nvPr>
            <p:ph type="sldNum" sz="quarter" idx="12"/>
          </p:nvPr>
        </p:nvSpPr>
        <p:spPr/>
        <p:txBody>
          <a:bodyPr/>
          <a:lstStyle/>
          <a:p>
            <a:fld id="{6A6B56B5-1A8C-4CAC-B40B-C1D70423FBB4}" type="slidenum">
              <a:rPr lang="sr-Latn-RS" smtClean="0"/>
              <a:t>‹#›</a:t>
            </a:fld>
            <a:endParaRPr lang="sr-Latn-RS"/>
          </a:p>
        </p:txBody>
      </p:sp>
    </p:spTree>
    <p:extLst>
      <p:ext uri="{BB962C8B-B14F-4D97-AF65-F5344CB8AC3E}">
        <p14:creationId xmlns:p14="http://schemas.microsoft.com/office/powerpoint/2010/main" val="216757610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sr-Latn-R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D2CFDC-A0A2-400D-B7C7-3137178039DA}" type="datetimeFigureOut">
              <a:rPr lang="sr-Latn-RS" smtClean="0"/>
              <a:t>4.6.2024.</a:t>
            </a:fld>
            <a:endParaRPr lang="sr-Latn-R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6B56B5-1A8C-4CAC-B40B-C1D70423FBB4}" type="slidenum">
              <a:rPr lang="sr-Latn-RS" smtClean="0"/>
              <a:t>‹#›</a:t>
            </a:fld>
            <a:endParaRPr lang="sr-Latn-RS"/>
          </a:p>
        </p:txBody>
      </p:sp>
    </p:spTree>
    <p:extLst>
      <p:ext uri="{BB962C8B-B14F-4D97-AF65-F5344CB8AC3E}">
        <p14:creationId xmlns:p14="http://schemas.microsoft.com/office/powerpoint/2010/main" val="414491209"/>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37" r:id="rId12"/>
    <p:sldLayoutId id="2147483972" r:id="rId13"/>
    <p:sldLayoutId id="2147483974" r:id="rId14"/>
    <p:sldLayoutId id="2147483939" r:id="rId15"/>
    <p:sldLayoutId id="2147483940" r:id="rId16"/>
    <p:sldLayoutId id="2147483941" r:id="rId17"/>
    <p:sldLayoutId id="2147483942" r:id="rId18"/>
    <p:sldLayoutId id="2147483944" r:id="rId19"/>
    <p:sldLayoutId id="2147483945" r:id="rId20"/>
  </p:sldLayoutIdLst>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sr-Latn-R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R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BFC0DA-26E9-4D11-B8EC-A6BA4C9EB1BC}" type="datetimeFigureOut">
              <a:rPr lang="sr-Latn-RS" smtClean="0"/>
              <a:t>4.6.2024.</a:t>
            </a:fld>
            <a:endParaRPr lang="sr-Latn-R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Latn-R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FD1C8C-E1CC-4431-94BB-8271633289FF}" type="slidenum">
              <a:rPr lang="sr-Latn-RS" smtClean="0"/>
              <a:t>‹#›</a:t>
            </a:fld>
            <a:endParaRPr lang="sr-Latn-RS"/>
          </a:p>
        </p:txBody>
      </p:sp>
    </p:spTree>
    <p:extLst>
      <p:ext uri="{BB962C8B-B14F-4D97-AF65-F5344CB8AC3E}">
        <p14:creationId xmlns:p14="http://schemas.microsoft.com/office/powerpoint/2010/main" val="3566969868"/>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emf"/><Relationship Id="rId1" Type="http://schemas.openxmlformats.org/officeDocument/2006/relationships/slideLayout" Target="../slideLayouts/slideLayout2.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340.png"/></Relationships>
</file>

<file path=ppt/slides/_rels/slide19.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1.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2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 Id="rId4" Type="http://schemas.openxmlformats.org/officeDocument/2006/relationships/image" Target="../media/image47.emf"/></Relationships>
</file>

<file path=ppt/slides/_rels/slide21.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image" Target="../media/image390.png"/><Relationship Id="rId1" Type="http://schemas.openxmlformats.org/officeDocument/2006/relationships/slideLayout" Target="../slideLayouts/slideLayout2.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150.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47.emf"/><Relationship Id="rId5" Type="http://schemas.openxmlformats.org/officeDocument/2006/relationships/image" Target="../media/image130.png"/><Relationship Id="rId4" Type="http://schemas.openxmlformats.org/officeDocument/2006/relationships/image" Target="../media/image52.emf"/></Relationships>
</file>

<file path=ppt/slides/_rels/slide25.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44.emf"/><Relationship Id="rId7" Type="http://schemas.openxmlformats.org/officeDocument/2006/relationships/image" Target="../media/image210.png"/><Relationship Id="rId2" Type="http://schemas.openxmlformats.org/officeDocument/2006/relationships/image" Target="../media/image160.png"/><Relationship Id="rId1" Type="http://schemas.openxmlformats.org/officeDocument/2006/relationships/slideLayout" Target="../slideLayouts/slideLayout2.xml"/><Relationship Id="rId6" Type="http://schemas.openxmlformats.org/officeDocument/2006/relationships/image" Target="../media/image200.png"/><Relationship Id="rId5" Type="http://schemas.openxmlformats.org/officeDocument/2006/relationships/image" Target="../media/image190.png"/><Relationship Id="rId4" Type="http://schemas.openxmlformats.org/officeDocument/2006/relationships/image" Target="../media/image180.png"/><Relationship Id="rId9" Type="http://schemas.openxmlformats.org/officeDocument/2006/relationships/image" Target="../media/image230.png"/></Relationships>
</file>

<file path=ppt/slides/_rels/slide26.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44.emf"/><Relationship Id="rId1" Type="http://schemas.openxmlformats.org/officeDocument/2006/relationships/slideLayout" Target="../slideLayouts/slideLayout2.xml"/><Relationship Id="rId5" Type="http://schemas.openxmlformats.org/officeDocument/2006/relationships/image" Target="../media/image52.emf"/><Relationship Id="rId4" Type="http://schemas.openxmlformats.org/officeDocument/2006/relationships/image" Target="../media/image25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56.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53.emf"/></Relationships>
</file>

<file path=ppt/slides/_rels/slide2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emf"/><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emf"/><Relationship Id="rId1" Type="http://schemas.openxmlformats.org/officeDocument/2006/relationships/slideLayout" Target="../slideLayouts/slideLayout2.xml"/><Relationship Id="rId5" Type="http://schemas.openxmlformats.org/officeDocument/2006/relationships/image" Target="../media/image62.emf"/><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44.emf"/><Relationship Id="rId1" Type="http://schemas.openxmlformats.org/officeDocument/2006/relationships/slideLayout" Target="../slideLayouts/slideLayout2.xml"/><Relationship Id="rId5" Type="http://schemas.openxmlformats.org/officeDocument/2006/relationships/image" Target="../media/image550.png"/><Relationship Id="rId4" Type="http://schemas.openxmlformats.org/officeDocument/2006/relationships/image" Target="../media/image6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wmf"/></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p:cNvSpPr txBox="1"/>
          <p:nvPr/>
        </p:nvSpPr>
        <p:spPr>
          <a:xfrm>
            <a:off x="-128801" y="326955"/>
            <a:ext cx="6584020" cy="400110"/>
          </a:xfrm>
          <a:prstGeom prst="rect">
            <a:avLst/>
          </a:prstGeom>
          <a:noFill/>
        </p:spPr>
        <p:txBody>
          <a:bodyPr wrap="square">
            <a:spAutoFit/>
          </a:bodyPr>
          <a:lstStyle/>
          <a:p>
            <a:pPr lvl="1" eaLnBrk="1" fontAlgn="auto" hangingPunct="1">
              <a:spcBef>
                <a:spcPts val="0"/>
              </a:spcBef>
              <a:spcAft>
                <a:spcPts val="0"/>
              </a:spcAft>
              <a:defRPr/>
            </a:pPr>
            <a:r>
              <a:rPr lang="sr-Latn-ME" sz="2000" b="1" dirty="0">
                <a:latin typeface="+mj-lt"/>
              </a:rPr>
              <a:t>Način prenošenja vertikalnog opterećenja kod šipova</a:t>
            </a: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596" y="770529"/>
            <a:ext cx="1239958" cy="37198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8927" y="757286"/>
            <a:ext cx="1527178" cy="3746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6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8526" y="771551"/>
            <a:ext cx="1743356" cy="3746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289255" y="4747587"/>
            <a:ext cx="1614433" cy="353943"/>
          </a:xfrm>
          <a:prstGeom prst="rect">
            <a:avLst/>
          </a:prstGeom>
          <a:noFill/>
        </p:spPr>
        <p:txBody>
          <a:bodyPr wrap="square">
            <a:spAutoFit/>
          </a:bodyPr>
          <a:lstStyle/>
          <a:p>
            <a:pPr lvl="1" eaLnBrk="1" fontAlgn="auto" hangingPunct="1">
              <a:spcBef>
                <a:spcPts val="0"/>
              </a:spcBef>
              <a:spcAft>
                <a:spcPts val="0"/>
              </a:spcAft>
              <a:defRPr/>
            </a:pPr>
            <a:r>
              <a:rPr lang="sr-Latn-ME" sz="1700" b="1" dirty="0">
                <a:latin typeface="+mj-lt"/>
              </a:rPr>
              <a:t>Stojeći šip</a:t>
            </a:r>
          </a:p>
        </p:txBody>
      </p:sp>
      <p:sp>
        <p:nvSpPr>
          <p:cNvPr id="21" name="TextBox 20"/>
          <p:cNvSpPr txBox="1"/>
          <p:nvPr/>
        </p:nvSpPr>
        <p:spPr>
          <a:xfrm>
            <a:off x="1776473" y="4585302"/>
            <a:ext cx="2086546" cy="353943"/>
          </a:xfrm>
          <a:prstGeom prst="rect">
            <a:avLst/>
          </a:prstGeom>
          <a:noFill/>
        </p:spPr>
        <p:txBody>
          <a:bodyPr wrap="square">
            <a:spAutoFit/>
          </a:bodyPr>
          <a:lstStyle/>
          <a:p>
            <a:pPr lvl="1" eaLnBrk="1" fontAlgn="auto" hangingPunct="1">
              <a:spcBef>
                <a:spcPts val="0"/>
              </a:spcBef>
              <a:spcAft>
                <a:spcPts val="0"/>
              </a:spcAft>
              <a:defRPr/>
            </a:pPr>
            <a:r>
              <a:rPr lang="sr-Latn-ME" sz="1700" b="1" dirty="0">
                <a:latin typeface="+mj-lt"/>
              </a:rPr>
              <a:t>Lebdeći šip</a:t>
            </a:r>
          </a:p>
        </p:txBody>
      </p:sp>
      <p:sp>
        <p:nvSpPr>
          <p:cNvPr id="22" name="TextBox 21"/>
          <p:cNvSpPr txBox="1"/>
          <p:nvPr/>
        </p:nvSpPr>
        <p:spPr>
          <a:xfrm>
            <a:off x="3645336" y="4593959"/>
            <a:ext cx="2086546" cy="877163"/>
          </a:xfrm>
          <a:prstGeom prst="rect">
            <a:avLst/>
          </a:prstGeom>
          <a:noFill/>
        </p:spPr>
        <p:txBody>
          <a:bodyPr wrap="square">
            <a:spAutoFit/>
          </a:bodyPr>
          <a:lstStyle/>
          <a:p>
            <a:pPr lvl="1" eaLnBrk="1" fontAlgn="auto" hangingPunct="1">
              <a:spcBef>
                <a:spcPts val="0"/>
              </a:spcBef>
              <a:spcAft>
                <a:spcPts val="0"/>
              </a:spcAft>
              <a:defRPr/>
            </a:pPr>
            <a:r>
              <a:rPr lang="sr-Latn-ME" sz="1700" b="1" dirty="0">
                <a:latin typeface="+mj-lt"/>
              </a:rPr>
              <a:t>Kombinovani prenos i bazom i omotačem</a:t>
            </a:r>
          </a:p>
        </p:txBody>
      </p:sp>
      <p:sp>
        <p:nvSpPr>
          <p:cNvPr id="9" name="Right Arrow 8"/>
          <p:cNvSpPr/>
          <p:nvPr/>
        </p:nvSpPr>
        <p:spPr>
          <a:xfrm rot="5400000" flipH="1">
            <a:off x="950913" y="4187659"/>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a:spLocks noChangeArrowheads="1"/>
          </p:cNvSpPr>
          <p:nvPr/>
        </p:nvSpPr>
        <p:spPr bwMode="auto">
          <a:xfrm>
            <a:off x="1418532" y="3840039"/>
            <a:ext cx="1564938"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en-US" sz="2500" b="1" dirty="0" err="1">
                <a:solidFill>
                  <a:srgbClr val="FF0000"/>
                </a:solidFill>
              </a:rPr>
              <a:t>Qb</a:t>
            </a:r>
            <a:r>
              <a:rPr lang="en-US" sz="2500" b="1" dirty="0">
                <a:solidFill>
                  <a:srgbClr val="FF0000"/>
                </a:solidFill>
              </a:rPr>
              <a:t>=Q</a:t>
            </a:r>
            <a:endParaRPr lang="sr-Latn-ME" sz="2500" b="1" baseline="-25000" dirty="0">
              <a:solidFill>
                <a:srgbClr val="FF0000"/>
              </a:solidFill>
            </a:endParaRPr>
          </a:p>
        </p:txBody>
      </p:sp>
      <p:sp>
        <p:nvSpPr>
          <p:cNvPr id="11" name="TextBox 10"/>
          <p:cNvSpPr txBox="1">
            <a:spLocks noChangeArrowheads="1"/>
          </p:cNvSpPr>
          <p:nvPr/>
        </p:nvSpPr>
        <p:spPr bwMode="auto">
          <a:xfrm>
            <a:off x="2980332" y="4116905"/>
            <a:ext cx="1564938"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en-US" sz="2500" b="1" dirty="0">
                <a:solidFill>
                  <a:srgbClr val="FF0000"/>
                </a:solidFill>
              </a:rPr>
              <a:t>Qs=Q</a:t>
            </a:r>
            <a:endParaRPr lang="sr-Latn-ME" sz="2500" b="1" baseline="-25000" dirty="0">
              <a:solidFill>
                <a:srgbClr val="FF0000"/>
              </a:solidFill>
            </a:endParaRPr>
          </a:p>
        </p:txBody>
      </p:sp>
      <p:sp>
        <p:nvSpPr>
          <p:cNvPr id="12" name="TextBox 11"/>
          <p:cNvSpPr txBox="1"/>
          <p:nvPr/>
        </p:nvSpPr>
        <p:spPr>
          <a:xfrm>
            <a:off x="3807260" y="1806498"/>
            <a:ext cx="1259521" cy="477054"/>
          </a:xfrm>
          <a:prstGeom prst="rect">
            <a:avLst/>
          </a:prstGeom>
          <a:noFill/>
        </p:spPr>
        <p:txBody>
          <a:bodyPr wrap="square">
            <a:spAutoFit/>
          </a:bodyPr>
          <a:lstStyle/>
          <a:p>
            <a:pPr lvl="1" eaLnBrk="1" fontAlgn="auto" hangingPunct="1">
              <a:spcBef>
                <a:spcPts val="0"/>
              </a:spcBef>
              <a:spcAft>
                <a:spcPts val="0"/>
              </a:spcAft>
              <a:defRPr/>
            </a:pPr>
            <a:r>
              <a:rPr lang="sr-Latn-ME" sz="2500" dirty="0">
                <a:solidFill>
                  <a:srgbClr val="FF0000"/>
                </a:solidFill>
                <a:latin typeface="Symbol" panose="05050102010706020507" pitchFamily="18" charset="2"/>
              </a:rPr>
              <a:t>t</a:t>
            </a:r>
            <a:r>
              <a:rPr lang="sr-Latn-ME" sz="2500" baseline="-25000" dirty="0">
                <a:solidFill>
                  <a:srgbClr val="FF0000"/>
                </a:solidFill>
                <a:latin typeface="+mj-lt"/>
              </a:rPr>
              <a:t>s</a:t>
            </a:r>
            <a:endParaRPr lang="sr-Latn-ME" sz="2500" dirty="0">
              <a:solidFill>
                <a:srgbClr val="FF0000"/>
              </a:solidFill>
              <a:latin typeface="+mj-lt"/>
            </a:endParaRPr>
          </a:p>
        </p:txBody>
      </p:sp>
      <p:sp>
        <p:nvSpPr>
          <p:cNvPr id="13" name="TextBox 12"/>
          <p:cNvSpPr txBox="1">
            <a:spLocks noChangeArrowheads="1"/>
          </p:cNvSpPr>
          <p:nvPr/>
        </p:nvSpPr>
        <p:spPr bwMode="auto">
          <a:xfrm>
            <a:off x="4077735" y="5436378"/>
            <a:ext cx="1564938" cy="47705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en-US" sz="2500" b="1" dirty="0">
                <a:solidFill>
                  <a:srgbClr val="FF0000"/>
                </a:solidFill>
              </a:rPr>
              <a:t>Q=</a:t>
            </a:r>
            <a:r>
              <a:rPr lang="en-US" sz="2500" b="1" dirty="0" err="1">
                <a:solidFill>
                  <a:srgbClr val="FF0000"/>
                </a:solidFill>
              </a:rPr>
              <a:t>Qb+Qs</a:t>
            </a:r>
            <a:endParaRPr lang="sr-Latn-ME" sz="2500" b="1" baseline="-25000" dirty="0">
              <a:solidFill>
                <a:srgbClr val="FF0000"/>
              </a:solidFill>
            </a:endParaRPr>
          </a:p>
        </p:txBody>
      </p:sp>
      <p:sp>
        <p:nvSpPr>
          <p:cNvPr id="14" name="TextBox 13"/>
          <p:cNvSpPr txBox="1">
            <a:spLocks noChangeArrowheads="1"/>
          </p:cNvSpPr>
          <p:nvPr/>
        </p:nvSpPr>
        <p:spPr bwMode="auto">
          <a:xfrm>
            <a:off x="38887" y="5029486"/>
            <a:ext cx="71814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en-US" sz="1500" b="1" dirty="0" err="1"/>
              <a:t>Baza</a:t>
            </a:r>
            <a:endParaRPr lang="sr-Latn-ME" sz="1500" b="1" dirty="0"/>
          </a:p>
          <a:p>
            <a:pPr eaLnBrk="1" hangingPunct="1"/>
            <a:r>
              <a:rPr lang="en-US" sz="1500" b="1" dirty="0"/>
              <a:t> </a:t>
            </a:r>
            <a:r>
              <a:rPr lang="sr-Latn-ME" sz="1500" b="1" dirty="0"/>
              <a:t>šipa</a:t>
            </a:r>
          </a:p>
        </p:txBody>
      </p:sp>
      <p:cxnSp>
        <p:nvCxnSpPr>
          <p:cNvPr id="15" name="Straight Arrow Connector 14"/>
          <p:cNvCxnSpPr>
            <a:endCxn id="20" idx="1"/>
          </p:cNvCxnSpPr>
          <p:nvPr/>
        </p:nvCxnSpPr>
        <p:spPr>
          <a:xfrm flipH="1">
            <a:off x="289255" y="3857664"/>
            <a:ext cx="1037516" cy="1066895"/>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a:spLocks noChangeArrowheads="1"/>
          </p:cNvSpPr>
          <p:nvPr/>
        </p:nvSpPr>
        <p:spPr bwMode="auto">
          <a:xfrm>
            <a:off x="821139" y="5490109"/>
            <a:ext cx="2914966" cy="35394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en-US" sz="1700" b="1" dirty="0"/>
              <a:t>Q</a:t>
            </a:r>
            <a:r>
              <a:rPr lang="sr-Latn-ME" sz="1700" b="1" dirty="0"/>
              <a:t>b- </a:t>
            </a:r>
            <a:r>
              <a:rPr lang="sr-Latn-ME" sz="1700" dirty="0"/>
              <a:t>dio sile koji prihvata baza</a:t>
            </a:r>
            <a:endParaRPr lang="sr-Latn-ME" sz="1700" baseline="-25000" dirty="0"/>
          </a:p>
        </p:txBody>
      </p:sp>
      <p:sp>
        <p:nvSpPr>
          <p:cNvPr id="19" name="TextBox 18"/>
          <p:cNvSpPr txBox="1">
            <a:spLocks noChangeArrowheads="1"/>
          </p:cNvSpPr>
          <p:nvPr/>
        </p:nvSpPr>
        <p:spPr bwMode="auto">
          <a:xfrm>
            <a:off x="821139" y="5878688"/>
            <a:ext cx="2914966" cy="8771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en-US" sz="1700" b="1" dirty="0"/>
              <a:t>Q</a:t>
            </a:r>
            <a:r>
              <a:rPr lang="sr-Latn-ME" sz="1700" b="1" dirty="0"/>
              <a:t>s- </a:t>
            </a:r>
            <a:r>
              <a:rPr lang="sr-Latn-ME" sz="1700" dirty="0"/>
              <a:t>dio sile koji prihvata omotač stabla trenjem, smičućim silama po omotaču</a:t>
            </a:r>
            <a:endParaRPr lang="sr-Latn-ME" sz="1700" baseline="-25000" dirty="0"/>
          </a:p>
        </p:txBody>
      </p:sp>
      <p:sp>
        <p:nvSpPr>
          <p:cNvPr id="23" name="TextBox 22"/>
          <p:cNvSpPr txBox="1"/>
          <p:nvPr/>
        </p:nvSpPr>
        <p:spPr>
          <a:xfrm>
            <a:off x="7574364" y="173067"/>
            <a:ext cx="4439204" cy="707886"/>
          </a:xfrm>
          <a:prstGeom prst="rect">
            <a:avLst/>
          </a:prstGeom>
          <a:noFill/>
        </p:spPr>
        <p:txBody>
          <a:bodyPr wrap="square">
            <a:spAutoFit/>
          </a:bodyPr>
          <a:lstStyle/>
          <a:p>
            <a:pPr lvl="1" eaLnBrk="1" fontAlgn="auto" hangingPunct="1">
              <a:spcBef>
                <a:spcPts val="0"/>
              </a:spcBef>
              <a:spcAft>
                <a:spcPts val="0"/>
              </a:spcAft>
              <a:defRPr/>
            </a:pPr>
            <a:r>
              <a:rPr lang="sr-Latn-ME" sz="2000" b="1" dirty="0">
                <a:latin typeface="+mj-lt"/>
              </a:rPr>
              <a:t>Animacija izvođenje bušenog šipa (bored pile)</a:t>
            </a:r>
          </a:p>
        </p:txBody>
      </p:sp>
      <p:pic>
        <p:nvPicPr>
          <p:cNvPr id="3" name="Bored Piles Animation  Keller">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8266479" y="1011484"/>
            <a:ext cx="3467100" cy="4572000"/>
          </a:xfrm>
          <a:prstGeom prst="rect">
            <a:avLst/>
          </a:prstGeom>
        </p:spPr>
      </p:pic>
      <p:sp>
        <p:nvSpPr>
          <p:cNvPr id="24" name="Flowchart: Magnetic Disk 23"/>
          <p:cNvSpPr/>
          <p:nvPr/>
        </p:nvSpPr>
        <p:spPr>
          <a:xfrm>
            <a:off x="6716325" y="1611187"/>
            <a:ext cx="783837" cy="1505164"/>
          </a:xfrm>
          <a:prstGeom prst="flowChartMagneticDisk">
            <a:avLst/>
          </a:prstGeom>
          <a:solidFill>
            <a:schemeClr val="bg1">
              <a:lumMod val="75000"/>
            </a:schemeClr>
          </a:solidFill>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25" name="Straight Arrow Connector 24"/>
          <p:cNvCxnSpPr/>
          <p:nvPr/>
        </p:nvCxnSpPr>
        <p:spPr>
          <a:xfrm>
            <a:off x="6455219" y="1750596"/>
            <a:ext cx="0" cy="1312719"/>
          </a:xfrm>
          <a:prstGeom prst="straightConnector1">
            <a:avLst/>
          </a:prstGeom>
          <a:ln>
            <a:headEnd type="arrow" w="lg" len="lg"/>
            <a:tailEnd type="arrow" w="lg" len="lg"/>
          </a:ln>
        </p:spPr>
        <p:style>
          <a:lnRef idx="1">
            <a:schemeClr val="accent1"/>
          </a:lnRef>
          <a:fillRef idx="0">
            <a:schemeClr val="accent1"/>
          </a:fillRef>
          <a:effectRef idx="0">
            <a:schemeClr val="accent1"/>
          </a:effectRef>
          <a:fontRef idx="minor">
            <a:schemeClr val="tx1"/>
          </a:fontRef>
        </p:style>
      </p:cxnSp>
      <p:sp>
        <p:nvSpPr>
          <p:cNvPr id="26" name="TextBox 25"/>
          <p:cNvSpPr txBox="1">
            <a:spLocks noChangeArrowheads="1"/>
          </p:cNvSpPr>
          <p:nvPr/>
        </p:nvSpPr>
        <p:spPr bwMode="auto">
          <a:xfrm>
            <a:off x="5917982" y="2168428"/>
            <a:ext cx="161872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sr-Latn-ME" sz="2500" dirty="0">
                <a:latin typeface="Symbol" panose="05050102010706020507" pitchFamily="18" charset="2"/>
              </a:rPr>
              <a:t>D</a:t>
            </a:r>
            <a:r>
              <a:rPr lang="sr-Latn-ME" sz="2500" dirty="0"/>
              <a:t>L</a:t>
            </a:r>
            <a:endParaRPr lang="sr-Latn-ME" sz="2500" baseline="-25000" dirty="0"/>
          </a:p>
        </p:txBody>
      </p:sp>
      <p:grpSp>
        <p:nvGrpSpPr>
          <p:cNvPr id="27" name="Group 26"/>
          <p:cNvGrpSpPr/>
          <p:nvPr/>
        </p:nvGrpSpPr>
        <p:grpSpPr>
          <a:xfrm>
            <a:off x="6655218" y="2050376"/>
            <a:ext cx="1429651" cy="725590"/>
            <a:chOff x="2768323" y="4396676"/>
            <a:chExt cx="3984257" cy="1504996"/>
          </a:xfrm>
        </p:grpSpPr>
        <p:sp>
          <p:nvSpPr>
            <p:cNvPr id="28" name="Right Arrow 27"/>
            <p:cNvSpPr/>
            <p:nvPr/>
          </p:nvSpPr>
          <p:spPr>
            <a:xfrm rot="5400000" flipH="1">
              <a:off x="4781242" y="4979134"/>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9" name="TextBox 28"/>
            <p:cNvSpPr txBox="1">
              <a:spLocks noChangeArrowheads="1"/>
            </p:cNvSpPr>
            <p:nvPr/>
          </p:nvSpPr>
          <p:spPr bwMode="auto">
            <a:xfrm>
              <a:off x="5133852" y="4396676"/>
              <a:ext cx="1618728" cy="130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sr-Latn-ME" sz="3500" dirty="0">
                  <a:solidFill>
                    <a:srgbClr val="FF0000"/>
                  </a:solidFill>
                  <a:latin typeface="Symbol" panose="05050102010706020507" pitchFamily="18" charset="2"/>
                </a:rPr>
                <a:t>t</a:t>
              </a:r>
              <a:r>
                <a:rPr lang="sr-Latn-ME" sz="3500" baseline="-25000" dirty="0">
                  <a:solidFill>
                    <a:srgbClr val="FF0000"/>
                  </a:solidFill>
                </a:rPr>
                <a:t>s</a:t>
              </a:r>
            </a:p>
          </p:txBody>
        </p:sp>
        <p:sp>
          <p:nvSpPr>
            <p:cNvPr id="30" name="Right Arrow 29"/>
            <p:cNvSpPr/>
            <p:nvPr/>
          </p:nvSpPr>
          <p:spPr>
            <a:xfrm rot="5400000" flipH="1">
              <a:off x="2561653" y="4998233"/>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1" name="Right Arrow 30"/>
            <p:cNvSpPr/>
            <p:nvPr/>
          </p:nvSpPr>
          <p:spPr>
            <a:xfrm rot="5400000" flipH="1">
              <a:off x="3041621" y="5299942"/>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2" name="Right Arrow 31"/>
            <p:cNvSpPr/>
            <p:nvPr/>
          </p:nvSpPr>
          <p:spPr>
            <a:xfrm rot="5400000" flipH="1">
              <a:off x="3752502" y="5380704"/>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3" name="Right Arrow 32"/>
            <p:cNvSpPr/>
            <p:nvPr/>
          </p:nvSpPr>
          <p:spPr>
            <a:xfrm rot="5400000" flipH="1">
              <a:off x="4376241" y="5240935"/>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grpSp>
      <p:cxnSp>
        <p:nvCxnSpPr>
          <p:cNvPr id="34" name="Straight Arrow Connector 33"/>
          <p:cNvCxnSpPr/>
          <p:nvPr/>
        </p:nvCxnSpPr>
        <p:spPr>
          <a:xfrm flipV="1">
            <a:off x="4851783" y="2427955"/>
            <a:ext cx="1081155" cy="493597"/>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4704050" y="2670390"/>
            <a:ext cx="147733" cy="396141"/>
          </a:xfrm>
          <a:prstGeom prst="rect">
            <a:avLst/>
          </a:prstGeom>
          <a:solidFill>
            <a:srgbClr val="FF0000">
              <a:alpha val="53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TextBox 35"/>
          <p:cNvSpPr txBox="1">
            <a:spLocks noChangeArrowheads="1"/>
          </p:cNvSpPr>
          <p:nvPr/>
        </p:nvSpPr>
        <p:spPr bwMode="auto">
          <a:xfrm>
            <a:off x="5625041" y="3290181"/>
            <a:ext cx="2914966" cy="61555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sr-Latn-ME" sz="1700" dirty="0"/>
              <a:t>dio omotača šipa-površina kontakta između šipa i tla</a:t>
            </a:r>
            <a:endParaRPr lang="sr-Latn-ME" sz="1700" baseline="-25000" dirty="0"/>
          </a:p>
        </p:txBody>
      </p:sp>
    </p:spTree>
    <p:extLst>
      <p:ext uri="{BB962C8B-B14F-4D97-AF65-F5344CB8AC3E}">
        <p14:creationId xmlns:p14="http://schemas.microsoft.com/office/powerpoint/2010/main" val="61353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41402" fill="hold"/>
                                        <p:tgtEl>
                                          <p:spTgt spid="3"/>
                                        </p:tgtEl>
                                      </p:cBhvr>
                                    </p:cmd>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4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945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946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3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p:cTn id="85" dur="500" fill="hold"/>
                                        <p:tgtEl>
                                          <p:spTgt spid="24"/>
                                        </p:tgtEl>
                                        <p:attrNameLst>
                                          <p:attrName>ppt_w</p:attrName>
                                        </p:attrNameLst>
                                      </p:cBhvr>
                                      <p:tavLst>
                                        <p:tav tm="0">
                                          <p:val>
                                            <p:fltVal val="0"/>
                                          </p:val>
                                        </p:tav>
                                        <p:tav tm="100000">
                                          <p:val>
                                            <p:strVal val="#ppt_w"/>
                                          </p:val>
                                        </p:tav>
                                      </p:tavLst>
                                    </p:anim>
                                    <p:anim calcmode="lin" valueType="num">
                                      <p:cBhvr>
                                        <p:cTn id="86" dur="500" fill="hold"/>
                                        <p:tgtEl>
                                          <p:spTgt spid="24"/>
                                        </p:tgtEl>
                                        <p:attrNameLst>
                                          <p:attrName>ppt_h</p:attrName>
                                        </p:attrNameLst>
                                      </p:cBhvr>
                                      <p:tavLst>
                                        <p:tav tm="0">
                                          <p:val>
                                            <p:fltVal val="0"/>
                                          </p:val>
                                        </p:tav>
                                        <p:tav tm="100000">
                                          <p:val>
                                            <p:strVal val="#ppt_h"/>
                                          </p:val>
                                        </p:tav>
                                      </p:tavLst>
                                    </p:anim>
                                    <p:animEffect transition="in" filter="fade">
                                      <p:cBhvr>
                                        <p:cTn id="87" dur="500"/>
                                        <p:tgtEl>
                                          <p:spTgt spid="24"/>
                                        </p:tgtEl>
                                      </p:cBhvr>
                                    </p:animEffect>
                                  </p:childTnLst>
                                </p:cTn>
                              </p:par>
                              <p:par>
                                <p:cTn id="88" presetID="1" presetClass="entr" presetSubtype="0"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childTnLst>
                                </p:cTn>
                              </p:par>
                              <p:par>
                                <p:cTn id="90" presetID="1" presetClass="entr" presetSubtype="0"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nodeType="clickEffect">
                                  <p:stCondLst>
                                    <p:cond delay="0"/>
                                  </p:stCondLst>
                                  <p:childTnLst>
                                    <p:set>
                                      <p:cBhvr>
                                        <p:cTn id="95" dur="1" fill="hold">
                                          <p:stCondLst>
                                            <p:cond delay="0"/>
                                          </p:stCondLst>
                                        </p:cTn>
                                        <p:tgtEl>
                                          <p:spTgt spid="27"/>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00" fill="hold" display="0">
                  <p:stCondLst>
                    <p:cond delay="indefinite"/>
                  </p:stCondLst>
                </p:cTn>
                <p:tgtEl>
                  <p:spTgt spid="3"/>
                </p:tgtEl>
              </p:cMediaNode>
            </p:video>
          </p:childTnLst>
        </p:cTn>
      </p:par>
    </p:tnLst>
    <p:bldLst>
      <p:bldP spid="40" grpId="0"/>
      <p:bldP spid="20" grpId="0"/>
      <p:bldP spid="21" grpId="0"/>
      <p:bldP spid="22" grpId="0"/>
      <p:bldP spid="9" grpId="0" animBg="1"/>
      <p:bldP spid="10" grpId="0"/>
      <p:bldP spid="11" grpId="0"/>
      <p:bldP spid="12" grpId="0"/>
      <p:bldP spid="13" grpId="0"/>
      <p:bldP spid="14" grpId="0"/>
      <p:bldP spid="18" grpId="0"/>
      <p:bldP spid="19" grpId="0"/>
      <p:bldP spid="23" grpId="0"/>
      <p:bldP spid="24" grpId="0" animBg="1"/>
      <p:bldP spid="26" grpId="0"/>
      <p:bldP spid="35"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6" y="-171400"/>
            <a:ext cx="5524582" cy="1143000"/>
          </a:xfrm>
        </p:spPr>
        <p:txBody>
          <a:bodyPr>
            <a:normAutofit/>
          </a:bodyPr>
          <a:lstStyle/>
          <a:p>
            <a:pPr algn="just"/>
            <a:r>
              <a:rPr lang="sr-Latn-ME" sz="2000" b="1" dirty="0"/>
              <a:t>7.3 </a:t>
            </a:r>
            <a:r>
              <a:rPr lang="en-US" sz="2000" b="1" dirty="0" err="1"/>
              <a:t>Dejstva</a:t>
            </a:r>
            <a:r>
              <a:rPr lang="en-US" sz="2000" b="1" dirty="0"/>
              <a:t> </a:t>
            </a:r>
            <a:r>
              <a:rPr lang="en-US" sz="2000" b="1" dirty="0" err="1"/>
              <a:t>i</a:t>
            </a:r>
            <a:r>
              <a:rPr lang="en-US" sz="2000" b="1" dirty="0"/>
              <a:t> </a:t>
            </a:r>
            <a:r>
              <a:rPr lang="en-US" sz="2000" b="1" dirty="0" err="1"/>
              <a:t>projektna</a:t>
            </a:r>
            <a:r>
              <a:rPr lang="en-US" sz="2000" b="1" dirty="0"/>
              <a:t> </a:t>
            </a:r>
            <a:r>
              <a:rPr lang="en-US" sz="2000" b="1" dirty="0" err="1"/>
              <a:t>stanja</a:t>
            </a:r>
            <a:endParaRPr lang="en-US" sz="2000" dirty="0"/>
          </a:p>
        </p:txBody>
      </p:sp>
      <p:sp>
        <p:nvSpPr>
          <p:cNvPr id="4" name="Rectangle 3"/>
          <p:cNvSpPr/>
          <p:nvPr/>
        </p:nvSpPr>
        <p:spPr>
          <a:xfrm>
            <a:off x="0" y="836712"/>
            <a:ext cx="5540569" cy="1477328"/>
          </a:xfrm>
          <a:prstGeom prst="rect">
            <a:avLst/>
          </a:prstGeom>
        </p:spPr>
        <p:txBody>
          <a:bodyPr wrap="square">
            <a:spAutoFit/>
          </a:bodyPr>
          <a:lstStyle/>
          <a:p>
            <a:pPr marL="342900" indent="-342900">
              <a:buAutoNum type="arabicParenBoth"/>
            </a:pPr>
            <a:r>
              <a:rPr lang="en-US" dirty="0" err="1">
                <a:latin typeface="Times New Roman" panose="02020603050405020304" pitchFamily="18" charset="0"/>
              </a:rPr>
              <a:t>Dejstva</a:t>
            </a:r>
            <a:r>
              <a:rPr lang="en-US" dirty="0">
                <a:latin typeface="Times New Roman" panose="02020603050405020304" pitchFamily="18" charset="0"/>
              </a:rPr>
              <a:t> </a:t>
            </a:r>
            <a:r>
              <a:rPr lang="en-US" dirty="0" err="1">
                <a:latin typeface="Times New Roman" panose="02020603050405020304" pitchFamily="18" charset="0"/>
              </a:rPr>
              <a:t>navedena</a:t>
            </a:r>
            <a:r>
              <a:rPr lang="en-US" dirty="0">
                <a:latin typeface="Times New Roman" panose="02020603050405020304" pitchFamily="18" charset="0"/>
              </a:rPr>
              <a:t> u 2.4.2 (4) </a:t>
            </a:r>
            <a:r>
              <a:rPr lang="en-US" dirty="0" err="1">
                <a:latin typeface="Times New Roman" panose="02020603050405020304" pitchFamily="18" charset="0"/>
              </a:rPr>
              <a:t>treba</a:t>
            </a:r>
            <a:r>
              <a:rPr lang="en-US" dirty="0">
                <a:latin typeface="Times New Roman" panose="02020603050405020304" pitchFamily="18" charset="0"/>
              </a:rPr>
              <a:t> da se </a:t>
            </a:r>
            <a:r>
              <a:rPr lang="en-US" dirty="0" err="1">
                <a:latin typeface="Times New Roman" panose="02020603050405020304" pitchFamily="18" charset="0"/>
              </a:rPr>
              <a:t>uzmu</a:t>
            </a:r>
            <a:r>
              <a:rPr lang="en-US" dirty="0">
                <a:latin typeface="Times New Roman" panose="02020603050405020304" pitchFamily="18" charset="0"/>
              </a:rPr>
              <a:t> u </a:t>
            </a:r>
            <a:r>
              <a:rPr lang="en-US" dirty="0" err="1">
                <a:latin typeface="Times New Roman" panose="02020603050405020304" pitchFamily="18" charset="0"/>
              </a:rPr>
              <a:t>obzir</a:t>
            </a:r>
            <a:r>
              <a:rPr lang="en-US" dirty="0">
                <a:latin typeface="Times New Roman" panose="02020603050405020304" pitchFamily="18" charset="0"/>
              </a:rPr>
              <a:t> </a:t>
            </a:r>
            <a:r>
              <a:rPr lang="en-US" dirty="0" err="1">
                <a:latin typeface="Times New Roman" panose="02020603050405020304" pitchFamily="18" charset="0"/>
              </a:rPr>
              <a:t>pri</a:t>
            </a:r>
            <a:r>
              <a:rPr lang="en-US" dirty="0">
                <a:latin typeface="Times New Roman" panose="02020603050405020304" pitchFamily="18" charset="0"/>
              </a:rPr>
              <a:t> </a:t>
            </a:r>
            <a:r>
              <a:rPr lang="en-US" dirty="0" err="1">
                <a:latin typeface="Times New Roman" panose="02020603050405020304" pitchFamily="18" charset="0"/>
              </a:rPr>
              <a:t>izboru</a:t>
            </a:r>
            <a:r>
              <a:rPr lang="en-US" dirty="0">
                <a:latin typeface="Times New Roman" panose="02020603050405020304" pitchFamily="18" charset="0"/>
              </a:rPr>
              <a:t> </a:t>
            </a:r>
            <a:r>
              <a:rPr lang="en-US" dirty="0" err="1">
                <a:latin typeface="Times New Roman" panose="02020603050405020304" pitchFamily="18" charset="0"/>
              </a:rPr>
              <a:t>projektnih</a:t>
            </a:r>
            <a:r>
              <a:rPr lang="en-US" dirty="0">
                <a:latin typeface="Times New Roman" panose="02020603050405020304" pitchFamily="18" charset="0"/>
              </a:rPr>
              <a:t> </a:t>
            </a:r>
            <a:r>
              <a:rPr lang="en-US" dirty="0" err="1">
                <a:latin typeface="Times New Roman" panose="02020603050405020304" pitchFamily="18" charset="0"/>
              </a:rPr>
              <a:t>stanja</a:t>
            </a:r>
            <a:r>
              <a:rPr lang="en-US" dirty="0">
                <a:latin typeface="Times New Roman" panose="02020603050405020304" pitchFamily="18" charset="0"/>
              </a:rPr>
              <a:t>.</a:t>
            </a:r>
            <a:endParaRPr lang="sr-Latn-ME" dirty="0">
              <a:latin typeface="Times New Roman" panose="02020603050405020304" pitchFamily="18" charset="0"/>
            </a:endParaRPr>
          </a:p>
          <a:p>
            <a:pPr marL="342900" indent="-342900">
              <a:buAutoNum type="arabicParenBoth"/>
            </a:pPr>
            <a:r>
              <a:rPr lang="en-US" b="1" dirty="0" err="1">
                <a:latin typeface="Times New Roman" panose="02020603050405020304" pitchFamily="18" charset="0"/>
              </a:rPr>
              <a:t>Šipovi</a:t>
            </a:r>
            <a:r>
              <a:rPr lang="en-US" b="1" dirty="0">
                <a:latin typeface="Times New Roman" panose="02020603050405020304" pitchFamily="18" charset="0"/>
              </a:rPr>
              <a:t> </a:t>
            </a:r>
            <a:r>
              <a:rPr lang="en-US" b="1" dirty="0" err="1">
                <a:latin typeface="Times New Roman" panose="02020603050405020304" pitchFamily="18" charset="0"/>
              </a:rPr>
              <a:t>mogu</a:t>
            </a:r>
            <a:r>
              <a:rPr lang="en-US" b="1" dirty="0">
                <a:latin typeface="Times New Roman" panose="02020603050405020304" pitchFamily="18" charset="0"/>
              </a:rPr>
              <a:t> da </a:t>
            </a:r>
            <a:r>
              <a:rPr lang="en-US" b="1" dirty="0" err="1">
                <a:latin typeface="Times New Roman" panose="02020603050405020304" pitchFamily="18" charset="0"/>
              </a:rPr>
              <a:t>budu</a:t>
            </a:r>
            <a:r>
              <a:rPr lang="en-US" b="1" dirty="0">
                <a:latin typeface="Times New Roman" panose="02020603050405020304" pitchFamily="18" charset="0"/>
              </a:rPr>
              <a:t> </a:t>
            </a:r>
            <a:r>
              <a:rPr lang="en-US" b="1" dirty="0" err="1">
                <a:latin typeface="Times New Roman" panose="02020603050405020304" pitchFamily="18" charset="0"/>
              </a:rPr>
              <a:t>opterećeni</a:t>
            </a:r>
            <a:r>
              <a:rPr lang="en-US" b="1" dirty="0">
                <a:latin typeface="Times New Roman" panose="02020603050405020304" pitchFamily="18" charset="0"/>
              </a:rPr>
              <a:t> </a:t>
            </a:r>
            <a:r>
              <a:rPr lang="en-US" b="1" dirty="0" err="1">
                <a:latin typeface="Times New Roman" panose="02020603050405020304" pitchFamily="18" charset="0"/>
              </a:rPr>
              <a:t>aksijalno</a:t>
            </a:r>
            <a:r>
              <a:rPr lang="en-US" b="1" dirty="0">
                <a:latin typeface="Times New Roman" panose="02020603050405020304" pitchFamily="18" charset="0"/>
              </a:rPr>
              <a:t> </a:t>
            </a:r>
            <a:r>
              <a:rPr lang="en-US" b="1" dirty="0" err="1">
                <a:latin typeface="Times New Roman" panose="02020603050405020304" pitchFamily="18" charset="0"/>
              </a:rPr>
              <a:t>i</a:t>
            </a:r>
            <a:r>
              <a:rPr lang="en-US" b="1" dirty="0">
                <a:latin typeface="Times New Roman" panose="02020603050405020304" pitchFamily="18" charset="0"/>
              </a:rPr>
              <a:t>/</a:t>
            </a:r>
            <a:r>
              <a:rPr lang="en-US" b="1" dirty="0" err="1">
                <a:latin typeface="Times New Roman" panose="02020603050405020304" pitchFamily="18" charset="0"/>
              </a:rPr>
              <a:t>ili</a:t>
            </a:r>
            <a:r>
              <a:rPr lang="en-US" b="1" dirty="0">
                <a:latin typeface="Times New Roman" panose="02020603050405020304" pitchFamily="18" charset="0"/>
              </a:rPr>
              <a:t> </a:t>
            </a:r>
            <a:r>
              <a:rPr lang="en-US" b="1" dirty="0" err="1">
                <a:latin typeface="Times New Roman" panose="02020603050405020304" pitchFamily="18" charset="0"/>
              </a:rPr>
              <a:t>poprečno</a:t>
            </a:r>
            <a:r>
              <a:rPr lang="en-US" b="1" dirty="0">
                <a:latin typeface="Times New Roman" panose="02020603050405020304" pitchFamily="18" charset="0"/>
              </a:rPr>
              <a:t>.</a:t>
            </a:r>
          </a:p>
          <a:p>
            <a:r>
              <a:rPr lang="en-US" dirty="0">
                <a:latin typeface="Times New Roman" panose="02020603050405020304" pitchFamily="18" charset="0"/>
              </a:rPr>
              <a:t>(3)P </a:t>
            </a:r>
            <a:r>
              <a:rPr lang="en-US" dirty="0" err="1">
                <a:latin typeface="Times New Roman" panose="02020603050405020304" pitchFamily="18" charset="0"/>
              </a:rPr>
              <a:t>Proračunska</a:t>
            </a:r>
            <a:r>
              <a:rPr lang="en-US" dirty="0">
                <a:latin typeface="Times New Roman" panose="02020603050405020304" pitchFamily="18" charset="0"/>
              </a:rPr>
              <a:t> </a:t>
            </a:r>
            <a:r>
              <a:rPr lang="en-US" dirty="0" err="1">
                <a:latin typeface="Times New Roman" panose="02020603050405020304" pitchFamily="18" charset="0"/>
              </a:rPr>
              <a:t>stanja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se </a:t>
            </a:r>
            <a:r>
              <a:rPr lang="en-US" dirty="0" err="1">
                <a:latin typeface="Times New Roman" panose="02020603050405020304" pitchFamily="18" charset="0"/>
              </a:rPr>
              <a:t>usvoje</a:t>
            </a:r>
            <a:r>
              <a:rPr lang="en-US" dirty="0">
                <a:latin typeface="Times New Roman" panose="02020603050405020304" pitchFamily="18" charset="0"/>
              </a:rPr>
              <a:t> </a:t>
            </a:r>
            <a:r>
              <a:rPr lang="en-US" dirty="0" err="1">
                <a:latin typeface="Times New Roman" panose="02020603050405020304" pitchFamily="18" charset="0"/>
              </a:rPr>
              <a:t>prema</a:t>
            </a:r>
            <a:r>
              <a:rPr lang="en-US" dirty="0">
                <a:latin typeface="Times New Roman" panose="02020603050405020304" pitchFamily="18" charset="0"/>
              </a:rPr>
              <a:t> 2.2.</a:t>
            </a:r>
            <a:endParaRPr lang="en-US" dirty="0"/>
          </a:p>
        </p:txBody>
      </p:sp>
      <p:sp>
        <p:nvSpPr>
          <p:cNvPr id="5" name="Rectangle 4"/>
          <p:cNvSpPr/>
          <p:nvPr/>
        </p:nvSpPr>
        <p:spPr>
          <a:xfrm>
            <a:off x="5711280" y="0"/>
            <a:ext cx="6480720" cy="6324808"/>
          </a:xfrm>
          <a:prstGeom prst="rect">
            <a:avLst/>
          </a:prstGeom>
          <a:ln w="19050">
            <a:solidFill>
              <a:schemeClr val="accent1"/>
            </a:solidFill>
          </a:ln>
        </p:spPr>
        <p:txBody>
          <a:bodyPr wrap="square">
            <a:spAutoFit/>
          </a:bodyPr>
          <a:lstStyle/>
          <a:p>
            <a:r>
              <a:rPr lang="en-US" sz="1500" b="1" dirty="0">
                <a:latin typeface="Times New Roman Bold,Bold"/>
              </a:rPr>
              <a:t>2.4.2 </a:t>
            </a:r>
            <a:r>
              <a:rPr lang="en-US" sz="1500" b="1" dirty="0" err="1">
                <a:latin typeface="Times New Roman Bold,Bold"/>
              </a:rPr>
              <a:t>Dejstva</a:t>
            </a:r>
            <a:endParaRPr lang="sr-Latn-ME" sz="1500" b="1" dirty="0">
              <a:latin typeface="Times New Roman Bold,Bold"/>
            </a:endParaRPr>
          </a:p>
          <a:p>
            <a:r>
              <a:rPr lang="en-US" sz="1500" dirty="0"/>
              <a:t>(4) U </a:t>
            </a:r>
            <a:r>
              <a:rPr lang="en-US" sz="1500" dirty="0" err="1"/>
              <a:t>geotehničkim</a:t>
            </a:r>
            <a:r>
              <a:rPr lang="en-US" sz="1500" dirty="0"/>
              <a:t> </a:t>
            </a:r>
            <a:r>
              <a:rPr lang="en-US" sz="1500" dirty="0" err="1"/>
              <a:t>analizama</a:t>
            </a:r>
            <a:r>
              <a:rPr lang="en-US" sz="1500" dirty="0"/>
              <a:t> </a:t>
            </a:r>
            <a:r>
              <a:rPr lang="en-US" sz="1500" dirty="0" err="1"/>
              <a:t>uzimaju</a:t>
            </a:r>
            <a:r>
              <a:rPr lang="en-US" sz="1500" dirty="0"/>
              <a:t> se u </a:t>
            </a:r>
            <a:r>
              <a:rPr lang="en-US" sz="1500" dirty="0" err="1"/>
              <a:t>obzir</a:t>
            </a:r>
            <a:r>
              <a:rPr lang="en-US" sz="1500" dirty="0"/>
              <a:t> </a:t>
            </a:r>
            <a:r>
              <a:rPr lang="en-US" sz="1500" dirty="0" err="1"/>
              <a:t>kao</a:t>
            </a:r>
            <a:r>
              <a:rPr lang="en-US" sz="1500" dirty="0"/>
              <a:t> </a:t>
            </a:r>
            <a:r>
              <a:rPr lang="en-US" sz="1500" dirty="0" err="1"/>
              <a:t>dejstva</a:t>
            </a:r>
            <a:r>
              <a:rPr lang="en-US" sz="1500" dirty="0"/>
              <a:t> </a:t>
            </a:r>
            <a:r>
              <a:rPr lang="en-US" sz="1500" dirty="0" err="1"/>
              <a:t>sljedeće</a:t>
            </a:r>
            <a:r>
              <a:rPr lang="en-US" sz="1500" dirty="0"/>
              <a:t>:</a:t>
            </a:r>
          </a:p>
          <a:p>
            <a:r>
              <a:rPr lang="en-US" sz="1500" dirty="0"/>
              <a:t>− </a:t>
            </a:r>
            <a:r>
              <a:rPr lang="en-US" sz="1500" dirty="0" err="1"/>
              <a:t>težina</a:t>
            </a:r>
            <a:r>
              <a:rPr lang="en-US" sz="1500" dirty="0"/>
              <a:t> </a:t>
            </a:r>
            <a:r>
              <a:rPr lang="en-US" sz="1500" dirty="0" err="1"/>
              <a:t>tla</a:t>
            </a:r>
            <a:r>
              <a:rPr lang="en-US" sz="1500" dirty="0"/>
              <a:t>, </a:t>
            </a:r>
            <a:r>
              <a:rPr lang="en-US" sz="1500" dirty="0" err="1"/>
              <a:t>stijene</a:t>
            </a:r>
            <a:r>
              <a:rPr lang="en-US" sz="1500" dirty="0"/>
              <a:t> </a:t>
            </a:r>
            <a:r>
              <a:rPr lang="en-US" sz="1500" dirty="0" err="1"/>
              <a:t>i</a:t>
            </a:r>
            <a:r>
              <a:rPr lang="en-US" sz="1500" dirty="0"/>
              <a:t> </a:t>
            </a:r>
            <a:r>
              <a:rPr lang="en-US" sz="1500" dirty="0" err="1"/>
              <a:t>vode</a:t>
            </a:r>
            <a:r>
              <a:rPr lang="en-US" sz="1500" i="1" dirty="0"/>
              <a:t>;</a:t>
            </a:r>
          </a:p>
          <a:p>
            <a:r>
              <a:rPr lang="en-US" sz="1500" dirty="0"/>
              <a:t>− </a:t>
            </a:r>
            <a:r>
              <a:rPr lang="en-US" sz="1500" dirty="0" err="1"/>
              <a:t>naponi</a:t>
            </a:r>
            <a:r>
              <a:rPr lang="en-US" sz="1500" dirty="0"/>
              <a:t> u </a:t>
            </a:r>
            <a:r>
              <a:rPr lang="en-US" sz="1500" dirty="0" err="1"/>
              <a:t>tlu</a:t>
            </a:r>
            <a:r>
              <a:rPr lang="en-US" sz="1500" dirty="0"/>
              <a:t>;</a:t>
            </a:r>
          </a:p>
          <a:p>
            <a:r>
              <a:rPr lang="nn-NO" sz="1500" dirty="0"/>
              <a:t>− pritisci tla i podzemne vode ;</a:t>
            </a:r>
          </a:p>
          <a:p>
            <a:r>
              <a:rPr lang="en-US" sz="1500" dirty="0"/>
              <a:t>− </a:t>
            </a:r>
            <a:r>
              <a:rPr lang="en-US" sz="1500" dirty="0" err="1"/>
              <a:t>pritisci</a:t>
            </a:r>
            <a:r>
              <a:rPr lang="en-US" sz="1500" dirty="0"/>
              <a:t> od </a:t>
            </a:r>
            <a:r>
              <a:rPr lang="en-US" sz="1500" dirty="0" err="1"/>
              <a:t>vode</a:t>
            </a:r>
            <a:r>
              <a:rPr lang="en-US" sz="1500" dirty="0"/>
              <a:t> </a:t>
            </a:r>
            <a:r>
              <a:rPr lang="en-US" sz="1500" dirty="0" err="1"/>
              <a:t>sa</a:t>
            </a:r>
            <a:r>
              <a:rPr lang="en-US" sz="1500" dirty="0"/>
              <a:t> </a:t>
            </a:r>
            <a:r>
              <a:rPr lang="en-US" sz="1500" dirty="0" err="1"/>
              <a:t>slobodnom</a:t>
            </a:r>
            <a:r>
              <a:rPr lang="en-US" sz="1500" dirty="0"/>
              <a:t> </a:t>
            </a:r>
            <a:r>
              <a:rPr lang="en-US" sz="1500" dirty="0" err="1"/>
              <a:t>površinom</a:t>
            </a:r>
            <a:r>
              <a:rPr lang="en-US" sz="1500" dirty="0"/>
              <a:t> </a:t>
            </a:r>
            <a:r>
              <a:rPr lang="en-US" sz="1500" dirty="0" err="1"/>
              <a:t>uključujući</a:t>
            </a:r>
            <a:r>
              <a:rPr lang="en-US" sz="1500" dirty="0"/>
              <a:t> </a:t>
            </a:r>
            <a:r>
              <a:rPr lang="en-US" sz="1500" dirty="0" err="1"/>
              <a:t>i</a:t>
            </a:r>
            <a:r>
              <a:rPr lang="en-US" sz="1500" dirty="0"/>
              <a:t> </a:t>
            </a:r>
            <a:r>
              <a:rPr lang="en-US" sz="1500" dirty="0" err="1"/>
              <a:t>pritiske</a:t>
            </a:r>
            <a:r>
              <a:rPr lang="en-US" sz="1500" dirty="0"/>
              <a:t> od </a:t>
            </a:r>
            <a:r>
              <a:rPr lang="en-US" sz="1500" dirty="0" err="1"/>
              <a:t>talasa</a:t>
            </a:r>
            <a:r>
              <a:rPr lang="en-US" sz="1500" dirty="0"/>
              <a:t>;</a:t>
            </a:r>
          </a:p>
          <a:p>
            <a:r>
              <a:rPr lang="en-US" sz="1500" dirty="0"/>
              <a:t>− </a:t>
            </a:r>
            <a:r>
              <a:rPr lang="en-US" sz="1500" dirty="0" err="1"/>
              <a:t>pritisci</a:t>
            </a:r>
            <a:r>
              <a:rPr lang="en-US" sz="1500" dirty="0"/>
              <a:t> od </a:t>
            </a:r>
            <a:r>
              <a:rPr lang="en-US" sz="1500" dirty="0" err="1"/>
              <a:t>podzemne</a:t>
            </a:r>
            <a:r>
              <a:rPr lang="en-US" sz="1500" dirty="0"/>
              <a:t> </a:t>
            </a:r>
            <a:r>
              <a:rPr lang="en-US" sz="1500" dirty="0" err="1"/>
              <a:t>vode</a:t>
            </a:r>
            <a:r>
              <a:rPr lang="en-US" sz="1500" dirty="0"/>
              <a:t>;</a:t>
            </a:r>
          </a:p>
          <a:p>
            <a:r>
              <a:rPr lang="en-US" sz="1500" dirty="0"/>
              <a:t>− </a:t>
            </a:r>
            <a:r>
              <a:rPr lang="en-US" sz="1500" dirty="0" err="1"/>
              <a:t>filtracione</a:t>
            </a:r>
            <a:r>
              <a:rPr lang="en-US" sz="1500" dirty="0"/>
              <a:t> </a:t>
            </a:r>
            <a:r>
              <a:rPr lang="en-US" sz="1500" dirty="0" err="1"/>
              <a:t>sile</a:t>
            </a:r>
            <a:r>
              <a:rPr lang="en-US" sz="1500" dirty="0"/>
              <a:t>;</a:t>
            </a:r>
          </a:p>
          <a:p>
            <a:r>
              <a:rPr lang="pl-PL" sz="1500" dirty="0"/>
              <a:t>− stalno opterećenje, korisno opterećenje i opterećenja od konstrukcija;</a:t>
            </a:r>
          </a:p>
          <a:p>
            <a:r>
              <a:rPr lang="en-US" sz="1500" dirty="0"/>
              <a:t>− </a:t>
            </a:r>
            <a:r>
              <a:rPr lang="en-US" sz="1500" dirty="0" err="1"/>
              <a:t>težine</a:t>
            </a:r>
            <a:r>
              <a:rPr lang="en-US" sz="1500" dirty="0"/>
              <a:t> (</a:t>
            </a:r>
            <a:r>
              <a:rPr lang="en-US" sz="1500" dirty="0" err="1"/>
              <a:t>nasutog</a:t>
            </a:r>
            <a:r>
              <a:rPr lang="en-US" sz="1500" dirty="0"/>
              <a:t>) </a:t>
            </a:r>
            <a:r>
              <a:rPr lang="en-US" sz="1500" dirty="0" err="1"/>
              <a:t>nadsloja</a:t>
            </a:r>
            <a:r>
              <a:rPr lang="en-US" sz="1500" i="1" dirty="0"/>
              <a:t>;</a:t>
            </a:r>
          </a:p>
          <a:p>
            <a:r>
              <a:rPr lang="en-US" sz="1500" dirty="0"/>
              <a:t>− </a:t>
            </a:r>
            <a:r>
              <a:rPr lang="en-US" sz="1500" dirty="0" err="1"/>
              <a:t>sile</a:t>
            </a:r>
            <a:r>
              <a:rPr lang="en-US" sz="1500" dirty="0"/>
              <a:t> </a:t>
            </a:r>
            <a:r>
              <a:rPr lang="en-US" sz="1500" dirty="0" err="1"/>
              <a:t>usljed</a:t>
            </a:r>
            <a:r>
              <a:rPr lang="en-US" sz="1500" dirty="0"/>
              <a:t> </a:t>
            </a:r>
            <a:r>
              <a:rPr lang="en-US" sz="1500" dirty="0" err="1"/>
              <a:t>sidrenja</a:t>
            </a:r>
            <a:r>
              <a:rPr lang="en-US" sz="1500" dirty="0"/>
              <a:t> </a:t>
            </a:r>
            <a:r>
              <a:rPr lang="en-US" sz="1500" dirty="0" err="1"/>
              <a:t>brodova</a:t>
            </a:r>
            <a:r>
              <a:rPr lang="en-US" sz="1500" i="1" dirty="0"/>
              <a:t>;</a:t>
            </a:r>
          </a:p>
          <a:p>
            <a:r>
              <a:rPr lang="nb-NO" sz="1500" dirty="0"/>
              <a:t>− uklanjanje opterećenja ili iskop tla;</a:t>
            </a:r>
          </a:p>
          <a:p>
            <a:r>
              <a:rPr lang="en-US" sz="1500" dirty="0"/>
              <a:t>− </a:t>
            </a:r>
            <a:r>
              <a:rPr lang="en-US" sz="1500" dirty="0" err="1"/>
              <a:t>saobraćajna</a:t>
            </a:r>
            <a:r>
              <a:rPr lang="en-US" sz="1500" dirty="0"/>
              <a:t> </a:t>
            </a:r>
            <a:r>
              <a:rPr lang="en-US" sz="1500" dirty="0" err="1"/>
              <a:t>opterećenja</a:t>
            </a:r>
            <a:r>
              <a:rPr lang="en-US" sz="1500" i="1" dirty="0"/>
              <a:t>;</a:t>
            </a:r>
          </a:p>
          <a:p>
            <a:r>
              <a:rPr lang="en-US" sz="1500" dirty="0"/>
              <a:t>− </a:t>
            </a:r>
            <a:r>
              <a:rPr lang="en-US" sz="1500" dirty="0" err="1"/>
              <a:t>pomjeranja</a:t>
            </a:r>
            <a:r>
              <a:rPr lang="en-US" sz="1500" dirty="0"/>
              <a:t> </a:t>
            </a:r>
            <a:r>
              <a:rPr lang="en-US" sz="1500" dirty="0" err="1"/>
              <a:t>izazvana</a:t>
            </a:r>
            <a:r>
              <a:rPr lang="en-US" sz="1500" dirty="0"/>
              <a:t> </a:t>
            </a:r>
            <a:r>
              <a:rPr lang="en-US" sz="1500" dirty="0" err="1"/>
              <a:t>rudarskim</a:t>
            </a:r>
            <a:r>
              <a:rPr lang="en-US" sz="1500" dirty="0"/>
              <a:t> </a:t>
            </a:r>
            <a:r>
              <a:rPr lang="en-US" sz="1500" dirty="0" err="1"/>
              <a:t>radovima</a:t>
            </a:r>
            <a:r>
              <a:rPr lang="en-US" sz="1500" dirty="0"/>
              <a:t>, </a:t>
            </a:r>
            <a:r>
              <a:rPr lang="en-US" sz="1500" dirty="0" err="1"/>
              <a:t>drugim</a:t>
            </a:r>
            <a:r>
              <a:rPr lang="en-US" sz="1500" dirty="0"/>
              <a:t> </a:t>
            </a:r>
            <a:r>
              <a:rPr lang="en-US" sz="1500" dirty="0" err="1"/>
              <a:t>podzemnim</a:t>
            </a:r>
            <a:r>
              <a:rPr lang="en-US" sz="1500" dirty="0"/>
              <a:t> </a:t>
            </a:r>
            <a:r>
              <a:rPr lang="en-US" sz="1500" dirty="0" err="1"/>
              <a:t>iskopima</a:t>
            </a:r>
            <a:r>
              <a:rPr lang="en-US" sz="1500" dirty="0"/>
              <a:t>, </a:t>
            </a:r>
            <a:r>
              <a:rPr lang="en-US" sz="1500" dirty="0" err="1"/>
              <a:t>tunelskim</a:t>
            </a:r>
            <a:r>
              <a:rPr lang="en-US" sz="1500" dirty="0"/>
              <a:t> </a:t>
            </a:r>
            <a:r>
              <a:rPr lang="en-US" sz="1500" dirty="0" err="1"/>
              <a:t>radovima</a:t>
            </a:r>
            <a:r>
              <a:rPr lang="en-US" sz="1500" dirty="0"/>
              <a:t>;</a:t>
            </a:r>
          </a:p>
          <a:p>
            <a:r>
              <a:rPr lang="en-US" sz="1500" dirty="0"/>
              <a:t>− </a:t>
            </a:r>
            <a:r>
              <a:rPr lang="en-US" sz="1500" dirty="0" err="1"/>
              <a:t>bubrenje</a:t>
            </a:r>
            <a:r>
              <a:rPr lang="en-US" sz="1500" dirty="0"/>
              <a:t> </a:t>
            </a:r>
            <a:r>
              <a:rPr lang="en-US" sz="1500" dirty="0" err="1"/>
              <a:t>i</a:t>
            </a:r>
            <a:r>
              <a:rPr lang="en-US" sz="1500" dirty="0"/>
              <a:t> </a:t>
            </a:r>
            <a:r>
              <a:rPr lang="en-US" sz="1500" dirty="0" err="1"/>
              <a:t>skupljanje</a:t>
            </a:r>
            <a:r>
              <a:rPr lang="en-US" sz="1500" dirty="0"/>
              <a:t> </a:t>
            </a:r>
            <a:r>
              <a:rPr lang="en-US" sz="1500" dirty="0" err="1"/>
              <a:t>izazvano</a:t>
            </a:r>
            <a:r>
              <a:rPr lang="en-US" sz="1500" dirty="0"/>
              <a:t> </a:t>
            </a:r>
            <a:r>
              <a:rPr lang="en-US" sz="1500" dirty="0" err="1"/>
              <a:t>vegetacijom</a:t>
            </a:r>
            <a:r>
              <a:rPr lang="en-US" sz="1500" dirty="0"/>
              <a:t>, </a:t>
            </a:r>
            <a:r>
              <a:rPr lang="en-US" sz="1500" dirty="0" err="1"/>
              <a:t>klimatskim</a:t>
            </a:r>
            <a:r>
              <a:rPr lang="en-US" sz="1500" dirty="0"/>
              <a:t> </a:t>
            </a:r>
            <a:r>
              <a:rPr lang="en-US" sz="1500" dirty="0" err="1"/>
              <a:t>promjenama</a:t>
            </a:r>
            <a:r>
              <a:rPr lang="en-US" sz="1500" dirty="0"/>
              <a:t> </a:t>
            </a:r>
            <a:r>
              <a:rPr lang="en-US" sz="1500" dirty="0" err="1"/>
              <a:t>ili</a:t>
            </a:r>
            <a:r>
              <a:rPr lang="en-US" sz="1500" dirty="0"/>
              <a:t> </a:t>
            </a:r>
            <a:r>
              <a:rPr lang="en-US" sz="1500" dirty="0" err="1"/>
              <a:t>promjenama</a:t>
            </a:r>
            <a:endParaRPr lang="en-US" sz="1500" dirty="0"/>
          </a:p>
          <a:p>
            <a:r>
              <a:rPr lang="en-US" sz="1500" dirty="0" err="1"/>
              <a:t>vlažnosti</a:t>
            </a:r>
            <a:r>
              <a:rPr lang="en-US" sz="1500" dirty="0"/>
              <a:t>;</a:t>
            </a:r>
          </a:p>
          <a:p>
            <a:r>
              <a:rPr lang="en-US" sz="1500" dirty="0"/>
              <a:t>− </a:t>
            </a:r>
            <a:r>
              <a:rPr lang="en-US" sz="1500" dirty="0" err="1"/>
              <a:t>pomjeranja</a:t>
            </a:r>
            <a:r>
              <a:rPr lang="en-US" sz="1500" dirty="0"/>
              <a:t> </a:t>
            </a:r>
            <a:r>
              <a:rPr lang="en-US" sz="1500" dirty="0" err="1"/>
              <a:t>usljed</a:t>
            </a:r>
            <a:r>
              <a:rPr lang="en-US" sz="1500" dirty="0"/>
              <a:t> "</a:t>
            </a:r>
            <a:r>
              <a:rPr lang="en-US" sz="1500" dirty="0" err="1"/>
              <a:t>kripa</a:t>
            </a:r>
            <a:r>
              <a:rPr lang="en-US" sz="1500" dirty="0"/>
              <a:t>"- </a:t>
            </a:r>
            <a:r>
              <a:rPr lang="en-US" sz="1500" dirty="0" err="1"/>
              <a:t>puzanja</a:t>
            </a:r>
            <a:r>
              <a:rPr lang="en-US" sz="1500" dirty="0"/>
              <a:t> </a:t>
            </a:r>
            <a:r>
              <a:rPr lang="en-US" sz="1500" dirty="0" err="1"/>
              <a:t>ili</a:t>
            </a:r>
            <a:r>
              <a:rPr lang="en-US" sz="1500" dirty="0"/>
              <a:t> </a:t>
            </a:r>
            <a:r>
              <a:rPr lang="en-US" sz="1500" dirty="0" err="1"/>
              <a:t>klizanja</a:t>
            </a:r>
            <a:r>
              <a:rPr lang="en-US" sz="1500" dirty="0"/>
              <a:t>, </a:t>
            </a:r>
            <a:r>
              <a:rPr lang="en-US" sz="1500" dirty="0" err="1"/>
              <a:t>ili</a:t>
            </a:r>
            <a:r>
              <a:rPr lang="en-US" sz="1500" dirty="0"/>
              <a:t> </a:t>
            </a:r>
            <a:r>
              <a:rPr lang="en-US" sz="1500" dirty="0" err="1"/>
              <a:t>slijeganja</a:t>
            </a:r>
            <a:r>
              <a:rPr lang="en-US" sz="1500" dirty="0"/>
              <a:t> </a:t>
            </a:r>
            <a:r>
              <a:rPr lang="en-US" sz="1500" dirty="0" err="1"/>
              <a:t>zemljanih</a:t>
            </a:r>
            <a:r>
              <a:rPr lang="en-US" sz="1500" dirty="0"/>
              <a:t> </a:t>
            </a:r>
            <a:r>
              <a:rPr lang="en-US" sz="1500" dirty="0" err="1"/>
              <a:t>masa</a:t>
            </a:r>
            <a:r>
              <a:rPr lang="en-US" sz="1500" dirty="0"/>
              <a:t>;</a:t>
            </a:r>
          </a:p>
          <a:p>
            <a:r>
              <a:rPr lang="en-US" sz="1500" dirty="0"/>
              <a:t>− </a:t>
            </a:r>
            <a:r>
              <a:rPr lang="en-US" sz="1500" dirty="0" err="1"/>
              <a:t>pomjeranja</a:t>
            </a:r>
            <a:r>
              <a:rPr lang="en-US" sz="1500" dirty="0"/>
              <a:t> </a:t>
            </a:r>
            <a:r>
              <a:rPr lang="en-US" sz="1500" dirty="0" err="1"/>
              <a:t>usljed</a:t>
            </a:r>
            <a:r>
              <a:rPr lang="en-US" sz="1500" dirty="0"/>
              <a:t> </a:t>
            </a:r>
            <a:r>
              <a:rPr lang="en-US" sz="1500" dirty="0" err="1"/>
              <a:t>degradacije</a:t>
            </a:r>
            <a:r>
              <a:rPr lang="en-US" sz="1500" dirty="0"/>
              <a:t>, </a:t>
            </a:r>
            <a:r>
              <a:rPr lang="en-US" sz="1500" dirty="0" err="1"/>
              <a:t>dekompozicije</a:t>
            </a:r>
            <a:r>
              <a:rPr lang="en-US" sz="1500" dirty="0"/>
              <a:t>, </a:t>
            </a:r>
            <a:r>
              <a:rPr lang="en-US" sz="1500" dirty="0" err="1"/>
              <a:t>ulijeganja</a:t>
            </a:r>
            <a:r>
              <a:rPr lang="en-US" sz="1500" dirty="0"/>
              <a:t> </a:t>
            </a:r>
            <a:r>
              <a:rPr lang="en-US" sz="1500" dirty="0" err="1"/>
              <a:t>tla</a:t>
            </a:r>
            <a:r>
              <a:rPr lang="en-US" sz="1500" dirty="0"/>
              <a:t> </a:t>
            </a:r>
            <a:r>
              <a:rPr lang="en-US" sz="1500" dirty="0" err="1"/>
              <a:t>i</a:t>
            </a:r>
            <a:r>
              <a:rPr lang="en-US" sz="1500" dirty="0"/>
              <a:t> </a:t>
            </a:r>
            <a:r>
              <a:rPr lang="en-US" sz="1500" dirty="0" err="1"/>
              <a:t>rastvaranja</a:t>
            </a:r>
            <a:r>
              <a:rPr lang="en-US" sz="1500" dirty="0"/>
              <a:t>;</a:t>
            </a:r>
          </a:p>
          <a:p>
            <a:r>
              <a:rPr lang="en-US" sz="1500" dirty="0"/>
              <a:t>- </a:t>
            </a:r>
            <a:r>
              <a:rPr lang="en-US" sz="1500" dirty="0" err="1"/>
              <a:t>pomjeranja</a:t>
            </a:r>
            <a:r>
              <a:rPr lang="en-US" sz="1500" dirty="0"/>
              <a:t> </a:t>
            </a:r>
            <a:r>
              <a:rPr lang="en-US" sz="1500" dirty="0" err="1"/>
              <a:t>i</a:t>
            </a:r>
            <a:r>
              <a:rPr lang="en-US" sz="1500" dirty="0"/>
              <a:t> </a:t>
            </a:r>
            <a:r>
              <a:rPr lang="en-US" sz="1500" dirty="0" err="1"/>
              <a:t>ubrzanja</a:t>
            </a:r>
            <a:r>
              <a:rPr lang="en-US" sz="1500" dirty="0"/>
              <a:t> </a:t>
            </a:r>
            <a:r>
              <a:rPr lang="en-US" sz="1500" dirty="0" err="1"/>
              <a:t>izazvana</a:t>
            </a:r>
            <a:r>
              <a:rPr lang="en-US" sz="1500" dirty="0"/>
              <a:t> </a:t>
            </a:r>
            <a:r>
              <a:rPr lang="en-US" sz="1500" dirty="0" err="1"/>
              <a:t>zemljotresima</a:t>
            </a:r>
            <a:r>
              <a:rPr lang="en-US" sz="1500" dirty="0"/>
              <a:t>, </a:t>
            </a:r>
            <a:r>
              <a:rPr lang="en-US" sz="1500" dirty="0" err="1"/>
              <a:t>eksplozijama</a:t>
            </a:r>
            <a:r>
              <a:rPr lang="en-US" sz="1500" dirty="0"/>
              <a:t>, </a:t>
            </a:r>
            <a:r>
              <a:rPr lang="en-US" sz="1500" dirty="0" err="1"/>
              <a:t>vibracijama</a:t>
            </a:r>
            <a:r>
              <a:rPr lang="en-US" sz="1500" dirty="0"/>
              <a:t> </a:t>
            </a:r>
            <a:r>
              <a:rPr lang="en-US" sz="1500" dirty="0" err="1"/>
              <a:t>i</a:t>
            </a:r>
            <a:r>
              <a:rPr lang="en-US" sz="1500" dirty="0"/>
              <a:t> </a:t>
            </a:r>
            <a:r>
              <a:rPr lang="en-US" sz="1500" dirty="0" err="1"/>
              <a:t>dinamičkim</a:t>
            </a:r>
            <a:r>
              <a:rPr lang="sr-Latn-ME" sz="1500" dirty="0"/>
              <a:t> </a:t>
            </a:r>
            <a:r>
              <a:rPr lang="en-US" sz="1500" dirty="0" err="1"/>
              <a:t>opterećenjim</a:t>
            </a:r>
            <a:r>
              <a:rPr lang="en-US" sz="1500" dirty="0"/>
              <a:t>;</a:t>
            </a:r>
          </a:p>
          <a:p>
            <a:r>
              <a:rPr lang="en-US" sz="1500" dirty="0"/>
              <a:t>− </a:t>
            </a:r>
            <a:r>
              <a:rPr lang="en-US" sz="1500" dirty="0" err="1"/>
              <a:t>temperaturni</a:t>
            </a:r>
            <a:r>
              <a:rPr lang="en-US" sz="1500" dirty="0"/>
              <a:t> </a:t>
            </a:r>
            <a:r>
              <a:rPr lang="en-US" sz="1500" dirty="0" err="1"/>
              <a:t>efekti</a:t>
            </a:r>
            <a:r>
              <a:rPr lang="en-US" sz="1500" dirty="0"/>
              <a:t>, </a:t>
            </a:r>
            <a:r>
              <a:rPr lang="en-US" sz="1500" dirty="0" err="1"/>
              <a:t>uključujući</a:t>
            </a:r>
            <a:r>
              <a:rPr lang="en-US" sz="1500" dirty="0"/>
              <a:t> </a:t>
            </a:r>
            <a:r>
              <a:rPr lang="en-US" sz="1500" dirty="0" err="1"/>
              <a:t>djelovanje</a:t>
            </a:r>
            <a:r>
              <a:rPr lang="en-US" sz="1500" dirty="0"/>
              <a:t> </a:t>
            </a:r>
            <a:r>
              <a:rPr lang="en-US" sz="1500" dirty="0" err="1"/>
              <a:t>mraza</a:t>
            </a:r>
            <a:r>
              <a:rPr lang="en-US" sz="1500" dirty="0"/>
              <a:t>;</a:t>
            </a:r>
          </a:p>
          <a:p>
            <a:r>
              <a:rPr lang="en-US" sz="1500" dirty="0"/>
              <a:t>− </a:t>
            </a:r>
            <a:r>
              <a:rPr lang="en-US" sz="1500" dirty="0" err="1"/>
              <a:t>opterećenje</a:t>
            </a:r>
            <a:r>
              <a:rPr lang="en-US" sz="1500" dirty="0"/>
              <a:t> </a:t>
            </a:r>
            <a:r>
              <a:rPr lang="en-US" sz="1500" dirty="0" err="1"/>
              <a:t>Iedom</a:t>
            </a:r>
            <a:r>
              <a:rPr lang="en-US" sz="1500" dirty="0"/>
              <a:t>;</a:t>
            </a:r>
          </a:p>
          <a:p>
            <a:r>
              <a:rPr lang="pl-PL" sz="1500" dirty="0"/>
              <a:t>− prednaprezanje, unijeto u zatege ili razupirače;</a:t>
            </a:r>
          </a:p>
          <a:p>
            <a:r>
              <a:rPr lang="en-US" sz="1500" dirty="0"/>
              <a:t>− </a:t>
            </a:r>
            <a:r>
              <a:rPr lang="en-US" sz="1500" dirty="0" err="1"/>
              <a:t>negativno</a:t>
            </a:r>
            <a:r>
              <a:rPr lang="en-US" sz="1500" dirty="0"/>
              <a:t> </a:t>
            </a:r>
            <a:r>
              <a:rPr lang="en-US" sz="1500" dirty="0" err="1"/>
              <a:t>trenje</a:t>
            </a:r>
            <a:r>
              <a:rPr lang="en-US" sz="1500" dirty="0"/>
              <a:t>.</a:t>
            </a:r>
          </a:p>
        </p:txBody>
      </p:sp>
      <p:sp>
        <p:nvSpPr>
          <p:cNvPr id="6" name="Rectangle 5"/>
          <p:cNvSpPr/>
          <p:nvPr/>
        </p:nvSpPr>
        <p:spPr>
          <a:xfrm>
            <a:off x="5711280" y="1916832"/>
            <a:ext cx="5641304" cy="216024"/>
          </a:xfrm>
          <a:prstGeom prst="rect">
            <a:avLst/>
          </a:prstGeom>
          <a:solidFill>
            <a:schemeClr val="accent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711280" y="2627677"/>
            <a:ext cx="5641304" cy="216024"/>
          </a:xfrm>
          <a:prstGeom prst="rect">
            <a:avLst/>
          </a:prstGeom>
          <a:solidFill>
            <a:schemeClr val="accent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711280" y="2348880"/>
            <a:ext cx="5641304" cy="216024"/>
          </a:xfrm>
          <a:prstGeom prst="rect">
            <a:avLst/>
          </a:prstGeom>
          <a:solidFill>
            <a:srgbClr val="FF0000">
              <a:alpha val="3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711280" y="4653136"/>
            <a:ext cx="5857328" cy="432048"/>
          </a:xfrm>
          <a:prstGeom prst="rect">
            <a:avLst/>
          </a:prstGeom>
          <a:solidFill>
            <a:schemeClr val="accent1">
              <a:alpha val="36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731913" y="5751139"/>
            <a:ext cx="1804247" cy="432048"/>
          </a:xfrm>
          <a:prstGeom prst="rect">
            <a:avLst/>
          </a:prstGeom>
          <a:solidFill>
            <a:srgbClr val="00B050">
              <a:alpha val="3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731913" y="773938"/>
            <a:ext cx="2020271" cy="197661"/>
          </a:xfrm>
          <a:prstGeom prst="rect">
            <a:avLst/>
          </a:prstGeom>
          <a:solidFill>
            <a:srgbClr val="FFFF00">
              <a:alpha val="36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21459" y="2761242"/>
            <a:ext cx="4160113" cy="369332"/>
          </a:xfrm>
          <a:prstGeom prst="rect">
            <a:avLst/>
          </a:prstGeom>
        </p:spPr>
        <p:txBody>
          <a:bodyPr wrap="none">
            <a:spAutoFit/>
          </a:bodyPr>
          <a:lstStyle/>
          <a:p>
            <a:r>
              <a:rPr lang="en-US" b="1" dirty="0">
                <a:latin typeface="Times New Roman Bold,Bold"/>
              </a:rPr>
              <a:t>7.3.2 </a:t>
            </a:r>
            <a:r>
              <a:rPr lang="en-US" b="1" dirty="0" err="1">
                <a:latin typeface="Times New Roman Bold,Bold"/>
              </a:rPr>
              <a:t>Dejstva</a:t>
            </a:r>
            <a:r>
              <a:rPr lang="en-US" b="1" dirty="0">
                <a:latin typeface="Times New Roman Bold,Bold"/>
              </a:rPr>
              <a:t> </a:t>
            </a:r>
            <a:r>
              <a:rPr lang="en-US" b="1" dirty="0" err="1">
                <a:latin typeface="Times New Roman Bold,Bold"/>
              </a:rPr>
              <a:t>usljed</a:t>
            </a:r>
            <a:r>
              <a:rPr lang="en-US" b="1" dirty="0">
                <a:latin typeface="Times New Roman Bold,Bold"/>
              </a:rPr>
              <a:t> </a:t>
            </a:r>
            <a:r>
              <a:rPr lang="en-US" b="1" dirty="0" err="1">
                <a:latin typeface="Times New Roman Bold,Bold"/>
              </a:rPr>
              <a:t>pomjeranja</a:t>
            </a:r>
            <a:r>
              <a:rPr lang="en-US" b="1" dirty="0">
                <a:latin typeface="Times New Roman Bold,Bold"/>
              </a:rPr>
              <a:t> u </a:t>
            </a:r>
            <a:r>
              <a:rPr lang="en-US" b="1" dirty="0" err="1">
                <a:latin typeface="Times New Roman Bold,Bold"/>
              </a:rPr>
              <a:t>tlu</a:t>
            </a:r>
            <a:endParaRPr lang="en-US" dirty="0"/>
          </a:p>
        </p:txBody>
      </p:sp>
      <p:sp>
        <p:nvSpPr>
          <p:cNvPr id="13" name="Rectangle 12"/>
          <p:cNvSpPr/>
          <p:nvPr/>
        </p:nvSpPr>
        <p:spPr>
          <a:xfrm>
            <a:off x="243898" y="3319845"/>
            <a:ext cx="4752528" cy="1938992"/>
          </a:xfrm>
          <a:prstGeom prst="rect">
            <a:avLst/>
          </a:prstGeom>
        </p:spPr>
        <p:txBody>
          <a:bodyPr wrap="square">
            <a:spAutoFit/>
          </a:bodyPr>
          <a:lstStyle/>
          <a:p>
            <a:pPr marL="285750" indent="-285750">
              <a:buFontTx/>
              <a:buChar char="-"/>
            </a:pPr>
            <a:r>
              <a:rPr lang="en-US" sz="2000" dirty="0" err="1">
                <a:latin typeface="Times New Roman" panose="02020603050405020304" pitchFamily="18" charset="0"/>
              </a:rPr>
              <a:t>konsolidacij</a:t>
            </a:r>
            <a:r>
              <a:rPr lang="sr-Latn-ME" sz="2000" dirty="0">
                <a:latin typeface="Times New Roman" panose="02020603050405020304" pitchFamily="18" charset="0"/>
              </a:rPr>
              <a:t>a</a:t>
            </a:r>
            <a:endParaRPr lang="en-US" sz="2000" dirty="0">
              <a:latin typeface="Times New Roman" panose="02020603050405020304" pitchFamily="18" charset="0"/>
            </a:endParaRPr>
          </a:p>
          <a:p>
            <a:pPr marL="285750" indent="-285750">
              <a:buFontTx/>
              <a:buChar char="-"/>
            </a:pPr>
            <a:r>
              <a:rPr lang="en-US" sz="2000" dirty="0" err="1">
                <a:latin typeface="Times New Roman" panose="02020603050405020304" pitchFamily="18" charset="0"/>
              </a:rPr>
              <a:t>bubrenjem</a:t>
            </a:r>
            <a:r>
              <a:rPr lang="en-US" sz="2000" dirty="0">
                <a:latin typeface="Times New Roman" panose="02020603050405020304" pitchFamily="18" charset="0"/>
              </a:rPr>
              <a:t>, </a:t>
            </a:r>
            <a:endParaRPr lang="sr-Latn-ME" sz="2000" dirty="0">
              <a:latin typeface="Times New Roman" panose="02020603050405020304" pitchFamily="18" charset="0"/>
            </a:endParaRPr>
          </a:p>
          <a:p>
            <a:pPr marL="285750" indent="-285750">
              <a:buFontTx/>
              <a:buChar char="-"/>
            </a:pPr>
            <a:r>
              <a:rPr lang="en-US" sz="2000" dirty="0" err="1">
                <a:latin typeface="Times New Roman" panose="02020603050405020304" pitchFamily="18" charset="0"/>
              </a:rPr>
              <a:t>okoln</a:t>
            </a:r>
            <a:r>
              <a:rPr lang="sr-Latn-ME" sz="2000" dirty="0">
                <a:latin typeface="Times New Roman" panose="02020603050405020304" pitchFamily="18" charset="0"/>
              </a:rPr>
              <a:t>o</a:t>
            </a:r>
            <a:r>
              <a:rPr lang="en-US" sz="2000" dirty="0">
                <a:latin typeface="Times New Roman" panose="02020603050405020304" pitchFamily="18" charset="0"/>
              </a:rPr>
              <a:t> </a:t>
            </a:r>
            <a:r>
              <a:rPr lang="en-US" sz="2000" dirty="0" err="1">
                <a:latin typeface="Times New Roman" panose="02020603050405020304" pitchFamily="18" charset="0"/>
              </a:rPr>
              <a:t>opterećenje</a:t>
            </a:r>
            <a:endParaRPr lang="sr-Latn-ME" sz="2000" dirty="0">
              <a:latin typeface="Times New Roman" panose="02020603050405020304" pitchFamily="18" charset="0"/>
            </a:endParaRPr>
          </a:p>
          <a:p>
            <a:pPr marL="285750" indent="-285750">
              <a:buFontTx/>
              <a:buChar char="-"/>
            </a:pPr>
            <a:r>
              <a:rPr lang="en-US" sz="2000" dirty="0" err="1">
                <a:latin typeface="Times New Roman" panose="02020603050405020304" pitchFamily="18" charset="0"/>
              </a:rPr>
              <a:t>puzanje</a:t>
            </a:r>
            <a:r>
              <a:rPr lang="en-US" sz="2000" dirty="0">
                <a:latin typeface="Times New Roman" panose="02020603050405020304" pitchFamily="18" charset="0"/>
              </a:rPr>
              <a:t> </a:t>
            </a:r>
            <a:r>
              <a:rPr lang="en-US" sz="2000" dirty="0" err="1">
                <a:latin typeface="Times New Roman" panose="02020603050405020304" pitchFamily="18" charset="0"/>
              </a:rPr>
              <a:t>tla</a:t>
            </a:r>
            <a:endParaRPr lang="sr-Latn-ME" sz="2000" dirty="0">
              <a:latin typeface="Times New Roman" panose="02020603050405020304" pitchFamily="18" charset="0"/>
            </a:endParaRPr>
          </a:p>
          <a:p>
            <a:pPr marL="285750" indent="-285750">
              <a:buFontTx/>
              <a:buChar char="-"/>
            </a:pPr>
            <a:r>
              <a:rPr lang="en-US" sz="2000" dirty="0" err="1">
                <a:latin typeface="Times New Roman" panose="02020603050405020304" pitchFamily="18" charset="0"/>
              </a:rPr>
              <a:t>klizanje</a:t>
            </a:r>
            <a:endParaRPr lang="sr-Latn-ME" sz="2000" dirty="0">
              <a:latin typeface="Times New Roman" panose="02020603050405020304" pitchFamily="18" charset="0"/>
            </a:endParaRPr>
          </a:p>
          <a:p>
            <a:pPr marL="285750" indent="-285750">
              <a:buFontTx/>
              <a:buChar char="-"/>
            </a:pPr>
            <a:r>
              <a:rPr lang="en-US" sz="2000" dirty="0" err="1">
                <a:latin typeface="Times New Roman" panose="02020603050405020304" pitchFamily="18" charset="0"/>
              </a:rPr>
              <a:t>zemljotres</a:t>
            </a:r>
            <a:endParaRPr lang="en-US" sz="2000" dirty="0"/>
          </a:p>
        </p:txBody>
      </p:sp>
      <p:sp>
        <p:nvSpPr>
          <p:cNvPr id="14" name="Rectangle 13"/>
          <p:cNvSpPr/>
          <p:nvPr/>
        </p:nvSpPr>
        <p:spPr>
          <a:xfrm>
            <a:off x="381381" y="5243888"/>
            <a:ext cx="4752528" cy="1446550"/>
          </a:xfrm>
          <a:prstGeom prst="rect">
            <a:avLst/>
          </a:prstGeom>
          <a:solidFill>
            <a:schemeClr val="bg1"/>
          </a:solidFill>
          <a:ln w="28575">
            <a:solidFill>
              <a:srgbClr val="FF0000"/>
            </a:solidFill>
          </a:ln>
        </p:spPr>
        <p:txBody>
          <a:bodyPr wrap="square">
            <a:spAutoFit/>
          </a:bodyPr>
          <a:lstStyle/>
          <a:p>
            <a:r>
              <a:rPr lang="en-US" sz="2200" dirty="0" err="1">
                <a:latin typeface="Times New Roman" panose="02020603050405020304" pitchFamily="18" charset="0"/>
              </a:rPr>
              <a:t>Ovi</a:t>
            </a:r>
            <a:r>
              <a:rPr lang="en-US" sz="2200" dirty="0">
                <a:latin typeface="Times New Roman" panose="02020603050405020304" pitchFamily="18" charset="0"/>
              </a:rPr>
              <a:t> </a:t>
            </a:r>
            <a:r>
              <a:rPr lang="en-US" sz="2200" dirty="0" err="1">
                <a:latin typeface="Times New Roman" panose="02020603050405020304" pitchFamily="18" charset="0"/>
              </a:rPr>
              <a:t>fenomeni</a:t>
            </a:r>
            <a:r>
              <a:rPr lang="sr-Latn-ME" sz="2200" dirty="0">
                <a:latin typeface="Times New Roman" panose="02020603050405020304" pitchFamily="18" charset="0"/>
              </a:rPr>
              <a:t> </a:t>
            </a:r>
            <a:r>
              <a:rPr lang="en-US" sz="2200" dirty="0" err="1">
                <a:latin typeface="Times New Roman" panose="02020603050405020304" pitchFamily="18" charset="0"/>
              </a:rPr>
              <a:t>djeluju</a:t>
            </a:r>
            <a:r>
              <a:rPr lang="en-US" sz="2200" dirty="0">
                <a:latin typeface="Times New Roman" panose="02020603050405020304" pitchFamily="18" charset="0"/>
              </a:rPr>
              <a:t> </a:t>
            </a:r>
            <a:r>
              <a:rPr lang="en-US" sz="2200" dirty="0" err="1">
                <a:latin typeface="Times New Roman" panose="02020603050405020304" pitchFamily="18" charset="0"/>
              </a:rPr>
              <a:t>na</a:t>
            </a:r>
            <a:r>
              <a:rPr lang="en-US" sz="2200" dirty="0">
                <a:latin typeface="Times New Roman" panose="02020603050405020304" pitchFamily="18" charset="0"/>
              </a:rPr>
              <a:t> </a:t>
            </a:r>
            <a:r>
              <a:rPr lang="en-US" sz="2200" dirty="0" err="1">
                <a:latin typeface="Times New Roman" panose="02020603050405020304" pitchFamily="18" charset="0"/>
              </a:rPr>
              <a:t>šipove</a:t>
            </a:r>
            <a:r>
              <a:rPr lang="en-US" sz="2200" dirty="0">
                <a:latin typeface="Times New Roman" panose="02020603050405020304" pitchFamily="18" charset="0"/>
              </a:rPr>
              <a:t> </a:t>
            </a:r>
            <a:r>
              <a:rPr lang="en-US" sz="2200" dirty="0" err="1">
                <a:latin typeface="Times New Roman" panose="02020603050405020304" pitchFamily="18" charset="0"/>
              </a:rPr>
              <a:t>izazivajući</a:t>
            </a:r>
            <a:r>
              <a:rPr lang="en-US" sz="2200" dirty="0">
                <a:latin typeface="Times New Roman" panose="02020603050405020304" pitchFamily="18" charset="0"/>
              </a:rPr>
              <a:t> </a:t>
            </a:r>
            <a:r>
              <a:rPr lang="en-US" sz="2200" dirty="0" err="1">
                <a:latin typeface="Times New Roman" panose="02020603050405020304" pitchFamily="18" charset="0"/>
              </a:rPr>
              <a:t>sile</a:t>
            </a:r>
            <a:r>
              <a:rPr lang="en-US" sz="2200" dirty="0">
                <a:latin typeface="Times New Roman" panose="02020603050405020304" pitchFamily="18" charset="0"/>
              </a:rPr>
              <a:t> </a:t>
            </a:r>
            <a:r>
              <a:rPr lang="en-US" sz="2200" dirty="0" err="1">
                <a:latin typeface="Times New Roman" panose="02020603050405020304" pitchFamily="18" charset="0"/>
              </a:rPr>
              <a:t>usmjerene</a:t>
            </a:r>
            <a:r>
              <a:rPr lang="en-US" sz="2200" dirty="0">
                <a:latin typeface="Times New Roman" panose="02020603050405020304" pitchFamily="18" charset="0"/>
              </a:rPr>
              <a:t> </a:t>
            </a:r>
            <a:r>
              <a:rPr lang="en-US" sz="2200" dirty="0" err="1">
                <a:latin typeface="Times New Roman" panose="02020603050405020304" pitchFamily="18" charset="0"/>
              </a:rPr>
              <a:t>na</a:t>
            </a:r>
            <a:r>
              <a:rPr lang="en-US" sz="2200" dirty="0">
                <a:latin typeface="Times New Roman" panose="02020603050405020304" pitchFamily="18" charset="0"/>
              </a:rPr>
              <a:t> </a:t>
            </a:r>
            <a:r>
              <a:rPr lang="en-US" sz="2200" dirty="0" err="1">
                <a:latin typeface="Times New Roman" panose="02020603050405020304" pitchFamily="18" charset="0"/>
              </a:rPr>
              <a:t>dolje</a:t>
            </a:r>
            <a:r>
              <a:rPr lang="en-US" sz="2200" dirty="0">
                <a:latin typeface="Times New Roman" panose="02020603050405020304" pitchFamily="18" charset="0"/>
              </a:rPr>
              <a:t> (</a:t>
            </a:r>
            <a:r>
              <a:rPr lang="en-US" sz="2200" dirty="0" err="1">
                <a:latin typeface="Times New Roman" panose="02020603050405020304" pitchFamily="18" charset="0"/>
              </a:rPr>
              <a:t>negativno</a:t>
            </a:r>
            <a:r>
              <a:rPr lang="en-US" sz="2200" dirty="0">
                <a:latin typeface="Times New Roman" panose="02020603050405020304" pitchFamily="18" charset="0"/>
              </a:rPr>
              <a:t> </a:t>
            </a:r>
            <a:r>
              <a:rPr lang="en-US" sz="2200" dirty="0" err="1">
                <a:latin typeface="Times New Roman" panose="02020603050405020304" pitchFamily="18" charset="0"/>
              </a:rPr>
              <a:t>trenje</a:t>
            </a:r>
            <a:r>
              <a:rPr lang="en-US" sz="2200" dirty="0">
                <a:latin typeface="Times New Roman" panose="02020603050405020304" pitchFamily="18" charset="0"/>
              </a:rPr>
              <a:t>), </a:t>
            </a:r>
            <a:r>
              <a:rPr lang="en-US" sz="2200" dirty="0" err="1">
                <a:latin typeface="Times New Roman" panose="02020603050405020304" pitchFamily="18" charset="0"/>
              </a:rPr>
              <a:t>podizanje</a:t>
            </a:r>
            <a:r>
              <a:rPr lang="en-US" sz="2200" dirty="0">
                <a:latin typeface="Times New Roman" panose="02020603050405020304" pitchFamily="18" charset="0"/>
              </a:rPr>
              <a:t>, </a:t>
            </a:r>
            <a:r>
              <a:rPr lang="en-US" sz="2200" dirty="0" err="1">
                <a:latin typeface="Times New Roman" panose="02020603050405020304" pitchFamily="18" charset="0"/>
              </a:rPr>
              <a:t>istezanje</a:t>
            </a:r>
            <a:r>
              <a:rPr lang="en-US" sz="2200" dirty="0">
                <a:latin typeface="Times New Roman" panose="02020603050405020304" pitchFamily="18" charset="0"/>
              </a:rPr>
              <a:t>,</a:t>
            </a:r>
          </a:p>
          <a:p>
            <a:r>
              <a:rPr lang="en-US" sz="2200" dirty="0" err="1">
                <a:latin typeface="Times New Roman" panose="02020603050405020304" pitchFamily="18" charset="0"/>
              </a:rPr>
              <a:t>poprečno</a:t>
            </a:r>
            <a:r>
              <a:rPr lang="en-US" sz="2200" dirty="0">
                <a:latin typeface="Times New Roman" panose="02020603050405020304" pitchFamily="18" charset="0"/>
              </a:rPr>
              <a:t> </a:t>
            </a:r>
            <a:r>
              <a:rPr lang="en-US" sz="2200" dirty="0" err="1">
                <a:latin typeface="Times New Roman" panose="02020603050405020304" pitchFamily="18" charset="0"/>
              </a:rPr>
              <a:t>opterećenje</a:t>
            </a:r>
            <a:r>
              <a:rPr lang="en-US" sz="2200" dirty="0">
                <a:latin typeface="Times New Roman" panose="02020603050405020304" pitchFamily="18" charset="0"/>
              </a:rPr>
              <a:t> </a:t>
            </a:r>
            <a:r>
              <a:rPr lang="en-US" sz="2200" dirty="0" err="1">
                <a:latin typeface="Times New Roman" panose="02020603050405020304" pitchFamily="18" charset="0"/>
              </a:rPr>
              <a:t>i</a:t>
            </a:r>
            <a:r>
              <a:rPr lang="en-US" sz="2200" dirty="0">
                <a:latin typeface="Times New Roman" panose="02020603050405020304" pitchFamily="18" charset="0"/>
              </a:rPr>
              <a:t> </a:t>
            </a:r>
            <a:r>
              <a:rPr lang="en-US" sz="2200" dirty="0" err="1">
                <a:latin typeface="Times New Roman" panose="02020603050405020304" pitchFamily="18" charset="0"/>
              </a:rPr>
              <a:t>pomjeranje</a:t>
            </a:r>
            <a:r>
              <a:rPr lang="en-US" sz="2200" dirty="0">
                <a:latin typeface="Times New Roman" panose="02020603050405020304" pitchFamily="18" charset="0"/>
              </a:rPr>
              <a:t>.</a:t>
            </a:r>
            <a:endParaRPr lang="en-US" sz="2200" dirty="0"/>
          </a:p>
        </p:txBody>
      </p:sp>
    </p:spTree>
    <p:extLst>
      <p:ext uri="{BB962C8B-B14F-4D97-AF65-F5344CB8AC3E}">
        <p14:creationId xmlns:p14="http://schemas.microsoft.com/office/powerpoint/2010/main" val="99732068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p:cTn id="81" dur="500" fill="hold"/>
                                        <p:tgtEl>
                                          <p:spTgt spid="14"/>
                                        </p:tgtEl>
                                        <p:attrNameLst>
                                          <p:attrName>ppt_w</p:attrName>
                                        </p:attrNameLst>
                                      </p:cBhvr>
                                      <p:tavLst>
                                        <p:tav tm="0">
                                          <p:val>
                                            <p:fltVal val="0"/>
                                          </p:val>
                                        </p:tav>
                                        <p:tav tm="100000">
                                          <p:val>
                                            <p:strVal val="#ppt_w"/>
                                          </p:val>
                                        </p:tav>
                                      </p:tavLst>
                                    </p:anim>
                                    <p:anim calcmode="lin" valueType="num">
                                      <p:cBhvr>
                                        <p:cTn id="82" dur="500" fill="hold"/>
                                        <p:tgtEl>
                                          <p:spTgt spid="14"/>
                                        </p:tgtEl>
                                        <p:attrNameLst>
                                          <p:attrName>ppt_h</p:attrName>
                                        </p:attrNameLst>
                                      </p:cBhvr>
                                      <p:tavLst>
                                        <p:tav tm="0">
                                          <p:val>
                                            <p:fltVal val="0"/>
                                          </p:val>
                                        </p:tav>
                                        <p:tav tm="100000">
                                          <p:val>
                                            <p:strVal val="#ppt_h"/>
                                          </p:val>
                                        </p:tav>
                                      </p:tavLst>
                                    </p:anim>
                                    <p:animEffect transition="in" filter="fade">
                                      <p:cBhvr>
                                        <p:cTn id="8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animBg="1"/>
      <p:bldP spid="6" grpId="0" animBg="1"/>
      <p:bldP spid="7" grpId="0" animBg="1"/>
      <p:bldP spid="8" grpId="0" animBg="1"/>
      <p:bldP spid="9" grpId="0" animBg="1"/>
      <p:bldP spid="10" grpId="0" animBg="1"/>
      <p:bldP spid="11" grpId="0" animBg="1"/>
      <p:bldP spid="12" grpId="0"/>
      <p:bldP spid="13" grpId="0" build="p"/>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336" y="188640"/>
            <a:ext cx="11809312" cy="5078313"/>
          </a:xfrm>
          <a:prstGeom prst="rect">
            <a:avLst/>
          </a:prstGeom>
        </p:spPr>
        <p:txBody>
          <a:bodyPr wrap="square">
            <a:spAutoFit/>
          </a:bodyPr>
          <a:lstStyle/>
          <a:p>
            <a:r>
              <a:rPr lang="sr-Latn-ME" b="1" dirty="0">
                <a:latin typeface="Times New Roman,Bold"/>
              </a:rPr>
              <a:t>7.3.2,4. </a:t>
            </a:r>
            <a:r>
              <a:rPr lang="en-US" b="1" dirty="0" err="1">
                <a:latin typeface="Times New Roman,Bold"/>
              </a:rPr>
              <a:t>Poprečno</a:t>
            </a:r>
            <a:r>
              <a:rPr lang="en-US" b="1" dirty="0">
                <a:latin typeface="Times New Roman,Bold"/>
              </a:rPr>
              <a:t> </a:t>
            </a:r>
            <a:r>
              <a:rPr lang="en-US" b="1" dirty="0" err="1">
                <a:latin typeface="Times New Roman,Bold"/>
              </a:rPr>
              <a:t>opterećenje</a:t>
            </a:r>
            <a:endParaRPr lang="sr-Latn-ME" b="1" dirty="0">
              <a:latin typeface="Times New Roman,Bold"/>
            </a:endParaRPr>
          </a:p>
          <a:p>
            <a:endParaRPr lang="en-US" b="1" dirty="0">
              <a:latin typeface="Times New Roman,Bold"/>
            </a:endParaRPr>
          </a:p>
          <a:p>
            <a:r>
              <a:rPr lang="pt-BR" dirty="0">
                <a:latin typeface="Times New Roman" panose="02020603050405020304" pitchFamily="18" charset="0"/>
              </a:rPr>
              <a:t>(1)P Poprečno pomjeranje tla, može da izazove poprečno opterećenje na temelje na šipovima.</a:t>
            </a:r>
            <a:endParaRPr lang="sr-Latn-ME" dirty="0">
              <a:latin typeface="Times New Roman" panose="02020603050405020304" pitchFamily="18" charset="0"/>
            </a:endParaRPr>
          </a:p>
          <a:p>
            <a:endParaRPr lang="sr-Latn-ME" dirty="0">
              <a:latin typeface="Times New Roman" panose="02020603050405020304" pitchFamily="18" charset="0"/>
            </a:endParaRPr>
          </a:p>
          <a:p>
            <a:r>
              <a:rPr lang="en-US" dirty="0">
                <a:latin typeface="Times New Roman" panose="02020603050405020304" pitchFamily="18" charset="0"/>
              </a:rPr>
              <a:t>(2) </a:t>
            </a:r>
            <a:r>
              <a:rPr lang="en-US" dirty="0" err="1">
                <a:latin typeface="Times New Roman" panose="02020603050405020304" pitchFamily="18" charset="0"/>
              </a:rPr>
              <a:t>Ovo</a:t>
            </a:r>
            <a:r>
              <a:rPr lang="en-US" dirty="0">
                <a:latin typeface="Times New Roman" panose="02020603050405020304" pitchFamily="18" charset="0"/>
              </a:rPr>
              <a:t> </a:t>
            </a:r>
            <a:r>
              <a:rPr lang="en-US" dirty="0" err="1">
                <a:latin typeface="Times New Roman" panose="02020603050405020304" pitchFamily="18" charset="0"/>
              </a:rPr>
              <a:t>poprečno</a:t>
            </a:r>
            <a:r>
              <a:rPr lang="en-US" dirty="0">
                <a:latin typeface="Times New Roman" panose="02020603050405020304" pitchFamily="18" charset="0"/>
              </a:rPr>
              <a:t> </a:t>
            </a:r>
            <a:r>
              <a:rPr lang="en-US" dirty="0" err="1">
                <a:latin typeface="Times New Roman" panose="02020603050405020304" pitchFamily="18" charset="0"/>
              </a:rPr>
              <a:t>opterećenje</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a:t>
            </a:r>
            <a:r>
              <a:rPr lang="en-US" dirty="0" err="1">
                <a:latin typeface="Times New Roman" panose="02020603050405020304" pitchFamily="18" charset="0"/>
              </a:rPr>
              <a:t>razmotriti</a:t>
            </a:r>
            <a:r>
              <a:rPr lang="en-US" dirty="0">
                <a:latin typeface="Times New Roman" panose="02020603050405020304" pitchFamily="18" charset="0"/>
              </a:rPr>
              <a:t> </a:t>
            </a:r>
            <a:r>
              <a:rPr lang="en-US" dirty="0" err="1">
                <a:latin typeface="Times New Roman" panose="02020603050405020304" pitchFamily="18" charset="0"/>
              </a:rPr>
              <a:t>uzimajući</a:t>
            </a:r>
            <a:r>
              <a:rPr lang="en-US" dirty="0">
                <a:latin typeface="Times New Roman" panose="02020603050405020304" pitchFamily="18" charset="0"/>
              </a:rPr>
              <a:t> u </a:t>
            </a:r>
            <a:r>
              <a:rPr lang="en-US" dirty="0" err="1">
                <a:latin typeface="Times New Roman" panose="02020603050405020304" pitchFamily="18" charset="0"/>
              </a:rPr>
              <a:t>obzir</a:t>
            </a:r>
            <a:r>
              <a:rPr lang="en-US" dirty="0">
                <a:latin typeface="Times New Roman" panose="02020603050405020304" pitchFamily="18" charset="0"/>
              </a:rPr>
              <a:t> </a:t>
            </a:r>
            <a:r>
              <a:rPr lang="en-US" dirty="0" err="1">
                <a:latin typeface="Times New Roman" panose="02020603050405020304" pitchFamily="18" charset="0"/>
              </a:rPr>
              <a:t>naprijed</a:t>
            </a:r>
            <a:r>
              <a:rPr lang="en-US" dirty="0">
                <a:latin typeface="Times New Roman" panose="02020603050405020304" pitchFamily="18" charset="0"/>
              </a:rPr>
              <a:t> </a:t>
            </a:r>
            <a:r>
              <a:rPr lang="en-US" dirty="0" err="1">
                <a:latin typeface="Times New Roman" panose="02020603050405020304" pitchFamily="18" charset="0"/>
              </a:rPr>
              <a:t>navedena</a:t>
            </a:r>
            <a:r>
              <a:rPr lang="en-US" dirty="0">
                <a:latin typeface="Times New Roman" panose="02020603050405020304" pitchFamily="18" charset="0"/>
              </a:rPr>
              <a:t> </a:t>
            </a:r>
            <a:r>
              <a:rPr lang="en-US" dirty="0" err="1">
                <a:latin typeface="Times New Roman" panose="02020603050405020304" pitchFamily="18" charset="0"/>
              </a:rPr>
              <a:t>proračunska</a:t>
            </a:r>
            <a:endParaRPr lang="en-US" dirty="0">
              <a:latin typeface="Times New Roman" panose="02020603050405020304" pitchFamily="18" charset="0"/>
            </a:endParaRPr>
          </a:p>
          <a:p>
            <a:r>
              <a:rPr lang="en-US" dirty="0" err="1">
                <a:latin typeface="Times New Roman" panose="02020603050405020304" pitchFamily="18" charset="0"/>
              </a:rPr>
              <a:t>stanja</a:t>
            </a:r>
            <a:r>
              <a:rPr lang="en-US" dirty="0">
                <a:latin typeface="Times New Roman" panose="02020603050405020304" pitchFamily="18" charset="0"/>
              </a:rPr>
              <a:t>, </a:t>
            </a:r>
            <a:r>
              <a:rPr lang="en-US" dirty="0" err="1">
                <a:latin typeface="Times New Roman" panose="02020603050405020304" pitchFamily="18" charset="0"/>
              </a:rPr>
              <a:t>pri</a:t>
            </a:r>
            <a:r>
              <a:rPr lang="en-US" dirty="0">
                <a:latin typeface="Times New Roman" panose="02020603050405020304" pitchFamily="18" charset="0"/>
              </a:rPr>
              <a:t> </a:t>
            </a:r>
            <a:r>
              <a:rPr lang="en-US" dirty="0" err="1">
                <a:latin typeface="Times New Roman" panose="02020603050405020304" pitchFamily="18" charset="0"/>
              </a:rPr>
              <a:t>kojima</a:t>
            </a:r>
            <a:r>
              <a:rPr lang="en-US" dirty="0">
                <a:latin typeface="Times New Roman" panose="02020603050405020304" pitchFamily="18" charset="0"/>
              </a:rPr>
              <a:t> </a:t>
            </a:r>
            <a:r>
              <a:rPr lang="en-US" dirty="0" err="1">
                <a:latin typeface="Times New Roman" panose="02020603050405020304" pitchFamily="18" charset="0"/>
              </a:rPr>
              <a:t>može</a:t>
            </a:r>
            <a:r>
              <a:rPr lang="en-US" dirty="0">
                <a:latin typeface="Times New Roman" panose="02020603050405020304" pitchFamily="18" charset="0"/>
              </a:rPr>
              <a:t> </a:t>
            </a:r>
            <a:r>
              <a:rPr lang="en-US" dirty="0" err="1">
                <a:latin typeface="Times New Roman" panose="02020603050405020304" pitchFamily="18" charset="0"/>
              </a:rPr>
              <a:t>doći</a:t>
            </a:r>
            <a:r>
              <a:rPr lang="en-US" dirty="0">
                <a:latin typeface="Times New Roman" panose="02020603050405020304" pitchFamily="18" charset="0"/>
              </a:rPr>
              <a:t> do </a:t>
            </a:r>
            <a:r>
              <a:rPr lang="en-US" dirty="0" err="1">
                <a:latin typeface="Times New Roman" panose="02020603050405020304" pitchFamily="18" charset="0"/>
              </a:rPr>
              <a:t>poprečnih</a:t>
            </a:r>
            <a:r>
              <a:rPr lang="en-US" dirty="0">
                <a:latin typeface="Times New Roman" panose="02020603050405020304" pitchFamily="18" charset="0"/>
              </a:rPr>
              <a:t> </a:t>
            </a:r>
            <a:r>
              <a:rPr lang="en-US" dirty="0" err="1">
                <a:latin typeface="Times New Roman" panose="02020603050405020304" pitchFamily="18" charset="0"/>
              </a:rPr>
              <a:t>dejstava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šipove</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razlika</a:t>
            </a:r>
            <a:r>
              <a:rPr lang="en-US" dirty="0">
                <a:latin typeface="Times New Roman" panose="02020603050405020304" pitchFamily="18" charset="0"/>
              </a:rPr>
              <a:t> u </a:t>
            </a:r>
            <a:r>
              <a:rPr lang="en-US" dirty="0" err="1">
                <a:latin typeface="Times New Roman" panose="02020603050405020304" pitchFamily="18" charset="0"/>
              </a:rPr>
              <a:t>nadopterećenju</a:t>
            </a:r>
            <a:r>
              <a:rPr lang="en-US" dirty="0">
                <a:latin typeface="Times New Roman" panose="02020603050405020304" pitchFamily="18" charset="0"/>
              </a:rPr>
              <a:t> </a:t>
            </a:r>
            <a:r>
              <a:rPr lang="en-US" dirty="0" err="1">
                <a:latin typeface="Times New Roman" panose="02020603050405020304" pitchFamily="18" charset="0"/>
              </a:rPr>
              <a:t>terena</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raznih</a:t>
            </a:r>
            <a:r>
              <a:rPr lang="en-US" dirty="0">
                <a:latin typeface="Times New Roman" panose="02020603050405020304" pitchFamily="18" charset="0"/>
              </a:rPr>
              <a:t> </a:t>
            </a:r>
            <a:r>
              <a:rPr lang="en-US" dirty="0" err="1">
                <a:latin typeface="Times New Roman" panose="02020603050405020304" pitchFamily="18" charset="0"/>
              </a:rPr>
              <a:t>strana</a:t>
            </a:r>
            <a:r>
              <a:rPr lang="en-US" dirty="0">
                <a:latin typeface="Times New Roman" panose="02020603050405020304" pitchFamily="18" charset="0"/>
              </a:rPr>
              <a:t> </a:t>
            </a:r>
            <a:r>
              <a:rPr lang="en-US" dirty="0" err="1">
                <a:latin typeface="Times New Roman" panose="02020603050405020304" pitchFamily="18" charset="0"/>
              </a:rPr>
              <a:t>temelja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primjer</a:t>
            </a:r>
            <a:r>
              <a:rPr lang="en-US" dirty="0">
                <a:latin typeface="Times New Roman" panose="02020603050405020304" pitchFamily="18" charset="0"/>
              </a:rPr>
              <a:t> </a:t>
            </a:r>
            <a:r>
              <a:rPr lang="en-US" dirty="0" err="1">
                <a:latin typeface="Times New Roman" panose="02020603050405020304" pitchFamily="18" charset="0"/>
              </a:rPr>
              <a:t>pri</a:t>
            </a:r>
            <a:endParaRPr lang="en-US" dirty="0">
              <a:latin typeface="Times New Roman" panose="02020603050405020304" pitchFamily="18" charset="0"/>
            </a:endParaRPr>
          </a:p>
          <a:p>
            <a:r>
              <a:rPr lang="pl-PL" dirty="0">
                <a:latin typeface="Times New Roman" panose="02020603050405020304" pitchFamily="18" charset="0"/>
              </a:rPr>
              <a:t>položaju šipa pored nasipa ili u nasipu);</a:t>
            </a:r>
          </a:p>
          <a:p>
            <a:r>
              <a:rPr lang="en-US" dirty="0">
                <a:latin typeface="Times New Roman" panose="02020603050405020304" pitchFamily="18" charset="0"/>
              </a:rPr>
              <a:t>− </a:t>
            </a:r>
            <a:r>
              <a:rPr lang="en-US" dirty="0" err="1">
                <a:latin typeface="Times New Roman" panose="02020603050405020304" pitchFamily="18" charset="0"/>
              </a:rPr>
              <a:t>razlika</a:t>
            </a:r>
            <a:r>
              <a:rPr lang="en-US" dirty="0">
                <a:latin typeface="Times New Roman" panose="02020603050405020304" pitchFamily="18" charset="0"/>
              </a:rPr>
              <a:t> </a:t>
            </a:r>
            <a:r>
              <a:rPr lang="en-US" dirty="0" err="1">
                <a:latin typeface="Times New Roman" panose="02020603050405020304" pitchFamily="18" charset="0"/>
              </a:rPr>
              <a:t>dubine</a:t>
            </a:r>
            <a:r>
              <a:rPr lang="en-US" dirty="0">
                <a:latin typeface="Times New Roman" panose="02020603050405020304" pitchFamily="18" charset="0"/>
              </a:rPr>
              <a:t> </a:t>
            </a:r>
            <a:r>
              <a:rPr lang="en-US" dirty="0" err="1">
                <a:latin typeface="Times New Roman" panose="02020603050405020304" pitchFamily="18" charset="0"/>
              </a:rPr>
              <a:t>iskopa</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raznih</a:t>
            </a:r>
            <a:r>
              <a:rPr lang="en-US" dirty="0">
                <a:latin typeface="Times New Roman" panose="02020603050405020304" pitchFamily="18" charset="0"/>
              </a:rPr>
              <a:t> </a:t>
            </a:r>
            <a:r>
              <a:rPr lang="en-US" dirty="0" err="1">
                <a:latin typeface="Times New Roman" panose="02020603050405020304" pitchFamily="18" charset="0"/>
              </a:rPr>
              <a:t>strana</a:t>
            </a:r>
            <a:r>
              <a:rPr lang="en-US" dirty="0">
                <a:latin typeface="Times New Roman" panose="02020603050405020304" pitchFamily="18" charset="0"/>
              </a:rPr>
              <a:t> </a:t>
            </a:r>
            <a:r>
              <a:rPr lang="en-US" dirty="0" err="1">
                <a:latin typeface="Times New Roman" panose="02020603050405020304" pitchFamily="18" charset="0"/>
              </a:rPr>
              <a:t>temelja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primjer</a:t>
            </a:r>
            <a:r>
              <a:rPr lang="en-US" dirty="0">
                <a:latin typeface="Times New Roman" panose="02020603050405020304" pitchFamily="18" charset="0"/>
              </a:rPr>
              <a:t> u </a:t>
            </a:r>
            <a:r>
              <a:rPr lang="en-US" dirty="0" err="1">
                <a:latin typeface="Times New Roman" panose="02020603050405020304" pitchFamily="18" charset="0"/>
              </a:rPr>
              <a:t>iskopu</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pored</a:t>
            </a:r>
          </a:p>
          <a:p>
            <a:r>
              <a:rPr lang="en-US" dirty="0" err="1">
                <a:latin typeface="Times New Roman" panose="02020603050405020304" pitchFamily="18" charset="0"/>
              </a:rPr>
              <a:t>ivice</a:t>
            </a:r>
            <a:r>
              <a:rPr lang="en-US" dirty="0">
                <a:latin typeface="Times New Roman" panose="02020603050405020304" pitchFamily="18" charset="0"/>
              </a:rPr>
              <a:t> </a:t>
            </a:r>
            <a:r>
              <a:rPr lang="en-US" dirty="0" err="1">
                <a:latin typeface="Times New Roman" panose="02020603050405020304" pitchFamily="18" charset="0"/>
              </a:rPr>
              <a:t>iskopa</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temeljenje</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izvedeno</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padini</a:t>
            </a:r>
            <a:r>
              <a:rPr lang="en-US" dirty="0">
                <a:latin typeface="Times New Roman" panose="02020603050405020304" pitchFamily="18" charset="0"/>
              </a:rPr>
              <a:t> </a:t>
            </a:r>
            <a:r>
              <a:rPr lang="en-US" dirty="0" err="1">
                <a:latin typeface="Times New Roman" panose="02020603050405020304" pitchFamily="18" charset="0"/>
              </a:rPr>
              <a:t>koja</a:t>
            </a:r>
            <a:r>
              <a:rPr lang="en-US" dirty="0">
                <a:latin typeface="Times New Roman" panose="02020603050405020304" pitchFamily="18" charset="0"/>
              </a:rPr>
              <a:t> </a:t>
            </a:r>
            <a:r>
              <a:rPr lang="en-US" dirty="0" err="1">
                <a:latin typeface="Times New Roman" panose="02020603050405020304" pitchFamily="18" charset="0"/>
              </a:rPr>
              <a:t>puzi</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zakošeni</a:t>
            </a:r>
            <a:r>
              <a:rPr lang="en-US" dirty="0">
                <a:latin typeface="Times New Roman" panose="02020603050405020304" pitchFamily="18" charset="0"/>
              </a:rPr>
              <a:t> </a:t>
            </a:r>
            <a:r>
              <a:rPr lang="en-US" dirty="0" err="1">
                <a:latin typeface="Times New Roman" panose="02020603050405020304" pitchFamily="18" charset="0"/>
              </a:rPr>
              <a:t>šipovi</a:t>
            </a:r>
            <a:r>
              <a:rPr lang="en-US" dirty="0">
                <a:latin typeface="Times New Roman" panose="02020603050405020304" pitchFamily="18" charset="0"/>
              </a:rPr>
              <a:t> u </a:t>
            </a:r>
            <a:r>
              <a:rPr lang="en-US" dirty="0" err="1">
                <a:latin typeface="Times New Roman" panose="02020603050405020304" pitchFamily="18" charset="0"/>
              </a:rPr>
              <a:t>tlu</a:t>
            </a:r>
            <a:r>
              <a:rPr lang="en-US" dirty="0">
                <a:latin typeface="Times New Roman" panose="02020603050405020304" pitchFamily="18" charset="0"/>
              </a:rPr>
              <a:t> </a:t>
            </a:r>
            <a:r>
              <a:rPr lang="en-US" dirty="0" err="1">
                <a:latin typeface="Times New Roman" panose="02020603050405020304" pitchFamily="18" charset="0"/>
              </a:rPr>
              <a:t>koji</a:t>
            </a:r>
            <a:r>
              <a:rPr lang="en-US" dirty="0">
                <a:latin typeface="Times New Roman" panose="02020603050405020304" pitchFamily="18" charset="0"/>
              </a:rPr>
              <a:t> se </a:t>
            </a:r>
            <a:r>
              <a:rPr lang="en-US" dirty="0" err="1">
                <a:latin typeface="Times New Roman" panose="02020603050405020304" pitchFamily="18" charset="0"/>
              </a:rPr>
              <a:t>sliježe</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šipovi</a:t>
            </a:r>
            <a:r>
              <a:rPr lang="en-US" dirty="0">
                <a:latin typeface="Times New Roman" panose="02020603050405020304" pitchFamily="18" charset="0"/>
              </a:rPr>
              <a:t> u </a:t>
            </a:r>
            <a:r>
              <a:rPr lang="en-US" dirty="0" err="1">
                <a:latin typeface="Times New Roman" panose="02020603050405020304" pitchFamily="18" charset="0"/>
              </a:rPr>
              <a:t>seizmički</a:t>
            </a:r>
            <a:r>
              <a:rPr lang="en-US" dirty="0">
                <a:latin typeface="Times New Roman" panose="02020603050405020304" pitchFamily="18" charset="0"/>
              </a:rPr>
              <a:t> </a:t>
            </a:r>
            <a:r>
              <a:rPr lang="en-US" dirty="0" err="1">
                <a:latin typeface="Times New Roman" panose="02020603050405020304" pitchFamily="18" charset="0"/>
              </a:rPr>
              <a:t>aktivnom</a:t>
            </a:r>
            <a:r>
              <a:rPr lang="en-US" dirty="0">
                <a:latin typeface="Times New Roman" panose="02020603050405020304" pitchFamily="18" charset="0"/>
              </a:rPr>
              <a:t> </a:t>
            </a:r>
            <a:r>
              <a:rPr lang="en-US" dirty="0" err="1">
                <a:latin typeface="Times New Roman" panose="02020603050405020304" pitchFamily="18" charset="0"/>
              </a:rPr>
              <a:t>području</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(3) </a:t>
            </a:r>
            <a:r>
              <a:rPr lang="en-US" dirty="0" err="1">
                <a:latin typeface="Times New Roman" panose="02020603050405020304" pitchFamily="18" charset="0"/>
              </a:rPr>
              <a:t>Poprečno</a:t>
            </a:r>
            <a:r>
              <a:rPr lang="en-US" dirty="0">
                <a:latin typeface="Times New Roman" panose="02020603050405020304" pitchFamily="18" charset="0"/>
              </a:rPr>
              <a:t> </a:t>
            </a:r>
            <a:r>
              <a:rPr lang="en-US" dirty="0" err="1">
                <a:latin typeface="Times New Roman" panose="02020603050405020304" pitchFamily="18" charset="0"/>
              </a:rPr>
              <a:t>opterećenje</a:t>
            </a:r>
            <a:r>
              <a:rPr lang="en-US" dirty="0">
                <a:latin typeface="Times New Roman" panose="02020603050405020304" pitchFamily="18" charset="0"/>
              </a:rPr>
              <a:t> </a:t>
            </a:r>
            <a:r>
              <a:rPr lang="en-US" dirty="0" err="1">
                <a:latin typeface="Times New Roman" panose="02020603050405020304" pitchFamily="18" charset="0"/>
              </a:rPr>
              <a:t>koje</a:t>
            </a:r>
            <a:r>
              <a:rPr lang="en-US" dirty="0">
                <a:latin typeface="Times New Roman" panose="02020603050405020304" pitchFamily="18" charset="0"/>
              </a:rPr>
              <a:t> </a:t>
            </a:r>
            <a:r>
              <a:rPr lang="en-US" dirty="0" err="1">
                <a:latin typeface="Times New Roman" panose="02020603050405020304" pitchFamily="18" charset="0"/>
              </a:rPr>
              <a:t>djeluje</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temelje</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a:t>
            </a:r>
            <a:r>
              <a:rPr lang="en-US" dirty="0" err="1">
                <a:latin typeface="Times New Roman" panose="02020603050405020304" pitchFamily="18" charset="0"/>
              </a:rPr>
              <a:t>po</a:t>
            </a:r>
            <a:r>
              <a:rPr lang="en-US" dirty="0">
                <a:latin typeface="Times New Roman" panose="02020603050405020304" pitchFamily="18" charset="0"/>
              </a:rPr>
              <a:t> </a:t>
            </a:r>
            <a:r>
              <a:rPr lang="en-US" dirty="0" err="1">
                <a:latin typeface="Times New Roman" panose="02020603050405020304" pitchFamily="18" charset="0"/>
              </a:rPr>
              <a:t>pravilu</a:t>
            </a:r>
            <a:r>
              <a:rPr lang="en-US" dirty="0">
                <a:latin typeface="Times New Roman" panose="02020603050405020304" pitchFamily="18" charset="0"/>
              </a:rPr>
              <a:t> </a:t>
            </a:r>
            <a:r>
              <a:rPr lang="en-US" dirty="0" err="1">
                <a:latin typeface="Times New Roman" panose="02020603050405020304" pitchFamily="18" charset="0"/>
              </a:rPr>
              <a:t>odrediti</a:t>
            </a:r>
            <a:endParaRPr lang="en-US" dirty="0">
              <a:latin typeface="Times New Roman" panose="02020603050405020304" pitchFamily="18" charset="0"/>
            </a:endParaRPr>
          </a:p>
          <a:p>
            <a:r>
              <a:rPr lang="en-US" dirty="0" err="1">
                <a:latin typeface="Times New Roman" panose="02020603050405020304" pitchFamily="18" charset="0"/>
              </a:rPr>
              <a:t>posmatrajući</a:t>
            </a:r>
            <a:r>
              <a:rPr lang="en-US" dirty="0">
                <a:latin typeface="Times New Roman" panose="02020603050405020304" pitchFamily="18" charset="0"/>
              </a:rPr>
              <a:t> </a:t>
            </a:r>
            <a:r>
              <a:rPr lang="en-US" dirty="0" err="1">
                <a:latin typeface="Times New Roman" panose="02020603050405020304" pitchFamily="18" charset="0"/>
              </a:rPr>
              <a:t>šipove</a:t>
            </a:r>
            <a:r>
              <a:rPr lang="en-US" dirty="0">
                <a:latin typeface="Times New Roman" panose="02020603050405020304" pitchFamily="18" charset="0"/>
              </a:rPr>
              <a:t> </a:t>
            </a:r>
            <a:r>
              <a:rPr lang="en-US" dirty="0" err="1">
                <a:latin typeface="Times New Roman" panose="02020603050405020304" pitchFamily="18" charset="0"/>
              </a:rPr>
              <a:t>kroz</a:t>
            </a:r>
            <a:r>
              <a:rPr lang="en-US" dirty="0">
                <a:latin typeface="Times New Roman" panose="02020603050405020304" pitchFamily="18" charset="0"/>
              </a:rPr>
              <a:t> </a:t>
            </a:r>
            <a:r>
              <a:rPr lang="en-US" dirty="0" err="1">
                <a:latin typeface="Times New Roman" panose="02020603050405020304" pitchFamily="18" charset="0"/>
              </a:rPr>
              <a:t>interakciju</a:t>
            </a:r>
            <a:r>
              <a:rPr lang="en-US" dirty="0">
                <a:latin typeface="Times New Roman" panose="02020603050405020304" pitchFamily="18" charset="0"/>
              </a:rPr>
              <a:t> </a:t>
            </a:r>
            <a:r>
              <a:rPr lang="en-US" dirty="0" err="1">
                <a:latin typeface="Times New Roman" panose="02020603050405020304" pitchFamily="18" charset="0"/>
              </a:rPr>
              <a:t>kao</a:t>
            </a:r>
            <a:r>
              <a:rPr lang="en-US" dirty="0">
                <a:latin typeface="Times New Roman" panose="02020603050405020304" pitchFamily="18" charset="0"/>
              </a:rPr>
              <a:t> </a:t>
            </a:r>
            <a:r>
              <a:rPr lang="en-US" dirty="0" err="1">
                <a:latin typeface="Times New Roman" panose="02020603050405020304" pitchFamily="18" charset="0"/>
              </a:rPr>
              <a:t>krute</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fleksibilne</a:t>
            </a:r>
            <a:r>
              <a:rPr lang="en-US" dirty="0">
                <a:latin typeface="Times New Roman" panose="02020603050405020304" pitchFamily="18" charset="0"/>
              </a:rPr>
              <a:t> </a:t>
            </a:r>
            <a:r>
              <a:rPr lang="en-US" dirty="0" err="1">
                <a:latin typeface="Times New Roman" panose="02020603050405020304" pitchFamily="18" charset="0"/>
              </a:rPr>
              <a:t>nosače</a:t>
            </a:r>
            <a:r>
              <a:rPr lang="en-US" dirty="0">
                <a:latin typeface="Times New Roman" panose="02020603050405020304" pitchFamily="18" charset="0"/>
              </a:rPr>
              <a:t> u </a:t>
            </a:r>
            <a:r>
              <a:rPr lang="en-US" dirty="0" err="1">
                <a:latin typeface="Times New Roman" panose="02020603050405020304" pitchFamily="18" charset="0"/>
              </a:rPr>
              <a:t>deformabilnom</a:t>
            </a:r>
            <a:r>
              <a:rPr lang="en-US" dirty="0">
                <a:latin typeface="Times New Roman" panose="02020603050405020304" pitchFamily="18" charset="0"/>
              </a:rPr>
              <a:t> </a:t>
            </a:r>
            <a:r>
              <a:rPr lang="en-US" dirty="0" err="1">
                <a:latin typeface="Times New Roman" panose="02020603050405020304" pitchFamily="18" charset="0"/>
              </a:rPr>
              <a:t>tlu</a:t>
            </a:r>
            <a:r>
              <a:rPr lang="en-US" dirty="0">
                <a:latin typeface="Times New Roman" panose="02020603050405020304" pitchFamily="18" charset="0"/>
              </a:rPr>
              <a:t>. </a:t>
            </a:r>
            <a:r>
              <a:rPr lang="en-US" dirty="0" err="1">
                <a:latin typeface="Times New Roman" panose="02020603050405020304" pitchFamily="18" charset="0"/>
              </a:rPr>
              <a:t>Kada</a:t>
            </a:r>
            <a:endParaRPr lang="en-US" dirty="0">
              <a:latin typeface="Times New Roman" panose="02020603050405020304" pitchFamily="18" charset="0"/>
            </a:endParaRPr>
          </a:p>
          <a:p>
            <a:r>
              <a:rPr lang="en-US" dirty="0">
                <a:latin typeface="Times New Roman" panose="02020603050405020304" pitchFamily="18" charset="0"/>
              </a:rPr>
              <a:t>je </a:t>
            </a:r>
            <a:r>
              <a:rPr lang="en-US" dirty="0" err="1">
                <a:latin typeface="Times New Roman" panose="02020603050405020304" pitchFamily="18" charset="0"/>
              </a:rPr>
              <a:t>horizontalna</a:t>
            </a:r>
            <a:r>
              <a:rPr lang="en-US" dirty="0">
                <a:latin typeface="Times New Roman" panose="02020603050405020304" pitchFamily="18" charset="0"/>
              </a:rPr>
              <a:t> </a:t>
            </a:r>
            <a:r>
              <a:rPr lang="en-US" dirty="0" err="1">
                <a:latin typeface="Times New Roman" panose="02020603050405020304" pitchFamily="18" charset="0"/>
              </a:rPr>
              <a:t>deformacija</a:t>
            </a:r>
            <a:r>
              <a:rPr lang="en-US" dirty="0">
                <a:latin typeface="Times New Roman" panose="02020603050405020304" pitchFamily="18" charset="0"/>
              </a:rPr>
              <a:t> </a:t>
            </a:r>
            <a:r>
              <a:rPr lang="en-US" dirty="0" err="1">
                <a:latin typeface="Times New Roman" panose="02020603050405020304" pitchFamily="18" charset="0"/>
              </a:rPr>
              <a:t>sloja</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dirty="0" err="1">
                <a:latin typeface="Times New Roman" panose="02020603050405020304" pitchFamily="18" charset="0"/>
              </a:rPr>
              <a:t>manje</a:t>
            </a:r>
            <a:r>
              <a:rPr lang="en-US" dirty="0">
                <a:latin typeface="Times New Roman" panose="02020603050405020304" pitchFamily="18" charset="0"/>
              </a:rPr>
              <a:t> </a:t>
            </a:r>
            <a:r>
              <a:rPr lang="en-US" dirty="0" err="1">
                <a:latin typeface="Times New Roman" panose="02020603050405020304" pitchFamily="18" charset="0"/>
              </a:rPr>
              <a:t>čvrstoće</a:t>
            </a:r>
            <a:r>
              <a:rPr lang="en-US" dirty="0">
                <a:latin typeface="Times New Roman" panose="02020603050405020304" pitchFamily="18" charset="0"/>
              </a:rPr>
              <a:t> </a:t>
            </a:r>
            <a:r>
              <a:rPr lang="en-US" dirty="0" err="1">
                <a:latin typeface="Times New Roman" panose="02020603050405020304" pitchFamily="18" charset="0"/>
              </a:rPr>
              <a:t>velika</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šipovi</a:t>
            </a:r>
            <a:r>
              <a:rPr lang="en-US" dirty="0">
                <a:latin typeface="Times New Roman" panose="02020603050405020304" pitchFamily="18" charset="0"/>
              </a:rPr>
              <a:t> </a:t>
            </a:r>
            <a:r>
              <a:rPr lang="en-US" dirty="0" err="1">
                <a:latin typeface="Times New Roman" panose="02020603050405020304" pitchFamily="18" charset="0"/>
              </a:rPr>
              <a:t>su</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velikom</a:t>
            </a:r>
            <a:r>
              <a:rPr lang="en-US" dirty="0">
                <a:latin typeface="Times New Roman" panose="02020603050405020304" pitchFamily="18" charset="0"/>
              </a:rPr>
              <a:t> </a:t>
            </a:r>
            <a:r>
              <a:rPr lang="en-US" dirty="0" err="1">
                <a:latin typeface="Times New Roman" panose="02020603050405020304" pitchFamily="18" charset="0"/>
              </a:rPr>
              <a:t>međusobnom</a:t>
            </a:r>
            <a:endParaRPr lang="en-US" dirty="0">
              <a:latin typeface="Times New Roman" panose="02020603050405020304" pitchFamily="18" charset="0"/>
            </a:endParaRPr>
          </a:p>
          <a:p>
            <a:r>
              <a:rPr lang="en-US" dirty="0" err="1">
                <a:latin typeface="Times New Roman" panose="02020603050405020304" pitchFamily="18" charset="0"/>
              </a:rPr>
              <a:t>odstojanju</a:t>
            </a:r>
            <a:r>
              <a:rPr lang="en-US" dirty="0">
                <a:latin typeface="Times New Roman" panose="02020603050405020304" pitchFamily="18" charset="0"/>
              </a:rPr>
              <a:t>, </a:t>
            </a:r>
            <a:r>
              <a:rPr lang="en-US" dirty="0" err="1">
                <a:latin typeface="Times New Roman" panose="02020603050405020304" pitchFamily="18" charset="0"/>
              </a:rPr>
              <a:t>rezultujuće</a:t>
            </a:r>
            <a:r>
              <a:rPr lang="en-US" dirty="0">
                <a:latin typeface="Times New Roman" panose="02020603050405020304" pitchFamily="18" charset="0"/>
              </a:rPr>
              <a:t> </a:t>
            </a:r>
            <a:r>
              <a:rPr lang="en-US" dirty="0" err="1">
                <a:latin typeface="Times New Roman" panose="02020603050405020304" pitchFamily="18" charset="0"/>
              </a:rPr>
              <a:t>poprečno</a:t>
            </a:r>
            <a:r>
              <a:rPr lang="en-US" dirty="0">
                <a:latin typeface="Times New Roman" panose="02020603050405020304" pitchFamily="18" charset="0"/>
              </a:rPr>
              <a:t> </a:t>
            </a:r>
            <a:r>
              <a:rPr lang="en-US" dirty="0" err="1">
                <a:latin typeface="Times New Roman" panose="02020603050405020304" pitchFamily="18" charset="0"/>
              </a:rPr>
              <a:t>opterećenje</a:t>
            </a:r>
            <a:r>
              <a:rPr lang="en-US" dirty="0">
                <a:latin typeface="Times New Roman" panose="02020603050405020304" pitchFamily="18" charset="0"/>
              </a:rPr>
              <a:t> </a:t>
            </a:r>
            <a:r>
              <a:rPr lang="en-US" dirty="0" err="1">
                <a:latin typeface="Times New Roman" panose="02020603050405020304" pitchFamily="18" charset="0"/>
              </a:rPr>
              <a:t>zavisi</a:t>
            </a:r>
            <a:r>
              <a:rPr lang="en-US" dirty="0">
                <a:latin typeface="Times New Roman" panose="02020603050405020304" pitchFamily="18" charset="0"/>
              </a:rPr>
              <a:t> od </a:t>
            </a:r>
            <a:r>
              <a:rPr lang="en-US" dirty="0" err="1">
                <a:latin typeface="Times New Roman" panose="02020603050405020304" pitchFamily="18" charset="0"/>
              </a:rPr>
              <a:t>čvrstoće</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smicanje</a:t>
            </a:r>
            <a:r>
              <a:rPr lang="en-US" dirty="0">
                <a:latin typeface="Times New Roman" panose="02020603050405020304" pitchFamily="18" charset="0"/>
              </a:rPr>
              <a:t> </a:t>
            </a:r>
            <a:r>
              <a:rPr lang="en-US" dirty="0" err="1">
                <a:latin typeface="Times New Roman" panose="02020603050405020304" pitchFamily="18" charset="0"/>
              </a:rPr>
              <a:t>gornjeg</a:t>
            </a:r>
            <a:r>
              <a:rPr lang="en-US" dirty="0">
                <a:latin typeface="Times New Roman" panose="02020603050405020304" pitchFamily="18" charset="0"/>
              </a:rPr>
              <a:t> </a:t>
            </a:r>
            <a:r>
              <a:rPr lang="en-US" dirty="0" err="1">
                <a:latin typeface="Times New Roman" panose="02020603050405020304" pitchFamily="18" charset="0"/>
              </a:rPr>
              <a:t>sloja</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a:t>
            </a:r>
            <a:endParaRPr lang="en-US" dirty="0"/>
          </a:p>
        </p:txBody>
      </p:sp>
    </p:spTree>
    <p:extLst>
      <p:ext uri="{BB962C8B-B14F-4D97-AF65-F5344CB8AC3E}">
        <p14:creationId xmlns:p14="http://schemas.microsoft.com/office/powerpoint/2010/main" val="164462169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5" end="1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p:cNvSpPr txBox="1">
            <a:spLocks/>
          </p:cNvSpPr>
          <p:nvPr/>
        </p:nvSpPr>
        <p:spPr>
          <a:xfrm>
            <a:off x="191344" y="476672"/>
            <a:ext cx="5789105" cy="6232740"/>
          </a:xfrm>
          <a:prstGeom prst="rect">
            <a:avLst/>
          </a:prstGeom>
          <a:solidFill>
            <a:srgbClr val="002060"/>
          </a:solidFill>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lnSpc>
                <a:spcPct val="100000"/>
              </a:lnSpc>
              <a:buFont typeface="Wingdings" panose="05000000000000000000" pitchFamily="2" charset="2"/>
              <a:buChar char="§"/>
            </a:pPr>
            <a:r>
              <a:rPr lang="en-US" sz="1500" dirty="0" err="1">
                <a:solidFill>
                  <a:schemeClr val="bg1"/>
                </a:solidFill>
              </a:rPr>
              <a:t>Poseban</a:t>
            </a:r>
            <a:r>
              <a:rPr lang="en-US" sz="1500" dirty="0">
                <a:solidFill>
                  <a:schemeClr val="bg1"/>
                </a:solidFill>
              </a:rPr>
              <a:t> </a:t>
            </a:r>
            <a:r>
              <a:rPr lang="en-US" sz="1500" dirty="0" err="1">
                <a:solidFill>
                  <a:schemeClr val="bg1"/>
                </a:solidFill>
              </a:rPr>
              <a:t>oblik</a:t>
            </a:r>
            <a:r>
              <a:rPr lang="en-US" sz="1500" dirty="0">
                <a:solidFill>
                  <a:schemeClr val="bg1"/>
                </a:solidFill>
              </a:rPr>
              <a:t> </a:t>
            </a:r>
            <a:r>
              <a:rPr lang="en-US" sz="1500" dirty="0" err="1">
                <a:solidFill>
                  <a:schemeClr val="bg1"/>
                </a:solidFill>
              </a:rPr>
              <a:t>vertikalnog</a:t>
            </a:r>
            <a:r>
              <a:rPr lang="en-US" sz="1500" dirty="0">
                <a:solidFill>
                  <a:schemeClr val="bg1"/>
                </a:solidFill>
              </a:rPr>
              <a:t> </a:t>
            </a:r>
            <a:r>
              <a:rPr lang="en-US" sz="1500" dirty="0" err="1">
                <a:solidFill>
                  <a:schemeClr val="bg1"/>
                </a:solidFill>
              </a:rPr>
              <a:t>opterećenja</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može</a:t>
            </a:r>
            <a:r>
              <a:rPr lang="en-US" sz="1500" dirty="0">
                <a:solidFill>
                  <a:schemeClr val="bg1"/>
                </a:solidFill>
              </a:rPr>
              <a:t> </a:t>
            </a:r>
            <a:r>
              <a:rPr lang="en-US" sz="1500" dirty="0" err="1">
                <a:solidFill>
                  <a:schemeClr val="bg1"/>
                </a:solidFill>
              </a:rPr>
              <a:t>nastati</a:t>
            </a:r>
            <a:r>
              <a:rPr lang="en-US" sz="1500" dirty="0">
                <a:solidFill>
                  <a:schemeClr val="bg1"/>
                </a:solidFill>
              </a:rPr>
              <a:t> </a:t>
            </a:r>
            <a:r>
              <a:rPr lang="en-US" sz="1500" dirty="0" err="1">
                <a:solidFill>
                  <a:schemeClr val="bg1"/>
                </a:solidFill>
              </a:rPr>
              <a:t>ukoliko</a:t>
            </a:r>
            <a:r>
              <a:rPr lang="en-US" sz="1500" dirty="0">
                <a:solidFill>
                  <a:schemeClr val="bg1"/>
                </a:solidFill>
              </a:rPr>
              <a:t> se </a:t>
            </a:r>
            <a:r>
              <a:rPr lang="en-US" sz="1500" dirty="0" err="1">
                <a:solidFill>
                  <a:schemeClr val="bg1"/>
                </a:solidFill>
              </a:rPr>
              <a:t>tlo</a:t>
            </a:r>
            <a:r>
              <a:rPr lang="en-US" sz="1500" dirty="0">
                <a:solidFill>
                  <a:schemeClr val="bg1"/>
                </a:solidFill>
              </a:rPr>
              <a:t> u </a:t>
            </a:r>
            <a:r>
              <a:rPr lang="en-US" sz="1500" dirty="0" err="1">
                <a:solidFill>
                  <a:schemeClr val="bg1"/>
                </a:solidFill>
              </a:rPr>
              <a:t>području</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sleže</a:t>
            </a:r>
            <a:r>
              <a:rPr lang="en-US" sz="1500" dirty="0">
                <a:solidFill>
                  <a:schemeClr val="bg1"/>
                </a:solidFill>
              </a:rPr>
              <a:t> u </a:t>
            </a:r>
            <a:r>
              <a:rPr lang="en-US" sz="1500" dirty="0" err="1">
                <a:solidFill>
                  <a:schemeClr val="bg1"/>
                </a:solidFill>
              </a:rPr>
              <a:t>odnosu</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šip</a:t>
            </a:r>
            <a:r>
              <a:rPr lang="en-US" sz="1500" dirty="0">
                <a:solidFill>
                  <a:schemeClr val="bg1"/>
                </a:solidFill>
              </a:rPr>
              <a:t> u </a:t>
            </a:r>
            <a:r>
              <a:rPr lang="en-US" sz="1500" dirty="0" err="1">
                <a:solidFill>
                  <a:schemeClr val="bg1"/>
                </a:solidFill>
              </a:rPr>
              <a:t>procesu</a:t>
            </a:r>
            <a:r>
              <a:rPr lang="en-US" sz="1500" dirty="0">
                <a:solidFill>
                  <a:schemeClr val="bg1"/>
                </a:solidFill>
              </a:rPr>
              <a:t> </a:t>
            </a:r>
            <a:r>
              <a:rPr lang="en-US" sz="1500" dirty="0" err="1">
                <a:solidFill>
                  <a:schemeClr val="bg1"/>
                </a:solidFill>
              </a:rPr>
              <a:t>konsolidacije</a:t>
            </a:r>
            <a:r>
              <a:rPr lang="en-US" sz="1500" dirty="0">
                <a:solidFill>
                  <a:schemeClr val="bg1"/>
                </a:solidFill>
              </a:rPr>
              <a:t>. </a:t>
            </a:r>
            <a:endParaRPr lang="sr-Latn-ME" sz="1500" dirty="0">
              <a:solidFill>
                <a:schemeClr val="bg1"/>
              </a:solidFill>
            </a:endParaRPr>
          </a:p>
          <a:p>
            <a:pPr marL="342900" indent="-342900" algn="just">
              <a:lnSpc>
                <a:spcPct val="100000"/>
              </a:lnSpc>
              <a:buFont typeface="Wingdings" panose="05000000000000000000" pitchFamily="2" charset="2"/>
              <a:buChar char="§"/>
            </a:pPr>
            <a:r>
              <a:rPr lang="en-US" sz="1500" dirty="0" err="1">
                <a:solidFill>
                  <a:schemeClr val="bg1"/>
                </a:solidFill>
              </a:rPr>
              <a:t>Dovoljna</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sasvim</a:t>
            </a:r>
            <a:r>
              <a:rPr lang="en-US" sz="1500" dirty="0">
                <a:solidFill>
                  <a:schemeClr val="bg1"/>
                </a:solidFill>
              </a:rPr>
              <a:t> mala </a:t>
            </a:r>
            <a:r>
              <a:rPr lang="en-US" sz="1500" dirty="0" err="1">
                <a:solidFill>
                  <a:schemeClr val="bg1"/>
                </a:solidFill>
              </a:rPr>
              <a:t>sleganja</a:t>
            </a:r>
            <a:r>
              <a:rPr lang="en-US" sz="1500" dirty="0">
                <a:solidFill>
                  <a:schemeClr val="bg1"/>
                </a:solidFill>
              </a:rPr>
              <a:t> </a:t>
            </a:r>
            <a:r>
              <a:rPr lang="en-US" sz="1500" dirty="0" err="1">
                <a:solidFill>
                  <a:schemeClr val="bg1"/>
                </a:solidFill>
              </a:rPr>
              <a:t>tla</a:t>
            </a:r>
            <a:r>
              <a:rPr lang="en-US" sz="1500" dirty="0">
                <a:solidFill>
                  <a:schemeClr val="bg1"/>
                </a:solidFill>
              </a:rPr>
              <a:t> da </a:t>
            </a:r>
            <a:r>
              <a:rPr lang="en-US" sz="1500" dirty="0" err="1">
                <a:solidFill>
                  <a:schemeClr val="bg1"/>
                </a:solidFill>
              </a:rPr>
              <a:t>izazovu</a:t>
            </a:r>
            <a:r>
              <a:rPr lang="en-US" sz="1500" dirty="0">
                <a:solidFill>
                  <a:schemeClr val="bg1"/>
                </a:solidFill>
              </a:rPr>
              <a:t> </a:t>
            </a:r>
            <a:r>
              <a:rPr lang="en-US" sz="1500" dirty="0" err="1">
                <a:solidFill>
                  <a:schemeClr val="bg1"/>
                </a:solidFill>
              </a:rPr>
              <a:t>dopunsko</a:t>
            </a:r>
            <a:r>
              <a:rPr lang="en-US" sz="1500" dirty="0">
                <a:solidFill>
                  <a:schemeClr val="bg1"/>
                </a:solidFill>
              </a:rPr>
              <a:t> </a:t>
            </a:r>
            <a:r>
              <a:rPr lang="en-US" sz="1500" dirty="0" err="1">
                <a:solidFill>
                  <a:schemeClr val="bg1"/>
                </a:solidFill>
              </a:rPr>
              <a:t>vertikalno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Pri</a:t>
            </a:r>
            <a:r>
              <a:rPr lang="en-US" sz="1500" dirty="0">
                <a:solidFill>
                  <a:schemeClr val="bg1"/>
                </a:solidFill>
              </a:rPr>
              <a:t> tome u </a:t>
            </a:r>
            <a:r>
              <a:rPr lang="en-US" sz="1500" dirty="0" err="1">
                <a:solidFill>
                  <a:schemeClr val="bg1"/>
                </a:solidFill>
              </a:rPr>
              <a:t>gornjem</a:t>
            </a:r>
            <a:r>
              <a:rPr lang="en-US" sz="1500" dirty="0">
                <a:solidFill>
                  <a:schemeClr val="bg1"/>
                </a:solidFill>
              </a:rPr>
              <a:t> </a:t>
            </a:r>
            <a:r>
              <a:rPr lang="en-US" sz="1500" dirty="0" err="1">
                <a:solidFill>
                  <a:schemeClr val="bg1"/>
                </a:solidFill>
              </a:rPr>
              <a:t>delu</a:t>
            </a:r>
            <a:r>
              <a:rPr lang="en-US" sz="1500" dirty="0">
                <a:solidFill>
                  <a:schemeClr val="bg1"/>
                </a:solidFill>
              </a:rPr>
              <a:t> </a:t>
            </a:r>
            <a:r>
              <a:rPr lang="en-US" sz="1500" dirty="0" err="1">
                <a:solidFill>
                  <a:schemeClr val="bg1"/>
                </a:solidFill>
              </a:rPr>
              <a:t>šipa</a:t>
            </a:r>
            <a:r>
              <a:rPr lang="en-US" sz="1500" dirty="0">
                <a:solidFill>
                  <a:schemeClr val="bg1"/>
                </a:solidFill>
              </a:rPr>
              <a:t>, a </a:t>
            </a:r>
            <a:r>
              <a:rPr lang="en-US" sz="1500" dirty="0" err="1">
                <a:solidFill>
                  <a:schemeClr val="bg1"/>
                </a:solidFill>
              </a:rPr>
              <a:t>često</a:t>
            </a:r>
            <a:r>
              <a:rPr lang="en-US" sz="1500" dirty="0">
                <a:solidFill>
                  <a:schemeClr val="bg1"/>
                </a:solidFill>
              </a:rPr>
              <a:t> </a:t>
            </a:r>
            <a:r>
              <a:rPr lang="en-US" sz="1500" dirty="0" err="1">
                <a:solidFill>
                  <a:schemeClr val="bg1"/>
                </a:solidFill>
              </a:rPr>
              <a:t>i</a:t>
            </a:r>
            <a:r>
              <a:rPr lang="en-US" sz="1500" dirty="0">
                <a:solidFill>
                  <a:schemeClr val="bg1"/>
                </a:solidFill>
              </a:rPr>
              <a:t> u </a:t>
            </a:r>
            <a:r>
              <a:rPr lang="en-US" sz="1500" dirty="0" err="1">
                <a:solidFill>
                  <a:schemeClr val="bg1"/>
                </a:solidFill>
              </a:rPr>
              <a:t>intervalu</a:t>
            </a:r>
            <a:r>
              <a:rPr lang="en-US" sz="1500" dirty="0">
                <a:solidFill>
                  <a:schemeClr val="bg1"/>
                </a:solidFill>
              </a:rPr>
              <a:t> </a:t>
            </a:r>
            <a:r>
              <a:rPr lang="en-US" sz="1500" dirty="0" err="1">
                <a:solidFill>
                  <a:schemeClr val="bg1"/>
                </a:solidFill>
              </a:rPr>
              <a:t>koji</a:t>
            </a:r>
            <a:r>
              <a:rPr lang="en-US" sz="1500" dirty="0">
                <a:solidFill>
                  <a:schemeClr val="bg1"/>
                </a:solidFill>
              </a:rPr>
              <a:t> </a:t>
            </a:r>
            <a:r>
              <a:rPr lang="en-US" sz="1500" dirty="0" err="1">
                <a:solidFill>
                  <a:schemeClr val="bg1"/>
                </a:solidFill>
              </a:rPr>
              <a:t>zahvata</a:t>
            </a:r>
            <a:r>
              <a:rPr lang="en-US" sz="1500" dirty="0">
                <a:solidFill>
                  <a:schemeClr val="bg1"/>
                </a:solidFill>
              </a:rPr>
              <a:t> </a:t>
            </a:r>
            <a:r>
              <a:rPr lang="en-US" sz="1500" dirty="0" err="1">
                <a:solidFill>
                  <a:schemeClr val="bg1"/>
                </a:solidFill>
              </a:rPr>
              <a:t>veći</a:t>
            </a:r>
            <a:r>
              <a:rPr lang="en-US" sz="1500" dirty="0">
                <a:solidFill>
                  <a:schemeClr val="bg1"/>
                </a:solidFill>
              </a:rPr>
              <a:t> </a:t>
            </a:r>
            <a:r>
              <a:rPr lang="en-US" sz="1500" dirty="0" err="1">
                <a:solidFill>
                  <a:schemeClr val="bg1"/>
                </a:solidFill>
              </a:rPr>
              <a:t>deo</a:t>
            </a:r>
            <a:r>
              <a:rPr lang="en-US" sz="1500" dirty="0">
                <a:solidFill>
                  <a:schemeClr val="bg1"/>
                </a:solidFill>
              </a:rPr>
              <a:t> </a:t>
            </a:r>
            <a:r>
              <a:rPr lang="en-US" sz="1500" dirty="0" err="1">
                <a:solidFill>
                  <a:schemeClr val="bg1"/>
                </a:solidFill>
              </a:rPr>
              <a:t>njegove</a:t>
            </a:r>
            <a:r>
              <a:rPr lang="en-US" sz="1500" dirty="0">
                <a:solidFill>
                  <a:schemeClr val="bg1"/>
                </a:solidFill>
              </a:rPr>
              <a:t> </a:t>
            </a:r>
            <a:r>
              <a:rPr lang="en-US" sz="1500" dirty="0" err="1">
                <a:solidFill>
                  <a:schemeClr val="bg1"/>
                </a:solidFill>
              </a:rPr>
              <a:t>ukupne</a:t>
            </a:r>
            <a:r>
              <a:rPr lang="en-US" sz="1500" dirty="0">
                <a:solidFill>
                  <a:schemeClr val="bg1"/>
                </a:solidFill>
              </a:rPr>
              <a:t> </a:t>
            </a:r>
            <a:r>
              <a:rPr lang="en-US" sz="1500" dirty="0" err="1">
                <a:solidFill>
                  <a:schemeClr val="bg1"/>
                </a:solidFill>
              </a:rPr>
              <a:t>dužine</a:t>
            </a:r>
            <a:r>
              <a:rPr lang="en-US" sz="1500" dirty="0">
                <a:solidFill>
                  <a:schemeClr val="bg1"/>
                </a:solidFill>
              </a:rPr>
              <a:t>, </a:t>
            </a:r>
            <a:r>
              <a:rPr lang="en-US" sz="1500" dirty="0" err="1">
                <a:solidFill>
                  <a:schemeClr val="bg1"/>
                </a:solidFill>
              </a:rPr>
              <a:t>smičući</a:t>
            </a:r>
            <a:r>
              <a:rPr lang="en-US" sz="1500" dirty="0">
                <a:solidFill>
                  <a:schemeClr val="bg1"/>
                </a:solidFill>
              </a:rPr>
              <a:t> </a:t>
            </a:r>
            <a:r>
              <a:rPr lang="en-US" sz="1500" dirty="0" err="1">
                <a:solidFill>
                  <a:schemeClr val="bg1"/>
                </a:solidFill>
              </a:rPr>
              <a:t>naponi</a:t>
            </a:r>
            <a:r>
              <a:rPr lang="en-US" sz="1500" dirty="0">
                <a:solidFill>
                  <a:schemeClr val="bg1"/>
                </a:solidFill>
              </a:rPr>
              <a:t> </a:t>
            </a:r>
            <a:r>
              <a:rPr lang="en-US" sz="1500" dirty="0" err="1">
                <a:solidFill>
                  <a:schemeClr val="bg1"/>
                </a:solidFill>
              </a:rPr>
              <a:t>po</a:t>
            </a:r>
            <a:r>
              <a:rPr lang="en-US" sz="1500" dirty="0">
                <a:solidFill>
                  <a:schemeClr val="bg1"/>
                </a:solidFill>
              </a:rPr>
              <a:t> </a:t>
            </a:r>
            <a:r>
              <a:rPr lang="en-US" sz="1500" dirty="0" err="1">
                <a:solidFill>
                  <a:schemeClr val="bg1"/>
                </a:solidFill>
              </a:rPr>
              <a:t>omotaču</a:t>
            </a:r>
            <a:r>
              <a:rPr lang="en-US" sz="1500" dirty="0">
                <a:solidFill>
                  <a:schemeClr val="bg1"/>
                </a:solidFill>
              </a:rPr>
              <a:t> </a:t>
            </a:r>
            <a:r>
              <a:rPr lang="en-US" sz="1500" dirty="0" err="1">
                <a:solidFill>
                  <a:schemeClr val="bg1"/>
                </a:solidFill>
              </a:rPr>
              <a:t>menjaju</a:t>
            </a:r>
            <a:r>
              <a:rPr lang="en-US" sz="1500" dirty="0">
                <a:solidFill>
                  <a:schemeClr val="bg1"/>
                </a:solidFill>
              </a:rPr>
              <a:t> </a:t>
            </a:r>
            <a:r>
              <a:rPr lang="en-US" sz="1500" dirty="0" err="1">
                <a:solidFill>
                  <a:schemeClr val="bg1"/>
                </a:solidFill>
              </a:rPr>
              <a:t>znak</a:t>
            </a:r>
            <a:r>
              <a:rPr lang="en-US" sz="1500" dirty="0">
                <a:solidFill>
                  <a:schemeClr val="bg1"/>
                </a:solidFill>
              </a:rPr>
              <a:t> </a:t>
            </a:r>
            <a:r>
              <a:rPr lang="en-US" sz="1500" dirty="0" err="1">
                <a:solidFill>
                  <a:schemeClr val="bg1"/>
                </a:solidFill>
              </a:rPr>
              <a:t>tako</a:t>
            </a:r>
            <a:r>
              <a:rPr lang="en-US" sz="1500" dirty="0">
                <a:solidFill>
                  <a:schemeClr val="bg1"/>
                </a:solidFill>
              </a:rPr>
              <a:t> da se </a:t>
            </a:r>
            <a:r>
              <a:rPr lang="en-US" sz="1500" dirty="0" err="1">
                <a:solidFill>
                  <a:schemeClr val="bg1"/>
                </a:solidFill>
              </a:rPr>
              <a:t>povećava</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bazu</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uz</a:t>
            </a:r>
            <a:r>
              <a:rPr lang="en-US" sz="1500" dirty="0">
                <a:solidFill>
                  <a:schemeClr val="bg1"/>
                </a:solidFill>
              </a:rPr>
              <a:t> </a:t>
            </a:r>
            <a:r>
              <a:rPr lang="en-US" sz="1500" dirty="0" err="1">
                <a:solidFill>
                  <a:schemeClr val="bg1"/>
                </a:solidFill>
              </a:rPr>
              <a:t>pojavu</a:t>
            </a:r>
            <a:r>
              <a:rPr lang="en-US" sz="1500" dirty="0">
                <a:solidFill>
                  <a:schemeClr val="bg1"/>
                </a:solidFill>
              </a:rPr>
              <a:t> </a:t>
            </a:r>
            <a:r>
              <a:rPr lang="en-US" sz="1500" dirty="0" err="1">
                <a:solidFill>
                  <a:schemeClr val="bg1"/>
                </a:solidFill>
              </a:rPr>
              <a:t>uvećanog</a:t>
            </a:r>
            <a:r>
              <a:rPr lang="en-US" sz="1500" dirty="0">
                <a:solidFill>
                  <a:schemeClr val="bg1"/>
                </a:solidFill>
              </a:rPr>
              <a:t> </a:t>
            </a:r>
            <a:r>
              <a:rPr lang="en-US" sz="1500" dirty="0" err="1">
                <a:solidFill>
                  <a:schemeClr val="bg1"/>
                </a:solidFill>
              </a:rPr>
              <a:t>sleganja</a:t>
            </a:r>
            <a:r>
              <a:rPr lang="en-US" sz="1500" dirty="0">
                <a:solidFill>
                  <a:schemeClr val="bg1"/>
                </a:solidFill>
              </a:rPr>
              <a:t>. </a:t>
            </a:r>
            <a:endParaRPr lang="sr-Latn-ME" sz="1500" dirty="0">
              <a:solidFill>
                <a:schemeClr val="bg1"/>
              </a:solidFill>
            </a:endParaRPr>
          </a:p>
          <a:p>
            <a:pPr marL="342900" indent="-342900" algn="just">
              <a:lnSpc>
                <a:spcPct val="100000"/>
              </a:lnSpc>
              <a:buFont typeface="Wingdings" panose="05000000000000000000" pitchFamily="2" charset="2"/>
              <a:buChar char="§"/>
            </a:pPr>
            <a:r>
              <a:rPr lang="en-US" sz="1500" dirty="0">
                <a:solidFill>
                  <a:schemeClr val="bg1"/>
                </a:solidFill>
              </a:rPr>
              <a:t>Ova </a:t>
            </a:r>
            <a:r>
              <a:rPr lang="en-US" sz="1500" dirty="0" err="1">
                <a:solidFill>
                  <a:schemeClr val="bg1"/>
                </a:solidFill>
              </a:rPr>
              <a:t>pojava</a:t>
            </a:r>
            <a:r>
              <a:rPr lang="en-US" sz="1500" dirty="0">
                <a:solidFill>
                  <a:schemeClr val="bg1"/>
                </a:solidFill>
              </a:rPr>
              <a:t> se </a:t>
            </a:r>
            <a:r>
              <a:rPr lang="en-US" sz="1500" dirty="0" err="1">
                <a:solidFill>
                  <a:schemeClr val="bg1"/>
                </a:solidFill>
              </a:rPr>
              <a:t>naziva</a:t>
            </a:r>
            <a:r>
              <a:rPr lang="en-US" sz="1500" dirty="0">
                <a:solidFill>
                  <a:schemeClr val="bg1"/>
                </a:solidFill>
              </a:rPr>
              <a:t> "</a:t>
            </a:r>
            <a:r>
              <a:rPr lang="en-US" sz="1500" dirty="0" err="1">
                <a:solidFill>
                  <a:schemeClr val="bg1"/>
                </a:solidFill>
              </a:rPr>
              <a:t>negativnim</a:t>
            </a:r>
            <a:r>
              <a:rPr lang="en-US" sz="1500" dirty="0">
                <a:solidFill>
                  <a:schemeClr val="bg1"/>
                </a:solidFill>
              </a:rPr>
              <a:t> </a:t>
            </a:r>
            <a:r>
              <a:rPr lang="en-US" sz="1500" dirty="0" err="1">
                <a:solidFill>
                  <a:schemeClr val="bg1"/>
                </a:solidFill>
              </a:rPr>
              <a:t>trenjem</a:t>
            </a:r>
            <a:r>
              <a:rPr lang="en-US" sz="1500" dirty="0">
                <a:solidFill>
                  <a:schemeClr val="bg1"/>
                </a:solidFill>
              </a:rPr>
              <a:t>" </a:t>
            </a:r>
            <a:endParaRPr lang="sr-Latn-ME" sz="1500" dirty="0">
              <a:solidFill>
                <a:schemeClr val="bg1"/>
              </a:solidFill>
            </a:endParaRPr>
          </a:p>
          <a:p>
            <a:pPr marL="342900" indent="-342900" algn="just">
              <a:lnSpc>
                <a:spcPct val="100000"/>
              </a:lnSpc>
              <a:buFont typeface="Wingdings" panose="05000000000000000000" pitchFamily="2" charset="2"/>
              <a:buChar char="§"/>
            </a:pPr>
            <a:r>
              <a:rPr lang="en-US" sz="1500" dirty="0" err="1">
                <a:solidFill>
                  <a:schemeClr val="bg1"/>
                </a:solidFill>
              </a:rPr>
              <a:t>Treba</a:t>
            </a:r>
            <a:r>
              <a:rPr lang="en-US" sz="1500" dirty="0">
                <a:solidFill>
                  <a:schemeClr val="bg1"/>
                </a:solidFill>
              </a:rPr>
              <a:t> </a:t>
            </a:r>
            <a:r>
              <a:rPr lang="en-US" sz="1500" dirty="0" err="1">
                <a:solidFill>
                  <a:schemeClr val="bg1"/>
                </a:solidFill>
              </a:rPr>
              <a:t>imati</a:t>
            </a:r>
            <a:r>
              <a:rPr lang="en-US" sz="1500" dirty="0">
                <a:solidFill>
                  <a:schemeClr val="bg1"/>
                </a:solidFill>
              </a:rPr>
              <a:t> u </a:t>
            </a:r>
            <a:r>
              <a:rPr lang="en-US" sz="1500" dirty="0" err="1">
                <a:solidFill>
                  <a:schemeClr val="bg1"/>
                </a:solidFill>
              </a:rPr>
              <a:t>vidu</a:t>
            </a:r>
            <a:r>
              <a:rPr lang="en-US" sz="1500" dirty="0">
                <a:solidFill>
                  <a:schemeClr val="bg1"/>
                </a:solidFill>
              </a:rPr>
              <a:t> da se </a:t>
            </a:r>
            <a:r>
              <a:rPr lang="en-US" sz="1500" dirty="0" err="1">
                <a:solidFill>
                  <a:schemeClr val="bg1"/>
                </a:solidFill>
              </a:rPr>
              <a:t>negativno</a:t>
            </a:r>
            <a:r>
              <a:rPr lang="en-US" sz="1500" dirty="0">
                <a:solidFill>
                  <a:schemeClr val="bg1"/>
                </a:solidFill>
              </a:rPr>
              <a:t> </a:t>
            </a:r>
            <a:r>
              <a:rPr lang="en-US" sz="1500" dirty="0" err="1">
                <a:solidFill>
                  <a:schemeClr val="bg1"/>
                </a:solidFill>
              </a:rPr>
              <a:t>trenje</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pozitivni</a:t>
            </a:r>
            <a:r>
              <a:rPr lang="en-US" sz="1500" dirty="0">
                <a:solidFill>
                  <a:schemeClr val="bg1"/>
                </a:solidFill>
              </a:rPr>
              <a:t> </a:t>
            </a:r>
            <a:r>
              <a:rPr lang="en-US" sz="1500" dirty="0" err="1">
                <a:solidFill>
                  <a:schemeClr val="bg1"/>
                </a:solidFill>
              </a:rPr>
              <a:t>otpor</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kontaktu</a:t>
            </a:r>
            <a:r>
              <a:rPr lang="en-US" sz="1500" dirty="0">
                <a:solidFill>
                  <a:schemeClr val="bg1"/>
                </a:solidFill>
              </a:rPr>
              <a:t> </a:t>
            </a:r>
            <a:r>
              <a:rPr lang="en-US" sz="1500" dirty="0" err="1">
                <a:solidFill>
                  <a:schemeClr val="bg1"/>
                </a:solidFill>
              </a:rPr>
              <a:t>omotača</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i</a:t>
            </a:r>
            <a:r>
              <a:rPr lang="en-US" sz="1500" dirty="0">
                <a:solidFill>
                  <a:schemeClr val="bg1"/>
                </a:solidFill>
              </a:rPr>
              <a:t> </a:t>
            </a:r>
            <a:r>
              <a:rPr lang="en-US" sz="1500" dirty="0" err="1">
                <a:solidFill>
                  <a:schemeClr val="bg1"/>
                </a:solidFill>
              </a:rPr>
              <a:t>tla</a:t>
            </a:r>
            <a:r>
              <a:rPr lang="en-US" sz="1500" dirty="0">
                <a:solidFill>
                  <a:schemeClr val="bg1"/>
                </a:solidFill>
              </a:rPr>
              <a:t> ne </a:t>
            </a:r>
            <a:r>
              <a:rPr lang="en-US" sz="1500" dirty="0" err="1">
                <a:solidFill>
                  <a:schemeClr val="bg1"/>
                </a:solidFill>
              </a:rPr>
              <a:t>mogu</a:t>
            </a:r>
            <a:r>
              <a:rPr lang="en-US" sz="1500" dirty="0">
                <a:solidFill>
                  <a:schemeClr val="bg1"/>
                </a:solidFill>
              </a:rPr>
              <a:t> </a:t>
            </a:r>
            <a:r>
              <a:rPr lang="en-US" sz="1500" dirty="0" err="1">
                <a:solidFill>
                  <a:schemeClr val="bg1"/>
                </a:solidFill>
              </a:rPr>
              <a:t>istovremeno</a:t>
            </a:r>
            <a:r>
              <a:rPr lang="en-US" sz="1500" dirty="0">
                <a:solidFill>
                  <a:schemeClr val="bg1"/>
                </a:solidFill>
              </a:rPr>
              <a:t> </a:t>
            </a:r>
            <a:r>
              <a:rPr lang="en-US" sz="1500" dirty="0" err="1">
                <a:solidFill>
                  <a:schemeClr val="bg1"/>
                </a:solidFill>
              </a:rPr>
              <a:t>pojaviti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istom</a:t>
            </a:r>
            <a:r>
              <a:rPr lang="en-US" sz="1500" dirty="0">
                <a:solidFill>
                  <a:schemeClr val="bg1"/>
                </a:solidFill>
              </a:rPr>
              <a:t> </a:t>
            </a:r>
            <a:r>
              <a:rPr lang="en-US" sz="1500" dirty="0" err="1">
                <a:solidFill>
                  <a:schemeClr val="bg1"/>
                </a:solidFill>
              </a:rPr>
              <a:t>delu</a:t>
            </a:r>
            <a:r>
              <a:rPr lang="en-US" sz="1500" dirty="0">
                <a:solidFill>
                  <a:schemeClr val="bg1"/>
                </a:solidFill>
              </a:rPr>
              <a:t> </a:t>
            </a:r>
            <a:r>
              <a:rPr lang="en-US" sz="1500" dirty="0" err="1">
                <a:solidFill>
                  <a:schemeClr val="bg1"/>
                </a:solidFill>
              </a:rPr>
              <a:t>šipa</a:t>
            </a:r>
            <a:r>
              <a:rPr lang="en-US" sz="1500" dirty="0">
                <a:solidFill>
                  <a:schemeClr val="bg1"/>
                </a:solidFill>
              </a:rPr>
              <a:t>. </a:t>
            </a:r>
            <a:endParaRPr lang="sr-Latn-ME" sz="1500" dirty="0">
              <a:solidFill>
                <a:schemeClr val="bg1"/>
              </a:solidFill>
            </a:endParaRPr>
          </a:p>
          <a:p>
            <a:pPr marL="342900" indent="-342900" algn="just">
              <a:lnSpc>
                <a:spcPct val="100000"/>
              </a:lnSpc>
              <a:buFont typeface="Wingdings" panose="05000000000000000000" pitchFamily="2" charset="2"/>
              <a:buChar char="§"/>
            </a:pPr>
            <a:r>
              <a:rPr lang="en-US" sz="1500" dirty="0" err="1">
                <a:solidFill>
                  <a:schemeClr val="bg1"/>
                </a:solidFill>
              </a:rPr>
              <a:t>Ako</a:t>
            </a:r>
            <a:r>
              <a:rPr lang="en-US" sz="1500" dirty="0">
                <a:solidFill>
                  <a:schemeClr val="bg1"/>
                </a:solidFill>
              </a:rPr>
              <a:t> se </a:t>
            </a:r>
            <a:r>
              <a:rPr lang="en-US" sz="1500" dirty="0" err="1">
                <a:solidFill>
                  <a:schemeClr val="bg1"/>
                </a:solidFill>
              </a:rPr>
              <a:t>na</a:t>
            </a:r>
            <a:r>
              <a:rPr lang="en-US" sz="1500" dirty="0">
                <a:solidFill>
                  <a:schemeClr val="bg1"/>
                </a:solidFill>
              </a:rPr>
              <a:t> </a:t>
            </a:r>
            <a:r>
              <a:rPr lang="en-US" sz="1500" dirty="0" err="1">
                <a:solidFill>
                  <a:schemeClr val="bg1"/>
                </a:solidFill>
              </a:rPr>
              <a:t>vrh</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koji</a:t>
            </a:r>
            <a:r>
              <a:rPr lang="en-US" sz="1500" dirty="0">
                <a:solidFill>
                  <a:schemeClr val="bg1"/>
                </a:solidFill>
              </a:rPr>
              <a:t> je </a:t>
            </a:r>
            <a:r>
              <a:rPr lang="en-US" sz="1500" dirty="0" err="1">
                <a:solidFill>
                  <a:schemeClr val="bg1"/>
                </a:solidFill>
              </a:rPr>
              <a:t>opterećen</a:t>
            </a:r>
            <a:r>
              <a:rPr lang="en-US" sz="1500" dirty="0">
                <a:solidFill>
                  <a:schemeClr val="bg1"/>
                </a:solidFill>
              </a:rPr>
              <a:t> </a:t>
            </a:r>
            <a:r>
              <a:rPr lang="en-US" sz="1500" dirty="0" err="1">
                <a:solidFill>
                  <a:schemeClr val="bg1"/>
                </a:solidFill>
              </a:rPr>
              <a:t>negativnim</a:t>
            </a:r>
            <a:r>
              <a:rPr lang="en-US" sz="1500" dirty="0">
                <a:solidFill>
                  <a:schemeClr val="bg1"/>
                </a:solidFill>
              </a:rPr>
              <a:t> </a:t>
            </a:r>
            <a:r>
              <a:rPr lang="en-US" sz="1500" dirty="0" err="1">
                <a:solidFill>
                  <a:schemeClr val="bg1"/>
                </a:solidFill>
              </a:rPr>
              <a:t>trenjem</a:t>
            </a:r>
            <a:r>
              <a:rPr lang="en-US" sz="1500" dirty="0">
                <a:solidFill>
                  <a:schemeClr val="bg1"/>
                </a:solidFill>
              </a:rPr>
              <a:t>, </a:t>
            </a:r>
            <a:r>
              <a:rPr lang="en-US" sz="1500" dirty="0" err="1">
                <a:solidFill>
                  <a:schemeClr val="bg1"/>
                </a:solidFill>
              </a:rPr>
              <a:t>nanese</a:t>
            </a:r>
            <a:r>
              <a:rPr lang="en-US" sz="1500" dirty="0">
                <a:solidFill>
                  <a:schemeClr val="bg1"/>
                </a:solidFill>
              </a:rPr>
              <a:t> </a:t>
            </a:r>
            <a:r>
              <a:rPr lang="en-US" sz="1500" dirty="0" err="1">
                <a:solidFill>
                  <a:schemeClr val="bg1"/>
                </a:solidFill>
              </a:rPr>
              <a:t>neko</a:t>
            </a:r>
            <a:r>
              <a:rPr lang="en-US" sz="1500" dirty="0">
                <a:solidFill>
                  <a:schemeClr val="bg1"/>
                </a:solidFill>
              </a:rPr>
              <a:t> </a:t>
            </a:r>
            <a:r>
              <a:rPr lang="en-US" sz="1500" dirty="0" err="1">
                <a:solidFill>
                  <a:schemeClr val="bg1"/>
                </a:solidFill>
              </a:rPr>
              <a:t>privremeno</a:t>
            </a:r>
            <a:r>
              <a:rPr lang="en-US" sz="1500" dirty="0">
                <a:solidFill>
                  <a:schemeClr val="bg1"/>
                </a:solidFill>
              </a:rPr>
              <a:t> </a:t>
            </a:r>
            <a:r>
              <a:rPr lang="en-US" sz="1500" dirty="0" err="1">
                <a:solidFill>
                  <a:schemeClr val="bg1"/>
                </a:solidFill>
              </a:rPr>
              <a:t>ili</a:t>
            </a:r>
            <a:r>
              <a:rPr lang="en-US" sz="1500" dirty="0">
                <a:solidFill>
                  <a:schemeClr val="bg1"/>
                </a:solidFill>
              </a:rPr>
              <a:t> </a:t>
            </a:r>
            <a:r>
              <a:rPr lang="en-US" sz="1500" dirty="0" err="1">
                <a:solidFill>
                  <a:schemeClr val="bg1"/>
                </a:solidFill>
              </a:rPr>
              <a:t>pokretno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elastične</a:t>
            </a:r>
            <a:r>
              <a:rPr lang="en-US" sz="1500" dirty="0">
                <a:solidFill>
                  <a:schemeClr val="bg1"/>
                </a:solidFill>
              </a:rPr>
              <a:t> </a:t>
            </a:r>
            <a:r>
              <a:rPr lang="en-US" sz="1500" dirty="0" err="1">
                <a:solidFill>
                  <a:schemeClr val="bg1"/>
                </a:solidFill>
              </a:rPr>
              <a:t>deformacije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su</a:t>
            </a:r>
            <a:r>
              <a:rPr lang="en-US" sz="1500" dirty="0">
                <a:solidFill>
                  <a:schemeClr val="bg1"/>
                </a:solidFill>
              </a:rPr>
              <a:t> </a:t>
            </a:r>
            <a:r>
              <a:rPr lang="en-US" sz="1500" dirty="0" err="1">
                <a:solidFill>
                  <a:schemeClr val="bg1"/>
                </a:solidFill>
              </a:rPr>
              <a:t>dovoljne</a:t>
            </a:r>
            <a:r>
              <a:rPr lang="en-US" sz="1500" dirty="0">
                <a:solidFill>
                  <a:schemeClr val="bg1"/>
                </a:solidFill>
              </a:rPr>
              <a:t> da </a:t>
            </a:r>
            <a:r>
              <a:rPr lang="en-US" sz="1500" dirty="0" err="1">
                <a:solidFill>
                  <a:schemeClr val="bg1"/>
                </a:solidFill>
              </a:rPr>
              <a:t>mobilišu</a:t>
            </a:r>
            <a:r>
              <a:rPr lang="en-US" sz="1500" dirty="0">
                <a:solidFill>
                  <a:schemeClr val="bg1"/>
                </a:solidFill>
              </a:rPr>
              <a:t> </a:t>
            </a:r>
            <a:r>
              <a:rPr lang="en-US" sz="1500" dirty="0" err="1">
                <a:solidFill>
                  <a:schemeClr val="bg1"/>
                </a:solidFill>
              </a:rPr>
              <a:t>pozitivno</a:t>
            </a:r>
            <a:r>
              <a:rPr lang="en-US" sz="1500" dirty="0">
                <a:solidFill>
                  <a:schemeClr val="bg1"/>
                </a:solidFill>
              </a:rPr>
              <a:t> </a:t>
            </a:r>
            <a:r>
              <a:rPr lang="en-US" sz="1500" dirty="0" err="1">
                <a:solidFill>
                  <a:schemeClr val="bg1"/>
                </a:solidFill>
              </a:rPr>
              <a:t>trenje</a:t>
            </a:r>
            <a:r>
              <a:rPr lang="en-US" sz="1500" dirty="0">
                <a:solidFill>
                  <a:schemeClr val="bg1"/>
                </a:solidFill>
              </a:rPr>
              <a:t>, </a:t>
            </a:r>
            <a:r>
              <a:rPr lang="en-US" sz="1500" dirty="0" err="1">
                <a:solidFill>
                  <a:schemeClr val="bg1"/>
                </a:solidFill>
              </a:rPr>
              <a:t>smanjujući</a:t>
            </a:r>
            <a:r>
              <a:rPr lang="en-US" sz="1500" dirty="0">
                <a:solidFill>
                  <a:schemeClr val="bg1"/>
                </a:solidFill>
              </a:rPr>
              <a:t> </a:t>
            </a:r>
            <a:r>
              <a:rPr lang="en-US" sz="1500" dirty="0" err="1">
                <a:solidFill>
                  <a:schemeClr val="bg1"/>
                </a:solidFill>
              </a:rPr>
              <a:t>na</a:t>
            </a:r>
            <a:r>
              <a:rPr lang="en-US" sz="1500" dirty="0">
                <a:solidFill>
                  <a:schemeClr val="bg1"/>
                </a:solidFill>
              </a:rPr>
              <a:t> </a:t>
            </a:r>
            <a:r>
              <a:rPr lang="en-US" sz="1500" dirty="0" err="1">
                <a:solidFill>
                  <a:schemeClr val="bg1"/>
                </a:solidFill>
              </a:rPr>
              <a:t>taj</a:t>
            </a:r>
            <a:r>
              <a:rPr lang="en-US" sz="1500" dirty="0">
                <a:solidFill>
                  <a:schemeClr val="bg1"/>
                </a:solidFill>
              </a:rPr>
              <a:t> </a:t>
            </a:r>
            <a:r>
              <a:rPr lang="en-US" sz="1500" dirty="0" err="1">
                <a:solidFill>
                  <a:schemeClr val="bg1"/>
                </a:solidFill>
              </a:rPr>
              <a:t>način</a:t>
            </a:r>
            <a:r>
              <a:rPr lang="en-US" sz="1500" dirty="0">
                <a:solidFill>
                  <a:schemeClr val="bg1"/>
                </a:solidFill>
              </a:rPr>
              <a:t> </a:t>
            </a:r>
            <a:r>
              <a:rPr lang="en-US" sz="1500" dirty="0" err="1">
                <a:solidFill>
                  <a:schemeClr val="bg1"/>
                </a:solidFill>
              </a:rPr>
              <a:t>ukupan</a:t>
            </a:r>
            <a:r>
              <a:rPr lang="en-US" sz="1500" dirty="0">
                <a:solidFill>
                  <a:schemeClr val="bg1"/>
                </a:solidFill>
              </a:rPr>
              <a:t> </a:t>
            </a:r>
            <a:r>
              <a:rPr lang="en-US" sz="1500" dirty="0" err="1">
                <a:solidFill>
                  <a:schemeClr val="bg1"/>
                </a:solidFill>
              </a:rPr>
              <a:t>uticaj</a:t>
            </a:r>
            <a:r>
              <a:rPr lang="en-US" sz="1500" dirty="0">
                <a:solidFill>
                  <a:schemeClr val="bg1"/>
                </a:solidFill>
              </a:rPr>
              <a:t> </a:t>
            </a:r>
            <a:r>
              <a:rPr lang="en-US" sz="1500" dirty="0" err="1">
                <a:solidFill>
                  <a:schemeClr val="bg1"/>
                </a:solidFill>
              </a:rPr>
              <a:t>negativnog</a:t>
            </a:r>
            <a:r>
              <a:rPr lang="en-US" sz="1500" dirty="0">
                <a:solidFill>
                  <a:schemeClr val="bg1"/>
                </a:solidFill>
              </a:rPr>
              <a:t> </a:t>
            </a:r>
            <a:r>
              <a:rPr lang="en-US" sz="1500" dirty="0" err="1">
                <a:solidFill>
                  <a:schemeClr val="bg1"/>
                </a:solidFill>
              </a:rPr>
              <a:t>trenja</a:t>
            </a:r>
            <a:r>
              <a:rPr lang="en-US" sz="1500" dirty="0">
                <a:solidFill>
                  <a:schemeClr val="bg1"/>
                </a:solidFill>
              </a:rPr>
              <a:t>.</a:t>
            </a:r>
            <a:r>
              <a:rPr lang="sr-Latn-ME" sz="1500" dirty="0">
                <a:solidFill>
                  <a:schemeClr val="bg1"/>
                </a:solidFill>
              </a:rPr>
              <a:t> Kada se pokretno opterećenje ukloni, ponovo se pojavi negativno trenje jer je elastična deformacija šipa pri rasterećenju, uz odgovarajuće pomeranje naviše rasterećenog dela stabla šipa dovoljno da promeni smer napona smicanja po stablu šipa. To znači da se negativno trenje i priraštaj smičućih napona usled pokretnog opterećenja ne superponiraju, tako da se posebno provode analize za oba slučaja.</a:t>
            </a:r>
            <a:endParaRPr lang="en-US" sz="1500" dirty="0">
              <a:solidFill>
                <a:schemeClr val="bg1"/>
              </a:solidFill>
            </a:endParaRPr>
          </a:p>
        </p:txBody>
      </p:sp>
      <p:sp>
        <p:nvSpPr>
          <p:cNvPr id="2" name="Title 1"/>
          <p:cNvSpPr>
            <a:spLocks noGrp="1"/>
          </p:cNvSpPr>
          <p:nvPr>
            <p:ph type="title"/>
          </p:nvPr>
        </p:nvSpPr>
        <p:spPr>
          <a:xfrm>
            <a:off x="-4849216" y="381"/>
            <a:ext cx="11846560" cy="415794"/>
          </a:xfrm>
        </p:spPr>
        <p:txBody>
          <a:bodyPr>
            <a:normAutofit fontScale="90000"/>
          </a:bodyPr>
          <a:lstStyle/>
          <a:p>
            <a:r>
              <a:rPr lang="sr-Latn-ME" sz="2500" dirty="0"/>
              <a:t>Negativno trenje</a:t>
            </a:r>
            <a:endParaRPr lang="en-US" sz="2500" dirty="0"/>
          </a:p>
        </p:txBody>
      </p:sp>
      <p:pic>
        <p:nvPicPr>
          <p:cNvPr id="10" name="Picture 9"/>
          <p:cNvPicPr/>
          <p:nvPr/>
        </p:nvPicPr>
        <p:blipFill rotWithShape="1">
          <a:blip r:embed="rId2" cstate="print">
            <a:extLst>
              <a:ext uri="{28A0092B-C50C-407E-A947-70E740481C1C}">
                <a14:useLocalDpi xmlns:a14="http://schemas.microsoft.com/office/drawing/2010/main" val="0"/>
              </a:ext>
            </a:extLst>
          </a:blip>
          <a:srcRect t="-1178" b="9645"/>
          <a:stretch/>
        </p:blipFill>
        <p:spPr bwMode="auto">
          <a:xfrm>
            <a:off x="6134100" y="72689"/>
            <a:ext cx="6057900" cy="4229100"/>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9" name="Text Placeholder 2"/>
              <p:cNvSpPr txBox="1">
                <a:spLocks/>
              </p:cNvSpPr>
              <p:nvPr/>
            </p:nvSpPr>
            <p:spPr>
              <a:xfrm>
                <a:off x="263352" y="548680"/>
                <a:ext cx="5256584" cy="5760640"/>
              </a:xfrm>
              <a:prstGeom prst="rect">
                <a:avLst/>
              </a:prstGeom>
              <a:solidFill>
                <a:srgbClr val="0070C0"/>
              </a:solidFill>
              <a:ln w="50800">
                <a:solidFill>
                  <a:schemeClr val="bg1"/>
                </a:solidFill>
              </a:ln>
              <a:effectLst>
                <a:outerShdw blurRad="50800" dist="38100" dir="18900000" sx="103000" sy="103000" algn="b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50000"/>
                  </a:lnSpc>
                  <a:spcBef>
                    <a:spcPct val="30000"/>
                  </a:spcBef>
                  <a:spcAft>
                    <a:spcPts val="1200"/>
                  </a:spcAft>
                  <a:buFont typeface="Arial" panose="020B0604020202020204" pitchFamily="34" charset="0"/>
                  <a:buNone/>
                  <a:defRPr sz="1600" kern="1200">
                    <a:solidFill>
                      <a:schemeClr val="bg1">
                        <a:lumMod val="50000"/>
                      </a:schemeClr>
                    </a:solidFill>
                    <a:latin typeface="+mn-lt"/>
                    <a:ea typeface="+mn-ea"/>
                    <a:cs typeface="+mn-cs"/>
                  </a:defRPr>
                </a:lvl1pPr>
                <a:lvl2pPr marL="685800" indent="-228600" algn="l" defTabSz="914400" rtl="0" eaLnBrk="1" latinLnBrk="0" hangingPunct="1">
                  <a:lnSpc>
                    <a:spcPct val="150000"/>
                  </a:lnSpc>
                  <a:spcBef>
                    <a:spcPct val="30000"/>
                  </a:spcBef>
                  <a:spcAft>
                    <a:spcPts val="1200"/>
                  </a:spcAft>
                  <a:buFont typeface="Arial" panose="020B0604020202020204" pitchFamily="34" charset="0"/>
                  <a:buChar char="•"/>
                  <a:defRPr sz="1400" kern="1200">
                    <a:solidFill>
                      <a:schemeClr val="bg1">
                        <a:lumMod val="50000"/>
                      </a:schemeClr>
                    </a:solidFill>
                    <a:latin typeface="+mn-lt"/>
                    <a:ea typeface="+mn-ea"/>
                    <a:cs typeface="+mn-cs"/>
                  </a:defRPr>
                </a:lvl2pPr>
                <a:lvl3pPr marL="1143000" indent="-228600" algn="l" defTabSz="914400" rtl="0" eaLnBrk="1" latinLnBrk="0" hangingPunct="1">
                  <a:lnSpc>
                    <a:spcPct val="150000"/>
                  </a:lnSpc>
                  <a:spcBef>
                    <a:spcPct val="30000"/>
                  </a:spcBef>
                  <a:spcAft>
                    <a:spcPts val="1200"/>
                  </a:spcAft>
                  <a:buFont typeface="Arial" panose="020B0604020202020204" pitchFamily="34" charset="0"/>
                  <a:buChar char="•"/>
                  <a:defRPr sz="1200" kern="1200">
                    <a:solidFill>
                      <a:schemeClr val="bg1">
                        <a:lumMod val="50000"/>
                      </a:schemeClr>
                    </a:solidFill>
                    <a:latin typeface="+mn-lt"/>
                    <a:ea typeface="+mn-ea"/>
                    <a:cs typeface="+mn-cs"/>
                  </a:defRPr>
                </a:lvl3pPr>
                <a:lvl4pPr marL="16002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4pPr>
                <a:lvl5pPr marL="2057400" indent="-228600" algn="l" defTabSz="914400" rtl="0" eaLnBrk="1" latinLnBrk="0" hangingPunct="1">
                  <a:lnSpc>
                    <a:spcPct val="150000"/>
                  </a:lnSpc>
                  <a:spcBef>
                    <a:spcPct val="30000"/>
                  </a:spcBef>
                  <a:spcAft>
                    <a:spcPts val="1200"/>
                  </a:spcAft>
                  <a:buFont typeface="Arial" panose="020B0604020202020204" pitchFamily="34" charset="0"/>
                  <a:buChar char="•"/>
                  <a:defRPr sz="11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pPr>
                <a:r>
                  <a:rPr lang="en-US" sz="1500" dirty="0">
                    <a:solidFill>
                      <a:schemeClr val="bg1"/>
                    </a:solidFill>
                  </a:rPr>
                  <a:t>Korisno </a:t>
                </a:r>
                <a:r>
                  <a:rPr lang="en-US" sz="1500" dirty="0" err="1">
                    <a:solidFill>
                      <a:schemeClr val="bg1"/>
                    </a:solidFill>
                  </a:rPr>
                  <a:t>dopušteno</a:t>
                </a:r>
                <a:r>
                  <a:rPr lang="en-US" sz="1500" dirty="0">
                    <a:solidFill>
                      <a:schemeClr val="bg1"/>
                    </a:solidFill>
                  </a:rPr>
                  <a:t> </a:t>
                </a:r>
                <a:r>
                  <a:rPr lang="en-US" sz="1500" dirty="0" err="1">
                    <a:solidFill>
                      <a:schemeClr val="bg1"/>
                    </a:solidFill>
                  </a:rPr>
                  <a:t>vertikalno</a:t>
                </a:r>
                <a:r>
                  <a:rPr lang="en-US" sz="1500" dirty="0">
                    <a:solidFill>
                      <a:schemeClr val="bg1"/>
                    </a:solidFill>
                  </a:rPr>
                  <a:t> </a:t>
                </a:r>
                <a:r>
                  <a:rPr lang="en-US" sz="1500" dirty="0" err="1">
                    <a:solidFill>
                      <a:schemeClr val="bg1"/>
                    </a:solidFill>
                  </a:rPr>
                  <a:t>opterećenje</a:t>
                </a:r>
                <a:r>
                  <a:rPr lang="en-US" sz="1500" dirty="0">
                    <a:solidFill>
                      <a:schemeClr val="bg1"/>
                    </a:solidFill>
                  </a:rPr>
                  <a:t> </a:t>
                </a:r>
                <a:r>
                  <a:rPr lang="en-US" sz="1500" dirty="0" err="1">
                    <a:solidFill>
                      <a:schemeClr val="bg1"/>
                    </a:solidFill>
                  </a:rPr>
                  <a:t>šipa</a:t>
                </a:r>
                <a:r>
                  <a:rPr lang="en-US" sz="1500" dirty="0">
                    <a:solidFill>
                      <a:schemeClr val="bg1"/>
                    </a:solidFill>
                  </a:rPr>
                  <a:t> </a:t>
                </a:r>
                <a:r>
                  <a:rPr lang="en-US" sz="1500" dirty="0" err="1">
                    <a:solidFill>
                      <a:schemeClr val="bg1"/>
                    </a:solidFill>
                  </a:rPr>
                  <a:t>sa</a:t>
                </a:r>
                <a:r>
                  <a:rPr lang="en-US" sz="1500" dirty="0">
                    <a:solidFill>
                      <a:schemeClr val="bg1"/>
                    </a:solidFill>
                  </a:rPr>
                  <a:t> </a:t>
                </a:r>
                <a:r>
                  <a:rPr lang="en-US" sz="1500" dirty="0" err="1">
                    <a:solidFill>
                      <a:schemeClr val="bg1"/>
                    </a:solidFill>
                  </a:rPr>
                  <a:t>umanjenjem</a:t>
                </a:r>
                <a:r>
                  <a:rPr lang="en-US" sz="1500" dirty="0">
                    <a:solidFill>
                      <a:schemeClr val="bg1"/>
                    </a:solidFill>
                  </a:rPr>
                  <a:t> </a:t>
                </a:r>
                <a:r>
                  <a:rPr lang="en-US" sz="1500" dirty="0" err="1">
                    <a:solidFill>
                      <a:schemeClr val="bg1"/>
                    </a:solidFill>
                  </a:rPr>
                  <a:t>za</a:t>
                </a:r>
                <a:r>
                  <a:rPr lang="en-US" sz="1500" dirty="0">
                    <a:solidFill>
                      <a:schemeClr val="bg1"/>
                    </a:solidFill>
                  </a:rPr>
                  <a:t> </a:t>
                </a:r>
                <a:r>
                  <a:rPr lang="en-US" sz="1500" dirty="0" err="1">
                    <a:solidFill>
                      <a:schemeClr val="bg1"/>
                    </a:solidFill>
                  </a:rPr>
                  <a:t>veličinu</a:t>
                </a:r>
                <a:r>
                  <a:rPr lang="en-US" sz="1500" dirty="0">
                    <a:solidFill>
                      <a:schemeClr val="bg1"/>
                    </a:solidFill>
                  </a:rPr>
                  <a:t> </a:t>
                </a:r>
                <a:r>
                  <a:rPr lang="en-US" sz="1500" dirty="0" err="1">
                    <a:solidFill>
                      <a:schemeClr val="bg1"/>
                    </a:solidFill>
                  </a:rPr>
                  <a:t>uticaja</a:t>
                </a:r>
                <a:r>
                  <a:rPr lang="en-US" sz="1500" dirty="0">
                    <a:solidFill>
                      <a:schemeClr val="bg1"/>
                    </a:solidFill>
                  </a:rPr>
                  <a:t> </a:t>
                </a:r>
                <a:r>
                  <a:rPr lang="en-US" sz="1500" dirty="0" err="1">
                    <a:solidFill>
                      <a:schemeClr val="bg1"/>
                    </a:solidFill>
                  </a:rPr>
                  <a:t>rezultante</a:t>
                </a:r>
                <a:r>
                  <a:rPr lang="en-US" sz="1500" dirty="0">
                    <a:solidFill>
                      <a:schemeClr val="bg1"/>
                    </a:solidFill>
                  </a:rPr>
                  <a:t> </a:t>
                </a:r>
                <a:r>
                  <a:rPr lang="en-US" sz="1500" dirty="0" err="1">
                    <a:solidFill>
                      <a:schemeClr val="bg1"/>
                    </a:solidFill>
                  </a:rPr>
                  <a:t>negativnog</a:t>
                </a:r>
                <a:r>
                  <a:rPr lang="en-US" sz="1500" dirty="0">
                    <a:solidFill>
                      <a:schemeClr val="bg1"/>
                    </a:solidFill>
                  </a:rPr>
                  <a:t> </a:t>
                </a:r>
                <a:r>
                  <a:rPr lang="en-US" sz="1500" dirty="0" err="1">
                    <a:solidFill>
                      <a:schemeClr val="bg1"/>
                    </a:solidFill>
                  </a:rPr>
                  <a:t>trenja</a:t>
                </a:r>
                <a:r>
                  <a:rPr lang="en-US" sz="1500" dirty="0">
                    <a:solidFill>
                      <a:schemeClr val="bg1"/>
                    </a:solidFill>
                  </a:rPr>
                  <a:t> </a:t>
                </a:r>
                <a:r>
                  <a:rPr lang="en-US" sz="1500" dirty="0" err="1">
                    <a:solidFill>
                      <a:schemeClr val="bg1"/>
                    </a:solidFill>
                  </a:rPr>
                  <a:t>Qnf</a:t>
                </a:r>
                <a:r>
                  <a:rPr lang="sr-Latn-ME" sz="1500" dirty="0">
                    <a:solidFill>
                      <a:schemeClr val="bg1"/>
                    </a:solidFill>
                  </a:rPr>
                  <a:t>:</a:t>
                </a:r>
              </a:p>
              <a:p>
                <a:pPr algn="just">
                  <a:lnSpc>
                    <a:spcPct val="100000"/>
                  </a:lnSpc>
                </a:pPr>
                <a14:m>
                  <m:oMathPara xmlns:m="http://schemas.openxmlformats.org/officeDocument/2006/math">
                    <m:oMathParaPr>
                      <m:jc m:val="centerGroup"/>
                    </m:oMathParaPr>
                    <m:oMath xmlns:m="http://schemas.openxmlformats.org/officeDocument/2006/math">
                      <m:sSub>
                        <m:sSubPr>
                          <m:ctrlPr>
                            <a:rPr lang="en-US" sz="2500" i="1">
                              <a:solidFill>
                                <a:schemeClr val="bg1"/>
                              </a:solidFill>
                              <a:latin typeface="Cambria Math" panose="02040503050406030204" pitchFamily="18" charset="0"/>
                            </a:rPr>
                          </m:ctrlPr>
                        </m:sSubPr>
                        <m:e>
                          <m:r>
                            <m:rPr>
                              <m:sty m:val="p"/>
                            </m:rPr>
                            <a:rPr lang="en-GB" sz="2500">
                              <a:solidFill>
                                <a:schemeClr val="bg1"/>
                              </a:solidFill>
                              <a:latin typeface="Cambria Math" panose="02040503050406030204" pitchFamily="18" charset="0"/>
                            </a:rPr>
                            <m:t>Q</m:t>
                          </m:r>
                        </m:e>
                        <m:sub>
                          <m:r>
                            <m:rPr>
                              <m:sty m:val="p"/>
                            </m:rPr>
                            <a:rPr lang="en-GB" sz="2500">
                              <a:solidFill>
                                <a:schemeClr val="bg1"/>
                              </a:solidFill>
                              <a:latin typeface="Cambria Math" panose="02040503050406030204" pitchFamily="18" charset="0"/>
                            </a:rPr>
                            <m:t>a</m:t>
                          </m:r>
                        </m:sub>
                      </m:sSub>
                      <m:r>
                        <a:rPr lang="en-GB" sz="2500">
                          <a:solidFill>
                            <a:schemeClr val="bg1"/>
                          </a:solidFill>
                          <a:latin typeface="Cambria Math" panose="02040503050406030204" pitchFamily="18" charset="0"/>
                        </a:rPr>
                        <m:t>=</m:t>
                      </m:r>
                      <m:f>
                        <m:fPr>
                          <m:ctrlPr>
                            <a:rPr lang="en-US" sz="2500" i="1">
                              <a:solidFill>
                                <a:schemeClr val="bg1"/>
                              </a:solidFill>
                              <a:latin typeface="Cambria Math" panose="02040503050406030204" pitchFamily="18" charset="0"/>
                            </a:rPr>
                          </m:ctrlPr>
                        </m:fPr>
                        <m:num>
                          <m:r>
                            <m:rPr>
                              <m:sty m:val="p"/>
                            </m:rPr>
                            <a:rPr lang="en-GB" sz="2500">
                              <a:solidFill>
                                <a:schemeClr val="bg1"/>
                              </a:solidFill>
                              <a:latin typeface="Cambria Math" panose="02040503050406030204" pitchFamily="18" charset="0"/>
                            </a:rPr>
                            <m:t>Qs</m:t>
                          </m:r>
                          <m:r>
                            <a:rPr lang="en-GB" sz="2500">
                              <a:solidFill>
                                <a:schemeClr val="bg1"/>
                              </a:solidFill>
                              <a:latin typeface="Cambria Math" panose="02040503050406030204" pitchFamily="18" charset="0"/>
                            </a:rPr>
                            <m:t>,</m:t>
                          </m:r>
                          <m:r>
                            <m:rPr>
                              <m:sty m:val="p"/>
                            </m:rPr>
                            <a:rPr lang="en-GB" sz="2500">
                              <a:solidFill>
                                <a:schemeClr val="bg1"/>
                              </a:solidFill>
                              <a:latin typeface="Cambria Math" panose="02040503050406030204" pitchFamily="18" charset="0"/>
                            </a:rPr>
                            <m:t>f</m:t>
                          </m:r>
                          <m:r>
                            <a:rPr lang="en-GB" sz="2500">
                              <a:solidFill>
                                <a:schemeClr val="bg1"/>
                              </a:solidFill>
                              <a:latin typeface="Cambria Math" panose="02040503050406030204" pitchFamily="18" charset="0"/>
                            </a:rPr>
                            <m:t> + </m:t>
                          </m:r>
                          <m:r>
                            <m:rPr>
                              <m:sty m:val="p"/>
                            </m:rPr>
                            <a:rPr lang="en-GB" sz="2500">
                              <a:solidFill>
                                <a:schemeClr val="bg1"/>
                              </a:solidFill>
                              <a:latin typeface="Cambria Math" panose="02040503050406030204" pitchFamily="18" charset="0"/>
                            </a:rPr>
                            <m:t>Qb</m:t>
                          </m:r>
                          <m:r>
                            <a:rPr lang="en-GB" sz="2500">
                              <a:solidFill>
                                <a:schemeClr val="bg1"/>
                              </a:solidFill>
                              <a:latin typeface="Cambria Math" panose="02040503050406030204" pitchFamily="18" charset="0"/>
                            </a:rPr>
                            <m:t>,</m:t>
                          </m:r>
                          <m:r>
                            <m:rPr>
                              <m:sty m:val="p"/>
                            </m:rPr>
                            <a:rPr lang="en-GB" sz="2500">
                              <a:solidFill>
                                <a:schemeClr val="bg1"/>
                              </a:solidFill>
                              <a:latin typeface="Cambria Math" panose="02040503050406030204" pitchFamily="18" charset="0"/>
                            </a:rPr>
                            <m:t>f</m:t>
                          </m:r>
                          <m:r>
                            <a:rPr lang="en-GB" sz="2500">
                              <a:solidFill>
                                <a:schemeClr val="bg1"/>
                              </a:solidFill>
                              <a:latin typeface="Cambria Math" panose="02040503050406030204" pitchFamily="18" charset="0"/>
                            </a:rPr>
                            <m:t> – 1,5</m:t>
                          </m:r>
                          <m:r>
                            <m:rPr>
                              <m:sty m:val="p"/>
                            </m:rPr>
                            <a:rPr lang="en-GB" sz="2500">
                              <a:solidFill>
                                <a:schemeClr val="bg1"/>
                              </a:solidFill>
                              <a:latin typeface="Cambria Math" panose="02040503050406030204" pitchFamily="18" charset="0"/>
                            </a:rPr>
                            <m:t>Qnf</m:t>
                          </m:r>
                        </m:num>
                        <m:den>
                          <m:sSub>
                            <m:sSubPr>
                              <m:ctrlPr>
                                <a:rPr lang="en-US" sz="2500" i="1">
                                  <a:solidFill>
                                    <a:schemeClr val="bg1"/>
                                  </a:solidFill>
                                  <a:latin typeface="Cambria Math" panose="02040503050406030204" pitchFamily="18" charset="0"/>
                                </a:rPr>
                              </m:ctrlPr>
                            </m:sSubPr>
                            <m:e>
                              <m:r>
                                <m:rPr>
                                  <m:sty m:val="p"/>
                                </m:rPr>
                                <a:rPr lang="en-GB" sz="2500">
                                  <a:solidFill>
                                    <a:schemeClr val="bg1"/>
                                  </a:solidFill>
                                  <a:latin typeface="Cambria Math" panose="02040503050406030204" pitchFamily="18" charset="0"/>
                                </a:rPr>
                                <m:t>F</m:t>
                              </m:r>
                            </m:e>
                            <m:sub>
                              <m:r>
                                <m:rPr>
                                  <m:sty m:val="p"/>
                                </m:rPr>
                                <a:rPr lang="en-GB" sz="2500">
                                  <a:solidFill>
                                    <a:schemeClr val="bg1"/>
                                  </a:solidFill>
                                  <a:latin typeface="Cambria Math" panose="02040503050406030204" pitchFamily="18" charset="0"/>
                                </a:rPr>
                                <m:t>s</m:t>
                              </m:r>
                            </m:sub>
                          </m:sSub>
                        </m:den>
                      </m:f>
                      <m:r>
                        <a:rPr lang="en-GB" sz="2500">
                          <a:solidFill>
                            <a:schemeClr val="bg1"/>
                          </a:solidFill>
                          <a:latin typeface="Cambria Math" panose="02040503050406030204" pitchFamily="18" charset="0"/>
                        </a:rPr>
                        <m:t>−</m:t>
                      </m:r>
                      <m:r>
                        <m:rPr>
                          <m:sty m:val="p"/>
                        </m:rPr>
                        <a:rPr lang="en-GB" sz="2500">
                          <a:solidFill>
                            <a:schemeClr val="bg1"/>
                          </a:solidFill>
                          <a:latin typeface="Cambria Math" panose="02040503050406030204" pitchFamily="18" charset="0"/>
                        </a:rPr>
                        <m:t>W</m:t>
                      </m:r>
                    </m:oMath>
                  </m:oMathPara>
                </a14:m>
                <a:endParaRPr lang="sr-Latn-ME" sz="2500" dirty="0">
                  <a:solidFill>
                    <a:schemeClr val="bg1"/>
                  </a:solidFill>
                </a:endParaRPr>
              </a:p>
              <a:p>
                <a:pPr algn="just">
                  <a:lnSpc>
                    <a:spcPct val="100000"/>
                  </a:lnSpc>
                </a:pPr>
                <a:r>
                  <a:rPr lang="sr-Latn-ME" sz="1500" dirty="0">
                    <a:solidFill>
                      <a:schemeClr val="bg1"/>
                    </a:solidFill>
                  </a:rPr>
                  <a:t>Q_a – dopušteno vertikalno opterećenje šipa</a:t>
                </a:r>
              </a:p>
              <a:p>
                <a:pPr algn="just">
                  <a:lnSpc>
                    <a:spcPct val="100000"/>
                  </a:lnSpc>
                </a:pPr>
                <a:r>
                  <a:rPr lang="sr-Latn-ME" sz="1500" dirty="0">
                    <a:solidFill>
                      <a:schemeClr val="bg1"/>
                    </a:solidFill>
                  </a:rPr>
                  <a:t>Qs,f - graničnu nosivost omotača</a:t>
                </a:r>
              </a:p>
              <a:p>
                <a:pPr algn="just">
                  <a:lnSpc>
                    <a:spcPct val="100000"/>
                  </a:lnSpc>
                </a:pPr>
                <a:r>
                  <a:rPr lang="sr-Latn-ME" sz="1500" dirty="0">
                    <a:solidFill>
                      <a:schemeClr val="bg1"/>
                    </a:solidFill>
                  </a:rPr>
                  <a:t>Qb,f - granična nosivost baze šipa</a:t>
                </a:r>
              </a:p>
              <a:p>
                <a:pPr algn="just">
                  <a:lnSpc>
                    <a:spcPct val="100000"/>
                  </a:lnSpc>
                </a:pPr>
                <a:r>
                  <a:rPr lang="sr-Latn-ME" sz="1500" dirty="0">
                    <a:solidFill>
                      <a:schemeClr val="bg1"/>
                    </a:solidFill>
                  </a:rPr>
                  <a:t>Qnf -  uticaja rezultante negativnog</a:t>
                </a:r>
              </a:p>
              <a:p>
                <a:pPr algn="just">
                  <a:lnSpc>
                    <a:spcPct val="100000"/>
                  </a:lnSpc>
                </a:pPr>
                <a:r>
                  <a:rPr lang="sr-Latn-ME" sz="1500" dirty="0">
                    <a:solidFill>
                      <a:schemeClr val="bg1"/>
                    </a:solidFill>
                  </a:rPr>
                  <a:t>Fs – fakor sigurnosti</a:t>
                </a:r>
              </a:p>
              <a:p>
                <a:pPr algn="just">
                  <a:lnSpc>
                    <a:spcPct val="100000"/>
                  </a:lnSpc>
                </a:pPr>
                <a:r>
                  <a:rPr lang="sr-Latn-ME" sz="1500" dirty="0">
                    <a:solidFill>
                      <a:schemeClr val="bg1"/>
                    </a:solidFill>
                  </a:rPr>
                  <a:t>W – težina šipa</a:t>
                </a:r>
              </a:p>
              <a:p>
                <a:pPr marL="285750" indent="-285750" algn="just">
                  <a:lnSpc>
                    <a:spcPct val="100000"/>
                  </a:lnSpc>
                  <a:buFont typeface="Wingdings" panose="05000000000000000000" pitchFamily="2" charset="2"/>
                  <a:buChar char="§"/>
                </a:pPr>
                <a:r>
                  <a:rPr lang="sr-Latn-ME" sz="1500" dirty="0">
                    <a:solidFill>
                      <a:schemeClr val="bg1"/>
                    </a:solidFill>
                  </a:rPr>
                  <a:t>Faktor 1,5 uz Qnf je ovdje uslovno uveden da se pokrije relativna nepouzdanost izračunate sile negativnog trenja i zbog činjenice da je nosivost baze šipa umanjena zbog redukcije vertikalnog efektivnog napona na nivou baze šipa usled pojave vertikalnih smičućih napona negativnog trenja.</a:t>
                </a:r>
              </a:p>
              <a:p>
                <a:pPr marL="285750" indent="-285750" algn="just">
                  <a:lnSpc>
                    <a:spcPct val="100000"/>
                  </a:lnSpc>
                  <a:buFont typeface="Wingdings" panose="05000000000000000000" pitchFamily="2" charset="2"/>
                  <a:buChar char="§"/>
                </a:pPr>
                <a:endParaRPr lang="sr-Latn-ME" sz="1500" dirty="0">
                  <a:solidFill>
                    <a:schemeClr val="bg1"/>
                  </a:solidFill>
                </a:endParaRPr>
              </a:p>
              <a:p>
                <a:pPr marL="285750" indent="-285750" algn="just">
                  <a:lnSpc>
                    <a:spcPct val="100000"/>
                  </a:lnSpc>
                  <a:buFont typeface="Wingdings" panose="05000000000000000000" pitchFamily="2" charset="2"/>
                  <a:buChar char="§"/>
                </a:pPr>
                <a:endParaRPr lang="en-US" sz="1500" dirty="0">
                  <a:solidFill>
                    <a:schemeClr val="bg1"/>
                  </a:solidFill>
                </a:endParaRPr>
              </a:p>
            </p:txBody>
          </p:sp>
        </mc:Choice>
        <mc:Fallback xmlns="">
          <p:sp>
            <p:nvSpPr>
              <p:cNvPr id="9" name="Text Placeholder 2"/>
              <p:cNvSpPr txBox="1">
                <a:spLocks noRot="1" noChangeAspect="1" noMove="1" noResize="1" noEditPoints="1" noAdjustHandles="1" noChangeArrowheads="1" noChangeShapeType="1" noTextEdit="1"/>
              </p:cNvSpPr>
              <p:nvPr/>
            </p:nvSpPr>
            <p:spPr>
              <a:xfrm>
                <a:off x="263352" y="548680"/>
                <a:ext cx="5256584" cy="5760640"/>
              </a:xfrm>
              <a:prstGeom prst="rect">
                <a:avLst/>
              </a:prstGeom>
              <a:blipFill rotWithShape="0">
                <a:blip r:embed="rId3"/>
                <a:stretch>
                  <a:fillRect/>
                </a:stretch>
              </a:blipFill>
              <a:ln w="50800">
                <a:solidFill>
                  <a:schemeClr val="bg1"/>
                </a:solidFill>
              </a:ln>
              <a:effectLst>
                <a:outerShdw blurRad="50800" dist="38100" dir="18900000" sx="103000" sy="103000" algn="bl" rotWithShape="0">
                  <a:prstClr val="black">
                    <a:alpha val="40000"/>
                  </a:prstClr>
                </a:outerShdw>
              </a:effectLst>
            </p:spPr>
            <p:txBody>
              <a:bodyPr/>
              <a:lstStyle/>
              <a:p>
                <a:r>
                  <a:rPr lang="en-US">
                    <a:noFill/>
                  </a:rPr>
                  <a:t> </a:t>
                </a:r>
              </a:p>
            </p:txBody>
          </p:sp>
        </mc:Fallback>
      </mc:AlternateContent>
    </p:spTree>
    <p:extLst>
      <p:ext uri="{BB962C8B-B14F-4D97-AF65-F5344CB8AC3E}">
        <p14:creationId xmlns:p14="http://schemas.microsoft.com/office/powerpoint/2010/main" val="32079594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
                                            <p:bg/>
                                          </p:spTgt>
                                        </p:tgtEl>
                                        <p:attrNameLst>
                                          <p:attrName>style.visibility</p:attrName>
                                        </p:attrNameLst>
                                      </p:cBhvr>
                                      <p:to>
                                        <p:strVal val="visible"/>
                                      </p:to>
                                    </p:set>
                                    <p:anim calcmode="lin" valueType="num">
                                      <p:cBhvr>
                                        <p:cTn id="14" dur="500" fill="hold"/>
                                        <p:tgtEl>
                                          <p:spTgt spid="5">
                                            <p:bg/>
                                          </p:spTgt>
                                        </p:tgtEl>
                                        <p:attrNameLst>
                                          <p:attrName>ppt_w</p:attrName>
                                        </p:attrNameLst>
                                      </p:cBhvr>
                                      <p:tavLst>
                                        <p:tav tm="0">
                                          <p:val>
                                            <p:fltVal val="0"/>
                                          </p:val>
                                        </p:tav>
                                        <p:tav tm="100000">
                                          <p:val>
                                            <p:strVal val="#ppt_w"/>
                                          </p:val>
                                        </p:tav>
                                      </p:tavLst>
                                    </p:anim>
                                    <p:anim calcmode="lin" valueType="num">
                                      <p:cBhvr>
                                        <p:cTn id="15" dur="500" fill="hold"/>
                                        <p:tgtEl>
                                          <p:spTgt spid="5">
                                            <p:bg/>
                                          </p:spTgt>
                                        </p:tgtEl>
                                        <p:attrNameLst>
                                          <p:attrName>ppt_h</p:attrName>
                                        </p:attrNameLst>
                                      </p:cBhvr>
                                      <p:tavLst>
                                        <p:tav tm="0">
                                          <p:val>
                                            <p:fltVal val="0"/>
                                          </p:val>
                                        </p:tav>
                                        <p:tav tm="100000">
                                          <p:val>
                                            <p:strVal val="#ppt_h"/>
                                          </p:val>
                                        </p:tav>
                                      </p:tavLst>
                                    </p:anim>
                                    <p:animEffect transition="in" filter="fade">
                                      <p:cBhvr>
                                        <p:cTn id="16" dur="500"/>
                                        <p:tgtEl>
                                          <p:spTgt spid="5">
                                            <p:bg/>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23" dur="500"/>
                                        <p:tgtEl>
                                          <p:spTgt spid="5">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5">
                                            <p:txEl>
                                              <p:pRg st="1" end="1"/>
                                            </p:txEl>
                                          </p:spTgt>
                                        </p:tgtEl>
                                        <p:attrNameLst>
                                          <p:attrName>style.visibility</p:attrName>
                                        </p:attrNameLst>
                                      </p:cBhvr>
                                      <p:to>
                                        <p:strVal val="visible"/>
                                      </p:to>
                                    </p:set>
                                    <p:anim calcmode="lin" valueType="num">
                                      <p:cBhvr>
                                        <p:cTn id="28"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5">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p:cTn id="3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36"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37" dur="500"/>
                                        <p:tgtEl>
                                          <p:spTgt spid="5">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xEl>
                                              <p:pRg st="3" end="3"/>
                                            </p:txEl>
                                          </p:spTgt>
                                        </p:tgtEl>
                                        <p:attrNameLst>
                                          <p:attrName>style.visibility</p:attrName>
                                        </p:attrNameLst>
                                      </p:cBhvr>
                                      <p:to>
                                        <p:strVal val="visible"/>
                                      </p:to>
                                    </p:set>
                                    <p:anim calcmode="lin" valueType="num">
                                      <p:cBhvr>
                                        <p:cTn id="42"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43"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44" dur="500"/>
                                        <p:tgtEl>
                                          <p:spTgt spid="5">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5">
                                            <p:txEl>
                                              <p:pRg st="4" end="4"/>
                                            </p:txEl>
                                          </p:spTgt>
                                        </p:tgtEl>
                                        <p:attrNameLst>
                                          <p:attrName>style.visibility</p:attrName>
                                        </p:attrNameLst>
                                      </p:cBhvr>
                                      <p:to>
                                        <p:strVal val="visible"/>
                                      </p:to>
                                    </p:set>
                                    <p:anim calcmode="lin" valueType="num">
                                      <p:cBhvr>
                                        <p:cTn id="4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50"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51" dur="500"/>
                                        <p:tgtEl>
                                          <p:spTgt spid="5">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9">
                                            <p:bg/>
                                          </p:spTgt>
                                        </p:tgtEl>
                                        <p:attrNameLst>
                                          <p:attrName>style.visibility</p:attrName>
                                        </p:attrNameLst>
                                      </p:cBhvr>
                                      <p:to>
                                        <p:strVal val="visible"/>
                                      </p:to>
                                    </p:set>
                                    <p:anim calcmode="lin" valueType="num">
                                      <p:cBhvr>
                                        <p:cTn id="56" dur="500" fill="hold"/>
                                        <p:tgtEl>
                                          <p:spTgt spid="9">
                                            <p:bg/>
                                          </p:spTgt>
                                        </p:tgtEl>
                                        <p:attrNameLst>
                                          <p:attrName>ppt_w</p:attrName>
                                        </p:attrNameLst>
                                      </p:cBhvr>
                                      <p:tavLst>
                                        <p:tav tm="0">
                                          <p:val>
                                            <p:fltVal val="0"/>
                                          </p:val>
                                        </p:tav>
                                        <p:tav tm="100000">
                                          <p:val>
                                            <p:strVal val="#ppt_w"/>
                                          </p:val>
                                        </p:tav>
                                      </p:tavLst>
                                    </p:anim>
                                    <p:anim calcmode="lin" valueType="num">
                                      <p:cBhvr>
                                        <p:cTn id="57" dur="500" fill="hold"/>
                                        <p:tgtEl>
                                          <p:spTgt spid="9">
                                            <p:bg/>
                                          </p:spTgt>
                                        </p:tgtEl>
                                        <p:attrNameLst>
                                          <p:attrName>ppt_h</p:attrName>
                                        </p:attrNameLst>
                                      </p:cBhvr>
                                      <p:tavLst>
                                        <p:tav tm="0">
                                          <p:val>
                                            <p:fltVal val="0"/>
                                          </p:val>
                                        </p:tav>
                                        <p:tav tm="100000">
                                          <p:val>
                                            <p:strVal val="#ppt_h"/>
                                          </p:val>
                                        </p:tav>
                                      </p:tavLst>
                                    </p:anim>
                                    <p:animEffect transition="in" filter="fade">
                                      <p:cBhvr>
                                        <p:cTn id="58" dur="500"/>
                                        <p:tgtEl>
                                          <p:spTgt spid="9">
                                            <p:bg/>
                                          </p:spTgt>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9">
                                            <p:txEl>
                                              <p:pRg st="0" end="0"/>
                                            </p:txEl>
                                          </p:spTgt>
                                        </p:tgtEl>
                                        <p:attrNameLst>
                                          <p:attrName>style.visibility</p:attrName>
                                        </p:attrNameLst>
                                      </p:cBhvr>
                                      <p:to>
                                        <p:strVal val="visible"/>
                                      </p:to>
                                    </p:set>
                                    <p:anim calcmode="lin" valueType="num">
                                      <p:cBhvr>
                                        <p:cTn id="63"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64"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65" dur="500"/>
                                        <p:tgtEl>
                                          <p:spTgt spid="9">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9">
                                            <p:txEl>
                                              <p:pRg st="1" end="1"/>
                                            </p:txEl>
                                          </p:spTgt>
                                        </p:tgtEl>
                                        <p:attrNameLst>
                                          <p:attrName>style.visibility</p:attrName>
                                        </p:attrNameLst>
                                      </p:cBhvr>
                                      <p:to>
                                        <p:strVal val="visible"/>
                                      </p:to>
                                    </p:set>
                                    <p:anim calcmode="lin" valueType="num">
                                      <p:cBhvr>
                                        <p:cTn id="70" dur="500" fill="hold"/>
                                        <p:tgtEl>
                                          <p:spTgt spid="9">
                                            <p:txEl>
                                              <p:pRg st="1" end="1"/>
                                            </p:txEl>
                                          </p:spTgt>
                                        </p:tgtEl>
                                        <p:attrNameLst>
                                          <p:attrName>ppt_w</p:attrName>
                                        </p:attrNameLst>
                                      </p:cBhvr>
                                      <p:tavLst>
                                        <p:tav tm="0">
                                          <p:val>
                                            <p:fltVal val="0"/>
                                          </p:val>
                                        </p:tav>
                                        <p:tav tm="100000">
                                          <p:val>
                                            <p:strVal val="#ppt_w"/>
                                          </p:val>
                                        </p:tav>
                                      </p:tavLst>
                                    </p:anim>
                                    <p:anim calcmode="lin" valueType="num">
                                      <p:cBhvr>
                                        <p:cTn id="71" dur="500" fill="hold"/>
                                        <p:tgtEl>
                                          <p:spTgt spid="9">
                                            <p:txEl>
                                              <p:pRg st="1" end="1"/>
                                            </p:txEl>
                                          </p:spTgt>
                                        </p:tgtEl>
                                        <p:attrNameLst>
                                          <p:attrName>ppt_h</p:attrName>
                                        </p:attrNameLst>
                                      </p:cBhvr>
                                      <p:tavLst>
                                        <p:tav tm="0">
                                          <p:val>
                                            <p:fltVal val="0"/>
                                          </p:val>
                                        </p:tav>
                                        <p:tav tm="100000">
                                          <p:val>
                                            <p:strVal val="#ppt_h"/>
                                          </p:val>
                                        </p:tav>
                                      </p:tavLst>
                                    </p:anim>
                                    <p:animEffect transition="in" filter="fade">
                                      <p:cBhvr>
                                        <p:cTn id="72" dur="500"/>
                                        <p:tgtEl>
                                          <p:spTgt spid="9">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9">
                                            <p:txEl>
                                              <p:pRg st="2" end="2"/>
                                            </p:txEl>
                                          </p:spTgt>
                                        </p:tgtEl>
                                        <p:attrNameLst>
                                          <p:attrName>style.visibility</p:attrName>
                                        </p:attrNameLst>
                                      </p:cBhvr>
                                      <p:to>
                                        <p:strVal val="visible"/>
                                      </p:to>
                                    </p:set>
                                    <p:anim calcmode="lin" valueType="num">
                                      <p:cBhvr>
                                        <p:cTn id="77" dur="500" fill="hold"/>
                                        <p:tgtEl>
                                          <p:spTgt spid="9">
                                            <p:txEl>
                                              <p:pRg st="2" end="2"/>
                                            </p:txEl>
                                          </p:spTgt>
                                        </p:tgtEl>
                                        <p:attrNameLst>
                                          <p:attrName>ppt_w</p:attrName>
                                        </p:attrNameLst>
                                      </p:cBhvr>
                                      <p:tavLst>
                                        <p:tav tm="0">
                                          <p:val>
                                            <p:fltVal val="0"/>
                                          </p:val>
                                        </p:tav>
                                        <p:tav tm="100000">
                                          <p:val>
                                            <p:strVal val="#ppt_w"/>
                                          </p:val>
                                        </p:tav>
                                      </p:tavLst>
                                    </p:anim>
                                    <p:anim calcmode="lin" valueType="num">
                                      <p:cBhvr>
                                        <p:cTn id="78" dur="500" fill="hold"/>
                                        <p:tgtEl>
                                          <p:spTgt spid="9">
                                            <p:txEl>
                                              <p:pRg st="2" end="2"/>
                                            </p:txEl>
                                          </p:spTgt>
                                        </p:tgtEl>
                                        <p:attrNameLst>
                                          <p:attrName>ppt_h</p:attrName>
                                        </p:attrNameLst>
                                      </p:cBhvr>
                                      <p:tavLst>
                                        <p:tav tm="0">
                                          <p:val>
                                            <p:fltVal val="0"/>
                                          </p:val>
                                        </p:tav>
                                        <p:tav tm="100000">
                                          <p:val>
                                            <p:strVal val="#ppt_h"/>
                                          </p:val>
                                        </p:tav>
                                      </p:tavLst>
                                    </p:anim>
                                    <p:animEffect transition="in" filter="fade">
                                      <p:cBhvr>
                                        <p:cTn id="79" dur="500"/>
                                        <p:tgtEl>
                                          <p:spTgt spid="9">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9">
                                            <p:txEl>
                                              <p:pRg st="3" end="3"/>
                                            </p:txEl>
                                          </p:spTgt>
                                        </p:tgtEl>
                                        <p:attrNameLst>
                                          <p:attrName>style.visibility</p:attrName>
                                        </p:attrNameLst>
                                      </p:cBhvr>
                                      <p:to>
                                        <p:strVal val="visible"/>
                                      </p:to>
                                    </p:set>
                                    <p:anim calcmode="lin" valueType="num">
                                      <p:cBhvr>
                                        <p:cTn id="84" dur="500" fill="hold"/>
                                        <p:tgtEl>
                                          <p:spTgt spid="9">
                                            <p:txEl>
                                              <p:pRg st="3" end="3"/>
                                            </p:txEl>
                                          </p:spTgt>
                                        </p:tgtEl>
                                        <p:attrNameLst>
                                          <p:attrName>ppt_w</p:attrName>
                                        </p:attrNameLst>
                                      </p:cBhvr>
                                      <p:tavLst>
                                        <p:tav tm="0">
                                          <p:val>
                                            <p:fltVal val="0"/>
                                          </p:val>
                                        </p:tav>
                                        <p:tav tm="100000">
                                          <p:val>
                                            <p:strVal val="#ppt_w"/>
                                          </p:val>
                                        </p:tav>
                                      </p:tavLst>
                                    </p:anim>
                                    <p:anim calcmode="lin" valueType="num">
                                      <p:cBhvr>
                                        <p:cTn id="85" dur="500" fill="hold"/>
                                        <p:tgtEl>
                                          <p:spTgt spid="9">
                                            <p:txEl>
                                              <p:pRg st="3" end="3"/>
                                            </p:txEl>
                                          </p:spTgt>
                                        </p:tgtEl>
                                        <p:attrNameLst>
                                          <p:attrName>ppt_h</p:attrName>
                                        </p:attrNameLst>
                                      </p:cBhvr>
                                      <p:tavLst>
                                        <p:tav tm="0">
                                          <p:val>
                                            <p:fltVal val="0"/>
                                          </p:val>
                                        </p:tav>
                                        <p:tav tm="100000">
                                          <p:val>
                                            <p:strVal val="#ppt_h"/>
                                          </p:val>
                                        </p:tav>
                                      </p:tavLst>
                                    </p:anim>
                                    <p:animEffect transition="in" filter="fade">
                                      <p:cBhvr>
                                        <p:cTn id="86" dur="500"/>
                                        <p:tgtEl>
                                          <p:spTgt spid="9">
                                            <p:txEl>
                                              <p:pRg st="3" end="3"/>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9">
                                            <p:txEl>
                                              <p:pRg st="4" end="4"/>
                                            </p:txEl>
                                          </p:spTgt>
                                        </p:tgtEl>
                                        <p:attrNameLst>
                                          <p:attrName>style.visibility</p:attrName>
                                        </p:attrNameLst>
                                      </p:cBhvr>
                                      <p:to>
                                        <p:strVal val="visible"/>
                                      </p:to>
                                    </p:set>
                                    <p:anim calcmode="lin" valueType="num">
                                      <p:cBhvr>
                                        <p:cTn id="91" dur="500" fill="hold"/>
                                        <p:tgtEl>
                                          <p:spTgt spid="9">
                                            <p:txEl>
                                              <p:pRg st="4" end="4"/>
                                            </p:txEl>
                                          </p:spTgt>
                                        </p:tgtEl>
                                        <p:attrNameLst>
                                          <p:attrName>ppt_w</p:attrName>
                                        </p:attrNameLst>
                                      </p:cBhvr>
                                      <p:tavLst>
                                        <p:tav tm="0">
                                          <p:val>
                                            <p:fltVal val="0"/>
                                          </p:val>
                                        </p:tav>
                                        <p:tav tm="100000">
                                          <p:val>
                                            <p:strVal val="#ppt_w"/>
                                          </p:val>
                                        </p:tav>
                                      </p:tavLst>
                                    </p:anim>
                                    <p:anim calcmode="lin" valueType="num">
                                      <p:cBhvr>
                                        <p:cTn id="92" dur="500" fill="hold"/>
                                        <p:tgtEl>
                                          <p:spTgt spid="9">
                                            <p:txEl>
                                              <p:pRg st="4" end="4"/>
                                            </p:txEl>
                                          </p:spTgt>
                                        </p:tgtEl>
                                        <p:attrNameLst>
                                          <p:attrName>ppt_h</p:attrName>
                                        </p:attrNameLst>
                                      </p:cBhvr>
                                      <p:tavLst>
                                        <p:tav tm="0">
                                          <p:val>
                                            <p:fltVal val="0"/>
                                          </p:val>
                                        </p:tav>
                                        <p:tav tm="100000">
                                          <p:val>
                                            <p:strVal val="#ppt_h"/>
                                          </p:val>
                                        </p:tav>
                                      </p:tavLst>
                                    </p:anim>
                                    <p:animEffect transition="in" filter="fade">
                                      <p:cBhvr>
                                        <p:cTn id="93" dur="500"/>
                                        <p:tgtEl>
                                          <p:spTgt spid="9">
                                            <p:txEl>
                                              <p:pRg st="4" end="4"/>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9">
                                            <p:txEl>
                                              <p:pRg st="5" end="5"/>
                                            </p:txEl>
                                          </p:spTgt>
                                        </p:tgtEl>
                                        <p:attrNameLst>
                                          <p:attrName>style.visibility</p:attrName>
                                        </p:attrNameLst>
                                      </p:cBhvr>
                                      <p:to>
                                        <p:strVal val="visible"/>
                                      </p:to>
                                    </p:set>
                                    <p:anim calcmode="lin" valueType="num">
                                      <p:cBhvr>
                                        <p:cTn id="98" dur="500" fill="hold"/>
                                        <p:tgtEl>
                                          <p:spTgt spid="9">
                                            <p:txEl>
                                              <p:pRg st="5" end="5"/>
                                            </p:txEl>
                                          </p:spTgt>
                                        </p:tgtEl>
                                        <p:attrNameLst>
                                          <p:attrName>ppt_w</p:attrName>
                                        </p:attrNameLst>
                                      </p:cBhvr>
                                      <p:tavLst>
                                        <p:tav tm="0">
                                          <p:val>
                                            <p:fltVal val="0"/>
                                          </p:val>
                                        </p:tav>
                                        <p:tav tm="100000">
                                          <p:val>
                                            <p:strVal val="#ppt_w"/>
                                          </p:val>
                                        </p:tav>
                                      </p:tavLst>
                                    </p:anim>
                                    <p:anim calcmode="lin" valueType="num">
                                      <p:cBhvr>
                                        <p:cTn id="99" dur="500" fill="hold"/>
                                        <p:tgtEl>
                                          <p:spTgt spid="9">
                                            <p:txEl>
                                              <p:pRg st="5" end="5"/>
                                            </p:txEl>
                                          </p:spTgt>
                                        </p:tgtEl>
                                        <p:attrNameLst>
                                          <p:attrName>ppt_h</p:attrName>
                                        </p:attrNameLst>
                                      </p:cBhvr>
                                      <p:tavLst>
                                        <p:tav tm="0">
                                          <p:val>
                                            <p:fltVal val="0"/>
                                          </p:val>
                                        </p:tav>
                                        <p:tav tm="100000">
                                          <p:val>
                                            <p:strVal val="#ppt_h"/>
                                          </p:val>
                                        </p:tav>
                                      </p:tavLst>
                                    </p:anim>
                                    <p:animEffect transition="in" filter="fade">
                                      <p:cBhvr>
                                        <p:cTn id="100" dur="500"/>
                                        <p:tgtEl>
                                          <p:spTgt spid="9">
                                            <p:txEl>
                                              <p:pRg st="5" end="5"/>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9">
                                            <p:txEl>
                                              <p:pRg st="6" end="6"/>
                                            </p:txEl>
                                          </p:spTgt>
                                        </p:tgtEl>
                                        <p:attrNameLst>
                                          <p:attrName>style.visibility</p:attrName>
                                        </p:attrNameLst>
                                      </p:cBhvr>
                                      <p:to>
                                        <p:strVal val="visible"/>
                                      </p:to>
                                    </p:set>
                                    <p:anim calcmode="lin" valueType="num">
                                      <p:cBhvr>
                                        <p:cTn id="105" dur="500" fill="hold"/>
                                        <p:tgtEl>
                                          <p:spTgt spid="9">
                                            <p:txEl>
                                              <p:pRg st="6" end="6"/>
                                            </p:txEl>
                                          </p:spTgt>
                                        </p:tgtEl>
                                        <p:attrNameLst>
                                          <p:attrName>ppt_w</p:attrName>
                                        </p:attrNameLst>
                                      </p:cBhvr>
                                      <p:tavLst>
                                        <p:tav tm="0">
                                          <p:val>
                                            <p:fltVal val="0"/>
                                          </p:val>
                                        </p:tav>
                                        <p:tav tm="100000">
                                          <p:val>
                                            <p:strVal val="#ppt_w"/>
                                          </p:val>
                                        </p:tav>
                                      </p:tavLst>
                                    </p:anim>
                                    <p:anim calcmode="lin" valueType="num">
                                      <p:cBhvr>
                                        <p:cTn id="106" dur="500" fill="hold"/>
                                        <p:tgtEl>
                                          <p:spTgt spid="9">
                                            <p:txEl>
                                              <p:pRg st="6" end="6"/>
                                            </p:txEl>
                                          </p:spTgt>
                                        </p:tgtEl>
                                        <p:attrNameLst>
                                          <p:attrName>ppt_h</p:attrName>
                                        </p:attrNameLst>
                                      </p:cBhvr>
                                      <p:tavLst>
                                        <p:tav tm="0">
                                          <p:val>
                                            <p:fltVal val="0"/>
                                          </p:val>
                                        </p:tav>
                                        <p:tav tm="100000">
                                          <p:val>
                                            <p:strVal val="#ppt_h"/>
                                          </p:val>
                                        </p:tav>
                                      </p:tavLst>
                                    </p:anim>
                                    <p:animEffect transition="in" filter="fade">
                                      <p:cBhvr>
                                        <p:cTn id="107" dur="500"/>
                                        <p:tgtEl>
                                          <p:spTgt spid="9">
                                            <p:txEl>
                                              <p:pRg st="6" end="6"/>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9">
                                            <p:txEl>
                                              <p:pRg st="7" end="7"/>
                                            </p:txEl>
                                          </p:spTgt>
                                        </p:tgtEl>
                                        <p:attrNameLst>
                                          <p:attrName>style.visibility</p:attrName>
                                        </p:attrNameLst>
                                      </p:cBhvr>
                                      <p:to>
                                        <p:strVal val="visible"/>
                                      </p:to>
                                    </p:set>
                                    <p:anim calcmode="lin" valueType="num">
                                      <p:cBhvr>
                                        <p:cTn id="112" dur="500" fill="hold"/>
                                        <p:tgtEl>
                                          <p:spTgt spid="9">
                                            <p:txEl>
                                              <p:pRg st="7" end="7"/>
                                            </p:txEl>
                                          </p:spTgt>
                                        </p:tgtEl>
                                        <p:attrNameLst>
                                          <p:attrName>ppt_w</p:attrName>
                                        </p:attrNameLst>
                                      </p:cBhvr>
                                      <p:tavLst>
                                        <p:tav tm="0">
                                          <p:val>
                                            <p:fltVal val="0"/>
                                          </p:val>
                                        </p:tav>
                                        <p:tav tm="100000">
                                          <p:val>
                                            <p:strVal val="#ppt_w"/>
                                          </p:val>
                                        </p:tav>
                                      </p:tavLst>
                                    </p:anim>
                                    <p:anim calcmode="lin" valueType="num">
                                      <p:cBhvr>
                                        <p:cTn id="113" dur="500" fill="hold"/>
                                        <p:tgtEl>
                                          <p:spTgt spid="9">
                                            <p:txEl>
                                              <p:pRg st="7" end="7"/>
                                            </p:txEl>
                                          </p:spTgt>
                                        </p:tgtEl>
                                        <p:attrNameLst>
                                          <p:attrName>ppt_h</p:attrName>
                                        </p:attrNameLst>
                                      </p:cBhvr>
                                      <p:tavLst>
                                        <p:tav tm="0">
                                          <p:val>
                                            <p:fltVal val="0"/>
                                          </p:val>
                                        </p:tav>
                                        <p:tav tm="100000">
                                          <p:val>
                                            <p:strVal val="#ppt_h"/>
                                          </p:val>
                                        </p:tav>
                                      </p:tavLst>
                                    </p:anim>
                                    <p:animEffect transition="in" filter="fade">
                                      <p:cBhvr>
                                        <p:cTn id="114" dur="500"/>
                                        <p:tgtEl>
                                          <p:spTgt spid="9">
                                            <p:txEl>
                                              <p:pRg st="7" end="7"/>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9">
                                            <p:txEl>
                                              <p:pRg st="8" end="8"/>
                                            </p:txEl>
                                          </p:spTgt>
                                        </p:tgtEl>
                                        <p:attrNameLst>
                                          <p:attrName>style.visibility</p:attrName>
                                        </p:attrNameLst>
                                      </p:cBhvr>
                                      <p:to>
                                        <p:strVal val="visible"/>
                                      </p:to>
                                    </p:set>
                                    <p:anim calcmode="lin" valueType="num">
                                      <p:cBhvr>
                                        <p:cTn id="119" dur="500" fill="hold"/>
                                        <p:tgtEl>
                                          <p:spTgt spid="9">
                                            <p:txEl>
                                              <p:pRg st="8" end="8"/>
                                            </p:txEl>
                                          </p:spTgt>
                                        </p:tgtEl>
                                        <p:attrNameLst>
                                          <p:attrName>ppt_w</p:attrName>
                                        </p:attrNameLst>
                                      </p:cBhvr>
                                      <p:tavLst>
                                        <p:tav tm="0">
                                          <p:val>
                                            <p:fltVal val="0"/>
                                          </p:val>
                                        </p:tav>
                                        <p:tav tm="100000">
                                          <p:val>
                                            <p:strVal val="#ppt_w"/>
                                          </p:val>
                                        </p:tav>
                                      </p:tavLst>
                                    </p:anim>
                                    <p:anim calcmode="lin" valueType="num">
                                      <p:cBhvr>
                                        <p:cTn id="120" dur="500" fill="hold"/>
                                        <p:tgtEl>
                                          <p:spTgt spid="9">
                                            <p:txEl>
                                              <p:pRg st="8" end="8"/>
                                            </p:txEl>
                                          </p:spTgt>
                                        </p:tgtEl>
                                        <p:attrNameLst>
                                          <p:attrName>ppt_h</p:attrName>
                                        </p:attrNameLst>
                                      </p:cBhvr>
                                      <p:tavLst>
                                        <p:tav tm="0">
                                          <p:val>
                                            <p:fltVal val="0"/>
                                          </p:val>
                                        </p:tav>
                                        <p:tav tm="100000">
                                          <p:val>
                                            <p:strVal val="#ppt_h"/>
                                          </p:val>
                                        </p:tav>
                                      </p:tavLst>
                                    </p:anim>
                                    <p:animEffect transition="in" filter="fade">
                                      <p:cBhvr>
                                        <p:cTn id="121"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9"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064" y="1120675"/>
            <a:ext cx="11737304" cy="3139321"/>
          </a:xfrm>
          <a:prstGeom prst="rect">
            <a:avLst/>
          </a:prstGeom>
        </p:spPr>
        <p:txBody>
          <a:bodyPr wrap="square">
            <a:spAutoFit/>
          </a:bodyPr>
          <a:lstStyle/>
          <a:p>
            <a:r>
              <a:rPr lang="en-US" b="1" dirty="0">
                <a:latin typeface="Times New Roman Bold,Bold"/>
              </a:rPr>
              <a:t>7.4.1 </a:t>
            </a:r>
            <a:r>
              <a:rPr lang="en-US" b="1" dirty="0" err="1">
                <a:latin typeface="Times New Roman Bold,Bold"/>
              </a:rPr>
              <a:t>Metode</a:t>
            </a:r>
            <a:r>
              <a:rPr lang="en-US" b="1" dirty="0">
                <a:latin typeface="Times New Roman Bold,Bold"/>
              </a:rPr>
              <a:t> </a:t>
            </a:r>
            <a:r>
              <a:rPr lang="en-US" b="1" dirty="0" err="1">
                <a:latin typeface="Times New Roman Bold,Bold"/>
              </a:rPr>
              <a:t>proračuna</a:t>
            </a:r>
            <a:endParaRPr lang="sr-Latn-ME" b="1" dirty="0">
              <a:latin typeface="Times New Roman Bold,Bold"/>
            </a:endParaRPr>
          </a:p>
          <a:p>
            <a:endParaRPr lang="en-US" b="1" dirty="0">
              <a:latin typeface="Times New Roman Bold,Bold"/>
            </a:endParaRPr>
          </a:p>
          <a:p>
            <a:r>
              <a:rPr lang="pt-BR" dirty="0">
                <a:latin typeface="Times New Roman" panose="02020603050405020304" pitchFamily="18" charset="0"/>
              </a:rPr>
              <a:t>(1)P Proračuni treba da se zasnivaju na sljedećim pristupima:</a:t>
            </a:r>
          </a:p>
          <a:p>
            <a:r>
              <a:rPr lang="en-US" dirty="0">
                <a:latin typeface="Times New Roman" panose="02020603050405020304" pitchFamily="18" charset="0"/>
              </a:rPr>
              <a:t>− </a:t>
            </a:r>
            <a:r>
              <a:rPr lang="en-US" dirty="0" err="1">
                <a:latin typeface="Times New Roman" panose="02020603050405020304" pitchFamily="18" charset="0"/>
              </a:rPr>
              <a:t>rezultatima</a:t>
            </a:r>
            <a:r>
              <a:rPr lang="en-US" dirty="0">
                <a:latin typeface="Times New Roman" panose="02020603050405020304" pitchFamily="18" charset="0"/>
              </a:rPr>
              <a:t> </a:t>
            </a:r>
            <a:r>
              <a:rPr lang="en-US" dirty="0" err="1">
                <a:latin typeface="Times New Roman" panose="02020603050405020304" pitchFamily="18" charset="0"/>
              </a:rPr>
              <a:t>statičkog</a:t>
            </a:r>
            <a:r>
              <a:rPr lang="en-US" dirty="0">
                <a:latin typeface="Times New Roman" panose="02020603050405020304" pitchFamily="18" charset="0"/>
              </a:rPr>
              <a:t> </a:t>
            </a:r>
            <a:r>
              <a:rPr lang="en-US" dirty="0" err="1">
                <a:latin typeface="Times New Roman" panose="02020603050405020304" pitchFamily="18" charset="0"/>
              </a:rPr>
              <a:t>probnog</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koji</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su</a:t>
            </a:r>
            <a:r>
              <a:rPr lang="en-US" dirty="0">
                <a:latin typeface="Times New Roman" panose="02020603050405020304" pitchFamily="18" charset="0"/>
              </a:rPr>
              <a:t> </a:t>
            </a:r>
            <a:r>
              <a:rPr lang="en-US" dirty="0" err="1">
                <a:latin typeface="Times New Roman" panose="02020603050405020304" pitchFamily="18" charset="0"/>
              </a:rPr>
              <a:t>prikazani</a:t>
            </a:r>
            <a:r>
              <a:rPr lang="en-US" dirty="0">
                <a:latin typeface="Times New Roman" panose="02020603050405020304" pitchFamily="18" charset="0"/>
              </a:rPr>
              <a:t> </a:t>
            </a:r>
            <a:r>
              <a:rPr lang="en-US" dirty="0" err="1">
                <a:latin typeface="Times New Roman" panose="02020603050405020304" pitchFamily="18" charset="0"/>
              </a:rPr>
              <a:t>proračunski</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na</a:t>
            </a:r>
            <a:r>
              <a:rPr lang="sr-Latn-ME" dirty="0">
                <a:latin typeface="Times New Roman" panose="02020603050405020304" pitchFamily="18" charset="0"/>
              </a:rPr>
              <a:t> </a:t>
            </a:r>
            <a:r>
              <a:rPr lang="en-US" dirty="0" err="1">
                <a:latin typeface="Times New Roman" panose="02020603050405020304" pitchFamily="18" charset="0"/>
              </a:rPr>
              <a:t>drugi</a:t>
            </a:r>
            <a:r>
              <a:rPr lang="en-US" dirty="0">
                <a:latin typeface="Times New Roman" panose="02020603050405020304" pitchFamily="18" charset="0"/>
              </a:rPr>
              <a:t> </a:t>
            </a:r>
            <a:r>
              <a:rPr lang="en-US" dirty="0" err="1">
                <a:latin typeface="Times New Roman" panose="02020603050405020304" pitchFamily="18" charset="0"/>
              </a:rPr>
              <a:t>način</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su</a:t>
            </a:r>
            <a:r>
              <a:rPr lang="en-US" dirty="0">
                <a:latin typeface="Times New Roman" panose="02020603050405020304" pitchFamily="18" charset="0"/>
              </a:rPr>
              <a:t> u </a:t>
            </a:r>
            <a:r>
              <a:rPr lang="en-US" dirty="0" err="1">
                <a:latin typeface="Times New Roman" panose="02020603050405020304" pitchFamily="18" charset="0"/>
              </a:rPr>
              <a:t>saglasnosti</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ostalim</a:t>
            </a:r>
            <a:r>
              <a:rPr lang="en-US" dirty="0">
                <a:latin typeface="Times New Roman" panose="02020603050405020304" pitchFamily="18" charset="0"/>
              </a:rPr>
              <a:t> </a:t>
            </a:r>
            <a:r>
              <a:rPr lang="en-US" dirty="0" err="1">
                <a:latin typeface="Times New Roman" panose="02020603050405020304" pitchFamily="18" charset="0"/>
              </a:rPr>
              <a:t>relevantnim</a:t>
            </a:r>
            <a:r>
              <a:rPr lang="en-US" dirty="0">
                <a:latin typeface="Times New Roman" panose="02020603050405020304" pitchFamily="18" charset="0"/>
              </a:rPr>
              <a:t> </a:t>
            </a:r>
            <a:r>
              <a:rPr lang="en-US" dirty="0" err="1">
                <a:latin typeface="Times New Roman" panose="02020603050405020304" pitchFamily="18" charset="0"/>
              </a:rPr>
              <a:t>iskustvima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empirijskim</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analitičkim</a:t>
            </a:r>
            <a:r>
              <a:rPr lang="en-US" dirty="0">
                <a:latin typeface="Times New Roman" panose="02020603050405020304" pitchFamily="18" charset="0"/>
              </a:rPr>
              <a:t> </a:t>
            </a:r>
            <a:r>
              <a:rPr lang="en-US" dirty="0" err="1">
                <a:latin typeface="Times New Roman" panose="02020603050405020304" pitchFamily="18" charset="0"/>
              </a:rPr>
              <a:t>metodama</a:t>
            </a:r>
            <a:r>
              <a:rPr lang="en-US" dirty="0">
                <a:latin typeface="Times New Roman" panose="02020603050405020304" pitchFamily="18" charset="0"/>
              </a:rPr>
              <a:t> </a:t>
            </a:r>
            <a:r>
              <a:rPr lang="en-US" dirty="0" err="1">
                <a:latin typeface="Times New Roman" panose="02020603050405020304" pitchFamily="18" charset="0"/>
              </a:rPr>
              <a:t>proračuna</a:t>
            </a:r>
            <a:r>
              <a:rPr lang="en-US" dirty="0">
                <a:latin typeface="Times New Roman" panose="02020603050405020304" pitchFamily="18" charset="0"/>
              </a:rPr>
              <a:t> </a:t>
            </a:r>
            <a:r>
              <a:rPr lang="en-US" dirty="0" err="1">
                <a:latin typeface="Times New Roman" panose="02020603050405020304" pitchFamily="18" charset="0"/>
              </a:rPr>
              <a:t>čija</a:t>
            </a:r>
            <a:r>
              <a:rPr lang="en-US" dirty="0">
                <a:latin typeface="Times New Roman" panose="02020603050405020304" pitchFamily="18" charset="0"/>
              </a:rPr>
              <a:t> </a:t>
            </a:r>
            <a:r>
              <a:rPr lang="en-US" dirty="0" err="1">
                <a:latin typeface="Times New Roman" panose="02020603050405020304" pitchFamily="18" charset="0"/>
              </a:rPr>
              <a:t>valjanost</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je </a:t>
            </a:r>
            <a:r>
              <a:rPr lang="en-US" dirty="0" err="1">
                <a:latin typeface="Times New Roman" panose="02020603050405020304" pitchFamily="18" charset="0"/>
              </a:rPr>
              <a:t>dokazana</a:t>
            </a:r>
            <a:r>
              <a:rPr lang="en-US" dirty="0">
                <a:latin typeface="Times New Roman" panose="02020603050405020304" pitchFamily="18" charset="0"/>
              </a:rPr>
              <a:t> </a:t>
            </a:r>
            <a:r>
              <a:rPr lang="en-US" dirty="0" err="1">
                <a:latin typeface="Times New Roman" panose="02020603050405020304" pitchFamily="18" charset="0"/>
              </a:rPr>
              <a:t>opitima</a:t>
            </a:r>
            <a:r>
              <a:rPr lang="sr-Latn-ME" dirty="0">
                <a:latin typeface="Times New Roman" panose="02020603050405020304" pitchFamily="18" charset="0"/>
              </a:rPr>
              <a:t> </a:t>
            </a:r>
            <a:r>
              <a:rPr lang="pl-PL" dirty="0">
                <a:latin typeface="Times New Roman" panose="02020603050405020304" pitchFamily="18" charset="0"/>
              </a:rPr>
              <a:t>probnim statičkim opterećenjem u uporedivim situacijama;</a:t>
            </a:r>
          </a:p>
          <a:p>
            <a:endParaRPr lang="pl-PL"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rezultatima</a:t>
            </a:r>
            <a:r>
              <a:rPr lang="en-US" dirty="0">
                <a:latin typeface="Times New Roman" panose="02020603050405020304" pitchFamily="18" charset="0"/>
              </a:rPr>
              <a:t> </a:t>
            </a:r>
            <a:r>
              <a:rPr lang="en-US" dirty="0" err="1">
                <a:latin typeface="Times New Roman" panose="02020603050405020304" pitchFamily="18" charset="0"/>
              </a:rPr>
              <a:t>dinamičkih</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čija</a:t>
            </a:r>
            <a:r>
              <a:rPr lang="en-US" dirty="0">
                <a:latin typeface="Times New Roman" panose="02020603050405020304" pitchFamily="18" charset="0"/>
              </a:rPr>
              <a:t> </a:t>
            </a:r>
            <a:r>
              <a:rPr lang="en-US" dirty="0" err="1">
                <a:latin typeface="Times New Roman" panose="02020603050405020304" pitchFamily="18" charset="0"/>
              </a:rPr>
              <a:t>valjanost</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je </a:t>
            </a:r>
            <a:r>
              <a:rPr lang="en-US" dirty="0" err="1">
                <a:latin typeface="Times New Roman" panose="02020603050405020304" pitchFamily="18" charset="0"/>
              </a:rPr>
              <a:t>dokazana</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statičkim</a:t>
            </a:r>
            <a:r>
              <a:rPr lang="en-US" dirty="0">
                <a:latin typeface="Times New Roman" panose="02020603050405020304" pitchFamily="18" charset="0"/>
              </a:rPr>
              <a:t> </a:t>
            </a:r>
            <a:r>
              <a:rPr lang="en-US" dirty="0" err="1">
                <a:latin typeface="Times New Roman" panose="02020603050405020304" pitchFamily="18" charset="0"/>
              </a:rPr>
              <a:t>probnim</a:t>
            </a:r>
            <a:endParaRPr lang="en-US" dirty="0">
              <a:latin typeface="Times New Roman" panose="02020603050405020304" pitchFamily="18" charset="0"/>
            </a:endParaRPr>
          </a:p>
          <a:p>
            <a:r>
              <a:rPr lang="en-US" dirty="0" err="1">
                <a:latin typeface="Times New Roman" panose="02020603050405020304" pitchFamily="18" charset="0"/>
              </a:rPr>
              <a:t>opterećenjem</a:t>
            </a:r>
            <a:r>
              <a:rPr lang="en-US" dirty="0">
                <a:latin typeface="Times New Roman" panose="02020603050405020304" pitchFamily="18" charset="0"/>
              </a:rPr>
              <a:t> u </a:t>
            </a:r>
            <a:r>
              <a:rPr lang="en-US" dirty="0" err="1">
                <a:latin typeface="Times New Roman" panose="02020603050405020304" pitchFamily="18" charset="0"/>
              </a:rPr>
              <a:t>uporedivim</a:t>
            </a:r>
            <a:r>
              <a:rPr lang="en-US" dirty="0">
                <a:latin typeface="Times New Roman" panose="02020603050405020304" pitchFamily="18" charset="0"/>
              </a:rPr>
              <a:t> </a:t>
            </a:r>
            <a:r>
              <a:rPr lang="en-US" dirty="0" err="1">
                <a:latin typeface="Times New Roman" panose="02020603050405020304" pitchFamily="18" charset="0"/>
              </a:rPr>
              <a:t>situacijama</a:t>
            </a:r>
            <a:r>
              <a:rPr lang="en-US" dirty="0">
                <a:latin typeface="Times New Roman" panose="02020603050405020304" pitchFamily="18" charset="0"/>
              </a:rPr>
              <a:t>.</a:t>
            </a:r>
          </a:p>
        </p:txBody>
      </p:sp>
      <p:sp>
        <p:nvSpPr>
          <p:cNvPr id="5" name="Rectangle 4"/>
          <p:cNvSpPr/>
          <p:nvPr/>
        </p:nvSpPr>
        <p:spPr>
          <a:xfrm>
            <a:off x="263352" y="289394"/>
            <a:ext cx="5134739" cy="369332"/>
          </a:xfrm>
          <a:prstGeom prst="rect">
            <a:avLst/>
          </a:prstGeom>
        </p:spPr>
        <p:txBody>
          <a:bodyPr wrap="none">
            <a:spAutoFit/>
          </a:bodyPr>
          <a:lstStyle/>
          <a:p>
            <a:r>
              <a:rPr lang="sr-Latn-ME" b="1" dirty="0">
                <a:latin typeface="Times New Roman Bold,Bold"/>
              </a:rPr>
              <a:t>7.4 </a:t>
            </a:r>
            <a:r>
              <a:rPr lang="en-US" b="1" dirty="0" err="1">
                <a:latin typeface="Times New Roman Bold,Bold"/>
              </a:rPr>
              <a:t>Metode</a:t>
            </a:r>
            <a:r>
              <a:rPr lang="en-US" b="1" dirty="0">
                <a:latin typeface="Times New Roman Bold,Bold"/>
              </a:rPr>
              <a:t> </a:t>
            </a:r>
            <a:r>
              <a:rPr lang="en-US" b="1" dirty="0" err="1">
                <a:latin typeface="Times New Roman Bold,Bold"/>
              </a:rPr>
              <a:t>proračuna</a:t>
            </a:r>
            <a:r>
              <a:rPr lang="en-US" b="1" dirty="0">
                <a:latin typeface="Times New Roman Bold,Bold"/>
              </a:rPr>
              <a:t> </a:t>
            </a:r>
            <a:r>
              <a:rPr lang="en-US" b="1" dirty="0" err="1">
                <a:latin typeface="Times New Roman Bold,Bold"/>
              </a:rPr>
              <a:t>i</a:t>
            </a:r>
            <a:r>
              <a:rPr lang="en-US" b="1" dirty="0">
                <a:latin typeface="Times New Roman Bold,Bold"/>
              </a:rPr>
              <a:t> </a:t>
            </a:r>
            <a:r>
              <a:rPr lang="en-US" b="1" dirty="0" err="1">
                <a:latin typeface="Times New Roman Bold,Bold"/>
              </a:rPr>
              <a:t>proračunske</a:t>
            </a:r>
            <a:r>
              <a:rPr lang="en-US" b="1" dirty="0">
                <a:latin typeface="Times New Roman Bold,Bold"/>
              </a:rPr>
              <a:t> </a:t>
            </a:r>
            <a:r>
              <a:rPr lang="en-US" b="1" dirty="0" err="1">
                <a:latin typeface="Times New Roman Bold,Bold"/>
              </a:rPr>
              <a:t>situacije</a:t>
            </a:r>
            <a:endParaRPr lang="en-US" b="1" dirty="0">
              <a:latin typeface="Times New Roman Bold,Bold"/>
            </a:endParaRPr>
          </a:p>
        </p:txBody>
      </p:sp>
      <p:sp>
        <p:nvSpPr>
          <p:cNvPr id="7" name="Rectangle 6"/>
          <p:cNvSpPr/>
          <p:nvPr/>
        </p:nvSpPr>
        <p:spPr>
          <a:xfrm>
            <a:off x="41484" y="4714269"/>
            <a:ext cx="11784632" cy="646331"/>
          </a:xfrm>
          <a:prstGeom prst="rect">
            <a:avLst/>
          </a:prstGeom>
        </p:spPr>
        <p:txBody>
          <a:bodyPr wrap="square">
            <a:spAutoFit/>
          </a:bodyPr>
          <a:lstStyle/>
          <a:p>
            <a:r>
              <a:rPr lang="en-US" dirty="0">
                <a:latin typeface="Times New Roman" panose="02020603050405020304" pitchFamily="18" charset="0"/>
              </a:rPr>
              <a:t>(3) Test </a:t>
            </a:r>
            <a:r>
              <a:rPr lang="en-US" dirty="0" err="1">
                <a:latin typeface="Times New Roman" panose="02020603050405020304" pitchFamily="18" charset="0"/>
              </a:rPr>
              <a:t>statičkog</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može</a:t>
            </a:r>
            <a:r>
              <a:rPr lang="en-US" dirty="0">
                <a:latin typeface="Times New Roman" panose="02020603050405020304" pitchFamily="18" charset="0"/>
              </a:rPr>
              <a:t> </a:t>
            </a:r>
            <a:r>
              <a:rPr lang="en-US" dirty="0" err="1">
                <a:latin typeface="Times New Roman" panose="02020603050405020304" pitchFamily="18" charset="0"/>
              </a:rPr>
              <a:t>biti</a:t>
            </a:r>
            <a:r>
              <a:rPr lang="en-US" dirty="0">
                <a:latin typeface="Times New Roman" panose="02020603050405020304" pitchFamily="18" charset="0"/>
              </a:rPr>
              <a:t> </a:t>
            </a:r>
            <a:r>
              <a:rPr lang="en-US" dirty="0" err="1">
                <a:latin typeface="Times New Roman" panose="02020603050405020304" pitchFamily="18" charset="0"/>
              </a:rPr>
              <a:t>izveden</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b="1" dirty="0" err="1">
                <a:latin typeface="Times New Roman" panose="02020603050405020304" pitchFamily="18" charset="0"/>
              </a:rPr>
              <a:t>probnim</a:t>
            </a:r>
            <a:r>
              <a:rPr lang="en-US" b="1" dirty="0">
                <a:latin typeface="Times New Roman" panose="02020603050405020304" pitchFamily="18" charset="0"/>
              </a:rPr>
              <a:t> </a:t>
            </a:r>
            <a:r>
              <a:rPr lang="en-US" b="1"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instaliranim</a:t>
            </a:r>
            <a:r>
              <a:rPr lang="en-US" dirty="0">
                <a:latin typeface="Times New Roman" panose="02020603050405020304" pitchFamily="18" charset="0"/>
              </a:rPr>
              <a:t> </a:t>
            </a:r>
            <a:r>
              <a:rPr lang="en-US" dirty="0" err="1">
                <a:latin typeface="Times New Roman" panose="02020603050405020304" pitchFamily="18" charset="0"/>
              </a:rPr>
              <a:t>samo</a:t>
            </a:r>
            <a:r>
              <a:rPr lang="en-US" dirty="0">
                <a:latin typeface="Times New Roman" panose="02020603050405020304" pitchFamily="18" charset="0"/>
              </a:rPr>
              <a:t> </a:t>
            </a:r>
            <a:r>
              <a:rPr lang="en-US" dirty="0" err="1">
                <a:latin typeface="Times New Roman" panose="02020603050405020304" pitchFamily="18" charset="0"/>
              </a:rPr>
              <a:t>za</a:t>
            </a:r>
            <a:r>
              <a:rPr lang="sr-Latn-ME" dirty="0">
                <a:latin typeface="Times New Roman" panose="02020603050405020304" pitchFamily="18" charset="0"/>
              </a:rPr>
              <a:t> </a:t>
            </a:r>
            <a:r>
              <a:rPr lang="en-US" dirty="0" err="1">
                <a:latin typeface="Times New Roman" panose="02020603050405020304" pitchFamily="18" charset="0"/>
              </a:rPr>
              <a:t>ovu</a:t>
            </a:r>
            <a:r>
              <a:rPr lang="en-US" dirty="0">
                <a:latin typeface="Times New Roman" panose="02020603050405020304" pitchFamily="18" charset="0"/>
              </a:rPr>
              <a:t> </a:t>
            </a:r>
            <a:r>
              <a:rPr lang="en-US" dirty="0" err="1">
                <a:latin typeface="Times New Roman" panose="02020603050405020304" pitchFamily="18" charset="0"/>
              </a:rPr>
              <a:t>namjenu</a:t>
            </a:r>
            <a:r>
              <a:rPr lang="en-US" dirty="0">
                <a:latin typeface="Times New Roman" panose="02020603050405020304" pitchFamily="18" charset="0"/>
              </a:rPr>
              <a:t>, </a:t>
            </a:r>
            <a:r>
              <a:rPr lang="en-US" dirty="0" err="1">
                <a:latin typeface="Times New Roman" panose="02020603050405020304" pitchFamily="18" charset="0"/>
              </a:rPr>
              <a:t>prije</a:t>
            </a:r>
            <a:r>
              <a:rPr lang="en-US" dirty="0">
                <a:latin typeface="Times New Roman" panose="02020603050405020304" pitchFamily="18" charset="0"/>
              </a:rPr>
              <a:t> </a:t>
            </a:r>
            <a:r>
              <a:rPr lang="en-US" dirty="0" err="1">
                <a:latin typeface="Times New Roman" panose="02020603050405020304" pitchFamily="18" charset="0"/>
              </a:rPr>
              <a:t>nego</a:t>
            </a:r>
            <a:r>
              <a:rPr lang="en-US" dirty="0">
                <a:latin typeface="Times New Roman" panose="02020603050405020304" pitchFamily="18" charset="0"/>
              </a:rPr>
              <a:t> </a:t>
            </a:r>
            <a:r>
              <a:rPr lang="en-US" dirty="0" err="1">
                <a:latin typeface="Times New Roman" panose="02020603050405020304" pitchFamily="18" charset="0"/>
              </a:rPr>
              <a:t>što</a:t>
            </a:r>
            <a:r>
              <a:rPr lang="en-US" dirty="0">
                <a:latin typeface="Times New Roman" panose="02020603050405020304" pitchFamily="18" charset="0"/>
              </a:rPr>
              <a:t> je </a:t>
            </a:r>
            <a:r>
              <a:rPr lang="en-US" dirty="0" err="1">
                <a:latin typeface="Times New Roman" panose="02020603050405020304" pitchFamily="18" charset="0"/>
              </a:rPr>
              <a:t>finalizovan</a:t>
            </a:r>
            <a:r>
              <a:rPr lang="en-US" dirty="0">
                <a:latin typeface="Times New Roman" panose="02020603050405020304" pitchFamily="18" charset="0"/>
              </a:rPr>
              <a:t> </a:t>
            </a:r>
            <a:r>
              <a:rPr lang="en-US" dirty="0" err="1">
                <a:latin typeface="Times New Roman" panose="02020603050405020304" pitchFamily="18" charset="0"/>
              </a:rPr>
              <a:t>projekat</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b="1" dirty="0" err="1">
                <a:latin typeface="Times New Roman" panose="02020603050405020304" pitchFamily="18" charset="0"/>
              </a:rPr>
              <a:t>radnim</a:t>
            </a:r>
            <a:r>
              <a:rPr lang="en-US" b="1" dirty="0">
                <a:latin typeface="Times New Roman" panose="02020603050405020304" pitchFamily="18" charset="0"/>
              </a:rPr>
              <a:t> </a:t>
            </a:r>
            <a:r>
              <a:rPr lang="en-US" b="1"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koji</a:t>
            </a:r>
            <a:r>
              <a:rPr lang="en-US" dirty="0">
                <a:latin typeface="Times New Roman" panose="02020603050405020304" pitchFamily="18" charset="0"/>
              </a:rPr>
              <a:t> </a:t>
            </a:r>
            <a:r>
              <a:rPr lang="en-US" dirty="0" err="1">
                <a:latin typeface="Times New Roman" panose="02020603050405020304" pitchFamily="18" charset="0"/>
              </a:rPr>
              <a:t>su</a:t>
            </a:r>
            <a:r>
              <a:rPr lang="en-US" dirty="0">
                <a:latin typeface="Times New Roman" panose="02020603050405020304" pitchFamily="18" charset="0"/>
              </a:rPr>
              <a:t> </a:t>
            </a:r>
            <a:r>
              <a:rPr lang="en-US" dirty="0" err="1">
                <a:latin typeface="Times New Roman" panose="02020603050405020304" pitchFamily="18" charset="0"/>
              </a:rPr>
              <a:t>dio</a:t>
            </a:r>
            <a:r>
              <a:rPr lang="sr-Latn-ME" dirty="0">
                <a:latin typeface="Times New Roman" panose="02020603050405020304" pitchFamily="18" charset="0"/>
              </a:rPr>
              <a:t> </a:t>
            </a:r>
            <a:r>
              <a:rPr lang="en-US" dirty="0" err="1">
                <a:latin typeface="Times New Roman" panose="02020603050405020304" pitchFamily="18" charset="0"/>
              </a:rPr>
              <a:t>konstrukcije</a:t>
            </a:r>
            <a:r>
              <a:rPr lang="en-US" dirty="0">
                <a:latin typeface="Times New Roman" panose="02020603050405020304" pitchFamily="18" charset="0"/>
              </a:rPr>
              <a:t> </a:t>
            </a:r>
            <a:r>
              <a:rPr lang="en-US" dirty="0" err="1">
                <a:latin typeface="Times New Roman" panose="02020603050405020304" pitchFamily="18" charset="0"/>
              </a:rPr>
              <a:t>fundiranja</a:t>
            </a:r>
            <a:r>
              <a:rPr lang="en-US" dirty="0">
                <a:latin typeface="Times New Roman" panose="02020603050405020304" pitchFamily="18" charset="0"/>
              </a:rPr>
              <a:t>.</a:t>
            </a:r>
            <a:endParaRPr lang="en-US" dirty="0"/>
          </a:p>
        </p:txBody>
      </p:sp>
    </p:spTree>
    <p:extLst>
      <p:ext uri="{BB962C8B-B14F-4D97-AF65-F5344CB8AC3E}">
        <p14:creationId xmlns:p14="http://schemas.microsoft.com/office/powerpoint/2010/main" val="106399857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4946477" y="101609"/>
            <a:ext cx="7245523" cy="3523373"/>
          </a:xfrm>
          <a:prstGeom prst="rect">
            <a:avLst/>
          </a:prstGeom>
        </p:spPr>
      </p:pic>
      <p:pic>
        <p:nvPicPr>
          <p:cNvPr id="3" name="Picture 2"/>
          <p:cNvPicPr/>
          <p:nvPr/>
        </p:nvPicPr>
        <p:blipFill>
          <a:blip r:embed="rId3">
            <a:extLst>
              <a:ext uri="{28A0092B-C50C-407E-A947-70E740481C1C}">
                <a14:useLocalDpi xmlns:a14="http://schemas.microsoft.com/office/drawing/2010/main" val="0"/>
              </a:ext>
            </a:extLst>
          </a:blip>
          <a:srcRect l="9140"/>
          <a:stretch>
            <a:fillRect/>
          </a:stretch>
        </p:blipFill>
        <p:spPr bwMode="auto">
          <a:xfrm>
            <a:off x="5303912" y="3624982"/>
            <a:ext cx="5256584" cy="2756346"/>
          </a:xfrm>
          <a:prstGeom prst="rect">
            <a:avLst/>
          </a:prstGeom>
          <a:noFill/>
          <a:ln>
            <a:noFill/>
          </a:ln>
        </p:spPr>
      </p:pic>
      <p:sp>
        <p:nvSpPr>
          <p:cNvPr id="4" name="Up Arrow 3"/>
          <p:cNvSpPr/>
          <p:nvPr/>
        </p:nvSpPr>
        <p:spPr>
          <a:xfrm>
            <a:off x="7752184" y="951639"/>
            <a:ext cx="360040" cy="504056"/>
          </a:xfrm>
          <a:prstGeom prst="upArrow">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p Arrow 4"/>
          <p:cNvSpPr/>
          <p:nvPr/>
        </p:nvSpPr>
        <p:spPr>
          <a:xfrm rot="10800000">
            <a:off x="7752184" y="1719520"/>
            <a:ext cx="360040" cy="504056"/>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Up Arrow 5"/>
          <p:cNvSpPr/>
          <p:nvPr/>
        </p:nvSpPr>
        <p:spPr>
          <a:xfrm>
            <a:off x="5303912" y="951639"/>
            <a:ext cx="360040" cy="504056"/>
          </a:xfrm>
          <a:prstGeom prst="up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Up Arrow 6"/>
          <p:cNvSpPr/>
          <p:nvPr/>
        </p:nvSpPr>
        <p:spPr>
          <a:xfrm>
            <a:off x="10200456" y="922037"/>
            <a:ext cx="360040" cy="504056"/>
          </a:xfrm>
          <a:prstGeom prst="up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p:nvPr/>
        </p:nvPicPr>
        <p:blipFill>
          <a:blip r:embed="rId4" cstate="print">
            <a:extLst>
              <a:ext uri="{28A0092B-C50C-407E-A947-70E740481C1C}">
                <a14:useLocalDpi xmlns:a14="http://schemas.microsoft.com/office/drawing/2010/main" val="0"/>
              </a:ext>
            </a:extLst>
          </a:blip>
          <a:srcRect l="21503"/>
          <a:stretch>
            <a:fillRect/>
          </a:stretch>
        </p:blipFill>
        <p:spPr bwMode="auto">
          <a:xfrm>
            <a:off x="10172633" y="3711098"/>
            <a:ext cx="1927855" cy="2464871"/>
          </a:xfrm>
          <a:prstGeom prst="rect">
            <a:avLst/>
          </a:prstGeom>
          <a:noFill/>
          <a:ln w="41275">
            <a:solidFill>
              <a:srgbClr val="00B0F0"/>
            </a:solidFill>
          </a:ln>
        </p:spPr>
      </p:pic>
      <p:sp>
        <p:nvSpPr>
          <p:cNvPr id="9" name="Oval 8"/>
          <p:cNvSpPr/>
          <p:nvPr/>
        </p:nvSpPr>
        <p:spPr>
          <a:xfrm>
            <a:off x="6780076" y="4665364"/>
            <a:ext cx="1152128" cy="11521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V="1">
            <a:off x="7932204" y="4525593"/>
            <a:ext cx="2240429" cy="4775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Title 2"/>
          <p:cNvSpPr>
            <a:spLocks noGrp="1"/>
          </p:cNvSpPr>
          <p:nvPr>
            <p:ph type="title"/>
          </p:nvPr>
        </p:nvSpPr>
        <p:spPr>
          <a:xfrm>
            <a:off x="0" y="77909"/>
            <a:ext cx="4320480" cy="498475"/>
          </a:xfrm>
        </p:spPr>
        <p:txBody>
          <a:bodyPr>
            <a:normAutofit/>
          </a:bodyPr>
          <a:lstStyle/>
          <a:p>
            <a:pPr fontAlgn="auto">
              <a:spcAft>
                <a:spcPts val="0"/>
              </a:spcAft>
              <a:defRPr/>
            </a:pPr>
            <a:r>
              <a:rPr lang="en-US" sz="2000" b="1" dirty="0" err="1">
                <a:solidFill>
                  <a:srgbClr val="903163"/>
                </a:solidFill>
              </a:rPr>
              <a:t>Ispitivanje</a:t>
            </a:r>
            <a:r>
              <a:rPr lang="en-US" sz="2000" b="1" dirty="0">
                <a:solidFill>
                  <a:srgbClr val="903163"/>
                </a:solidFill>
              </a:rPr>
              <a:t> </a:t>
            </a:r>
            <a:r>
              <a:rPr lang="en-US" sz="2000" b="1" dirty="0" err="1">
                <a:solidFill>
                  <a:srgbClr val="903163"/>
                </a:solidFill>
              </a:rPr>
              <a:t>nosivosti</a:t>
            </a:r>
            <a:r>
              <a:rPr lang="en-US" sz="2000" b="1" dirty="0">
                <a:solidFill>
                  <a:srgbClr val="903163"/>
                </a:solidFill>
              </a:rPr>
              <a:t> </a:t>
            </a:r>
            <a:r>
              <a:rPr lang="sr-Latn-ME" sz="2000" b="1" dirty="0">
                <a:solidFill>
                  <a:srgbClr val="903163"/>
                </a:solidFill>
              </a:rPr>
              <a:t>šipa -Statički test</a:t>
            </a:r>
            <a:endParaRPr lang="en-US" sz="2000" b="1" dirty="0"/>
          </a:p>
        </p:txBody>
      </p:sp>
      <p:pic>
        <p:nvPicPr>
          <p:cNvPr id="17" name="Picture 16"/>
          <p:cNvPicPr>
            <a:picLocks noChangeAspect="1"/>
          </p:cNvPicPr>
          <p:nvPr/>
        </p:nvPicPr>
        <p:blipFill>
          <a:blip r:embed="rId5"/>
          <a:stretch>
            <a:fillRect/>
          </a:stretch>
        </p:blipFill>
        <p:spPr>
          <a:xfrm>
            <a:off x="164132" y="623267"/>
            <a:ext cx="5801282" cy="3109695"/>
          </a:xfrm>
          <a:prstGeom prst="rect">
            <a:avLst/>
          </a:prstGeom>
          <a:ln w="38100">
            <a:solidFill>
              <a:srgbClr val="7030A0"/>
            </a:solidFill>
          </a:ln>
        </p:spPr>
      </p:pic>
      <p:sp>
        <p:nvSpPr>
          <p:cNvPr id="18" name="Title 2"/>
          <p:cNvSpPr txBox="1">
            <a:spLocks/>
          </p:cNvSpPr>
          <p:nvPr/>
        </p:nvSpPr>
        <p:spPr>
          <a:xfrm>
            <a:off x="10261701" y="1954878"/>
            <a:ext cx="1772377" cy="498475"/>
          </a:xfrm>
          <a:prstGeom prst="rect">
            <a:avLst/>
          </a:prstGeom>
        </p:spPr>
        <p:txBody>
          <a:bodyPr vert="horz" lIns="91440" tIns="45720" rIns="91440" bIns="45720" rtlCol="0" anchor="ct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sr-Latn-ME" sz="2000" b="1" dirty="0">
                <a:solidFill>
                  <a:srgbClr val="00B0F0"/>
                </a:solidFill>
              </a:rPr>
              <a:t>Reaktivni, zategnuti šip</a:t>
            </a:r>
            <a:endParaRPr lang="en-US" sz="2000" b="1" dirty="0">
              <a:solidFill>
                <a:srgbClr val="00B0F0"/>
              </a:solidFill>
            </a:endParaRPr>
          </a:p>
        </p:txBody>
      </p:sp>
      <p:sp>
        <p:nvSpPr>
          <p:cNvPr id="21" name="Rectangle 20"/>
          <p:cNvSpPr/>
          <p:nvPr/>
        </p:nvSpPr>
        <p:spPr>
          <a:xfrm>
            <a:off x="141364" y="3959586"/>
            <a:ext cx="6653361" cy="1077218"/>
          </a:xfrm>
          <a:prstGeom prst="rect">
            <a:avLst/>
          </a:prstGeom>
          <a:solidFill>
            <a:schemeClr val="bg1"/>
          </a:solidFill>
          <a:ln w="28575">
            <a:solidFill>
              <a:schemeClr val="tx1"/>
            </a:solidFill>
          </a:ln>
        </p:spPr>
        <p:txBody>
          <a:bodyPr wrap="square">
            <a:spAutoFit/>
          </a:bodyPr>
          <a:lstStyle/>
          <a:p>
            <a:r>
              <a:rPr lang="en-US" sz="1600" dirty="0">
                <a:latin typeface="ArialMT"/>
              </a:rPr>
              <a:t>U </a:t>
            </a:r>
            <a:r>
              <a:rPr lang="en-US" sz="1600" dirty="0" err="1">
                <a:latin typeface="ArialMT"/>
              </a:rPr>
              <a:t>skladu</a:t>
            </a:r>
            <a:r>
              <a:rPr lang="en-US" sz="1600" dirty="0">
                <a:latin typeface="ArialMT"/>
              </a:rPr>
              <a:t> </a:t>
            </a:r>
            <a:r>
              <a:rPr lang="en-US" sz="1600" dirty="0" err="1">
                <a:latin typeface="ArialMT"/>
              </a:rPr>
              <a:t>sa</a:t>
            </a:r>
            <a:r>
              <a:rPr lang="en-US" sz="1600" dirty="0">
                <a:latin typeface="ArialMT"/>
              </a:rPr>
              <a:t> </a:t>
            </a:r>
            <a:r>
              <a:rPr lang="en-US" sz="1600" dirty="0" err="1">
                <a:latin typeface="ArialMT"/>
              </a:rPr>
              <a:t>traženim</a:t>
            </a:r>
            <a:r>
              <a:rPr lang="en-US" sz="1600" dirty="0">
                <a:latin typeface="ArialMT"/>
              </a:rPr>
              <a:t> </a:t>
            </a:r>
            <a:r>
              <a:rPr lang="en-US" sz="1600" dirty="0" err="1">
                <a:latin typeface="ArialMT"/>
              </a:rPr>
              <a:t>postupkom</a:t>
            </a:r>
            <a:r>
              <a:rPr lang="en-US" sz="1600" dirty="0">
                <a:latin typeface="ArialMT"/>
              </a:rPr>
              <a:t> </a:t>
            </a:r>
            <a:r>
              <a:rPr lang="en-US" sz="1600" dirty="0" err="1">
                <a:latin typeface="ArialMT"/>
              </a:rPr>
              <a:t>moguće</a:t>
            </a:r>
            <a:r>
              <a:rPr lang="en-US" sz="1600" dirty="0">
                <a:latin typeface="ArialMT"/>
              </a:rPr>
              <a:t> je </a:t>
            </a:r>
            <a:r>
              <a:rPr lang="sr-Latn-ME" sz="1600" dirty="0">
                <a:latin typeface="ArialMT"/>
              </a:rPr>
              <a:t>p</a:t>
            </a:r>
            <a:r>
              <a:rPr lang="en-US" sz="1600" dirty="0" err="1">
                <a:latin typeface="ArialMT"/>
              </a:rPr>
              <a:t>odignuti</a:t>
            </a:r>
            <a:r>
              <a:rPr lang="en-US" sz="1600" dirty="0">
                <a:latin typeface="ArialMT"/>
              </a:rPr>
              <a:t> </a:t>
            </a:r>
            <a:r>
              <a:rPr lang="en-US" sz="1600" dirty="0" err="1">
                <a:latin typeface="ArialMT"/>
              </a:rPr>
              <a:t>nivo</a:t>
            </a:r>
            <a:r>
              <a:rPr lang="en-US" sz="1600" dirty="0">
                <a:latin typeface="ArialMT"/>
              </a:rPr>
              <a:t> </a:t>
            </a:r>
            <a:r>
              <a:rPr lang="en-US" sz="1600" dirty="0" err="1">
                <a:latin typeface="ArialMT"/>
              </a:rPr>
              <a:t>opterećenje</a:t>
            </a:r>
            <a:r>
              <a:rPr lang="en-US" sz="1600" dirty="0">
                <a:latin typeface="ArialMT"/>
              </a:rPr>
              <a:t> </a:t>
            </a:r>
            <a:r>
              <a:rPr lang="en-US" sz="1600" dirty="0" err="1">
                <a:latin typeface="ArialMT"/>
              </a:rPr>
              <a:t>testnog</a:t>
            </a:r>
            <a:r>
              <a:rPr lang="en-US" sz="1600" dirty="0">
                <a:latin typeface="ArialMT"/>
              </a:rPr>
              <a:t> </a:t>
            </a:r>
            <a:r>
              <a:rPr lang="en-US" sz="1600" dirty="0" err="1">
                <a:latin typeface="ArialMT"/>
              </a:rPr>
              <a:t>šipa</a:t>
            </a:r>
            <a:r>
              <a:rPr lang="en-US" sz="1600" dirty="0">
                <a:latin typeface="ArialMT"/>
              </a:rPr>
              <a:t> </a:t>
            </a:r>
            <a:r>
              <a:rPr lang="en-US" sz="1600" dirty="0" err="1">
                <a:latin typeface="ArialMT"/>
              </a:rPr>
              <a:t>na</a:t>
            </a:r>
            <a:r>
              <a:rPr lang="sr-Latn-ME" sz="1600" dirty="0">
                <a:latin typeface="ArialMT"/>
              </a:rPr>
              <a:t> </a:t>
            </a:r>
            <a:r>
              <a:rPr lang="en-US" sz="1600" dirty="0" err="1">
                <a:latin typeface="ArialMT"/>
              </a:rPr>
              <a:t>sledeći</a:t>
            </a:r>
            <a:r>
              <a:rPr lang="en-US" sz="1600" dirty="0">
                <a:latin typeface="ArialMT"/>
              </a:rPr>
              <a:t> </a:t>
            </a:r>
            <a:r>
              <a:rPr lang="en-US" sz="1600" dirty="0" err="1">
                <a:latin typeface="ArialMT"/>
              </a:rPr>
              <a:t>nivo</a:t>
            </a:r>
            <a:r>
              <a:rPr lang="en-US" sz="1600" dirty="0">
                <a:latin typeface="ArialMT"/>
              </a:rPr>
              <a:t> </a:t>
            </a:r>
            <a:r>
              <a:rPr lang="en-US" sz="1600" dirty="0" err="1">
                <a:latin typeface="ArialMT"/>
              </a:rPr>
              <a:t>opterećenja</a:t>
            </a:r>
            <a:r>
              <a:rPr lang="en-US" sz="1600" dirty="0">
                <a:latin typeface="ArialMT"/>
              </a:rPr>
              <a:t> </a:t>
            </a:r>
            <a:r>
              <a:rPr lang="en-US" sz="1600" dirty="0" err="1">
                <a:latin typeface="ArialMT"/>
              </a:rPr>
              <a:t>ako</a:t>
            </a:r>
            <a:r>
              <a:rPr lang="en-US" sz="1600" dirty="0">
                <a:latin typeface="ArialMT"/>
              </a:rPr>
              <a:t> </a:t>
            </a:r>
            <a:r>
              <a:rPr lang="en-US" sz="1600" dirty="0" err="1">
                <a:latin typeface="ArialMT"/>
              </a:rPr>
              <a:t>su</a:t>
            </a:r>
            <a:r>
              <a:rPr lang="en-US" sz="1600" dirty="0">
                <a:latin typeface="ArialMT"/>
              </a:rPr>
              <a:t> </a:t>
            </a:r>
            <a:r>
              <a:rPr lang="en-US" sz="1600" dirty="0" err="1">
                <a:latin typeface="ArialMT"/>
              </a:rPr>
              <a:t>pomeranja</a:t>
            </a:r>
            <a:r>
              <a:rPr lang="en-US" sz="1600" dirty="0">
                <a:latin typeface="ArialMT"/>
              </a:rPr>
              <a:t> (</a:t>
            </a:r>
            <a:r>
              <a:rPr lang="en-US" sz="1600" dirty="0" err="1">
                <a:latin typeface="ArialMT"/>
              </a:rPr>
              <a:t>sleganja</a:t>
            </a:r>
            <a:r>
              <a:rPr lang="en-US" sz="1600" dirty="0">
                <a:latin typeface="ArialMT"/>
              </a:rPr>
              <a:t>) </a:t>
            </a:r>
            <a:r>
              <a:rPr lang="en-US" sz="1600" dirty="0" err="1">
                <a:latin typeface="ArialMT"/>
              </a:rPr>
              <a:t>kod</a:t>
            </a:r>
            <a:r>
              <a:rPr lang="en-US" sz="1600" dirty="0">
                <a:latin typeface="ArialMT"/>
              </a:rPr>
              <a:t> </a:t>
            </a:r>
            <a:r>
              <a:rPr lang="en-US" sz="1600" dirty="0" err="1">
                <a:latin typeface="ArialMT"/>
              </a:rPr>
              <a:t>trenutnog</a:t>
            </a:r>
            <a:r>
              <a:rPr lang="en-US" sz="1600" dirty="0">
                <a:latin typeface="ArialMT"/>
              </a:rPr>
              <a:t> </a:t>
            </a:r>
            <a:r>
              <a:rPr lang="en-US" sz="1600" dirty="0" err="1">
                <a:latin typeface="ArialMT"/>
              </a:rPr>
              <a:t>opterećenja</a:t>
            </a:r>
            <a:r>
              <a:rPr lang="en-US" sz="1600" dirty="0">
                <a:latin typeface="ArialMT"/>
              </a:rPr>
              <a:t> </a:t>
            </a:r>
            <a:r>
              <a:rPr lang="en-US" sz="1600" dirty="0" err="1">
                <a:latin typeface="ArialMT"/>
              </a:rPr>
              <a:t>manja</a:t>
            </a:r>
            <a:r>
              <a:rPr lang="en-US" sz="1600" dirty="0">
                <a:latin typeface="ArialMT"/>
              </a:rPr>
              <a:t> </a:t>
            </a:r>
            <a:r>
              <a:rPr lang="en-US" sz="1600" dirty="0" err="1">
                <a:latin typeface="ArialMT"/>
              </a:rPr>
              <a:t>ili</a:t>
            </a:r>
            <a:r>
              <a:rPr lang="sr-Latn-ME" sz="1600" dirty="0">
                <a:latin typeface="ArialMT"/>
              </a:rPr>
              <a:t> </a:t>
            </a:r>
            <a:r>
              <a:rPr lang="pl-PL" sz="1600" dirty="0">
                <a:latin typeface="ArialMT"/>
              </a:rPr>
              <a:t>jednaka </a:t>
            </a:r>
            <a:r>
              <a:rPr lang="pl-PL" sz="1600" b="1" dirty="0">
                <a:latin typeface="ArialMT"/>
              </a:rPr>
              <a:t>0.20 mm/sat </a:t>
            </a:r>
            <a:r>
              <a:rPr lang="pl-PL" sz="1600" dirty="0">
                <a:latin typeface="ArialMT"/>
              </a:rPr>
              <a:t>ili </a:t>
            </a:r>
            <a:r>
              <a:rPr lang="pl-PL" sz="1600" b="1" dirty="0">
                <a:latin typeface="ArialMT"/>
              </a:rPr>
              <a:t>0.05 mm/15 minuta</a:t>
            </a:r>
            <a:endParaRPr lang="en-US" sz="1600" b="1" dirty="0"/>
          </a:p>
        </p:txBody>
      </p:sp>
      <p:sp>
        <p:nvSpPr>
          <p:cNvPr id="22" name="Rectangle 21"/>
          <p:cNvSpPr/>
          <p:nvPr/>
        </p:nvSpPr>
        <p:spPr>
          <a:xfrm>
            <a:off x="182820" y="5271121"/>
            <a:ext cx="6653361" cy="1323439"/>
          </a:xfrm>
          <a:prstGeom prst="rect">
            <a:avLst/>
          </a:prstGeom>
          <a:solidFill>
            <a:schemeClr val="bg1"/>
          </a:solidFill>
          <a:ln w="28575">
            <a:solidFill>
              <a:schemeClr val="tx1"/>
            </a:solidFill>
          </a:ln>
        </p:spPr>
        <p:txBody>
          <a:bodyPr wrap="square">
            <a:spAutoFit/>
          </a:bodyPr>
          <a:lstStyle/>
          <a:p>
            <a:r>
              <a:rPr lang="en-US" sz="1600" dirty="0" err="1"/>
              <a:t>Za</a:t>
            </a:r>
            <a:r>
              <a:rPr lang="en-US" sz="1600" dirty="0"/>
              <a:t> </a:t>
            </a:r>
            <a:r>
              <a:rPr lang="en-US" sz="1600" dirty="0" err="1"/>
              <a:t>svaki</a:t>
            </a:r>
            <a:r>
              <a:rPr lang="en-US" sz="1600" dirty="0"/>
              <a:t> </a:t>
            </a:r>
            <a:r>
              <a:rPr lang="en-US" sz="1600" dirty="0" err="1"/>
              <a:t>inkremenat</a:t>
            </a:r>
            <a:r>
              <a:rPr lang="en-US" sz="1600" dirty="0"/>
              <a:t> </a:t>
            </a:r>
            <a:r>
              <a:rPr lang="en-US" sz="1600" dirty="0" err="1"/>
              <a:t>opterećenja</a:t>
            </a:r>
            <a:r>
              <a:rPr lang="en-US" sz="1600" dirty="0"/>
              <a:t> </a:t>
            </a:r>
            <a:r>
              <a:rPr lang="en-US" sz="1600" dirty="0" err="1"/>
              <a:t>merenje</a:t>
            </a:r>
            <a:r>
              <a:rPr lang="en-US" sz="1600" dirty="0"/>
              <a:t> </a:t>
            </a:r>
            <a:r>
              <a:rPr lang="en-US" sz="1600" dirty="0" err="1"/>
              <a:t>pomjeranja</a:t>
            </a:r>
            <a:r>
              <a:rPr lang="en-US" sz="1600" dirty="0"/>
              <a:t> </a:t>
            </a:r>
            <a:r>
              <a:rPr lang="en-US" sz="1600" dirty="0" err="1"/>
              <a:t>mora</a:t>
            </a:r>
            <a:r>
              <a:rPr lang="en-US" sz="1600" dirty="0"/>
              <a:t> se </a:t>
            </a:r>
            <a:r>
              <a:rPr lang="en-US" sz="1600" dirty="0" err="1"/>
              <a:t>snimiti</a:t>
            </a:r>
            <a:r>
              <a:rPr lang="en-US" sz="1600" dirty="0"/>
              <a:t>:</a:t>
            </a:r>
          </a:p>
          <a:p>
            <a:r>
              <a:rPr lang="en-US" sz="1600" dirty="0"/>
              <a:t>• </a:t>
            </a:r>
            <a:r>
              <a:rPr lang="en-US" sz="1600" dirty="0" err="1"/>
              <a:t>minut</a:t>
            </a:r>
            <a:r>
              <a:rPr lang="en-US" sz="1600" dirty="0"/>
              <a:t> </a:t>
            </a:r>
            <a:r>
              <a:rPr lang="en-US" sz="1600" dirty="0" err="1"/>
              <a:t>posle</a:t>
            </a:r>
            <a:r>
              <a:rPr lang="en-US" sz="1600" dirty="0"/>
              <a:t> opt</a:t>
            </a:r>
            <a:r>
              <a:rPr lang="sr-Latn-ME" sz="1600" dirty="0"/>
              <a:t>e</a:t>
            </a:r>
            <a:r>
              <a:rPr lang="en-US" sz="1600" dirty="0" err="1"/>
              <a:t>rećenja</a:t>
            </a:r>
            <a:endParaRPr lang="en-US" sz="1600" dirty="0"/>
          </a:p>
          <a:p>
            <a:r>
              <a:rPr lang="en-US" sz="1600" dirty="0"/>
              <a:t>• pet </a:t>
            </a:r>
            <a:r>
              <a:rPr lang="en-US" sz="1600" dirty="0" err="1"/>
              <a:t>minuta</a:t>
            </a:r>
            <a:r>
              <a:rPr lang="en-US" sz="1600" dirty="0"/>
              <a:t> </a:t>
            </a:r>
            <a:r>
              <a:rPr lang="en-US" sz="1600" dirty="0" err="1"/>
              <a:t>posle</a:t>
            </a:r>
            <a:r>
              <a:rPr lang="en-US" sz="1600" dirty="0"/>
              <a:t> </a:t>
            </a:r>
            <a:r>
              <a:rPr lang="en-US" sz="1600" dirty="0" err="1"/>
              <a:t>opterećenja</a:t>
            </a:r>
            <a:endParaRPr lang="en-US" sz="1600" dirty="0"/>
          </a:p>
          <a:p>
            <a:r>
              <a:rPr lang="en-US" sz="1600" dirty="0"/>
              <a:t>• </a:t>
            </a:r>
            <a:r>
              <a:rPr lang="en-US" sz="1600" dirty="0" err="1"/>
              <a:t>svakih</a:t>
            </a:r>
            <a:r>
              <a:rPr lang="en-US" sz="1600" dirty="0"/>
              <a:t> 15 </a:t>
            </a:r>
            <a:r>
              <a:rPr lang="en-US" sz="1600" dirty="0" err="1"/>
              <a:t>minuta</a:t>
            </a:r>
            <a:r>
              <a:rPr lang="en-US" sz="1600" dirty="0"/>
              <a:t> </a:t>
            </a:r>
            <a:r>
              <a:rPr lang="en-US" sz="1600" dirty="0" err="1"/>
              <a:t>dokle</a:t>
            </a:r>
            <a:r>
              <a:rPr lang="en-US" sz="1600" dirty="0"/>
              <a:t> </a:t>
            </a:r>
            <a:r>
              <a:rPr lang="en-US" sz="1600" dirty="0" err="1"/>
              <a:t>uslovi</a:t>
            </a:r>
            <a:r>
              <a:rPr lang="en-US" sz="1600" dirty="0"/>
              <a:t> </a:t>
            </a:r>
            <a:r>
              <a:rPr lang="en-US" sz="1600" dirty="0" err="1"/>
              <a:t>za</a:t>
            </a:r>
            <a:r>
              <a:rPr lang="en-US" sz="1600" dirty="0"/>
              <a:t> </a:t>
            </a:r>
            <a:r>
              <a:rPr lang="en-US" sz="1600" dirty="0" err="1"/>
              <a:t>sledeći</a:t>
            </a:r>
            <a:r>
              <a:rPr lang="en-US" sz="1600" dirty="0"/>
              <a:t> </a:t>
            </a:r>
            <a:r>
              <a:rPr lang="en-US" sz="1600" dirty="0" err="1"/>
              <a:t>inkrement</a:t>
            </a:r>
            <a:r>
              <a:rPr lang="en-US" sz="1600" dirty="0"/>
              <a:t> </a:t>
            </a:r>
            <a:r>
              <a:rPr lang="en-US" sz="1600" dirty="0" err="1"/>
              <a:t>opterećenja</a:t>
            </a:r>
            <a:r>
              <a:rPr lang="en-US" sz="1600" dirty="0"/>
              <a:t> </a:t>
            </a:r>
            <a:r>
              <a:rPr lang="en-US" sz="1600" dirty="0" err="1"/>
              <a:t>nije</a:t>
            </a:r>
            <a:r>
              <a:rPr lang="en-US" sz="1600" dirty="0"/>
              <a:t> </a:t>
            </a:r>
            <a:r>
              <a:rPr lang="en-US" sz="1600" dirty="0" err="1"/>
              <a:t>postignut</a:t>
            </a:r>
            <a:endParaRPr lang="en-US" sz="1600" b="1" dirty="0"/>
          </a:p>
        </p:txBody>
      </p:sp>
      <p:pic>
        <p:nvPicPr>
          <p:cNvPr id="23" name="Picture 22"/>
          <p:cNvPicPr>
            <a:picLocks noChangeAspect="1"/>
          </p:cNvPicPr>
          <p:nvPr/>
        </p:nvPicPr>
        <p:blipFill>
          <a:blip r:embed="rId6"/>
          <a:stretch>
            <a:fillRect/>
          </a:stretch>
        </p:blipFill>
        <p:spPr>
          <a:xfrm>
            <a:off x="6080124" y="27821"/>
            <a:ext cx="6156772" cy="3843181"/>
          </a:xfrm>
          <a:prstGeom prst="rect">
            <a:avLst/>
          </a:prstGeom>
        </p:spPr>
      </p:pic>
      <p:sp>
        <p:nvSpPr>
          <p:cNvPr id="24" name="Rectangle 23"/>
          <p:cNvSpPr/>
          <p:nvPr/>
        </p:nvSpPr>
        <p:spPr>
          <a:xfrm>
            <a:off x="7229586" y="5611220"/>
            <a:ext cx="4645646" cy="584775"/>
          </a:xfrm>
          <a:prstGeom prst="rect">
            <a:avLst/>
          </a:prstGeom>
          <a:solidFill>
            <a:schemeClr val="bg1"/>
          </a:solidFill>
          <a:ln w="28575">
            <a:solidFill>
              <a:schemeClr val="tx1"/>
            </a:solidFill>
          </a:ln>
        </p:spPr>
        <p:txBody>
          <a:bodyPr wrap="square">
            <a:spAutoFit/>
          </a:bodyPr>
          <a:lstStyle/>
          <a:p>
            <a:r>
              <a:rPr lang="en-US" sz="1600" dirty="0" err="1"/>
              <a:t>Pomjeranje</a:t>
            </a:r>
            <a:r>
              <a:rPr lang="en-US" sz="1600" dirty="0"/>
              <a:t> </a:t>
            </a:r>
            <a:r>
              <a:rPr lang="en-US" sz="1600" dirty="0" err="1"/>
              <a:t>šipa</a:t>
            </a:r>
            <a:r>
              <a:rPr lang="en-US" sz="1600" dirty="0"/>
              <a:t> </a:t>
            </a:r>
            <a:r>
              <a:rPr lang="en-US" sz="1600" dirty="0" err="1"/>
              <a:t>kod</a:t>
            </a:r>
            <a:r>
              <a:rPr lang="en-US" sz="1600" dirty="0"/>
              <a:t> </a:t>
            </a:r>
            <a:r>
              <a:rPr lang="en-US" sz="1600" dirty="0" err="1"/>
              <a:t>maksimalnog</a:t>
            </a:r>
            <a:r>
              <a:rPr lang="en-US" sz="1600" dirty="0"/>
              <a:t> </a:t>
            </a:r>
            <a:r>
              <a:rPr lang="en-US" sz="1600" dirty="0" err="1"/>
              <a:t>opterećenja</a:t>
            </a:r>
            <a:r>
              <a:rPr lang="en-US" sz="1600" dirty="0"/>
              <a:t> </a:t>
            </a:r>
            <a:r>
              <a:rPr lang="en-US" sz="1600" dirty="0" err="1"/>
              <a:t>mora</a:t>
            </a:r>
            <a:r>
              <a:rPr lang="en-US" sz="1600" dirty="0"/>
              <a:t> da se </a:t>
            </a:r>
            <a:r>
              <a:rPr lang="en-US" sz="1600" dirty="0" err="1"/>
              <a:t>mjeri</a:t>
            </a:r>
            <a:r>
              <a:rPr lang="en-US" sz="1600" dirty="0"/>
              <a:t> </a:t>
            </a:r>
            <a:r>
              <a:rPr lang="en-US" sz="1600" dirty="0" err="1"/>
              <a:t>i</a:t>
            </a:r>
            <a:r>
              <a:rPr lang="en-US" sz="1600" dirty="0"/>
              <a:t> </a:t>
            </a:r>
            <a:r>
              <a:rPr lang="en-US" sz="1600" dirty="0" err="1"/>
              <a:t>održava</a:t>
            </a:r>
            <a:r>
              <a:rPr lang="en-US" sz="1600" dirty="0"/>
              <a:t> </a:t>
            </a:r>
            <a:r>
              <a:rPr lang="en-US" sz="1600" dirty="0" err="1"/>
              <a:t>minimalno</a:t>
            </a:r>
            <a:r>
              <a:rPr lang="en-US" sz="1600" dirty="0"/>
              <a:t> 2</a:t>
            </a:r>
            <a:r>
              <a:rPr lang="sr-Latn-ME" sz="1600" dirty="0"/>
              <a:t> </a:t>
            </a:r>
            <a:r>
              <a:rPr lang="en-US" sz="1600" dirty="0" err="1"/>
              <a:t>sata</a:t>
            </a:r>
            <a:r>
              <a:rPr lang="en-US" sz="1600" dirty="0"/>
              <a:t> (120 </a:t>
            </a:r>
            <a:r>
              <a:rPr lang="en-US" sz="1600" dirty="0" err="1"/>
              <a:t>minuta</a:t>
            </a:r>
            <a:r>
              <a:rPr lang="en-US" sz="1600" dirty="0"/>
              <a:t>).</a:t>
            </a:r>
            <a:endParaRPr lang="en-US" sz="1600" b="1" dirty="0"/>
          </a:p>
        </p:txBody>
      </p:sp>
      <p:sp>
        <p:nvSpPr>
          <p:cNvPr id="25" name="Rectangle 24"/>
          <p:cNvSpPr/>
          <p:nvPr/>
        </p:nvSpPr>
        <p:spPr>
          <a:xfrm>
            <a:off x="7110704" y="3926700"/>
            <a:ext cx="4823801" cy="1477328"/>
          </a:xfrm>
          <a:prstGeom prst="rect">
            <a:avLst/>
          </a:prstGeom>
          <a:solidFill>
            <a:schemeClr val="bg1"/>
          </a:solidFill>
          <a:ln w="28575">
            <a:solidFill>
              <a:srgbClr val="7030A0"/>
            </a:solidFill>
          </a:ln>
        </p:spPr>
        <p:txBody>
          <a:bodyPr wrap="square">
            <a:spAutoFit/>
          </a:bodyPr>
          <a:lstStyle/>
          <a:p>
            <a:r>
              <a:rPr lang="en-US" dirty="0" err="1">
                <a:latin typeface="ArialMT"/>
              </a:rPr>
              <a:t>Opterećivanje</a:t>
            </a:r>
            <a:r>
              <a:rPr lang="en-US" dirty="0">
                <a:latin typeface="ArialMT"/>
              </a:rPr>
              <a:t> </a:t>
            </a:r>
            <a:r>
              <a:rPr lang="en-US" dirty="0" err="1">
                <a:latin typeface="ArialMT"/>
              </a:rPr>
              <a:t>i</a:t>
            </a:r>
            <a:r>
              <a:rPr lang="en-US" dirty="0">
                <a:latin typeface="ArialMT"/>
              </a:rPr>
              <a:t> </a:t>
            </a:r>
            <a:r>
              <a:rPr lang="en-US" dirty="0" err="1">
                <a:latin typeface="ArialMT"/>
              </a:rPr>
              <a:t>rasterećivanje</a:t>
            </a:r>
            <a:r>
              <a:rPr lang="en-US" dirty="0">
                <a:latin typeface="ArialMT"/>
              </a:rPr>
              <a:t> </a:t>
            </a:r>
            <a:r>
              <a:rPr lang="en-US" dirty="0" err="1">
                <a:latin typeface="ArialMT"/>
              </a:rPr>
              <a:t>šipa</a:t>
            </a:r>
            <a:r>
              <a:rPr lang="en-US" dirty="0">
                <a:latin typeface="ArialMT"/>
              </a:rPr>
              <a:t> </a:t>
            </a:r>
            <a:r>
              <a:rPr lang="en-US" b="1" dirty="0">
                <a:latin typeface="Arial-BoldMT"/>
              </a:rPr>
              <a:t>TS-1 &amp; TS-3</a:t>
            </a:r>
            <a:r>
              <a:rPr lang="en-US" dirty="0">
                <a:latin typeface="ArialMT"/>
              </a:rPr>
              <a:t>:</a:t>
            </a:r>
          </a:p>
          <a:p>
            <a:r>
              <a:rPr lang="en-US" b="1" dirty="0" err="1">
                <a:latin typeface="Arial-BoldMT"/>
              </a:rPr>
              <a:t>Opterećenje</a:t>
            </a:r>
            <a:r>
              <a:rPr lang="en-US" b="1" dirty="0">
                <a:latin typeface="Arial-BoldMT"/>
              </a:rPr>
              <a:t> / </a:t>
            </a:r>
            <a:r>
              <a:rPr lang="en-US" b="1" dirty="0" err="1">
                <a:latin typeface="Arial-BoldMT"/>
              </a:rPr>
              <a:t>Rasterećenje</a:t>
            </a:r>
            <a:endParaRPr lang="en-US" b="1" dirty="0">
              <a:latin typeface="Arial-BoldMT"/>
            </a:endParaRPr>
          </a:p>
          <a:p>
            <a:r>
              <a:rPr lang="en-US" dirty="0">
                <a:latin typeface="ArialMT"/>
              </a:rPr>
              <a:t>0-630-1220-1850-2450-1220-0 </a:t>
            </a:r>
            <a:r>
              <a:rPr lang="en-US" dirty="0" err="1">
                <a:latin typeface="ArialMT"/>
              </a:rPr>
              <a:t>kN</a:t>
            </a:r>
            <a:endParaRPr lang="en-US" dirty="0">
              <a:latin typeface="ArialMT"/>
            </a:endParaRPr>
          </a:p>
          <a:p>
            <a:r>
              <a:rPr lang="en-US" dirty="0">
                <a:latin typeface="ArialMT"/>
              </a:rPr>
              <a:t>0-2450-3100-3700-2450-0 </a:t>
            </a:r>
            <a:r>
              <a:rPr lang="en-US" dirty="0" err="1">
                <a:latin typeface="ArialMT"/>
              </a:rPr>
              <a:t>kN</a:t>
            </a:r>
            <a:endParaRPr lang="en-US" dirty="0"/>
          </a:p>
        </p:txBody>
      </p:sp>
    </p:spTree>
    <p:extLst>
      <p:ext uri="{BB962C8B-B14F-4D97-AF65-F5344CB8AC3E}">
        <p14:creationId xmlns:p14="http://schemas.microsoft.com/office/powerpoint/2010/main" val="3621293645"/>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ircle(in)">
                                      <p:cBhvr>
                                        <p:cTn id="41" dur="20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2">
                                            <p:bg/>
                                          </p:spTgt>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0"/>
                                          </p:stCondLst>
                                        </p:cTn>
                                        <p:tgtEl>
                                          <p:spTgt spid="24">
                                            <p:bg/>
                                          </p:spTgt>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animBg="1"/>
      <p:bldP spid="16" grpId="0"/>
      <p:bldP spid="18" grpId="0"/>
      <p:bldP spid="21" grpId="0" animBg="1"/>
      <p:bldP spid="22" grpId="0" build="p" animBg="1"/>
      <p:bldP spid="24" grpId="0" build="p" animBg="1"/>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215397" y="984615"/>
            <a:ext cx="8225404" cy="1224136"/>
          </a:xfrm>
          <a:prstGeom prst="rect">
            <a:avLst/>
          </a:prstGeom>
        </p:spPr>
      </p:pic>
      <p:pic>
        <p:nvPicPr>
          <p:cNvPr id="13" name="Picture 12"/>
          <p:cNvPicPr>
            <a:picLocks noChangeAspect="1"/>
          </p:cNvPicPr>
          <p:nvPr/>
        </p:nvPicPr>
        <p:blipFill>
          <a:blip r:embed="rId3"/>
          <a:stretch>
            <a:fillRect/>
          </a:stretch>
        </p:blipFill>
        <p:spPr>
          <a:xfrm>
            <a:off x="29592" y="2428336"/>
            <a:ext cx="9460093" cy="1141119"/>
          </a:xfrm>
          <a:prstGeom prst="rect">
            <a:avLst/>
          </a:prstGeom>
        </p:spPr>
      </p:pic>
      <p:pic>
        <p:nvPicPr>
          <p:cNvPr id="14" name="Picture 13"/>
          <p:cNvPicPr>
            <a:picLocks noChangeAspect="1"/>
          </p:cNvPicPr>
          <p:nvPr/>
        </p:nvPicPr>
        <p:blipFill>
          <a:blip r:embed="rId4"/>
          <a:stretch>
            <a:fillRect/>
          </a:stretch>
        </p:blipFill>
        <p:spPr>
          <a:xfrm>
            <a:off x="215397" y="3789040"/>
            <a:ext cx="8595476" cy="1008112"/>
          </a:xfrm>
          <a:prstGeom prst="rect">
            <a:avLst/>
          </a:prstGeom>
        </p:spPr>
      </p:pic>
      <p:pic>
        <p:nvPicPr>
          <p:cNvPr id="15" name="Picture 14"/>
          <p:cNvPicPr>
            <a:picLocks noChangeAspect="1"/>
          </p:cNvPicPr>
          <p:nvPr/>
        </p:nvPicPr>
        <p:blipFill>
          <a:blip r:embed="rId5"/>
          <a:stretch>
            <a:fillRect/>
          </a:stretch>
        </p:blipFill>
        <p:spPr>
          <a:xfrm>
            <a:off x="180869" y="5013176"/>
            <a:ext cx="8517955" cy="1273031"/>
          </a:xfrm>
          <a:prstGeom prst="rect">
            <a:avLst/>
          </a:prstGeom>
        </p:spPr>
      </p:pic>
      <p:sp>
        <p:nvSpPr>
          <p:cNvPr id="16" name="Title 1"/>
          <p:cNvSpPr>
            <a:spLocks noGrp="1"/>
          </p:cNvSpPr>
          <p:nvPr>
            <p:ph type="title"/>
          </p:nvPr>
        </p:nvSpPr>
        <p:spPr>
          <a:xfrm>
            <a:off x="29592" y="-243082"/>
            <a:ext cx="11895112" cy="2016224"/>
          </a:xfrm>
        </p:spPr>
        <p:txBody>
          <a:bodyPr>
            <a:noAutofit/>
          </a:bodyPr>
          <a:lstStyle/>
          <a:p>
            <a:pPr algn="l"/>
            <a:r>
              <a:rPr lang="sr-Latn-ME" sz="2000" dirty="0"/>
              <a:t>O probnom opterećenju iz</a:t>
            </a:r>
            <a:r>
              <a:rPr lang="en-US" sz="2000" dirty="0"/>
              <a:t>							</a:t>
            </a:r>
            <a:br>
              <a:rPr lang="en-US" sz="2000" dirty="0"/>
            </a:br>
            <a:r>
              <a:rPr lang="en-US" sz="2000" b="1" dirty="0"/>
              <a:t>"</a:t>
            </a:r>
            <a:r>
              <a:rPr lang="en-US" sz="2000" b="1" dirty="0" err="1"/>
              <a:t>Pravilnik</a:t>
            </a:r>
            <a:r>
              <a:rPr lang="en-US" sz="2000" b="1" dirty="0"/>
              <a:t> o </a:t>
            </a:r>
            <a:r>
              <a:rPr lang="en-US" sz="2000" b="1" dirty="0" err="1"/>
              <a:t>tehničkim</a:t>
            </a:r>
            <a:r>
              <a:rPr lang="en-US" sz="2000" b="1" dirty="0"/>
              <a:t> </a:t>
            </a:r>
            <a:r>
              <a:rPr lang="en-US" sz="2000" b="1" dirty="0" err="1"/>
              <a:t>normativima</a:t>
            </a:r>
            <a:r>
              <a:rPr lang="en-US" sz="2000" b="1" dirty="0"/>
              <a:t> </a:t>
            </a:r>
            <a:r>
              <a:rPr lang="en-US" sz="2000" b="1" dirty="0" err="1"/>
              <a:t>za</a:t>
            </a:r>
            <a:r>
              <a:rPr lang="en-US" sz="2000" b="1" dirty="0"/>
              <a:t> </a:t>
            </a:r>
            <a:r>
              <a:rPr lang="en-US" sz="2000" b="1" dirty="0" err="1"/>
              <a:t>temeljenje</a:t>
            </a:r>
            <a:r>
              <a:rPr lang="en-US" sz="2000" b="1" dirty="0"/>
              <a:t> </a:t>
            </a:r>
            <a:r>
              <a:rPr lang="en-US" sz="2000" b="1" dirty="0" err="1"/>
              <a:t>građevinskih</a:t>
            </a:r>
            <a:r>
              <a:rPr lang="en-US" sz="2000" b="1" dirty="0"/>
              <a:t> </a:t>
            </a:r>
            <a:r>
              <a:rPr lang="en-US" sz="2000" b="1" dirty="0" err="1"/>
              <a:t>objekata</a:t>
            </a:r>
            <a:r>
              <a:rPr lang="en-US" sz="2000" b="1" dirty="0"/>
              <a:t> (</a:t>
            </a:r>
            <a:r>
              <a:rPr lang="en-US" sz="2000" b="1" dirty="0" err="1"/>
              <a:t>sl.list</a:t>
            </a:r>
            <a:r>
              <a:rPr lang="en-US" sz="2000" b="1" dirty="0"/>
              <a:t> 15/1990)"	</a:t>
            </a:r>
            <a:r>
              <a:rPr lang="en-US" sz="2000" dirty="0"/>
              <a:t>							</a:t>
            </a:r>
            <a:br>
              <a:rPr lang="en-US" sz="2000" dirty="0"/>
            </a:br>
            <a:endParaRPr lang="en-US" sz="2000" dirty="0"/>
          </a:p>
        </p:txBody>
      </p:sp>
    </p:spTree>
    <p:extLst>
      <p:ext uri="{BB962C8B-B14F-4D97-AF65-F5344CB8AC3E}">
        <p14:creationId xmlns:p14="http://schemas.microsoft.com/office/powerpoint/2010/main" val="269607809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1344" y="260648"/>
            <a:ext cx="11737304" cy="5478423"/>
          </a:xfrm>
          <a:prstGeom prst="rect">
            <a:avLst/>
          </a:prstGeom>
        </p:spPr>
        <p:txBody>
          <a:bodyPr wrap="square">
            <a:spAutoFit/>
          </a:bodyPr>
          <a:lstStyle/>
          <a:p>
            <a:r>
              <a:rPr lang="en-US" b="1" dirty="0">
                <a:latin typeface="Times New Roman Bold,Bold"/>
              </a:rPr>
              <a:t>7.5.2 </a:t>
            </a:r>
            <a:r>
              <a:rPr lang="en-US" b="1" dirty="0" err="1">
                <a:latin typeface="Times New Roman Bold,Bold"/>
              </a:rPr>
              <a:t>Ispitivanje</a:t>
            </a:r>
            <a:r>
              <a:rPr lang="en-US" b="1" dirty="0">
                <a:latin typeface="Times New Roman Bold,Bold"/>
              </a:rPr>
              <a:t> </a:t>
            </a:r>
            <a:r>
              <a:rPr lang="en-US" b="1" dirty="0" err="1">
                <a:latin typeface="Times New Roman Bold,Bold"/>
              </a:rPr>
              <a:t>statičkim</a:t>
            </a:r>
            <a:r>
              <a:rPr lang="en-US" b="1" dirty="0">
                <a:latin typeface="Times New Roman Bold,Bold"/>
              </a:rPr>
              <a:t> </a:t>
            </a:r>
            <a:r>
              <a:rPr lang="en-US" b="1" dirty="0" err="1">
                <a:latin typeface="Times New Roman Bold,Bold"/>
              </a:rPr>
              <a:t>probnim</a:t>
            </a:r>
            <a:r>
              <a:rPr lang="en-US" b="1" dirty="0">
                <a:latin typeface="Times New Roman Bold,Bold"/>
              </a:rPr>
              <a:t> </a:t>
            </a:r>
            <a:r>
              <a:rPr lang="en-US" b="1" dirty="0" err="1">
                <a:latin typeface="Times New Roman Bold,Bold"/>
              </a:rPr>
              <a:t>opterećenjem</a:t>
            </a:r>
            <a:endParaRPr lang="sr-Latn-ME" b="1" dirty="0">
              <a:latin typeface="Times New Roman Bold,Bold"/>
            </a:endParaRPr>
          </a:p>
          <a:p>
            <a:endParaRPr lang="en-US" b="1" dirty="0">
              <a:latin typeface="Times New Roman Bold,Bold"/>
            </a:endParaRPr>
          </a:p>
          <a:p>
            <a:r>
              <a:rPr lang="sr-Latn-ME" b="1" dirty="0">
                <a:latin typeface="Times New Roman,Bold"/>
              </a:rPr>
              <a:t>7.5.2.1 </a:t>
            </a:r>
            <a:r>
              <a:rPr lang="en-US" b="1" dirty="0" err="1">
                <a:latin typeface="Times New Roman,Bold"/>
              </a:rPr>
              <a:t>Postupak</a:t>
            </a:r>
            <a:r>
              <a:rPr lang="en-US" b="1" dirty="0">
                <a:latin typeface="Times New Roman,Bold"/>
              </a:rPr>
              <a:t> </a:t>
            </a:r>
            <a:r>
              <a:rPr lang="en-US" b="1" dirty="0" err="1">
                <a:latin typeface="Times New Roman,Bold"/>
              </a:rPr>
              <a:t>opterećivanja</a:t>
            </a:r>
            <a:endParaRPr lang="sr-Latn-ME" b="1" dirty="0">
              <a:latin typeface="Times New Roman,Bold"/>
            </a:endParaRPr>
          </a:p>
          <a:p>
            <a:endParaRPr lang="en-US" b="1" dirty="0">
              <a:latin typeface="Times New Roman,Bold"/>
            </a:endParaRPr>
          </a:p>
          <a:p>
            <a:r>
              <a:rPr lang="en-US" dirty="0">
                <a:latin typeface="Times New Roman" panose="02020603050405020304" pitchFamily="18" charset="0"/>
              </a:rPr>
              <a:t>(1)P </a:t>
            </a:r>
            <a:r>
              <a:rPr lang="en-US" dirty="0" err="1">
                <a:latin typeface="Times New Roman" panose="02020603050405020304" pitchFamily="18" charset="0"/>
              </a:rPr>
              <a:t>Postupak</a:t>
            </a:r>
            <a:r>
              <a:rPr lang="en-US" dirty="0">
                <a:latin typeface="Times New Roman" panose="02020603050405020304" pitchFamily="18" charset="0"/>
              </a:rPr>
              <a:t> </a:t>
            </a:r>
            <a:r>
              <a:rPr lang="en-US" dirty="0" err="1">
                <a:latin typeface="Times New Roman" panose="02020603050405020304" pitchFamily="18" charset="0"/>
              </a:rPr>
              <a:t>nanošenja</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s </a:t>
            </a:r>
            <a:r>
              <a:rPr lang="en-US" dirty="0" err="1">
                <a:latin typeface="Times New Roman" panose="02020603050405020304" pitchFamily="18" charset="0"/>
              </a:rPr>
              <a:t>obzirom</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broj</a:t>
            </a:r>
            <a:r>
              <a:rPr lang="en-US" dirty="0">
                <a:latin typeface="Times New Roman" panose="02020603050405020304" pitchFamily="18" charset="0"/>
              </a:rPr>
              <a:t> </a:t>
            </a:r>
            <a:r>
              <a:rPr lang="en-US" dirty="0" err="1">
                <a:latin typeface="Times New Roman" panose="02020603050405020304" pitchFamily="18" charset="0"/>
              </a:rPr>
              <a:t>inkremenata</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trajanje</a:t>
            </a:r>
            <a:r>
              <a:rPr lang="en-US" dirty="0">
                <a:latin typeface="Times New Roman" panose="02020603050405020304" pitchFamily="18" charset="0"/>
              </a:rPr>
              <a:t> </a:t>
            </a:r>
            <a:r>
              <a:rPr lang="en-US" dirty="0" err="1">
                <a:latin typeface="Times New Roman" panose="02020603050405020304" pitchFamily="18" charset="0"/>
              </a:rPr>
              <a:t>tih</a:t>
            </a:r>
            <a:r>
              <a:rPr lang="sr-Latn-ME" dirty="0">
                <a:latin typeface="Times New Roman" panose="02020603050405020304" pitchFamily="18" charset="0"/>
              </a:rPr>
              <a:t> </a:t>
            </a:r>
            <a:r>
              <a:rPr lang="en-US" dirty="0" err="1">
                <a:latin typeface="Times New Roman" panose="02020603050405020304" pitchFamily="18" charset="0"/>
              </a:rPr>
              <a:t>koraka</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primjene</a:t>
            </a:r>
            <a:r>
              <a:rPr lang="en-US" dirty="0">
                <a:latin typeface="Times New Roman" panose="02020603050405020304" pitchFamily="18" charset="0"/>
              </a:rPr>
              <a:t> </a:t>
            </a:r>
            <a:r>
              <a:rPr lang="en-US" dirty="0" err="1">
                <a:latin typeface="Times New Roman" panose="02020603050405020304" pitchFamily="18" charset="0"/>
              </a:rPr>
              <a:t>ciklusa</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bude</a:t>
            </a:r>
            <a:r>
              <a:rPr lang="en-US" dirty="0">
                <a:latin typeface="Times New Roman" panose="02020603050405020304" pitchFamily="18" charset="0"/>
              </a:rPr>
              <a:t> </a:t>
            </a:r>
            <a:r>
              <a:rPr lang="en-US" dirty="0" err="1">
                <a:latin typeface="Times New Roman" panose="02020603050405020304" pitchFamily="18" charset="0"/>
              </a:rPr>
              <a:t>takav</a:t>
            </a:r>
            <a:r>
              <a:rPr lang="en-US" dirty="0">
                <a:latin typeface="Times New Roman" panose="02020603050405020304" pitchFamily="18" charset="0"/>
              </a:rPr>
              <a:t> da se </a:t>
            </a:r>
            <a:r>
              <a:rPr lang="en-US" dirty="0" err="1">
                <a:latin typeface="Times New Roman" panose="02020603050405020304" pitchFamily="18" charset="0"/>
              </a:rPr>
              <a:t>mogu</a:t>
            </a:r>
            <a:r>
              <a:rPr lang="en-US" dirty="0">
                <a:latin typeface="Times New Roman" panose="02020603050405020304" pitchFamily="18" charset="0"/>
              </a:rPr>
              <a:t> </a:t>
            </a:r>
            <a:r>
              <a:rPr lang="en-US" dirty="0" err="1">
                <a:latin typeface="Times New Roman" panose="02020603050405020304" pitchFamily="18" charset="0"/>
              </a:rPr>
              <a:t>donijeti</a:t>
            </a:r>
            <a:r>
              <a:rPr lang="en-US" dirty="0">
                <a:latin typeface="Times New Roman" panose="02020603050405020304" pitchFamily="18" charset="0"/>
              </a:rPr>
              <a:t> </a:t>
            </a:r>
            <a:r>
              <a:rPr lang="en-US" dirty="0" err="1">
                <a:latin typeface="Times New Roman" panose="02020603050405020304" pitchFamily="18" charset="0"/>
              </a:rPr>
              <a:t>zaključci</a:t>
            </a:r>
            <a:r>
              <a:rPr lang="en-US" dirty="0">
                <a:latin typeface="Times New Roman" panose="02020603050405020304" pitchFamily="18" charset="0"/>
              </a:rPr>
              <a:t> o</a:t>
            </a:r>
            <a:r>
              <a:rPr lang="sr-Latn-ME" dirty="0">
                <a:latin typeface="Times New Roman" panose="02020603050405020304" pitchFamily="18" charset="0"/>
              </a:rPr>
              <a:t> </a:t>
            </a:r>
            <a:r>
              <a:rPr lang="en-US" dirty="0" err="1">
                <a:latin typeface="Times New Roman" panose="02020603050405020304" pitchFamily="18" charset="0"/>
              </a:rPr>
              <a:t>deformacionom</a:t>
            </a:r>
            <a:r>
              <a:rPr lang="en-US" dirty="0">
                <a:latin typeface="Times New Roman" panose="02020603050405020304" pitchFamily="18" charset="0"/>
              </a:rPr>
              <a:t> </a:t>
            </a:r>
            <a:r>
              <a:rPr lang="en-US" dirty="0" err="1">
                <a:latin typeface="Times New Roman" panose="02020603050405020304" pitchFamily="18" charset="0"/>
              </a:rPr>
              <a:t>ponašanju</a:t>
            </a:r>
            <a:r>
              <a:rPr lang="en-US" dirty="0">
                <a:latin typeface="Times New Roman" panose="02020603050405020304" pitchFamily="18" charset="0"/>
              </a:rPr>
              <a:t>, </a:t>
            </a:r>
            <a:r>
              <a:rPr lang="en-US" dirty="0" err="1">
                <a:latin typeface="Times New Roman" panose="02020603050405020304" pitchFamily="18" charset="0"/>
              </a:rPr>
              <a:t>klizanju</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izdizanju</a:t>
            </a:r>
            <a:r>
              <a:rPr lang="en-US" dirty="0">
                <a:latin typeface="Times New Roman" panose="02020603050405020304" pitchFamily="18" charset="0"/>
              </a:rPr>
              <a:t> </a:t>
            </a:r>
            <a:r>
              <a:rPr lang="en-US" dirty="0" err="1">
                <a:latin typeface="Times New Roman" panose="02020603050405020304" pitchFamily="18" charset="0"/>
              </a:rPr>
              <a:t>temelja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 a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mjerenja</a:t>
            </a:r>
            <a:r>
              <a:rPr lang="en-US" dirty="0">
                <a:latin typeface="Times New Roman" panose="02020603050405020304" pitchFamily="18" charset="0"/>
              </a:rPr>
              <a:t> </a:t>
            </a:r>
            <a:r>
              <a:rPr lang="en-US" dirty="0" err="1">
                <a:latin typeface="Times New Roman" panose="02020603050405020304" pitchFamily="18" charset="0"/>
              </a:rPr>
              <a:t>na</a:t>
            </a:r>
            <a:r>
              <a:rPr lang="sr-Latn-ME" dirty="0">
                <a:latin typeface="Times New Roman" panose="02020603050405020304" pitchFamily="18" charset="0"/>
              </a:rPr>
              <a:t> </a:t>
            </a:r>
            <a:r>
              <a:rPr lang="en-US" dirty="0" err="1">
                <a:latin typeface="Times New Roman" panose="02020603050405020304" pitchFamily="18" charset="0"/>
              </a:rPr>
              <a:t>opitnom</a:t>
            </a:r>
            <a:r>
              <a:rPr lang="en-US" dirty="0">
                <a:latin typeface="Times New Roman" panose="02020603050405020304" pitchFamily="18" charset="0"/>
              </a:rPr>
              <a:t> </a:t>
            </a:r>
            <a:r>
              <a:rPr lang="en-US" dirty="0" err="1">
                <a:latin typeface="Times New Roman" panose="02020603050405020304" pitchFamily="18" charset="0"/>
              </a:rPr>
              <a:t>šipu</a:t>
            </a:r>
            <a:r>
              <a:rPr lang="en-US" dirty="0">
                <a:latin typeface="Times New Roman" panose="02020603050405020304" pitchFamily="18" charset="0"/>
              </a:rPr>
              <a:t>. </a:t>
            </a:r>
            <a:r>
              <a:rPr lang="en-US" b="1" dirty="0" err="1">
                <a:latin typeface="Times New Roman" panose="02020603050405020304" pitchFamily="18" charset="0"/>
              </a:rPr>
              <a:t>Za</a:t>
            </a:r>
            <a:r>
              <a:rPr lang="en-US" b="1" dirty="0">
                <a:latin typeface="Times New Roman" panose="02020603050405020304" pitchFamily="18" charset="0"/>
              </a:rPr>
              <a:t> </a:t>
            </a:r>
            <a:r>
              <a:rPr lang="en-US" b="1" dirty="0" err="1">
                <a:latin typeface="Times New Roman" panose="02020603050405020304" pitchFamily="18" charset="0"/>
              </a:rPr>
              <a:t>opitne</a:t>
            </a:r>
            <a:r>
              <a:rPr lang="en-US" b="1" dirty="0">
                <a:latin typeface="Times New Roman" panose="02020603050405020304" pitchFamily="18" charset="0"/>
              </a:rPr>
              <a:t> </a:t>
            </a:r>
            <a:r>
              <a:rPr lang="en-US" b="1" dirty="0" err="1">
                <a:latin typeface="Times New Roman" panose="02020603050405020304" pitchFamily="18" charset="0"/>
              </a:rPr>
              <a:t>šipove</a:t>
            </a:r>
            <a:r>
              <a:rPr lang="en-US" b="1" dirty="0">
                <a:latin typeface="Times New Roman" panose="02020603050405020304" pitchFamily="18" charset="0"/>
              </a:rPr>
              <a:t>, </a:t>
            </a:r>
            <a:r>
              <a:rPr lang="en-US" b="1" dirty="0" err="1">
                <a:latin typeface="Times New Roman" panose="02020603050405020304" pitchFamily="18" charset="0"/>
              </a:rPr>
              <a:t>opterećenje</a:t>
            </a:r>
            <a:r>
              <a:rPr lang="en-US" b="1" dirty="0">
                <a:latin typeface="Times New Roman" panose="02020603050405020304" pitchFamily="18" charset="0"/>
              </a:rPr>
              <a:t> </a:t>
            </a:r>
            <a:r>
              <a:rPr lang="en-US" b="1" dirty="0" err="1">
                <a:latin typeface="Times New Roman" panose="02020603050405020304" pitchFamily="18" charset="0"/>
              </a:rPr>
              <a:t>treba</a:t>
            </a:r>
            <a:r>
              <a:rPr lang="en-US" b="1" dirty="0">
                <a:latin typeface="Times New Roman" panose="02020603050405020304" pitchFamily="18" charset="0"/>
              </a:rPr>
              <a:t> da je </a:t>
            </a:r>
            <a:r>
              <a:rPr lang="en-US" b="1" dirty="0" err="1">
                <a:latin typeface="Times New Roman" panose="02020603050405020304" pitchFamily="18" charset="0"/>
              </a:rPr>
              <a:t>takvo</a:t>
            </a:r>
            <a:r>
              <a:rPr lang="en-US" b="1" dirty="0">
                <a:latin typeface="Times New Roman" panose="02020603050405020304" pitchFamily="18" charset="0"/>
              </a:rPr>
              <a:t> da se </a:t>
            </a:r>
            <a:r>
              <a:rPr lang="en-US" b="1" dirty="0" err="1">
                <a:latin typeface="Times New Roman" panose="02020603050405020304" pitchFamily="18" charset="0"/>
              </a:rPr>
              <a:t>može</a:t>
            </a:r>
            <a:r>
              <a:rPr lang="en-US" b="1" dirty="0">
                <a:latin typeface="Times New Roman" panose="02020603050405020304" pitchFamily="18" charset="0"/>
              </a:rPr>
              <a:t> </a:t>
            </a:r>
            <a:r>
              <a:rPr lang="en-US" b="1" dirty="0" err="1">
                <a:latin typeface="Times New Roman" panose="02020603050405020304" pitchFamily="18" charset="0"/>
              </a:rPr>
              <a:t>donijeti</a:t>
            </a:r>
            <a:r>
              <a:rPr lang="en-US" b="1" dirty="0">
                <a:latin typeface="Times New Roman" panose="02020603050405020304" pitchFamily="18" charset="0"/>
              </a:rPr>
              <a:t> </a:t>
            </a:r>
            <a:r>
              <a:rPr lang="en-US" b="1" dirty="0" err="1">
                <a:latin typeface="Times New Roman" panose="02020603050405020304" pitchFamily="18" charset="0"/>
              </a:rPr>
              <a:t>zaključak</a:t>
            </a:r>
            <a:r>
              <a:rPr lang="en-US" b="1" dirty="0">
                <a:latin typeface="Times New Roman" panose="02020603050405020304" pitchFamily="18" charset="0"/>
              </a:rPr>
              <a:t> </a:t>
            </a:r>
            <a:r>
              <a:rPr lang="en-US" b="1" dirty="0" err="1">
                <a:latin typeface="Times New Roman" panose="02020603050405020304" pitchFamily="18" charset="0"/>
              </a:rPr>
              <a:t>i</a:t>
            </a:r>
            <a:r>
              <a:rPr lang="en-US" b="1" dirty="0">
                <a:latin typeface="Times New Roman" panose="02020603050405020304" pitchFamily="18" charset="0"/>
              </a:rPr>
              <a:t> o</a:t>
            </a:r>
            <a:r>
              <a:rPr lang="sr-Latn-ME" b="1" dirty="0">
                <a:latin typeface="Times New Roman" panose="02020603050405020304" pitchFamily="18" charset="0"/>
              </a:rPr>
              <a:t> </a:t>
            </a:r>
            <a:r>
              <a:rPr lang="en-US" b="1" dirty="0" err="1">
                <a:latin typeface="Times New Roman" panose="02020603050405020304" pitchFamily="18" charset="0"/>
              </a:rPr>
              <a:t>graničnoj</a:t>
            </a:r>
            <a:r>
              <a:rPr lang="en-US" b="1" dirty="0">
                <a:latin typeface="Times New Roman" panose="02020603050405020304" pitchFamily="18" charset="0"/>
              </a:rPr>
              <a:t> </a:t>
            </a:r>
            <a:r>
              <a:rPr lang="en-US" b="1" dirty="0" err="1">
                <a:latin typeface="Times New Roman" panose="02020603050405020304" pitchFamily="18" charset="0"/>
              </a:rPr>
              <a:t>nosivosti</a:t>
            </a:r>
            <a:r>
              <a:rPr lang="en-US" b="1" dirty="0">
                <a:latin typeface="Times New Roman" panose="02020603050405020304" pitchFamily="18" charset="0"/>
              </a:rPr>
              <a:t> </a:t>
            </a:r>
            <a:r>
              <a:rPr lang="en-US" b="1" dirty="0" err="1">
                <a:latin typeface="Times New Roman" panose="02020603050405020304" pitchFamily="18" charset="0"/>
              </a:rPr>
              <a:t>šipa</a:t>
            </a:r>
            <a:r>
              <a:rPr lang="en-US" b="1" dirty="0">
                <a:latin typeface="Times New Roman" panose="02020603050405020304" pitchFamily="18" charset="0"/>
              </a:rPr>
              <a:t>.</a:t>
            </a:r>
            <a:endParaRPr lang="sr-Latn-ME" b="1" dirty="0">
              <a:latin typeface="Times New Roman" panose="02020603050405020304" pitchFamily="18" charset="0"/>
            </a:endParaRPr>
          </a:p>
          <a:p>
            <a:endParaRPr lang="en-US" dirty="0">
              <a:latin typeface="Times New Roman" panose="02020603050405020304" pitchFamily="18" charset="0"/>
            </a:endParaRPr>
          </a:p>
          <a:p>
            <a:r>
              <a:rPr lang="en-US" sz="1600" dirty="0">
                <a:latin typeface="Times New Roman" panose="02020603050405020304" pitchFamily="18" charset="0"/>
              </a:rPr>
              <a:t>NAPOMENA </a:t>
            </a:r>
            <a:r>
              <a:rPr lang="en-US" sz="1600" dirty="0" err="1">
                <a:latin typeface="Times New Roman" panose="02020603050405020304" pitchFamily="18" charset="0"/>
              </a:rPr>
              <a:t>Ispitivanje</a:t>
            </a:r>
            <a:r>
              <a:rPr lang="en-US" sz="1600" dirty="0">
                <a:latin typeface="Times New Roman" panose="02020603050405020304" pitchFamily="18" charset="0"/>
              </a:rPr>
              <a:t> </a:t>
            </a:r>
            <a:r>
              <a:rPr lang="en-US" sz="1600" dirty="0" err="1">
                <a:latin typeface="Times New Roman" panose="02020603050405020304" pitchFamily="18" charset="0"/>
              </a:rPr>
              <a:t>šipova</a:t>
            </a:r>
            <a:r>
              <a:rPr lang="en-US" sz="1600" dirty="0">
                <a:latin typeface="Times New Roman" panose="02020603050405020304" pitchFamily="18" charset="0"/>
              </a:rPr>
              <a:t> </a:t>
            </a:r>
            <a:r>
              <a:rPr lang="en-US" sz="1600" dirty="0" err="1">
                <a:latin typeface="Times New Roman" panose="02020603050405020304" pitchFamily="18" charset="0"/>
              </a:rPr>
              <a:t>statičkim</a:t>
            </a:r>
            <a:r>
              <a:rPr lang="en-US" sz="1600" dirty="0">
                <a:latin typeface="Times New Roman" panose="02020603050405020304" pitchFamily="18" charset="0"/>
              </a:rPr>
              <a:t> </a:t>
            </a:r>
            <a:r>
              <a:rPr lang="en-US" sz="1600" dirty="0" err="1">
                <a:latin typeface="Times New Roman" panose="02020603050405020304" pitchFamily="18" charset="0"/>
              </a:rPr>
              <a:t>probnim</a:t>
            </a:r>
            <a:r>
              <a:rPr lang="en-US" sz="1600" dirty="0">
                <a:latin typeface="Times New Roman" panose="02020603050405020304" pitchFamily="18" charset="0"/>
              </a:rPr>
              <a:t> </a:t>
            </a:r>
            <a:r>
              <a:rPr lang="en-US" sz="1600" dirty="0" err="1">
                <a:latin typeface="Times New Roman" panose="02020603050405020304" pitchFamily="18" charset="0"/>
              </a:rPr>
              <a:t>opterećenjem</a:t>
            </a:r>
            <a:r>
              <a:rPr lang="en-US" sz="1600" dirty="0">
                <a:latin typeface="Times New Roman" panose="02020603050405020304" pitchFamily="18" charset="0"/>
              </a:rPr>
              <a:t> </a:t>
            </a:r>
            <a:r>
              <a:rPr lang="en-US" sz="1600" dirty="0" err="1">
                <a:latin typeface="Times New Roman" panose="02020603050405020304" pitchFamily="18" charset="0"/>
              </a:rPr>
              <a:t>treba</a:t>
            </a:r>
            <a:r>
              <a:rPr lang="en-US" sz="1600" dirty="0">
                <a:latin typeface="Times New Roman" panose="02020603050405020304" pitchFamily="18" charset="0"/>
              </a:rPr>
              <a:t> </a:t>
            </a:r>
            <a:r>
              <a:rPr lang="en-US" sz="1600" dirty="0" err="1">
                <a:latin typeface="Times New Roman" panose="02020603050405020304" pitchFamily="18" charset="0"/>
              </a:rPr>
              <a:t>vršiti</a:t>
            </a:r>
            <a:r>
              <a:rPr lang="en-US" sz="1600" dirty="0">
                <a:latin typeface="Times New Roman" panose="02020603050405020304" pitchFamily="18" charset="0"/>
              </a:rPr>
              <a:t> </a:t>
            </a:r>
            <a:r>
              <a:rPr lang="en-US" sz="1600" dirty="0" err="1">
                <a:latin typeface="Times New Roman" panose="02020603050405020304" pitchFamily="18" charset="0"/>
              </a:rPr>
              <a:t>saglasno</a:t>
            </a:r>
            <a:r>
              <a:rPr lang="sr-Latn-ME" sz="1600" dirty="0">
                <a:latin typeface="Times New Roman" panose="02020603050405020304" pitchFamily="18" charset="0"/>
              </a:rPr>
              <a:t> </a:t>
            </a:r>
            <a:r>
              <a:rPr lang="en-US" sz="1600" dirty="0" err="1">
                <a:latin typeface="Times New Roman" panose="02020603050405020304" pitchFamily="18" charset="0"/>
              </a:rPr>
              <a:t>predloženoj</a:t>
            </a:r>
            <a:r>
              <a:rPr lang="en-US" sz="1600" dirty="0">
                <a:latin typeface="Times New Roman" panose="02020603050405020304" pitchFamily="18" charset="0"/>
              </a:rPr>
              <a:t> procedure</a:t>
            </a:r>
            <a:endParaRPr lang="sr-Latn-ME" sz="1600" dirty="0">
              <a:latin typeface="Times New Roman" panose="02020603050405020304" pitchFamily="18" charset="0"/>
            </a:endParaRPr>
          </a:p>
          <a:p>
            <a:r>
              <a:rPr lang="en-US" sz="1600" dirty="0">
                <a:latin typeface="Times New Roman" panose="02020603050405020304" pitchFamily="18" charset="0"/>
              </a:rPr>
              <a:t> ISSMFE (</a:t>
            </a:r>
            <a:r>
              <a:rPr lang="en-US" sz="1600" dirty="0" err="1">
                <a:latin typeface="Times New Roman" panose="02020603050405020304" pitchFamily="18" charset="0"/>
              </a:rPr>
              <a:t>međunarodno</a:t>
            </a:r>
            <a:r>
              <a:rPr lang="en-US" sz="1600" dirty="0">
                <a:latin typeface="Times New Roman" panose="02020603050405020304" pitchFamily="18" charset="0"/>
              </a:rPr>
              <a:t> </a:t>
            </a:r>
            <a:r>
              <a:rPr lang="en-US" sz="1600" dirty="0" err="1">
                <a:latin typeface="Times New Roman" panose="02020603050405020304" pitchFamily="18" charset="0"/>
              </a:rPr>
              <a:t>društvo</a:t>
            </a:r>
            <a:r>
              <a:rPr lang="en-US" sz="1600" dirty="0">
                <a:latin typeface="Times New Roman" panose="02020603050405020304" pitchFamily="18" charset="0"/>
              </a:rPr>
              <a:t> </a:t>
            </a:r>
            <a:r>
              <a:rPr lang="en-US" sz="1600" dirty="0" err="1">
                <a:latin typeface="Times New Roman" panose="02020603050405020304" pitchFamily="18" charset="0"/>
              </a:rPr>
              <a:t>za</a:t>
            </a:r>
            <a:r>
              <a:rPr lang="en-US" sz="1600" dirty="0">
                <a:latin typeface="Times New Roman" panose="02020603050405020304" pitchFamily="18" charset="0"/>
              </a:rPr>
              <a:t> </a:t>
            </a:r>
            <a:r>
              <a:rPr lang="en-US" sz="1600" dirty="0" err="1">
                <a:latin typeface="Times New Roman" panose="02020603050405020304" pitchFamily="18" charset="0"/>
              </a:rPr>
              <a:t>mehaniku</a:t>
            </a:r>
            <a:r>
              <a:rPr lang="en-US" sz="1600" dirty="0">
                <a:latin typeface="Times New Roman" panose="02020603050405020304" pitchFamily="18" charset="0"/>
              </a:rPr>
              <a:t> </a:t>
            </a:r>
            <a:r>
              <a:rPr lang="en-US" sz="1600" dirty="0" err="1">
                <a:latin typeface="Times New Roman" panose="02020603050405020304" pitchFamily="18" charset="0"/>
              </a:rPr>
              <a:t>tla</a:t>
            </a:r>
            <a:r>
              <a:rPr lang="en-US" sz="1600" dirty="0">
                <a:latin typeface="Times New Roman" panose="02020603050405020304" pitchFamily="18" charset="0"/>
              </a:rPr>
              <a:t> </a:t>
            </a:r>
            <a:r>
              <a:rPr lang="en-US" sz="1600" dirty="0" err="1">
                <a:latin typeface="Times New Roman" panose="02020603050405020304" pitchFamily="18" charset="0"/>
              </a:rPr>
              <a:t>i</a:t>
            </a:r>
            <a:r>
              <a:rPr lang="en-US" sz="1600" dirty="0">
                <a:latin typeface="Times New Roman" panose="02020603050405020304" pitchFamily="18" charset="0"/>
              </a:rPr>
              <a:t> </a:t>
            </a:r>
            <a:r>
              <a:rPr lang="en-US" sz="1600" dirty="0" err="1">
                <a:latin typeface="Times New Roman" panose="02020603050405020304" pitchFamily="18" charset="0"/>
              </a:rPr>
              <a:t>fundiranje</a:t>
            </a:r>
            <a:r>
              <a:rPr lang="en-US" sz="1600" dirty="0">
                <a:latin typeface="Times New Roman" panose="02020603050405020304" pitchFamily="18" charset="0"/>
              </a:rPr>
              <a:t>)</a:t>
            </a:r>
            <a:r>
              <a:rPr lang="sr-Latn-ME" sz="1600" dirty="0">
                <a:latin typeface="Times New Roman" panose="02020603050405020304" pitchFamily="18" charset="0"/>
              </a:rPr>
              <a:t> </a:t>
            </a:r>
          </a:p>
          <a:p>
            <a:r>
              <a:rPr lang="en-US" sz="1600" dirty="0">
                <a:latin typeface="Times New Roman" panose="02020603050405020304" pitchFamily="18" charset="0"/>
              </a:rPr>
              <a:t>"</a:t>
            </a:r>
            <a:r>
              <a:rPr lang="en-US" sz="1600" dirty="0" err="1">
                <a:latin typeface="Times New Roman" panose="02020603050405020304" pitchFamily="18" charset="0"/>
              </a:rPr>
              <a:t>Podkomitet</a:t>
            </a:r>
            <a:r>
              <a:rPr lang="en-US" sz="1600" dirty="0">
                <a:latin typeface="Times New Roman" panose="02020603050405020304" pitchFamily="18" charset="0"/>
              </a:rPr>
              <a:t> </a:t>
            </a:r>
            <a:r>
              <a:rPr lang="en-US" sz="1600" dirty="0" err="1">
                <a:latin typeface="Times New Roman" panose="02020603050405020304" pitchFamily="18" charset="0"/>
              </a:rPr>
              <a:t>za</a:t>
            </a:r>
            <a:r>
              <a:rPr lang="en-US" sz="1600" dirty="0">
                <a:latin typeface="Times New Roman" panose="02020603050405020304" pitchFamily="18" charset="0"/>
              </a:rPr>
              <a:t> </a:t>
            </a:r>
            <a:r>
              <a:rPr lang="en-US" sz="1600" dirty="0" err="1">
                <a:latin typeface="Times New Roman" panose="02020603050405020304" pitchFamily="18" charset="0"/>
              </a:rPr>
              <a:t>preporučljive</a:t>
            </a:r>
            <a:r>
              <a:rPr lang="en-US" sz="1600" dirty="0">
                <a:latin typeface="Times New Roman" panose="02020603050405020304" pitchFamily="18" charset="0"/>
              </a:rPr>
              <a:t> procedure </a:t>
            </a:r>
            <a:r>
              <a:rPr lang="en-US" sz="1600" dirty="0" err="1">
                <a:latin typeface="Times New Roman" panose="02020603050405020304" pitchFamily="18" charset="0"/>
              </a:rPr>
              <a:t>terenskih</a:t>
            </a:r>
            <a:r>
              <a:rPr lang="en-US" sz="1600" dirty="0">
                <a:latin typeface="Times New Roman" panose="02020603050405020304" pitchFamily="18" charset="0"/>
              </a:rPr>
              <a:t> </a:t>
            </a:r>
            <a:r>
              <a:rPr lang="en-US" sz="1600" dirty="0" err="1">
                <a:latin typeface="Times New Roman" panose="02020603050405020304" pitchFamily="18" charset="0"/>
              </a:rPr>
              <a:t>i</a:t>
            </a:r>
            <a:r>
              <a:rPr lang="en-US" sz="1600" dirty="0">
                <a:latin typeface="Times New Roman" panose="02020603050405020304" pitchFamily="18" charset="0"/>
              </a:rPr>
              <a:t> </a:t>
            </a:r>
            <a:r>
              <a:rPr lang="en-US" sz="1600" dirty="0" err="1">
                <a:latin typeface="Times New Roman" panose="02020603050405020304" pitchFamily="18" charset="0"/>
              </a:rPr>
              <a:t>laboratorijskih</a:t>
            </a:r>
            <a:r>
              <a:rPr lang="en-US" sz="1600" dirty="0">
                <a:latin typeface="Times New Roman" panose="02020603050405020304" pitchFamily="18" charset="0"/>
              </a:rPr>
              <a:t> </a:t>
            </a:r>
            <a:r>
              <a:rPr lang="en-US" sz="1600" dirty="0" err="1">
                <a:latin typeface="Times New Roman" panose="02020603050405020304" pitchFamily="18" charset="0"/>
              </a:rPr>
              <a:t>ispitivanja</a:t>
            </a:r>
            <a:r>
              <a:rPr lang="en-US" sz="1600" dirty="0">
                <a:latin typeface="Times New Roman" panose="02020603050405020304" pitchFamily="18" charset="0"/>
              </a:rPr>
              <a:t>" </a:t>
            </a:r>
            <a:endParaRPr lang="sr-Latn-ME" sz="1600" dirty="0">
              <a:latin typeface="Times New Roman" panose="02020603050405020304" pitchFamily="18" charset="0"/>
            </a:endParaRPr>
          </a:p>
          <a:p>
            <a:r>
              <a:rPr lang="en-US" sz="1600" dirty="0" err="1">
                <a:latin typeface="Times New Roman" panose="02020603050405020304" pitchFamily="18" charset="0"/>
              </a:rPr>
              <a:t>Aksijalno</a:t>
            </a:r>
            <a:r>
              <a:rPr lang="sr-Latn-ME" sz="1600" dirty="0">
                <a:latin typeface="Times New Roman" panose="02020603050405020304" pitchFamily="18" charset="0"/>
              </a:rPr>
              <a:t> </a:t>
            </a:r>
            <a:r>
              <a:rPr lang="en-US" sz="1600" dirty="0" err="1">
                <a:latin typeface="Times New Roman" panose="02020603050405020304" pitchFamily="18" charset="0"/>
              </a:rPr>
              <a:t>opterećivanje</a:t>
            </a:r>
            <a:r>
              <a:rPr lang="en-US" sz="1600" dirty="0">
                <a:latin typeface="Times New Roman" panose="02020603050405020304" pitchFamily="18" charset="0"/>
              </a:rPr>
              <a:t> </a:t>
            </a:r>
            <a:r>
              <a:rPr lang="en-US" sz="1600" dirty="0" err="1">
                <a:latin typeface="Times New Roman" panose="02020603050405020304" pitchFamily="18" charset="0"/>
              </a:rPr>
              <a:t>šipova</a:t>
            </a:r>
            <a:r>
              <a:rPr lang="en-US" sz="1600" dirty="0">
                <a:latin typeface="Times New Roman" panose="02020603050405020304" pitchFamily="18" charset="0"/>
              </a:rPr>
              <a:t>. </a:t>
            </a:r>
            <a:r>
              <a:rPr lang="en-US" sz="1600" dirty="0" err="1">
                <a:latin typeface="Times New Roman" panose="02020603050405020304" pitchFamily="18" charset="0"/>
              </a:rPr>
              <a:t>Preporučen</a:t>
            </a:r>
            <a:r>
              <a:rPr lang="en-US" sz="1600" dirty="0">
                <a:latin typeface="Times New Roman" panose="02020603050405020304" pitchFamily="18" charset="0"/>
              </a:rPr>
              <a:t> </a:t>
            </a:r>
            <a:r>
              <a:rPr lang="en-US" sz="1600" dirty="0" err="1">
                <a:latin typeface="Times New Roman" panose="02020603050405020304" pitchFamily="18" charset="0"/>
              </a:rPr>
              <a:t>postupak</a:t>
            </a:r>
            <a:r>
              <a:rPr lang="en-US" sz="1600" dirty="0">
                <a:latin typeface="Times New Roman" panose="02020603050405020304" pitchFamily="18" charset="0"/>
              </a:rPr>
              <a:t>. </a:t>
            </a:r>
            <a:r>
              <a:rPr lang="en-US" sz="1600" dirty="0" err="1">
                <a:latin typeface="Times New Roman" panose="02020603050405020304" pitchFamily="18" charset="0"/>
              </a:rPr>
              <a:t>Štampan</a:t>
            </a:r>
            <a:r>
              <a:rPr lang="en-US" sz="1600" dirty="0">
                <a:latin typeface="Times New Roman" panose="02020603050405020304" pitchFamily="18" charset="0"/>
              </a:rPr>
              <a:t> u ASTM Geotechnical Journal, June</a:t>
            </a:r>
            <a:r>
              <a:rPr lang="sr-Latn-ME" sz="1600" dirty="0">
                <a:latin typeface="Times New Roman" panose="02020603050405020304" pitchFamily="18" charset="0"/>
              </a:rPr>
              <a:t> </a:t>
            </a:r>
            <a:r>
              <a:rPr lang="en-US" sz="1600" dirty="0">
                <a:latin typeface="Times New Roman" panose="02020603050405020304" pitchFamily="18" charset="0"/>
              </a:rPr>
              <a:t>1985, </a:t>
            </a:r>
            <a:r>
              <a:rPr lang="en-US" sz="1600" dirty="0" err="1">
                <a:latin typeface="Times New Roman" panose="02020603050405020304" pitchFamily="18" charset="0"/>
              </a:rPr>
              <a:t>pp</a:t>
            </a:r>
            <a:r>
              <a:rPr lang="en-US" sz="1600" dirty="0">
                <a:latin typeface="Times New Roman" panose="02020603050405020304" pitchFamily="18" charset="0"/>
              </a:rPr>
              <a:t> 79-80.</a:t>
            </a:r>
            <a:endParaRPr lang="sr-Latn-ME" sz="1600" dirty="0">
              <a:latin typeface="Times New Roman" panose="02020603050405020304" pitchFamily="18" charset="0"/>
            </a:endParaRPr>
          </a:p>
          <a:p>
            <a:endParaRPr lang="en-US" sz="1600" dirty="0">
              <a:latin typeface="Times New Roman" panose="02020603050405020304" pitchFamily="18" charset="0"/>
            </a:endParaRPr>
          </a:p>
          <a:p>
            <a:r>
              <a:rPr lang="en-US" dirty="0">
                <a:latin typeface="Times New Roman" panose="02020603050405020304" pitchFamily="18" charset="0"/>
              </a:rPr>
              <a:t>(2) </a:t>
            </a:r>
            <a:r>
              <a:rPr lang="en-US" dirty="0" err="1">
                <a:latin typeface="Times New Roman" panose="02020603050405020304" pitchFamily="18" charset="0"/>
              </a:rPr>
              <a:t>Oprema</a:t>
            </a:r>
            <a:r>
              <a:rPr lang="en-US" dirty="0">
                <a:latin typeface="Times New Roman" panose="02020603050405020304" pitchFamily="18" charset="0"/>
              </a:rPr>
              <a:t>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određivanje</a:t>
            </a:r>
            <a:r>
              <a:rPr lang="en-US" dirty="0">
                <a:latin typeface="Times New Roman" panose="02020603050405020304" pitchFamily="18" charset="0"/>
              </a:rPr>
              <a:t> </a:t>
            </a:r>
            <a:r>
              <a:rPr lang="en-US" dirty="0" err="1">
                <a:latin typeface="Times New Roman" panose="02020603050405020304" pitchFamily="18" charset="0"/>
              </a:rPr>
              <a:t>sila</a:t>
            </a:r>
            <a:r>
              <a:rPr lang="en-US" dirty="0">
                <a:latin typeface="Times New Roman" panose="02020603050405020304" pitchFamily="18" charset="0"/>
              </a:rPr>
              <a:t>, </a:t>
            </a:r>
            <a:r>
              <a:rPr lang="en-US" dirty="0" err="1">
                <a:latin typeface="Times New Roman" panose="02020603050405020304" pitchFamily="18" charset="0"/>
              </a:rPr>
              <a:t>napona</a:t>
            </a:r>
            <a:r>
              <a:rPr lang="en-US" dirty="0">
                <a:latin typeface="Times New Roman" panose="02020603050405020304" pitchFamily="18" charset="0"/>
              </a:rPr>
              <a:t>, </a:t>
            </a:r>
            <a:r>
              <a:rPr lang="en-US" dirty="0" err="1">
                <a:latin typeface="Times New Roman" panose="02020603050405020304" pitchFamily="18" charset="0"/>
              </a:rPr>
              <a:t>deformacija</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pomjeranja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je </a:t>
            </a:r>
            <a:r>
              <a:rPr lang="en-US" dirty="0" err="1">
                <a:latin typeface="Times New Roman" panose="02020603050405020304" pitchFamily="18" charset="0"/>
              </a:rPr>
              <a:t>baždarena</a:t>
            </a:r>
            <a:r>
              <a:rPr lang="en-US" dirty="0">
                <a:latin typeface="Times New Roman" panose="02020603050405020304" pitchFamily="18" charset="0"/>
              </a:rPr>
              <a:t> </a:t>
            </a:r>
            <a:r>
              <a:rPr lang="en-US" dirty="0" err="1">
                <a:latin typeface="Times New Roman" panose="02020603050405020304" pitchFamily="18" charset="0"/>
              </a:rPr>
              <a:t>prije</a:t>
            </a:r>
            <a:r>
              <a:rPr lang="sr-Latn-ME" dirty="0">
                <a:latin typeface="Times New Roman" panose="02020603050405020304" pitchFamily="18" charset="0"/>
              </a:rPr>
              <a:t> </a:t>
            </a:r>
            <a:r>
              <a:rPr lang="en-US" dirty="0" err="1">
                <a:latin typeface="Times New Roman" panose="02020603050405020304" pitchFamily="18" charset="0"/>
              </a:rPr>
              <a:t>opita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(3) </a:t>
            </a:r>
            <a:r>
              <a:rPr lang="en-US" dirty="0" err="1">
                <a:latin typeface="Times New Roman" panose="02020603050405020304" pitchFamily="18" charset="0"/>
              </a:rPr>
              <a:t>Pravac</a:t>
            </a:r>
            <a:r>
              <a:rPr lang="en-US" dirty="0">
                <a:latin typeface="Times New Roman" panose="02020603050405020304" pitchFamily="18" charset="0"/>
              </a:rPr>
              <a:t> </a:t>
            </a:r>
            <a:r>
              <a:rPr lang="en-US" dirty="0" err="1">
                <a:latin typeface="Times New Roman" panose="02020603050405020304" pitchFamily="18" charset="0"/>
              </a:rPr>
              <a:t>nanošenja</a:t>
            </a:r>
            <a:r>
              <a:rPr lang="en-US" dirty="0">
                <a:latin typeface="Times New Roman" panose="02020603050405020304" pitchFamily="18" charset="0"/>
              </a:rPr>
              <a:t> </a:t>
            </a:r>
            <a:r>
              <a:rPr lang="en-US" dirty="0" err="1">
                <a:latin typeface="Times New Roman" panose="02020603050405020304" pitchFamily="18" charset="0"/>
              </a:rPr>
              <a:t>sila</a:t>
            </a:r>
            <a:r>
              <a:rPr lang="en-US" dirty="0">
                <a:latin typeface="Times New Roman" panose="02020603050405020304" pitchFamily="18" charset="0"/>
              </a:rPr>
              <a:t> </a:t>
            </a:r>
            <a:r>
              <a:rPr lang="en-US" dirty="0" err="1">
                <a:latin typeface="Times New Roman" panose="02020603050405020304" pitchFamily="18" charset="0"/>
              </a:rPr>
              <a:t>pritiska</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zatezanja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se </a:t>
            </a:r>
            <a:r>
              <a:rPr lang="en-US" dirty="0" err="1">
                <a:latin typeface="Times New Roman" panose="02020603050405020304" pitchFamily="18" charset="0"/>
              </a:rPr>
              <a:t>poklapa</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podužnom</a:t>
            </a:r>
            <a:r>
              <a:rPr lang="en-US" dirty="0">
                <a:latin typeface="Times New Roman" panose="02020603050405020304" pitchFamily="18" charset="0"/>
              </a:rPr>
              <a:t> </a:t>
            </a:r>
            <a:r>
              <a:rPr lang="en-US" dirty="0" err="1">
                <a:latin typeface="Times New Roman" panose="02020603050405020304" pitchFamily="18" charset="0"/>
              </a:rPr>
              <a:t>osom</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(4) Po </a:t>
            </a:r>
            <a:r>
              <a:rPr lang="en-US" dirty="0" err="1">
                <a:latin typeface="Times New Roman" panose="02020603050405020304" pitchFamily="18" charset="0"/>
              </a:rPr>
              <a:t>pravilu</a:t>
            </a:r>
            <a:r>
              <a:rPr lang="en-US" dirty="0">
                <a:latin typeface="Times New Roman" panose="02020603050405020304" pitchFamily="18" charset="0"/>
              </a:rPr>
              <a:t>, </a:t>
            </a:r>
            <a:r>
              <a:rPr lang="en-US" dirty="0" err="1">
                <a:latin typeface="Times New Roman" panose="02020603050405020304" pitchFamily="18" charset="0"/>
              </a:rPr>
              <a:t>opite</a:t>
            </a:r>
            <a:r>
              <a:rPr lang="en-US" dirty="0">
                <a:latin typeface="Times New Roman" panose="02020603050405020304" pitchFamily="18" charset="0"/>
              </a:rPr>
              <a:t> </a:t>
            </a:r>
            <a:r>
              <a:rPr lang="en-US" dirty="0" err="1">
                <a:latin typeface="Times New Roman" panose="02020603050405020304" pitchFamily="18" charset="0"/>
              </a:rPr>
              <a:t>probnim</a:t>
            </a:r>
            <a:r>
              <a:rPr lang="en-US" dirty="0">
                <a:latin typeface="Times New Roman" panose="02020603050405020304" pitchFamily="18" charset="0"/>
              </a:rPr>
              <a:t> </a:t>
            </a:r>
            <a:r>
              <a:rPr lang="en-US" dirty="0" err="1">
                <a:latin typeface="Times New Roman" panose="02020603050405020304" pitchFamily="18" charset="0"/>
              </a:rPr>
              <a:t>opterećenjem</a:t>
            </a:r>
            <a:r>
              <a:rPr lang="en-US" dirty="0">
                <a:latin typeface="Times New Roman" panose="02020603050405020304" pitchFamily="18" charset="0"/>
              </a:rPr>
              <a:t> </a:t>
            </a:r>
            <a:r>
              <a:rPr lang="en-US" dirty="0" err="1">
                <a:latin typeface="Times New Roman" panose="02020603050405020304" pitchFamily="18" charset="0"/>
              </a:rPr>
              <a:t>kod</a:t>
            </a:r>
            <a:r>
              <a:rPr lang="en-US" dirty="0">
                <a:latin typeface="Times New Roman" panose="02020603050405020304" pitchFamily="18" charset="0"/>
              </a:rPr>
              <a:t> </a:t>
            </a:r>
            <a:r>
              <a:rPr lang="en-US" b="1" dirty="0" err="1">
                <a:latin typeface="Times New Roman" panose="02020603050405020304" pitchFamily="18" charset="0"/>
              </a:rPr>
              <a:t>zategnutih</a:t>
            </a:r>
            <a:r>
              <a:rPr lang="en-US" b="1" dirty="0">
                <a:latin typeface="Times New Roman" panose="02020603050405020304" pitchFamily="18" charset="0"/>
              </a:rPr>
              <a:t> </a:t>
            </a:r>
            <a:r>
              <a:rPr lang="en-US" b="1" dirty="0" err="1">
                <a:latin typeface="Times New Roman" panose="02020603050405020304" pitchFamily="18" charset="0"/>
              </a:rPr>
              <a:t>šipova</a:t>
            </a:r>
            <a:r>
              <a:rPr lang="en-US" b="1"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a:t>
            </a:r>
            <a:r>
              <a:rPr lang="en-US" dirty="0" err="1">
                <a:latin typeface="Times New Roman" panose="02020603050405020304" pitchFamily="18" charset="0"/>
              </a:rPr>
              <a:t>vršiti</a:t>
            </a:r>
            <a:r>
              <a:rPr lang="en-US" dirty="0">
                <a:latin typeface="Times New Roman" panose="02020603050405020304" pitchFamily="18" charset="0"/>
              </a:rPr>
              <a:t> </a:t>
            </a:r>
            <a:r>
              <a:rPr lang="en-US" b="1" dirty="0">
                <a:latin typeface="Times New Roman" panose="02020603050405020304" pitchFamily="18" charset="0"/>
              </a:rPr>
              <a:t>do </a:t>
            </a:r>
            <a:r>
              <a:rPr lang="en-US" b="1" dirty="0" err="1">
                <a:latin typeface="Times New Roman" panose="02020603050405020304" pitchFamily="18" charset="0"/>
              </a:rPr>
              <a:t>sloma</a:t>
            </a:r>
            <a:r>
              <a:rPr lang="en-US" dirty="0">
                <a:latin typeface="Times New Roman" panose="02020603050405020304" pitchFamily="18" charset="0"/>
              </a:rPr>
              <a:t>.</a:t>
            </a:r>
            <a:endParaRPr lang="sr-Latn-ME" dirty="0">
              <a:latin typeface="Times New Roman" panose="02020603050405020304" pitchFamily="18" charset="0"/>
            </a:endParaRPr>
          </a:p>
          <a:p>
            <a:r>
              <a:rPr lang="en-US" b="1" dirty="0" err="1">
                <a:latin typeface="Times New Roman" panose="02020603050405020304" pitchFamily="18" charset="0"/>
              </a:rPr>
              <a:t>Ekstrapolacija</a:t>
            </a:r>
            <a:r>
              <a:rPr lang="en-US" b="1" dirty="0">
                <a:latin typeface="Times New Roman" panose="02020603050405020304" pitchFamily="18" charset="0"/>
              </a:rPr>
              <a:t> </a:t>
            </a:r>
            <a:r>
              <a:rPr lang="en-US" b="1" dirty="0" err="1">
                <a:latin typeface="Times New Roman" panose="02020603050405020304" pitchFamily="18" charset="0"/>
              </a:rPr>
              <a:t>rezultata</a:t>
            </a:r>
            <a:r>
              <a:rPr lang="en-US" b="1"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dijagramu</a:t>
            </a:r>
            <a:r>
              <a:rPr lang="en-US" dirty="0">
                <a:latin typeface="Times New Roman" panose="02020603050405020304" pitchFamily="18" charset="0"/>
              </a:rPr>
              <a:t> </a:t>
            </a:r>
            <a:r>
              <a:rPr lang="en-US" dirty="0" err="1">
                <a:latin typeface="Times New Roman" panose="02020603050405020304" pitchFamily="18" charset="0"/>
              </a:rPr>
              <a:t>zavisnosti</a:t>
            </a:r>
            <a:r>
              <a:rPr lang="en-US" dirty="0">
                <a:latin typeface="Times New Roman" panose="02020603050405020304" pitchFamily="18" charset="0"/>
              </a:rPr>
              <a:t> </a:t>
            </a:r>
            <a:r>
              <a:rPr lang="en-US" dirty="0" err="1">
                <a:latin typeface="Times New Roman" panose="02020603050405020304" pitchFamily="18" charset="0"/>
              </a:rPr>
              <a:t>sile</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pomjeranja</a:t>
            </a:r>
            <a:r>
              <a:rPr lang="en-US" dirty="0">
                <a:latin typeface="Times New Roman" panose="02020603050405020304" pitchFamily="18" charset="0"/>
              </a:rPr>
              <a:t> </a:t>
            </a:r>
            <a:r>
              <a:rPr lang="en-US" dirty="0" err="1">
                <a:latin typeface="Times New Roman" panose="02020603050405020304" pitchFamily="18" charset="0"/>
              </a:rPr>
              <a:t>nije</a:t>
            </a:r>
            <a:r>
              <a:rPr lang="en-US" dirty="0">
                <a:latin typeface="Times New Roman" panose="02020603050405020304" pitchFamily="18" charset="0"/>
              </a:rPr>
              <a:t> </a:t>
            </a:r>
            <a:r>
              <a:rPr lang="en-US" dirty="0" err="1">
                <a:latin typeface="Times New Roman" panose="02020603050405020304" pitchFamily="18" charset="0"/>
              </a:rPr>
              <a:t>dozvoljena</a:t>
            </a:r>
            <a:r>
              <a:rPr lang="en-US" dirty="0">
                <a:latin typeface="Times New Roman" panose="02020603050405020304" pitchFamily="18" charset="0"/>
              </a:rPr>
              <a:t>.</a:t>
            </a:r>
            <a:endParaRPr lang="en-US" dirty="0"/>
          </a:p>
        </p:txBody>
      </p:sp>
    </p:spTree>
    <p:extLst>
      <p:ext uri="{BB962C8B-B14F-4D97-AF65-F5344CB8AC3E}">
        <p14:creationId xmlns:p14="http://schemas.microsoft.com/office/powerpoint/2010/main" val="50748969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5400" y="132026"/>
            <a:ext cx="11161240" cy="3970318"/>
          </a:xfrm>
          <a:prstGeom prst="rect">
            <a:avLst/>
          </a:prstGeom>
        </p:spPr>
        <p:txBody>
          <a:bodyPr wrap="square">
            <a:spAutoFit/>
          </a:bodyPr>
          <a:lstStyle/>
          <a:p>
            <a:r>
              <a:rPr lang="sr-Latn-ME" b="1" dirty="0">
                <a:latin typeface="Times New Roman,Bold"/>
              </a:rPr>
              <a:t>7.5.2.2 </a:t>
            </a:r>
            <a:r>
              <a:rPr lang="en-US" b="1" dirty="0" err="1">
                <a:latin typeface="Times New Roman,Bold"/>
              </a:rPr>
              <a:t>Probni</a:t>
            </a:r>
            <a:r>
              <a:rPr lang="en-US" b="1" dirty="0">
                <a:latin typeface="Times New Roman,Bold"/>
              </a:rPr>
              <a:t> </a:t>
            </a:r>
            <a:r>
              <a:rPr lang="en-US" b="1" dirty="0" err="1">
                <a:latin typeface="Times New Roman,Bold"/>
              </a:rPr>
              <a:t>šipovi</a:t>
            </a:r>
            <a:endParaRPr lang="sr-Latn-ME" b="1" dirty="0">
              <a:latin typeface="Times New Roman,Bold"/>
            </a:endParaRPr>
          </a:p>
          <a:p>
            <a:endParaRPr lang="en-US" b="1" dirty="0">
              <a:latin typeface="Times New Roman,Bold"/>
            </a:endParaRPr>
          </a:p>
          <a:p>
            <a:r>
              <a:rPr lang="en-US" dirty="0">
                <a:latin typeface="Times New Roman" panose="02020603050405020304" pitchFamily="18" charset="0"/>
              </a:rPr>
              <a:t>(1)P </a:t>
            </a:r>
            <a:r>
              <a:rPr lang="en-US" dirty="0" err="1">
                <a:latin typeface="Times New Roman" panose="02020603050405020304" pitchFamily="18" charset="0"/>
              </a:rPr>
              <a:t>Broj</a:t>
            </a:r>
            <a:r>
              <a:rPr lang="en-US" dirty="0">
                <a:latin typeface="Times New Roman" panose="02020603050405020304" pitchFamily="18" charset="0"/>
              </a:rPr>
              <a:t> </a:t>
            </a:r>
            <a:r>
              <a:rPr lang="en-US" dirty="0" err="1">
                <a:latin typeface="Times New Roman" panose="02020603050405020304" pitchFamily="18" charset="0"/>
              </a:rPr>
              <a:t>probnih</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potrebnih</a:t>
            </a:r>
            <a:r>
              <a:rPr lang="en-US" dirty="0">
                <a:latin typeface="Times New Roman" panose="02020603050405020304" pitchFamily="18" charset="0"/>
              </a:rPr>
              <a:t>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verifikaciju</a:t>
            </a:r>
            <a:r>
              <a:rPr lang="en-US" dirty="0">
                <a:latin typeface="Times New Roman" panose="02020603050405020304" pitchFamily="18" charset="0"/>
              </a:rPr>
              <a:t> </a:t>
            </a:r>
            <a:r>
              <a:rPr lang="en-US" dirty="0" err="1">
                <a:latin typeface="Times New Roman" panose="02020603050405020304" pitchFamily="18" charset="0"/>
              </a:rPr>
              <a:t>proračuna</a:t>
            </a:r>
            <a:r>
              <a:rPr lang="en-US" dirty="0">
                <a:latin typeface="Times New Roman" panose="02020603050405020304" pitchFamily="18" charset="0"/>
              </a:rPr>
              <a:t>, </a:t>
            </a:r>
            <a:r>
              <a:rPr lang="en-US" dirty="0" err="1">
                <a:latin typeface="Times New Roman" panose="02020603050405020304" pitchFamily="18" charset="0"/>
              </a:rPr>
              <a:t>određuje</a:t>
            </a:r>
            <a:r>
              <a:rPr lang="en-US" dirty="0">
                <a:latin typeface="Times New Roman" panose="02020603050405020304" pitchFamily="18" charset="0"/>
              </a:rPr>
              <a:t> se s </a:t>
            </a:r>
            <a:r>
              <a:rPr lang="en-US" dirty="0" err="1">
                <a:latin typeface="Times New Roman" panose="02020603050405020304" pitchFamily="18" charset="0"/>
              </a:rPr>
              <a:t>obzirom</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sljedeće</a:t>
            </a:r>
            <a:r>
              <a:rPr lang="sr-Latn-ME" dirty="0">
                <a:latin typeface="Times New Roman" panose="02020603050405020304" pitchFamily="18" charset="0"/>
              </a:rPr>
              <a:t> </a:t>
            </a:r>
            <a:r>
              <a:rPr lang="en-US" dirty="0" err="1">
                <a:latin typeface="Times New Roman" panose="02020603050405020304" pitchFamily="18" charset="0"/>
              </a:rPr>
              <a:t>aspekte</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uslove</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njihove</a:t>
            </a:r>
            <a:r>
              <a:rPr lang="en-US" dirty="0">
                <a:latin typeface="Times New Roman" panose="02020603050405020304" pitchFamily="18" charset="0"/>
              </a:rPr>
              <a:t> </a:t>
            </a:r>
            <a:r>
              <a:rPr lang="en-US" dirty="0" err="1">
                <a:latin typeface="Times New Roman" panose="02020603050405020304" pitchFamily="18" charset="0"/>
              </a:rPr>
              <a:t>promjene</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lokaciji</a:t>
            </a:r>
            <a:r>
              <a:rPr lang="en-US" dirty="0">
                <a:latin typeface="Times New Roman" panose="02020603050405020304" pitchFamily="18" charset="0"/>
              </a:rPr>
              <a:t>;</a:t>
            </a:r>
            <a:r>
              <a:rPr lang="sr-Latn-ME" dirty="0">
                <a:latin typeface="Times New Roman" panose="02020603050405020304" pitchFamily="18" charset="0"/>
              </a:rPr>
              <a:t> </a:t>
            </a:r>
          </a:p>
          <a:p>
            <a:r>
              <a:rPr lang="pl-PL" dirty="0">
                <a:latin typeface="Times New Roman" panose="02020603050405020304" pitchFamily="18" charset="0"/>
              </a:rPr>
              <a:t>− geotehničku kategoriju konstrukcije, ukoliko je to mjerodavno;</a:t>
            </a:r>
          </a:p>
          <a:p>
            <a:r>
              <a:rPr lang="en-US" dirty="0">
                <a:latin typeface="Times New Roman" panose="02020603050405020304" pitchFamily="18" charset="0"/>
              </a:rPr>
              <a:t>− </a:t>
            </a:r>
            <a:r>
              <a:rPr lang="en-US" dirty="0" err="1">
                <a:latin typeface="Times New Roman" panose="02020603050405020304" pitchFamily="18" charset="0"/>
              </a:rPr>
              <a:t>prethodno</a:t>
            </a:r>
            <a:r>
              <a:rPr lang="en-US" dirty="0">
                <a:latin typeface="Times New Roman" panose="02020603050405020304" pitchFamily="18" charset="0"/>
              </a:rPr>
              <a:t> </a:t>
            </a:r>
            <a:r>
              <a:rPr lang="en-US" dirty="0" err="1">
                <a:latin typeface="Times New Roman" panose="02020603050405020304" pitchFamily="18" charset="0"/>
              </a:rPr>
              <a:t>dokumentovana</a:t>
            </a:r>
            <a:r>
              <a:rPr lang="en-US" dirty="0">
                <a:latin typeface="Times New Roman" panose="02020603050405020304" pitchFamily="18" charset="0"/>
              </a:rPr>
              <a:t> </a:t>
            </a:r>
            <a:r>
              <a:rPr lang="en-US" dirty="0" err="1">
                <a:latin typeface="Times New Roman" panose="02020603050405020304" pitchFamily="18" charset="0"/>
              </a:rPr>
              <a:t>evidencija</a:t>
            </a:r>
            <a:r>
              <a:rPr lang="en-US" dirty="0">
                <a:latin typeface="Times New Roman" panose="02020603050405020304" pitchFamily="18" charset="0"/>
              </a:rPr>
              <a:t> o </a:t>
            </a:r>
            <a:r>
              <a:rPr lang="en-US" dirty="0" err="1">
                <a:latin typeface="Times New Roman" panose="02020603050405020304" pitchFamily="18" charset="0"/>
              </a:rPr>
              <a:t>ponašanju</a:t>
            </a:r>
            <a:r>
              <a:rPr lang="en-US" dirty="0">
                <a:latin typeface="Times New Roman" panose="02020603050405020304" pitchFamily="18" charset="0"/>
              </a:rPr>
              <a:t> </a:t>
            </a:r>
            <a:r>
              <a:rPr lang="en-US" dirty="0" err="1">
                <a:latin typeface="Times New Roman" panose="02020603050405020304" pitchFamily="18" charset="0"/>
              </a:rPr>
              <a:t>iste</a:t>
            </a:r>
            <a:r>
              <a:rPr lang="en-US" dirty="0">
                <a:latin typeface="Times New Roman" panose="02020603050405020304" pitchFamily="18" charset="0"/>
              </a:rPr>
              <a:t> </a:t>
            </a:r>
            <a:r>
              <a:rPr lang="en-US" dirty="0" err="1">
                <a:latin typeface="Times New Roman" panose="02020603050405020304" pitchFamily="18" charset="0"/>
              </a:rPr>
              <a:t>vrste</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u </a:t>
            </a:r>
            <a:r>
              <a:rPr lang="en-US" dirty="0" err="1">
                <a:latin typeface="Times New Roman" panose="02020603050405020304" pitchFamily="18" charset="0"/>
              </a:rPr>
              <a:t>sličnim</a:t>
            </a:r>
            <a:r>
              <a:rPr lang="en-US" dirty="0">
                <a:latin typeface="Times New Roman" panose="02020603050405020304" pitchFamily="18" charset="0"/>
              </a:rPr>
              <a:t> </a:t>
            </a:r>
            <a:r>
              <a:rPr lang="en-US" dirty="0" err="1">
                <a:latin typeface="Times New Roman" panose="02020603050405020304" pitchFamily="18" charset="0"/>
              </a:rPr>
              <a:t>uslovima</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a:t>
            </a:r>
          </a:p>
          <a:p>
            <a:r>
              <a:rPr lang="sv-SE" dirty="0">
                <a:latin typeface="Times New Roman" panose="02020603050405020304" pitchFamily="18" charset="0"/>
              </a:rPr>
              <a:t>− ukupni broj šipova i vrsta šipova.</a:t>
            </a:r>
            <a:endParaRPr lang="sr-Latn-ME" dirty="0">
              <a:latin typeface="Times New Roman" panose="02020603050405020304" pitchFamily="18" charset="0"/>
            </a:endParaRPr>
          </a:p>
          <a:p>
            <a:endParaRPr lang="sv-SE" dirty="0">
              <a:latin typeface="Times New Roman" panose="02020603050405020304" pitchFamily="18" charset="0"/>
            </a:endParaRPr>
          </a:p>
          <a:p>
            <a:r>
              <a:rPr lang="en-US" dirty="0">
                <a:latin typeface="Times New Roman" panose="02020603050405020304" pitchFamily="18" charset="0"/>
              </a:rPr>
              <a:t>(2)P </a:t>
            </a:r>
            <a:r>
              <a:rPr lang="en-US" dirty="0" err="1">
                <a:latin typeface="Times New Roman" panose="02020603050405020304" pitchFamily="18" charset="0"/>
              </a:rPr>
              <a:t>Uslovi</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mjestu</a:t>
            </a:r>
            <a:r>
              <a:rPr lang="en-US" dirty="0">
                <a:latin typeface="Times New Roman" panose="02020603050405020304" pitchFamily="18" charset="0"/>
              </a:rPr>
              <a:t> </a:t>
            </a:r>
            <a:r>
              <a:rPr lang="en-US" dirty="0" err="1">
                <a:latin typeface="Times New Roman" panose="02020603050405020304" pitchFamily="18" charset="0"/>
              </a:rPr>
              <a:t>ispitivanja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budu</a:t>
            </a:r>
            <a:r>
              <a:rPr lang="en-US" dirty="0">
                <a:latin typeface="Times New Roman" panose="02020603050405020304" pitchFamily="18" charset="0"/>
              </a:rPr>
              <a:t> </a:t>
            </a:r>
            <a:r>
              <a:rPr lang="en-US" dirty="0" err="1">
                <a:latin typeface="Times New Roman" panose="02020603050405020304" pitchFamily="18" charset="0"/>
              </a:rPr>
              <a:t>detaljno</a:t>
            </a:r>
            <a:r>
              <a:rPr lang="en-US" dirty="0">
                <a:latin typeface="Times New Roman" panose="02020603050405020304" pitchFamily="18" charset="0"/>
              </a:rPr>
              <a:t> </a:t>
            </a:r>
            <a:r>
              <a:rPr lang="en-US" dirty="0" err="1">
                <a:latin typeface="Times New Roman" panose="02020603050405020304" pitchFamily="18" charset="0"/>
              </a:rPr>
              <a:t>izloženi</a:t>
            </a:r>
            <a:r>
              <a:rPr lang="en-US" dirty="0">
                <a:latin typeface="Times New Roman" panose="02020603050405020304" pitchFamily="18" charset="0"/>
              </a:rPr>
              <a:t>. </a:t>
            </a:r>
            <a:r>
              <a:rPr lang="en-US" dirty="0" err="1">
                <a:latin typeface="Times New Roman" panose="02020603050405020304" pitchFamily="18" charset="0"/>
              </a:rPr>
              <a:t>Dubina</a:t>
            </a:r>
            <a:r>
              <a:rPr lang="en-US" dirty="0">
                <a:latin typeface="Times New Roman" panose="02020603050405020304" pitchFamily="18" charset="0"/>
              </a:rPr>
              <a:t> </a:t>
            </a:r>
            <a:r>
              <a:rPr lang="en-US" dirty="0" err="1">
                <a:latin typeface="Times New Roman" panose="02020603050405020304" pitchFamily="18" charset="0"/>
              </a:rPr>
              <a:t>bušenja</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opiti</a:t>
            </a:r>
            <a:r>
              <a:rPr lang="en-US" dirty="0">
                <a:latin typeface="Times New Roman" panose="02020603050405020304" pitchFamily="18" charset="0"/>
              </a:rPr>
              <a:t> u</a:t>
            </a:r>
          </a:p>
          <a:p>
            <a:r>
              <a:rPr lang="en-US" dirty="0" err="1">
                <a:latin typeface="Times New Roman" panose="02020603050405020304" pitchFamily="18" charset="0"/>
              </a:rPr>
              <a:t>terenu</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budu</a:t>
            </a:r>
            <a:r>
              <a:rPr lang="en-US" dirty="0">
                <a:latin typeface="Times New Roman" panose="02020603050405020304" pitchFamily="18" charset="0"/>
              </a:rPr>
              <a:t> </a:t>
            </a:r>
            <a:r>
              <a:rPr lang="en-US" dirty="0" err="1">
                <a:latin typeface="Times New Roman" panose="02020603050405020304" pitchFamily="18" charset="0"/>
              </a:rPr>
              <a:t>dovoljni</a:t>
            </a:r>
            <a:r>
              <a:rPr lang="en-US" dirty="0">
                <a:latin typeface="Times New Roman" panose="02020603050405020304" pitchFamily="18" charset="0"/>
              </a:rPr>
              <a:t> da se </a:t>
            </a:r>
            <a:r>
              <a:rPr lang="en-US" dirty="0" err="1">
                <a:latin typeface="Times New Roman" panose="02020603050405020304" pitchFamily="18" charset="0"/>
              </a:rPr>
              <a:t>odredi</a:t>
            </a:r>
            <a:r>
              <a:rPr lang="en-US" dirty="0">
                <a:latin typeface="Times New Roman" panose="02020603050405020304" pitchFamily="18" charset="0"/>
              </a:rPr>
              <a:t> </a:t>
            </a:r>
            <a:r>
              <a:rPr lang="en-US" dirty="0" err="1">
                <a:latin typeface="Times New Roman" panose="02020603050405020304" pitchFamily="18" charset="0"/>
              </a:rPr>
              <a:t>priroda</a:t>
            </a:r>
            <a:r>
              <a:rPr lang="en-US" dirty="0">
                <a:latin typeface="Times New Roman" panose="02020603050405020304" pitchFamily="18" charset="0"/>
              </a:rPr>
              <a:t> </a:t>
            </a:r>
            <a:r>
              <a:rPr lang="en-US" dirty="0" err="1">
                <a:latin typeface="Times New Roman" panose="02020603050405020304" pitchFamily="18" charset="0"/>
              </a:rPr>
              <a:t>terena</a:t>
            </a:r>
            <a:r>
              <a:rPr lang="en-US" dirty="0">
                <a:latin typeface="Times New Roman" panose="02020603050405020304" pitchFamily="18" charset="0"/>
              </a:rPr>
              <a:t> </a:t>
            </a:r>
            <a:r>
              <a:rPr lang="en-US" dirty="0" err="1">
                <a:latin typeface="Times New Roman" panose="02020603050405020304" pitchFamily="18" charset="0"/>
              </a:rPr>
              <a:t>kako</a:t>
            </a:r>
            <a:r>
              <a:rPr lang="en-US" dirty="0">
                <a:latin typeface="Times New Roman" panose="02020603050405020304" pitchFamily="18" charset="0"/>
              </a:rPr>
              <a:t> pored </a:t>
            </a:r>
            <a:r>
              <a:rPr lang="en-US" dirty="0" err="1">
                <a:latin typeface="Times New Roman" panose="02020603050405020304" pitchFamily="18" charset="0"/>
              </a:rPr>
              <a:t>tako</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ispod</a:t>
            </a:r>
            <a:r>
              <a:rPr lang="en-US" dirty="0">
                <a:latin typeface="Times New Roman" panose="02020603050405020304" pitchFamily="18" charset="0"/>
              </a:rPr>
              <a:t> </a:t>
            </a:r>
            <a:r>
              <a:rPr lang="en-US" dirty="0" err="1">
                <a:latin typeface="Times New Roman" panose="02020603050405020304" pitchFamily="18" charset="0"/>
              </a:rPr>
              <a:t>baze</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a:t>
            </a:r>
            <a:r>
              <a:rPr lang="en-US" dirty="0" err="1">
                <a:latin typeface="Times New Roman" panose="02020603050405020304" pitchFamily="18" charset="0"/>
              </a:rPr>
              <a:t>Svi</a:t>
            </a:r>
            <a:endParaRPr lang="en-US" dirty="0">
              <a:latin typeface="Times New Roman" panose="02020603050405020304" pitchFamily="18" charset="0"/>
            </a:endParaRPr>
          </a:p>
          <a:p>
            <a:r>
              <a:rPr lang="en-US" dirty="0" err="1">
                <a:latin typeface="Times New Roman" panose="02020603050405020304" pitchFamily="18" charset="0"/>
              </a:rPr>
              <a:t>slojevi</a:t>
            </a:r>
            <a:r>
              <a:rPr lang="en-US" dirty="0">
                <a:latin typeface="Times New Roman" panose="02020603050405020304" pitchFamily="18" charset="0"/>
              </a:rPr>
              <a:t> </a:t>
            </a:r>
            <a:r>
              <a:rPr lang="en-US" dirty="0" err="1">
                <a:latin typeface="Times New Roman" panose="02020603050405020304" pitchFamily="18" charset="0"/>
              </a:rPr>
              <a:t>koji</a:t>
            </a:r>
            <a:r>
              <a:rPr lang="en-US" dirty="0">
                <a:latin typeface="Times New Roman" panose="02020603050405020304" pitchFamily="18" charset="0"/>
              </a:rPr>
              <a:t> </a:t>
            </a:r>
            <a:r>
              <a:rPr lang="en-US" dirty="0" err="1">
                <a:latin typeface="Times New Roman" panose="02020603050405020304" pitchFamily="18" charset="0"/>
              </a:rPr>
              <a:t>značajno</a:t>
            </a:r>
            <a:r>
              <a:rPr lang="en-US" dirty="0">
                <a:latin typeface="Times New Roman" panose="02020603050405020304" pitchFamily="18" charset="0"/>
              </a:rPr>
              <a:t> </a:t>
            </a:r>
            <a:r>
              <a:rPr lang="en-US" dirty="0" err="1">
                <a:latin typeface="Times New Roman" panose="02020603050405020304" pitchFamily="18" charset="0"/>
              </a:rPr>
              <a:t>utiču</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ponašanje</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budu</a:t>
            </a:r>
            <a:r>
              <a:rPr lang="en-US" dirty="0">
                <a:latin typeface="Times New Roman" panose="02020603050405020304" pitchFamily="18" charset="0"/>
              </a:rPr>
              <a:t> </a:t>
            </a:r>
            <a:r>
              <a:rPr lang="en-US" dirty="0" err="1">
                <a:latin typeface="Times New Roman" panose="02020603050405020304" pitchFamily="18" charset="0"/>
              </a:rPr>
              <a:t>istraženi</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(3)P </a:t>
            </a:r>
            <a:r>
              <a:rPr lang="en-US" dirty="0" err="1">
                <a:latin typeface="Times New Roman" panose="02020603050405020304" pitchFamily="18" charset="0"/>
              </a:rPr>
              <a:t>Postupak</a:t>
            </a:r>
            <a:r>
              <a:rPr lang="en-US" dirty="0">
                <a:latin typeface="Times New Roman" panose="02020603050405020304" pitchFamily="18" charset="0"/>
              </a:rPr>
              <a:t> </a:t>
            </a:r>
            <a:r>
              <a:rPr lang="en-US" dirty="0" err="1">
                <a:latin typeface="Times New Roman" panose="02020603050405020304" pitchFamily="18" charset="0"/>
              </a:rPr>
              <a:t>izrade</a:t>
            </a:r>
            <a:r>
              <a:rPr lang="en-US" dirty="0">
                <a:latin typeface="Times New Roman" panose="02020603050405020304" pitchFamily="18" charset="0"/>
              </a:rPr>
              <a:t> </a:t>
            </a:r>
            <a:r>
              <a:rPr lang="en-US" dirty="0" err="1">
                <a:latin typeface="Times New Roman" panose="02020603050405020304" pitchFamily="18" charset="0"/>
              </a:rPr>
              <a:t>probnog</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je </a:t>
            </a:r>
            <a:r>
              <a:rPr lang="en-US" dirty="0" err="1">
                <a:latin typeface="Times New Roman" panose="02020603050405020304" pitchFamily="18" charset="0"/>
              </a:rPr>
              <a:t>detaljno</a:t>
            </a:r>
            <a:r>
              <a:rPr lang="en-US" dirty="0">
                <a:latin typeface="Times New Roman" panose="02020603050405020304" pitchFamily="18" charset="0"/>
              </a:rPr>
              <a:t> </a:t>
            </a:r>
            <a:r>
              <a:rPr lang="en-US" dirty="0" err="1">
                <a:latin typeface="Times New Roman" panose="02020603050405020304" pitchFamily="18" charset="0"/>
              </a:rPr>
              <a:t>dokumentovan</a:t>
            </a:r>
            <a:r>
              <a:rPr lang="en-US" dirty="0">
                <a:latin typeface="Times New Roman" panose="02020603050405020304" pitchFamily="18" charset="0"/>
              </a:rPr>
              <a:t> u </a:t>
            </a:r>
            <a:r>
              <a:rPr lang="en-US" dirty="0" err="1">
                <a:latin typeface="Times New Roman" panose="02020603050405020304" pitchFamily="18" charset="0"/>
              </a:rPr>
              <a:t>projektu</a:t>
            </a:r>
            <a:r>
              <a:rPr lang="en-US" dirty="0">
                <a:latin typeface="Times New Roman" panose="02020603050405020304" pitchFamily="18" charset="0"/>
              </a:rPr>
              <a:t> </a:t>
            </a:r>
            <a:r>
              <a:rPr lang="en-US" dirty="0" err="1">
                <a:latin typeface="Times New Roman" panose="02020603050405020304" pitchFamily="18" charset="0"/>
              </a:rPr>
              <a:t>temeljenja</a:t>
            </a:r>
            <a:endParaRPr lang="en-US" dirty="0">
              <a:latin typeface="Times New Roman" panose="02020603050405020304" pitchFamily="18" charset="0"/>
            </a:endParaRPr>
          </a:p>
          <a:p>
            <a:r>
              <a:rPr lang="en-US" b="1" dirty="0" err="1">
                <a:latin typeface="Times New Roman" panose="02020603050405020304" pitchFamily="18" charset="0"/>
              </a:rPr>
              <a:t>saglasno</a:t>
            </a:r>
            <a:r>
              <a:rPr lang="en-US" b="1" dirty="0">
                <a:latin typeface="Times New Roman" panose="02020603050405020304" pitchFamily="18" charset="0"/>
              </a:rPr>
              <a:t> </a:t>
            </a:r>
            <a:r>
              <a:rPr lang="en-US" b="1" dirty="0" err="1">
                <a:latin typeface="Times New Roman" panose="02020603050405020304" pitchFamily="18" charset="0"/>
              </a:rPr>
              <a:t>sa</a:t>
            </a:r>
            <a:r>
              <a:rPr lang="en-US" b="1" dirty="0">
                <a:latin typeface="Times New Roman" panose="02020603050405020304" pitchFamily="18" charset="0"/>
              </a:rPr>
              <a:t> 7.9.</a:t>
            </a:r>
            <a:endParaRPr lang="en-US" b="1" dirty="0"/>
          </a:p>
        </p:txBody>
      </p:sp>
      <p:sp>
        <p:nvSpPr>
          <p:cNvPr id="4" name="Rectangle 3"/>
          <p:cNvSpPr/>
          <p:nvPr/>
        </p:nvSpPr>
        <p:spPr>
          <a:xfrm>
            <a:off x="236816" y="4979507"/>
            <a:ext cx="11763840" cy="1754326"/>
          </a:xfrm>
          <a:prstGeom prst="rect">
            <a:avLst/>
          </a:prstGeom>
        </p:spPr>
        <p:txBody>
          <a:bodyPr wrap="square">
            <a:spAutoFit/>
          </a:bodyPr>
          <a:lstStyle/>
          <a:p>
            <a:r>
              <a:rPr lang="en-US" b="1" dirty="0">
                <a:latin typeface="Times New Roman Bold,Bold"/>
              </a:rPr>
              <a:t>7.5.3 </a:t>
            </a:r>
            <a:r>
              <a:rPr lang="en-US" b="1" dirty="0" err="1">
                <a:latin typeface="Times New Roman Bold,Bold"/>
              </a:rPr>
              <a:t>Radni</a:t>
            </a:r>
            <a:r>
              <a:rPr lang="en-US" b="1" dirty="0">
                <a:latin typeface="Times New Roman Bold,Bold"/>
              </a:rPr>
              <a:t> </a:t>
            </a:r>
            <a:r>
              <a:rPr lang="en-US" b="1" dirty="0" err="1">
                <a:latin typeface="Times New Roman Bold,Bold"/>
              </a:rPr>
              <a:t>šipovi</a:t>
            </a:r>
            <a:endParaRPr lang="sr-Latn-ME" b="1" dirty="0">
              <a:latin typeface="Times New Roman Bold,Bold"/>
            </a:endParaRPr>
          </a:p>
          <a:p>
            <a:endParaRPr lang="en-US" b="1" dirty="0">
              <a:latin typeface="Times New Roman Bold,Bold"/>
            </a:endParaRPr>
          </a:p>
          <a:p>
            <a:r>
              <a:rPr lang="en-US" dirty="0">
                <a:latin typeface="Times New Roman" panose="02020603050405020304" pitchFamily="18" charset="0"/>
              </a:rPr>
              <a:t>(1)P </a:t>
            </a:r>
            <a:r>
              <a:rPr lang="en-US" dirty="0" err="1">
                <a:latin typeface="Times New Roman" panose="02020603050405020304" pitchFamily="18" charset="0"/>
              </a:rPr>
              <a:t>Broj</a:t>
            </a:r>
            <a:r>
              <a:rPr lang="en-US" dirty="0">
                <a:latin typeface="Times New Roman" panose="02020603050405020304" pitchFamily="18" charset="0"/>
              </a:rPr>
              <a:t> </a:t>
            </a:r>
            <a:r>
              <a:rPr lang="en-US" dirty="0" err="1">
                <a:latin typeface="Times New Roman" panose="02020603050405020304" pitchFamily="18" charset="0"/>
              </a:rPr>
              <a:t>radnih</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kojima</a:t>
            </a:r>
            <a:r>
              <a:rPr lang="en-US" dirty="0">
                <a:latin typeface="Times New Roman" panose="02020603050405020304" pitchFamily="18" charset="0"/>
              </a:rPr>
              <a:t> se </a:t>
            </a:r>
            <a:r>
              <a:rPr lang="en-US" dirty="0" err="1">
                <a:latin typeface="Times New Roman" panose="02020603050405020304" pitchFamily="18" charset="0"/>
              </a:rPr>
              <a:t>izvodi</a:t>
            </a:r>
            <a:r>
              <a:rPr lang="en-US" dirty="0">
                <a:latin typeface="Times New Roman" panose="02020603050405020304" pitchFamily="18" charset="0"/>
              </a:rPr>
              <a:t> </a:t>
            </a:r>
            <a:r>
              <a:rPr lang="en-US" dirty="0" err="1">
                <a:latin typeface="Times New Roman" panose="02020603050405020304" pitchFamily="18" charset="0"/>
              </a:rPr>
              <a:t>opit</a:t>
            </a:r>
            <a:r>
              <a:rPr lang="en-US" dirty="0">
                <a:latin typeface="Times New Roman" panose="02020603050405020304" pitchFamily="18" charset="0"/>
              </a:rPr>
              <a:t> </a:t>
            </a:r>
            <a:r>
              <a:rPr lang="en-US" dirty="0" err="1">
                <a:latin typeface="Times New Roman" panose="02020603050405020304" pitchFamily="18" charset="0"/>
              </a:rPr>
              <a:t>probnim</a:t>
            </a:r>
            <a:r>
              <a:rPr lang="en-US" dirty="0">
                <a:latin typeface="Times New Roman" panose="02020603050405020304" pitchFamily="18" charset="0"/>
              </a:rPr>
              <a:t> </a:t>
            </a:r>
            <a:r>
              <a:rPr lang="en-US" dirty="0" err="1">
                <a:latin typeface="Times New Roman" panose="02020603050405020304" pitchFamily="18" charset="0"/>
              </a:rPr>
              <a:t>opterećenjem</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je </a:t>
            </a:r>
            <a:r>
              <a:rPr lang="en-US" dirty="0" err="1">
                <a:latin typeface="Times New Roman" panose="02020603050405020304" pitchFamily="18" charset="0"/>
              </a:rPr>
              <a:t>odabran</a:t>
            </a:r>
            <a:r>
              <a:rPr lang="en-US" dirty="0">
                <a:latin typeface="Times New Roman" panose="02020603050405020304" pitchFamily="18" charset="0"/>
              </a:rPr>
              <a:t> </a:t>
            </a:r>
            <a:r>
              <a:rPr lang="en-US" dirty="0" err="1">
                <a:latin typeface="Times New Roman" panose="02020603050405020304" pitchFamily="18" charset="0"/>
              </a:rPr>
              <a:t>na</a:t>
            </a:r>
            <a:r>
              <a:rPr lang="sr-Latn-ME"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nalaza</a:t>
            </a:r>
            <a:r>
              <a:rPr lang="en-US" dirty="0">
                <a:latin typeface="Times New Roman" panose="02020603050405020304" pitchFamily="18" charset="0"/>
              </a:rPr>
              <a:t> </a:t>
            </a:r>
            <a:r>
              <a:rPr lang="en-US" dirty="0" err="1">
                <a:latin typeface="Times New Roman" panose="02020603050405020304" pitchFamily="18" charset="0"/>
              </a:rPr>
              <a:t>stečenih</a:t>
            </a:r>
            <a:r>
              <a:rPr lang="en-US" dirty="0">
                <a:latin typeface="Times New Roman" panose="02020603050405020304" pitchFamily="18" charset="0"/>
              </a:rPr>
              <a:t>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vrijeme</a:t>
            </a:r>
            <a:r>
              <a:rPr lang="en-US" dirty="0">
                <a:latin typeface="Times New Roman" panose="02020603050405020304" pitchFamily="18" charset="0"/>
              </a:rPr>
              <a:t> </a:t>
            </a:r>
            <a:r>
              <a:rPr lang="en-US" dirty="0" err="1">
                <a:latin typeface="Times New Roman" panose="02020603050405020304" pitchFamily="18" charset="0"/>
              </a:rPr>
              <a:t>izvođenja</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a:t>
            </a:r>
            <a:endParaRPr lang="sr-Latn-ME" dirty="0">
              <a:latin typeface="Times New Roman" panose="02020603050405020304" pitchFamily="18" charset="0"/>
            </a:endParaRPr>
          </a:p>
          <a:p>
            <a:r>
              <a:rPr lang="en-US" dirty="0">
                <a:latin typeface="Times New Roman" panose="02020603050405020304" pitchFamily="18" charset="0"/>
              </a:rPr>
              <a:t>(2)P </a:t>
            </a:r>
            <a:r>
              <a:rPr lang="en-US" dirty="0" err="1">
                <a:latin typeface="Times New Roman" panose="02020603050405020304" pitchFamily="18" charset="0"/>
              </a:rPr>
              <a:t>Opterećenje</a:t>
            </a:r>
            <a:r>
              <a:rPr lang="en-US" dirty="0">
                <a:latin typeface="Times New Roman" panose="02020603050405020304" pitchFamily="18" charset="0"/>
              </a:rPr>
              <a:t> </a:t>
            </a:r>
            <a:r>
              <a:rPr lang="en-US" dirty="0" err="1">
                <a:latin typeface="Times New Roman" panose="02020603050405020304" pitchFamily="18" charset="0"/>
              </a:rPr>
              <a:t>kojim</a:t>
            </a:r>
            <a:r>
              <a:rPr lang="en-US" dirty="0">
                <a:latin typeface="Times New Roman" panose="02020603050405020304" pitchFamily="18" charset="0"/>
              </a:rPr>
              <a:t> se </a:t>
            </a:r>
            <a:r>
              <a:rPr lang="en-US" dirty="0" err="1">
                <a:latin typeface="Times New Roman" panose="02020603050405020304" pitchFamily="18" charset="0"/>
              </a:rPr>
              <a:t>opterećuje</a:t>
            </a:r>
            <a:r>
              <a:rPr lang="en-US" dirty="0">
                <a:latin typeface="Times New Roman" panose="02020603050405020304" pitchFamily="18" charset="0"/>
              </a:rPr>
              <a:t> </a:t>
            </a:r>
            <a:r>
              <a:rPr lang="en-US" dirty="0" err="1">
                <a:latin typeface="Times New Roman" panose="02020603050405020304" pitchFamily="18" charset="0"/>
              </a:rPr>
              <a:t>probni</a:t>
            </a:r>
            <a:r>
              <a:rPr lang="en-US" dirty="0">
                <a:latin typeface="Times New Roman" panose="02020603050405020304" pitchFamily="18" charset="0"/>
              </a:rPr>
              <a:t> </a:t>
            </a:r>
            <a:r>
              <a:rPr lang="en-US" dirty="0" err="1">
                <a:latin typeface="Times New Roman" panose="02020603050405020304" pitchFamily="18" charset="0"/>
              </a:rPr>
              <a:t>šip</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b="1" dirty="0">
                <a:latin typeface="Times New Roman" panose="02020603050405020304" pitchFamily="18" charset="0"/>
              </a:rPr>
              <a:t>je </a:t>
            </a:r>
            <a:r>
              <a:rPr lang="en-US" b="1" dirty="0" err="1">
                <a:latin typeface="Times New Roman" panose="02020603050405020304" pitchFamily="18" charset="0"/>
              </a:rPr>
              <a:t>najmanje</a:t>
            </a:r>
            <a:r>
              <a:rPr lang="en-US" b="1" dirty="0">
                <a:latin typeface="Times New Roman" panose="02020603050405020304" pitchFamily="18" charset="0"/>
              </a:rPr>
              <a:t> </a:t>
            </a:r>
            <a:r>
              <a:rPr lang="en-US" b="1" dirty="0" err="1">
                <a:latin typeface="Times New Roman" panose="02020603050405020304" pitchFamily="18" charset="0"/>
              </a:rPr>
              <a:t>jednako</a:t>
            </a:r>
            <a:r>
              <a:rPr lang="en-US" b="1" dirty="0">
                <a:latin typeface="Times New Roman" panose="02020603050405020304" pitchFamily="18" charset="0"/>
              </a:rPr>
              <a:t> </a:t>
            </a:r>
            <a:r>
              <a:rPr lang="en-US" b="1" dirty="0" err="1">
                <a:latin typeface="Times New Roman" panose="02020603050405020304" pitchFamily="18" charset="0"/>
              </a:rPr>
              <a:t>projektnom</a:t>
            </a:r>
            <a:endParaRPr lang="en-US" b="1" dirty="0">
              <a:latin typeface="Times New Roman" panose="02020603050405020304" pitchFamily="18" charset="0"/>
            </a:endParaRPr>
          </a:p>
          <a:p>
            <a:r>
              <a:rPr lang="en-US" b="1" dirty="0" err="1">
                <a:latin typeface="Times New Roman" panose="02020603050405020304" pitchFamily="18" charset="0"/>
              </a:rPr>
              <a:t>opterećenju</a:t>
            </a:r>
            <a:r>
              <a:rPr lang="en-US" b="1" dirty="0">
                <a:latin typeface="Times New Roman" panose="02020603050405020304" pitchFamily="18" charset="0"/>
              </a:rPr>
              <a:t> </a:t>
            </a:r>
            <a:r>
              <a:rPr lang="en-US" b="1" dirty="0" err="1">
                <a:latin typeface="Times New Roman" panose="02020603050405020304" pitchFamily="18" charset="0"/>
              </a:rPr>
              <a:t>koje</a:t>
            </a:r>
            <a:r>
              <a:rPr lang="en-US" b="1" dirty="0">
                <a:latin typeface="Times New Roman" panose="02020603050405020304" pitchFamily="18" charset="0"/>
              </a:rPr>
              <a:t> </a:t>
            </a:r>
            <a:r>
              <a:rPr lang="en-US" b="1" dirty="0" err="1">
                <a:latin typeface="Times New Roman" panose="02020603050405020304" pitchFamily="18" charset="0"/>
              </a:rPr>
              <a:t>preovlađuje</a:t>
            </a:r>
            <a:r>
              <a:rPr lang="en-US" b="1" dirty="0">
                <a:latin typeface="Times New Roman" panose="02020603050405020304" pitchFamily="18" charset="0"/>
              </a:rPr>
              <a:t> u </a:t>
            </a:r>
            <a:r>
              <a:rPr lang="en-US" b="1" dirty="0" err="1">
                <a:latin typeface="Times New Roman" panose="02020603050405020304" pitchFamily="18" charset="0"/>
              </a:rPr>
              <a:t>projektu</a:t>
            </a:r>
            <a:r>
              <a:rPr lang="en-US" b="1" dirty="0">
                <a:latin typeface="Times New Roman" panose="02020603050405020304" pitchFamily="18" charset="0"/>
              </a:rPr>
              <a:t> </a:t>
            </a:r>
            <a:r>
              <a:rPr lang="en-US" b="1" dirty="0" err="1">
                <a:latin typeface="Times New Roman" panose="02020603050405020304" pitchFamily="18" charset="0"/>
              </a:rPr>
              <a:t>temeljenja</a:t>
            </a:r>
            <a:r>
              <a:rPr lang="en-US" b="1" dirty="0">
                <a:latin typeface="Times New Roman" panose="02020603050405020304" pitchFamily="18" charset="0"/>
              </a:rPr>
              <a:t>.</a:t>
            </a:r>
            <a:endParaRPr lang="en-US" b="1" dirty="0"/>
          </a:p>
        </p:txBody>
      </p:sp>
      <p:sp>
        <p:nvSpPr>
          <p:cNvPr id="5" name="Rectangle 4"/>
          <p:cNvSpPr/>
          <p:nvPr/>
        </p:nvSpPr>
        <p:spPr>
          <a:xfrm>
            <a:off x="236816" y="132026"/>
            <a:ext cx="11449272" cy="4708981"/>
          </a:xfrm>
          <a:prstGeom prst="rect">
            <a:avLst/>
          </a:prstGeom>
          <a:solidFill>
            <a:schemeClr val="bg1"/>
          </a:solidFill>
          <a:ln w="22225">
            <a:solidFill>
              <a:schemeClr val="accent1"/>
            </a:solidFill>
          </a:ln>
        </p:spPr>
        <p:txBody>
          <a:bodyPr wrap="square">
            <a:spAutoFit/>
          </a:bodyPr>
          <a:lstStyle/>
          <a:p>
            <a:r>
              <a:rPr lang="sr-Latn-ME" sz="1500" b="1" dirty="0">
                <a:latin typeface="Times New Roman" panose="02020603050405020304" pitchFamily="18" charset="0"/>
              </a:rPr>
              <a:t>7.9. Nadzor nad izvođenjem</a:t>
            </a:r>
          </a:p>
          <a:p>
            <a:endParaRPr lang="sr-Latn-ME" sz="1500" b="1" dirty="0">
              <a:latin typeface="Times New Roman" panose="02020603050405020304" pitchFamily="18" charset="0"/>
            </a:endParaRPr>
          </a:p>
          <a:p>
            <a:r>
              <a:rPr lang="en-US" sz="1500" dirty="0">
                <a:latin typeface="Times New Roman" panose="02020603050405020304" pitchFamily="18" charset="0"/>
              </a:rPr>
              <a:t>(3)P </a:t>
            </a:r>
            <a:r>
              <a:rPr lang="en-US" sz="1500" dirty="0" err="1">
                <a:latin typeface="Times New Roman" panose="02020603050405020304" pitchFamily="18" charset="0"/>
              </a:rPr>
              <a:t>Izvođenje</a:t>
            </a:r>
            <a:r>
              <a:rPr lang="en-US" sz="1500" dirty="0">
                <a:latin typeface="Times New Roman" panose="02020603050405020304" pitchFamily="18" charset="0"/>
              </a:rPr>
              <a:t> </a:t>
            </a:r>
            <a:r>
              <a:rPr lang="en-US" sz="1500" dirty="0" err="1">
                <a:latin typeface="Times New Roman" panose="02020603050405020304" pitchFamily="18" charset="0"/>
              </a:rPr>
              <a:t>svih</a:t>
            </a:r>
            <a:r>
              <a:rPr lang="en-US" sz="1500" dirty="0">
                <a:latin typeface="Times New Roman" panose="02020603050405020304" pitchFamily="18" charset="0"/>
              </a:rPr>
              <a:t> </a:t>
            </a:r>
            <a:r>
              <a:rPr lang="en-US" sz="1500" dirty="0" err="1">
                <a:latin typeface="Times New Roman" panose="02020603050405020304" pitchFamily="18" charset="0"/>
              </a:rPr>
              <a:t>šipova</a:t>
            </a:r>
            <a:r>
              <a:rPr lang="en-US" sz="1500" dirty="0">
                <a:latin typeface="Times New Roman" panose="02020603050405020304" pitchFamily="18" charset="0"/>
              </a:rPr>
              <a:t> </a:t>
            </a:r>
            <a:r>
              <a:rPr lang="en-US" sz="1500" dirty="0" err="1">
                <a:latin typeface="Times New Roman" panose="02020603050405020304" pitchFamily="18" charset="0"/>
              </a:rPr>
              <a:t>mora</a:t>
            </a:r>
            <a:r>
              <a:rPr lang="en-US" sz="1500" dirty="0">
                <a:latin typeface="Times New Roman" panose="02020603050405020304" pitchFamily="18" charset="0"/>
              </a:rPr>
              <a:t> </a:t>
            </a:r>
            <a:r>
              <a:rPr lang="en-US" sz="1500" dirty="0" err="1">
                <a:latin typeface="Times New Roman" panose="02020603050405020304" pitchFamily="18" charset="0"/>
              </a:rPr>
              <a:t>biti</a:t>
            </a:r>
            <a:r>
              <a:rPr lang="en-US" sz="1500" dirty="0">
                <a:latin typeface="Times New Roman" panose="02020603050405020304" pitchFamily="18" charset="0"/>
              </a:rPr>
              <a:t> </a:t>
            </a:r>
            <a:r>
              <a:rPr lang="en-US" sz="1500" dirty="0" err="1">
                <a:latin typeface="Times New Roman" panose="02020603050405020304" pitchFamily="18" charset="0"/>
              </a:rPr>
              <a:t>osmatrano</a:t>
            </a:r>
            <a:r>
              <a:rPr lang="en-US" sz="1500" dirty="0">
                <a:latin typeface="Times New Roman" panose="02020603050405020304" pitchFamily="18" charset="0"/>
              </a:rPr>
              <a:t> </a:t>
            </a:r>
            <a:r>
              <a:rPr lang="en-US" sz="1500" dirty="0" err="1">
                <a:latin typeface="Times New Roman" panose="02020603050405020304" pitchFamily="18" charset="0"/>
              </a:rPr>
              <a:t>i</a:t>
            </a:r>
            <a:r>
              <a:rPr lang="en-US" sz="1500" dirty="0">
                <a:latin typeface="Times New Roman" panose="02020603050405020304" pitchFamily="18" charset="0"/>
              </a:rPr>
              <a:t> </a:t>
            </a:r>
            <a:r>
              <a:rPr lang="en-US" sz="1500" dirty="0" err="1">
                <a:latin typeface="Times New Roman" panose="02020603050405020304" pitchFamily="18" charset="0"/>
              </a:rPr>
              <a:t>izveštaji</a:t>
            </a:r>
            <a:r>
              <a:rPr lang="en-US" sz="1500" dirty="0">
                <a:latin typeface="Times New Roman" panose="02020603050405020304" pitchFamily="18" charset="0"/>
              </a:rPr>
              <a:t> o </a:t>
            </a:r>
            <a:r>
              <a:rPr lang="en-US" sz="1500" dirty="0" err="1">
                <a:latin typeface="Times New Roman" panose="02020603050405020304" pitchFamily="18" charset="0"/>
              </a:rPr>
              <a:t>izvođenju</a:t>
            </a:r>
            <a:r>
              <a:rPr lang="en-US" sz="1500" dirty="0">
                <a:latin typeface="Times New Roman" panose="02020603050405020304" pitchFamily="18" charset="0"/>
              </a:rPr>
              <a:t> </a:t>
            </a:r>
            <a:r>
              <a:rPr lang="en-US" sz="1500" dirty="0" err="1">
                <a:latin typeface="Times New Roman" panose="02020603050405020304" pitchFamily="18" charset="0"/>
              </a:rPr>
              <a:t>moraju</a:t>
            </a:r>
            <a:r>
              <a:rPr lang="en-US" sz="1500" dirty="0">
                <a:latin typeface="Times New Roman" panose="02020603050405020304" pitchFamily="18" charset="0"/>
              </a:rPr>
              <a:t> se </a:t>
            </a:r>
            <a:r>
              <a:rPr lang="en-US" sz="1500" dirty="0" err="1">
                <a:latin typeface="Times New Roman" panose="02020603050405020304" pitchFamily="18" charset="0"/>
              </a:rPr>
              <a:t>sačiniti</a:t>
            </a:r>
            <a:r>
              <a:rPr lang="en-US" sz="1500" dirty="0">
                <a:latin typeface="Times New Roman" panose="02020603050405020304" pitchFamily="18" charset="0"/>
              </a:rPr>
              <a:t> </a:t>
            </a:r>
            <a:r>
              <a:rPr lang="en-US" sz="1500" dirty="0" err="1">
                <a:latin typeface="Times New Roman" panose="02020603050405020304" pitchFamily="18" charset="0"/>
              </a:rPr>
              <a:t>na</a:t>
            </a:r>
            <a:r>
              <a:rPr lang="en-US" sz="1500" dirty="0">
                <a:latin typeface="Times New Roman" panose="02020603050405020304" pitchFamily="18" charset="0"/>
              </a:rPr>
              <a:t> </a:t>
            </a:r>
            <a:r>
              <a:rPr lang="en-US" sz="1500" dirty="0" err="1">
                <a:latin typeface="Times New Roman" panose="02020603050405020304" pitchFamily="18" charset="0"/>
              </a:rPr>
              <a:t>licu</a:t>
            </a:r>
            <a:r>
              <a:rPr lang="sr-Latn-ME" sz="1500" dirty="0">
                <a:latin typeface="Times New Roman" panose="02020603050405020304" pitchFamily="18" charset="0"/>
              </a:rPr>
              <a:t> </a:t>
            </a:r>
            <a:r>
              <a:rPr lang="en-US" sz="1500" dirty="0" err="1">
                <a:latin typeface="Times New Roman" panose="02020603050405020304" pitchFamily="18" charset="0"/>
              </a:rPr>
              <a:t>mjesta</a:t>
            </a:r>
            <a:r>
              <a:rPr lang="en-US" sz="1500" dirty="0">
                <a:latin typeface="Times New Roman" panose="02020603050405020304" pitchFamily="18" charset="0"/>
              </a:rPr>
              <a:t> </a:t>
            </a:r>
            <a:r>
              <a:rPr lang="en-US" sz="1500" dirty="0" err="1">
                <a:latin typeface="Times New Roman" panose="02020603050405020304" pitchFamily="18" charset="0"/>
              </a:rPr>
              <a:t>neposredno</a:t>
            </a:r>
            <a:r>
              <a:rPr lang="en-US" sz="1500" dirty="0">
                <a:latin typeface="Times New Roman" panose="02020603050405020304" pitchFamily="18" charset="0"/>
              </a:rPr>
              <a:t> </a:t>
            </a:r>
            <a:r>
              <a:rPr lang="en-US" sz="1500" dirty="0" err="1">
                <a:latin typeface="Times New Roman" panose="02020603050405020304" pitchFamily="18" charset="0"/>
              </a:rPr>
              <a:t>nakon</a:t>
            </a:r>
            <a:r>
              <a:rPr lang="en-US" sz="1500" dirty="0">
                <a:latin typeface="Times New Roman" panose="02020603050405020304" pitchFamily="18" charset="0"/>
              </a:rPr>
              <a:t> </a:t>
            </a:r>
            <a:r>
              <a:rPr lang="en-US" sz="1500" dirty="0" err="1">
                <a:latin typeface="Times New Roman" panose="02020603050405020304" pitchFamily="18" charset="0"/>
              </a:rPr>
              <a:t>izvođenja</a:t>
            </a:r>
            <a:r>
              <a:rPr lang="en-US" sz="1500" dirty="0">
                <a:latin typeface="Times New Roman" panose="02020603050405020304" pitchFamily="18" charset="0"/>
              </a:rPr>
              <a:t> </a:t>
            </a:r>
            <a:r>
              <a:rPr lang="en-US" sz="1500" dirty="0" err="1">
                <a:latin typeface="Times New Roman" panose="02020603050405020304" pitchFamily="18" charset="0"/>
              </a:rPr>
              <a:t>svakog</a:t>
            </a:r>
            <a:r>
              <a:rPr lang="en-US" sz="1500" dirty="0">
                <a:latin typeface="Times New Roman" panose="02020603050405020304" pitchFamily="18" charset="0"/>
              </a:rPr>
              <a:t> </a:t>
            </a:r>
            <a:r>
              <a:rPr lang="en-US" sz="1500" dirty="0" err="1">
                <a:latin typeface="Times New Roman" panose="02020603050405020304" pitchFamily="18" charset="0"/>
              </a:rPr>
              <a:t>šipa</a:t>
            </a:r>
            <a:r>
              <a:rPr lang="en-US" sz="1500" dirty="0">
                <a:latin typeface="Times New Roman" panose="02020603050405020304" pitchFamily="18" charset="0"/>
              </a:rPr>
              <a:t>.</a:t>
            </a:r>
            <a:endParaRPr lang="sr-Latn-ME" sz="1500" dirty="0">
              <a:latin typeface="Times New Roman" panose="02020603050405020304" pitchFamily="18" charset="0"/>
            </a:endParaRPr>
          </a:p>
          <a:p>
            <a:r>
              <a:rPr lang="en-US" sz="1500" dirty="0"/>
              <a:t>(4) </a:t>
            </a:r>
            <a:r>
              <a:rPr lang="en-US" sz="1500" dirty="0" err="1"/>
              <a:t>Izveštaj</a:t>
            </a:r>
            <a:r>
              <a:rPr lang="en-US" sz="1500" dirty="0"/>
              <a:t> </a:t>
            </a:r>
            <a:r>
              <a:rPr lang="en-US" sz="1500" dirty="0" err="1"/>
              <a:t>za</a:t>
            </a:r>
            <a:r>
              <a:rPr lang="en-US" sz="1500" dirty="0"/>
              <a:t> </a:t>
            </a:r>
            <a:r>
              <a:rPr lang="en-US" sz="1500" dirty="0" err="1"/>
              <a:t>svaki</a:t>
            </a:r>
            <a:r>
              <a:rPr lang="en-US" sz="1500" dirty="0"/>
              <a:t> </a:t>
            </a:r>
            <a:r>
              <a:rPr lang="en-US" sz="1500" dirty="0" err="1"/>
              <a:t>šip</a:t>
            </a:r>
            <a:r>
              <a:rPr lang="en-US" sz="1500" dirty="0"/>
              <a:t> </a:t>
            </a:r>
            <a:r>
              <a:rPr lang="en-US" sz="1500" dirty="0" err="1"/>
              <a:t>treba</a:t>
            </a:r>
            <a:r>
              <a:rPr lang="en-US" sz="1500" dirty="0"/>
              <a:t> da </a:t>
            </a:r>
            <a:r>
              <a:rPr lang="en-US" sz="1500" dirty="0" err="1"/>
              <a:t>sadrži</a:t>
            </a:r>
            <a:r>
              <a:rPr lang="en-US" sz="1500" dirty="0"/>
              <a:t> </a:t>
            </a:r>
            <a:r>
              <a:rPr lang="en-US" sz="1500" dirty="0" err="1"/>
              <a:t>okolnosti</a:t>
            </a:r>
            <a:r>
              <a:rPr lang="en-US" sz="1500" dirty="0"/>
              <a:t> </a:t>
            </a:r>
            <a:r>
              <a:rPr lang="en-US" sz="1500" dirty="0" err="1"/>
              <a:t>izvršenja</a:t>
            </a:r>
            <a:r>
              <a:rPr lang="en-US" sz="1500" dirty="0"/>
              <a:t> </a:t>
            </a:r>
            <a:r>
              <a:rPr lang="en-US" sz="1500" dirty="0" err="1"/>
              <a:t>radova</a:t>
            </a:r>
            <a:r>
              <a:rPr lang="en-US" sz="1500" dirty="0"/>
              <a:t> </a:t>
            </a:r>
            <a:r>
              <a:rPr lang="en-US" sz="1500" dirty="0" err="1"/>
              <a:t>koji</a:t>
            </a:r>
            <a:r>
              <a:rPr lang="en-US" sz="1500" dirty="0"/>
              <a:t> </a:t>
            </a:r>
            <a:r>
              <a:rPr lang="en-US" sz="1500" dirty="0" err="1"/>
              <a:t>su</a:t>
            </a:r>
            <a:r>
              <a:rPr lang="en-US" sz="1500" dirty="0"/>
              <a:t> </a:t>
            </a:r>
            <a:r>
              <a:rPr lang="en-US" sz="1500" dirty="0" err="1"/>
              <a:t>sadržani</a:t>
            </a:r>
            <a:r>
              <a:rPr lang="en-US" sz="1500" dirty="0"/>
              <a:t> u</a:t>
            </a:r>
          </a:p>
          <a:p>
            <a:r>
              <a:rPr lang="en-US" sz="1500" dirty="0" err="1"/>
              <a:t>odgovarajućima</a:t>
            </a:r>
            <a:r>
              <a:rPr lang="en-US" sz="1500" dirty="0"/>
              <a:t> </a:t>
            </a:r>
            <a:r>
              <a:rPr lang="en-US" sz="1500" dirty="0" err="1"/>
              <a:t>standardima</a:t>
            </a:r>
            <a:r>
              <a:rPr lang="en-US" sz="1500" dirty="0"/>
              <a:t> </a:t>
            </a:r>
            <a:r>
              <a:rPr lang="en-US" sz="1500" dirty="0" err="1"/>
              <a:t>za</a:t>
            </a:r>
            <a:r>
              <a:rPr lang="en-US" sz="1500" dirty="0"/>
              <a:t> </a:t>
            </a:r>
            <a:r>
              <a:rPr lang="en-US" sz="1500" dirty="0" err="1"/>
              <a:t>izvođenje</a:t>
            </a:r>
            <a:r>
              <a:rPr lang="en-US" sz="1500" dirty="0"/>
              <a:t> EN 1536:1999, EN 12063: 1999, EN 12699: 2000,</a:t>
            </a:r>
            <a:r>
              <a:rPr lang="sr-Latn-ME" sz="1500" dirty="0"/>
              <a:t> </a:t>
            </a:r>
            <a:r>
              <a:rPr lang="es-ES" sz="1500" dirty="0"/>
              <a:t>EN 14199: 2005 , </a:t>
            </a:r>
            <a:r>
              <a:rPr lang="es-ES" sz="1500" dirty="0" err="1"/>
              <a:t>kao</a:t>
            </a:r>
            <a:r>
              <a:rPr lang="es-ES" sz="1500" dirty="0"/>
              <a:t> </a:t>
            </a:r>
            <a:r>
              <a:rPr lang="es-ES" sz="1500" dirty="0" err="1"/>
              <a:t>što</a:t>
            </a:r>
            <a:r>
              <a:rPr lang="es-ES" sz="1500" dirty="0"/>
              <a:t> su:</a:t>
            </a:r>
          </a:p>
          <a:p>
            <a:r>
              <a:rPr lang="en-US" sz="1500" dirty="0"/>
              <a:t>− </a:t>
            </a:r>
            <a:r>
              <a:rPr lang="en-US" sz="1500" dirty="0" err="1"/>
              <a:t>redni</a:t>
            </a:r>
            <a:r>
              <a:rPr lang="en-US" sz="1500" dirty="0"/>
              <a:t> </a:t>
            </a:r>
            <a:r>
              <a:rPr lang="en-US" sz="1500" dirty="0" err="1"/>
              <a:t>broj</a:t>
            </a:r>
            <a:r>
              <a:rPr lang="en-US" sz="1500" dirty="0"/>
              <a:t> </a:t>
            </a:r>
            <a:r>
              <a:rPr lang="en-US" sz="1500" dirty="0" err="1"/>
              <a:t>šipa</a:t>
            </a:r>
            <a:r>
              <a:rPr lang="en-US" sz="1500" dirty="0"/>
              <a:t>;</a:t>
            </a:r>
          </a:p>
          <a:p>
            <a:r>
              <a:rPr lang="en-US" sz="1500" dirty="0"/>
              <a:t>− </a:t>
            </a:r>
            <a:r>
              <a:rPr lang="en-US" sz="1500" dirty="0" err="1"/>
              <a:t>vrstu</a:t>
            </a:r>
            <a:r>
              <a:rPr lang="en-US" sz="1500" dirty="0"/>
              <a:t> </a:t>
            </a:r>
            <a:r>
              <a:rPr lang="en-US" sz="1500" dirty="0" err="1"/>
              <a:t>šipa</a:t>
            </a:r>
            <a:r>
              <a:rPr lang="en-US" sz="1500" dirty="0"/>
              <a:t> </a:t>
            </a:r>
            <a:r>
              <a:rPr lang="en-US" sz="1500" dirty="0" err="1"/>
              <a:t>i</a:t>
            </a:r>
            <a:r>
              <a:rPr lang="en-US" sz="1500" dirty="0"/>
              <a:t> </a:t>
            </a:r>
            <a:r>
              <a:rPr lang="en-US" sz="1500" dirty="0" err="1"/>
              <a:t>izvođačku</a:t>
            </a:r>
            <a:r>
              <a:rPr lang="en-US" sz="1500" dirty="0"/>
              <a:t> </a:t>
            </a:r>
            <a:r>
              <a:rPr lang="en-US" sz="1500" dirty="0" err="1"/>
              <a:t>opremu</a:t>
            </a:r>
            <a:r>
              <a:rPr lang="en-US" sz="1500" dirty="0"/>
              <a:t>;</a:t>
            </a:r>
          </a:p>
          <a:p>
            <a:r>
              <a:rPr lang="en-US" sz="1500" dirty="0"/>
              <a:t>− </a:t>
            </a:r>
            <a:r>
              <a:rPr lang="en-US" sz="1500" dirty="0" err="1"/>
              <a:t>poprečni</a:t>
            </a:r>
            <a:r>
              <a:rPr lang="en-US" sz="1500" dirty="0"/>
              <a:t> </a:t>
            </a:r>
            <a:r>
              <a:rPr lang="en-US" sz="1500" dirty="0" err="1"/>
              <a:t>presjek</a:t>
            </a:r>
            <a:r>
              <a:rPr lang="en-US" sz="1500" dirty="0"/>
              <a:t> </a:t>
            </a:r>
            <a:r>
              <a:rPr lang="en-US" sz="1500" dirty="0" err="1"/>
              <a:t>šipa</a:t>
            </a:r>
            <a:r>
              <a:rPr lang="en-US" sz="1500" dirty="0"/>
              <a:t>, </a:t>
            </a:r>
            <a:r>
              <a:rPr lang="en-US" sz="1500" dirty="0" err="1"/>
              <a:t>dužinu</a:t>
            </a:r>
            <a:r>
              <a:rPr lang="en-US" sz="1500" dirty="0"/>
              <a:t> </a:t>
            </a:r>
            <a:r>
              <a:rPr lang="en-US" sz="1500" dirty="0" err="1"/>
              <a:t>i</a:t>
            </a:r>
            <a:r>
              <a:rPr lang="en-US" sz="1500" dirty="0"/>
              <a:t> (</a:t>
            </a:r>
            <a:r>
              <a:rPr lang="en-US" sz="1500" dirty="0" err="1"/>
              <a:t>za</a:t>
            </a:r>
            <a:r>
              <a:rPr lang="en-US" sz="1500" dirty="0"/>
              <a:t> </a:t>
            </a:r>
            <a:r>
              <a:rPr lang="en-US" sz="1500" dirty="0" err="1"/>
              <a:t>betonske</a:t>
            </a:r>
            <a:r>
              <a:rPr lang="en-US" sz="1500" dirty="0"/>
              <a:t> </a:t>
            </a:r>
            <a:r>
              <a:rPr lang="en-US" sz="1500" dirty="0" err="1"/>
              <a:t>šipove</a:t>
            </a:r>
            <a:r>
              <a:rPr lang="en-US" sz="1500" dirty="0"/>
              <a:t>) </a:t>
            </a:r>
            <a:r>
              <a:rPr lang="en-US" sz="1500" dirty="0" err="1"/>
              <a:t>armaturu</a:t>
            </a:r>
            <a:r>
              <a:rPr lang="en-US" sz="1500" dirty="0"/>
              <a:t>;</a:t>
            </a:r>
          </a:p>
          <a:p>
            <a:r>
              <a:rPr lang="en-US" sz="1500" dirty="0"/>
              <a:t>− datum </a:t>
            </a:r>
            <a:r>
              <a:rPr lang="en-US" sz="1500" dirty="0" err="1"/>
              <a:t>i</a:t>
            </a:r>
            <a:r>
              <a:rPr lang="en-US" sz="1500" dirty="0"/>
              <a:t> </a:t>
            </a:r>
            <a:r>
              <a:rPr lang="en-US" sz="1500" dirty="0" err="1"/>
              <a:t>vrijeme</a:t>
            </a:r>
            <a:r>
              <a:rPr lang="en-US" sz="1500" dirty="0"/>
              <a:t> </a:t>
            </a:r>
            <a:r>
              <a:rPr lang="en-US" sz="1500" dirty="0" err="1"/>
              <a:t>izvođenja</a:t>
            </a:r>
            <a:r>
              <a:rPr lang="en-US" sz="1500" dirty="0"/>
              <a:t> (</a:t>
            </a:r>
            <a:r>
              <a:rPr lang="en-US" sz="1500" dirty="0" err="1"/>
              <a:t>uključujući</a:t>
            </a:r>
            <a:r>
              <a:rPr lang="en-US" sz="1500" dirty="0"/>
              <a:t> </a:t>
            </a:r>
            <a:r>
              <a:rPr lang="en-US" sz="1500" dirty="0" err="1"/>
              <a:t>i</a:t>
            </a:r>
            <a:r>
              <a:rPr lang="en-US" sz="1500" dirty="0"/>
              <a:t> </a:t>
            </a:r>
            <a:r>
              <a:rPr lang="en-US" sz="1500" dirty="0" err="1"/>
              <a:t>prekide</a:t>
            </a:r>
            <a:r>
              <a:rPr lang="en-US" sz="1500" dirty="0"/>
              <a:t> u </a:t>
            </a:r>
            <a:r>
              <a:rPr lang="en-US" sz="1500" dirty="0" err="1"/>
              <a:t>procesu</a:t>
            </a:r>
            <a:r>
              <a:rPr lang="en-US" sz="1500" dirty="0"/>
              <a:t> </a:t>
            </a:r>
            <a:r>
              <a:rPr lang="en-US" sz="1500" dirty="0" err="1"/>
              <a:t>izvođenja</a:t>
            </a:r>
            <a:r>
              <a:rPr lang="en-US" sz="1500" dirty="0"/>
              <a:t>);</a:t>
            </a:r>
          </a:p>
          <a:p>
            <a:r>
              <a:rPr lang="en-US" sz="1500" dirty="0"/>
              <a:t>− </a:t>
            </a:r>
            <a:r>
              <a:rPr lang="en-US" sz="1500" dirty="0" err="1"/>
              <a:t>betonsku</a:t>
            </a:r>
            <a:r>
              <a:rPr lang="en-US" sz="1500" dirty="0"/>
              <a:t> </a:t>
            </a:r>
            <a:r>
              <a:rPr lang="en-US" sz="1500" dirty="0" err="1"/>
              <a:t>mješavinu</a:t>
            </a:r>
            <a:r>
              <a:rPr lang="en-US" sz="1500" dirty="0"/>
              <a:t>, </a:t>
            </a:r>
            <a:r>
              <a:rPr lang="en-US" sz="1500" dirty="0" err="1"/>
              <a:t>zapreminu</a:t>
            </a:r>
            <a:r>
              <a:rPr lang="en-US" sz="1500" dirty="0"/>
              <a:t> </a:t>
            </a:r>
            <a:r>
              <a:rPr lang="en-US" sz="1500" dirty="0" err="1"/>
              <a:t>utrošenog</a:t>
            </a:r>
            <a:r>
              <a:rPr lang="en-US" sz="1500" dirty="0"/>
              <a:t> </a:t>
            </a:r>
            <a:r>
              <a:rPr lang="en-US" sz="1500" dirty="0" err="1"/>
              <a:t>betona</a:t>
            </a:r>
            <a:r>
              <a:rPr lang="en-US" sz="1500" dirty="0"/>
              <a:t> </a:t>
            </a:r>
            <a:r>
              <a:rPr lang="en-US" sz="1500" dirty="0" err="1"/>
              <a:t>i</a:t>
            </a:r>
            <a:r>
              <a:rPr lang="en-US" sz="1500" dirty="0"/>
              <a:t> </a:t>
            </a:r>
            <a:r>
              <a:rPr lang="en-US" sz="1500" dirty="0" err="1"/>
              <a:t>metod</a:t>
            </a:r>
            <a:r>
              <a:rPr lang="en-US" sz="1500" dirty="0"/>
              <a:t> </a:t>
            </a:r>
            <a:r>
              <a:rPr lang="en-US" sz="1500" dirty="0" err="1"/>
              <a:t>ugradnje</a:t>
            </a:r>
            <a:r>
              <a:rPr lang="en-US" sz="1500" dirty="0"/>
              <a:t> </a:t>
            </a:r>
            <a:r>
              <a:rPr lang="en-US" sz="1500" dirty="0" err="1"/>
              <a:t>betona</a:t>
            </a:r>
            <a:r>
              <a:rPr lang="en-US" sz="1500" dirty="0"/>
              <a:t> </a:t>
            </a:r>
            <a:r>
              <a:rPr lang="en-US" sz="1500" dirty="0" err="1"/>
              <a:t>za</a:t>
            </a:r>
            <a:r>
              <a:rPr lang="en-US" sz="1500" dirty="0"/>
              <a:t> </a:t>
            </a:r>
            <a:r>
              <a:rPr lang="en-US" sz="1500" dirty="0" err="1"/>
              <a:t>šipove</a:t>
            </a:r>
            <a:r>
              <a:rPr lang="en-US" sz="1500" dirty="0"/>
              <a:t> </a:t>
            </a:r>
            <a:r>
              <a:rPr lang="en-US" sz="1500" dirty="0" err="1"/>
              <a:t>koji</a:t>
            </a:r>
            <a:r>
              <a:rPr lang="en-US" sz="1500" dirty="0"/>
              <a:t> se</a:t>
            </a:r>
            <a:r>
              <a:rPr lang="sr-Latn-ME" sz="1500" dirty="0"/>
              <a:t> </a:t>
            </a:r>
            <a:r>
              <a:rPr lang="en-US" sz="1500" dirty="0" err="1"/>
              <a:t>liju</a:t>
            </a:r>
            <a:r>
              <a:rPr lang="en-US" sz="1500" dirty="0"/>
              <a:t> </a:t>
            </a:r>
            <a:r>
              <a:rPr lang="en-US" sz="1500" dirty="0" err="1"/>
              <a:t>na</a:t>
            </a:r>
            <a:r>
              <a:rPr lang="en-US" sz="1500" dirty="0"/>
              <a:t> </a:t>
            </a:r>
            <a:r>
              <a:rPr lang="en-US" sz="1500" dirty="0" err="1"/>
              <a:t>licu</a:t>
            </a:r>
            <a:r>
              <a:rPr lang="en-US" sz="1500" dirty="0"/>
              <a:t> </a:t>
            </a:r>
            <a:r>
              <a:rPr lang="en-US" sz="1500" dirty="0" err="1"/>
              <a:t>mjesta</a:t>
            </a:r>
            <a:r>
              <a:rPr lang="en-US" sz="1500" dirty="0"/>
              <a:t>;</a:t>
            </a:r>
          </a:p>
          <a:p>
            <a:r>
              <a:rPr lang="en-US" sz="1500" dirty="0"/>
              <a:t>− </a:t>
            </a:r>
            <a:r>
              <a:rPr lang="en-US" sz="1500" dirty="0" err="1"/>
              <a:t>jediničnu</a:t>
            </a:r>
            <a:r>
              <a:rPr lang="en-US" sz="1500" dirty="0"/>
              <a:t> </a:t>
            </a:r>
            <a:r>
              <a:rPr lang="en-US" sz="1500" dirty="0" err="1"/>
              <a:t>težinu</a:t>
            </a:r>
            <a:r>
              <a:rPr lang="en-US" sz="1500" dirty="0"/>
              <a:t>, pH, </a:t>
            </a:r>
            <a:r>
              <a:rPr lang="en-US" sz="1500" dirty="0" err="1"/>
              <a:t>viskoznost</a:t>
            </a:r>
            <a:r>
              <a:rPr lang="en-US" sz="1500" dirty="0"/>
              <a:t> </a:t>
            </a:r>
            <a:r>
              <a:rPr lang="en-US" sz="1500" dirty="0" err="1"/>
              <a:t>po</a:t>
            </a:r>
            <a:r>
              <a:rPr lang="en-US" sz="1500" dirty="0"/>
              <a:t> Marsh-u </a:t>
            </a:r>
            <a:r>
              <a:rPr lang="en-US" sz="1500" dirty="0" err="1"/>
              <a:t>i</a:t>
            </a:r>
            <a:r>
              <a:rPr lang="en-US" sz="1500" dirty="0"/>
              <a:t> </a:t>
            </a:r>
            <a:r>
              <a:rPr lang="en-US" sz="1500" dirty="0" err="1"/>
              <a:t>čistoću</a:t>
            </a:r>
            <a:r>
              <a:rPr lang="en-US" sz="1500" dirty="0"/>
              <a:t> </a:t>
            </a:r>
            <a:r>
              <a:rPr lang="en-US" sz="1500" dirty="0" err="1"/>
              <a:t>sadržaja</a:t>
            </a:r>
            <a:r>
              <a:rPr lang="en-US" sz="1500" dirty="0"/>
              <a:t> </a:t>
            </a:r>
            <a:r>
              <a:rPr lang="en-US" sz="1500" dirty="0" err="1"/>
              <a:t>betonitne</a:t>
            </a:r>
            <a:r>
              <a:rPr lang="en-US" sz="1500" dirty="0"/>
              <a:t> </a:t>
            </a:r>
            <a:r>
              <a:rPr lang="en-US" sz="1500" dirty="0" err="1"/>
              <a:t>suspenzije</a:t>
            </a:r>
            <a:r>
              <a:rPr lang="en-US" sz="1500" dirty="0"/>
              <a:t> (</a:t>
            </a:r>
            <a:r>
              <a:rPr lang="en-US" sz="1500" dirty="0" err="1"/>
              <a:t>kada</a:t>
            </a:r>
            <a:r>
              <a:rPr lang="sr-Latn-ME" sz="1500" dirty="0"/>
              <a:t> </a:t>
            </a:r>
            <a:r>
              <a:rPr lang="en-US" sz="1500" dirty="0"/>
              <a:t>se </a:t>
            </a:r>
            <a:r>
              <a:rPr lang="en-US" sz="1500" dirty="0" err="1"/>
              <a:t>ista</a:t>
            </a:r>
            <a:r>
              <a:rPr lang="en-US" sz="1500" dirty="0"/>
              <a:t> </a:t>
            </a:r>
            <a:r>
              <a:rPr lang="en-US" sz="1500" dirty="0" err="1"/>
              <a:t>koristi</a:t>
            </a:r>
            <a:r>
              <a:rPr lang="en-US" sz="1500" dirty="0"/>
              <a:t>);</a:t>
            </a:r>
            <a:endParaRPr lang="sr-Latn-ME" sz="1500" dirty="0"/>
          </a:p>
          <a:p>
            <a:r>
              <a:rPr lang="sr-Latn-ME" sz="1500" dirty="0"/>
              <a:t>-</a:t>
            </a:r>
            <a:r>
              <a:rPr lang="en-US" sz="1500" dirty="0" err="1"/>
              <a:t>za</a:t>
            </a:r>
            <a:r>
              <a:rPr lang="en-US" sz="1500" dirty="0"/>
              <a:t> </a:t>
            </a:r>
            <a:r>
              <a:rPr lang="en-US" sz="1500" dirty="0" err="1"/>
              <a:t>šipove</a:t>
            </a:r>
            <a:r>
              <a:rPr lang="en-US" sz="1500" dirty="0"/>
              <a:t> </a:t>
            </a:r>
            <a:r>
              <a:rPr lang="en-US" sz="1500" dirty="0" err="1"/>
              <a:t>koji</a:t>
            </a:r>
            <a:r>
              <a:rPr lang="en-US" sz="1500" dirty="0"/>
              <a:t> se </a:t>
            </a:r>
            <a:r>
              <a:rPr lang="en-US" sz="1500" dirty="0" err="1"/>
              <a:t>izvode</a:t>
            </a:r>
            <a:r>
              <a:rPr lang="en-US" sz="1500" dirty="0"/>
              <a:t> </a:t>
            </a:r>
            <a:r>
              <a:rPr lang="en-US" sz="1500" dirty="0" err="1"/>
              <a:t>kontinualnim</a:t>
            </a:r>
            <a:r>
              <a:rPr lang="en-US" sz="1500" dirty="0"/>
              <a:t> </a:t>
            </a:r>
            <a:r>
              <a:rPr lang="en-US" sz="1500" dirty="0" err="1"/>
              <a:t>uvrtanjem</a:t>
            </a:r>
            <a:r>
              <a:rPr lang="en-US" sz="1500" dirty="0"/>
              <a:t> </a:t>
            </a:r>
            <a:r>
              <a:rPr lang="en-US" sz="1500" dirty="0" err="1"/>
              <a:t>ili</a:t>
            </a:r>
            <a:r>
              <a:rPr lang="en-US" sz="1500" dirty="0"/>
              <a:t> </a:t>
            </a:r>
            <a:r>
              <a:rPr lang="en-US" sz="1500" dirty="0" err="1"/>
              <a:t>ostale</a:t>
            </a:r>
            <a:r>
              <a:rPr lang="en-US" sz="1500" dirty="0"/>
              <a:t> </a:t>
            </a:r>
            <a:r>
              <a:rPr lang="en-US" sz="1500" dirty="0" err="1"/>
              <a:t>utiskivane</a:t>
            </a:r>
            <a:r>
              <a:rPr lang="en-US" sz="1500" dirty="0"/>
              <a:t> </a:t>
            </a:r>
            <a:r>
              <a:rPr lang="en-US" sz="1500" dirty="0" err="1"/>
              <a:t>šipove</a:t>
            </a:r>
            <a:r>
              <a:rPr lang="en-US" sz="1500" dirty="0"/>
              <a:t>: </a:t>
            </a:r>
            <a:r>
              <a:rPr lang="en-US" sz="1500" dirty="0" err="1"/>
              <a:t>pritisak</a:t>
            </a:r>
            <a:endParaRPr lang="en-US" sz="1500" dirty="0"/>
          </a:p>
          <a:p>
            <a:r>
              <a:rPr lang="en-US" sz="1500" dirty="0" err="1"/>
              <a:t>pumpanja</a:t>
            </a:r>
            <a:r>
              <a:rPr lang="en-US" sz="1500" dirty="0"/>
              <a:t> </a:t>
            </a:r>
            <a:r>
              <a:rPr lang="en-US" sz="1500" dirty="0" err="1"/>
              <a:t>suspenzije</a:t>
            </a:r>
            <a:r>
              <a:rPr lang="en-US" sz="1500" dirty="0"/>
              <a:t> </a:t>
            </a:r>
            <a:r>
              <a:rPr lang="en-US" sz="1500" dirty="0" err="1"/>
              <a:t>ili</a:t>
            </a:r>
            <a:r>
              <a:rPr lang="en-US" sz="1500" dirty="0"/>
              <a:t> </a:t>
            </a:r>
            <a:r>
              <a:rPr lang="en-US" sz="1500" dirty="0" err="1"/>
              <a:t>betona</a:t>
            </a:r>
            <a:r>
              <a:rPr lang="en-US" sz="1500" dirty="0"/>
              <a:t>, </a:t>
            </a:r>
            <a:r>
              <a:rPr lang="en-US" sz="1500" dirty="0" err="1"/>
              <a:t>unutrašnji</a:t>
            </a:r>
            <a:r>
              <a:rPr lang="en-US" sz="1500" dirty="0"/>
              <a:t> </a:t>
            </a:r>
            <a:r>
              <a:rPr lang="en-US" sz="1500" dirty="0" err="1"/>
              <a:t>i</a:t>
            </a:r>
            <a:r>
              <a:rPr lang="en-US" sz="1500" dirty="0"/>
              <a:t> </a:t>
            </a:r>
            <a:r>
              <a:rPr lang="en-US" sz="1500" dirty="0" err="1"/>
              <a:t>spoljašnji</a:t>
            </a:r>
            <a:r>
              <a:rPr lang="en-US" sz="1500" dirty="0"/>
              <a:t> </a:t>
            </a:r>
            <a:r>
              <a:rPr lang="en-US" sz="1500" dirty="0" err="1"/>
              <a:t>prečnik</a:t>
            </a:r>
            <a:r>
              <a:rPr lang="en-US" sz="1500" dirty="0"/>
              <a:t>, </a:t>
            </a:r>
            <a:r>
              <a:rPr lang="en-US" sz="1500" dirty="0" err="1"/>
              <a:t>hod</a:t>
            </a:r>
            <a:r>
              <a:rPr lang="en-US" sz="1500" dirty="0"/>
              <a:t> </a:t>
            </a:r>
            <a:r>
              <a:rPr lang="en-US" sz="1500" dirty="0" err="1"/>
              <a:t>pri</a:t>
            </a:r>
            <a:r>
              <a:rPr lang="en-US" sz="1500" dirty="0"/>
              <a:t> </a:t>
            </a:r>
            <a:r>
              <a:rPr lang="en-US" sz="1500" dirty="0" err="1"/>
              <a:t>uvrtanju</a:t>
            </a:r>
            <a:r>
              <a:rPr lang="en-US" sz="1500" dirty="0"/>
              <a:t> </a:t>
            </a:r>
            <a:r>
              <a:rPr lang="en-US" sz="1500" dirty="0" err="1"/>
              <a:t>i</a:t>
            </a:r>
            <a:r>
              <a:rPr lang="en-US" sz="1500" dirty="0"/>
              <a:t> </a:t>
            </a:r>
            <a:r>
              <a:rPr lang="en-US" sz="1500" dirty="0" err="1"/>
              <a:t>utiskivanje</a:t>
            </a:r>
            <a:r>
              <a:rPr lang="sr-Latn-ME" sz="1500" dirty="0"/>
              <a:t> </a:t>
            </a:r>
            <a:r>
              <a:rPr lang="en-US" sz="1500" dirty="0" err="1"/>
              <a:t>pri</a:t>
            </a:r>
            <a:r>
              <a:rPr lang="en-US" sz="1500" dirty="0"/>
              <a:t> </a:t>
            </a:r>
            <a:r>
              <a:rPr lang="en-US" sz="1500" dirty="0" err="1"/>
              <a:t>punom</a:t>
            </a:r>
            <a:r>
              <a:rPr lang="en-US" sz="1500" dirty="0"/>
              <a:t> </a:t>
            </a:r>
            <a:r>
              <a:rPr lang="en-US" sz="1500" dirty="0" err="1"/>
              <a:t>okretanju</a:t>
            </a:r>
            <a:r>
              <a:rPr lang="en-US" sz="1500" dirty="0"/>
              <a:t>;</a:t>
            </a:r>
          </a:p>
          <a:p>
            <a:r>
              <a:rPr lang="en-US" sz="1500" dirty="0"/>
              <a:t>− </a:t>
            </a:r>
            <a:r>
              <a:rPr lang="en-US" sz="1500" dirty="0" err="1"/>
              <a:t>za</a:t>
            </a:r>
            <a:r>
              <a:rPr lang="en-US" sz="1500" dirty="0"/>
              <a:t> </a:t>
            </a:r>
            <a:r>
              <a:rPr lang="en-US" sz="1500" dirty="0" err="1"/>
              <a:t>šipove</a:t>
            </a:r>
            <a:r>
              <a:rPr lang="en-US" sz="1500" dirty="0"/>
              <a:t> </a:t>
            </a:r>
            <a:r>
              <a:rPr lang="en-US" sz="1500" dirty="0" err="1"/>
              <a:t>koji</a:t>
            </a:r>
            <a:r>
              <a:rPr lang="en-US" sz="1500" dirty="0"/>
              <a:t> se </a:t>
            </a:r>
            <a:r>
              <a:rPr lang="en-US" sz="1500" dirty="0" err="1"/>
              <a:t>izvode</a:t>
            </a:r>
            <a:r>
              <a:rPr lang="en-US" sz="1500" dirty="0"/>
              <a:t> </a:t>
            </a:r>
            <a:r>
              <a:rPr lang="en-US" sz="1500" dirty="0" err="1"/>
              <a:t>pobijanjem</a:t>
            </a:r>
            <a:r>
              <a:rPr lang="en-US" sz="1500" dirty="0"/>
              <a:t>: </a:t>
            </a:r>
            <a:r>
              <a:rPr lang="en-US" sz="1500" dirty="0" err="1"/>
              <a:t>veličina</a:t>
            </a:r>
            <a:r>
              <a:rPr lang="en-US" sz="1500" dirty="0"/>
              <a:t> </a:t>
            </a:r>
            <a:r>
              <a:rPr lang="en-US" sz="1500" dirty="0" err="1"/>
              <a:t>otpora</a:t>
            </a:r>
            <a:r>
              <a:rPr lang="en-US" sz="1500" dirty="0"/>
              <a:t> </a:t>
            </a:r>
            <a:r>
              <a:rPr lang="en-US" sz="1500" dirty="0" err="1"/>
              <a:t>pobijanja</a:t>
            </a:r>
            <a:r>
              <a:rPr lang="en-US" sz="1500" dirty="0"/>
              <a:t>, </a:t>
            </a:r>
            <a:r>
              <a:rPr lang="en-US" sz="1500" dirty="0" err="1"/>
              <a:t>izražena</a:t>
            </a:r>
            <a:r>
              <a:rPr lang="en-US" sz="1500" dirty="0"/>
              <a:t> </a:t>
            </a:r>
            <a:r>
              <a:rPr lang="en-US" sz="1500" dirty="0" err="1"/>
              <a:t>preko</a:t>
            </a:r>
            <a:r>
              <a:rPr lang="en-US" sz="1500" dirty="0"/>
              <a:t> </a:t>
            </a:r>
            <a:r>
              <a:rPr lang="en-US" sz="1500" dirty="0" err="1"/>
              <a:t>mjerenja</a:t>
            </a:r>
            <a:r>
              <a:rPr lang="en-US" sz="1500" dirty="0"/>
              <a:t> </a:t>
            </a:r>
            <a:r>
              <a:rPr lang="en-US" sz="1500" dirty="0" err="1"/>
              <a:t>kao</a:t>
            </a:r>
            <a:r>
              <a:rPr lang="sr-Latn-ME" sz="1500" dirty="0"/>
              <a:t> </a:t>
            </a:r>
            <a:r>
              <a:rPr lang="en-US" sz="1500" dirty="0" err="1"/>
              <a:t>što</a:t>
            </a:r>
            <a:r>
              <a:rPr lang="en-US" sz="1500" dirty="0"/>
              <a:t> </a:t>
            </a:r>
            <a:r>
              <a:rPr lang="en-US" sz="1500" dirty="0" err="1"/>
              <a:t>su</a:t>
            </a:r>
            <a:r>
              <a:rPr lang="en-US" sz="1500" dirty="0"/>
              <a:t> </a:t>
            </a:r>
            <a:r>
              <a:rPr lang="en-US" sz="1500" dirty="0" err="1"/>
              <a:t>težina</a:t>
            </a:r>
            <a:r>
              <a:rPr lang="en-US" sz="1500" dirty="0"/>
              <a:t> </a:t>
            </a:r>
            <a:r>
              <a:rPr lang="en-US" sz="1500" dirty="0" err="1"/>
              <a:t>i</a:t>
            </a:r>
            <a:r>
              <a:rPr lang="en-US" sz="1500" dirty="0"/>
              <a:t> </a:t>
            </a:r>
            <a:r>
              <a:rPr lang="en-US" sz="1500" dirty="0" err="1"/>
              <a:t>visina</a:t>
            </a:r>
            <a:r>
              <a:rPr lang="en-US" sz="1500" dirty="0"/>
              <a:t>, </a:t>
            </a:r>
            <a:r>
              <a:rPr lang="en-US" sz="1500" dirty="0" err="1"/>
              <a:t>ili</a:t>
            </a:r>
            <a:r>
              <a:rPr lang="en-US" sz="1500" dirty="0"/>
              <a:t> </a:t>
            </a:r>
            <a:r>
              <a:rPr lang="en-US" sz="1500" dirty="0" err="1"/>
              <a:t>snaga</a:t>
            </a:r>
            <a:r>
              <a:rPr lang="en-US" sz="1500" dirty="0"/>
              <a:t> </a:t>
            </a:r>
            <a:r>
              <a:rPr lang="en-US" sz="1500" dirty="0" err="1"/>
              <a:t>čekića</a:t>
            </a:r>
            <a:r>
              <a:rPr lang="en-US" sz="1500" dirty="0"/>
              <a:t>, </a:t>
            </a:r>
            <a:r>
              <a:rPr lang="en-US" sz="1500" dirty="0" err="1"/>
              <a:t>frekvencija</a:t>
            </a:r>
            <a:r>
              <a:rPr lang="en-US" sz="1500" dirty="0"/>
              <a:t> </a:t>
            </a:r>
            <a:r>
              <a:rPr lang="en-US" sz="1500" dirty="0" err="1"/>
              <a:t>udara</a:t>
            </a:r>
            <a:r>
              <a:rPr lang="en-US" sz="1500" dirty="0"/>
              <a:t> </a:t>
            </a:r>
            <a:r>
              <a:rPr lang="en-US" sz="1500" dirty="0" err="1"/>
              <a:t>i</a:t>
            </a:r>
            <a:r>
              <a:rPr lang="en-US" sz="1500" dirty="0"/>
              <a:t> </a:t>
            </a:r>
            <a:r>
              <a:rPr lang="en-US" sz="1500" dirty="0" err="1"/>
              <a:t>broj</a:t>
            </a:r>
            <a:r>
              <a:rPr lang="en-US" sz="1500" dirty="0"/>
              <a:t> </a:t>
            </a:r>
            <a:r>
              <a:rPr lang="en-US" sz="1500" dirty="0" err="1"/>
              <a:t>udaraca</a:t>
            </a:r>
            <a:r>
              <a:rPr lang="en-US" sz="1500" dirty="0"/>
              <a:t> </a:t>
            </a:r>
            <a:r>
              <a:rPr lang="en-US" sz="1500" dirty="0" err="1"/>
              <a:t>barem</a:t>
            </a:r>
            <a:r>
              <a:rPr lang="en-US" sz="1500" dirty="0"/>
              <a:t> </a:t>
            </a:r>
            <a:r>
              <a:rPr lang="en-US" sz="1500" dirty="0" err="1"/>
              <a:t>za</a:t>
            </a:r>
            <a:r>
              <a:rPr lang="en-US" sz="1500" dirty="0"/>
              <a:t> </a:t>
            </a:r>
            <a:r>
              <a:rPr lang="en-US" sz="1500" dirty="0" err="1"/>
              <a:t>poslijednjih</a:t>
            </a:r>
            <a:r>
              <a:rPr lang="sr-Latn-ME" sz="1500" dirty="0"/>
              <a:t> </a:t>
            </a:r>
            <a:r>
              <a:rPr lang="en-US" sz="1500" dirty="0"/>
              <a:t>0,25 m </a:t>
            </a:r>
            <a:r>
              <a:rPr lang="en-US" sz="1500" dirty="0" err="1"/>
              <a:t>utiskivanja</a:t>
            </a:r>
            <a:r>
              <a:rPr lang="en-US" sz="1500" dirty="0"/>
              <a:t>;</a:t>
            </a:r>
          </a:p>
          <a:p>
            <a:r>
              <a:rPr lang="sv-SE" sz="1500" dirty="0"/>
              <a:t>− utrošena snaga vibratora (gdje se koriste);</a:t>
            </a:r>
          </a:p>
          <a:p>
            <a:r>
              <a:rPr lang="en-US" sz="1500" dirty="0"/>
              <a:t>− </a:t>
            </a:r>
            <a:r>
              <a:rPr lang="en-US" sz="1500" dirty="0" err="1"/>
              <a:t>momenat</a:t>
            </a:r>
            <a:r>
              <a:rPr lang="en-US" sz="1500" dirty="0"/>
              <a:t> </a:t>
            </a:r>
            <a:r>
              <a:rPr lang="en-US" sz="1500" dirty="0" err="1"/>
              <a:t>torzije</a:t>
            </a:r>
            <a:r>
              <a:rPr lang="en-US" sz="1500" dirty="0"/>
              <a:t> </a:t>
            </a:r>
            <a:r>
              <a:rPr lang="en-US" sz="1500" dirty="0" err="1"/>
              <a:t>primijenjen</a:t>
            </a:r>
            <a:r>
              <a:rPr lang="en-US" sz="1500" dirty="0"/>
              <a:t> </a:t>
            </a:r>
            <a:r>
              <a:rPr lang="en-US" sz="1500" dirty="0" err="1"/>
              <a:t>kod</a:t>
            </a:r>
            <a:r>
              <a:rPr lang="en-US" sz="1500" dirty="0"/>
              <a:t> </a:t>
            </a:r>
            <a:r>
              <a:rPr lang="en-US" sz="1500" dirty="0" err="1"/>
              <a:t>bušećeg</a:t>
            </a:r>
            <a:r>
              <a:rPr lang="en-US" sz="1500" dirty="0"/>
              <a:t> </a:t>
            </a:r>
            <a:r>
              <a:rPr lang="en-US" sz="1500" dirty="0" err="1"/>
              <a:t>motora</a:t>
            </a:r>
            <a:r>
              <a:rPr lang="en-US" sz="1500" dirty="0"/>
              <a:t> (</a:t>
            </a:r>
            <a:r>
              <a:rPr lang="en-US" sz="1500" dirty="0" err="1"/>
              <a:t>gdje</a:t>
            </a:r>
            <a:r>
              <a:rPr lang="en-US" sz="1500" dirty="0"/>
              <a:t> se </a:t>
            </a:r>
            <a:r>
              <a:rPr lang="en-US" sz="1500" dirty="0" err="1"/>
              <a:t>koristi</a:t>
            </a:r>
            <a:r>
              <a:rPr lang="en-US" sz="1500" dirty="0"/>
              <a:t>);</a:t>
            </a:r>
          </a:p>
          <a:p>
            <a:r>
              <a:rPr lang="en-US" sz="1500" dirty="0"/>
              <a:t>− </a:t>
            </a:r>
            <a:r>
              <a:rPr lang="en-US" sz="1500" dirty="0" err="1"/>
              <a:t>za</a:t>
            </a:r>
            <a:r>
              <a:rPr lang="en-US" sz="1500" dirty="0"/>
              <a:t> </a:t>
            </a:r>
            <a:r>
              <a:rPr lang="en-US" sz="1500" dirty="0" err="1"/>
              <a:t>bušene</a:t>
            </a:r>
            <a:r>
              <a:rPr lang="en-US" sz="1500" dirty="0"/>
              <a:t> </a:t>
            </a:r>
            <a:r>
              <a:rPr lang="en-US" sz="1500" dirty="0" err="1"/>
              <a:t>šipove</a:t>
            </a:r>
            <a:r>
              <a:rPr lang="en-US" sz="1500" dirty="0"/>
              <a:t>, </a:t>
            </a:r>
            <a:r>
              <a:rPr lang="en-US" sz="1500" dirty="0" err="1"/>
              <a:t>slojevi</a:t>
            </a:r>
            <a:r>
              <a:rPr lang="en-US" sz="1500" dirty="0"/>
              <a:t> </a:t>
            </a:r>
            <a:r>
              <a:rPr lang="en-US" sz="1500" dirty="0" err="1"/>
              <a:t>koji</a:t>
            </a:r>
            <a:r>
              <a:rPr lang="en-US" sz="1500" dirty="0"/>
              <a:t> se </a:t>
            </a:r>
            <a:r>
              <a:rPr lang="en-US" sz="1500" dirty="0" err="1"/>
              <a:t>susreću</a:t>
            </a:r>
            <a:r>
              <a:rPr lang="en-US" sz="1500" dirty="0"/>
              <a:t> </a:t>
            </a:r>
            <a:r>
              <a:rPr lang="en-US" sz="1500" dirty="0" err="1"/>
              <a:t>pri</a:t>
            </a:r>
            <a:r>
              <a:rPr lang="en-US" sz="1500" dirty="0"/>
              <a:t> </a:t>
            </a:r>
            <a:r>
              <a:rPr lang="en-US" sz="1500" dirty="0" err="1"/>
              <a:t>bušenju</a:t>
            </a:r>
            <a:r>
              <a:rPr lang="en-US" sz="1500" dirty="0"/>
              <a:t> </a:t>
            </a:r>
            <a:r>
              <a:rPr lang="en-US" sz="1500" dirty="0" err="1"/>
              <a:t>i</a:t>
            </a:r>
            <a:r>
              <a:rPr lang="en-US" sz="1500" dirty="0"/>
              <a:t> </a:t>
            </a:r>
            <a:r>
              <a:rPr lang="en-US" sz="1500" dirty="0" err="1"/>
              <a:t>uslovi</a:t>
            </a:r>
            <a:r>
              <a:rPr lang="en-US" sz="1500" dirty="0"/>
              <a:t> u </a:t>
            </a:r>
            <a:r>
              <a:rPr lang="en-US" sz="1500" dirty="0" err="1"/>
              <a:t>bazi</a:t>
            </a:r>
            <a:r>
              <a:rPr lang="en-US" sz="1500" dirty="0"/>
              <a:t>, </a:t>
            </a:r>
            <a:r>
              <a:rPr lang="en-US" sz="1500" dirty="0" err="1"/>
              <a:t>ukoliko</a:t>
            </a:r>
            <a:r>
              <a:rPr lang="en-US" sz="1500" dirty="0"/>
              <a:t> je </a:t>
            </a:r>
            <a:r>
              <a:rPr lang="en-US" sz="1500" dirty="0" err="1"/>
              <a:t>ponašanje</a:t>
            </a:r>
            <a:r>
              <a:rPr lang="sr-Latn-ME" sz="1500" dirty="0"/>
              <a:t> </a:t>
            </a:r>
            <a:r>
              <a:rPr lang="pl-PL" sz="1500" dirty="0"/>
              <a:t>baze kritično za upotrebu šipa;</a:t>
            </a:r>
          </a:p>
          <a:p>
            <a:r>
              <a:rPr lang="pt-BR" sz="1500" dirty="0"/>
              <a:t>− smetnje koje se jave pri izvođenju šipova;</a:t>
            </a:r>
          </a:p>
          <a:p>
            <a:r>
              <a:rPr lang="en-US" sz="1500" dirty="0"/>
              <a:t>− </a:t>
            </a:r>
            <a:r>
              <a:rPr lang="en-US" sz="1500" dirty="0" err="1"/>
              <a:t>odstupanja</a:t>
            </a:r>
            <a:r>
              <a:rPr lang="en-US" sz="1500" dirty="0"/>
              <a:t> od </a:t>
            </a:r>
            <a:r>
              <a:rPr lang="en-US" sz="1500" dirty="0" err="1"/>
              <a:t>položaja</a:t>
            </a:r>
            <a:r>
              <a:rPr lang="en-US" sz="1500" dirty="0"/>
              <a:t>, </a:t>
            </a:r>
            <a:r>
              <a:rPr lang="en-US" sz="1500" dirty="0" err="1"/>
              <a:t>pravca</a:t>
            </a:r>
            <a:r>
              <a:rPr lang="en-US" sz="1500" dirty="0"/>
              <a:t> </a:t>
            </a:r>
            <a:r>
              <a:rPr lang="en-US" sz="1500" dirty="0" err="1"/>
              <a:t>i</a:t>
            </a:r>
            <a:r>
              <a:rPr lang="en-US" sz="1500" dirty="0"/>
              <a:t> </a:t>
            </a:r>
            <a:r>
              <a:rPr lang="en-US" sz="1500" dirty="0" err="1"/>
              <a:t>konačne</a:t>
            </a:r>
            <a:r>
              <a:rPr lang="en-US" sz="1500" dirty="0"/>
              <a:t> </a:t>
            </a:r>
            <a:r>
              <a:rPr lang="en-US" sz="1500" dirty="0" err="1"/>
              <a:t>kote</a:t>
            </a:r>
            <a:r>
              <a:rPr lang="en-US" sz="1500" dirty="0"/>
              <a:t> </a:t>
            </a:r>
            <a:r>
              <a:rPr lang="en-US" sz="1500" dirty="0" err="1"/>
              <a:t>vrha</a:t>
            </a:r>
            <a:r>
              <a:rPr lang="en-US" sz="1500" dirty="0"/>
              <a:t> </a:t>
            </a:r>
            <a:r>
              <a:rPr lang="en-US" sz="1500" dirty="0" err="1"/>
              <a:t>šipa</a:t>
            </a:r>
            <a:r>
              <a:rPr lang="en-US" sz="1500" dirty="0"/>
              <a:t>.</a:t>
            </a:r>
          </a:p>
        </p:txBody>
      </p:sp>
    </p:spTree>
    <p:extLst>
      <p:ext uri="{BB962C8B-B14F-4D97-AF65-F5344CB8AC3E}">
        <p14:creationId xmlns:p14="http://schemas.microsoft.com/office/powerpoint/2010/main" val="3040248737"/>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5">
                                            <p:bg/>
                                          </p:spTgt>
                                        </p:tgtEl>
                                        <p:attrNameLst>
                                          <p:attrName>style.visibility</p:attrName>
                                        </p:attrNameLst>
                                      </p:cBhvr>
                                      <p:to>
                                        <p:strVal val="visible"/>
                                      </p:to>
                                    </p:set>
                                    <p:anim calcmode="lin" valueType="num">
                                      <p:cBhvr>
                                        <p:cTn id="51" dur="500" fill="hold"/>
                                        <p:tgtEl>
                                          <p:spTgt spid="5">
                                            <p:bg/>
                                          </p:spTgt>
                                        </p:tgtEl>
                                        <p:attrNameLst>
                                          <p:attrName>ppt_w</p:attrName>
                                        </p:attrNameLst>
                                      </p:cBhvr>
                                      <p:tavLst>
                                        <p:tav tm="0">
                                          <p:val>
                                            <p:fltVal val="0"/>
                                          </p:val>
                                        </p:tav>
                                        <p:tav tm="100000">
                                          <p:val>
                                            <p:strVal val="#ppt_w"/>
                                          </p:val>
                                        </p:tav>
                                      </p:tavLst>
                                    </p:anim>
                                    <p:anim calcmode="lin" valueType="num">
                                      <p:cBhvr>
                                        <p:cTn id="52" dur="500" fill="hold"/>
                                        <p:tgtEl>
                                          <p:spTgt spid="5">
                                            <p:bg/>
                                          </p:spTgt>
                                        </p:tgtEl>
                                        <p:attrNameLst>
                                          <p:attrName>ppt_h</p:attrName>
                                        </p:attrNameLst>
                                      </p:cBhvr>
                                      <p:tavLst>
                                        <p:tav tm="0">
                                          <p:val>
                                            <p:fltVal val="0"/>
                                          </p:val>
                                        </p:tav>
                                        <p:tav tm="100000">
                                          <p:val>
                                            <p:strVal val="#ppt_h"/>
                                          </p:val>
                                        </p:tav>
                                      </p:tavLst>
                                    </p:anim>
                                    <p:animEffect transition="in" filter="fade">
                                      <p:cBhvr>
                                        <p:cTn id="53" dur="500"/>
                                        <p:tgtEl>
                                          <p:spTgt spid="5">
                                            <p:bg/>
                                          </p:spTgt>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5">
                                            <p:txEl>
                                              <p:pRg st="0" end="0"/>
                                            </p:txEl>
                                          </p:spTgt>
                                        </p:tgtEl>
                                        <p:attrNameLst>
                                          <p:attrName>style.visibility</p:attrName>
                                        </p:attrNameLst>
                                      </p:cBhvr>
                                      <p:to>
                                        <p:strVal val="visible"/>
                                      </p:to>
                                    </p:set>
                                    <p:anim calcmode="lin" valueType="num">
                                      <p:cBhvr>
                                        <p:cTn id="58"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59" dur="500" fill="hold"/>
                                        <p:tgtEl>
                                          <p:spTgt spid="5">
                                            <p:txEl>
                                              <p:pRg st="0" end="0"/>
                                            </p:txEl>
                                          </p:spTgt>
                                        </p:tgtEl>
                                        <p:attrNameLst>
                                          <p:attrName>ppt_h</p:attrName>
                                        </p:attrNameLst>
                                      </p:cBhvr>
                                      <p:tavLst>
                                        <p:tav tm="0">
                                          <p:val>
                                            <p:fltVal val="0"/>
                                          </p:val>
                                        </p:tav>
                                        <p:tav tm="100000">
                                          <p:val>
                                            <p:strVal val="#ppt_h"/>
                                          </p:val>
                                        </p:tav>
                                      </p:tavLst>
                                    </p:anim>
                                    <p:animEffect transition="in" filter="fade">
                                      <p:cBhvr>
                                        <p:cTn id="60" dur="500"/>
                                        <p:tgtEl>
                                          <p:spTgt spid="5">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5">
                                            <p:txEl>
                                              <p:pRg st="2" end="2"/>
                                            </p:txEl>
                                          </p:spTgt>
                                        </p:tgtEl>
                                        <p:attrNameLst>
                                          <p:attrName>style.visibility</p:attrName>
                                        </p:attrNameLst>
                                      </p:cBhvr>
                                      <p:to>
                                        <p:strVal val="visible"/>
                                      </p:to>
                                    </p:set>
                                    <p:anim calcmode="lin" valueType="num">
                                      <p:cBhvr>
                                        <p:cTn id="6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66" dur="500" fill="hold"/>
                                        <p:tgtEl>
                                          <p:spTgt spid="5">
                                            <p:txEl>
                                              <p:pRg st="2" end="2"/>
                                            </p:txEl>
                                          </p:spTgt>
                                        </p:tgtEl>
                                        <p:attrNameLst>
                                          <p:attrName>ppt_h</p:attrName>
                                        </p:attrNameLst>
                                      </p:cBhvr>
                                      <p:tavLst>
                                        <p:tav tm="0">
                                          <p:val>
                                            <p:fltVal val="0"/>
                                          </p:val>
                                        </p:tav>
                                        <p:tav tm="100000">
                                          <p:val>
                                            <p:strVal val="#ppt_h"/>
                                          </p:val>
                                        </p:tav>
                                      </p:tavLst>
                                    </p:anim>
                                    <p:animEffect transition="in" filter="fade">
                                      <p:cBhvr>
                                        <p:cTn id="67" dur="500"/>
                                        <p:tgtEl>
                                          <p:spTgt spid="5">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3" presetClass="entr" presetSubtype="16" fill="hold" grpId="0" nodeType="clickEffect">
                                  <p:stCondLst>
                                    <p:cond delay="0"/>
                                  </p:stCondLst>
                                  <p:childTnLst>
                                    <p:set>
                                      <p:cBhvr>
                                        <p:cTn id="71" dur="1" fill="hold">
                                          <p:stCondLst>
                                            <p:cond delay="0"/>
                                          </p:stCondLst>
                                        </p:cTn>
                                        <p:tgtEl>
                                          <p:spTgt spid="5">
                                            <p:txEl>
                                              <p:pRg st="3" end="3"/>
                                            </p:txEl>
                                          </p:spTgt>
                                        </p:tgtEl>
                                        <p:attrNameLst>
                                          <p:attrName>style.visibility</p:attrName>
                                        </p:attrNameLst>
                                      </p:cBhvr>
                                      <p:to>
                                        <p:strVal val="visible"/>
                                      </p:to>
                                    </p:set>
                                    <p:anim calcmode="lin" valueType="num">
                                      <p:cBhvr>
                                        <p:cTn id="72"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73" dur="500" fill="hold"/>
                                        <p:tgtEl>
                                          <p:spTgt spid="5">
                                            <p:txEl>
                                              <p:pRg st="3" end="3"/>
                                            </p:txEl>
                                          </p:spTgt>
                                        </p:tgtEl>
                                        <p:attrNameLst>
                                          <p:attrName>ppt_h</p:attrName>
                                        </p:attrNameLst>
                                      </p:cBhvr>
                                      <p:tavLst>
                                        <p:tav tm="0">
                                          <p:val>
                                            <p:fltVal val="0"/>
                                          </p:val>
                                        </p:tav>
                                        <p:tav tm="100000">
                                          <p:val>
                                            <p:strVal val="#ppt_h"/>
                                          </p:val>
                                        </p:tav>
                                      </p:tavLst>
                                    </p:anim>
                                    <p:animEffect transition="in" filter="fade">
                                      <p:cBhvr>
                                        <p:cTn id="74" dur="500"/>
                                        <p:tgtEl>
                                          <p:spTgt spid="5">
                                            <p:txEl>
                                              <p:pRg st="3" end="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grpId="0" nodeType="clickEffect">
                                  <p:stCondLst>
                                    <p:cond delay="0"/>
                                  </p:stCondLst>
                                  <p:childTnLst>
                                    <p:set>
                                      <p:cBhvr>
                                        <p:cTn id="78" dur="1" fill="hold">
                                          <p:stCondLst>
                                            <p:cond delay="0"/>
                                          </p:stCondLst>
                                        </p:cTn>
                                        <p:tgtEl>
                                          <p:spTgt spid="5">
                                            <p:txEl>
                                              <p:pRg st="4" end="4"/>
                                            </p:txEl>
                                          </p:spTgt>
                                        </p:tgtEl>
                                        <p:attrNameLst>
                                          <p:attrName>style.visibility</p:attrName>
                                        </p:attrNameLst>
                                      </p:cBhvr>
                                      <p:to>
                                        <p:strVal val="visible"/>
                                      </p:to>
                                    </p:set>
                                    <p:anim calcmode="lin" valueType="num">
                                      <p:cBhvr>
                                        <p:cTn id="7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80" dur="500" fill="hold"/>
                                        <p:tgtEl>
                                          <p:spTgt spid="5">
                                            <p:txEl>
                                              <p:pRg st="4" end="4"/>
                                            </p:txEl>
                                          </p:spTgt>
                                        </p:tgtEl>
                                        <p:attrNameLst>
                                          <p:attrName>ppt_h</p:attrName>
                                        </p:attrNameLst>
                                      </p:cBhvr>
                                      <p:tavLst>
                                        <p:tav tm="0">
                                          <p:val>
                                            <p:fltVal val="0"/>
                                          </p:val>
                                        </p:tav>
                                        <p:tav tm="100000">
                                          <p:val>
                                            <p:strVal val="#ppt_h"/>
                                          </p:val>
                                        </p:tav>
                                      </p:tavLst>
                                    </p:anim>
                                    <p:animEffect transition="in" filter="fade">
                                      <p:cBhvr>
                                        <p:cTn id="81" dur="500"/>
                                        <p:tgtEl>
                                          <p:spTgt spid="5">
                                            <p:txEl>
                                              <p:pRg st="4" end="4"/>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53" presetClass="entr" presetSubtype="16" fill="hold" grpId="0" nodeType="clickEffect">
                                  <p:stCondLst>
                                    <p:cond delay="0"/>
                                  </p:stCondLst>
                                  <p:childTnLst>
                                    <p:set>
                                      <p:cBhvr>
                                        <p:cTn id="85" dur="1" fill="hold">
                                          <p:stCondLst>
                                            <p:cond delay="0"/>
                                          </p:stCondLst>
                                        </p:cTn>
                                        <p:tgtEl>
                                          <p:spTgt spid="5">
                                            <p:txEl>
                                              <p:pRg st="5" end="5"/>
                                            </p:txEl>
                                          </p:spTgt>
                                        </p:tgtEl>
                                        <p:attrNameLst>
                                          <p:attrName>style.visibility</p:attrName>
                                        </p:attrNameLst>
                                      </p:cBhvr>
                                      <p:to>
                                        <p:strVal val="visible"/>
                                      </p:to>
                                    </p:set>
                                    <p:anim calcmode="lin" valueType="num">
                                      <p:cBhvr>
                                        <p:cTn id="86"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87" dur="500" fill="hold"/>
                                        <p:tgtEl>
                                          <p:spTgt spid="5">
                                            <p:txEl>
                                              <p:pRg st="5" end="5"/>
                                            </p:txEl>
                                          </p:spTgt>
                                        </p:tgtEl>
                                        <p:attrNameLst>
                                          <p:attrName>ppt_h</p:attrName>
                                        </p:attrNameLst>
                                      </p:cBhvr>
                                      <p:tavLst>
                                        <p:tav tm="0">
                                          <p:val>
                                            <p:fltVal val="0"/>
                                          </p:val>
                                        </p:tav>
                                        <p:tav tm="100000">
                                          <p:val>
                                            <p:strVal val="#ppt_h"/>
                                          </p:val>
                                        </p:tav>
                                      </p:tavLst>
                                    </p:anim>
                                    <p:animEffect transition="in" filter="fade">
                                      <p:cBhvr>
                                        <p:cTn id="88" dur="500"/>
                                        <p:tgtEl>
                                          <p:spTgt spid="5">
                                            <p:txEl>
                                              <p:pRg st="5" end="5"/>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5">
                                            <p:txEl>
                                              <p:pRg st="6" end="6"/>
                                            </p:txEl>
                                          </p:spTgt>
                                        </p:tgtEl>
                                        <p:attrNameLst>
                                          <p:attrName>style.visibility</p:attrName>
                                        </p:attrNameLst>
                                      </p:cBhvr>
                                      <p:to>
                                        <p:strVal val="visible"/>
                                      </p:to>
                                    </p:set>
                                    <p:anim calcmode="lin" valueType="num">
                                      <p:cBhvr>
                                        <p:cTn id="93" dur="500" fill="hold"/>
                                        <p:tgtEl>
                                          <p:spTgt spid="5">
                                            <p:txEl>
                                              <p:pRg st="6" end="6"/>
                                            </p:txEl>
                                          </p:spTgt>
                                        </p:tgtEl>
                                        <p:attrNameLst>
                                          <p:attrName>ppt_w</p:attrName>
                                        </p:attrNameLst>
                                      </p:cBhvr>
                                      <p:tavLst>
                                        <p:tav tm="0">
                                          <p:val>
                                            <p:fltVal val="0"/>
                                          </p:val>
                                        </p:tav>
                                        <p:tav tm="100000">
                                          <p:val>
                                            <p:strVal val="#ppt_w"/>
                                          </p:val>
                                        </p:tav>
                                      </p:tavLst>
                                    </p:anim>
                                    <p:anim calcmode="lin" valueType="num">
                                      <p:cBhvr>
                                        <p:cTn id="94" dur="500" fill="hold"/>
                                        <p:tgtEl>
                                          <p:spTgt spid="5">
                                            <p:txEl>
                                              <p:pRg st="6" end="6"/>
                                            </p:txEl>
                                          </p:spTgt>
                                        </p:tgtEl>
                                        <p:attrNameLst>
                                          <p:attrName>ppt_h</p:attrName>
                                        </p:attrNameLst>
                                      </p:cBhvr>
                                      <p:tavLst>
                                        <p:tav tm="0">
                                          <p:val>
                                            <p:fltVal val="0"/>
                                          </p:val>
                                        </p:tav>
                                        <p:tav tm="100000">
                                          <p:val>
                                            <p:strVal val="#ppt_h"/>
                                          </p:val>
                                        </p:tav>
                                      </p:tavLst>
                                    </p:anim>
                                    <p:animEffect transition="in" filter="fade">
                                      <p:cBhvr>
                                        <p:cTn id="95" dur="500"/>
                                        <p:tgtEl>
                                          <p:spTgt spid="5">
                                            <p:txEl>
                                              <p:pRg st="6" end="6"/>
                                            </p:txEl>
                                          </p:spTgt>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grpId="0" nodeType="clickEffect">
                                  <p:stCondLst>
                                    <p:cond delay="0"/>
                                  </p:stCondLst>
                                  <p:childTnLst>
                                    <p:set>
                                      <p:cBhvr>
                                        <p:cTn id="99" dur="1" fill="hold">
                                          <p:stCondLst>
                                            <p:cond delay="0"/>
                                          </p:stCondLst>
                                        </p:cTn>
                                        <p:tgtEl>
                                          <p:spTgt spid="5">
                                            <p:txEl>
                                              <p:pRg st="7" end="7"/>
                                            </p:txEl>
                                          </p:spTgt>
                                        </p:tgtEl>
                                        <p:attrNameLst>
                                          <p:attrName>style.visibility</p:attrName>
                                        </p:attrNameLst>
                                      </p:cBhvr>
                                      <p:to>
                                        <p:strVal val="visible"/>
                                      </p:to>
                                    </p:set>
                                    <p:anim calcmode="lin" valueType="num">
                                      <p:cBhvr>
                                        <p:cTn id="100" dur="500" fill="hold"/>
                                        <p:tgtEl>
                                          <p:spTgt spid="5">
                                            <p:txEl>
                                              <p:pRg st="7" end="7"/>
                                            </p:txEl>
                                          </p:spTgt>
                                        </p:tgtEl>
                                        <p:attrNameLst>
                                          <p:attrName>ppt_w</p:attrName>
                                        </p:attrNameLst>
                                      </p:cBhvr>
                                      <p:tavLst>
                                        <p:tav tm="0">
                                          <p:val>
                                            <p:fltVal val="0"/>
                                          </p:val>
                                        </p:tav>
                                        <p:tav tm="100000">
                                          <p:val>
                                            <p:strVal val="#ppt_w"/>
                                          </p:val>
                                        </p:tav>
                                      </p:tavLst>
                                    </p:anim>
                                    <p:anim calcmode="lin" valueType="num">
                                      <p:cBhvr>
                                        <p:cTn id="101" dur="500" fill="hold"/>
                                        <p:tgtEl>
                                          <p:spTgt spid="5">
                                            <p:txEl>
                                              <p:pRg st="7" end="7"/>
                                            </p:txEl>
                                          </p:spTgt>
                                        </p:tgtEl>
                                        <p:attrNameLst>
                                          <p:attrName>ppt_h</p:attrName>
                                        </p:attrNameLst>
                                      </p:cBhvr>
                                      <p:tavLst>
                                        <p:tav tm="0">
                                          <p:val>
                                            <p:fltVal val="0"/>
                                          </p:val>
                                        </p:tav>
                                        <p:tav tm="100000">
                                          <p:val>
                                            <p:strVal val="#ppt_h"/>
                                          </p:val>
                                        </p:tav>
                                      </p:tavLst>
                                    </p:anim>
                                    <p:animEffect transition="in" filter="fade">
                                      <p:cBhvr>
                                        <p:cTn id="102" dur="500"/>
                                        <p:tgtEl>
                                          <p:spTgt spid="5">
                                            <p:txEl>
                                              <p:pRg st="7" end="7"/>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5">
                                            <p:txEl>
                                              <p:pRg st="8" end="8"/>
                                            </p:txEl>
                                          </p:spTgt>
                                        </p:tgtEl>
                                        <p:attrNameLst>
                                          <p:attrName>style.visibility</p:attrName>
                                        </p:attrNameLst>
                                      </p:cBhvr>
                                      <p:to>
                                        <p:strVal val="visible"/>
                                      </p:to>
                                    </p:set>
                                    <p:anim calcmode="lin" valueType="num">
                                      <p:cBhvr>
                                        <p:cTn id="107" dur="500" fill="hold"/>
                                        <p:tgtEl>
                                          <p:spTgt spid="5">
                                            <p:txEl>
                                              <p:pRg st="8" end="8"/>
                                            </p:txEl>
                                          </p:spTgt>
                                        </p:tgtEl>
                                        <p:attrNameLst>
                                          <p:attrName>ppt_w</p:attrName>
                                        </p:attrNameLst>
                                      </p:cBhvr>
                                      <p:tavLst>
                                        <p:tav tm="0">
                                          <p:val>
                                            <p:fltVal val="0"/>
                                          </p:val>
                                        </p:tav>
                                        <p:tav tm="100000">
                                          <p:val>
                                            <p:strVal val="#ppt_w"/>
                                          </p:val>
                                        </p:tav>
                                      </p:tavLst>
                                    </p:anim>
                                    <p:anim calcmode="lin" valueType="num">
                                      <p:cBhvr>
                                        <p:cTn id="108" dur="500" fill="hold"/>
                                        <p:tgtEl>
                                          <p:spTgt spid="5">
                                            <p:txEl>
                                              <p:pRg st="8" end="8"/>
                                            </p:txEl>
                                          </p:spTgt>
                                        </p:tgtEl>
                                        <p:attrNameLst>
                                          <p:attrName>ppt_h</p:attrName>
                                        </p:attrNameLst>
                                      </p:cBhvr>
                                      <p:tavLst>
                                        <p:tav tm="0">
                                          <p:val>
                                            <p:fltVal val="0"/>
                                          </p:val>
                                        </p:tav>
                                        <p:tav tm="100000">
                                          <p:val>
                                            <p:strVal val="#ppt_h"/>
                                          </p:val>
                                        </p:tav>
                                      </p:tavLst>
                                    </p:anim>
                                    <p:animEffect transition="in" filter="fade">
                                      <p:cBhvr>
                                        <p:cTn id="109" dur="500"/>
                                        <p:tgtEl>
                                          <p:spTgt spid="5">
                                            <p:txEl>
                                              <p:pRg st="8" end="8"/>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5">
                                            <p:txEl>
                                              <p:pRg st="9" end="9"/>
                                            </p:txEl>
                                          </p:spTgt>
                                        </p:tgtEl>
                                        <p:attrNameLst>
                                          <p:attrName>style.visibility</p:attrName>
                                        </p:attrNameLst>
                                      </p:cBhvr>
                                      <p:to>
                                        <p:strVal val="visible"/>
                                      </p:to>
                                    </p:set>
                                    <p:anim calcmode="lin" valueType="num">
                                      <p:cBhvr>
                                        <p:cTn id="114" dur="500" fill="hold"/>
                                        <p:tgtEl>
                                          <p:spTgt spid="5">
                                            <p:txEl>
                                              <p:pRg st="9" end="9"/>
                                            </p:txEl>
                                          </p:spTgt>
                                        </p:tgtEl>
                                        <p:attrNameLst>
                                          <p:attrName>ppt_w</p:attrName>
                                        </p:attrNameLst>
                                      </p:cBhvr>
                                      <p:tavLst>
                                        <p:tav tm="0">
                                          <p:val>
                                            <p:fltVal val="0"/>
                                          </p:val>
                                        </p:tav>
                                        <p:tav tm="100000">
                                          <p:val>
                                            <p:strVal val="#ppt_w"/>
                                          </p:val>
                                        </p:tav>
                                      </p:tavLst>
                                    </p:anim>
                                    <p:anim calcmode="lin" valueType="num">
                                      <p:cBhvr>
                                        <p:cTn id="115" dur="500" fill="hold"/>
                                        <p:tgtEl>
                                          <p:spTgt spid="5">
                                            <p:txEl>
                                              <p:pRg st="9" end="9"/>
                                            </p:txEl>
                                          </p:spTgt>
                                        </p:tgtEl>
                                        <p:attrNameLst>
                                          <p:attrName>ppt_h</p:attrName>
                                        </p:attrNameLst>
                                      </p:cBhvr>
                                      <p:tavLst>
                                        <p:tav tm="0">
                                          <p:val>
                                            <p:fltVal val="0"/>
                                          </p:val>
                                        </p:tav>
                                        <p:tav tm="100000">
                                          <p:val>
                                            <p:strVal val="#ppt_h"/>
                                          </p:val>
                                        </p:tav>
                                      </p:tavLst>
                                    </p:anim>
                                    <p:animEffect transition="in" filter="fade">
                                      <p:cBhvr>
                                        <p:cTn id="116" dur="500"/>
                                        <p:tgtEl>
                                          <p:spTgt spid="5">
                                            <p:txEl>
                                              <p:pRg st="9" end="9"/>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53" presetClass="entr" presetSubtype="16" fill="hold" grpId="0" nodeType="clickEffect">
                                  <p:stCondLst>
                                    <p:cond delay="0"/>
                                  </p:stCondLst>
                                  <p:childTnLst>
                                    <p:set>
                                      <p:cBhvr>
                                        <p:cTn id="120" dur="1" fill="hold">
                                          <p:stCondLst>
                                            <p:cond delay="0"/>
                                          </p:stCondLst>
                                        </p:cTn>
                                        <p:tgtEl>
                                          <p:spTgt spid="5">
                                            <p:txEl>
                                              <p:pRg st="10" end="10"/>
                                            </p:txEl>
                                          </p:spTgt>
                                        </p:tgtEl>
                                        <p:attrNameLst>
                                          <p:attrName>style.visibility</p:attrName>
                                        </p:attrNameLst>
                                      </p:cBhvr>
                                      <p:to>
                                        <p:strVal val="visible"/>
                                      </p:to>
                                    </p:set>
                                    <p:anim calcmode="lin" valueType="num">
                                      <p:cBhvr>
                                        <p:cTn id="121" dur="500" fill="hold"/>
                                        <p:tgtEl>
                                          <p:spTgt spid="5">
                                            <p:txEl>
                                              <p:pRg st="10" end="10"/>
                                            </p:txEl>
                                          </p:spTgt>
                                        </p:tgtEl>
                                        <p:attrNameLst>
                                          <p:attrName>ppt_w</p:attrName>
                                        </p:attrNameLst>
                                      </p:cBhvr>
                                      <p:tavLst>
                                        <p:tav tm="0">
                                          <p:val>
                                            <p:fltVal val="0"/>
                                          </p:val>
                                        </p:tav>
                                        <p:tav tm="100000">
                                          <p:val>
                                            <p:strVal val="#ppt_w"/>
                                          </p:val>
                                        </p:tav>
                                      </p:tavLst>
                                    </p:anim>
                                    <p:anim calcmode="lin" valueType="num">
                                      <p:cBhvr>
                                        <p:cTn id="122" dur="500" fill="hold"/>
                                        <p:tgtEl>
                                          <p:spTgt spid="5">
                                            <p:txEl>
                                              <p:pRg st="10" end="10"/>
                                            </p:txEl>
                                          </p:spTgt>
                                        </p:tgtEl>
                                        <p:attrNameLst>
                                          <p:attrName>ppt_h</p:attrName>
                                        </p:attrNameLst>
                                      </p:cBhvr>
                                      <p:tavLst>
                                        <p:tav tm="0">
                                          <p:val>
                                            <p:fltVal val="0"/>
                                          </p:val>
                                        </p:tav>
                                        <p:tav tm="100000">
                                          <p:val>
                                            <p:strVal val="#ppt_h"/>
                                          </p:val>
                                        </p:tav>
                                      </p:tavLst>
                                    </p:anim>
                                    <p:animEffect transition="in" filter="fade">
                                      <p:cBhvr>
                                        <p:cTn id="123" dur="500"/>
                                        <p:tgtEl>
                                          <p:spTgt spid="5">
                                            <p:txEl>
                                              <p:pRg st="10" end="10"/>
                                            </p:txEl>
                                          </p:spTgt>
                                        </p:tgtEl>
                                      </p:cBhvr>
                                    </p:animEffect>
                                  </p:childTnLst>
                                </p:cTn>
                              </p:par>
                            </p:childTnLst>
                          </p:cTn>
                        </p:par>
                      </p:childTnLst>
                    </p:cTn>
                  </p:par>
                  <p:par>
                    <p:cTn id="124" fill="hold">
                      <p:stCondLst>
                        <p:cond delay="indefinite"/>
                      </p:stCondLst>
                      <p:childTnLst>
                        <p:par>
                          <p:cTn id="125" fill="hold">
                            <p:stCondLst>
                              <p:cond delay="0"/>
                            </p:stCondLst>
                            <p:childTnLst>
                              <p:par>
                                <p:cTn id="126" presetID="53" presetClass="entr" presetSubtype="16" fill="hold" grpId="0" nodeType="clickEffect">
                                  <p:stCondLst>
                                    <p:cond delay="0"/>
                                  </p:stCondLst>
                                  <p:childTnLst>
                                    <p:set>
                                      <p:cBhvr>
                                        <p:cTn id="127" dur="1" fill="hold">
                                          <p:stCondLst>
                                            <p:cond delay="0"/>
                                          </p:stCondLst>
                                        </p:cTn>
                                        <p:tgtEl>
                                          <p:spTgt spid="5">
                                            <p:txEl>
                                              <p:pRg st="11" end="11"/>
                                            </p:txEl>
                                          </p:spTgt>
                                        </p:tgtEl>
                                        <p:attrNameLst>
                                          <p:attrName>style.visibility</p:attrName>
                                        </p:attrNameLst>
                                      </p:cBhvr>
                                      <p:to>
                                        <p:strVal val="visible"/>
                                      </p:to>
                                    </p:set>
                                    <p:anim calcmode="lin" valueType="num">
                                      <p:cBhvr>
                                        <p:cTn id="128" dur="500" fill="hold"/>
                                        <p:tgtEl>
                                          <p:spTgt spid="5">
                                            <p:txEl>
                                              <p:pRg st="11" end="11"/>
                                            </p:txEl>
                                          </p:spTgt>
                                        </p:tgtEl>
                                        <p:attrNameLst>
                                          <p:attrName>ppt_w</p:attrName>
                                        </p:attrNameLst>
                                      </p:cBhvr>
                                      <p:tavLst>
                                        <p:tav tm="0">
                                          <p:val>
                                            <p:fltVal val="0"/>
                                          </p:val>
                                        </p:tav>
                                        <p:tav tm="100000">
                                          <p:val>
                                            <p:strVal val="#ppt_w"/>
                                          </p:val>
                                        </p:tav>
                                      </p:tavLst>
                                    </p:anim>
                                    <p:anim calcmode="lin" valueType="num">
                                      <p:cBhvr>
                                        <p:cTn id="129" dur="500" fill="hold"/>
                                        <p:tgtEl>
                                          <p:spTgt spid="5">
                                            <p:txEl>
                                              <p:pRg st="11" end="11"/>
                                            </p:txEl>
                                          </p:spTgt>
                                        </p:tgtEl>
                                        <p:attrNameLst>
                                          <p:attrName>ppt_h</p:attrName>
                                        </p:attrNameLst>
                                      </p:cBhvr>
                                      <p:tavLst>
                                        <p:tav tm="0">
                                          <p:val>
                                            <p:fltVal val="0"/>
                                          </p:val>
                                        </p:tav>
                                        <p:tav tm="100000">
                                          <p:val>
                                            <p:strVal val="#ppt_h"/>
                                          </p:val>
                                        </p:tav>
                                      </p:tavLst>
                                    </p:anim>
                                    <p:animEffect transition="in" filter="fade">
                                      <p:cBhvr>
                                        <p:cTn id="130" dur="500"/>
                                        <p:tgtEl>
                                          <p:spTgt spid="5">
                                            <p:txEl>
                                              <p:pRg st="11" end="11"/>
                                            </p:txEl>
                                          </p:spTgt>
                                        </p:tgtEl>
                                      </p:cBhvr>
                                    </p:animEffect>
                                  </p:childTnLst>
                                </p:cTn>
                              </p:par>
                            </p:childTnLst>
                          </p:cTn>
                        </p:par>
                      </p:childTnLst>
                    </p:cTn>
                  </p:par>
                  <p:par>
                    <p:cTn id="131" fill="hold">
                      <p:stCondLst>
                        <p:cond delay="indefinite"/>
                      </p:stCondLst>
                      <p:childTnLst>
                        <p:par>
                          <p:cTn id="132" fill="hold">
                            <p:stCondLst>
                              <p:cond delay="0"/>
                            </p:stCondLst>
                            <p:childTnLst>
                              <p:par>
                                <p:cTn id="133" presetID="53" presetClass="entr" presetSubtype="16" fill="hold" grpId="0" nodeType="clickEffect">
                                  <p:stCondLst>
                                    <p:cond delay="0"/>
                                  </p:stCondLst>
                                  <p:childTnLst>
                                    <p:set>
                                      <p:cBhvr>
                                        <p:cTn id="134" dur="1" fill="hold">
                                          <p:stCondLst>
                                            <p:cond delay="0"/>
                                          </p:stCondLst>
                                        </p:cTn>
                                        <p:tgtEl>
                                          <p:spTgt spid="5">
                                            <p:txEl>
                                              <p:pRg st="12" end="12"/>
                                            </p:txEl>
                                          </p:spTgt>
                                        </p:tgtEl>
                                        <p:attrNameLst>
                                          <p:attrName>style.visibility</p:attrName>
                                        </p:attrNameLst>
                                      </p:cBhvr>
                                      <p:to>
                                        <p:strVal val="visible"/>
                                      </p:to>
                                    </p:set>
                                    <p:anim calcmode="lin" valueType="num">
                                      <p:cBhvr>
                                        <p:cTn id="135" dur="500" fill="hold"/>
                                        <p:tgtEl>
                                          <p:spTgt spid="5">
                                            <p:txEl>
                                              <p:pRg st="12" end="12"/>
                                            </p:txEl>
                                          </p:spTgt>
                                        </p:tgtEl>
                                        <p:attrNameLst>
                                          <p:attrName>ppt_w</p:attrName>
                                        </p:attrNameLst>
                                      </p:cBhvr>
                                      <p:tavLst>
                                        <p:tav tm="0">
                                          <p:val>
                                            <p:fltVal val="0"/>
                                          </p:val>
                                        </p:tav>
                                        <p:tav tm="100000">
                                          <p:val>
                                            <p:strVal val="#ppt_w"/>
                                          </p:val>
                                        </p:tav>
                                      </p:tavLst>
                                    </p:anim>
                                    <p:anim calcmode="lin" valueType="num">
                                      <p:cBhvr>
                                        <p:cTn id="136" dur="500" fill="hold"/>
                                        <p:tgtEl>
                                          <p:spTgt spid="5">
                                            <p:txEl>
                                              <p:pRg st="12" end="12"/>
                                            </p:txEl>
                                          </p:spTgt>
                                        </p:tgtEl>
                                        <p:attrNameLst>
                                          <p:attrName>ppt_h</p:attrName>
                                        </p:attrNameLst>
                                      </p:cBhvr>
                                      <p:tavLst>
                                        <p:tav tm="0">
                                          <p:val>
                                            <p:fltVal val="0"/>
                                          </p:val>
                                        </p:tav>
                                        <p:tav tm="100000">
                                          <p:val>
                                            <p:strVal val="#ppt_h"/>
                                          </p:val>
                                        </p:tav>
                                      </p:tavLst>
                                    </p:anim>
                                    <p:animEffect transition="in" filter="fade">
                                      <p:cBhvr>
                                        <p:cTn id="137" dur="500"/>
                                        <p:tgtEl>
                                          <p:spTgt spid="5">
                                            <p:txEl>
                                              <p:pRg st="12" end="12"/>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53" presetClass="entr" presetSubtype="16" fill="hold" grpId="0" nodeType="clickEffect">
                                  <p:stCondLst>
                                    <p:cond delay="0"/>
                                  </p:stCondLst>
                                  <p:childTnLst>
                                    <p:set>
                                      <p:cBhvr>
                                        <p:cTn id="141" dur="1" fill="hold">
                                          <p:stCondLst>
                                            <p:cond delay="0"/>
                                          </p:stCondLst>
                                        </p:cTn>
                                        <p:tgtEl>
                                          <p:spTgt spid="5">
                                            <p:txEl>
                                              <p:pRg st="13" end="13"/>
                                            </p:txEl>
                                          </p:spTgt>
                                        </p:tgtEl>
                                        <p:attrNameLst>
                                          <p:attrName>style.visibility</p:attrName>
                                        </p:attrNameLst>
                                      </p:cBhvr>
                                      <p:to>
                                        <p:strVal val="visible"/>
                                      </p:to>
                                    </p:set>
                                    <p:anim calcmode="lin" valueType="num">
                                      <p:cBhvr>
                                        <p:cTn id="142" dur="500" fill="hold"/>
                                        <p:tgtEl>
                                          <p:spTgt spid="5">
                                            <p:txEl>
                                              <p:pRg st="13" end="13"/>
                                            </p:txEl>
                                          </p:spTgt>
                                        </p:tgtEl>
                                        <p:attrNameLst>
                                          <p:attrName>ppt_w</p:attrName>
                                        </p:attrNameLst>
                                      </p:cBhvr>
                                      <p:tavLst>
                                        <p:tav tm="0">
                                          <p:val>
                                            <p:fltVal val="0"/>
                                          </p:val>
                                        </p:tav>
                                        <p:tav tm="100000">
                                          <p:val>
                                            <p:strVal val="#ppt_w"/>
                                          </p:val>
                                        </p:tav>
                                      </p:tavLst>
                                    </p:anim>
                                    <p:anim calcmode="lin" valueType="num">
                                      <p:cBhvr>
                                        <p:cTn id="143" dur="500" fill="hold"/>
                                        <p:tgtEl>
                                          <p:spTgt spid="5">
                                            <p:txEl>
                                              <p:pRg st="13" end="13"/>
                                            </p:txEl>
                                          </p:spTgt>
                                        </p:tgtEl>
                                        <p:attrNameLst>
                                          <p:attrName>ppt_h</p:attrName>
                                        </p:attrNameLst>
                                      </p:cBhvr>
                                      <p:tavLst>
                                        <p:tav tm="0">
                                          <p:val>
                                            <p:fltVal val="0"/>
                                          </p:val>
                                        </p:tav>
                                        <p:tav tm="100000">
                                          <p:val>
                                            <p:strVal val="#ppt_h"/>
                                          </p:val>
                                        </p:tav>
                                      </p:tavLst>
                                    </p:anim>
                                    <p:animEffect transition="in" filter="fade">
                                      <p:cBhvr>
                                        <p:cTn id="144" dur="500"/>
                                        <p:tgtEl>
                                          <p:spTgt spid="5">
                                            <p:txEl>
                                              <p:pRg st="13" end="13"/>
                                            </p:txEl>
                                          </p:spTgt>
                                        </p:tgtEl>
                                      </p:cBhvr>
                                    </p:animEffect>
                                  </p:childTnLst>
                                </p:cTn>
                              </p:par>
                            </p:childTnLst>
                          </p:cTn>
                        </p:par>
                      </p:childTnLst>
                    </p:cTn>
                  </p:par>
                  <p:par>
                    <p:cTn id="145" fill="hold">
                      <p:stCondLst>
                        <p:cond delay="indefinite"/>
                      </p:stCondLst>
                      <p:childTnLst>
                        <p:par>
                          <p:cTn id="146" fill="hold">
                            <p:stCondLst>
                              <p:cond delay="0"/>
                            </p:stCondLst>
                            <p:childTnLst>
                              <p:par>
                                <p:cTn id="147" presetID="53" presetClass="entr" presetSubtype="16" fill="hold" grpId="0" nodeType="clickEffect">
                                  <p:stCondLst>
                                    <p:cond delay="0"/>
                                  </p:stCondLst>
                                  <p:childTnLst>
                                    <p:set>
                                      <p:cBhvr>
                                        <p:cTn id="148" dur="1" fill="hold">
                                          <p:stCondLst>
                                            <p:cond delay="0"/>
                                          </p:stCondLst>
                                        </p:cTn>
                                        <p:tgtEl>
                                          <p:spTgt spid="5">
                                            <p:txEl>
                                              <p:pRg st="14" end="14"/>
                                            </p:txEl>
                                          </p:spTgt>
                                        </p:tgtEl>
                                        <p:attrNameLst>
                                          <p:attrName>style.visibility</p:attrName>
                                        </p:attrNameLst>
                                      </p:cBhvr>
                                      <p:to>
                                        <p:strVal val="visible"/>
                                      </p:to>
                                    </p:set>
                                    <p:anim calcmode="lin" valueType="num">
                                      <p:cBhvr>
                                        <p:cTn id="149" dur="500" fill="hold"/>
                                        <p:tgtEl>
                                          <p:spTgt spid="5">
                                            <p:txEl>
                                              <p:pRg st="14" end="14"/>
                                            </p:txEl>
                                          </p:spTgt>
                                        </p:tgtEl>
                                        <p:attrNameLst>
                                          <p:attrName>ppt_w</p:attrName>
                                        </p:attrNameLst>
                                      </p:cBhvr>
                                      <p:tavLst>
                                        <p:tav tm="0">
                                          <p:val>
                                            <p:fltVal val="0"/>
                                          </p:val>
                                        </p:tav>
                                        <p:tav tm="100000">
                                          <p:val>
                                            <p:strVal val="#ppt_w"/>
                                          </p:val>
                                        </p:tav>
                                      </p:tavLst>
                                    </p:anim>
                                    <p:anim calcmode="lin" valueType="num">
                                      <p:cBhvr>
                                        <p:cTn id="150" dur="500" fill="hold"/>
                                        <p:tgtEl>
                                          <p:spTgt spid="5">
                                            <p:txEl>
                                              <p:pRg st="14" end="14"/>
                                            </p:txEl>
                                          </p:spTgt>
                                        </p:tgtEl>
                                        <p:attrNameLst>
                                          <p:attrName>ppt_h</p:attrName>
                                        </p:attrNameLst>
                                      </p:cBhvr>
                                      <p:tavLst>
                                        <p:tav tm="0">
                                          <p:val>
                                            <p:fltVal val="0"/>
                                          </p:val>
                                        </p:tav>
                                        <p:tav tm="100000">
                                          <p:val>
                                            <p:strVal val="#ppt_h"/>
                                          </p:val>
                                        </p:tav>
                                      </p:tavLst>
                                    </p:anim>
                                    <p:animEffect transition="in" filter="fade">
                                      <p:cBhvr>
                                        <p:cTn id="151" dur="500"/>
                                        <p:tgtEl>
                                          <p:spTgt spid="5">
                                            <p:txEl>
                                              <p:pRg st="14" end="14"/>
                                            </p:txEl>
                                          </p:spTgt>
                                        </p:tgtEl>
                                      </p:cBhvr>
                                    </p:animEffect>
                                  </p:childTnLst>
                                </p:cTn>
                              </p:par>
                            </p:childTnLst>
                          </p:cTn>
                        </p:par>
                      </p:childTnLst>
                    </p:cTn>
                  </p:par>
                  <p:par>
                    <p:cTn id="152" fill="hold">
                      <p:stCondLst>
                        <p:cond delay="indefinite"/>
                      </p:stCondLst>
                      <p:childTnLst>
                        <p:par>
                          <p:cTn id="153" fill="hold">
                            <p:stCondLst>
                              <p:cond delay="0"/>
                            </p:stCondLst>
                            <p:childTnLst>
                              <p:par>
                                <p:cTn id="154" presetID="53" presetClass="entr" presetSubtype="16" fill="hold" grpId="0" nodeType="clickEffect">
                                  <p:stCondLst>
                                    <p:cond delay="0"/>
                                  </p:stCondLst>
                                  <p:childTnLst>
                                    <p:set>
                                      <p:cBhvr>
                                        <p:cTn id="155" dur="1" fill="hold">
                                          <p:stCondLst>
                                            <p:cond delay="0"/>
                                          </p:stCondLst>
                                        </p:cTn>
                                        <p:tgtEl>
                                          <p:spTgt spid="5">
                                            <p:txEl>
                                              <p:pRg st="15" end="15"/>
                                            </p:txEl>
                                          </p:spTgt>
                                        </p:tgtEl>
                                        <p:attrNameLst>
                                          <p:attrName>style.visibility</p:attrName>
                                        </p:attrNameLst>
                                      </p:cBhvr>
                                      <p:to>
                                        <p:strVal val="visible"/>
                                      </p:to>
                                    </p:set>
                                    <p:anim calcmode="lin" valueType="num">
                                      <p:cBhvr>
                                        <p:cTn id="156" dur="500" fill="hold"/>
                                        <p:tgtEl>
                                          <p:spTgt spid="5">
                                            <p:txEl>
                                              <p:pRg st="15" end="15"/>
                                            </p:txEl>
                                          </p:spTgt>
                                        </p:tgtEl>
                                        <p:attrNameLst>
                                          <p:attrName>ppt_w</p:attrName>
                                        </p:attrNameLst>
                                      </p:cBhvr>
                                      <p:tavLst>
                                        <p:tav tm="0">
                                          <p:val>
                                            <p:fltVal val="0"/>
                                          </p:val>
                                        </p:tav>
                                        <p:tav tm="100000">
                                          <p:val>
                                            <p:strVal val="#ppt_w"/>
                                          </p:val>
                                        </p:tav>
                                      </p:tavLst>
                                    </p:anim>
                                    <p:anim calcmode="lin" valueType="num">
                                      <p:cBhvr>
                                        <p:cTn id="157" dur="500" fill="hold"/>
                                        <p:tgtEl>
                                          <p:spTgt spid="5">
                                            <p:txEl>
                                              <p:pRg st="15" end="15"/>
                                            </p:txEl>
                                          </p:spTgt>
                                        </p:tgtEl>
                                        <p:attrNameLst>
                                          <p:attrName>ppt_h</p:attrName>
                                        </p:attrNameLst>
                                      </p:cBhvr>
                                      <p:tavLst>
                                        <p:tav tm="0">
                                          <p:val>
                                            <p:fltVal val="0"/>
                                          </p:val>
                                        </p:tav>
                                        <p:tav tm="100000">
                                          <p:val>
                                            <p:strVal val="#ppt_h"/>
                                          </p:val>
                                        </p:tav>
                                      </p:tavLst>
                                    </p:anim>
                                    <p:animEffect transition="in" filter="fade">
                                      <p:cBhvr>
                                        <p:cTn id="158" dur="500"/>
                                        <p:tgtEl>
                                          <p:spTgt spid="5">
                                            <p:txEl>
                                              <p:pRg st="15" end="15"/>
                                            </p:txEl>
                                          </p:spTgt>
                                        </p:tgtEl>
                                      </p:cBhvr>
                                    </p:animEffect>
                                  </p:childTnLst>
                                </p:cTn>
                              </p:par>
                            </p:childTnLst>
                          </p:cTn>
                        </p:par>
                      </p:childTnLst>
                    </p:cTn>
                  </p:par>
                  <p:par>
                    <p:cTn id="159" fill="hold">
                      <p:stCondLst>
                        <p:cond delay="indefinite"/>
                      </p:stCondLst>
                      <p:childTnLst>
                        <p:par>
                          <p:cTn id="160" fill="hold">
                            <p:stCondLst>
                              <p:cond delay="0"/>
                            </p:stCondLst>
                            <p:childTnLst>
                              <p:par>
                                <p:cTn id="161" presetID="53" presetClass="entr" presetSubtype="16" fill="hold" grpId="0" nodeType="clickEffect">
                                  <p:stCondLst>
                                    <p:cond delay="0"/>
                                  </p:stCondLst>
                                  <p:childTnLst>
                                    <p:set>
                                      <p:cBhvr>
                                        <p:cTn id="162" dur="1" fill="hold">
                                          <p:stCondLst>
                                            <p:cond delay="0"/>
                                          </p:stCondLst>
                                        </p:cTn>
                                        <p:tgtEl>
                                          <p:spTgt spid="5">
                                            <p:txEl>
                                              <p:pRg st="16" end="16"/>
                                            </p:txEl>
                                          </p:spTgt>
                                        </p:tgtEl>
                                        <p:attrNameLst>
                                          <p:attrName>style.visibility</p:attrName>
                                        </p:attrNameLst>
                                      </p:cBhvr>
                                      <p:to>
                                        <p:strVal val="visible"/>
                                      </p:to>
                                    </p:set>
                                    <p:anim calcmode="lin" valueType="num">
                                      <p:cBhvr>
                                        <p:cTn id="163" dur="500" fill="hold"/>
                                        <p:tgtEl>
                                          <p:spTgt spid="5">
                                            <p:txEl>
                                              <p:pRg st="16" end="16"/>
                                            </p:txEl>
                                          </p:spTgt>
                                        </p:tgtEl>
                                        <p:attrNameLst>
                                          <p:attrName>ppt_w</p:attrName>
                                        </p:attrNameLst>
                                      </p:cBhvr>
                                      <p:tavLst>
                                        <p:tav tm="0">
                                          <p:val>
                                            <p:fltVal val="0"/>
                                          </p:val>
                                        </p:tav>
                                        <p:tav tm="100000">
                                          <p:val>
                                            <p:strVal val="#ppt_w"/>
                                          </p:val>
                                        </p:tav>
                                      </p:tavLst>
                                    </p:anim>
                                    <p:anim calcmode="lin" valueType="num">
                                      <p:cBhvr>
                                        <p:cTn id="164" dur="500" fill="hold"/>
                                        <p:tgtEl>
                                          <p:spTgt spid="5">
                                            <p:txEl>
                                              <p:pRg st="16" end="16"/>
                                            </p:txEl>
                                          </p:spTgt>
                                        </p:tgtEl>
                                        <p:attrNameLst>
                                          <p:attrName>ppt_h</p:attrName>
                                        </p:attrNameLst>
                                      </p:cBhvr>
                                      <p:tavLst>
                                        <p:tav tm="0">
                                          <p:val>
                                            <p:fltVal val="0"/>
                                          </p:val>
                                        </p:tav>
                                        <p:tav tm="100000">
                                          <p:val>
                                            <p:strVal val="#ppt_h"/>
                                          </p:val>
                                        </p:tav>
                                      </p:tavLst>
                                    </p:anim>
                                    <p:animEffect transition="in" filter="fade">
                                      <p:cBhvr>
                                        <p:cTn id="165" dur="500"/>
                                        <p:tgtEl>
                                          <p:spTgt spid="5">
                                            <p:txEl>
                                              <p:pRg st="16" end="16"/>
                                            </p:txEl>
                                          </p:spTgt>
                                        </p:tgtEl>
                                      </p:cBhvr>
                                    </p:animEffect>
                                  </p:childTnLst>
                                </p:cTn>
                              </p:par>
                            </p:childTnLst>
                          </p:cTn>
                        </p:par>
                      </p:childTnLst>
                    </p:cTn>
                  </p:par>
                  <p:par>
                    <p:cTn id="166" fill="hold">
                      <p:stCondLst>
                        <p:cond delay="indefinite"/>
                      </p:stCondLst>
                      <p:childTnLst>
                        <p:par>
                          <p:cTn id="167" fill="hold">
                            <p:stCondLst>
                              <p:cond delay="0"/>
                            </p:stCondLst>
                            <p:childTnLst>
                              <p:par>
                                <p:cTn id="168" presetID="53" presetClass="entr" presetSubtype="16" fill="hold" grpId="0" nodeType="clickEffect">
                                  <p:stCondLst>
                                    <p:cond delay="0"/>
                                  </p:stCondLst>
                                  <p:childTnLst>
                                    <p:set>
                                      <p:cBhvr>
                                        <p:cTn id="169" dur="1" fill="hold">
                                          <p:stCondLst>
                                            <p:cond delay="0"/>
                                          </p:stCondLst>
                                        </p:cTn>
                                        <p:tgtEl>
                                          <p:spTgt spid="5">
                                            <p:txEl>
                                              <p:pRg st="17" end="17"/>
                                            </p:txEl>
                                          </p:spTgt>
                                        </p:tgtEl>
                                        <p:attrNameLst>
                                          <p:attrName>style.visibility</p:attrName>
                                        </p:attrNameLst>
                                      </p:cBhvr>
                                      <p:to>
                                        <p:strVal val="visible"/>
                                      </p:to>
                                    </p:set>
                                    <p:anim calcmode="lin" valueType="num">
                                      <p:cBhvr>
                                        <p:cTn id="170" dur="500" fill="hold"/>
                                        <p:tgtEl>
                                          <p:spTgt spid="5">
                                            <p:txEl>
                                              <p:pRg st="17" end="17"/>
                                            </p:txEl>
                                          </p:spTgt>
                                        </p:tgtEl>
                                        <p:attrNameLst>
                                          <p:attrName>ppt_w</p:attrName>
                                        </p:attrNameLst>
                                      </p:cBhvr>
                                      <p:tavLst>
                                        <p:tav tm="0">
                                          <p:val>
                                            <p:fltVal val="0"/>
                                          </p:val>
                                        </p:tav>
                                        <p:tav tm="100000">
                                          <p:val>
                                            <p:strVal val="#ppt_w"/>
                                          </p:val>
                                        </p:tav>
                                      </p:tavLst>
                                    </p:anim>
                                    <p:anim calcmode="lin" valueType="num">
                                      <p:cBhvr>
                                        <p:cTn id="171" dur="500" fill="hold"/>
                                        <p:tgtEl>
                                          <p:spTgt spid="5">
                                            <p:txEl>
                                              <p:pRg st="17" end="17"/>
                                            </p:txEl>
                                          </p:spTgt>
                                        </p:tgtEl>
                                        <p:attrNameLst>
                                          <p:attrName>ppt_h</p:attrName>
                                        </p:attrNameLst>
                                      </p:cBhvr>
                                      <p:tavLst>
                                        <p:tav tm="0">
                                          <p:val>
                                            <p:fltVal val="0"/>
                                          </p:val>
                                        </p:tav>
                                        <p:tav tm="100000">
                                          <p:val>
                                            <p:strVal val="#ppt_h"/>
                                          </p:val>
                                        </p:tav>
                                      </p:tavLst>
                                    </p:anim>
                                    <p:animEffect transition="in" filter="fade">
                                      <p:cBhvr>
                                        <p:cTn id="172" dur="500"/>
                                        <p:tgtEl>
                                          <p:spTgt spid="5">
                                            <p:txEl>
                                              <p:pRg st="17" end="17"/>
                                            </p:txEl>
                                          </p:spTgt>
                                        </p:tgtEl>
                                      </p:cBhvr>
                                    </p:animEffect>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5">
                                            <p:txEl>
                                              <p:pRg st="18" end="18"/>
                                            </p:txEl>
                                          </p:spTgt>
                                        </p:tgtEl>
                                        <p:attrNameLst>
                                          <p:attrName>style.visibility</p:attrName>
                                        </p:attrNameLst>
                                      </p:cBhvr>
                                      <p:to>
                                        <p:strVal val="visible"/>
                                      </p:to>
                                    </p:set>
                                    <p:anim calcmode="lin" valueType="num">
                                      <p:cBhvr>
                                        <p:cTn id="177" dur="500" fill="hold"/>
                                        <p:tgtEl>
                                          <p:spTgt spid="5">
                                            <p:txEl>
                                              <p:pRg st="18" end="18"/>
                                            </p:txEl>
                                          </p:spTgt>
                                        </p:tgtEl>
                                        <p:attrNameLst>
                                          <p:attrName>ppt_w</p:attrName>
                                        </p:attrNameLst>
                                      </p:cBhvr>
                                      <p:tavLst>
                                        <p:tav tm="0">
                                          <p:val>
                                            <p:fltVal val="0"/>
                                          </p:val>
                                        </p:tav>
                                        <p:tav tm="100000">
                                          <p:val>
                                            <p:strVal val="#ppt_w"/>
                                          </p:val>
                                        </p:tav>
                                      </p:tavLst>
                                    </p:anim>
                                    <p:anim calcmode="lin" valueType="num">
                                      <p:cBhvr>
                                        <p:cTn id="178" dur="500" fill="hold"/>
                                        <p:tgtEl>
                                          <p:spTgt spid="5">
                                            <p:txEl>
                                              <p:pRg st="18" end="18"/>
                                            </p:txEl>
                                          </p:spTgt>
                                        </p:tgtEl>
                                        <p:attrNameLst>
                                          <p:attrName>ppt_h</p:attrName>
                                        </p:attrNameLst>
                                      </p:cBhvr>
                                      <p:tavLst>
                                        <p:tav tm="0">
                                          <p:val>
                                            <p:fltVal val="0"/>
                                          </p:val>
                                        </p:tav>
                                        <p:tav tm="100000">
                                          <p:val>
                                            <p:strVal val="#ppt_h"/>
                                          </p:val>
                                        </p:tav>
                                      </p:tavLst>
                                    </p:anim>
                                    <p:animEffect transition="in" filter="fade">
                                      <p:cBhvr>
                                        <p:cTn id="179" dur="500"/>
                                        <p:tgtEl>
                                          <p:spTgt spid="5">
                                            <p:txEl>
                                              <p:pRg st="18" end="18"/>
                                            </p:txEl>
                                          </p:spTgt>
                                        </p:tgtEl>
                                      </p:cBhvr>
                                    </p:animEffect>
                                  </p:childTnLst>
                                </p:cTn>
                              </p:par>
                            </p:childTnLst>
                          </p:cTn>
                        </p:par>
                      </p:childTnLst>
                    </p:cTn>
                  </p:par>
                  <p:par>
                    <p:cTn id="180" fill="hold">
                      <p:stCondLst>
                        <p:cond delay="indefinite"/>
                      </p:stCondLst>
                      <p:childTnLst>
                        <p:par>
                          <p:cTn id="181" fill="hold">
                            <p:stCondLst>
                              <p:cond delay="0"/>
                            </p:stCondLst>
                            <p:childTnLst>
                              <p:par>
                                <p:cTn id="182" presetID="1" presetClass="entr" presetSubtype="0" fill="hold" grpId="0" nodeType="clickEffect">
                                  <p:stCondLst>
                                    <p:cond delay="0"/>
                                  </p:stCondLst>
                                  <p:childTnLst>
                                    <p:set>
                                      <p:cBhvr>
                                        <p:cTn id="183"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84" fill="hold">
                      <p:stCondLst>
                        <p:cond delay="indefinite"/>
                      </p:stCondLst>
                      <p:childTnLst>
                        <p:par>
                          <p:cTn id="185" fill="hold">
                            <p:stCondLst>
                              <p:cond delay="0"/>
                            </p:stCondLst>
                            <p:childTnLst>
                              <p:par>
                                <p:cTn id="186" presetID="1" presetClass="entr" presetSubtype="0" fill="hold" grpId="0" nodeType="clickEffect">
                                  <p:stCondLst>
                                    <p:cond delay="0"/>
                                  </p:stCondLst>
                                  <p:childTnLst>
                                    <p:set>
                                      <p:cBhvr>
                                        <p:cTn id="187"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88" fill="hold">
                      <p:stCondLst>
                        <p:cond delay="indefinite"/>
                      </p:stCondLst>
                      <p:childTnLst>
                        <p:par>
                          <p:cTn id="189" fill="hold">
                            <p:stCondLst>
                              <p:cond delay="0"/>
                            </p:stCondLst>
                            <p:childTnLst>
                              <p:par>
                                <p:cTn id="190" presetID="1" presetClass="entr" presetSubtype="0" fill="hold" grpId="0" nodeType="clickEffect">
                                  <p:stCondLst>
                                    <p:cond delay="0"/>
                                  </p:stCondLst>
                                  <p:childTnLst>
                                    <p:set>
                                      <p:cBhvr>
                                        <p:cTn id="191"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2" fill="hold">
                      <p:stCondLst>
                        <p:cond delay="indefinite"/>
                      </p:stCondLst>
                      <p:childTnLst>
                        <p:par>
                          <p:cTn id="193" fill="hold">
                            <p:stCondLst>
                              <p:cond delay="0"/>
                            </p:stCondLst>
                            <p:childTnLst>
                              <p:par>
                                <p:cTn id="194" presetID="1" presetClass="entr" presetSubtype="0" fill="hold" grpId="0" nodeType="clickEffect">
                                  <p:stCondLst>
                                    <p:cond delay="0"/>
                                  </p:stCondLst>
                                  <p:childTnLst>
                                    <p:set>
                                      <p:cBhvr>
                                        <p:cTn id="195"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build="p"/>
      <p:bldP spid="5"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7368" y="188640"/>
            <a:ext cx="3993401" cy="369332"/>
          </a:xfrm>
          <a:prstGeom prst="rect">
            <a:avLst/>
          </a:prstGeom>
        </p:spPr>
        <p:txBody>
          <a:bodyPr wrap="none">
            <a:spAutoFit/>
          </a:bodyPr>
          <a:lstStyle/>
          <a:p>
            <a:r>
              <a:rPr lang="en-US" b="1" dirty="0">
                <a:latin typeface="Times New Roman Bold,Bold"/>
              </a:rPr>
              <a:t>7.6.2 </a:t>
            </a:r>
            <a:r>
              <a:rPr lang="en-US" b="1" dirty="0" err="1">
                <a:latin typeface="Times New Roman Bold,Bold"/>
              </a:rPr>
              <a:t>Granična</a:t>
            </a:r>
            <a:r>
              <a:rPr lang="en-US" b="1" dirty="0">
                <a:latin typeface="Times New Roman Bold,Bold"/>
              </a:rPr>
              <a:t> </a:t>
            </a:r>
            <a:r>
              <a:rPr lang="en-US" b="1" dirty="0" err="1">
                <a:latin typeface="Times New Roman Bold,Bold"/>
              </a:rPr>
              <a:t>nosivost</a:t>
            </a:r>
            <a:r>
              <a:rPr lang="en-US" b="1" dirty="0">
                <a:latin typeface="Times New Roman Bold,Bold"/>
              </a:rPr>
              <a:t> </a:t>
            </a:r>
            <a:r>
              <a:rPr lang="en-US" b="1" dirty="0" err="1">
                <a:latin typeface="Times New Roman Bold,Bold"/>
              </a:rPr>
              <a:t>na</a:t>
            </a:r>
            <a:r>
              <a:rPr lang="en-US" b="1" dirty="0">
                <a:latin typeface="Times New Roman Bold,Bold"/>
              </a:rPr>
              <a:t> </a:t>
            </a:r>
            <a:r>
              <a:rPr lang="en-US" b="1" dirty="0" err="1">
                <a:latin typeface="Times New Roman Bold,Bold"/>
              </a:rPr>
              <a:t>pritisak</a:t>
            </a:r>
            <a:endParaRPr lang="en-US" dirty="0"/>
          </a:p>
        </p:txBody>
      </p:sp>
      <p:sp>
        <p:nvSpPr>
          <p:cNvPr id="5" name="Rectangle 4"/>
          <p:cNvSpPr/>
          <p:nvPr/>
        </p:nvSpPr>
        <p:spPr>
          <a:xfrm>
            <a:off x="1069151" y="829677"/>
            <a:ext cx="1369286" cy="477054"/>
          </a:xfrm>
          <a:prstGeom prst="rect">
            <a:avLst/>
          </a:prstGeom>
        </p:spPr>
        <p:txBody>
          <a:bodyPr wrap="none">
            <a:spAutoFit/>
          </a:bodyPr>
          <a:lstStyle/>
          <a:p>
            <a:r>
              <a:rPr lang="en-GB" sz="2500" dirty="0" err="1">
                <a:latin typeface="Times New Roman" panose="02020603050405020304" pitchFamily="18" charset="0"/>
                <a:ea typeface="Times New Roman" panose="02020603050405020304" pitchFamily="18" charset="0"/>
              </a:rPr>
              <a:t>F</a:t>
            </a:r>
            <a:r>
              <a:rPr lang="en-GB" sz="2500" baseline="-25000" dirty="0" err="1">
                <a:latin typeface="Times New Roman" panose="02020603050405020304" pitchFamily="18" charset="0"/>
                <a:ea typeface="Times New Roman" panose="02020603050405020304" pitchFamily="18" charset="0"/>
              </a:rPr>
              <a:t>cd</a:t>
            </a:r>
            <a:r>
              <a:rPr lang="en-GB" sz="2500" dirty="0">
                <a:latin typeface="Times New Roman" panose="02020603050405020304" pitchFamily="18" charset="0"/>
                <a:ea typeface="Times New Roman" panose="02020603050405020304" pitchFamily="18" charset="0"/>
              </a:rPr>
              <a:t> ≤ </a:t>
            </a:r>
            <a:r>
              <a:rPr lang="en-GB" sz="2500" dirty="0" err="1">
                <a:latin typeface="Times New Roman" panose="02020603050405020304" pitchFamily="18" charset="0"/>
                <a:ea typeface="Times New Roman" panose="02020603050405020304" pitchFamily="18" charset="0"/>
              </a:rPr>
              <a:t>R</a:t>
            </a:r>
            <a:r>
              <a:rPr lang="en-GB" sz="2500" baseline="-25000" dirty="0" err="1">
                <a:latin typeface="Times New Roman" panose="02020603050405020304" pitchFamily="18" charset="0"/>
                <a:ea typeface="Times New Roman" panose="02020603050405020304" pitchFamily="18" charset="0"/>
              </a:rPr>
              <a:t>cd</a:t>
            </a:r>
            <a:r>
              <a:rPr lang="en-GB" sz="2500" baseline="-25000" dirty="0">
                <a:latin typeface="Times New Roman" panose="02020603050405020304" pitchFamily="18" charset="0"/>
                <a:ea typeface="Times New Roman" panose="02020603050405020304" pitchFamily="18" charset="0"/>
              </a:rPr>
              <a:t> </a:t>
            </a:r>
            <a:endParaRPr lang="en-US" sz="2500" dirty="0"/>
          </a:p>
        </p:txBody>
      </p:sp>
      <p:sp>
        <p:nvSpPr>
          <p:cNvPr id="6" name="Rectangle 5"/>
          <p:cNvSpPr/>
          <p:nvPr/>
        </p:nvSpPr>
        <p:spPr>
          <a:xfrm>
            <a:off x="2927648" y="728077"/>
            <a:ext cx="3960440" cy="646331"/>
          </a:xfrm>
          <a:prstGeom prst="rect">
            <a:avLst/>
          </a:prstGeom>
        </p:spPr>
        <p:txBody>
          <a:bodyPr wrap="square">
            <a:spAutoFit/>
          </a:bodyPr>
          <a:lstStyle/>
          <a:p>
            <a:r>
              <a:rPr lang="en-GB" dirty="0" err="1">
                <a:latin typeface="Times New Roman" panose="02020603050405020304" pitchFamily="18" charset="0"/>
                <a:ea typeface="Times New Roman" panose="02020603050405020304" pitchFamily="18" charset="0"/>
              </a:rPr>
              <a:t>proračunske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vrijednosti</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otpora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tla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pritisak</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koje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djeluje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a:t>
            </a:r>
            <a:r>
              <a:rPr lang="en-GB" dirty="0">
                <a:latin typeface="Times New Roman" panose="02020603050405020304" pitchFamily="18" charset="0"/>
                <a:ea typeface="Times New Roman" panose="02020603050405020304" pitchFamily="18" charset="0"/>
              </a:rPr>
              <a:t> u </a:t>
            </a:r>
            <a:r>
              <a:rPr lang="en-GB" dirty="0" err="1">
                <a:latin typeface="Times New Roman" panose="02020603050405020304" pitchFamily="18" charset="0"/>
                <a:ea typeface="Times New Roman" panose="02020603050405020304" pitchFamily="18" charset="0"/>
              </a:rPr>
              <a:t>stanju</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loma</a:t>
            </a:r>
            <a:endParaRPr lang="en-US" dirty="0"/>
          </a:p>
        </p:txBody>
      </p:sp>
      <p:sp>
        <p:nvSpPr>
          <p:cNvPr id="7" name="Rectangle 6"/>
          <p:cNvSpPr/>
          <p:nvPr/>
        </p:nvSpPr>
        <p:spPr>
          <a:xfrm>
            <a:off x="1487488" y="1437484"/>
            <a:ext cx="3331733" cy="646331"/>
          </a:xfrm>
          <a:prstGeom prst="rect">
            <a:avLst/>
          </a:prstGeom>
        </p:spPr>
        <p:txBody>
          <a:bodyPr wrap="square">
            <a:spAutoFit/>
          </a:bodyPr>
          <a:lstStyle/>
          <a:p>
            <a:r>
              <a:rPr lang="en-GB" dirty="0" err="1">
                <a:latin typeface="Times New Roman" panose="02020603050405020304" pitchFamily="18" charset="0"/>
                <a:ea typeface="Times New Roman" panose="02020603050405020304" pitchFamily="18" charset="0"/>
              </a:rPr>
              <a:t>projektna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vrijednost</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aksijalne</a:t>
            </a:r>
            <a:r>
              <a:rPr lang="en-GB" dirty="0">
                <a:latin typeface="Times New Roman" panose="02020603050405020304" pitchFamily="18" charset="0"/>
                <a:ea typeface="Times New Roman" panose="02020603050405020304" pitchFamily="18" charset="0"/>
              </a:rPr>
              <a:t> sile </a:t>
            </a:r>
            <a:r>
              <a:rPr lang="en-GB" dirty="0" err="1">
                <a:latin typeface="Times New Roman" panose="02020603050405020304" pitchFamily="18" charset="0"/>
                <a:ea typeface="Times New Roman" panose="02020603050405020304" pitchFamily="18" charset="0"/>
              </a:rPr>
              <a:t>pritiska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ili</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grupu</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šipova</a:t>
            </a:r>
            <a:endParaRPr lang="en-US" dirty="0"/>
          </a:p>
        </p:txBody>
      </p:sp>
      <p:cxnSp>
        <p:nvCxnSpPr>
          <p:cNvPr id="9" name="Straight Arrow Connector 8"/>
          <p:cNvCxnSpPr/>
          <p:nvPr/>
        </p:nvCxnSpPr>
        <p:spPr>
          <a:xfrm flipH="1" flipV="1">
            <a:off x="1343472" y="1369807"/>
            <a:ext cx="290095" cy="2039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endCxn id="5" idx="3"/>
          </p:cNvCxnSpPr>
          <p:nvPr/>
        </p:nvCxnSpPr>
        <p:spPr>
          <a:xfrm flipH="1" flipV="1">
            <a:off x="2438437" y="1068204"/>
            <a:ext cx="489211" cy="1122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descr="C:\Users\User\Desktop\MAGISTARSKI\Posebna poglavlja iz fundiranja\Slike\Sip na pritisak.png"/>
          <p:cNvPicPr/>
          <p:nvPr/>
        </p:nvPicPr>
        <p:blipFill>
          <a:blip r:embed="rId2">
            <a:extLst>
              <a:ext uri="{28A0092B-C50C-407E-A947-70E740481C1C}">
                <a14:useLocalDpi xmlns:a14="http://schemas.microsoft.com/office/drawing/2010/main" val="0"/>
              </a:ext>
            </a:extLst>
          </a:blip>
          <a:srcRect/>
          <a:stretch>
            <a:fillRect/>
          </a:stretch>
        </p:blipFill>
        <p:spPr bwMode="auto">
          <a:xfrm>
            <a:off x="8983734" y="188640"/>
            <a:ext cx="2289810" cy="3909695"/>
          </a:xfrm>
          <a:prstGeom prst="rect">
            <a:avLst/>
          </a:prstGeom>
          <a:noFill/>
          <a:ln>
            <a:noFill/>
          </a:ln>
        </p:spPr>
      </p:pic>
      <mc:AlternateContent xmlns:mc="http://schemas.openxmlformats.org/markup-compatibility/2006" xmlns:a14="http://schemas.microsoft.com/office/drawing/2010/main">
        <mc:Choice Requires="a14">
          <p:sp>
            <p:nvSpPr>
              <p:cNvPr id="14" name="Rectangle 13"/>
              <p:cNvSpPr/>
              <p:nvPr/>
            </p:nvSpPr>
            <p:spPr>
              <a:xfrm>
                <a:off x="290840" y="2248547"/>
                <a:ext cx="10989735" cy="3016210"/>
              </a:xfrm>
              <a:prstGeom prst="rect">
                <a:avLst/>
              </a:prstGeom>
            </p:spPr>
            <p:txBody>
              <a:bodyPr wrap="square">
                <a:spAutoFit/>
              </a:bodyPr>
              <a:lstStyle/>
              <a:p>
                <a:pPr eaLnBrk="0" hangingPunct="0">
                  <a:lnSpc>
                    <a:spcPts val="1600"/>
                  </a:lnSpc>
                  <a:spcBef>
                    <a:spcPts val="1200"/>
                  </a:spcBef>
                  <a:spcAft>
                    <a:spcPts val="0"/>
                  </a:spcAft>
                </a:pPr>
                <a:r>
                  <a:rPr lang="sr-Latn-ME" dirty="0"/>
                  <a:t>K</a:t>
                </a:r>
                <a:r>
                  <a:rPr lang="en-GB" dirty="0" err="1"/>
                  <a:t>arakterističnu</a:t>
                </a:r>
                <a:r>
                  <a:rPr lang="en-GB" dirty="0"/>
                  <a:t> </a:t>
                </a:r>
                <a:r>
                  <a:rPr lang="en-GB" dirty="0" err="1"/>
                  <a:t>sil</a:t>
                </a:r>
                <a:r>
                  <a:rPr lang="sr-Latn-ME" dirty="0"/>
                  <a:t>a</a:t>
                </a:r>
                <a:r>
                  <a:rPr lang="en-GB" dirty="0"/>
                  <a:t> </a:t>
                </a:r>
                <a:r>
                  <a:rPr lang="en-GB" dirty="0" err="1"/>
                  <a:t>pritiska</a:t>
                </a:r>
                <a:r>
                  <a:rPr lang="en-GB" dirty="0"/>
                  <a:t> </a:t>
                </a:r>
                <a:r>
                  <a:rPr lang="en-GB" dirty="0" err="1"/>
                  <a:t>F</a:t>
                </a:r>
                <a:r>
                  <a:rPr lang="en-GB" baseline="-25000" dirty="0" err="1"/>
                  <a:t>ck</a:t>
                </a:r>
                <a:endParaRPr lang="sr-Latn-ME" dirty="0">
                  <a:latin typeface="Times New Roman" panose="02020603050405020304" pitchFamily="18" charset="0"/>
                  <a:ea typeface="Times New Roman" panose="02020603050405020304" pitchFamily="18" charset="0"/>
                </a:endParaRPr>
              </a:p>
              <a:p>
                <a:pPr eaLnBrk="0" hangingPunct="0">
                  <a:lnSpc>
                    <a:spcPts val="1600"/>
                  </a:lnSpc>
                  <a:spcBef>
                    <a:spcPts val="1200"/>
                  </a:spcBef>
                  <a:spcAft>
                    <a:spcPts val="0"/>
                  </a:spcAft>
                </a:pPr>
                <a:r>
                  <a:rPr lang="en-GB" dirty="0" err="1">
                    <a:latin typeface="Times New Roman" panose="02020603050405020304" pitchFamily="18" charset="0"/>
                    <a:ea typeface="Times New Roman" panose="02020603050405020304" pitchFamily="18" charset="0"/>
                  </a:rPr>
                  <a:t>F</a:t>
                </a:r>
                <a:r>
                  <a:rPr lang="en-GB" baseline="-25000" dirty="0" err="1">
                    <a:effectLst/>
                    <a:latin typeface="Times New Roman" panose="02020603050405020304" pitchFamily="18" charset="0"/>
                    <a:ea typeface="Times New Roman" panose="02020603050405020304" pitchFamily="18" charset="0"/>
                  </a:rPr>
                  <a:t>ck</a:t>
                </a:r>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P</a:t>
                </a:r>
                <a:r>
                  <a:rPr lang="en-GB" baseline="-25000" dirty="0" err="1">
                    <a:effectLst/>
                    <a:latin typeface="Times New Roman" panose="02020603050405020304" pitchFamily="18" charset="0"/>
                    <a:ea typeface="Times New Roman" panose="02020603050405020304" pitchFamily="18" charset="0"/>
                  </a:rPr>
                  <a:t>Gk</a:t>
                </a:r>
                <a:r>
                  <a:rPr lang="en-GB" baseline="-25000" dirty="0">
                    <a:effectLst/>
                    <a:latin typeface="Times New Roman" panose="02020603050405020304" pitchFamily="18" charset="0"/>
                    <a:ea typeface="Times New Roman" panose="02020603050405020304" pitchFamily="18" charset="0"/>
                  </a:rPr>
                  <a:t> </a:t>
                </a:r>
                <a:r>
                  <a:rPr lang="en-GB" dirty="0">
                    <a:effectLst/>
                    <a:latin typeface="Times New Roman" panose="02020603050405020304" pitchFamily="18" charset="0"/>
                    <a:ea typeface="Times New Roman" panose="02020603050405020304" pitchFamily="18" charset="0"/>
                  </a:rPr>
                  <a:t>+ </a:t>
                </a:r>
                <a14:m>
                  <m:oMath xmlns:m="http://schemas.openxmlformats.org/officeDocument/2006/math">
                    <m:nary>
                      <m:naryPr>
                        <m:chr m:val="∑"/>
                        <m:limLoc m:val="undOvr"/>
                        <m:supHide m:val="on"/>
                        <m:ctrlPr>
                          <a:rPr lang="en-US" i="1">
                            <a:effectLst/>
                            <a:latin typeface="Cambria Math" panose="02040503050406030204" pitchFamily="18" charset="0"/>
                            <a:ea typeface="Times New Roman" panose="02020603050405020304" pitchFamily="18" charset="0"/>
                          </a:rPr>
                        </m:ctrlPr>
                      </m:naryPr>
                      <m:sub>
                        <m:r>
                          <a:rPr lang="en-GB" i="1">
                            <a:effectLst/>
                            <a:latin typeface="Cambria Math" panose="02040503050406030204" pitchFamily="18" charset="0"/>
                            <a:ea typeface="Times New Roman" panose="02020603050405020304" pitchFamily="18" charset="0"/>
                          </a:rPr>
                          <m:t>𝑖</m:t>
                        </m:r>
                      </m:sub>
                      <m:sup/>
                      <m:e>
                        <m:sSub>
                          <m:sSubPr>
                            <m:ctrlPr>
                              <a:rPr lang="en-US" i="1">
                                <a:effectLst/>
                                <a:latin typeface="Cambria Math" panose="02040503050406030204" pitchFamily="18" charset="0"/>
                                <a:ea typeface="Times New Roman" panose="02020603050405020304" pitchFamily="18" charset="0"/>
                              </a:rPr>
                            </m:ctrlPr>
                          </m:sSubPr>
                          <m:e>
                            <m:r>
                              <a:rPr lang="en-GB" i="1">
                                <a:effectLst/>
                                <a:latin typeface="Cambria Math" panose="02040503050406030204" pitchFamily="18" charset="0"/>
                                <a:ea typeface="Times New Roman" panose="02020603050405020304" pitchFamily="18" charset="0"/>
                              </a:rPr>
                              <m:t>𝛹</m:t>
                            </m:r>
                          </m:e>
                          <m:sub>
                            <m:r>
                              <a:rPr lang="en-GB" i="1">
                                <a:effectLst/>
                                <a:latin typeface="Cambria Math" panose="02040503050406030204" pitchFamily="18" charset="0"/>
                                <a:ea typeface="Times New Roman" panose="02020603050405020304" pitchFamily="18" charset="0"/>
                              </a:rPr>
                              <m:t>𝑖</m:t>
                            </m:r>
                          </m:sub>
                        </m:sSub>
                        <m:sSub>
                          <m:sSubPr>
                            <m:ctrlPr>
                              <a:rPr lang="en-US" i="1">
                                <a:effectLst/>
                                <a:latin typeface="Cambria Math" panose="02040503050406030204" pitchFamily="18" charset="0"/>
                                <a:ea typeface="Times New Roman" panose="02020603050405020304" pitchFamily="18" charset="0"/>
                              </a:rPr>
                            </m:ctrlPr>
                          </m:sSubPr>
                          <m:e>
                            <m:r>
                              <a:rPr lang="en-GB" i="1">
                                <a:effectLst/>
                                <a:latin typeface="Cambria Math" panose="02040503050406030204" pitchFamily="18" charset="0"/>
                                <a:ea typeface="Times New Roman" panose="02020603050405020304" pitchFamily="18" charset="0"/>
                              </a:rPr>
                              <m:t>𝑃</m:t>
                            </m:r>
                          </m:e>
                          <m:sub>
                            <m:r>
                              <a:rPr lang="en-GB" i="1">
                                <a:effectLst/>
                                <a:latin typeface="Cambria Math" panose="02040503050406030204" pitchFamily="18" charset="0"/>
                                <a:ea typeface="Times New Roman" panose="02020603050405020304" pitchFamily="18" charset="0"/>
                              </a:rPr>
                              <m:t>𝑄𝑘</m:t>
                            </m:r>
                            <m:r>
                              <a:rPr lang="en-GB" i="1">
                                <a:effectLst/>
                                <a:latin typeface="Cambria Math" panose="02040503050406030204" pitchFamily="18" charset="0"/>
                                <a:ea typeface="Times New Roman" panose="02020603050405020304" pitchFamily="18" charset="0"/>
                              </a:rPr>
                              <m:t>,</m:t>
                            </m:r>
                            <m:r>
                              <a:rPr lang="en-GB" i="1">
                                <a:effectLst/>
                                <a:latin typeface="Cambria Math" panose="02040503050406030204" pitchFamily="18" charset="0"/>
                                <a:ea typeface="Times New Roman" panose="02020603050405020304" pitchFamily="18" charset="0"/>
                              </a:rPr>
                              <m:t>𝑖</m:t>
                            </m:r>
                          </m:sub>
                        </m:sSub>
                      </m:e>
                    </m:nary>
                  </m:oMath>
                </a14:m>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W</a:t>
                </a:r>
                <a:r>
                  <a:rPr lang="en-GB" baseline="-25000" dirty="0" err="1">
                    <a:effectLst/>
                    <a:latin typeface="Times New Roman" panose="02020603050405020304" pitchFamily="18" charset="0"/>
                    <a:ea typeface="Times New Roman" panose="02020603050405020304" pitchFamily="18" charset="0"/>
                  </a:rPr>
                  <a:t>Gk</a:t>
                </a:r>
                <a:r>
                  <a:rPr lang="en-GB" baseline="-25000" dirty="0">
                    <a:effectLst/>
                    <a:latin typeface="Times New Roman" panose="02020603050405020304" pitchFamily="18" charset="0"/>
                    <a:ea typeface="Times New Roman" panose="02020603050405020304" pitchFamily="18" charset="0"/>
                  </a:rPr>
                  <a:t>    </a:t>
                </a:r>
                <a:r>
                  <a:rPr lang="en-GB" dirty="0">
                    <a:effectLst/>
                    <a:latin typeface="Times New Roman" panose="02020603050405020304" pitchFamily="18" charset="0"/>
                    <a:ea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endParaRPr>
              </a:p>
              <a:p>
                <a:pPr algn="r" eaLnBrk="0" hangingPunct="0">
                  <a:lnSpc>
                    <a:spcPts val="1600"/>
                  </a:lnSpc>
                  <a:spcBef>
                    <a:spcPts val="1200"/>
                  </a:spcBef>
                  <a:spcAft>
                    <a:spcPts val="0"/>
                  </a:spcAft>
                </a:pPr>
                <a:r>
                  <a:rPr lang="en-GB" dirty="0">
                    <a:effectLst/>
                    <a:latin typeface="Times New Roman" panose="02020603050405020304" pitchFamily="18" charset="0"/>
                    <a:ea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effectLst/>
                    <a:latin typeface="Times New Roman" panose="02020603050405020304" pitchFamily="18" charset="0"/>
                    <a:ea typeface="Times New Roman" panose="02020603050405020304" pitchFamily="18" charset="0"/>
                  </a:rPr>
                  <a:t>P</a:t>
                </a:r>
                <a:r>
                  <a:rPr lang="en-GB" baseline="-25000" dirty="0" err="1">
                    <a:effectLst/>
                    <a:latin typeface="Times New Roman" panose="02020603050405020304" pitchFamily="18" charset="0"/>
                    <a:ea typeface="Times New Roman" panose="02020603050405020304" pitchFamily="18" charset="0"/>
                  </a:rPr>
                  <a:t>Gk</a:t>
                </a:r>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karakteristična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komponenta</a:t>
                </a:r>
                <a:r>
                  <a:rPr lang="en-GB" dirty="0">
                    <a:effectLst/>
                    <a:latin typeface="Times New Roman" panose="02020603050405020304" pitchFamily="18" charset="0"/>
                    <a:ea typeface="Times New Roman" panose="02020603050405020304" pitchFamily="18" charset="0"/>
                  </a:rPr>
                  <a:t> sile P, </a:t>
                </a:r>
                <a:r>
                  <a:rPr lang="en-GB" dirty="0" err="1">
                    <a:effectLst/>
                    <a:latin typeface="Times New Roman" panose="02020603050405020304" pitchFamily="18" charset="0"/>
                    <a:ea typeface="Times New Roman" panose="02020603050405020304" pitchFamily="18" charset="0"/>
                  </a:rPr>
                  <a:t>koja</a:t>
                </a:r>
                <a:r>
                  <a:rPr lang="en-GB" dirty="0">
                    <a:effectLst/>
                    <a:latin typeface="Times New Roman" panose="02020603050405020304" pitchFamily="18" charset="0"/>
                    <a:ea typeface="Times New Roman" panose="02020603050405020304" pitchFamily="18" charset="0"/>
                  </a:rPr>
                  <a:t> se </a:t>
                </a:r>
                <a:r>
                  <a:rPr lang="en-GB" dirty="0" err="1">
                    <a:effectLst/>
                    <a:latin typeface="Times New Roman" panose="02020603050405020304" pitchFamily="18" charset="0"/>
                    <a:ea typeface="Times New Roman" panose="02020603050405020304" pitchFamily="18" charset="0"/>
                  </a:rPr>
                  <a:t>odnosi</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stalno</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opterećenje</a:t>
                </a:r>
                <a:endParaRPr lang="en-US" dirty="0">
                  <a:effectLst/>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effectLst/>
                    <a:latin typeface="Times New Roman" panose="02020603050405020304" pitchFamily="18" charset="0"/>
                    <a:ea typeface="Times New Roman" panose="02020603050405020304" pitchFamily="18" charset="0"/>
                  </a:rPr>
                  <a:t>P</a:t>
                </a:r>
                <a:r>
                  <a:rPr lang="en-GB" baseline="-25000" dirty="0" err="1">
                    <a:effectLst/>
                    <a:latin typeface="Times New Roman" panose="02020603050405020304" pitchFamily="18" charset="0"/>
                    <a:ea typeface="Times New Roman" panose="02020603050405020304" pitchFamily="18" charset="0"/>
                  </a:rPr>
                  <a:t>Qk</a:t>
                </a:r>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karakteristična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komponenta</a:t>
                </a:r>
                <a:r>
                  <a:rPr lang="en-GB" dirty="0">
                    <a:effectLst/>
                    <a:latin typeface="Times New Roman" panose="02020603050405020304" pitchFamily="18" charset="0"/>
                    <a:ea typeface="Times New Roman" panose="02020603050405020304" pitchFamily="18" charset="0"/>
                  </a:rPr>
                  <a:t> sile P, </a:t>
                </a:r>
                <a:r>
                  <a:rPr lang="en-GB" dirty="0" err="1">
                    <a:effectLst/>
                    <a:latin typeface="Times New Roman" panose="02020603050405020304" pitchFamily="18" charset="0"/>
                    <a:ea typeface="Times New Roman" panose="02020603050405020304" pitchFamily="18" charset="0"/>
                  </a:rPr>
                  <a:t>koja</a:t>
                </a:r>
                <a:r>
                  <a:rPr lang="en-GB" dirty="0">
                    <a:effectLst/>
                    <a:latin typeface="Times New Roman" panose="02020603050405020304" pitchFamily="18" charset="0"/>
                    <a:ea typeface="Times New Roman" panose="02020603050405020304" pitchFamily="18" charset="0"/>
                  </a:rPr>
                  <a:t> se </a:t>
                </a:r>
                <a:r>
                  <a:rPr lang="en-GB" dirty="0" err="1">
                    <a:effectLst/>
                    <a:latin typeface="Times New Roman" panose="02020603050405020304" pitchFamily="18" charset="0"/>
                    <a:ea typeface="Times New Roman" panose="02020603050405020304" pitchFamily="18" charset="0"/>
                  </a:rPr>
                  <a:t>odnosi</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povremeno</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opterećenje</a:t>
                </a:r>
                <a:endParaRPr lang="en-US" dirty="0">
                  <a:effectLst/>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effectLst/>
                    <a:latin typeface="Times New Roman" panose="02020603050405020304" pitchFamily="18" charset="0"/>
                    <a:ea typeface="Times New Roman" panose="02020603050405020304" pitchFamily="18" charset="0"/>
                  </a:rPr>
                  <a:t>W</a:t>
                </a:r>
                <a:r>
                  <a:rPr lang="en-GB" baseline="-25000" dirty="0" err="1">
                    <a:effectLst/>
                    <a:latin typeface="Times New Roman" panose="02020603050405020304" pitchFamily="18" charset="0"/>
                    <a:ea typeface="Times New Roman" panose="02020603050405020304" pitchFamily="18" charset="0"/>
                  </a:rPr>
                  <a:t>Gk</a:t>
                </a:r>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karakteristična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sopstvena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težina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koja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pripada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stalnom</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opterećenju</a:t>
                </a:r>
                <a:endParaRPr lang="sr-Latn-ME" dirty="0">
                  <a:effectLst/>
                  <a:latin typeface="Times New Roman" panose="02020603050405020304" pitchFamily="18" charset="0"/>
                  <a:ea typeface="Times New Roman" panose="02020603050405020304" pitchFamily="18" charset="0"/>
                </a:endParaRPr>
              </a:p>
              <a:p>
                <a:pPr marL="342900" indent="-342900" algn="just" eaLnBrk="0" hangingPunct="0">
                  <a:lnSpc>
                    <a:spcPts val="1400"/>
                  </a:lnSpc>
                  <a:spcBef>
                    <a:spcPts val="800"/>
                  </a:spcBef>
                  <a:spcAft>
                    <a:spcPts val="800"/>
                  </a:spcAft>
                  <a:buFont typeface="Symbol" panose="05050102010706020507" pitchFamily="18" charset="2"/>
                  <a:buChar char=""/>
                </a:pPr>
                <a:r>
                  <a:rPr lang="en-GB" dirty="0" err="1"/>
                  <a:t>Ψ</a:t>
                </a:r>
                <a:r>
                  <a:rPr lang="en-GB" baseline="-25000" dirty="0" err="1"/>
                  <a:t>i</a:t>
                </a:r>
                <a:r>
                  <a:rPr lang="en-GB" dirty="0"/>
                  <a:t> – </a:t>
                </a:r>
                <a:r>
                  <a:rPr lang="en-GB" dirty="0" err="1"/>
                  <a:t>korelacioni</a:t>
                </a:r>
                <a:r>
                  <a:rPr lang="en-GB" dirty="0"/>
                  <a:t> factor </a:t>
                </a:r>
                <a:r>
                  <a:rPr lang="en-GB" dirty="0" err="1"/>
                  <a:t>koji</a:t>
                </a:r>
                <a:r>
                  <a:rPr lang="en-GB" dirty="0"/>
                  <a:t> </a:t>
                </a:r>
                <a:r>
                  <a:rPr lang="en-GB" dirty="0" err="1"/>
                  <a:t>karakterističnu</a:t>
                </a:r>
                <a:r>
                  <a:rPr lang="en-GB" dirty="0"/>
                  <a:t> </a:t>
                </a:r>
                <a:r>
                  <a:rPr lang="en-GB" dirty="0" err="1"/>
                  <a:t>vrijednost</a:t>
                </a:r>
                <a:r>
                  <a:rPr lang="en-GB" dirty="0"/>
                  <a:t> </a:t>
                </a:r>
                <a:r>
                  <a:rPr lang="en-GB" dirty="0" err="1"/>
                  <a:t>pretvara</a:t>
                </a:r>
                <a:r>
                  <a:rPr lang="en-GB" dirty="0"/>
                  <a:t> u </a:t>
                </a:r>
                <a:r>
                  <a:rPr lang="en-GB" dirty="0" err="1"/>
                  <a:t>reprezentativnu</a:t>
                </a:r>
                <a:r>
                  <a:rPr lang="en-GB" dirty="0"/>
                  <a:t> </a:t>
                </a:r>
                <a:r>
                  <a:rPr lang="en-GB" dirty="0" err="1"/>
                  <a:t>vrijednost</a:t>
                </a:r>
                <a:r>
                  <a:rPr lang="en-GB" dirty="0"/>
                  <a:t> </a:t>
                </a:r>
                <a:r>
                  <a:rPr lang="en-GB" dirty="0" err="1"/>
                  <a:t>za</a:t>
                </a:r>
                <a:r>
                  <a:rPr lang="en-GB" dirty="0"/>
                  <a:t> </a:t>
                </a:r>
                <a:r>
                  <a:rPr lang="en-GB" dirty="0" err="1"/>
                  <a:t>neku</a:t>
                </a:r>
                <a:r>
                  <a:rPr lang="en-GB" dirty="0"/>
                  <a:t> </a:t>
                </a:r>
                <a:r>
                  <a:rPr lang="en-GB" dirty="0" err="1"/>
                  <a:t>komponentu</a:t>
                </a:r>
                <a:r>
                  <a:rPr lang="en-GB" dirty="0"/>
                  <a:t> </a:t>
                </a:r>
                <a:r>
                  <a:rPr lang="en-GB" dirty="0" err="1"/>
                  <a:t>i</a:t>
                </a:r>
                <a:r>
                  <a:rPr lang="en-GB" dirty="0"/>
                  <a:t>-tog </a:t>
                </a:r>
                <a:r>
                  <a:rPr lang="en-GB" dirty="0" err="1"/>
                  <a:t>opterećenja</a:t>
                </a:r>
                <a:endParaRPr lang="en-US" dirty="0"/>
              </a:p>
              <a:p>
                <a:pPr marL="342900" lvl="0" indent="-342900" algn="just" eaLnBrk="0" hangingPunct="0">
                  <a:lnSpc>
                    <a:spcPts val="1400"/>
                  </a:lnSpc>
                  <a:spcBef>
                    <a:spcPts val="800"/>
                  </a:spcBef>
                  <a:spcAft>
                    <a:spcPts val="800"/>
                  </a:spcAft>
                  <a:buFont typeface="Symbol" panose="05050102010706020507" pitchFamily="18" charset="2"/>
                  <a:buChar char=""/>
                </a:pPr>
                <a:endParaRPr lang="en-US" dirty="0">
                  <a:effectLst/>
                  <a:latin typeface="Times New Roman" panose="02020603050405020304" pitchFamily="18" charset="0"/>
                  <a:ea typeface="Times New Roman" panose="02020603050405020304" pitchFamily="18" charset="0"/>
                </a:endParaRPr>
              </a:p>
            </p:txBody>
          </p:sp>
        </mc:Choice>
        <mc:Fallback xmlns="">
          <p:sp>
            <p:nvSpPr>
              <p:cNvPr id="14" name="Rectangle 13"/>
              <p:cNvSpPr>
                <a:spLocks noRot="1" noChangeAspect="1" noMove="1" noResize="1" noEditPoints="1" noAdjustHandles="1" noChangeArrowheads="1" noChangeShapeType="1" noTextEdit="1"/>
              </p:cNvSpPr>
              <p:nvPr/>
            </p:nvSpPr>
            <p:spPr>
              <a:xfrm>
                <a:off x="290840" y="2248547"/>
                <a:ext cx="10989735" cy="3016210"/>
              </a:xfrm>
              <a:prstGeom prst="rect">
                <a:avLst/>
              </a:prstGeom>
              <a:blipFill rotWithShape="0">
                <a:blip r:embed="rId3"/>
                <a:stretch>
                  <a:fillRect l="-499" t="-5051" r="-49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415685" y="5085184"/>
                <a:ext cx="7765510" cy="1374735"/>
              </a:xfrm>
              <a:prstGeom prst="rect">
                <a:avLst/>
              </a:prstGeom>
            </p:spPr>
            <p:txBody>
              <a:bodyPr wrap="square">
                <a:spAutoFit/>
              </a:bodyPr>
              <a:lstStyle/>
              <a:p>
                <a:pPr algn="just" eaLnBrk="0" hangingPunct="0">
                  <a:lnSpc>
                    <a:spcPts val="1600"/>
                  </a:lnSpc>
                  <a:spcBef>
                    <a:spcPts val="1200"/>
                  </a:spcBef>
                  <a:spcAft>
                    <a:spcPts val="0"/>
                  </a:spcAft>
                </a:pPr>
                <a:r>
                  <a:rPr lang="en-GB" dirty="0" err="1">
                    <a:latin typeface="Times New Roman" panose="02020603050405020304" pitchFamily="18" charset="0"/>
                    <a:ea typeface="Times New Roman" panose="02020603050405020304" pitchFamily="18" charset="0"/>
                  </a:rPr>
                  <a:t>Računska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vrijednost</a:t>
                </a:r>
                <a:r>
                  <a:rPr lang="en-GB" dirty="0">
                    <a:latin typeface="Times New Roman" panose="02020603050405020304" pitchFamily="18" charset="0"/>
                    <a:ea typeface="Times New Roman" panose="02020603050405020304" pitchFamily="18" charset="0"/>
                  </a:rPr>
                  <a:t> sile </a:t>
                </a:r>
                <a:r>
                  <a:rPr lang="en-GB" dirty="0" err="1">
                    <a:latin typeface="Times New Roman" panose="02020603050405020304" pitchFamily="18" charset="0"/>
                    <a:ea typeface="Times New Roman" panose="02020603050405020304" pitchFamily="18" charset="0"/>
                  </a:rPr>
                  <a:t>pritiska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koja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djeluje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a:t>
                </a:r>
                <a:r>
                  <a:rPr lang="en-GB" dirty="0">
                    <a:latin typeface="Times New Roman" panose="02020603050405020304" pitchFamily="18" charset="0"/>
                    <a:ea typeface="Times New Roman" panose="02020603050405020304" pitchFamily="18" charset="0"/>
                  </a:rPr>
                  <a:t> je </a:t>
                </a:r>
                <a:r>
                  <a:rPr lang="en-GB" dirty="0" err="1">
                    <a:latin typeface="Times New Roman" panose="02020603050405020304" pitchFamily="18" charset="0"/>
                    <a:ea typeface="Times New Roman" panose="02020603050405020304" pitchFamily="18" charset="0"/>
                  </a:rPr>
                  <a:t>jednaka</a:t>
                </a:r>
                <a:r>
                  <a:rPr lang="en-GB" dirty="0">
                    <a:latin typeface="Times New Roman" panose="02020603050405020304" pitchFamily="18" charset="0"/>
                    <a:ea typeface="Times New Roman" panose="02020603050405020304" pitchFamily="18" charset="0"/>
                  </a:rPr>
                  <a:t>:</a:t>
                </a:r>
                <a:endParaRPr lang="sr-Latn-ME"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endParaRPr lang="sr-Latn-ME"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en-GB" dirty="0" err="1">
                    <a:effectLst/>
                    <a:latin typeface="Times New Roman" panose="02020603050405020304" pitchFamily="18" charset="0"/>
                    <a:ea typeface="Times New Roman" panose="02020603050405020304" pitchFamily="18" charset="0"/>
                  </a:rPr>
                  <a:t>F</a:t>
                </a:r>
                <a:r>
                  <a:rPr lang="en-GB" baseline="-25000" dirty="0" err="1">
                    <a:effectLst/>
                    <a:latin typeface="Times New Roman" panose="02020603050405020304" pitchFamily="18" charset="0"/>
                    <a:ea typeface="Times New Roman" panose="02020603050405020304" pitchFamily="18" charset="0"/>
                  </a:rPr>
                  <a:t>cd</a:t>
                </a:r>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γ</a:t>
                </a:r>
                <a:r>
                  <a:rPr lang="en-GB" baseline="-25000" dirty="0" err="1">
                    <a:effectLst/>
                    <a:latin typeface="Times New Roman" panose="02020603050405020304" pitchFamily="18" charset="0"/>
                    <a:ea typeface="Times New Roman" panose="02020603050405020304" pitchFamily="18" charset="0"/>
                  </a:rPr>
                  <a:t>G</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P</a:t>
                </a:r>
                <a:r>
                  <a:rPr lang="en-GB" baseline="-25000" dirty="0" err="1">
                    <a:effectLst/>
                    <a:latin typeface="Times New Roman" panose="02020603050405020304" pitchFamily="18" charset="0"/>
                    <a:ea typeface="Times New Roman" panose="02020603050405020304" pitchFamily="18" charset="0"/>
                  </a:rPr>
                  <a:t>Gk</a:t>
                </a:r>
                <a:r>
                  <a:rPr lang="en-GB" dirty="0">
                    <a:effectLst/>
                    <a:latin typeface="Times New Roman" panose="02020603050405020304" pitchFamily="18" charset="0"/>
                    <a:ea typeface="Times New Roman" panose="02020603050405020304" pitchFamily="18" charset="0"/>
                  </a:rPr>
                  <a:t> + </a:t>
                </a:r>
                <a:r>
                  <a:rPr lang="en-GB" dirty="0" err="1">
                    <a:effectLst/>
                    <a:latin typeface="Times New Roman" panose="02020603050405020304" pitchFamily="18" charset="0"/>
                    <a:ea typeface="Times New Roman" panose="02020603050405020304" pitchFamily="18" charset="0"/>
                  </a:rPr>
                  <a:t>W</a:t>
                </a:r>
                <a:r>
                  <a:rPr lang="en-GB" baseline="-25000" dirty="0" err="1">
                    <a:effectLst/>
                    <a:latin typeface="Times New Roman" panose="02020603050405020304" pitchFamily="18" charset="0"/>
                    <a:ea typeface="Times New Roman" panose="02020603050405020304" pitchFamily="18" charset="0"/>
                  </a:rPr>
                  <a:t>Gk</a:t>
                </a:r>
                <a:r>
                  <a:rPr lang="en-GB" dirty="0">
                    <a:effectLst/>
                    <a:latin typeface="Times New Roman" panose="02020603050405020304" pitchFamily="18" charset="0"/>
                    <a:ea typeface="Times New Roman" panose="02020603050405020304" pitchFamily="18" charset="0"/>
                  </a:rPr>
                  <a:t>) + </a:t>
                </a:r>
                <a14:m>
                  <m:oMath xmlns:m="http://schemas.openxmlformats.org/officeDocument/2006/math">
                    <m:nary>
                      <m:naryPr>
                        <m:chr m:val="∑"/>
                        <m:limLoc m:val="undOvr"/>
                        <m:supHide m:val="on"/>
                        <m:ctrlPr>
                          <a:rPr lang="en-US" i="1">
                            <a:effectLst/>
                            <a:latin typeface="Cambria Math" panose="02040503050406030204" pitchFamily="18" charset="0"/>
                            <a:ea typeface="Times New Roman" panose="02020603050405020304" pitchFamily="18" charset="0"/>
                          </a:rPr>
                        </m:ctrlPr>
                      </m:naryPr>
                      <m:sub>
                        <m:r>
                          <a:rPr lang="en-GB" i="1">
                            <a:effectLst/>
                            <a:latin typeface="Cambria Math" panose="02040503050406030204" pitchFamily="18" charset="0"/>
                            <a:ea typeface="Times New Roman" panose="02020603050405020304" pitchFamily="18" charset="0"/>
                          </a:rPr>
                          <m:t>𝑖</m:t>
                        </m:r>
                      </m:sub>
                      <m:sup/>
                      <m:e>
                        <m:sSub>
                          <m:sSubPr>
                            <m:ctrlPr>
                              <a:rPr lang="en-US" i="1">
                                <a:effectLst/>
                                <a:latin typeface="Cambria Math" panose="02040503050406030204" pitchFamily="18" charset="0"/>
                                <a:ea typeface="Times New Roman" panose="02020603050405020304" pitchFamily="18" charset="0"/>
                              </a:rPr>
                            </m:ctrlPr>
                          </m:sSubPr>
                          <m:e>
                            <m:sSub>
                              <m:sSubPr>
                                <m:ctrlPr>
                                  <a:rPr lang="en-US" i="1">
                                    <a:effectLst/>
                                    <a:latin typeface="Cambria Math" panose="02040503050406030204" pitchFamily="18" charset="0"/>
                                    <a:ea typeface="Times New Roman" panose="02020603050405020304" pitchFamily="18" charset="0"/>
                                  </a:rPr>
                                </m:ctrlPr>
                              </m:sSubPr>
                              <m:e>
                                <m:r>
                                  <a:rPr lang="en-GB" i="1">
                                    <a:effectLst/>
                                    <a:latin typeface="Cambria Math" panose="02040503050406030204" pitchFamily="18" charset="0"/>
                                    <a:ea typeface="Times New Roman" panose="02020603050405020304" pitchFamily="18" charset="0"/>
                                  </a:rPr>
                                  <m:t>𝛾</m:t>
                                </m:r>
                              </m:e>
                              <m:sub>
                                <m:r>
                                  <a:rPr lang="en-GB" i="1">
                                    <a:effectLst/>
                                    <a:latin typeface="Cambria Math" panose="02040503050406030204" pitchFamily="18" charset="0"/>
                                    <a:ea typeface="Times New Roman" panose="02020603050405020304" pitchFamily="18" charset="0"/>
                                  </a:rPr>
                                  <m:t>𝑄</m:t>
                                </m:r>
                              </m:sub>
                            </m:sSub>
                            <m:r>
                              <a:rPr lang="en-GB" i="1">
                                <a:effectLst/>
                                <a:latin typeface="Cambria Math" panose="02040503050406030204" pitchFamily="18" charset="0"/>
                                <a:ea typeface="Times New Roman" panose="02020603050405020304" pitchFamily="18" charset="0"/>
                              </a:rPr>
                              <m:t>𝛹</m:t>
                            </m:r>
                          </m:e>
                          <m:sub>
                            <m:r>
                              <a:rPr lang="en-GB" i="1">
                                <a:effectLst/>
                                <a:latin typeface="Cambria Math" panose="02040503050406030204" pitchFamily="18" charset="0"/>
                                <a:ea typeface="Times New Roman" panose="02020603050405020304" pitchFamily="18" charset="0"/>
                              </a:rPr>
                              <m:t>𝑖</m:t>
                            </m:r>
                          </m:sub>
                        </m:sSub>
                        <m:sSub>
                          <m:sSubPr>
                            <m:ctrlPr>
                              <a:rPr lang="en-US" i="1">
                                <a:effectLst/>
                                <a:latin typeface="Cambria Math" panose="02040503050406030204" pitchFamily="18" charset="0"/>
                                <a:ea typeface="Times New Roman" panose="02020603050405020304" pitchFamily="18" charset="0"/>
                              </a:rPr>
                            </m:ctrlPr>
                          </m:sSubPr>
                          <m:e>
                            <m:r>
                              <a:rPr lang="en-GB" i="1">
                                <a:effectLst/>
                                <a:latin typeface="Cambria Math" panose="02040503050406030204" pitchFamily="18" charset="0"/>
                                <a:ea typeface="Times New Roman" panose="02020603050405020304" pitchFamily="18" charset="0"/>
                              </a:rPr>
                              <m:t>𝑃</m:t>
                            </m:r>
                          </m:e>
                          <m:sub>
                            <m:r>
                              <a:rPr lang="en-GB" i="1">
                                <a:effectLst/>
                                <a:latin typeface="Cambria Math" panose="02040503050406030204" pitchFamily="18" charset="0"/>
                                <a:ea typeface="Times New Roman" panose="02020603050405020304" pitchFamily="18" charset="0"/>
                              </a:rPr>
                              <m:t>𝑄𝑘</m:t>
                            </m:r>
                            <m:r>
                              <a:rPr lang="en-GB" i="1">
                                <a:effectLst/>
                                <a:latin typeface="Cambria Math" panose="02040503050406030204" pitchFamily="18" charset="0"/>
                                <a:ea typeface="Times New Roman" panose="02020603050405020304" pitchFamily="18" charset="0"/>
                              </a:rPr>
                              <m:t>,</m:t>
                            </m:r>
                            <m:r>
                              <a:rPr lang="en-GB" i="1">
                                <a:effectLst/>
                                <a:latin typeface="Cambria Math" panose="02040503050406030204" pitchFamily="18" charset="0"/>
                                <a:ea typeface="Times New Roman" panose="02020603050405020304" pitchFamily="18" charset="0"/>
                              </a:rPr>
                              <m:t>𝑖</m:t>
                            </m:r>
                          </m:sub>
                        </m:sSub>
                      </m:e>
                    </m:nary>
                  </m:oMath>
                </a14:m>
                <a:r>
                  <a:rPr lang="en-GB" dirty="0">
                    <a:effectLst/>
                    <a:latin typeface="Times New Roman" panose="02020603050405020304" pitchFamily="18" charset="0"/>
                    <a:ea typeface="Times New Roman" panose="02020603050405020304" pitchFamily="18" charset="0"/>
                  </a:rPr>
                  <a:t>                                            </a:t>
                </a:r>
                <a:endParaRPr lang="sr-Latn-ME"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en-GB" dirty="0">
                    <a:effectLst/>
                    <a:latin typeface="Times New Roman" panose="02020603050405020304" pitchFamily="18" charset="0"/>
                    <a:ea typeface="Times New Roman" panose="02020603050405020304" pitchFamily="18" charset="0"/>
                  </a:rPr>
                  <a:t>Gdje </a:t>
                </a:r>
                <a:r>
                  <a:rPr lang="en-GB" dirty="0" err="1">
                    <a:effectLst/>
                    <a:latin typeface="Times New Roman" panose="02020603050405020304" pitchFamily="18" charset="0"/>
                    <a:ea typeface="Times New Roman" panose="02020603050405020304" pitchFamily="18" charset="0"/>
                  </a:rPr>
                  <a:t>su</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γ</a:t>
                </a:r>
                <a:r>
                  <a:rPr lang="en-GB" baseline="-25000" dirty="0" err="1">
                    <a:effectLst/>
                    <a:latin typeface="Times New Roman" panose="02020603050405020304" pitchFamily="18" charset="0"/>
                    <a:ea typeface="Times New Roman" panose="02020603050405020304" pitchFamily="18" charset="0"/>
                  </a:rPr>
                  <a:t>G</a:t>
                </a:r>
                <a:r>
                  <a:rPr lang="en-GB" baseline="-25000"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i</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γ</a:t>
                </a:r>
                <a:r>
                  <a:rPr lang="en-GB" baseline="-25000" dirty="0" err="1">
                    <a:effectLst/>
                    <a:latin typeface="Times New Roman" panose="02020603050405020304" pitchFamily="18" charset="0"/>
                    <a:ea typeface="Times New Roman" panose="02020603050405020304" pitchFamily="18" charset="0"/>
                  </a:rPr>
                  <a:t>Q</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parcijalni</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faktori</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za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nepovoljna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stalna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odnoso</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povremena</a:t>
                </a:r>
                <a:r>
                  <a:rPr lang="en-GB" dirty="0">
                    <a:effectLst/>
                    <a:latin typeface="Times New Roman" panose="02020603050405020304" pitchFamily="18" charset="0"/>
                    <a:ea typeface="Times New Roman" panose="02020603050405020304" pitchFamily="18" charset="0"/>
                  </a:rPr>
                  <a:t> </a:t>
                </a:r>
                <a:r>
                  <a:rPr lang="en-GB" dirty="0" err="1">
                    <a:effectLst/>
                    <a:latin typeface="Times New Roman" panose="02020603050405020304" pitchFamily="18" charset="0"/>
                    <a:ea typeface="Times New Roman" panose="02020603050405020304" pitchFamily="18" charset="0"/>
                  </a:rPr>
                  <a:t>dejstva</a:t>
                </a:r>
                <a:r>
                  <a:rPr lang="en-GB" dirty="0">
                    <a:effectLst/>
                    <a:latin typeface="Times New Roman" panose="02020603050405020304" pitchFamily="18" charset="0"/>
                    <a:ea typeface="Times New Roman" panose="02020603050405020304" pitchFamily="18" charset="0"/>
                  </a:rPr>
                  <a:t>.</a:t>
                </a:r>
                <a:endParaRPr lang="en-US" dirty="0">
                  <a:effectLst/>
                  <a:latin typeface="Times New Roman" panose="02020603050405020304" pitchFamily="18" charset="0"/>
                  <a:ea typeface="Times New Roman" panose="02020603050405020304" pitchFamily="18"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415685" y="5085184"/>
                <a:ext cx="7765510" cy="1374735"/>
              </a:xfrm>
              <a:prstGeom prst="rect">
                <a:avLst/>
              </a:prstGeom>
              <a:blipFill rotWithShape="0">
                <a:blip r:embed="rId4"/>
                <a:stretch>
                  <a:fillRect l="-628" t="-7080" r="-78" b="-23451"/>
                </a:stretch>
              </a:blipFill>
            </p:spPr>
            <p:txBody>
              <a:bodyPr/>
              <a:lstStyle/>
              <a:p>
                <a:r>
                  <a:rPr lang="en-US">
                    <a:noFill/>
                  </a:rPr>
                  <a:t> </a:t>
                </a:r>
              </a:p>
            </p:txBody>
          </p:sp>
        </mc:Fallback>
      </mc:AlternateContent>
    </p:spTree>
    <p:extLst>
      <p:ext uri="{BB962C8B-B14F-4D97-AF65-F5344CB8AC3E}">
        <p14:creationId xmlns:p14="http://schemas.microsoft.com/office/powerpoint/2010/main" val="64654887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14" grpId="0" build="p"/>
      <p:bldP spid="1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0043" y="952262"/>
            <a:ext cx="6912768" cy="4462760"/>
          </a:xfrm>
          <a:prstGeom prst="rect">
            <a:avLst/>
          </a:prstGeom>
        </p:spPr>
        <p:txBody>
          <a:bodyPr wrap="square">
            <a:spAutoFit/>
          </a:bodyPr>
          <a:lstStyle/>
          <a:p>
            <a:r>
              <a:rPr lang="en-US" dirty="0">
                <a:latin typeface="Times New Roman" panose="02020603050405020304" pitchFamily="18" charset="0"/>
              </a:rPr>
              <a:t>(12) </a:t>
            </a:r>
            <a:r>
              <a:rPr lang="en-US" dirty="0" err="1">
                <a:latin typeface="Times New Roman" panose="02020603050405020304" pitchFamily="18" charset="0"/>
              </a:rPr>
              <a:t>Karakteristična</a:t>
            </a:r>
            <a:r>
              <a:rPr lang="en-US" dirty="0">
                <a:latin typeface="Times New Roman" panose="02020603050405020304" pitchFamily="18" charset="0"/>
              </a:rPr>
              <a:t> </a:t>
            </a:r>
            <a:r>
              <a:rPr lang="en-US" dirty="0" err="1">
                <a:latin typeface="Times New Roman" panose="02020603050405020304" pitchFamily="18" charset="0"/>
              </a:rPr>
              <a:t>nosivost</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pritisak</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i="1" dirty="0" err="1">
                <a:latin typeface="Times New Roman" panose="02020603050405020304" pitchFamily="18" charset="0"/>
              </a:rPr>
              <a:t>R</a:t>
            </a:r>
            <a:r>
              <a:rPr lang="en-US" dirty="0" err="1">
                <a:latin typeface="Times New Roman" panose="02020603050405020304" pitchFamily="18" charset="0"/>
              </a:rPr>
              <a:t>c;k</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bude</a:t>
            </a:r>
            <a:r>
              <a:rPr lang="en-US" dirty="0">
                <a:latin typeface="Times New Roman" panose="02020603050405020304" pitchFamily="18" charset="0"/>
              </a:rPr>
              <a:t> </a:t>
            </a:r>
            <a:r>
              <a:rPr lang="en-US" dirty="0" err="1">
                <a:latin typeface="Times New Roman" panose="02020603050405020304" pitchFamily="18" charset="0"/>
              </a:rPr>
              <a:t>određena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vrijednosti</a:t>
            </a:r>
            <a:r>
              <a:rPr lang="en-US" dirty="0">
                <a:latin typeface="Times New Roman" panose="02020603050405020304" pitchFamily="18" charset="0"/>
              </a:rPr>
              <a:t> </a:t>
            </a:r>
            <a:r>
              <a:rPr lang="en-US" dirty="0" err="1">
                <a:latin typeface="Times New Roman" panose="02020603050405020304" pitchFamily="18" charset="0"/>
              </a:rPr>
              <a:t>nosivosti</a:t>
            </a:r>
            <a:r>
              <a:rPr lang="en-US" dirty="0">
                <a:latin typeface="Times New Roman" panose="02020603050405020304" pitchFamily="18" charset="0"/>
              </a:rPr>
              <a:t> </a:t>
            </a:r>
            <a:r>
              <a:rPr lang="en-US" dirty="0" err="1">
                <a:latin typeface="Times New Roman" panose="02020603050405020304" pitchFamily="18" charset="0"/>
              </a:rPr>
              <a:t>baze</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a:t>
            </a:r>
            <a:r>
              <a:rPr lang="en-US" i="1" dirty="0" err="1">
                <a:latin typeface="Times New Roman" panose="02020603050405020304" pitchFamily="18" charset="0"/>
              </a:rPr>
              <a:t>R</a:t>
            </a:r>
            <a:r>
              <a:rPr lang="en-US" dirty="0" err="1">
                <a:latin typeface="Times New Roman" panose="02020603050405020304" pitchFamily="18" charset="0"/>
              </a:rPr>
              <a:t>b;k</a:t>
            </a:r>
            <a:r>
              <a:rPr lang="en-US" i="1" dirty="0" err="1">
                <a:latin typeface="Times New Roman" panose="02020603050405020304" pitchFamily="18" charset="0"/>
              </a:rPr>
              <a:t>,</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nosivosti</a:t>
            </a:r>
            <a:r>
              <a:rPr lang="en-US" dirty="0">
                <a:latin typeface="Times New Roman" panose="02020603050405020304" pitchFamily="18" charset="0"/>
              </a:rPr>
              <a:t> </a:t>
            </a:r>
            <a:r>
              <a:rPr lang="en-US" dirty="0" err="1">
                <a:latin typeface="Times New Roman" panose="02020603050405020304" pitchFamily="18" charset="0"/>
              </a:rPr>
              <a:t>omotača</a:t>
            </a:r>
            <a:r>
              <a:rPr lang="en-US" dirty="0">
                <a:latin typeface="Times New Roman" panose="02020603050405020304" pitchFamily="18" charset="0"/>
              </a:rPr>
              <a:t> </a:t>
            </a:r>
            <a:r>
              <a:rPr lang="en-US" i="1" dirty="0" err="1">
                <a:latin typeface="Times New Roman" panose="02020603050405020304" pitchFamily="18" charset="0"/>
              </a:rPr>
              <a:t>R</a:t>
            </a:r>
            <a:r>
              <a:rPr lang="en-US" dirty="0" err="1">
                <a:latin typeface="Times New Roman" panose="02020603050405020304" pitchFamily="18" charset="0"/>
              </a:rPr>
              <a:t>s;k</a:t>
            </a:r>
            <a:r>
              <a:rPr lang="en-US" dirty="0">
                <a:latin typeface="Times New Roman" panose="02020603050405020304" pitchFamily="18" charset="0"/>
              </a:rPr>
              <a:t> </a:t>
            </a:r>
            <a:r>
              <a:rPr lang="en-US" dirty="0" err="1">
                <a:latin typeface="Times New Roman" panose="02020603050405020304" pitchFamily="18" charset="0"/>
              </a:rPr>
              <a:t>tako</a:t>
            </a:r>
            <a:r>
              <a:rPr lang="en-US" dirty="0">
                <a:latin typeface="Times New Roman" panose="02020603050405020304" pitchFamily="18" charset="0"/>
              </a:rPr>
              <a:t> da se </a:t>
            </a:r>
            <a:r>
              <a:rPr lang="en-US" dirty="0" err="1">
                <a:latin typeface="Times New Roman" panose="02020603050405020304" pitchFamily="18" charset="0"/>
              </a:rPr>
              <a:t>dobija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i="1" dirty="0">
                <a:latin typeface="Times New Roman" panose="02020603050405020304" pitchFamily="18" charset="0"/>
              </a:rPr>
              <a:t>			</a:t>
            </a:r>
            <a:r>
              <a:rPr lang="en-US" i="1" dirty="0" err="1">
                <a:latin typeface="Times New Roman" panose="02020603050405020304" pitchFamily="18" charset="0"/>
              </a:rPr>
              <a:t>R</a:t>
            </a:r>
            <a:r>
              <a:rPr lang="en-US" dirty="0" err="1">
                <a:latin typeface="Times New Roman" panose="02020603050405020304" pitchFamily="18" charset="0"/>
              </a:rPr>
              <a:t>c;k</a:t>
            </a:r>
            <a:r>
              <a:rPr lang="en-US" dirty="0">
                <a:latin typeface="Times New Roman" panose="02020603050405020304" pitchFamily="18" charset="0"/>
              </a:rPr>
              <a:t> = </a:t>
            </a:r>
            <a:r>
              <a:rPr lang="en-US" i="1" dirty="0" err="1">
                <a:latin typeface="Times New Roman" panose="02020603050405020304" pitchFamily="18" charset="0"/>
              </a:rPr>
              <a:t>R</a:t>
            </a:r>
            <a:r>
              <a:rPr lang="en-US" dirty="0" err="1">
                <a:latin typeface="Times New Roman" panose="02020603050405020304" pitchFamily="18" charset="0"/>
              </a:rPr>
              <a:t>b;k</a:t>
            </a:r>
            <a:r>
              <a:rPr lang="en-US" dirty="0">
                <a:latin typeface="Times New Roman" panose="02020603050405020304" pitchFamily="18" charset="0"/>
              </a:rPr>
              <a:t> + </a:t>
            </a:r>
            <a:r>
              <a:rPr lang="en-US" i="1" dirty="0" err="1">
                <a:latin typeface="Times New Roman" panose="02020603050405020304" pitchFamily="18" charset="0"/>
              </a:rPr>
              <a:t>R</a:t>
            </a:r>
            <a:r>
              <a:rPr lang="en-US" dirty="0" err="1">
                <a:latin typeface="Times New Roman" panose="02020603050405020304" pitchFamily="18" charset="0"/>
              </a:rPr>
              <a:t>s;k</a:t>
            </a:r>
            <a:r>
              <a:rPr lang="en-US" dirty="0">
                <a:latin typeface="Times New Roman" panose="02020603050405020304" pitchFamily="18" charset="0"/>
              </a:rPr>
              <a:t> 		(7.3)</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(13) </a:t>
            </a:r>
            <a:r>
              <a:rPr lang="en-US" dirty="0" err="1">
                <a:latin typeface="Times New Roman" panose="02020603050405020304" pitchFamily="18" charset="0"/>
              </a:rPr>
              <a:t>Ove</a:t>
            </a:r>
            <a:r>
              <a:rPr lang="en-US" dirty="0">
                <a:latin typeface="Times New Roman" panose="02020603050405020304" pitchFamily="18" charset="0"/>
              </a:rPr>
              <a:t> </a:t>
            </a:r>
            <a:r>
              <a:rPr lang="en-US" dirty="0" err="1">
                <a:latin typeface="Times New Roman" panose="02020603050405020304" pitchFamily="18" charset="0"/>
              </a:rPr>
              <a:t>komponente</a:t>
            </a:r>
            <a:r>
              <a:rPr lang="en-US" dirty="0">
                <a:latin typeface="Times New Roman" panose="02020603050405020304" pitchFamily="18" charset="0"/>
              </a:rPr>
              <a:t> </a:t>
            </a:r>
            <a:r>
              <a:rPr lang="en-US" dirty="0" err="1">
                <a:latin typeface="Times New Roman" panose="02020603050405020304" pitchFamily="18" charset="0"/>
              </a:rPr>
              <a:t>mogu</a:t>
            </a:r>
            <a:r>
              <a:rPr lang="en-US" dirty="0">
                <a:latin typeface="Times New Roman" panose="02020603050405020304" pitchFamily="18" charset="0"/>
              </a:rPr>
              <a:t> da se </a:t>
            </a:r>
            <a:r>
              <a:rPr lang="en-US" dirty="0" err="1">
                <a:latin typeface="Times New Roman" panose="02020603050405020304" pitchFamily="18" charset="0"/>
              </a:rPr>
              <a:t>odrede</a:t>
            </a:r>
            <a:r>
              <a:rPr lang="en-US" dirty="0">
                <a:latin typeface="Times New Roman" panose="02020603050405020304" pitchFamily="18" charset="0"/>
              </a:rPr>
              <a:t> </a:t>
            </a:r>
            <a:r>
              <a:rPr lang="en-US" dirty="0" err="1">
                <a:latin typeface="Times New Roman" panose="02020603050405020304" pitchFamily="18" charset="0"/>
              </a:rPr>
              <a:t>direktno</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opita</a:t>
            </a:r>
            <a:r>
              <a:rPr lang="en-US" dirty="0">
                <a:latin typeface="Times New Roman" panose="02020603050405020304" pitchFamily="18" charset="0"/>
              </a:rPr>
              <a:t> </a:t>
            </a:r>
            <a:r>
              <a:rPr lang="en-US" dirty="0" err="1">
                <a:latin typeface="Times New Roman" panose="02020603050405020304" pitchFamily="18" charset="0"/>
              </a:rPr>
              <a:t>statičkim</a:t>
            </a:r>
            <a:r>
              <a:rPr lang="en-US" dirty="0">
                <a:latin typeface="Times New Roman" panose="02020603050405020304" pitchFamily="18" charset="0"/>
              </a:rPr>
              <a:t> </a:t>
            </a:r>
            <a:r>
              <a:rPr lang="en-US" dirty="0" err="1">
                <a:latin typeface="Times New Roman" panose="02020603050405020304" pitchFamily="18" charset="0"/>
              </a:rPr>
              <a:t>opterećenjem,ili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procjene</a:t>
            </a:r>
            <a:r>
              <a:rPr lang="en-US" dirty="0">
                <a:latin typeface="Times New Roman" panose="02020603050405020304" pitchFamily="18" charset="0"/>
              </a:rPr>
              <a:t> </a:t>
            </a:r>
            <a:r>
              <a:rPr lang="en-US" dirty="0" err="1">
                <a:latin typeface="Times New Roman" panose="02020603050405020304" pitchFamily="18" charset="0"/>
              </a:rPr>
              <a:t>zasnovane</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ispitivanjima</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dinamičkih</a:t>
            </a:r>
            <a:r>
              <a:rPr lang="en-US" dirty="0">
                <a:latin typeface="Times New Roman" panose="02020603050405020304" pitchFamily="18" charset="0"/>
              </a:rPr>
              <a:t> </a:t>
            </a:r>
            <a:r>
              <a:rPr lang="en-US" dirty="0" err="1">
                <a:latin typeface="Times New Roman" panose="02020603050405020304" pitchFamily="18" charset="0"/>
              </a:rPr>
              <a:t>ispitivanja</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a:t>
            </a:r>
          </a:p>
          <a:p>
            <a:endParaRPr lang="en-US" dirty="0">
              <a:latin typeface="Times New Roman" panose="02020603050405020304" pitchFamily="18" charset="0"/>
            </a:endParaRPr>
          </a:p>
          <a:p>
            <a:r>
              <a:rPr lang="it-IT" dirty="0">
                <a:latin typeface="Times New Roman" panose="02020603050405020304" pitchFamily="18" charset="0"/>
              </a:rPr>
              <a:t>(14)P Projektovana nosivost </a:t>
            </a:r>
            <a:r>
              <a:rPr lang="it-IT" i="1" dirty="0">
                <a:latin typeface="Times New Roman" panose="02020603050405020304" pitchFamily="18" charset="0"/>
              </a:rPr>
              <a:t>R</a:t>
            </a:r>
            <a:r>
              <a:rPr lang="it-IT" dirty="0">
                <a:latin typeface="Times New Roman" panose="02020603050405020304" pitchFamily="18" charset="0"/>
              </a:rPr>
              <a:t>c;d treba da se odredi prema izrazu:</a:t>
            </a:r>
            <a:endParaRPr lang="sr-Latn-ME" dirty="0">
              <a:latin typeface="Times New Roman" panose="02020603050405020304" pitchFamily="18" charset="0"/>
            </a:endParaRPr>
          </a:p>
          <a:p>
            <a:endParaRPr lang="it-IT" dirty="0">
              <a:latin typeface="Times New Roman" panose="02020603050405020304" pitchFamily="18" charset="0"/>
            </a:endParaRPr>
          </a:p>
          <a:p>
            <a:r>
              <a:rPr lang="en-US" sz="2500" i="1" dirty="0" err="1">
                <a:latin typeface="Times New Roman" panose="02020603050405020304" pitchFamily="18" charset="0"/>
              </a:rPr>
              <a:t>R</a:t>
            </a:r>
            <a:r>
              <a:rPr lang="en-US" sz="2500" dirty="0" err="1">
                <a:latin typeface="Times New Roman" panose="02020603050405020304" pitchFamily="18" charset="0"/>
              </a:rPr>
              <a:t>c;d</a:t>
            </a:r>
            <a:r>
              <a:rPr lang="en-US" sz="2500" dirty="0">
                <a:latin typeface="Times New Roman" panose="02020603050405020304" pitchFamily="18" charset="0"/>
              </a:rPr>
              <a:t> = </a:t>
            </a:r>
            <a:r>
              <a:rPr lang="en-US" sz="2500" i="1" dirty="0" err="1">
                <a:latin typeface="Times New Roman" panose="02020603050405020304" pitchFamily="18" charset="0"/>
              </a:rPr>
              <a:t>R</a:t>
            </a:r>
            <a:r>
              <a:rPr lang="en-US" sz="2500" dirty="0" err="1">
                <a:latin typeface="Times New Roman" panose="02020603050405020304" pitchFamily="18" charset="0"/>
              </a:rPr>
              <a:t>c;k</a:t>
            </a:r>
            <a:r>
              <a:rPr lang="en-US" sz="2500" dirty="0">
                <a:latin typeface="Times New Roman" panose="02020603050405020304" pitchFamily="18" charset="0"/>
              </a:rPr>
              <a:t> /</a:t>
            </a:r>
            <a:r>
              <a:rPr lang="el-GR" sz="2500" dirty="0">
                <a:latin typeface="Times New Roman" panose="02020603050405020304" pitchFamily="18" charset="0"/>
              </a:rPr>
              <a:t>γ</a:t>
            </a:r>
            <a:r>
              <a:rPr lang="en-US" sz="2500" dirty="0">
                <a:latin typeface="Times New Roman" panose="02020603050405020304" pitchFamily="18" charset="0"/>
              </a:rPr>
              <a:t>t </a:t>
            </a:r>
            <a:r>
              <a:rPr lang="sr-Latn-ME" sz="2500" dirty="0">
                <a:latin typeface="Times New Roman" panose="02020603050405020304" pitchFamily="18" charset="0"/>
              </a:rPr>
              <a:t>  </a:t>
            </a:r>
            <a:r>
              <a:rPr lang="en-US" sz="2500" dirty="0">
                <a:latin typeface="Times New Roman" panose="02020603050405020304" pitchFamily="18" charset="0"/>
              </a:rPr>
              <a:t>(7.4</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endParaRPr lang="sr-Latn-ME" dirty="0">
              <a:latin typeface="Times New Roman" panose="02020603050405020304" pitchFamily="18" charset="0"/>
            </a:endParaRPr>
          </a:p>
          <a:p>
            <a:endParaRPr lang="sr-Latn-ME" i="1" dirty="0">
              <a:latin typeface="Times New Roman" panose="02020603050405020304" pitchFamily="18" charset="0"/>
            </a:endParaRPr>
          </a:p>
          <a:p>
            <a:r>
              <a:rPr lang="en-US" sz="2500" i="1" dirty="0" err="1">
                <a:latin typeface="Times New Roman" panose="02020603050405020304" pitchFamily="18" charset="0"/>
              </a:rPr>
              <a:t>R</a:t>
            </a:r>
            <a:r>
              <a:rPr lang="en-US" sz="2500" dirty="0" err="1">
                <a:latin typeface="Times New Roman" panose="02020603050405020304" pitchFamily="18" charset="0"/>
              </a:rPr>
              <a:t>c;d</a:t>
            </a:r>
            <a:r>
              <a:rPr lang="en-US" sz="2500" dirty="0">
                <a:latin typeface="Times New Roman" panose="02020603050405020304" pitchFamily="18" charset="0"/>
              </a:rPr>
              <a:t> = </a:t>
            </a:r>
            <a:r>
              <a:rPr lang="en-US" sz="2500" i="1" dirty="0" err="1">
                <a:latin typeface="Times New Roman" panose="02020603050405020304" pitchFamily="18" charset="0"/>
              </a:rPr>
              <a:t>R</a:t>
            </a:r>
            <a:r>
              <a:rPr lang="en-US" sz="2500" dirty="0" err="1">
                <a:latin typeface="Times New Roman" panose="02020603050405020304" pitchFamily="18" charset="0"/>
              </a:rPr>
              <a:t>b;k</a:t>
            </a:r>
            <a:r>
              <a:rPr lang="en-US" sz="2500" dirty="0">
                <a:latin typeface="Times New Roman" panose="02020603050405020304" pitchFamily="18" charset="0"/>
              </a:rPr>
              <a:t> /</a:t>
            </a:r>
            <a:r>
              <a:rPr lang="el-GR" sz="2500" dirty="0">
                <a:latin typeface="Times New Roman" panose="02020603050405020304" pitchFamily="18" charset="0"/>
              </a:rPr>
              <a:t>γ</a:t>
            </a:r>
            <a:r>
              <a:rPr lang="en-US" sz="2500" dirty="0">
                <a:latin typeface="Times New Roman" panose="02020603050405020304" pitchFamily="18" charset="0"/>
              </a:rPr>
              <a:t>b + </a:t>
            </a:r>
            <a:r>
              <a:rPr lang="en-US" sz="2500" i="1" dirty="0" err="1">
                <a:latin typeface="Times New Roman" panose="02020603050405020304" pitchFamily="18" charset="0"/>
              </a:rPr>
              <a:t>R</a:t>
            </a:r>
            <a:r>
              <a:rPr lang="en-US" sz="2500" dirty="0" err="1">
                <a:latin typeface="Times New Roman" panose="02020603050405020304" pitchFamily="18" charset="0"/>
              </a:rPr>
              <a:t>s;k</a:t>
            </a:r>
            <a:r>
              <a:rPr lang="en-US" sz="2500" dirty="0">
                <a:latin typeface="Times New Roman" panose="02020603050405020304" pitchFamily="18" charset="0"/>
              </a:rPr>
              <a:t> /</a:t>
            </a:r>
            <a:r>
              <a:rPr lang="el-GR" sz="2500" dirty="0">
                <a:latin typeface="Times New Roman" panose="02020603050405020304" pitchFamily="18" charset="0"/>
              </a:rPr>
              <a:t>γ</a:t>
            </a:r>
            <a:r>
              <a:rPr lang="en-US" sz="2500" dirty="0">
                <a:latin typeface="Times New Roman" panose="02020603050405020304" pitchFamily="18" charset="0"/>
              </a:rPr>
              <a:t>s </a:t>
            </a:r>
            <a:r>
              <a:rPr lang="sr-Latn-ME" sz="2500" dirty="0">
                <a:latin typeface="Times New Roman" panose="02020603050405020304" pitchFamily="18" charset="0"/>
              </a:rPr>
              <a:t>        </a:t>
            </a:r>
            <a:r>
              <a:rPr lang="en-US" dirty="0"/>
              <a:t>(7.5)</a:t>
            </a:r>
          </a:p>
        </p:txBody>
      </p:sp>
      <p:sp>
        <p:nvSpPr>
          <p:cNvPr id="3" name="Rectangle 2"/>
          <p:cNvSpPr/>
          <p:nvPr/>
        </p:nvSpPr>
        <p:spPr>
          <a:xfrm>
            <a:off x="407368" y="188640"/>
            <a:ext cx="9363782" cy="400110"/>
          </a:xfrm>
          <a:prstGeom prst="rect">
            <a:avLst/>
          </a:prstGeom>
        </p:spPr>
        <p:txBody>
          <a:bodyPr wrap="none">
            <a:spAutoFit/>
          </a:bodyPr>
          <a:lstStyle/>
          <a:p>
            <a:r>
              <a:rPr lang="en-US" sz="2000" b="1" dirty="0">
                <a:latin typeface="Times New Roman Bold,Bold"/>
              </a:rPr>
              <a:t>7.6.2</a:t>
            </a:r>
            <a:r>
              <a:rPr lang="sr-Latn-ME" sz="2000" b="1" dirty="0">
                <a:latin typeface="Times New Roman Bold,Bold"/>
              </a:rPr>
              <a:t>.2. </a:t>
            </a:r>
            <a:r>
              <a:rPr lang="en-US" sz="2000" b="1" dirty="0">
                <a:latin typeface="Times New Roman Bold,Bold"/>
              </a:rPr>
              <a:t> </a:t>
            </a:r>
            <a:r>
              <a:rPr lang="en-US" sz="2000" b="1" dirty="0" err="1"/>
              <a:t>Granična</a:t>
            </a:r>
            <a:r>
              <a:rPr lang="en-US" sz="2000" b="1" dirty="0"/>
              <a:t> </a:t>
            </a:r>
            <a:r>
              <a:rPr lang="en-US" sz="2000" b="1" dirty="0" err="1"/>
              <a:t>nosivost</a:t>
            </a:r>
            <a:r>
              <a:rPr lang="en-US" sz="2000" b="1" dirty="0"/>
              <a:t> </a:t>
            </a:r>
            <a:r>
              <a:rPr lang="en-US" sz="2000" b="1" dirty="0" err="1"/>
              <a:t>na</a:t>
            </a:r>
            <a:r>
              <a:rPr lang="en-US" sz="2000" b="1" dirty="0"/>
              <a:t> </a:t>
            </a:r>
            <a:r>
              <a:rPr lang="en-US" sz="2000" b="1" dirty="0" err="1"/>
              <a:t>osnovu</a:t>
            </a:r>
            <a:r>
              <a:rPr lang="en-US" sz="2000" b="1" dirty="0"/>
              <a:t> </a:t>
            </a:r>
            <a:r>
              <a:rPr lang="en-US" sz="2000" b="1" dirty="0" err="1"/>
              <a:t>rezultata</a:t>
            </a:r>
            <a:r>
              <a:rPr lang="en-US" sz="2000" b="1" dirty="0"/>
              <a:t> </a:t>
            </a:r>
            <a:r>
              <a:rPr lang="en-US" sz="2000" b="1" dirty="0" err="1"/>
              <a:t>opita</a:t>
            </a:r>
            <a:r>
              <a:rPr lang="en-US" sz="2000" b="1" dirty="0"/>
              <a:t> </a:t>
            </a:r>
            <a:r>
              <a:rPr lang="en-US" sz="2000" b="1" dirty="0" err="1"/>
              <a:t>statičkim</a:t>
            </a:r>
            <a:r>
              <a:rPr lang="en-US" sz="2000" b="1" dirty="0"/>
              <a:t> </a:t>
            </a:r>
            <a:r>
              <a:rPr lang="en-US" sz="2000" b="1" dirty="0" err="1"/>
              <a:t>probnim</a:t>
            </a:r>
            <a:r>
              <a:rPr lang="en-US" sz="2000" b="1" dirty="0"/>
              <a:t> </a:t>
            </a:r>
            <a:r>
              <a:rPr lang="en-US" sz="2000" b="1" dirty="0" err="1"/>
              <a:t>opterećenjem</a:t>
            </a:r>
            <a:endParaRPr lang="en-US" sz="2000" dirty="0"/>
          </a:p>
        </p:txBody>
      </p:sp>
      <p:pic>
        <p:nvPicPr>
          <p:cNvPr id="11" name="Picture 10"/>
          <p:cNvPicPr>
            <a:picLocks noChangeAspect="1"/>
          </p:cNvPicPr>
          <p:nvPr/>
        </p:nvPicPr>
        <p:blipFill>
          <a:blip r:embed="rId2">
            <a:lum bright="-22000" contrast="39000"/>
          </a:blip>
          <a:stretch>
            <a:fillRect/>
          </a:stretch>
        </p:blipFill>
        <p:spPr>
          <a:xfrm>
            <a:off x="5375920" y="4112055"/>
            <a:ext cx="6696744" cy="2605933"/>
          </a:xfrm>
          <a:prstGeom prst="rect">
            <a:avLst/>
          </a:prstGeom>
        </p:spPr>
      </p:pic>
      <p:sp>
        <p:nvSpPr>
          <p:cNvPr id="4" name="Rectangle 3"/>
          <p:cNvSpPr/>
          <p:nvPr/>
        </p:nvSpPr>
        <p:spPr>
          <a:xfrm>
            <a:off x="5519936" y="5313289"/>
            <a:ext cx="2952328" cy="275951"/>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519936" y="5808959"/>
            <a:ext cx="2936258" cy="500361"/>
          </a:xfrm>
          <a:prstGeom prst="rect">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135560" y="4143990"/>
            <a:ext cx="318641" cy="591166"/>
          </a:xfrm>
          <a:prstGeom prst="rect">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36931" y="4976845"/>
            <a:ext cx="317270" cy="468445"/>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525476" y="4924898"/>
            <a:ext cx="317270" cy="468445"/>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5503866" y="5561124"/>
            <a:ext cx="2952328" cy="275951"/>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783066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4" grpId="0" animBg="1"/>
      <p:bldP spid="16" grpId="0" animBg="1"/>
      <p:bldP spid="17" grpId="0" animBg="1"/>
      <p:bldP spid="18" grpId="0" animBg="1"/>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6804" y="750935"/>
            <a:ext cx="5115765" cy="429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 name="TextBox 22"/>
          <p:cNvSpPr txBox="1"/>
          <p:nvPr/>
        </p:nvSpPr>
        <p:spPr>
          <a:xfrm>
            <a:off x="1628144" y="1417883"/>
            <a:ext cx="1842086"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nosivost baze</a:t>
            </a:r>
          </a:p>
        </p:txBody>
      </p:sp>
      <p:cxnSp>
        <p:nvCxnSpPr>
          <p:cNvPr id="24" name="Straight Arrow Connector 23"/>
          <p:cNvCxnSpPr>
            <a:stCxn id="55" idx="1"/>
          </p:cNvCxnSpPr>
          <p:nvPr/>
        </p:nvCxnSpPr>
        <p:spPr>
          <a:xfrm flipH="1" flipV="1">
            <a:off x="6686805" y="549274"/>
            <a:ext cx="741162" cy="3925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47561" y="2559773"/>
            <a:ext cx="2838718"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A</a:t>
            </a:r>
            <a:r>
              <a:rPr lang="sr-Latn-ME" sz="1500" baseline="-25000" dirty="0">
                <a:latin typeface="+mj-lt"/>
              </a:rPr>
              <a:t>b</a:t>
            </a:r>
            <a:r>
              <a:rPr lang="sr-Latn-ME" sz="1500" dirty="0">
                <a:latin typeface="+mj-lt"/>
              </a:rPr>
              <a:t>- površina baze šipa</a:t>
            </a:r>
          </a:p>
        </p:txBody>
      </p:sp>
      <p:sp>
        <p:nvSpPr>
          <p:cNvPr id="31" name="TextBox 30"/>
          <p:cNvSpPr txBox="1"/>
          <p:nvPr/>
        </p:nvSpPr>
        <p:spPr>
          <a:xfrm>
            <a:off x="-179297" y="106104"/>
            <a:ext cx="6765337" cy="400110"/>
          </a:xfrm>
          <a:prstGeom prst="rect">
            <a:avLst/>
          </a:prstGeom>
          <a:noFill/>
        </p:spPr>
        <p:txBody>
          <a:bodyPr wrap="square">
            <a:spAutoFit/>
          </a:bodyPr>
          <a:lstStyle/>
          <a:p>
            <a:pPr lvl="1" eaLnBrk="1" fontAlgn="auto" hangingPunct="1">
              <a:spcBef>
                <a:spcPts val="0"/>
              </a:spcBef>
              <a:spcAft>
                <a:spcPts val="0"/>
              </a:spcAft>
              <a:defRPr/>
            </a:pPr>
            <a:r>
              <a:rPr lang="sr-Latn-ME" sz="2000" b="1" dirty="0">
                <a:latin typeface="+mj-lt"/>
              </a:rPr>
              <a:t>Granična nosivost šipa</a:t>
            </a:r>
          </a:p>
        </p:txBody>
      </p:sp>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516" y="579472"/>
            <a:ext cx="1743356" cy="3746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05532" y="4432444"/>
            <a:ext cx="1469731" cy="2208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9336" y="4456698"/>
            <a:ext cx="1756742" cy="2208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4"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r="21298"/>
          <a:stretch/>
        </p:blipFill>
        <p:spPr bwMode="auto">
          <a:xfrm>
            <a:off x="2171895" y="647179"/>
            <a:ext cx="2170727" cy="547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Rectangle 35"/>
          <p:cNvSpPr/>
          <p:nvPr/>
        </p:nvSpPr>
        <p:spPr>
          <a:xfrm>
            <a:off x="3122975" y="782614"/>
            <a:ext cx="431862" cy="394353"/>
          </a:xfrm>
          <a:prstGeom prst="rect">
            <a:avLst/>
          </a:prstGeom>
          <a:solidFill>
            <a:schemeClr val="accent2">
              <a:alpha val="5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sr-Latn-ME"/>
          </a:p>
        </p:txBody>
      </p:sp>
      <p:cxnSp>
        <p:nvCxnSpPr>
          <p:cNvPr id="37" name="Straight Arrow Connector 36"/>
          <p:cNvCxnSpPr/>
          <p:nvPr/>
        </p:nvCxnSpPr>
        <p:spPr>
          <a:xfrm flipH="1">
            <a:off x="2841809" y="1108323"/>
            <a:ext cx="628420" cy="406652"/>
          </a:xfrm>
          <a:prstGeom prst="straightConnector1">
            <a:avLst/>
          </a:prstGeom>
          <a:ln>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3225325" y="1311649"/>
            <a:ext cx="1842086"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nosivost omotača</a:t>
            </a:r>
          </a:p>
        </p:txBody>
      </p:sp>
      <p:sp>
        <p:nvSpPr>
          <p:cNvPr id="44" name="Rectangle 43"/>
          <p:cNvSpPr/>
          <p:nvPr/>
        </p:nvSpPr>
        <p:spPr>
          <a:xfrm>
            <a:off x="3861342" y="723861"/>
            <a:ext cx="431862" cy="394353"/>
          </a:xfrm>
          <a:prstGeom prst="rect">
            <a:avLst/>
          </a:prstGeom>
          <a:solidFill>
            <a:schemeClr val="accent2">
              <a:alpha val="5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sr-Latn-ME"/>
          </a:p>
        </p:txBody>
      </p:sp>
      <p:cxnSp>
        <p:nvCxnSpPr>
          <p:cNvPr id="45" name="Straight Arrow Connector 44"/>
          <p:cNvCxnSpPr/>
          <p:nvPr/>
        </p:nvCxnSpPr>
        <p:spPr>
          <a:xfrm>
            <a:off x="4030950" y="1118214"/>
            <a:ext cx="310345" cy="306698"/>
          </a:xfrm>
          <a:prstGeom prst="straightConnector1">
            <a:avLst/>
          </a:prstGeom>
          <a:ln>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2048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10717" y="2036864"/>
            <a:ext cx="1668460" cy="418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6" name="TextBox 45"/>
          <p:cNvSpPr txBox="1"/>
          <p:nvPr/>
        </p:nvSpPr>
        <p:spPr>
          <a:xfrm>
            <a:off x="1625588" y="2913716"/>
            <a:ext cx="2838718"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q</a:t>
            </a:r>
            <a:r>
              <a:rPr lang="sr-Latn-ME" sz="1500" baseline="-25000" dirty="0">
                <a:latin typeface="+mj-lt"/>
              </a:rPr>
              <a:t>b.f </a:t>
            </a:r>
            <a:r>
              <a:rPr lang="sr-Latn-ME" sz="1500" dirty="0">
                <a:latin typeface="+mj-lt"/>
              </a:rPr>
              <a:t>– granična nosivost tla u oblasti baze šipa</a:t>
            </a:r>
          </a:p>
        </p:txBody>
      </p:sp>
      <p:pic>
        <p:nvPicPr>
          <p:cNvPr id="20486"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4857" y="3646021"/>
            <a:ext cx="2364303" cy="438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7" name="TextBox 46"/>
          <p:cNvSpPr txBox="1"/>
          <p:nvPr/>
        </p:nvSpPr>
        <p:spPr>
          <a:xfrm>
            <a:off x="1700442" y="4109279"/>
            <a:ext cx="2838718"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Symbol" panose="05050102010706020507" pitchFamily="18" charset="2"/>
              </a:rPr>
              <a:t>D</a:t>
            </a:r>
            <a:r>
              <a:rPr lang="sr-Latn-ME" sz="1500" dirty="0">
                <a:latin typeface="+mj-lt"/>
              </a:rPr>
              <a:t>L- dužina dijela šipa</a:t>
            </a:r>
          </a:p>
        </p:txBody>
      </p:sp>
      <p:sp>
        <p:nvSpPr>
          <p:cNvPr id="48" name="TextBox 47"/>
          <p:cNvSpPr txBox="1"/>
          <p:nvPr/>
        </p:nvSpPr>
        <p:spPr>
          <a:xfrm>
            <a:off x="1747396" y="4456698"/>
            <a:ext cx="3138370"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a</a:t>
            </a:r>
            <a:r>
              <a:rPr lang="sr-Latn-ME" sz="1500" baseline="-25000" dirty="0">
                <a:latin typeface="+mj-lt"/>
              </a:rPr>
              <a:t>s</a:t>
            </a:r>
            <a:r>
              <a:rPr lang="sr-Latn-ME" sz="1500" dirty="0">
                <a:latin typeface="+mj-lt"/>
              </a:rPr>
              <a:t>- površina omotača stabla šipa po jedinici dužine</a:t>
            </a:r>
          </a:p>
        </p:txBody>
      </p:sp>
      <p:sp>
        <p:nvSpPr>
          <p:cNvPr id="49" name="TextBox 48"/>
          <p:cNvSpPr txBox="1"/>
          <p:nvPr/>
        </p:nvSpPr>
        <p:spPr>
          <a:xfrm>
            <a:off x="1720811" y="5072251"/>
            <a:ext cx="2818349" cy="784830"/>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Symbol" panose="05050102010706020507" pitchFamily="18" charset="2"/>
              </a:rPr>
              <a:t>t</a:t>
            </a:r>
            <a:r>
              <a:rPr lang="sr-Latn-ME" sz="1500" baseline="-25000" dirty="0">
                <a:latin typeface="+mj-lt"/>
              </a:rPr>
              <a:t>s,f </a:t>
            </a:r>
            <a:r>
              <a:rPr lang="sr-Latn-ME" sz="1500" dirty="0">
                <a:latin typeface="+mj-lt"/>
              </a:rPr>
              <a:t>– smičuća čvrstoća, granični napon smicanja na kontaktu omotača i tla</a:t>
            </a:r>
          </a:p>
        </p:txBody>
      </p:sp>
      <p:sp>
        <p:nvSpPr>
          <p:cNvPr id="50" name="TextBox 49"/>
          <p:cNvSpPr txBox="1"/>
          <p:nvPr/>
        </p:nvSpPr>
        <p:spPr>
          <a:xfrm>
            <a:off x="6501486" y="-46301"/>
            <a:ext cx="2743201" cy="400110"/>
          </a:xfrm>
          <a:prstGeom prst="rect">
            <a:avLst/>
          </a:prstGeom>
          <a:noFill/>
        </p:spPr>
        <p:txBody>
          <a:bodyPr wrap="square">
            <a:spAutoFit/>
          </a:bodyPr>
          <a:lstStyle/>
          <a:p>
            <a:pPr lvl="1" eaLnBrk="1" fontAlgn="auto" hangingPunct="1">
              <a:spcBef>
                <a:spcPts val="0"/>
              </a:spcBef>
              <a:spcAft>
                <a:spcPts val="0"/>
              </a:spcAft>
              <a:defRPr/>
            </a:pPr>
            <a:r>
              <a:rPr lang="sr-Latn-ME" sz="2000" b="1" dirty="0">
                <a:latin typeface="+mj-lt"/>
              </a:rPr>
              <a:t>Nosivost baze šipa</a:t>
            </a:r>
          </a:p>
        </p:txBody>
      </p:sp>
      <p:sp>
        <p:nvSpPr>
          <p:cNvPr id="52" name="TextBox 51"/>
          <p:cNvSpPr txBox="1"/>
          <p:nvPr/>
        </p:nvSpPr>
        <p:spPr>
          <a:xfrm>
            <a:off x="6501486" y="387691"/>
            <a:ext cx="4976101"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Granična nosivost tla u oblasti baze šipa</a:t>
            </a:r>
          </a:p>
        </p:txBody>
      </p:sp>
      <p:pic>
        <p:nvPicPr>
          <p:cNvPr id="20488"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2100" y="1758949"/>
            <a:ext cx="2251029" cy="3897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Rectangle 54"/>
          <p:cNvSpPr/>
          <p:nvPr/>
        </p:nvSpPr>
        <p:spPr>
          <a:xfrm>
            <a:off x="7427967" y="744635"/>
            <a:ext cx="1626385" cy="394353"/>
          </a:xfrm>
          <a:prstGeom prst="rect">
            <a:avLst/>
          </a:prstGeom>
          <a:solidFill>
            <a:schemeClr val="accent2">
              <a:alpha val="5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sr-Latn-ME"/>
          </a:p>
        </p:txBody>
      </p:sp>
      <p:sp>
        <p:nvSpPr>
          <p:cNvPr id="58" name="TextBox 57"/>
          <p:cNvSpPr txBox="1"/>
          <p:nvPr/>
        </p:nvSpPr>
        <p:spPr>
          <a:xfrm>
            <a:off x="4539160" y="151880"/>
            <a:ext cx="2913528"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relativno mala veličina,</a:t>
            </a:r>
          </a:p>
          <a:p>
            <a:pPr lvl="1" eaLnBrk="1" fontAlgn="auto" hangingPunct="1">
              <a:spcBef>
                <a:spcPts val="0"/>
              </a:spcBef>
              <a:spcAft>
                <a:spcPts val="0"/>
              </a:spcAft>
              <a:defRPr/>
            </a:pPr>
            <a:r>
              <a:rPr lang="sr-Latn-ME" sz="1500" dirty="0">
                <a:latin typeface="+mj-lt"/>
              </a:rPr>
              <a:t>pa se zanemaruje</a:t>
            </a:r>
          </a:p>
        </p:txBody>
      </p:sp>
      <p:sp>
        <p:nvSpPr>
          <p:cNvPr id="61" name="TextBox 60"/>
          <p:cNvSpPr txBox="1"/>
          <p:nvPr/>
        </p:nvSpPr>
        <p:spPr>
          <a:xfrm>
            <a:off x="4576095" y="1209752"/>
            <a:ext cx="6262179"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Šip se može posmatrati kao dubok temelj kružnog</a:t>
            </a:r>
          </a:p>
          <a:p>
            <a:pPr lvl="1" eaLnBrk="1" fontAlgn="auto" hangingPunct="1">
              <a:spcBef>
                <a:spcPts val="0"/>
              </a:spcBef>
              <a:spcAft>
                <a:spcPts val="0"/>
              </a:spcAft>
              <a:defRPr/>
            </a:pPr>
            <a:r>
              <a:rPr lang="sr-Latn-ME" sz="1500" dirty="0">
                <a:latin typeface="+mj-lt"/>
              </a:rPr>
              <a:t>ili kvadratnog oblika:</a:t>
            </a:r>
          </a:p>
        </p:txBody>
      </p:sp>
      <p:sp>
        <p:nvSpPr>
          <p:cNvPr id="62" name="TextBox 61"/>
          <p:cNvSpPr txBox="1"/>
          <p:nvPr/>
        </p:nvSpPr>
        <p:spPr>
          <a:xfrm>
            <a:off x="4462517" y="4102397"/>
            <a:ext cx="3485196" cy="323165"/>
          </a:xfrm>
          <a:prstGeom prst="rect">
            <a:avLst/>
          </a:prstGeom>
          <a:noFill/>
        </p:spPr>
        <p:txBody>
          <a:bodyPr wrap="square">
            <a:spAutoFit/>
          </a:bodyPr>
          <a:lstStyle/>
          <a:p>
            <a:pPr lvl="1" eaLnBrk="1" fontAlgn="auto" hangingPunct="1">
              <a:spcBef>
                <a:spcPts val="0"/>
              </a:spcBef>
              <a:spcAft>
                <a:spcPts val="0"/>
              </a:spcAft>
              <a:defRPr/>
            </a:pPr>
            <a:r>
              <a:rPr lang="sr-Latn-ME" sz="1500" b="1" dirty="0">
                <a:latin typeface="+mj-lt"/>
              </a:rPr>
              <a:t>Pretpostavljeni mehanizmi loma</a:t>
            </a:r>
          </a:p>
        </p:txBody>
      </p:sp>
      <p:sp>
        <p:nvSpPr>
          <p:cNvPr id="63" name="TextBox 62"/>
          <p:cNvSpPr txBox="1"/>
          <p:nvPr/>
        </p:nvSpPr>
        <p:spPr>
          <a:xfrm>
            <a:off x="7013161" y="1602167"/>
            <a:ext cx="5972491"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N</a:t>
            </a:r>
            <a:r>
              <a:rPr lang="sr-Latn-ME" sz="1500" baseline="-25000" dirty="0">
                <a:latin typeface="+mj-lt"/>
              </a:rPr>
              <a:t>c</a:t>
            </a:r>
            <a:r>
              <a:rPr lang="sr-Latn-ME" sz="1500" dirty="0">
                <a:latin typeface="+mj-lt"/>
              </a:rPr>
              <a:t>*-faktor nosivosti sa faktorima oblika i dubine N</a:t>
            </a:r>
            <a:r>
              <a:rPr lang="sr-Latn-ME" sz="1500" baseline="-25000" dirty="0">
                <a:latin typeface="+mj-lt"/>
              </a:rPr>
              <a:t>c</a:t>
            </a:r>
            <a:r>
              <a:rPr lang="sr-Latn-ME" sz="1500" dirty="0">
                <a:latin typeface="+mj-lt"/>
              </a:rPr>
              <a:t> s</a:t>
            </a:r>
            <a:r>
              <a:rPr lang="sr-Latn-ME" sz="1500" baseline="-25000" dirty="0">
                <a:latin typeface="+mj-lt"/>
              </a:rPr>
              <a:t>c</a:t>
            </a:r>
            <a:r>
              <a:rPr lang="sr-Latn-ME" sz="1500" dirty="0">
                <a:latin typeface="+mj-lt"/>
              </a:rPr>
              <a:t> d</a:t>
            </a:r>
            <a:r>
              <a:rPr lang="sr-Latn-ME" sz="1500" baseline="-25000" dirty="0">
                <a:latin typeface="+mj-lt"/>
              </a:rPr>
              <a:t>c</a:t>
            </a:r>
          </a:p>
        </p:txBody>
      </p:sp>
      <p:sp>
        <p:nvSpPr>
          <p:cNvPr id="64" name="TextBox 63"/>
          <p:cNvSpPr txBox="1"/>
          <p:nvPr/>
        </p:nvSpPr>
        <p:spPr>
          <a:xfrm>
            <a:off x="7004017" y="1936525"/>
            <a:ext cx="6708714"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N</a:t>
            </a:r>
            <a:r>
              <a:rPr lang="sr-Latn-ME" sz="1500" baseline="-25000" dirty="0">
                <a:latin typeface="+mj-lt"/>
              </a:rPr>
              <a:t>q</a:t>
            </a:r>
            <a:r>
              <a:rPr lang="sr-Latn-ME" sz="1500" dirty="0">
                <a:latin typeface="+mj-lt"/>
              </a:rPr>
              <a:t>*</a:t>
            </a:r>
            <a:r>
              <a:rPr lang="sr-Latn-ME" sz="1500" dirty="0"/>
              <a:t>-faktor nosivosti sa faktorima oblika i dubine N</a:t>
            </a:r>
            <a:r>
              <a:rPr lang="sr-Latn-ME" sz="1500" baseline="-25000" dirty="0"/>
              <a:t>q</a:t>
            </a:r>
            <a:r>
              <a:rPr lang="sr-Latn-ME" sz="1500" dirty="0"/>
              <a:t> s</a:t>
            </a:r>
            <a:r>
              <a:rPr lang="sr-Latn-ME" sz="1500" baseline="-25000" dirty="0"/>
              <a:t>q</a:t>
            </a:r>
            <a:r>
              <a:rPr lang="sr-Latn-ME" sz="1500" dirty="0"/>
              <a:t> d</a:t>
            </a:r>
            <a:r>
              <a:rPr lang="sr-Latn-ME" sz="1500" baseline="-25000" dirty="0"/>
              <a:t>q</a:t>
            </a:r>
          </a:p>
          <a:p>
            <a:pPr lvl="1" eaLnBrk="1" fontAlgn="auto" hangingPunct="1">
              <a:spcBef>
                <a:spcPts val="0"/>
              </a:spcBef>
              <a:spcAft>
                <a:spcPts val="0"/>
              </a:spcAft>
              <a:defRPr/>
            </a:pPr>
            <a:endParaRPr lang="sr-Latn-ME" sz="1500" dirty="0">
              <a:latin typeface="+mj-lt"/>
            </a:endParaRPr>
          </a:p>
        </p:txBody>
      </p:sp>
      <p:sp>
        <p:nvSpPr>
          <p:cNvPr id="65" name="TextBox 64"/>
          <p:cNvSpPr txBox="1"/>
          <p:nvPr/>
        </p:nvSpPr>
        <p:spPr>
          <a:xfrm>
            <a:off x="7031377" y="2236608"/>
            <a:ext cx="5429593"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Vertikalni napon u nivou baze šipa q</a:t>
            </a:r>
            <a:r>
              <a:rPr lang="sr-Latn-ME" sz="1500" baseline="-25000" dirty="0">
                <a:latin typeface="+mj-lt"/>
              </a:rPr>
              <a:t>0</a:t>
            </a:r>
            <a:r>
              <a:rPr lang="sr-Latn-ME" sz="1500" dirty="0">
                <a:latin typeface="+mj-lt"/>
              </a:rPr>
              <a:t>=</a:t>
            </a:r>
            <a:r>
              <a:rPr lang="sr-Latn-ME" sz="1500" dirty="0">
                <a:latin typeface="Symbol" panose="05050102010706020507" pitchFamily="18" charset="2"/>
              </a:rPr>
              <a:t>g</a:t>
            </a:r>
            <a:r>
              <a:rPr lang="sr-Latn-ME" sz="1500" dirty="0">
                <a:latin typeface="+mj-lt"/>
              </a:rPr>
              <a:t>D</a:t>
            </a:r>
            <a:r>
              <a:rPr lang="sr-Latn-ME" sz="1500" baseline="-25000" dirty="0">
                <a:latin typeface="+mj-lt"/>
              </a:rPr>
              <a:t>f</a:t>
            </a:r>
          </a:p>
        </p:txBody>
      </p:sp>
      <p:sp>
        <p:nvSpPr>
          <p:cNvPr id="66" name="TextBox 65"/>
          <p:cNvSpPr txBox="1"/>
          <p:nvPr/>
        </p:nvSpPr>
        <p:spPr>
          <a:xfrm>
            <a:off x="4462517" y="2661789"/>
            <a:ext cx="6152143"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Oblik mehanizma loma tla u području baze šipa je </a:t>
            </a:r>
          </a:p>
          <a:p>
            <a:pPr lvl="1" eaLnBrk="1" fontAlgn="auto" hangingPunct="1">
              <a:spcBef>
                <a:spcPts val="0"/>
              </a:spcBef>
              <a:spcAft>
                <a:spcPts val="0"/>
              </a:spcAft>
              <a:defRPr/>
            </a:pPr>
            <a:r>
              <a:rPr lang="sr-Latn-ME" sz="1500" dirty="0">
                <a:latin typeface="+mj-lt"/>
              </a:rPr>
              <a:t>manje poznat nego u slučaju plitkog temelja.</a:t>
            </a:r>
            <a:endParaRPr lang="sr-Latn-ME" sz="1500" baseline="-25000" dirty="0">
              <a:latin typeface="+mj-lt"/>
            </a:endParaRPr>
          </a:p>
        </p:txBody>
      </p:sp>
      <p:pic>
        <p:nvPicPr>
          <p:cNvPr id="20489"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54352" y="2709133"/>
            <a:ext cx="2992093" cy="404912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8" name="TextBox 67"/>
          <p:cNvSpPr txBox="1"/>
          <p:nvPr/>
        </p:nvSpPr>
        <p:spPr>
          <a:xfrm>
            <a:off x="4462960" y="3319045"/>
            <a:ext cx="4669533" cy="553998"/>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Faktori nosivosti N</a:t>
            </a:r>
            <a:r>
              <a:rPr lang="sr-Latn-ME" sz="1500" baseline="-25000" dirty="0">
                <a:latin typeface="+mj-lt"/>
              </a:rPr>
              <a:t>q</a:t>
            </a:r>
            <a:r>
              <a:rPr lang="sr-Latn-ME" sz="1500" dirty="0">
                <a:latin typeface="+mj-lt"/>
              </a:rPr>
              <a:t>* za dubok temelj dobijeni</a:t>
            </a:r>
          </a:p>
          <a:p>
            <a:pPr lvl="1" eaLnBrk="1" fontAlgn="auto" hangingPunct="1">
              <a:spcBef>
                <a:spcPts val="0"/>
              </a:spcBef>
              <a:spcAft>
                <a:spcPts val="0"/>
              </a:spcAft>
              <a:defRPr/>
            </a:pPr>
            <a:r>
              <a:rPr lang="sr-Latn-ME" sz="1500" dirty="0">
                <a:latin typeface="+mj-lt"/>
              </a:rPr>
              <a:t>teorijskim postupcima ili predloženi poluempirijski</a:t>
            </a:r>
          </a:p>
        </p:txBody>
      </p:sp>
      <p:cxnSp>
        <p:nvCxnSpPr>
          <p:cNvPr id="69" name="Straight Arrow Connector 68"/>
          <p:cNvCxnSpPr/>
          <p:nvPr/>
        </p:nvCxnSpPr>
        <p:spPr>
          <a:xfrm flipV="1">
            <a:off x="8744007" y="3361940"/>
            <a:ext cx="310345" cy="166880"/>
          </a:xfrm>
          <a:prstGeom prst="straightConnector1">
            <a:avLst/>
          </a:prstGeom>
          <a:ln>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322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048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4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45"/>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048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47"/>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48"/>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4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50"/>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52"/>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0"/>
                                          </p:stCondLst>
                                        </p:cTn>
                                        <p:tgtEl>
                                          <p:spTgt spid="20487"/>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55"/>
                                        </p:tgtEl>
                                        <p:attrNameLst>
                                          <p:attrName>style.visibility</p:attrName>
                                        </p:attrNameLst>
                                      </p:cBhvr>
                                      <p:to>
                                        <p:strVal val="visible"/>
                                      </p:to>
                                    </p:set>
                                    <p:anim calcmode="lin" valueType="num">
                                      <p:cBhvr>
                                        <p:cTn id="88" dur="500" fill="hold"/>
                                        <p:tgtEl>
                                          <p:spTgt spid="55"/>
                                        </p:tgtEl>
                                        <p:attrNameLst>
                                          <p:attrName>ppt_w</p:attrName>
                                        </p:attrNameLst>
                                      </p:cBhvr>
                                      <p:tavLst>
                                        <p:tav tm="0">
                                          <p:val>
                                            <p:fltVal val="0"/>
                                          </p:val>
                                        </p:tav>
                                        <p:tav tm="100000">
                                          <p:val>
                                            <p:strVal val="#ppt_w"/>
                                          </p:val>
                                        </p:tav>
                                      </p:tavLst>
                                    </p:anim>
                                    <p:anim calcmode="lin" valueType="num">
                                      <p:cBhvr>
                                        <p:cTn id="89" dur="500" fill="hold"/>
                                        <p:tgtEl>
                                          <p:spTgt spid="55"/>
                                        </p:tgtEl>
                                        <p:attrNameLst>
                                          <p:attrName>ppt_h</p:attrName>
                                        </p:attrNameLst>
                                      </p:cBhvr>
                                      <p:tavLst>
                                        <p:tav tm="0">
                                          <p:val>
                                            <p:fltVal val="0"/>
                                          </p:val>
                                        </p:tav>
                                        <p:tav tm="100000">
                                          <p:val>
                                            <p:strVal val="#ppt_h"/>
                                          </p:val>
                                        </p:tav>
                                      </p:tavLst>
                                    </p:anim>
                                    <p:animEffect transition="in" filter="fade">
                                      <p:cBhvr>
                                        <p:cTn id="90" dur="500"/>
                                        <p:tgtEl>
                                          <p:spTgt spid="55"/>
                                        </p:tgtEl>
                                      </p:cBhvr>
                                    </p:animEffec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2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5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6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20488"/>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63"/>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64"/>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65"/>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66"/>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62"/>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53" presetClass="entr" presetSubtype="16" fill="hold" nodeType="clickEffect">
                                  <p:stCondLst>
                                    <p:cond delay="0"/>
                                  </p:stCondLst>
                                  <p:childTnLst>
                                    <p:set>
                                      <p:cBhvr>
                                        <p:cTn id="130" dur="1" fill="hold">
                                          <p:stCondLst>
                                            <p:cond delay="0"/>
                                          </p:stCondLst>
                                        </p:cTn>
                                        <p:tgtEl>
                                          <p:spTgt spid="20483"/>
                                        </p:tgtEl>
                                        <p:attrNameLst>
                                          <p:attrName>style.visibility</p:attrName>
                                        </p:attrNameLst>
                                      </p:cBhvr>
                                      <p:to>
                                        <p:strVal val="visible"/>
                                      </p:to>
                                    </p:set>
                                    <p:anim calcmode="lin" valueType="num">
                                      <p:cBhvr>
                                        <p:cTn id="131" dur="500" fill="hold"/>
                                        <p:tgtEl>
                                          <p:spTgt spid="20483"/>
                                        </p:tgtEl>
                                        <p:attrNameLst>
                                          <p:attrName>ppt_w</p:attrName>
                                        </p:attrNameLst>
                                      </p:cBhvr>
                                      <p:tavLst>
                                        <p:tav tm="0">
                                          <p:val>
                                            <p:fltVal val="0"/>
                                          </p:val>
                                        </p:tav>
                                        <p:tav tm="100000">
                                          <p:val>
                                            <p:strVal val="#ppt_w"/>
                                          </p:val>
                                        </p:tav>
                                      </p:tavLst>
                                    </p:anim>
                                    <p:anim calcmode="lin" valueType="num">
                                      <p:cBhvr>
                                        <p:cTn id="132" dur="500" fill="hold"/>
                                        <p:tgtEl>
                                          <p:spTgt spid="20483"/>
                                        </p:tgtEl>
                                        <p:attrNameLst>
                                          <p:attrName>ppt_h</p:attrName>
                                        </p:attrNameLst>
                                      </p:cBhvr>
                                      <p:tavLst>
                                        <p:tav tm="0">
                                          <p:val>
                                            <p:fltVal val="0"/>
                                          </p:val>
                                        </p:tav>
                                        <p:tav tm="100000">
                                          <p:val>
                                            <p:strVal val="#ppt_h"/>
                                          </p:val>
                                        </p:tav>
                                      </p:tavLst>
                                    </p:anim>
                                    <p:animEffect transition="in" filter="fade">
                                      <p:cBhvr>
                                        <p:cTn id="133" dur="500"/>
                                        <p:tgtEl>
                                          <p:spTgt spid="20483"/>
                                        </p:tgtEl>
                                      </p:cBhvr>
                                    </p:animEffect>
                                  </p:childTnLst>
                                </p:cTn>
                              </p:par>
                            </p:childTnLst>
                          </p:cTn>
                        </p:par>
                      </p:childTnLst>
                    </p:cTn>
                  </p:par>
                  <p:par>
                    <p:cTn id="134" fill="hold">
                      <p:stCondLst>
                        <p:cond delay="indefinite"/>
                      </p:stCondLst>
                      <p:childTnLst>
                        <p:par>
                          <p:cTn id="135" fill="hold">
                            <p:stCondLst>
                              <p:cond delay="0"/>
                            </p:stCondLst>
                            <p:childTnLst>
                              <p:par>
                                <p:cTn id="136" presetID="1" presetClass="entr" presetSubtype="0" fill="hold" nodeType="clickEffect">
                                  <p:stCondLst>
                                    <p:cond delay="0"/>
                                  </p:stCondLst>
                                  <p:childTnLst>
                                    <p:set>
                                      <p:cBhvr>
                                        <p:cTn id="137" dur="1" fill="hold">
                                          <p:stCondLst>
                                            <p:cond delay="0"/>
                                          </p:stCondLst>
                                        </p:cTn>
                                        <p:tgtEl>
                                          <p:spTgt spid="20482"/>
                                        </p:tgtEl>
                                        <p:attrNameLst>
                                          <p:attrName>style.visibility</p:attrName>
                                        </p:attrNameLst>
                                      </p:cBhvr>
                                      <p:to>
                                        <p:strVal val="visible"/>
                                      </p:to>
                                    </p:set>
                                  </p:childTnLst>
                                </p:cTn>
                              </p:par>
                            </p:childTnLst>
                          </p:cTn>
                        </p:par>
                      </p:childTnLst>
                    </p:cTn>
                  </p:par>
                  <p:par>
                    <p:cTn id="138" fill="hold">
                      <p:stCondLst>
                        <p:cond delay="indefinite"/>
                      </p:stCondLst>
                      <p:childTnLst>
                        <p:par>
                          <p:cTn id="139" fill="hold">
                            <p:stCondLst>
                              <p:cond delay="0"/>
                            </p:stCondLst>
                            <p:childTnLst>
                              <p:par>
                                <p:cTn id="140" presetID="53" presetClass="entr" presetSubtype="16" fill="hold" nodeType="clickEffect">
                                  <p:stCondLst>
                                    <p:cond delay="0"/>
                                  </p:stCondLst>
                                  <p:childTnLst>
                                    <p:set>
                                      <p:cBhvr>
                                        <p:cTn id="141" dur="1" fill="hold">
                                          <p:stCondLst>
                                            <p:cond delay="0"/>
                                          </p:stCondLst>
                                        </p:cTn>
                                        <p:tgtEl>
                                          <p:spTgt spid="20489"/>
                                        </p:tgtEl>
                                        <p:attrNameLst>
                                          <p:attrName>style.visibility</p:attrName>
                                        </p:attrNameLst>
                                      </p:cBhvr>
                                      <p:to>
                                        <p:strVal val="visible"/>
                                      </p:to>
                                    </p:set>
                                    <p:anim calcmode="lin" valueType="num">
                                      <p:cBhvr>
                                        <p:cTn id="142" dur="500" fill="hold"/>
                                        <p:tgtEl>
                                          <p:spTgt spid="20489"/>
                                        </p:tgtEl>
                                        <p:attrNameLst>
                                          <p:attrName>ppt_w</p:attrName>
                                        </p:attrNameLst>
                                      </p:cBhvr>
                                      <p:tavLst>
                                        <p:tav tm="0">
                                          <p:val>
                                            <p:fltVal val="0"/>
                                          </p:val>
                                        </p:tav>
                                        <p:tav tm="100000">
                                          <p:val>
                                            <p:strVal val="#ppt_w"/>
                                          </p:val>
                                        </p:tav>
                                      </p:tavLst>
                                    </p:anim>
                                    <p:anim calcmode="lin" valueType="num">
                                      <p:cBhvr>
                                        <p:cTn id="143" dur="500" fill="hold"/>
                                        <p:tgtEl>
                                          <p:spTgt spid="20489"/>
                                        </p:tgtEl>
                                        <p:attrNameLst>
                                          <p:attrName>ppt_h</p:attrName>
                                        </p:attrNameLst>
                                      </p:cBhvr>
                                      <p:tavLst>
                                        <p:tav tm="0">
                                          <p:val>
                                            <p:fltVal val="0"/>
                                          </p:val>
                                        </p:tav>
                                        <p:tav tm="100000">
                                          <p:val>
                                            <p:strVal val="#ppt_h"/>
                                          </p:val>
                                        </p:tav>
                                      </p:tavLst>
                                    </p:anim>
                                    <p:animEffect transition="in" filter="fade">
                                      <p:cBhvr>
                                        <p:cTn id="144" dur="500"/>
                                        <p:tgtEl>
                                          <p:spTgt spid="20489"/>
                                        </p:tgtEl>
                                      </p:cBhvr>
                                    </p:animEffec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nodeType="clickEffect">
                                  <p:stCondLst>
                                    <p:cond delay="0"/>
                                  </p:stCondLst>
                                  <p:childTnLst>
                                    <p:set>
                                      <p:cBhvr>
                                        <p:cTn id="148" dur="1" fill="hold">
                                          <p:stCondLst>
                                            <p:cond delay="0"/>
                                          </p:stCondLst>
                                        </p:cTn>
                                        <p:tgtEl>
                                          <p:spTgt spid="69"/>
                                        </p:tgtEl>
                                        <p:attrNameLst>
                                          <p:attrName>style.visibility</p:attrName>
                                        </p:attrNameLst>
                                      </p:cBhvr>
                                      <p:to>
                                        <p:strVal val="visible"/>
                                      </p:to>
                                    </p:set>
                                  </p:childTnLst>
                                </p:cTn>
                              </p:par>
                              <p:par>
                                <p:cTn id="149" presetID="1" presetClass="entr" presetSubtype="0" fill="hold" grpId="0" nodeType="withEffect">
                                  <p:stCondLst>
                                    <p:cond delay="0"/>
                                  </p:stCondLst>
                                  <p:childTnLst>
                                    <p:set>
                                      <p:cBhvr>
                                        <p:cTn id="150"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0" grpId="0"/>
      <p:bldP spid="31" grpId="0"/>
      <p:bldP spid="36" grpId="0" animBg="1"/>
      <p:bldP spid="43" grpId="0"/>
      <p:bldP spid="44" grpId="0" animBg="1"/>
      <p:bldP spid="46" grpId="0"/>
      <p:bldP spid="47" grpId="0"/>
      <p:bldP spid="48" grpId="0"/>
      <p:bldP spid="49" grpId="0"/>
      <p:bldP spid="50" grpId="0"/>
      <p:bldP spid="52" grpId="0"/>
      <p:bldP spid="55" grpId="0" animBg="1"/>
      <p:bldP spid="58" grpId="0"/>
      <p:bldP spid="61" grpId="0"/>
      <p:bldP spid="62" grpId="0"/>
      <p:bldP spid="63" grpId="0"/>
      <p:bldP spid="64" grpId="0"/>
      <p:bldP spid="65" grpId="0"/>
      <p:bldP spid="66" grpId="0"/>
      <p:bldP spid="6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377776" y="3682368"/>
            <a:ext cx="8775778" cy="678516"/>
          </a:xfrm>
          <a:prstGeom prst="rect">
            <a:avLst/>
          </a:prstGeom>
        </p:spPr>
      </p:pic>
      <p:sp>
        <p:nvSpPr>
          <p:cNvPr id="3" name="Rectangle 2"/>
          <p:cNvSpPr/>
          <p:nvPr/>
        </p:nvSpPr>
        <p:spPr>
          <a:xfrm>
            <a:off x="407368" y="188640"/>
            <a:ext cx="9363782" cy="400110"/>
          </a:xfrm>
          <a:prstGeom prst="rect">
            <a:avLst/>
          </a:prstGeom>
        </p:spPr>
        <p:txBody>
          <a:bodyPr wrap="none">
            <a:spAutoFit/>
          </a:bodyPr>
          <a:lstStyle/>
          <a:p>
            <a:r>
              <a:rPr lang="en-US" sz="2000" b="1" dirty="0">
                <a:latin typeface="Times New Roman Bold,Bold"/>
              </a:rPr>
              <a:t>7.6.2</a:t>
            </a:r>
            <a:r>
              <a:rPr lang="sr-Latn-ME" sz="2000" b="1" dirty="0">
                <a:latin typeface="Times New Roman Bold,Bold"/>
              </a:rPr>
              <a:t>.2. </a:t>
            </a:r>
            <a:r>
              <a:rPr lang="en-US" sz="2000" b="1" dirty="0">
                <a:latin typeface="Times New Roman Bold,Bold"/>
              </a:rPr>
              <a:t> </a:t>
            </a:r>
            <a:r>
              <a:rPr lang="en-US" sz="2000" b="1" dirty="0" err="1"/>
              <a:t>Granična</a:t>
            </a:r>
            <a:r>
              <a:rPr lang="en-US" sz="2000" b="1" dirty="0"/>
              <a:t> </a:t>
            </a:r>
            <a:r>
              <a:rPr lang="en-US" sz="2000" b="1" dirty="0" err="1"/>
              <a:t>nosivost</a:t>
            </a:r>
            <a:r>
              <a:rPr lang="en-US" sz="2000" b="1" dirty="0"/>
              <a:t> </a:t>
            </a:r>
            <a:r>
              <a:rPr lang="en-US" sz="2000" b="1" dirty="0" err="1"/>
              <a:t>na</a:t>
            </a:r>
            <a:r>
              <a:rPr lang="en-US" sz="2000" b="1" dirty="0"/>
              <a:t> </a:t>
            </a:r>
            <a:r>
              <a:rPr lang="en-US" sz="2000" b="1" dirty="0" err="1"/>
              <a:t>osnovu</a:t>
            </a:r>
            <a:r>
              <a:rPr lang="en-US" sz="2000" b="1" dirty="0"/>
              <a:t> </a:t>
            </a:r>
            <a:r>
              <a:rPr lang="en-US" sz="2000" b="1" dirty="0" err="1"/>
              <a:t>rezultata</a:t>
            </a:r>
            <a:r>
              <a:rPr lang="en-US" sz="2000" b="1" dirty="0"/>
              <a:t> </a:t>
            </a:r>
            <a:r>
              <a:rPr lang="en-US" sz="2000" b="1" dirty="0" err="1"/>
              <a:t>opita</a:t>
            </a:r>
            <a:r>
              <a:rPr lang="en-US" sz="2000" b="1" dirty="0"/>
              <a:t> </a:t>
            </a:r>
            <a:r>
              <a:rPr lang="en-US" sz="2000" b="1" dirty="0" err="1"/>
              <a:t>statičkim</a:t>
            </a:r>
            <a:r>
              <a:rPr lang="en-US" sz="2000" b="1" dirty="0"/>
              <a:t> </a:t>
            </a:r>
            <a:r>
              <a:rPr lang="en-US" sz="2000" b="1" dirty="0" err="1"/>
              <a:t>probnim</a:t>
            </a:r>
            <a:r>
              <a:rPr lang="en-US" sz="2000" b="1" dirty="0"/>
              <a:t> </a:t>
            </a:r>
            <a:r>
              <a:rPr lang="en-US" sz="2000" b="1" dirty="0" err="1"/>
              <a:t>opterećenjem</a:t>
            </a:r>
            <a:endParaRPr lang="en-US" sz="2000" dirty="0"/>
          </a:p>
        </p:txBody>
      </p:sp>
      <p:sp>
        <p:nvSpPr>
          <p:cNvPr id="17" name="Rectangle 16"/>
          <p:cNvSpPr/>
          <p:nvPr/>
        </p:nvSpPr>
        <p:spPr>
          <a:xfrm>
            <a:off x="5661557" y="3960675"/>
            <a:ext cx="3098739" cy="591166"/>
          </a:xfrm>
          <a:prstGeom prst="rect">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36244" y="3960675"/>
            <a:ext cx="3023651" cy="468445"/>
          </a:xfrm>
          <a:prstGeom prst="rect">
            <a:avLst/>
          </a:prstGeom>
          <a:solidFill>
            <a:schemeClr val="accent1">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7776" y="980728"/>
            <a:ext cx="11478864" cy="646331"/>
          </a:xfrm>
          <a:prstGeom prst="rect">
            <a:avLst/>
          </a:prstGeom>
        </p:spPr>
        <p:txBody>
          <a:bodyPr wrap="square">
            <a:spAutoFit/>
          </a:bodyPr>
          <a:lstStyle/>
          <a:p>
            <a:r>
              <a:rPr lang="en-US" dirty="0">
                <a:latin typeface="Times New Roman" panose="02020603050405020304" pitchFamily="18" charset="0"/>
              </a:rPr>
              <a:t>(7)P </a:t>
            </a:r>
            <a:r>
              <a:rPr lang="en-US" dirty="0" err="1">
                <a:latin typeface="Times New Roman" panose="02020603050405020304" pitchFamily="18" charset="0"/>
              </a:rPr>
              <a:t>Pri</a:t>
            </a:r>
            <a:r>
              <a:rPr lang="en-US" dirty="0">
                <a:latin typeface="Times New Roman" panose="02020603050405020304" pitchFamily="18" charset="0"/>
              </a:rPr>
              <a:t> </a:t>
            </a:r>
            <a:r>
              <a:rPr lang="en-US" dirty="0" err="1">
                <a:latin typeface="Times New Roman" panose="02020603050405020304" pitchFamily="18" charset="0"/>
              </a:rPr>
              <a:t>određivanju</a:t>
            </a:r>
            <a:r>
              <a:rPr lang="en-US" dirty="0">
                <a:latin typeface="Times New Roman" panose="02020603050405020304" pitchFamily="18" charset="0"/>
              </a:rPr>
              <a:t> </a:t>
            </a:r>
            <a:r>
              <a:rPr lang="en-US" dirty="0" err="1">
                <a:latin typeface="Times New Roman" panose="02020603050405020304" pitchFamily="18" charset="0"/>
              </a:rPr>
              <a:t>granične</a:t>
            </a:r>
            <a:r>
              <a:rPr lang="en-US" dirty="0">
                <a:latin typeface="Times New Roman" panose="02020603050405020304" pitchFamily="18" charset="0"/>
              </a:rPr>
              <a:t> </a:t>
            </a:r>
            <a:r>
              <a:rPr lang="en-US" dirty="0" err="1">
                <a:latin typeface="Times New Roman" panose="02020603050405020304" pitchFamily="18" charset="0"/>
              </a:rPr>
              <a:t>karakteristične</a:t>
            </a:r>
            <a:r>
              <a:rPr lang="en-US" dirty="0">
                <a:latin typeface="Times New Roman" panose="02020603050405020304" pitchFamily="18" charset="0"/>
              </a:rPr>
              <a:t> </a:t>
            </a:r>
            <a:r>
              <a:rPr lang="en-US" dirty="0" err="1">
                <a:latin typeface="Times New Roman" panose="02020603050405020304" pitchFamily="18" charset="0"/>
              </a:rPr>
              <a:t>nosivosti</a:t>
            </a:r>
            <a:r>
              <a:rPr lang="en-US"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c;k</a:t>
            </a:r>
            <a:r>
              <a:rPr lang="en-US" sz="1050" dirty="0">
                <a:latin typeface="Times New Roman" panose="02020603050405020304" pitchFamily="18" charset="0"/>
              </a:rPr>
              <a:t> </a:t>
            </a:r>
            <a:r>
              <a:rPr lang="en-US" dirty="0" err="1">
                <a:latin typeface="Times New Roman" panose="02020603050405020304" pitchFamily="18" charset="0"/>
              </a:rPr>
              <a:t>iz</a:t>
            </a:r>
            <a:r>
              <a:rPr lang="en-US" dirty="0">
                <a:latin typeface="Times New Roman" panose="02020603050405020304" pitchFamily="18" charset="0"/>
              </a:rPr>
              <a:t> </a:t>
            </a:r>
            <a:r>
              <a:rPr lang="en-US" dirty="0" err="1">
                <a:latin typeface="Times New Roman" panose="02020603050405020304" pitchFamily="18" charset="0"/>
              </a:rPr>
              <a:t>vrijednosti</a:t>
            </a:r>
            <a:r>
              <a:rPr lang="en-US"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c;m</a:t>
            </a:r>
            <a:r>
              <a:rPr lang="en-US" sz="1050" dirty="0">
                <a:latin typeface="Times New Roman" panose="02020603050405020304" pitchFamily="18" charset="0"/>
              </a:rPr>
              <a:t> </a:t>
            </a:r>
            <a:r>
              <a:rPr lang="en-US" dirty="0" err="1">
                <a:latin typeface="Times New Roman" panose="02020603050405020304" pitchFamily="18" charset="0"/>
              </a:rPr>
              <a:t>mjerenih</a:t>
            </a:r>
            <a:r>
              <a:rPr lang="en-US" dirty="0">
                <a:latin typeface="Times New Roman" panose="02020603050405020304" pitchFamily="18" charset="0"/>
              </a:rPr>
              <a:t> </a:t>
            </a:r>
            <a:r>
              <a:rPr lang="en-US" dirty="0" err="1">
                <a:latin typeface="Times New Roman" panose="02020603050405020304" pitchFamily="18" charset="0"/>
              </a:rPr>
              <a:t>na</a:t>
            </a:r>
            <a:r>
              <a:rPr lang="sr-Latn-ME" dirty="0">
                <a:latin typeface="Times New Roman" panose="02020603050405020304" pitchFamily="18" charset="0"/>
              </a:rPr>
              <a:t> </a:t>
            </a:r>
            <a:r>
              <a:rPr lang="en-US" dirty="0" err="1">
                <a:latin typeface="Times New Roman" panose="02020603050405020304" pitchFamily="18" charset="0"/>
              </a:rPr>
              <a:t>jednom</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nekoliko</a:t>
            </a:r>
            <a:r>
              <a:rPr lang="en-US" dirty="0">
                <a:latin typeface="Times New Roman" panose="02020603050405020304" pitchFamily="18" charset="0"/>
              </a:rPr>
              <a:t> </a:t>
            </a:r>
            <a:r>
              <a:rPr lang="en-US" dirty="0" err="1">
                <a:latin typeface="Times New Roman" panose="02020603050405020304" pitchFamily="18" charset="0"/>
              </a:rPr>
              <a:t>opita</a:t>
            </a:r>
            <a:r>
              <a:rPr lang="en-US" dirty="0">
                <a:latin typeface="Times New Roman" panose="02020603050405020304" pitchFamily="18" charset="0"/>
              </a:rPr>
              <a:t> </a:t>
            </a:r>
            <a:r>
              <a:rPr lang="en-US" dirty="0" err="1">
                <a:latin typeface="Times New Roman" panose="02020603050405020304" pitchFamily="18" charset="0"/>
              </a:rPr>
              <a:t>probnim</a:t>
            </a:r>
            <a:r>
              <a:rPr lang="en-US" dirty="0">
                <a:latin typeface="Times New Roman" panose="02020603050405020304" pitchFamily="18" charset="0"/>
              </a:rPr>
              <a:t> </a:t>
            </a:r>
            <a:r>
              <a:rPr lang="en-US" dirty="0" err="1">
                <a:latin typeface="Times New Roman" panose="02020603050405020304" pitchFamily="18" charset="0"/>
              </a:rPr>
              <a:t>opterećenjem</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a:t>
            </a:r>
            <a:r>
              <a:rPr lang="en-US" dirty="0" err="1">
                <a:latin typeface="Times New Roman" panose="02020603050405020304" pitchFamily="18" charset="0"/>
              </a:rPr>
              <a:t>uzeti</a:t>
            </a:r>
            <a:r>
              <a:rPr lang="en-US" dirty="0">
                <a:latin typeface="Times New Roman" panose="02020603050405020304" pitchFamily="18" charset="0"/>
              </a:rPr>
              <a:t> u </a:t>
            </a:r>
            <a:r>
              <a:rPr lang="en-US" dirty="0" err="1">
                <a:latin typeface="Times New Roman" panose="02020603050405020304" pitchFamily="18" charset="0"/>
              </a:rPr>
              <a:t>obzir</a:t>
            </a:r>
            <a:r>
              <a:rPr lang="en-US" dirty="0">
                <a:latin typeface="Times New Roman" panose="02020603050405020304" pitchFamily="18" charset="0"/>
              </a:rPr>
              <a:t> </a:t>
            </a:r>
            <a:r>
              <a:rPr lang="en-US" dirty="0" err="1">
                <a:latin typeface="Times New Roman" panose="02020603050405020304" pitchFamily="18" charset="0"/>
              </a:rPr>
              <a:t>efekat</a:t>
            </a:r>
            <a:r>
              <a:rPr lang="en-US" dirty="0">
                <a:latin typeface="Times New Roman" panose="02020603050405020304" pitchFamily="18" charset="0"/>
              </a:rPr>
              <a:t> </a:t>
            </a:r>
            <a:r>
              <a:rPr lang="en-US" dirty="0" err="1">
                <a:latin typeface="Times New Roman" panose="02020603050405020304" pitchFamily="18" charset="0"/>
              </a:rPr>
              <a:t>promjenljivosti</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dirty="0" err="1">
                <a:latin typeface="Times New Roman" panose="02020603050405020304" pitchFamily="18" charset="0"/>
              </a:rPr>
              <a:t>i</a:t>
            </a:r>
            <a:r>
              <a:rPr lang="sr-Latn-ME" dirty="0">
                <a:latin typeface="Times New Roman" panose="02020603050405020304" pitchFamily="18" charset="0"/>
              </a:rPr>
              <a:t> </a:t>
            </a:r>
            <a:r>
              <a:rPr lang="en-US" dirty="0" err="1">
                <a:latin typeface="Times New Roman" panose="02020603050405020304" pitchFamily="18" charset="0"/>
              </a:rPr>
              <a:t>promjenljivosti</a:t>
            </a:r>
            <a:r>
              <a:rPr lang="en-US" dirty="0">
                <a:latin typeface="Times New Roman" panose="02020603050405020304" pitchFamily="18" charset="0"/>
              </a:rPr>
              <a:t> </a:t>
            </a:r>
            <a:r>
              <a:rPr lang="en-US" dirty="0" err="1">
                <a:latin typeface="Times New Roman" panose="02020603050405020304" pitchFamily="18" charset="0"/>
              </a:rPr>
              <a:t>efekata</a:t>
            </a:r>
            <a:r>
              <a:rPr lang="en-US" dirty="0">
                <a:latin typeface="Times New Roman" panose="02020603050405020304" pitchFamily="18" charset="0"/>
              </a:rPr>
              <a:t> </a:t>
            </a:r>
            <a:r>
              <a:rPr lang="en-US" dirty="0" err="1">
                <a:latin typeface="Times New Roman" panose="02020603050405020304" pitchFamily="18" charset="0"/>
              </a:rPr>
              <a:t>izvođenja</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a:t>
            </a:r>
            <a:endParaRPr lang="en-US" dirty="0"/>
          </a:p>
        </p:txBody>
      </p:sp>
      <p:sp>
        <p:nvSpPr>
          <p:cNvPr id="7" name="Rectangle 6"/>
          <p:cNvSpPr/>
          <p:nvPr/>
        </p:nvSpPr>
        <p:spPr>
          <a:xfrm>
            <a:off x="351000" y="1801978"/>
            <a:ext cx="11361623" cy="646331"/>
          </a:xfrm>
          <a:prstGeom prst="rect">
            <a:avLst/>
          </a:prstGeom>
        </p:spPr>
        <p:txBody>
          <a:bodyPr wrap="square">
            <a:spAutoFit/>
          </a:bodyPr>
          <a:lstStyle/>
          <a:p>
            <a:r>
              <a:rPr lang="en-US" dirty="0">
                <a:latin typeface="Times New Roman" panose="02020603050405020304" pitchFamily="18" charset="0"/>
              </a:rPr>
              <a:t>(8)P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konstrukcije</a:t>
            </a:r>
            <a:r>
              <a:rPr lang="en-US" dirty="0">
                <a:latin typeface="Times New Roman" panose="02020603050405020304" pitchFamily="18" charset="0"/>
              </a:rPr>
              <a:t> </a:t>
            </a:r>
            <a:r>
              <a:rPr lang="en-US" dirty="0" err="1">
                <a:latin typeface="Times New Roman" panose="02020603050405020304" pitchFamily="18" charset="0"/>
              </a:rPr>
              <a:t>koje</a:t>
            </a:r>
            <a:r>
              <a:rPr lang="en-US" dirty="0">
                <a:latin typeface="Times New Roman" panose="02020603050405020304" pitchFamily="18" charset="0"/>
              </a:rPr>
              <a:t> </a:t>
            </a:r>
            <a:r>
              <a:rPr lang="en-US" dirty="0" err="1">
                <a:latin typeface="Times New Roman" panose="02020603050405020304" pitchFamily="18" charset="0"/>
              </a:rPr>
              <a:t>nemaju</a:t>
            </a:r>
            <a:r>
              <a:rPr lang="en-US" dirty="0">
                <a:latin typeface="Times New Roman" panose="02020603050405020304" pitchFamily="18" charset="0"/>
              </a:rPr>
              <a:t> </a:t>
            </a:r>
            <a:r>
              <a:rPr lang="en-US" dirty="0" err="1">
                <a:latin typeface="Times New Roman" panose="02020603050405020304" pitchFamily="18" charset="0"/>
              </a:rPr>
              <a:t>kapacitet</a:t>
            </a:r>
            <a:r>
              <a:rPr lang="en-US" dirty="0">
                <a:latin typeface="Times New Roman" panose="02020603050405020304" pitchFamily="18" charset="0"/>
              </a:rPr>
              <a:t> da </a:t>
            </a:r>
            <a:r>
              <a:rPr lang="en-US" dirty="0" err="1">
                <a:latin typeface="Times New Roman" panose="02020603050405020304" pitchFamily="18" charset="0"/>
              </a:rPr>
              <a:t>prenesu</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slabijih</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a:t>
            </a:r>
            <a:r>
              <a:rPr lang="en-US" dirty="0" err="1">
                <a:latin typeface="Times New Roman" panose="02020603050405020304" pitchFamily="18" charset="0"/>
              </a:rPr>
              <a:t>jače</a:t>
            </a:r>
            <a:r>
              <a:rPr lang="en-US" dirty="0">
                <a:latin typeface="Times New Roman" panose="02020603050405020304" pitchFamily="18" charset="0"/>
              </a:rPr>
              <a:t>’’ </a:t>
            </a:r>
            <a:r>
              <a:rPr lang="en-US" dirty="0" err="1">
                <a:latin typeface="Times New Roman" panose="02020603050405020304" pitchFamily="18" charset="0"/>
              </a:rPr>
              <a:t>šipove</a:t>
            </a:r>
            <a:r>
              <a:rPr lang="en-US" dirty="0">
                <a:latin typeface="Times New Roman" panose="02020603050405020304" pitchFamily="18" charset="0"/>
              </a:rPr>
              <a:t>, </a:t>
            </a:r>
            <a:r>
              <a:rPr lang="en-US" dirty="0" err="1">
                <a:latin typeface="Times New Roman" panose="02020603050405020304" pitchFamily="18" charset="0"/>
              </a:rPr>
              <a:t>najmanji</a:t>
            </a:r>
            <a:r>
              <a:rPr lang="en-US" dirty="0">
                <a:latin typeface="Times New Roman" panose="02020603050405020304" pitchFamily="18" charset="0"/>
              </a:rPr>
              <a:t> </a:t>
            </a:r>
            <a:r>
              <a:rPr lang="en-US" dirty="0" err="1">
                <a:latin typeface="Times New Roman" panose="02020603050405020304" pitchFamily="18" charset="0"/>
              </a:rPr>
              <a:t>zahtjev</a:t>
            </a:r>
            <a:r>
              <a:rPr lang="en-US" dirty="0">
                <a:latin typeface="Times New Roman" panose="02020603050405020304" pitchFamily="18" charset="0"/>
              </a:rPr>
              <a:t> je </a:t>
            </a:r>
            <a:r>
              <a:rPr lang="en-US" dirty="0" err="1">
                <a:latin typeface="Times New Roman" panose="02020603050405020304" pitchFamily="18" charset="0"/>
              </a:rPr>
              <a:t>ispunjenje</a:t>
            </a:r>
            <a:r>
              <a:rPr lang="en-US" dirty="0">
                <a:latin typeface="Times New Roman" panose="02020603050405020304" pitchFamily="18" charset="0"/>
              </a:rPr>
              <a:t> </a:t>
            </a:r>
            <a:r>
              <a:rPr lang="en-US" dirty="0" err="1">
                <a:latin typeface="Times New Roman" panose="02020603050405020304" pitchFamily="18" charset="0"/>
              </a:rPr>
              <a:t>izraza</a:t>
            </a:r>
            <a:r>
              <a:rPr lang="en-US" dirty="0">
                <a:latin typeface="Times New Roman" panose="02020603050405020304" pitchFamily="18" charset="0"/>
              </a:rPr>
              <a:t>:</a:t>
            </a:r>
            <a:endParaRPr lang="en-US" dirty="0"/>
          </a:p>
        </p:txBody>
      </p:sp>
      <p:pic>
        <p:nvPicPr>
          <p:cNvPr id="8" name="Picture 7"/>
          <p:cNvPicPr>
            <a:picLocks noChangeAspect="1"/>
          </p:cNvPicPr>
          <p:nvPr/>
        </p:nvPicPr>
        <p:blipFill>
          <a:blip r:embed="rId3"/>
          <a:stretch>
            <a:fillRect/>
          </a:stretch>
        </p:blipFill>
        <p:spPr>
          <a:xfrm>
            <a:off x="536098" y="2554190"/>
            <a:ext cx="3517564" cy="1022297"/>
          </a:xfrm>
          <a:prstGeom prst="rect">
            <a:avLst/>
          </a:prstGeom>
        </p:spPr>
      </p:pic>
      <p:sp>
        <p:nvSpPr>
          <p:cNvPr id="10" name="Rectangle 9"/>
          <p:cNvSpPr/>
          <p:nvPr/>
        </p:nvSpPr>
        <p:spPr>
          <a:xfrm>
            <a:off x="347192" y="4707427"/>
            <a:ext cx="9900532" cy="923330"/>
          </a:xfrm>
          <a:prstGeom prst="rect">
            <a:avLst/>
          </a:prstGeom>
        </p:spPr>
        <p:txBody>
          <a:bodyPr wrap="square">
            <a:spAutoFit/>
          </a:bodyPr>
          <a:lstStyle/>
          <a:p>
            <a:r>
              <a:rPr lang="en-US" dirty="0">
                <a:latin typeface="Times New Roman" panose="02020603050405020304" pitchFamily="18" charset="0"/>
              </a:rPr>
              <a:t>(9)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konstrukcije</a:t>
            </a:r>
            <a:r>
              <a:rPr lang="en-US" dirty="0">
                <a:latin typeface="Times New Roman" panose="02020603050405020304" pitchFamily="18" charset="0"/>
              </a:rPr>
              <a:t> </a:t>
            </a:r>
            <a:r>
              <a:rPr lang="en-US" dirty="0" err="1">
                <a:latin typeface="Times New Roman" panose="02020603050405020304" pitchFamily="18" charset="0"/>
              </a:rPr>
              <a:t>koje</a:t>
            </a:r>
            <a:r>
              <a:rPr lang="en-US" dirty="0">
                <a:latin typeface="Times New Roman" panose="02020603050405020304" pitchFamily="18" charset="0"/>
              </a:rPr>
              <a:t> </a:t>
            </a:r>
            <a:r>
              <a:rPr lang="en-US" dirty="0" err="1">
                <a:latin typeface="Times New Roman" panose="02020603050405020304" pitchFamily="18" charset="0"/>
              </a:rPr>
              <a:t>imaju</a:t>
            </a:r>
            <a:r>
              <a:rPr lang="en-US" dirty="0">
                <a:latin typeface="Times New Roman" panose="02020603050405020304" pitchFamily="18" charset="0"/>
              </a:rPr>
              <a:t> </a:t>
            </a:r>
            <a:r>
              <a:rPr lang="en-US" dirty="0" err="1">
                <a:latin typeface="Times New Roman" panose="02020603050405020304" pitchFamily="18" charset="0"/>
              </a:rPr>
              <a:t>dovoljnu</a:t>
            </a:r>
            <a:r>
              <a:rPr lang="en-US" dirty="0">
                <a:latin typeface="Times New Roman" panose="02020603050405020304" pitchFamily="18" charset="0"/>
              </a:rPr>
              <a:t> </a:t>
            </a:r>
            <a:r>
              <a:rPr lang="en-US" dirty="0" err="1">
                <a:latin typeface="Times New Roman" panose="02020603050405020304" pitchFamily="18" charset="0"/>
              </a:rPr>
              <a:t>krutost</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čvrstoću</a:t>
            </a:r>
            <a:r>
              <a:rPr lang="en-US" dirty="0">
                <a:latin typeface="Times New Roman" panose="02020603050405020304" pitchFamily="18" charset="0"/>
              </a:rPr>
              <a:t> da </a:t>
            </a:r>
            <a:r>
              <a:rPr lang="en-US" dirty="0" err="1">
                <a:latin typeface="Times New Roman" panose="02020603050405020304" pitchFamily="18" charset="0"/>
              </a:rPr>
              <a:t>prenesu</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a:t>
            </a:r>
            <a:r>
              <a:rPr lang="en-US" dirty="0" err="1">
                <a:latin typeface="Times New Roman" panose="02020603050405020304" pitchFamily="18" charset="0"/>
              </a:rPr>
              <a:t>slabijih</a:t>
            </a:r>
            <a:r>
              <a:rPr lang="en-US" dirty="0">
                <a:latin typeface="Times New Roman" panose="02020603050405020304" pitchFamily="18" charset="0"/>
              </a:rPr>
              <a:t>’’</a:t>
            </a:r>
          </a:p>
          <a:p>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jače</a:t>
            </a:r>
            <a:r>
              <a:rPr lang="en-US" dirty="0">
                <a:latin typeface="Times New Roman" panose="02020603050405020304" pitchFamily="18" charset="0"/>
              </a:rPr>
              <a:t>’’ </a:t>
            </a:r>
            <a:r>
              <a:rPr lang="en-US" dirty="0" err="1">
                <a:latin typeface="Times New Roman" panose="02020603050405020304" pitchFamily="18" charset="0"/>
              </a:rPr>
              <a:t>šipove</a:t>
            </a:r>
            <a:r>
              <a:rPr lang="en-US" dirty="0">
                <a:latin typeface="Times New Roman" panose="02020603050405020304" pitchFamily="18" charset="0"/>
              </a:rPr>
              <a:t> </a:t>
            </a:r>
            <a:r>
              <a:rPr lang="en-US" dirty="0" err="1">
                <a:latin typeface="Times New Roman" panose="02020603050405020304" pitchFamily="18" charset="0"/>
              </a:rPr>
              <a:t>vrijednosti</a:t>
            </a:r>
            <a:r>
              <a:rPr lang="en-US" dirty="0">
                <a:latin typeface="Times New Roman" panose="02020603050405020304" pitchFamily="18" charset="0"/>
              </a:rPr>
              <a:t> </a:t>
            </a:r>
            <a:r>
              <a:rPr lang="en-US" dirty="0" err="1">
                <a:latin typeface="Times New Roman" panose="02020603050405020304" pitchFamily="18" charset="0"/>
              </a:rPr>
              <a:t>koeficijenata</a:t>
            </a:r>
            <a:r>
              <a:rPr lang="en-US" dirty="0">
                <a:latin typeface="Times New Roman" panose="02020603050405020304" pitchFamily="18" charset="0"/>
              </a:rPr>
              <a:t> </a:t>
            </a:r>
            <a:r>
              <a:rPr lang="el-GR" dirty="0">
                <a:latin typeface="Times New Roman" panose="02020603050405020304" pitchFamily="18" charset="0"/>
              </a:rPr>
              <a:t>ξ</a:t>
            </a:r>
            <a:r>
              <a:rPr lang="el-GR" sz="1050" dirty="0">
                <a:latin typeface="Times New Roman" panose="02020603050405020304" pitchFamily="18" charset="0"/>
              </a:rPr>
              <a:t>1 </a:t>
            </a:r>
            <a:r>
              <a:rPr lang="en-US" dirty="0" err="1">
                <a:latin typeface="Times New Roman" panose="02020603050405020304" pitchFamily="18" charset="0"/>
              </a:rPr>
              <a:t>i</a:t>
            </a:r>
            <a:r>
              <a:rPr lang="en-US" dirty="0">
                <a:latin typeface="Times New Roman" panose="02020603050405020304" pitchFamily="18" charset="0"/>
              </a:rPr>
              <a:t> </a:t>
            </a:r>
            <a:r>
              <a:rPr lang="el-GR" dirty="0">
                <a:latin typeface="Times New Roman" panose="02020603050405020304" pitchFamily="18" charset="0"/>
              </a:rPr>
              <a:t>ξ</a:t>
            </a:r>
            <a:r>
              <a:rPr lang="el-GR" sz="1050" dirty="0">
                <a:latin typeface="Times New Roman" panose="02020603050405020304" pitchFamily="18" charset="0"/>
              </a:rPr>
              <a:t>2 </a:t>
            </a:r>
            <a:r>
              <a:rPr lang="en-US" dirty="0" err="1">
                <a:latin typeface="Times New Roman" panose="02020603050405020304" pitchFamily="18" charset="0"/>
              </a:rPr>
              <a:t>mogu</a:t>
            </a:r>
            <a:r>
              <a:rPr lang="en-US" dirty="0">
                <a:latin typeface="Times New Roman" panose="02020603050405020304" pitchFamily="18" charset="0"/>
              </a:rPr>
              <a:t> da </a:t>
            </a:r>
            <a:r>
              <a:rPr lang="en-US" dirty="0" err="1">
                <a:latin typeface="Times New Roman" panose="02020603050405020304" pitchFamily="18" charset="0"/>
              </a:rPr>
              <a:t>budu</a:t>
            </a:r>
            <a:r>
              <a:rPr lang="en-US" dirty="0">
                <a:latin typeface="Times New Roman" panose="02020603050405020304" pitchFamily="18" charset="0"/>
              </a:rPr>
              <a:t> </a:t>
            </a:r>
            <a:r>
              <a:rPr lang="en-US" dirty="0" err="1">
                <a:latin typeface="Times New Roman" panose="02020603050405020304" pitchFamily="18" charset="0"/>
              </a:rPr>
              <a:t>podijeljene</a:t>
            </a:r>
            <a:r>
              <a:rPr lang="en-US" dirty="0">
                <a:latin typeface="Times New Roman" panose="02020603050405020304" pitchFamily="18" charset="0"/>
              </a:rPr>
              <a:t> </a:t>
            </a:r>
            <a:r>
              <a:rPr lang="en-US" dirty="0" err="1">
                <a:latin typeface="Times New Roman" panose="02020603050405020304" pitchFamily="18" charset="0"/>
              </a:rPr>
              <a:t>sa</a:t>
            </a:r>
            <a:r>
              <a:rPr lang="en-US" dirty="0">
                <a:latin typeface="Times New Roman" panose="02020603050405020304" pitchFamily="18" charset="0"/>
              </a:rPr>
              <a:t> 1,10 s </a:t>
            </a:r>
            <a:r>
              <a:rPr lang="en-US" dirty="0" err="1">
                <a:latin typeface="Times New Roman" panose="02020603050405020304" pitchFamily="18" charset="0"/>
              </a:rPr>
              <a:t>tim</a:t>
            </a:r>
            <a:r>
              <a:rPr lang="en-US" dirty="0">
                <a:latin typeface="Times New Roman" panose="02020603050405020304" pitchFamily="18" charset="0"/>
              </a:rPr>
              <a:t> da</a:t>
            </a:r>
          </a:p>
          <a:p>
            <a:r>
              <a:rPr lang="pl-PL" dirty="0">
                <a:latin typeface="Times New Roman" panose="02020603050405020304" pitchFamily="18" charset="0"/>
              </a:rPr>
              <a:t>vrijednost ξ</a:t>
            </a:r>
            <a:r>
              <a:rPr lang="pl-PL" sz="1050" dirty="0">
                <a:latin typeface="Times New Roman" panose="02020603050405020304" pitchFamily="18" charset="0"/>
              </a:rPr>
              <a:t>1 </a:t>
            </a:r>
            <a:r>
              <a:rPr lang="pl-PL" dirty="0">
                <a:latin typeface="Times New Roman" panose="02020603050405020304" pitchFamily="18" charset="0"/>
              </a:rPr>
              <a:t>nikad ne bude manja od 1,00.</a:t>
            </a:r>
            <a:endParaRPr lang="en-US" dirty="0"/>
          </a:p>
        </p:txBody>
      </p:sp>
      <p:pic>
        <p:nvPicPr>
          <p:cNvPr id="21" name="Picture 20"/>
          <p:cNvPicPr>
            <a:picLocks noChangeAspect="1"/>
          </p:cNvPicPr>
          <p:nvPr/>
        </p:nvPicPr>
        <p:blipFill>
          <a:blip r:embed="rId4"/>
          <a:stretch>
            <a:fillRect/>
          </a:stretch>
        </p:blipFill>
        <p:spPr>
          <a:xfrm>
            <a:off x="4367808" y="1662320"/>
            <a:ext cx="7225037" cy="1836642"/>
          </a:xfrm>
          <a:prstGeom prst="rect">
            <a:avLst/>
          </a:prstGeom>
          <a:ln w="25400">
            <a:solidFill>
              <a:schemeClr val="accent1">
                <a:shade val="50000"/>
              </a:schemeClr>
            </a:solidFill>
          </a:ln>
        </p:spPr>
      </p:pic>
    </p:spTree>
    <p:extLst>
      <p:ext uri="{BB962C8B-B14F-4D97-AF65-F5344CB8AC3E}">
        <p14:creationId xmlns:p14="http://schemas.microsoft.com/office/powerpoint/2010/main" val="815806684"/>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
                                          </p:val>
                                        </p:tav>
                                        <p:tav tm="100000">
                                          <p:val>
                                            <p:strVal val="#ppt_w"/>
                                          </p:val>
                                        </p:tav>
                                      </p:tavLst>
                                    </p:anim>
                                    <p:anim calcmode="lin" valueType="num">
                                      <p:cBhvr>
                                        <p:cTn id="40" dur="500" fill="hold"/>
                                        <p:tgtEl>
                                          <p:spTgt spid="21"/>
                                        </p:tgtEl>
                                        <p:attrNameLst>
                                          <p:attrName>ppt_h</p:attrName>
                                        </p:attrNameLst>
                                      </p:cBhvr>
                                      <p:tavLst>
                                        <p:tav tm="0">
                                          <p:val>
                                            <p:fltVal val="0"/>
                                          </p:val>
                                        </p:tav>
                                        <p:tav tm="100000">
                                          <p:val>
                                            <p:strVal val="#ppt_h"/>
                                          </p:val>
                                        </p:tav>
                                      </p:tavLst>
                                    </p:anim>
                                    <p:animEffect transition="in" filter="fade">
                                      <p:cBhvr>
                                        <p:cTn id="4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animBg="1"/>
      <p:bldP spid="6" grpId="0"/>
      <p:bldP spid="7"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7368" y="188640"/>
            <a:ext cx="3852337" cy="369332"/>
          </a:xfrm>
          <a:prstGeom prst="rect">
            <a:avLst/>
          </a:prstGeom>
        </p:spPr>
        <p:txBody>
          <a:bodyPr wrap="none">
            <a:spAutoFit/>
          </a:bodyPr>
          <a:lstStyle/>
          <a:p>
            <a:r>
              <a:rPr lang="en-US" b="1" dirty="0">
                <a:latin typeface="Times New Roman Bold,Bold"/>
              </a:rPr>
              <a:t>7.6.</a:t>
            </a:r>
            <a:r>
              <a:rPr lang="sr-Latn-ME" b="1" dirty="0">
                <a:latin typeface="Times New Roman Bold,Bold"/>
              </a:rPr>
              <a:t>3</a:t>
            </a:r>
            <a:r>
              <a:rPr lang="en-US" b="1" dirty="0">
                <a:latin typeface="Times New Roman Bold,Bold"/>
              </a:rPr>
              <a:t> </a:t>
            </a:r>
            <a:r>
              <a:rPr lang="sr-Latn-ME" b="1" dirty="0">
                <a:latin typeface="Times New Roman Bold,Bold"/>
              </a:rPr>
              <a:t>Otpornost na zatezanje u tlu</a:t>
            </a:r>
            <a:endParaRPr lang="en-US" dirty="0"/>
          </a:p>
        </p:txBody>
      </p:sp>
      <p:sp>
        <p:nvSpPr>
          <p:cNvPr id="5" name="Rectangle 4"/>
          <p:cNvSpPr/>
          <p:nvPr/>
        </p:nvSpPr>
        <p:spPr>
          <a:xfrm>
            <a:off x="1429793" y="639537"/>
            <a:ext cx="1298753" cy="477054"/>
          </a:xfrm>
          <a:prstGeom prst="rect">
            <a:avLst/>
          </a:prstGeom>
        </p:spPr>
        <p:txBody>
          <a:bodyPr wrap="none">
            <a:spAutoFit/>
          </a:bodyPr>
          <a:lstStyle/>
          <a:p>
            <a:r>
              <a:rPr lang="en-GB" sz="2500" dirty="0">
                <a:latin typeface="Times New Roman" panose="02020603050405020304" pitchFamily="18" charset="0"/>
                <a:ea typeface="Times New Roman" panose="02020603050405020304" pitchFamily="18" charset="0"/>
              </a:rPr>
              <a:t>F</a:t>
            </a:r>
            <a:r>
              <a:rPr lang="sr-Latn-ME" sz="2500" baseline="-25000" dirty="0">
                <a:latin typeface="Times New Roman" panose="02020603050405020304" pitchFamily="18" charset="0"/>
                <a:ea typeface="Times New Roman" panose="02020603050405020304" pitchFamily="18" charset="0"/>
              </a:rPr>
              <a:t>t</a:t>
            </a:r>
            <a:r>
              <a:rPr lang="en-GB" sz="2500" baseline="-25000" dirty="0">
                <a:latin typeface="Times New Roman" panose="02020603050405020304" pitchFamily="18" charset="0"/>
                <a:ea typeface="Times New Roman" panose="02020603050405020304" pitchFamily="18" charset="0"/>
              </a:rPr>
              <a:t>d</a:t>
            </a:r>
            <a:r>
              <a:rPr lang="en-GB" sz="2500" dirty="0">
                <a:latin typeface="Times New Roman" panose="02020603050405020304" pitchFamily="18" charset="0"/>
                <a:ea typeface="Times New Roman" panose="02020603050405020304" pitchFamily="18" charset="0"/>
              </a:rPr>
              <a:t> ≤ R</a:t>
            </a:r>
            <a:r>
              <a:rPr lang="sr-Latn-ME" sz="2500" baseline="-25000" dirty="0" err="1">
                <a:latin typeface="Times New Roman" panose="02020603050405020304" pitchFamily="18" charset="0"/>
                <a:ea typeface="Times New Roman" panose="02020603050405020304" pitchFamily="18" charset="0"/>
              </a:rPr>
              <a:t>t</a:t>
            </a:r>
            <a:r>
              <a:rPr lang="en-GB" sz="2500" baseline="-25000" dirty="0">
                <a:latin typeface="Times New Roman" panose="02020603050405020304" pitchFamily="18" charset="0"/>
                <a:ea typeface="Times New Roman" panose="02020603050405020304" pitchFamily="18" charset="0"/>
              </a:rPr>
              <a:t>d </a:t>
            </a:r>
            <a:endParaRPr lang="en-US" sz="2500" dirty="0"/>
          </a:p>
        </p:txBody>
      </p:sp>
      <p:sp>
        <p:nvSpPr>
          <p:cNvPr id="6" name="Rectangle 5"/>
          <p:cNvSpPr/>
          <p:nvPr/>
        </p:nvSpPr>
        <p:spPr>
          <a:xfrm>
            <a:off x="3075108" y="854114"/>
            <a:ext cx="3960440" cy="646331"/>
          </a:xfrm>
          <a:prstGeom prst="rect">
            <a:avLst/>
          </a:prstGeom>
        </p:spPr>
        <p:txBody>
          <a:bodyPr wrap="square">
            <a:spAutoFit/>
          </a:bodyPr>
          <a:lstStyle/>
          <a:p>
            <a:r>
              <a:rPr lang="en-GB" dirty="0" err="1">
                <a:latin typeface="Times New Roman" panose="02020603050405020304" pitchFamily="18" charset="0"/>
                <a:ea typeface="Times New Roman" panose="02020603050405020304" pitchFamily="18" charset="0"/>
              </a:rPr>
              <a:t>proračunske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vrijednosti</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otpora</a:t>
            </a:r>
            <a:r>
              <a:rPr lang="en-GB" dirty="0">
                <a:latin typeface="Times New Roman" panose="02020603050405020304" pitchFamily="18" charset="0"/>
                <a:ea typeface="Times New Roman" panose="02020603050405020304" pitchFamily="18" charset="0"/>
              </a:rPr>
              <a:t> </a:t>
            </a:r>
            <a:r>
              <a:rPr lang="sr-Latn-ME" dirty="0">
                <a:latin typeface="Times New Roman" panose="02020603050405020304" pitchFamily="18" charset="0"/>
                <a:ea typeface="Times New Roman" panose="02020603050405020304" pitchFamily="18" charset="0"/>
              </a:rPr>
              <a:t>na zatezanje</a:t>
            </a:r>
            <a:endParaRPr lang="en-US" dirty="0"/>
          </a:p>
        </p:txBody>
      </p:sp>
      <p:sp>
        <p:nvSpPr>
          <p:cNvPr id="7" name="Rectangle 6"/>
          <p:cNvSpPr/>
          <p:nvPr/>
        </p:nvSpPr>
        <p:spPr>
          <a:xfrm>
            <a:off x="1487487" y="1437484"/>
            <a:ext cx="6693707" cy="369332"/>
          </a:xfrm>
          <a:prstGeom prst="rect">
            <a:avLst/>
          </a:prstGeom>
        </p:spPr>
        <p:txBody>
          <a:bodyPr wrap="square">
            <a:spAutoFit/>
          </a:bodyPr>
          <a:lstStyle/>
          <a:p>
            <a:r>
              <a:rPr lang="en-GB" dirty="0" err="1">
                <a:latin typeface="Times New Roman" panose="02020603050405020304" pitchFamily="18" charset="0"/>
                <a:ea typeface="Times New Roman" panose="02020603050405020304" pitchFamily="18" charset="0"/>
              </a:rPr>
              <a:t>projektna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vrijednost</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aksijalne</a:t>
            </a:r>
            <a:r>
              <a:rPr lang="en-GB" dirty="0">
                <a:latin typeface="Times New Roman" panose="02020603050405020304" pitchFamily="18" charset="0"/>
                <a:ea typeface="Times New Roman" panose="02020603050405020304" pitchFamily="18" charset="0"/>
              </a:rPr>
              <a:t> sile </a:t>
            </a:r>
            <a:r>
              <a:rPr lang="sr-Latn-ME" dirty="0">
                <a:latin typeface="Times New Roman" panose="02020603050405020304" pitchFamily="18" charset="0"/>
                <a:ea typeface="Times New Roman" panose="02020603050405020304" pitchFamily="18" charset="0"/>
              </a:rPr>
              <a:t>zatezanja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ili</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grupu</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šipova</a:t>
            </a:r>
            <a:endParaRPr lang="en-US" dirty="0"/>
          </a:p>
        </p:txBody>
      </p:sp>
      <p:cxnSp>
        <p:nvCxnSpPr>
          <p:cNvPr id="9" name="Straight Arrow Connector 8"/>
          <p:cNvCxnSpPr/>
          <p:nvPr/>
        </p:nvCxnSpPr>
        <p:spPr>
          <a:xfrm flipV="1">
            <a:off x="1633568" y="1179667"/>
            <a:ext cx="69944" cy="3941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H="1" flipV="1">
            <a:off x="2581086" y="938992"/>
            <a:ext cx="494022" cy="1122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Rectangle 13"/>
              <p:cNvSpPr/>
              <p:nvPr/>
            </p:nvSpPr>
            <p:spPr>
              <a:xfrm>
                <a:off x="271818" y="2020854"/>
                <a:ext cx="10989735" cy="1220847"/>
              </a:xfrm>
              <a:prstGeom prst="rect">
                <a:avLst/>
              </a:prstGeom>
            </p:spPr>
            <p:txBody>
              <a:bodyPr wrap="square">
                <a:spAutoFit/>
              </a:bodyPr>
              <a:lstStyle/>
              <a:p>
                <a:pPr eaLnBrk="0" hangingPunct="0">
                  <a:lnSpc>
                    <a:spcPts val="1600"/>
                  </a:lnSpc>
                  <a:spcBef>
                    <a:spcPts val="1200"/>
                  </a:spcBef>
                  <a:spcAft>
                    <a:spcPts val="0"/>
                  </a:spcAft>
                </a:pPr>
                <a:r>
                  <a:rPr lang="sr-Latn-ME" dirty="0"/>
                  <a:t>K</a:t>
                </a:r>
                <a:r>
                  <a:rPr lang="en-GB" dirty="0" err="1"/>
                  <a:t>arakterističn</a:t>
                </a:r>
                <a:r>
                  <a:rPr lang="sr-Latn-ME" dirty="0"/>
                  <a:t>a</a:t>
                </a:r>
                <a:r>
                  <a:rPr lang="en-GB" dirty="0"/>
                  <a:t> </a:t>
                </a:r>
                <a:r>
                  <a:rPr lang="en-GB" dirty="0" err="1"/>
                  <a:t>sil</a:t>
                </a:r>
                <a:r>
                  <a:rPr lang="sr-Latn-ME" dirty="0"/>
                  <a:t>a</a:t>
                </a:r>
                <a:r>
                  <a:rPr lang="en-GB" dirty="0"/>
                  <a:t> </a:t>
                </a:r>
                <a:r>
                  <a:rPr lang="sr-Latn-ME" dirty="0"/>
                  <a:t>zatezanja</a:t>
                </a:r>
                <a:r>
                  <a:rPr lang="en-GB" dirty="0"/>
                  <a:t> F</a:t>
                </a:r>
                <a:r>
                  <a:rPr lang="sr-Latn-ME" baseline="-25000" dirty="0"/>
                  <a:t>t</a:t>
                </a:r>
                <a:r>
                  <a:rPr lang="en-GB" baseline="-25000" dirty="0"/>
                  <a:t>k</a:t>
                </a:r>
                <a:endParaRPr lang="sr-Latn-ME" dirty="0">
                  <a:latin typeface="Times New Roman" panose="02020603050405020304" pitchFamily="18" charset="0"/>
                  <a:ea typeface="Times New Roman" panose="02020603050405020304" pitchFamily="18" charset="0"/>
                </a:endParaRPr>
              </a:p>
              <a:p>
                <a:pPr eaLnBrk="0" hangingPunct="0">
                  <a:lnSpc>
                    <a:spcPts val="1600"/>
                  </a:lnSpc>
                  <a:spcBef>
                    <a:spcPts val="1200"/>
                  </a:spcBef>
                  <a:spcAft>
                    <a:spcPts val="0"/>
                  </a:spcAft>
                </a:pPr>
                <a:r>
                  <a:rPr lang="en-GB" dirty="0" err="1"/>
                  <a:t>F</a:t>
                </a:r>
                <a:r>
                  <a:rPr lang="en-GB" baseline="-25000" dirty="0" err="1"/>
                  <a:t>tk</a:t>
                </a:r>
                <a:r>
                  <a:rPr lang="en-GB" dirty="0"/>
                  <a:t> = (</a:t>
                </a:r>
                <a:r>
                  <a:rPr lang="en-GB" dirty="0" err="1"/>
                  <a:t>T</a:t>
                </a:r>
                <a:r>
                  <a:rPr lang="en-GB" baseline="-25000" dirty="0" err="1"/>
                  <a:t>Gk</a:t>
                </a:r>
                <a:r>
                  <a:rPr lang="en-GB" baseline="-25000" dirty="0"/>
                  <a:t> </a:t>
                </a:r>
                <a:r>
                  <a:rPr lang="en-GB" dirty="0"/>
                  <a:t>+ </a:t>
                </a:r>
                <a14:m>
                  <m:oMath xmlns:m="http://schemas.openxmlformats.org/officeDocument/2006/math">
                    <m:nary>
                      <m:naryPr>
                        <m:chr m:val="∑"/>
                        <m:limLoc m:val="undOvr"/>
                        <m:supHide m:val="on"/>
                        <m:ctrlPr>
                          <a:rPr lang="en-US" i="1">
                            <a:latin typeface="Cambria Math" panose="02040503050406030204" pitchFamily="18" charset="0"/>
                          </a:rPr>
                        </m:ctrlPr>
                      </m:naryPr>
                      <m:sub>
                        <m:r>
                          <a:rPr lang="en-GB" i="1">
                            <a:latin typeface="Cambria Math" panose="02040503050406030204" pitchFamily="18" charset="0"/>
                          </a:rPr>
                          <m:t>𝑖</m:t>
                        </m:r>
                      </m:sub>
                      <m:sup/>
                      <m:e>
                        <m:sSub>
                          <m:sSubPr>
                            <m:ctrlPr>
                              <a:rPr lang="en-US" i="1">
                                <a:latin typeface="Cambria Math" panose="02040503050406030204" pitchFamily="18" charset="0"/>
                              </a:rPr>
                            </m:ctrlPr>
                          </m:sSubPr>
                          <m:e>
                            <m:r>
                              <a:rPr lang="en-GB" i="1">
                                <a:latin typeface="Cambria Math" panose="02040503050406030204" pitchFamily="18" charset="0"/>
                              </a:rPr>
                              <m:t>𝛹</m:t>
                            </m:r>
                          </m:e>
                          <m:sub>
                            <m:r>
                              <a:rPr lang="en-GB" i="1">
                                <a:latin typeface="Cambria Math" panose="02040503050406030204" pitchFamily="18" charset="0"/>
                              </a:rPr>
                              <m:t>𝑖</m:t>
                            </m:r>
                          </m:sub>
                        </m:sSub>
                        <m:sSub>
                          <m:sSubPr>
                            <m:ctrlPr>
                              <a:rPr lang="en-US" i="1">
                                <a:latin typeface="Cambria Math" panose="02040503050406030204" pitchFamily="18" charset="0"/>
                              </a:rPr>
                            </m:ctrlPr>
                          </m:sSubPr>
                          <m:e>
                            <m:r>
                              <a:rPr lang="en-GB" i="1">
                                <a:latin typeface="Cambria Math" panose="02040503050406030204" pitchFamily="18" charset="0"/>
                              </a:rPr>
                              <m:t>𝑇</m:t>
                            </m:r>
                          </m:e>
                          <m:sub>
                            <m:r>
                              <a:rPr lang="en-GB" i="1">
                                <a:latin typeface="Cambria Math" panose="02040503050406030204" pitchFamily="18" charset="0"/>
                              </a:rPr>
                              <m:t>𝑄𝑘</m:t>
                            </m:r>
                            <m:r>
                              <a:rPr lang="en-GB" i="1">
                                <a:latin typeface="Cambria Math" panose="02040503050406030204" pitchFamily="18" charset="0"/>
                              </a:rPr>
                              <m:t>,</m:t>
                            </m:r>
                            <m:r>
                              <a:rPr lang="en-GB" i="1">
                                <a:latin typeface="Cambria Math" panose="02040503050406030204" pitchFamily="18" charset="0"/>
                              </a:rPr>
                              <m:t>𝑖</m:t>
                            </m:r>
                          </m:sub>
                        </m:sSub>
                      </m:e>
                    </m:nary>
                  </m:oMath>
                </a14:m>
                <a:r>
                  <a:rPr lang="en-GB" dirty="0"/>
                  <a:t>) + </a:t>
                </a:r>
                <a:r>
                  <a:rPr lang="en-GB" dirty="0" err="1"/>
                  <a:t>W</a:t>
                </a:r>
                <a:r>
                  <a:rPr lang="en-GB" baseline="-25000" dirty="0" err="1"/>
                  <a:t>Gk</a:t>
                </a:r>
                <a:r>
                  <a:rPr lang="en-GB" baseline="-25000" dirty="0"/>
                  <a:t> </a:t>
                </a:r>
                <a:endParaRPr lang="sr-Latn-ME" baseline="-25000" dirty="0"/>
              </a:p>
              <a:p>
                <a:pPr eaLnBrk="0" hangingPunct="0">
                  <a:lnSpc>
                    <a:spcPts val="1600"/>
                  </a:lnSpc>
                  <a:spcBef>
                    <a:spcPts val="1200"/>
                  </a:spcBef>
                  <a:spcAft>
                    <a:spcPts val="0"/>
                  </a:spcAft>
                </a:pPr>
                <a:r>
                  <a:rPr lang="en-GB" dirty="0" err="1"/>
                  <a:t>T</a:t>
                </a:r>
                <a:r>
                  <a:rPr lang="en-GB" baseline="-25000" dirty="0" err="1"/>
                  <a:t>Gk</a:t>
                </a:r>
                <a:r>
                  <a:rPr lang="en-GB" dirty="0"/>
                  <a:t> </a:t>
                </a:r>
                <a:r>
                  <a:rPr lang="en-GB" dirty="0" err="1"/>
                  <a:t>i</a:t>
                </a:r>
                <a:r>
                  <a:rPr lang="en-GB" dirty="0"/>
                  <a:t> </a:t>
                </a:r>
                <a:r>
                  <a:rPr lang="en-GB" dirty="0" err="1"/>
                  <a:t>T</a:t>
                </a:r>
                <a:r>
                  <a:rPr lang="en-GB" baseline="-25000" dirty="0" err="1"/>
                  <a:t>Qk,i</a:t>
                </a:r>
                <a:r>
                  <a:rPr lang="en-GB" dirty="0"/>
                  <a:t> </a:t>
                </a:r>
                <a:r>
                  <a:rPr lang="en-GB" dirty="0" err="1"/>
                  <a:t>su</a:t>
                </a:r>
                <a:r>
                  <a:rPr lang="en-GB" dirty="0"/>
                  <a:t> </a:t>
                </a:r>
                <a:r>
                  <a:rPr lang="en-GB" dirty="0" err="1"/>
                  <a:t>karakteristične</a:t>
                </a:r>
                <a:r>
                  <a:rPr lang="en-GB" dirty="0"/>
                  <a:t> </a:t>
                </a:r>
                <a:r>
                  <a:rPr lang="en-GB" dirty="0" err="1"/>
                  <a:t>komponente</a:t>
                </a:r>
                <a:r>
                  <a:rPr lang="en-GB" dirty="0"/>
                  <a:t> </a:t>
                </a:r>
                <a:r>
                  <a:rPr lang="en-GB" dirty="0" err="1"/>
                  <a:t>stalne</a:t>
                </a:r>
                <a:r>
                  <a:rPr lang="en-GB" dirty="0"/>
                  <a:t>, </a:t>
                </a:r>
                <a:r>
                  <a:rPr lang="en-GB" dirty="0" err="1"/>
                  <a:t>odnosno</a:t>
                </a:r>
                <a:r>
                  <a:rPr lang="en-GB" dirty="0"/>
                  <a:t> </a:t>
                </a:r>
                <a:r>
                  <a:rPr lang="en-GB" dirty="0" err="1"/>
                  <a:t>povremene</a:t>
                </a:r>
                <a:r>
                  <a:rPr lang="en-GB" dirty="0"/>
                  <a:t> sile </a:t>
                </a:r>
                <a:r>
                  <a:rPr lang="en-GB" dirty="0" err="1"/>
                  <a:t>zatezanja</a:t>
                </a:r>
                <a:r>
                  <a:rPr lang="en-GB" dirty="0"/>
                  <a:t> T. </a:t>
                </a:r>
                <a:r>
                  <a:rPr lang="en-GB" dirty="0" err="1"/>
                  <a:t>W</a:t>
                </a:r>
                <a:r>
                  <a:rPr lang="en-GB" baseline="-25000" dirty="0" err="1"/>
                  <a:t>Gk</a:t>
                </a:r>
                <a:r>
                  <a:rPr lang="en-GB" dirty="0"/>
                  <a:t> je </a:t>
                </a:r>
                <a:r>
                  <a:rPr lang="en-GB" dirty="0" err="1"/>
                  <a:t>karakteristična</a:t>
                </a:r>
                <a:r>
                  <a:rPr lang="en-GB" dirty="0"/>
                  <a:t> </a:t>
                </a:r>
                <a:r>
                  <a:rPr lang="en-GB" dirty="0" err="1"/>
                  <a:t>sopstvena</a:t>
                </a:r>
                <a:r>
                  <a:rPr lang="en-GB" dirty="0"/>
                  <a:t> </a:t>
                </a:r>
                <a:r>
                  <a:rPr lang="en-GB" dirty="0" err="1"/>
                  <a:t>težina</a:t>
                </a:r>
                <a:r>
                  <a:rPr lang="en-GB" dirty="0"/>
                  <a:t> </a:t>
                </a:r>
                <a:r>
                  <a:rPr lang="en-GB" dirty="0" err="1"/>
                  <a:t>šipa</a:t>
                </a:r>
                <a:r>
                  <a:rPr lang="en-GB" dirty="0"/>
                  <a:t> </a:t>
                </a:r>
                <a:r>
                  <a:rPr lang="en-GB" dirty="0" err="1"/>
                  <a:t>koja</a:t>
                </a:r>
                <a:r>
                  <a:rPr lang="en-GB" dirty="0"/>
                  <a:t> se </a:t>
                </a:r>
                <a:r>
                  <a:rPr lang="en-GB" dirty="0" err="1"/>
                  <a:t>uzima</a:t>
                </a:r>
                <a:r>
                  <a:rPr lang="en-GB" dirty="0"/>
                  <a:t> </a:t>
                </a:r>
                <a:r>
                  <a:rPr lang="en-GB" dirty="0" err="1"/>
                  <a:t>kao</a:t>
                </a:r>
                <a:r>
                  <a:rPr lang="en-GB" dirty="0"/>
                  <a:t> </a:t>
                </a:r>
                <a:r>
                  <a:rPr lang="en-GB" i="1" dirty="0" err="1"/>
                  <a:t>povoljno</a:t>
                </a:r>
                <a:r>
                  <a:rPr lang="en-GB" i="1" dirty="0"/>
                  <a:t> </a:t>
                </a:r>
                <a:r>
                  <a:rPr lang="en-GB" i="1" dirty="0" err="1"/>
                  <a:t>stalno</a:t>
                </a:r>
                <a:r>
                  <a:rPr lang="en-GB" dirty="0"/>
                  <a:t> </a:t>
                </a:r>
                <a:r>
                  <a:rPr lang="en-GB" dirty="0" err="1"/>
                  <a:t>dejstvo</a:t>
                </a:r>
                <a:r>
                  <a:rPr lang="en-GB" dirty="0"/>
                  <a:t>. </a:t>
                </a:r>
                <a:endParaRPr lang="en-US" dirty="0">
                  <a:effectLst/>
                  <a:latin typeface="Times New Roman" panose="02020603050405020304" pitchFamily="18" charset="0"/>
                  <a:ea typeface="Times New Roman" panose="02020603050405020304" pitchFamily="18" charset="0"/>
                </a:endParaRPr>
              </a:p>
            </p:txBody>
          </p:sp>
        </mc:Choice>
        <mc:Fallback xmlns="">
          <p:sp>
            <p:nvSpPr>
              <p:cNvPr id="14" name="Rectangle 13"/>
              <p:cNvSpPr>
                <a:spLocks noRot="1" noChangeAspect="1" noMove="1" noResize="1" noEditPoints="1" noAdjustHandles="1" noChangeArrowheads="1" noChangeShapeType="1" noTextEdit="1"/>
              </p:cNvSpPr>
              <p:nvPr/>
            </p:nvSpPr>
            <p:spPr>
              <a:xfrm>
                <a:off x="271818" y="2020854"/>
                <a:ext cx="10989735" cy="1220847"/>
              </a:xfrm>
              <a:prstGeom prst="rect">
                <a:avLst/>
              </a:prstGeom>
              <a:blipFill rotWithShape="0">
                <a:blip r:embed="rId2"/>
                <a:stretch>
                  <a:fillRect l="-499" t="-12500" b="-10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p:cNvSpPr/>
              <p:nvPr/>
            </p:nvSpPr>
            <p:spPr>
              <a:xfrm>
                <a:off x="274311" y="3704590"/>
                <a:ext cx="7765510" cy="656590"/>
              </a:xfrm>
              <a:prstGeom prst="rect">
                <a:avLst/>
              </a:prstGeom>
            </p:spPr>
            <p:txBody>
              <a:bodyPr wrap="square">
                <a:spAutoFit/>
              </a:bodyPr>
              <a:lstStyle/>
              <a:p>
                <a:pPr algn="just" eaLnBrk="0" hangingPunct="0">
                  <a:lnSpc>
                    <a:spcPts val="1600"/>
                  </a:lnSpc>
                  <a:spcBef>
                    <a:spcPts val="1200"/>
                  </a:spcBef>
                  <a:spcAft>
                    <a:spcPts val="0"/>
                  </a:spcAft>
                </a:pPr>
                <a:r>
                  <a:rPr lang="en-GB" dirty="0" err="1">
                    <a:latin typeface="Times New Roman" panose="02020603050405020304" pitchFamily="18" charset="0"/>
                    <a:ea typeface="Times New Roman" panose="02020603050405020304" pitchFamily="18" charset="0"/>
                  </a:rPr>
                  <a:t>Računska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vrijednost</a:t>
                </a:r>
                <a:r>
                  <a:rPr lang="en-GB" dirty="0">
                    <a:latin typeface="Times New Roman" panose="02020603050405020304" pitchFamily="18" charset="0"/>
                    <a:ea typeface="Times New Roman" panose="02020603050405020304" pitchFamily="18" charset="0"/>
                  </a:rPr>
                  <a:t> sile </a:t>
                </a:r>
                <a:r>
                  <a:rPr lang="sr-Latn-ME" dirty="0">
                    <a:latin typeface="Times New Roman" panose="02020603050405020304" pitchFamily="18" charset="0"/>
                    <a:ea typeface="Times New Roman" panose="02020603050405020304" pitchFamily="18" charset="0"/>
                  </a:rPr>
                  <a:t>zatezanja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koja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djeluje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a:t>
                </a:r>
                <a:r>
                  <a:rPr lang="en-GB" dirty="0">
                    <a:latin typeface="Times New Roman" panose="02020603050405020304" pitchFamily="18" charset="0"/>
                    <a:ea typeface="Times New Roman" panose="02020603050405020304" pitchFamily="18" charset="0"/>
                  </a:rPr>
                  <a:t> je </a:t>
                </a:r>
                <a:r>
                  <a:rPr lang="en-GB" dirty="0" err="1">
                    <a:latin typeface="Times New Roman" panose="02020603050405020304" pitchFamily="18" charset="0"/>
                    <a:ea typeface="Times New Roman" panose="02020603050405020304" pitchFamily="18" charset="0"/>
                  </a:rPr>
                  <a:t>jednaka</a:t>
                </a:r>
                <a:r>
                  <a:rPr lang="en-GB" dirty="0">
                    <a:latin typeface="Times New Roman" panose="02020603050405020304" pitchFamily="18" charset="0"/>
                    <a:ea typeface="Times New Roman" panose="02020603050405020304" pitchFamily="18" charset="0"/>
                  </a:rPr>
                  <a:t>:</a:t>
                </a:r>
                <a:endParaRPr lang="sr-Latn-ME"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en-GB" dirty="0" err="1"/>
                  <a:t>F</a:t>
                </a:r>
                <a:r>
                  <a:rPr lang="en-GB" baseline="-25000" dirty="0" err="1"/>
                  <a:t>td</a:t>
                </a:r>
                <a:r>
                  <a:rPr lang="en-GB" dirty="0"/>
                  <a:t> = (</a:t>
                </a:r>
                <a:r>
                  <a:rPr lang="en-GB" dirty="0" err="1"/>
                  <a:t>γ</a:t>
                </a:r>
                <a:r>
                  <a:rPr lang="en-GB" baseline="-25000" dirty="0" err="1"/>
                  <a:t>G</a:t>
                </a:r>
                <a:r>
                  <a:rPr lang="en-GB" dirty="0"/>
                  <a:t> </a:t>
                </a:r>
                <a:r>
                  <a:rPr lang="en-GB" dirty="0" err="1"/>
                  <a:t>T</a:t>
                </a:r>
                <a:r>
                  <a:rPr lang="en-GB" baseline="-25000" dirty="0" err="1"/>
                  <a:t>Gk</a:t>
                </a:r>
                <a:r>
                  <a:rPr lang="en-GB" dirty="0"/>
                  <a:t> – </a:t>
                </a:r>
                <a:r>
                  <a:rPr lang="en-GB" dirty="0" err="1"/>
                  <a:t>γ</a:t>
                </a:r>
                <a:r>
                  <a:rPr lang="en-GB" baseline="-25000" dirty="0" err="1"/>
                  <a:t>G,povoljno</a:t>
                </a:r>
                <a:r>
                  <a:rPr lang="en-GB" dirty="0"/>
                  <a:t> </a:t>
                </a:r>
                <a:r>
                  <a:rPr lang="en-GB" dirty="0" err="1"/>
                  <a:t>W</a:t>
                </a:r>
                <a:r>
                  <a:rPr lang="en-GB" baseline="-25000" dirty="0" err="1"/>
                  <a:t>Gk</a:t>
                </a:r>
                <a:r>
                  <a:rPr lang="en-GB" dirty="0"/>
                  <a:t>) + </a:t>
                </a:r>
                <a14:m>
                  <m:oMath xmlns:m="http://schemas.openxmlformats.org/officeDocument/2006/math">
                    <m:nary>
                      <m:naryPr>
                        <m:chr m:val="∑"/>
                        <m:limLoc m:val="undOvr"/>
                        <m:supHide m:val="on"/>
                        <m:ctrlPr>
                          <a:rPr lang="en-US" i="1">
                            <a:latin typeface="Cambria Math" panose="02040503050406030204" pitchFamily="18" charset="0"/>
                          </a:rPr>
                        </m:ctrlPr>
                      </m:naryPr>
                      <m:sub>
                        <m:r>
                          <a:rPr lang="en-GB" i="1">
                            <a:latin typeface="Cambria Math" panose="02040503050406030204" pitchFamily="18" charset="0"/>
                          </a:rPr>
                          <m:t>𝑖</m:t>
                        </m:r>
                      </m:sub>
                      <m:sup/>
                      <m:e>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r>
                                  <a:rPr lang="en-GB" i="1">
                                    <a:latin typeface="Cambria Math" panose="02040503050406030204" pitchFamily="18" charset="0"/>
                                  </a:rPr>
                                  <m:t>𝛾</m:t>
                                </m:r>
                              </m:e>
                              <m:sub>
                                <m:r>
                                  <a:rPr lang="en-GB" i="1">
                                    <a:latin typeface="Cambria Math" panose="02040503050406030204" pitchFamily="18" charset="0"/>
                                  </a:rPr>
                                  <m:t>𝑄</m:t>
                                </m:r>
                              </m:sub>
                            </m:sSub>
                            <m:r>
                              <a:rPr lang="en-GB" i="1">
                                <a:latin typeface="Cambria Math" panose="02040503050406030204" pitchFamily="18" charset="0"/>
                              </a:rPr>
                              <m:t>𝛹</m:t>
                            </m:r>
                          </m:e>
                          <m:sub>
                            <m:r>
                              <a:rPr lang="en-GB" i="1">
                                <a:latin typeface="Cambria Math" panose="02040503050406030204" pitchFamily="18" charset="0"/>
                              </a:rPr>
                              <m:t>𝑖</m:t>
                            </m:r>
                          </m:sub>
                        </m:sSub>
                        <m:sSub>
                          <m:sSubPr>
                            <m:ctrlPr>
                              <a:rPr lang="en-US" i="1">
                                <a:latin typeface="Cambria Math" panose="02040503050406030204" pitchFamily="18" charset="0"/>
                              </a:rPr>
                            </m:ctrlPr>
                          </m:sSubPr>
                          <m:e>
                            <m:r>
                              <a:rPr lang="en-GB" i="1">
                                <a:latin typeface="Cambria Math" panose="02040503050406030204" pitchFamily="18" charset="0"/>
                              </a:rPr>
                              <m:t>𝑇</m:t>
                            </m:r>
                          </m:e>
                          <m:sub>
                            <m:r>
                              <a:rPr lang="en-GB" i="1">
                                <a:latin typeface="Cambria Math" panose="02040503050406030204" pitchFamily="18" charset="0"/>
                              </a:rPr>
                              <m:t>𝑄𝑘</m:t>
                            </m:r>
                            <m:r>
                              <a:rPr lang="en-GB" i="1">
                                <a:latin typeface="Cambria Math" panose="02040503050406030204" pitchFamily="18" charset="0"/>
                              </a:rPr>
                              <m:t>,</m:t>
                            </m:r>
                            <m:r>
                              <a:rPr lang="en-GB" i="1">
                                <a:latin typeface="Cambria Math" panose="02040503050406030204" pitchFamily="18" charset="0"/>
                              </a:rPr>
                              <m:t>𝑖</m:t>
                            </m:r>
                          </m:sub>
                        </m:sSub>
                      </m:e>
                    </m:nary>
                  </m:oMath>
                </a14:m>
                <a:r>
                  <a:rPr lang="en-GB" dirty="0"/>
                  <a:t> </a:t>
                </a:r>
                <a:r>
                  <a:rPr lang="en-GB" dirty="0">
                    <a:effectLst/>
                    <a:latin typeface="Times New Roman" panose="02020603050405020304" pitchFamily="18" charset="0"/>
                    <a:ea typeface="Times New Roman" panose="02020603050405020304" pitchFamily="18" charset="0"/>
                  </a:rPr>
                  <a:t>                                            </a:t>
                </a:r>
                <a:endParaRPr lang="sr-Latn-ME" dirty="0">
                  <a:effectLst/>
                  <a:latin typeface="Times New Roman" panose="02020603050405020304" pitchFamily="18" charset="0"/>
                  <a:ea typeface="Times New Roman" panose="02020603050405020304" pitchFamily="18" charset="0"/>
                </a:endParaRPr>
              </a:p>
            </p:txBody>
          </p:sp>
        </mc:Choice>
        <mc:Fallback xmlns="">
          <p:sp>
            <p:nvSpPr>
              <p:cNvPr id="15" name="Rectangle 14"/>
              <p:cNvSpPr>
                <a:spLocks noRot="1" noChangeAspect="1" noMove="1" noResize="1" noEditPoints="1" noAdjustHandles="1" noChangeArrowheads="1" noChangeShapeType="1" noTextEdit="1"/>
              </p:cNvSpPr>
              <p:nvPr/>
            </p:nvSpPr>
            <p:spPr>
              <a:xfrm>
                <a:off x="274311" y="3704590"/>
                <a:ext cx="7765510" cy="656590"/>
              </a:xfrm>
              <a:prstGeom prst="rect">
                <a:avLst/>
              </a:prstGeom>
              <a:blipFill rotWithShape="0">
                <a:blip r:embed="rId3"/>
                <a:stretch>
                  <a:fillRect l="-706" t="-31776" b="-98131"/>
                </a:stretch>
              </a:blipFill>
            </p:spPr>
            <p:txBody>
              <a:bodyPr/>
              <a:lstStyle/>
              <a:p>
                <a:r>
                  <a:rPr lang="en-US">
                    <a:noFill/>
                  </a:rPr>
                  <a:t> </a:t>
                </a:r>
              </a:p>
            </p:txBody>
          </p:sp>
        </mc:Fallback>
      </mc:AlternateContent>
      <p:pic>
        <p:nvPicPr>
          <p:cNvPr id="16" name="Picture 15" descr="C:\Users\User\Desktop\MAGISTARSKI\Posebna poglavlja iz fundiranja\Slike\Sip na zatezanje.png"/>
          <p:cNvPicPr/>
          <p:nvPr/>
        </p:nvPicPr>
        <p:blipFill>
          <a:blip r:embed="rId4">
            <a:extLst>
              <a:ext uri="{28A0092B-C50C-407E-A947-70E740481C1C}">
                <a14:useLocalDpi xmlns:a14="http://schemas.microsoft.com/office/drawing/2010/main" val="0"/>
              </a:ext>
            </a:extLst>
          </a:blip>
          <a:srcRect/>
          <a:stretch>
            <a:fillRect/>
          </a:stretch>
        </p:blipFill>
        <p:spPr bwMode="auto">
          <a:xfrm>
            <a:off x="8880938" y="188640"/>
            <a:ext cx="2380615" cy="3855085"/>
          </a:xfrm>
          <a:prstGeom prst="rect">
            <a:avLst/>
          </a:prstGeom>
          <a:noFill/>
          <a:ln>
            <a:noFill/>
          </a:ln>
        </p:spPr>
      </p:pic>
      <p:pic>
        <p:nvPicPr>
          <p:cNvPr id="8" name="Picture 7"/>
          <p:cNvPicPr>
            <a:picLocks noChangeAspect="1"/>
          </p:cNvPicPr>
          <p:nvPr/>
        </p:nvPicPr>
        <p:blipFill>
          <a:blip r:embed="rId5">
            <a:lum bright="-14000" contrast="36000"/>
          </a:blip>
          <a:stretch>
            <a:fillRect/>
          </a:stretch>
        </p:blipFill>
        <p:spPr>
          <a:xfrm>
            <a:off x="373082" y="557972"/>
            <a:ext cx="6197240" cy="6008270"/>
          </a:xfrm>
          <a:prstGeom prst="rect">
            <a:avLst/>
          </a:prstGeom>
        </p:spPr>
      </p:pic>
      <p:pic>
        <p:nvPicPr>
          <p:cNvPr id="11" name="Picture 10"/>
          <p:cNvPicPr>
            <a:picLocks noChangeAspect="1"/>
          </p:cNvPicPr>
          <p:nvPr/>
        </p:nvPicPr>
        <p:blipFill>
          <a:blip r:embed="rId6"/>
          <a:stretch>
            <a:fillRect/>
          </a:stretch>
        </p:blipFill>
        <p:spPr>
          <a:xfrm>
            <a:off x="6967679" y="4801368"/>
            <a:ext cx="5255334" cy="995915"/>
          </a:xfrm>
          <a:prstGeom prst="rect">
            <a:avLst/>
          </a:prstGeom>
        </p:spPr>
      </p:pic>
    </p:spTree>
    <p:extLst>
      <p:ext uri="{BB962C8B-B14F-4D97-AF65-F5344CB8AC3E}">
        <p14:creationId xmlns:p14="http://schemas.microsoft.com/office/powerpoint/2010/main" val="392811415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14" grpId="0" build="p"/>
      <p:bldP spid="1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00042" y="952262"/>
            <a:ext cx="9008325" cy="1261884"/>
          </a:xfrm>
          <a:prstGeom prst="rect">
            <a:avLst/>
          </a:prstGeom>
        </p:spPr>
        <p:txBody>
          <a:bodyPr wrap="square">
            <a:spAutoFit/>
          </a:bodyPr>
          <a:lstStyle/>
          <a:p>
            <a:r>
              <a:rPr lang="en-US" dirty="0"/>
              <a:t>(2)P </a:t>
            </a:r>
            <a:r>
              <a:rPr lang="en-US" dirty="0" err="1"/>
              <a:t>Projektna</a:t>
            </a:r>
            <a:r>
              <a:rPr lang="en-US" dirty="0"/>
              <a:t> </a:t>
            </a:r>
            <a:r>
              <a:rPr lang="en-US" dirty="0" err="1"/>
              <a:t>otpornost</a:t>
            </a:r>
            <a:r>
              <a:rPr lang="en-US" dirty="0"/>
              <a:t> </a:t>
            </a:r>
            <a:r>
              <a:rPr lang="en-US" dirty="0" err="1"/>
              <a:t>na</a:t>
            </a:r>
            <a:r>
              <a:rPr lang="en-US" dirty="0"/>
              <a:t> </a:t>
            </a:r>
            <a:r>
              <a:rPr lang="en-US" dirty="0" err="1"/>
              <a:t>zatezanje</a:t>
            </a:r>
            <a:r>
              <a:rPr lang="en-US" dirty="0"/>
              <a:t> </a:t>
            </a:r>
            <a:r>
              <a:rPr lang="en-US" i="1" dirty="0"/>
              <a:t>R </a:t>
            </a:r>
            <a:r>
              <a:rPr lang="en-US" dirty="0" err="1"/>
              <a:t>t;d</a:t>
            </a:r>
            <a:r>
              <a:rPr lang="en-US" dirty="0"/>
              <a:t> </a:t>
            </a:r>
            <a:r>
              <a:rPr lang="en-US" dirty="0" err="1"/>
              <a:t>treba</a:t>
            </a:r>
            <a:r>
              <a:rPr lang="en-US" dirty="0"/>
              <a:t> da se </a:t>
            </a:r>
            <a:r>
              <a:rPr lang="en-US" dirty="0" err="1"/>
              <a:t>odredi</a:t>
            </a:r>
            <a:r>
              <a:rPr lang="en-US" dirty="0"/>
              <a:t> </a:t>
            </a:r>
            <a:r>
              <a:rPr lang="en-US" dirty="0" err="1"/>
              <a:t>na</a:t>
            </a:r>
            <a:r>
              <a:rPr lang="en-US" dirty="0"/>
              <a:t> </a:t>
            </a:r>
            <a:r>
              <a:rPr lang="en-US" dirty="0" err="1"/>
              <a:t>osnovu</a:t>
            </a:r>
            <a:r>
              <a:rPr lang="en-US" dirty="0"/>
              <a:t>:</a:t>
            </a:r>
            <a:endParaRPr lang="sr-Latn-ME" dirty="0"/>
          </a:p>
          <a:p>
            <a:endParaRPr lang="en-US" dirty="0"/>
          </a:p>
          <a:p>
            <a:pPr algn="ctr"/>
            <a:r>
              <a:rPr lang="en-US" sz="2000" i="1" dirty="0" err="1"/>
              <a:t>R</a:t>
            </a:r>
            <a:r>
              <a:rPr lang="en-US" sz="2000" dirty="0" err="1"/>
              <a:t>t;d</a:t>
            </a:r>
            <a:r>
              <a:rPr lang="en-US" sz="2000" dirty="0"/>
              <a:t> = </a:t>
            </a:r>
            <a:r>
              <a:rPr lang="en-US" sz="2000" i="1" dirty="0" err="1"/>
              <a:t>R</a:t>
            </a:r>
            <a:r>
              <a:rPr lang="en-US" sz="2000" dirty="0" err="1"/>
              <a:t>t;k</a:t>
            </a:r>
            <a:r>
              <a:rPr lang="en-US" sz="2000" dirty="0"/>
              <a:t> /</a:t>
            </a:r>
            <a:r>
              <a:rPr lang="el-GR" sz="2000" dirty="0"/>
              <a:t>γ</a:t>
            </a:r>
            <a:r>
              <a:rPr lang="en-US" sz="2000" dirty="0" err="1"/>
              <a:t>s;t</a:t>
            </a:r>
            <a:endParaRPr lang="sr-Latn-ME" sz="2000" dirty="0"/>
          </a:p>
          <a:p>
            <a:pPr algn="ctr"/>
            <a:endParaRPr lang="en-US" sz="2000" dirty="0">
              <a:latin typeface="Times New Roman" panose="02020603050405020304" pitchFamily="18" charset="0"/>
            </a:endParaRPr>
          </a:p>
        </p:txBody>
      </p:sp>
      <p:sp>
        <p:nvSpPr>
          <p:cNvPr id="3" name="Rectangle 2"/>
          <p:cNvSpPr/>
          <p:nvPr/>
        </p:nvSpPr>
        <p:spPr>
          <a:xfrm>
            <a:off x="407368" y="188640"/>
            <a:ext cx="10681322" cy="400110"/>
          </a:xfrm>
          <a:prstGeom prst="rect">
            <a:avLst/>
          </a:prstGeom>
        </p:spPr>
        <p:txBody>
          <a:bodyPr wrap="none">
            <a:spAutoFit/>
          </a:bodyPr>
          <a:lstStyle/>
          <a:p>
            <a:r>
              <a:rPr lang="en-US" sz="2000" b="1" dirty="0">
                <a:latin typeface="Times New Roman Bold,Bold"/>
              </a:rPr>
              <a:t>7.6.</a:t>
            </a:r>
            <a:r>
              <a:rPr lang="sr-Latn-ME" sz="2000" b="1" dirty="0">
                <a:latin typeface="Times New Roman Bold,Bold"/>
              </a:rPr>
              <a:t>3.2. </a:t>
            </a:r>
            <a:r>
              <a:rPr lang="en-US" sz="2000" b="1" dirty="0">
                <a:latin typeface="Times New Roman Bold,Bold"/>
              </a:rPr>
              <a:t> </a:t>
            </a:r>
            <a:r>
              <a:rPr lang="en-US" sz="2000" b="1" dirty="0" err="1"/>
              <a:t>Granična</a:t>
            </a:r>
            <a:r>
              <a:rPr lang="en-US" sz="2000" b="1" dirty="0"/>
              <a:t> </a:t>
            </a:r>
            <a:r>
              <a:rPr lang="en-US" sz="2000" b="1" dirty="0" err="1"/>
              <a:t>nosivost</a:t>
            </a:r>
            <a:r>
              <a:rPr lang="en-US" sz="2000" b="1" dirty="0"/>
              <a:t> </a:t>
            </a:r>
            <a:r>
              <a:rPr lang="en-US" sz="2000" b="1" dirty="0" err="1"/>
              <a:t>na</a:t>
            </a:r>
            <a:r>
              <a:rPr lang="en-US" sz="2000" b="1" dirty="0"/>
              <a:t> </a:t>
            </a:r>
            <a:r>
              <a:rPr lang="sr-Latn-ME" sz="2000" b="1" dirty="0"/>
              <a:t>zatezanje na </a:t>
            </a:r>
            <a:r>
              <a:rPr lang="en-US" sz="2000" b="1" dirty="0" err="1"/>
              <a:t>osnovu</a:t>
            </a:r>
            <a:r>
              <a:rPr lang="en-US" sz="2000" b="1" dirty="0"/>
              <a:t> </a:t>
            </a:r>
            <a:r>
              <a:rPr lang="en-US" sz="2000" b="1" dirty="0" err="1"/>
              <a:t>rezultata</a:t>
            </a:r>
            <a:r>
              <a:rPr lang="en-US" sz="2000" b="1" dirty="0"/>
              <a:t> </a:t>
            </a:r>
            <a:r>
              <a:rPr lang="en-US" sz="2000" b="1" dirty="0" err="1"/>
              <a:t>opita</a:t>
            </a:r>
            <a:r>
              <a:rPr lang="en-US" sz="2000" b="1" dirty="0"/>
              <a:t> </a:t>
            </a:r>
            <a:r>
              <a:rPr lang="en-US" sz="2000" b="1" dirty="0" err="1"/>
              <a:t>statičkim</a:t>
            </a:r>
            <a:r>
              <a:rPr lang="en-US" sz="2000" b="1" dirty="0"/>
              <a:t> </a:t>
            </a:r>
            <a:r>
              <a:rPr lang="en-US" sz="2000" b="1" dirty="0" err="1"/>
              <a:t>probnim</a:t>
            </a:r>
            <a:r>
              <a:rPr lang="en-US" sz="2000" b="1" dirty="0"/>
              <a:t> </a:t>
            </a:r>
            <a:r>
              <a:rPr lang="en-US" sz="2000" b="1" dirty="0" err="1"/>
              <a:t>opterećenjem</a:t>
            </a:r>
            <a:endParaRPr lang="en-US" sz="2000" dirty="0"/>
          </a:p>
        </p:txBody>
      </p:sp>
      <p:pic>
        <p:nvPicPr>
          <p:cNvPr id="11" name="Picture 10"/>
          <p:cNvPicPr>
            <a:picLocks noChangeAspect="1"/>
          </p:cNvPicPr>
          <p:nvPr/>
        </p:nvPicPr>
        <p:blipFill>
          <a:blip r:embed="rId2">
            <a:lum bright="-22000" contrast="39000"/>
          </a:blip>
          <a:stretch>
            <a:fillRect/>
          </a:stretch>
        </p:blipFill>
        <p:spPr>
          <a:xfrm>
            <a:off x="177104" y="1996535"/>
            <a:ext cx="6696744" cy="2605933"/>
          </a:xfrm>
          <a:prstGeom prst="rect">
            <a:avLst/>
          </a:prstGeom>
        </p:spPr>
      </p:pic>
      <p:sp>
        <p:nvSpPr>
          <p:cNvPr id="16" name="Rectangle 15"/>
          <p:cNvSpPr/>
          <p:nvPr/>
        </p:nvSpPr>
        <p:spPr>
          <a:xfrm>
            <a:off x="337190" y="4250555"/>
            <a:ext cx="2792242" cy="250181"/>
          </a:xfrm>
          <a:prstGeom prst="rect">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303912" y="1622159"/>
            <a:ext cx="432048" cy="256628"/>
          </a:xfrm>
          <a:prstGeom prst="rect">
            <a:avLst/>
          </a:prstGeom>
          <a:solidFill>
            <a:srgbClr val="FF0000">
              <a:alpha val="5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337190" y="4735178"/>
            <a:ext cx="8279090" cy="923330"/>
          </a:xfrm>
          <a:prstGeom prst="rect">
            <a:avLst/>
          </a:prstGeom>
        </p:spPr>
        <p:txBody>
          <a:bodyPr wrap="square">
            <a:spAutoFit/>
          </a:bodyPr>
          <a:lstStyle/>
          <a:p>
            <a:r>
              <a:rPr lang="en-US" dirty="0">
                <a:latin typeface="Times New Roman" panose="02020603050405020304" pitchFamily="18" charset="0"/>
              </a:rPr>
              <a:t>(3) </a:t>
            </a:r>
            <a:r>
              <a:rPr lang="en-US" dirty="0" err="1">
                <a:latin typeface="Times New Roman" panose="02020603050405020304" pitchFamily="18" charset="0"/>
              </a:rPr>
              <a:t>Kada</a:t>
            </a:r>
            <a:r>
              <a:rPr lang="en-US" dirty="0">
                <a:latin typeface="Times New Roman" panose="02020603050405020304" pitchFamily="18" charset="0"/>
              </a:rPr>
              <a:t> </a:t>
            </a:r>
            <a:r>
              <a:rPr lang="en-US" dirty="0" err="1">
                <a:latin typeface="Times New Roman" panose="02020603050405020304" pitchFamily="18" charset="0"/>
              </a:rPr>
              <a:t>šipovi</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budu</a:t>
            </a:r>
            <a:r>
              <a:rPr lang="en-US" dirty="0">
                <a:latin typeface="Times New Roman" panose="02020603050405020304" pitchFamily="18" charset="0"/>
              </a:rPr>
              <a:t> </a:t>
            </a:r>
            <a:r>
              <a:rPr lang="en-US" dirty="0" err="1">
                <a:latin typeface="Times New Roman" panose="02020603050405020304" pitchFamily="18" charset="0"/>
              </a:rPr>
              <a:t>opterećeni</a:t>
            </a:r>
            <a:r>
              <a:rPr lang="en-US" dirty="0">
                <a:latin typeface="Times New Roman" panose="02020603050405020304" pitchFamily="18" charset="0"/>
              </a:rPr>
              <a:t> </a:t>
            </a:r>
            <a:r>
              <a:rPr lang="en-US" dirty="0" err="1">
                <a:latin typeface="Times New Roman" panose="02020603050405020304" pitchFamily="18" charset="0"/>
              </a:rPr>
              <a:t>zatezanjem</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se </a:t>
            </a:r>
            <a:r>
              <a:rPr lang="en-US" dirty="0" err="1">
                <a:latin typeface="Times New Roman" panose="02020603050405020304" pitchFamily="18" charset="0"/>
              </a:rPr>
              <a:t>izvrši</a:t>
            </a:r>
            <a:r>
              <a:rPr lang="en-US" dirty="0">
                <a:latin typeface="Times New Roman" panose="02020603050405020304" pitchFamily="18" charset="0"/>
              </a:rPr>
              <a:t> </a:t>
            </a:r>
            <a:r>
              <a:rPr lang="en-US" dirty="0" err="1">
                <a:latin typeface="Times New Roman" panose="02020603050405020304" pitchFamily="18" charset="0"/>
              </a:rPr>
              <a:t>ispitivanje</a:t>
            </a:r>
            <a:r>
              <a:rPr lang="en-US" dirty="0">
                <a:latin typeface="Times New Roman" panose="02020603050405020304" pitchFamily="18" charset="0"/>
              </a:rPr>
              <a:t> </a:t>
            </a:r>
            <a:r>
              <a:rPr lang="en-US" dirty="0" err="1">
                <a:latin typeface="Times New Roman" panose="02020603050405020304" pitchFamily="18" charset="0"/>
              </a:rPr>
              <a:t>najmanje</a:t>
            </a:r>
            <a:r>
              <a:rPr lang="en-US" dirty="0">
                <a:latin typeface="Times New Roman" panose="02020603050405020304" pitchFamily="18" charset="0"/>
              </a:rPr>
              <a:t> </a:t>
            </a:r>
            <a:r>
              <a:rPr lang="en-US" dirty="0" err="1">
                <a:latin typeface="Times New Roman" panose="02020603050405020304" pitchFamily="18" charset="0"/>
              </a:rPr>
              <a:t>na</a:t>
            </a:r>
            <a:r>
              <a:rPr lang="sr-Latn-ME" dirty="0">
                <a:latin typeface="Times New Roman" panose="02020603050405020304" pitchFamily="18" charset="0"/>
              </a:rPr>
              <a:t> </a:t>
            </a:r>
            <a:r>
              <a:rPr lang="en-US" dirty="0" err="1">
                <a:latin typeface="Times New Roman" panose="02020603050405020304" pitchFamily="18" charset="0"/>
              </a:rPr>
              <a:t>dva</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U </a:t>
            </a:r>
            <a:r>
              <a:rPr lang="en-US" dirty="0" err="1">
                <a:latin typeface="Times New Roman" panose="02020603050405020304" pitchFamily="18" charset="0"/>
              </a:rPr>
              <a:t>slučaju</a:t>
            </a:r>
            <a:r>
              <a:rPr lang="en-US" dirty="0">
                <a:latin typeface="Times New Roman" panose="02020603050405020304" pitchFamily="18" charset="0"/>
              </a:rPr>
              <a:t> da </a:t>
            </a:r>
            <a:r>
              <a:rPr lang="en-US" dirty="0" err="1">
                <a:latin typeface="Times New Roman" panose="02020603050405020304" pitchFamily="18" charset="0"/>
              </a:rPr>
              <a:t>postoji</a:t>
            </a:r>
            <a:r>
              <a:rPr lang="en-US" dirty="0">
                <a:latin typeface="Times New Roman" panose="02020603050405020304" pitchFamily="18" charset="0"/>
              </a:rPr>
              <a:t> </a:t>
            </a:r>
            <a:r>
              <a:rPr lang="en-US" dirty="0" err="1">
                <a:latin typeface="Times New Roman" panose="02020603050405020304" pitchFamily="18" charset="0"/>
              </a:rPr>
              <a:t>veći</a:t>
            </a:r>
            <a:r>
              <a:rPr lang="en-US" dirty="0">
                <a:latin typeface="Times New Roman" panose="02020603050405020304" pitchFamily="18" charset="0"/>
              </a:rPr>
              <a:t> </a:t>
            </a:r>
            <a:r>
              <a:rPr lang="en-US" dirty="0" err="1">
                <a:latin typeface="Times New Roman" panose="02020603050405020304" pitchFamily="18" charset="0"/>
              </a:rPr>
              <a:t>broj</a:t>
            </a:r>
            <a:r>
              <a:rPr lang="en-US" dirty="0">
                <a:latin typeface="Times New Roman" panose="02020603050405020304" pitchFamily="18" charset="0"/>
              </a:rPr>
              <a:t> </a:t>
            </a:r>
            <a:r>
              <a:rPr lang="en-US" dirty="0" err="1">
                <a:latin typeface="Times New Roman" panose="02020603050405020304" pitchFamily="18" charset="0"/>
              </a:rPr>
              <a:t>zategnutih</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najmanje</a:t>
            </a:r>
            <a:r>
              <a:rPr lang="en-US" dirty="0">
                <a:latin typeface="Times New Roman" panose="02020603050405020304" pitchFamily="18" charset="0"/>
              </a:rPr>
              <a:t> 2% od </a:t>
            </a:r>
            <a:r>
              <a:rPr lang="en-US" dirty="0" err="1">
                <a:latin typeface="Times New Roman" panose="02020603050405020304" pitchFamily="18" charset="0"/>
              </a:rPr>
              <a:t>broja</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treba</a:t>
            </a:r>
            <a:r>
              <a:rPr lang="sr-Latn-ME" dirty="0">
                <a:latin typeface="Times New Roman" panose="02020603050405020304" pitchFamily="18" charset="0"/>
              </a:rPr>
              <a:t> </a:t>
            </a:r>
            <a:r>
              <a:rPr lang="en-US" dirty="0">
                <a:latin typeface="Times New Roman" panose="02020603050405020304" pitchFamily="18" charset="0"/>
              </a:rPr>
              <a:t>da </a:t>
            </a:r>
            <a:r>
              <a:rPr lang="en-US" dirty="0" err="1">
                <a:latin typeface="Times New Roman" panose="02020603050405020304" pitchFamily="18" charset="0"/>
              </a:rPr>
              <a:t>bude</a:t>
            </a:r>
            <a:r>
              <a:rPr lang="en-US" dirty="0">
                <a:latin typeface="Times New Roman" panose="02020603050405020304" pitchFamily="18" charset="0"/>
              </a:rPr>
              <a:t> </a:t>
            </a:r>
            <a:r>
              <a:rPr lang="en-US" dirty="0" err="1">
                <a:latin typeface="Times New Roman" panose="02020603050405020304" pitchFamily="18" charset="0"/>
              </a:rPr>
              <a:t>izvršeno</a:t>
            </a:r>
            <a:r>
              <a:rPr lang="en-US" dirty="0">
                <a:latin typeface="Times New Roman" panose="02020603050405020304" pitchFamily="18" charset="0"/>
              </a:rPr>
              <a:t> </a:t>
            </a:r>
            <a:r>
              <a:rPr lang="en-US" dirty="0" err="1">
                <a:latin typeface="Times New Roman" panose="02020603050405020304" pitchFamily="18" charset="0"/>
              </a:rPr>
              <a:t>ispitivanje</a:t>
            </a:r>
            <a:r>
              <a:rPr lang="en-US" dirty="0">
                <a:latin typeface="Times New Roman" panose="02020603050405020304" pitchFamily="18" charset="0"/>
              </a:rPr>
              <a:t>.</a:t>
            </a:r>
            <a:endParaRPr lang="en-US" dirty="0"/>
          </a:p>
        </p:txBody>
      </p:sp>
    </p:spTree>
    <p:extLst>
      <p:ext uri="{BB962C8B-B14F-4D97-AF65-F5344CB8AC3E}">
        <p14:creationId xmlns:p14="http://schemas.microsoft.com/office/powerpoint/2010/main" val="194613717"/>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animBg="1"/>
      <p:bldP spid="17"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3" y="828675"/>
            <a:ext cx="12030075" cy="520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07368" y="3007362"/>
            <a:ext cx="7632848" cy="324036"/>
          </a:xfrm>
          <a:prstGeom prst="rect">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ME"/>
          </a:p>
        </p:txBody>
      </p:sp>
      <p:sp>
        <p:nvSpPr>
          <p:cNvPr id="6" name="Rectangle 5"/>
          <p:cNvSpPr/>
          <p:nvPr/>
        </p:nvSpPr>
        <p:spPr>
          <a:xfrm>
            <a:off x="7968208" y="2636912"/>
            <a:ext cx="3528392" cy="352003"/>
          </a:xfrm>
          <a:prstGeom prst="rect">
            <a:avLst/>
          </a:prstGeom>
          <a:solidFill>
            <a:schemeClr val="accent4">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ME"/>
          </a:p>
        </p:txBody>
      </p:sp>
    </p:spTree>
    <p:extLst>
      <p:ext uri="{BB962C8B-B14F-4D97-AF65-F5344CB8AC3E}">
        <p14:creationId xmlns:p14="http://schemas.microsoft.com/office/powerpoint/2010/main" val="389291686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Rectangle 1"/>
              <p:cNvSpPr/>
              <p:nvPr/>
            </p:nvSpPr>
            <p:spPr>
              <a:xfrm>
                <a:off x="386959" y="2492896"/>
                <a:ext cx="1985031" cy="1366208"/>
              </a:xfrm>
              <a:prstGeom prst="rect">
                <a:avLst/>
              </a:prstGeom>
            </p:spPr>
            <p:txBody>
              <a:bodyPr wrap="none">
                <a:spAutoFit/>
              </a:bodyPr>
              <a:lstStyle/>
              <a:p>
                <a:pPr algn="ctr" eaLnBrk="0" hangingPunct="0">
                  <a:spcBef>
                    <a:spcPts val="1200"/>
                  </a:spcBef>
                  <a:spcAft>
                    <a:spcPts val="0"/>
                  </a:spcAft>
                </a:pPr>
                <a:r>
                  <a:rPr lang="sr-Latn-ME" dirty="0">
                    <a:latin typeface="Times New Roman" panose="02020603050405020304" pitchFamily="18" charset="0"/>
                    <a:ea typeface="Times New Roman" panose="02020603050405020304" pitchFamily="18" charset="0"/>
                  </a:rPr>
                  <a:t>R</a:t>
                </a:r>
                <a:r>
                  <a:rPr lang="sr-Latn-ME" baseline="-25000" dirty="0">
                    <a:effectLst/>
                    <a:latin typeface="Times New Roman" panose="02020603050405020304" pitchFamily="18" charset="0"/>
                    <a:ea typeface="Times New Roman" panose="02020603050405020304" pitchFamily="18" charset="0"/>
                  </a:rPr>
                  <a:t>c;m</a:t>
                </a:r>
                <a:r>
                  <a:rPr lang="sr-Latn-ME" dirty="0">
                    <a:effectLst/>
                    <a:latin typeface="Times New Roman" panose="02020603050405020304" pitchFamily="18" charset="0"/>
                    <a:ea typeface="Times New Roman" panose="02020603050405020304" pitchFamily="18" charset="0"/>
                  </a:rPr>
                  <a:t> = </a:t>
                </a:r>
                <a14:m>
                  <m:oMath xmlns:m="http://schemas.openxmlformats.org/officeDocument/2006/math">
                    <m:d>
                      <m:dPr>
                        <m:begChr m:val="{"/>
                        <m:endChr m:val="}"/>
                        <m:ctrlPr>
                          <a:rPr lang="en-US" i="1">
                            <a:effectLst/>
                            <a:latin typeface="Cambria Math" panose="02040503050406030204" pitchFamily="18" charset="0"/>
                            <a:ea typeface="Times New Roman" panose="02020603050405020304" pitchFamily="18" charset="0"/>
                          </a:rPr>
                        </m:ctrlPr>
                      </m:dPr>
                      <m:e>
                        <m:eqArr>
                          <m:eqArrPr>
                            <m:ctrlPr>
                              <a:rPr lang="en-US" i="1">
                                <a:effectLst/>
                                <a:latin typeface="Cambria Math" panose="02040503050406030204" pitchFamily="18" charset="0"/>
                                <a:ea typeface="Times New Roman" panose="02020603050405020304" pitchFamily="18" charset="0"/>
                              </a:rPr>
                            </m:ctrlPr>
                          </m:eqArrPr>
                          <m:e>
                            <m:r>
                              <a:rPr lang="sr-Latn-ME" i="1">
                                <a:effectLst/>
                                <a:latin typeface="Cambria Math" panose="02040503050406030204" pitchFamily="18" charset="0"/>
                                <a:ea typeface="Times New Roman" panose="02020603050405020304" pitchFamily="18" charset="0"/>
                              </a:rPr>
                              <m:t>4981</m:t>
                            </m:r>
                          </m:e>
                          <m:e>
                            <m:r>
                              <a:rPr lang="sr-Latn-ME" i="1">
                                <a:effectLst/>
                                <a:latin typeface="Cambria Math" panose="02040503050406030204" pitchFamily="18" charset="0"/>
                                <a:ea typeface="Times New Roman" panose="02020603050405020304" pitchFamily="18" charset="0"/>
                              </a:rPr>
                              <m:t>4324</m:t>
                            </m:r>
                          </m:e>
                          <m:e>
                            <m:r>
                              <a:rPr lang="sr-Latn-ME" i="1">
                                <a:effectLst/>
                                <a:latin typeface="Cambria Math" panose="02040503050406030204" pitchFamily="18" charset="0"/>
                                <a:ea typeface="Cambria Math" panose="02040503050406030204" pitchFamily="18" charset="0"/>
                                <a:cs typeface="Cambria Math" panose="02040503050406030204" pitchFamily="18" charset="0"/>
                              </a:rPr>
                              <m:t>3882</m:t>
                            </m:r>
                          </m:e>
                          <m:e>
                            <m:r>
                              <a:rPr lang="sr-Latn-ME" i="1">
                                <a:effectLst/>
                                <a:latin typeface="Cambria Math" panose="02040503050406030204" pitchFamily="18" charset="0"/>
                                <a:ea typeface="Cambria Math" panose="02040503050406030204" pitchFamily="18" charset="0"/>
                                <a:cs typeface="Cambria Math" panose="02040503050406030204" pitchFamily="18" charset="0"/>
                              </a:rPr>
                              <m:t>4352</m:t>
                            </m:r>
                          </m:e>
                          <m:e>
                            <m:r>
                              <a:rPr lang="sr-Latn-ME" i="1">
                                <a:effectLst/>
                                <a:latin typeface="Cambria Math" panose="02040503050406030204" pitchFamily="18" charset="0"/>
                                <a:ea typeface="Cambria Math" panose="02040503050406030204" pitchFamily="18" charset="0"/>
                                <a:cs typeface="Cambria Math" panose="02040503050406030204" pitchFamily="18" charset="0"/>
                              </a:rPr>
                              <m:t>4330</m:t>
                            </m:r>
                          </m:e>
                        </m:eqArr>
                      </m:e>
                    </m:d>
                  </m:oMath>
                </a14:m>
                <a:r>
                  <a:rPr lang="sr-Latn-ME" dirty="0">
                    <a:effectLst/>
                    <a:latin typeface="Times New Roman" panose="02020603050405020304" pitchFamily="18" charset="0"/>
                    <a:ea typeface="Times New Roman" panose="02020603050405020304" pitchFamily="18" charset="0"/>
                  </a:rPr>
                  <a:t> kN</a:t>
                </a:r>
                <a:endParaRPr lang="en-US" dirty="0">
                  <a:effectLst/>
                  <a:latin typeface="Times New Roman" panose="02020603050405020304" pitchFamily="18" charset="0"/>
                  <a:ea typeface="Times New Roman" panose="02020603050405020304" pitchFamily="18" charset="0"/>
                </a:endParaRPr>
              </a:p>
            </p:txBody>
          </p:sp>
        </mc:Choice>
        <mc:Fallback xmlns="">
          <p:sp>
            <p:nvSpPr>
              <p:cNvPr id="2" name="Rectangle 1"/>
              <p:cNvSpPr>
                <a:spLocks noRot="1" noChangeAspect="1" noMove="1" noResize="1" noEditPoints="1" noAdjustHandles="1" noChangeArrowheads="1" noChangeShapeType="1" noTextEdit="1"/>
              </p:cNvSpPr>
              <p:nvPr/>
            </p:nvSpPr>
            <p:spPr>
              <a:xfrm>
                <a:off x="386959" y="2492896"/>
                <a:ext cx="1985031" cy="1366208"/>
              </a:xfrm>
              <a:prstGeom prst="rect">
                <a:avLst/>
              </a:prstGeom>
              <a:blipFill rotWithShape="0">
                <a:blip r:embed="rId2"/>
                <a:stretch>
                  <a:fillRect l="-2147" r="-2147"/>
                </a:stretch>
              </a:blipFill>
            </p:spPr>
            <p:txBody>
              <a:bodyPr/>
              <a:lstStyle/>
              <a:p>
                <a:r>
                  <a:rPr lang="en-US">
                    <a:noFill/>
                  </a:rPr>
                  <a:t> </a:t>
                </a:r>
              </a:p>
            </p:txBody>
          </p:sp>
        </mc:Fallback>
      </mc:AlternateContent>
      <p:sp>
        <p:nvSpPr>
          <p:cNvPr id="3" name="Rectangle 2"/>
          <p:cNvSpPr/>
          <p:nvPr/>
        </p:nvSpPr>
        <p:spPr>
          <a:xfrm>
            <a:off x="2413097" y="1851406"/>
            <a:ext cx="7488832" cy="1041311"/>
          </a:xfrm>
          <a:prstGeom prst="rect">
            <a:avLst/>
          </a:prstGeom>
        </p:spPr>
        <p:txBody>
          <a:bodyPr wrap="square">
            <a:spAutoFit/>
          </a:bodyPr>
          <a:lstStyle/>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rPr>
              <a:t>n – broj šipova korišćenih za probno testiranje (n=5)</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rPr>
              <a:t>R</a:t>
            </a:r>
            <a:r>
              <a:rPr lang="sr-Latn-ME" baseline="-25000" dirty="0">
                <a:latin typeface="Times New Roman" panose="02020603050405020304" pitchFamily="18" charset="0"/>
                <a:ea typeface="Times New Roman" panose="02020603050405020304" pitchFamily="18" charset="0"/>
              </a:rPr>
              <a:t>c</a:t>
            </a:r>
            <a:r>
              <a:rPr lang="sr-Latn-ME" dirty="0">
                <a:latin typeface="Times New Roman" panose="02020603050405020304" pitchFamily="18" charset="0"/>
                <a:ea typeface="Times New Roman" panose="02020603050405020304" pitchFamily="18" charset="0"/>
              </a:rPr>
              <a:t> – vrijednost čvrstoće tla na pritisak koje djeluje na šip u stanju loma</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rPr>
              <a:t>R</a:t>
            </a:r>
            <a:r>
              <a:rPr lang="sr-Latn-ME" baseline="-25000" dirty="0">
                <a:latin typeface="Times New Roman" panose="02020603050405020304" pitchFamily="18" charset="0"/>
                <a:ea typeface="Times New Roman" panose="02020603050405020304" pitchFamily="18" charset="0"/>
              </a:rPr>
              <a:t>c;m</a:t>
            </a:r>
            <a:r>
              <a:rPr lang="sr-Latn-ME" dirty="0">
                <a:latin typeface="Times New Roman" panose="02020603050405020304" pitchFamily="18" charset="0"/>
                <a:ea typeface="Times New Roman" panose="02020603050405020304" pitchFamily="18" charset="0"/>
              </a:rPr>
              <a:t> – izmjerena vrijednost R</a:t>
            </a:r>
            <a:r>
              <a:rPr lang="sr-Latn-ME" baseline="-25000" dirty="0">
                <a:latin typeface="Times New Roman" panose="02020603050405020304" pitchFamily="18" charset="0"/>
                <a:ea typeface="Times New Roman" panose="02020603050405020304" pitchFamily="18" charset="0"/>
              </a:rPr>
              <a:t>c</a:t>
            </a:r>
            <a:r>
              <a:rPr lang="sr-Latn-ME" dirty="0">
                <a:latin typeface="Times New Roman" panose="02020603050405020304" pitchFamily="18" charset="0"/>
                <a:ea typeface="Times New Roman" panose="02020603050405020304" pitchFamily="18" charset="0"/>
              </a:rPr>
              <a:t> za šip u terenskom opitu</a:t>
            </a:r>
            <a:endParaRPr lang="en-US" dirty="0">
              <a:effectLst/>
              <a:latin typeface="Times New Roman" panose="02020603050405020304" pitchFamily="18" charset="0"/>
              <a:ea typeface="Times New Roman" panose="02020603050405020304" pitchFamily="18" charset="0"/>
            </a:endParaRPr>
          </a:p>
        </p:txBody>
      </p:sp>
      <p:sp>
        <p:nvSpPr>
          <p:cNvPr id="4" name="Title 2"/>
          <p:cNvSpPr>
            <a:spLocks noGrp="1"/>
          </p:cNvSpPr>
          <p:nvPr>
            <p:ph type="title"/>
          </p:nvPr>
        </p:nvSpPr>
        <p:spPr>
          <a:xfrm>
            <a:off x="-240704" y="116632"/>
            <a:ext cx="3240359" cy="498475"/>
          </a:xfrm>
        </p:spPr>
        <p:txBody>
          <a:bodyPr>
            <a:normAutofit/>
          </a:bodyPr>
          <a:lstStyle/>
          <a:p>
            <a:pPr fontAlgn="auto">
              <a:spcAft>
                <a:spcPts val="0"/>
              </a:spcAft>
              <a:defRPr/>
            </a:pPr>
            <a:r>
              <a:rPr lang="en-US" sz="2000" b="1" dirty="0">
                <a:solidFill>
                  <a:srgbClr val="903163"/>
                </a:solidFill>
              </a:rPr>
              <a:t>Ra</a:t>
            </a:r>
            <a:r>
              <a:rPr lang="sr-Latn-ME" sz="2000" b="1" dirty="0">
                <a:solidFill>
                  <a:srgbClr val="903163"/>
                </a:solidFill>
              </a:rPr>
              <a:t>čunski primjer 1</a:t>
            </a:r>
            <a:endParaRPr lang="en-US" sz="2000" b="1" dirty="0"/>
          </a:p>
        </p:txBody>
      </p:sp>
      <p:sp>
        <p:nvSpPr>
          <p:cNvPr id="5" name="Rectangle 4"/>
          <p:cNvSpPr/>
          <p:nvPr/>
        </p:nvSpPr>
        <p:spPr>
          <a:xfrm>
            <a:off x="289149" y="830406"/>
            <a:ext cx="2180649" cy="1447191"/>
          </a:xfrm>
          <a:prstGeom prst="rect">
            <a:avLst/>
          </a:prstGeom>
        </p:spPr>
        <p:txBody>
          <a:bodyPr wrap="square">
            <a:spAutoFit/>
          </a:bodyPr>
          <a:lstStyle/>
          <a:p>
            <a:pPr marL="342900" lvl="0" indent="-342900" algn="just" eaLnBrk="0" hangingPunct="0">
              <a:lnSpc>
                <a:spcPts val="1400"/>
              </a:lnSpc>
              <a:spcBef>
                <a:spcPts val="800"/>
              </a:spcBef>
              <a:spcAft>
                <a:spcPts val="800"/>
              </a:spcAft>
              <a:buFont typeface="Symbol" panose="05050102010706020507" pitchFamily="18" charset="2"/>
              <a:buChar char=""/>
            </a:pPr>
            <a:r>
              <a:rPr lang="sr-Latn-ME" sz="2000" dirty="0">
                <a:latin typeface="Times New Roman" panose="02020603050405020304" pitchFamily="18" charset="0"/>
                <a:ea typeface="Times New Roman" panose="02020603050405020304" pitchFamily="18" charset="0"/>
              </a:rPr>
              <a:t>D=60cm</a:t>
            </a:r>
            <a:endParaRPr lang="en-US" sz="2000"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sz="2000" dirty="0">
                <a:latin typeface="Times New Roman" panose="02020603050405020304" pitchFamily="18" charset="0"/>
                <a:ea typeface="Times New Roman" panose="02020603050405020304" pitchFamily="18" charset="0"/>
              </a:rPr>
              <a:t>L=25.0m </a:t>
            </a:r>
            <a:endParaRPr lang="en-US" sz="2000"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sz="2000" dirty="0">
                <a:latin typeface="Times New Roman" panose="02020603050405020304" pitchFamily="18" charset="0"/>
                <a:ea typeface="Times New Roman" panose="02020603050405020304" pitchFamily="18" charset="0"/>
              </a:rPr>
              <a:t>F</a:t>
            </a:r>
            <a:r>
              <a:rPr lang="sr-Latn-ME" sz="2000" baseline="-25000" dirty="0">
                <a:latin typeface="Times New Roman" panose="02020603050405020304" pitchFamily="18" charset="0"/>
                <a:ea typeface="Times New Roman" panose="02020603050405020304" pitchFamily="18" charset="0"/>
              </a:rPr>
              <a:t>Gk</a:t>
            </a:r>
            <a:r>
              <a:rPr lang="sr-Latn-ME" sz="2000" dirty="0">
                <a:latin typeface="Times New Roman" panose="02020603050405020304" pitchFamily="18" charset="0"/>
                <a:ea typeface="Times New Roman" panose="02020603050405020304" pitchFamily="18" charset="0"/>
              </a:rPr>
              <a:t>=1500 kN</a:t>
            </a:r>
          </a:p>
          <a:p>
            <a:pPr marL="342900" lvl="0" indent="-342900" algn="just" eaLnBrk="0" hangingPunct="0">
              <a:lnSpc>
                <a:spcPts val="1400"/>
              </a:lnSpc>
              <a:spcBef>
                <a:spcPts val="800"/>
              </a:spcBef>
              <a:spcAft>
                <a:spcPts val="800"/>
              </a:spcAft>
              <a:buFont typeface="Symbol" panose="05050102010706020507" pitchFamily="18" charset="2"/>
              <a:buChar char=""/>
            </a:pPr>
            <a:r>
              <a:rPr lang="sr-Latn-ME" sz="2000" dirty="0"/>
              <a:t>F</a:t>
            </a:r>
            <a:r>
              <a:rPr lang="sr-Latn-ME" sz="2000" baseline="-25000" dirty="0"/>
              <a:t>Qk</a:t>
            </a:r>
            <a:r>
              <a:rPr lang="sr-Latn-ME" sz="2000" dirty="0"/>
              <a:t>=700 kN</a:t>
            </a:r>
            <a:endParaRPr lang="en-US" sz="2000" dirty="0">
              <a:effectLst/>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6" name="Rectangle 5"/>
              <p:cNvSpPr/>
              <p:nvPr/>
            </p:nvSpPr>
            <p:spPr>
              <a:xfrm>
                <a:off x="2469798" y="419039"/>
                <a:ext cx="2376264" cy="491801"/>
              </a:xfrm>
              <a:prstGeom prst="rect">
                <a:avLst/>
              </a:prstGeom>
            </p:spPr>
            <p:txBody>
              <a:bodyPr wrap="square">
                <a:spAutoFit/>
              </a:bodyPr>
              <a:lstStyle/>
              <a:p>
                <a:r>
                  <a:rPr lang="sr-Latn-ME" dirty="0">
                    <a:latin typeface="Times New Roman" panose="02020603050405020304" pitchFamily="18" charset="0"/>
                    <a:ea typeface="Times New Roman" panose="02020603050405020304" pitchFamily="18" charset="0"/>
                  </a:rPr>
                  <a:t>R</a:t>
                </a:r>
                <a:r>
                  <a:rPr lang="sr-Latn-ME" baseline="-25000" dirty="0">
                    <a:effectLst/>
                    <a:latin typeface="Times New Roman" panose="02020603050405020304" pitchFamily="18" charset="0"/>
                    <a:ea typeface="Times New Roman" panose="02020603050405020304" pitchFamily="18" charset="0"/>
                  </a:rPr>
                  <a:t>m</a:t>
                </a:r>
                <a:r>
                  <a:rPr lang="sr-Latn-ME"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i="1">
                            <a:effectLst/>
                            <a:latin typeface="Cambria Math" panose="02040503050406030204" pitchFamily="18" charset="0"/>
                          </a:rPr>
                        </m:ctrlPr>
                      </m:fPr>
                      <m:num>
                        <m:sSub>
                          <m:sSubPr>
                            <m:ctrlPr>
                              <a:rPr lang="en-US" i="1">
                                <a:effectLst/>
                                <a:latin typeface="Cambria Math" panose="02040503050406030204" pitchFamily="18" charset="0"/>
                              </a:rPr>
                            </m:ctrlPr>
                          </m:sSubPr>
                          <m:e>
                            <m:r>
                              <a:rPr lang="sr-Latn-ME" i="1">
                                <a:effectLst/>
                                <a:latin typeface="Cambria Math" panose="02040503050406030204" pitchFamily="18" charset="0"/>
                                <a:ea typeface="Times New Roman" panose="02020603050405020304" pitchFamily="18" charset="0"/>
                                <a:cs typeface="Times New Roman" panose="02020603050405020304" pitchFamily="18" charset="0"/>
                              </a:rPr>
                              <m:t>𝛴</m:t>
                            </m:r>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𝑅</m:t>
                            </m:r>
                          </m:e>
                          <m:sub>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𝑐</m:t>
                            </m:r>
                            <m:r>
                              <a:rPr lang="sr-Latn-ME" i="1">
                                <a:effectLst/>
                                <a:latin typeface="Cambria Math" panose="02040503050406030204" pitchFamily="18" charset="0"/>
                                <a:ea typeface="Times New Roman" panose="02020603050405020304" pitchFamily="18" charset="0"/>
                                <a:cs typeface="Times New Roman" panose="02020603050405020304" pitchFamily="18" charset="0"/>
                              </a:rPr>
                              <m:t>;</m:t>
                            </m:r>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𝑚</m:t>
                            </m:r>
                          </m:sub>
                        </m:sSub>
                      </m:num>
                      <m:den>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𝑛</m:t>
                        </m:r>
                      </m:den>
                    </m:f>
                  </m:oMath>
                </a14:m>
                <a:r>
                  <a:rPr lang="sr-Latn-ME" dirty="0">
                    <a:effectLst/>
                    <a:latin typeface="Times New Roman" panose="02020603050405020304" pitchFamily="18" charset="0"/>
                    <a:ea typeface="Times New Roman" panose="02020603050405020304" pitchFamily="18" charset="0"/>
                  </a:rPr>
                  <a:t> = 4374 kN</a:t>
                </a:r>
                <a:endParaRPr lang="en-US" dirty="0"/>
              </a:p>
            </p:txBody>
          </p:sp>
        </mc:Choice>
        <mc:Fallback xmlns="">
          <p:sp>
            <p:nvSpPr>
              <p:cNvPr id="6" name="Rectangle 5"/>
              <p:cNvSpPr>
                <a:spLocks noRot="1" noChangeAspect="1" noMove="1" noResize="1" noEditPoints="1" noAdjustHandles="1" noChangeArrowheads="1" noChangeShapeType="1" noTextEdit="1"/>
              </p:cNvSpPr>
              <p:nvPr/>
            </p:nvSpPr>
            <p:spPr>
              <a:xfrm>
                <a:off x="2469798" y="419039"/>
                <a:ext cx="2376264" cy="491801"/>
              </a:xfrm>
              <a:prstGeom prst="rect">
                <a:avLst/>
              </a:prstGeom>
              <a:blipFill rotWithShape="0">
                <a:blip r:embed="rId3"/>
                <a:stretch>
                  <a:fillRect l="-2051" b="-7500"/>
                </a:stretch>
              </a:blipFill>
            </p:spPr>
            <p:txBody>
              <a:bodyPr/>
              <a:lstStyle/>
              <a:p>
                <a:r>
                  <a:rPr lang="en-US">
                    <a:noFill/>
                  </a:rPr>
                  <a:t> </a:t>
                </a:r>
              </a:p>
            </p:txBody>
          </p:sp>
        </mc:Fallback>
      </mc:AlternateContent>
      <p:sp>
        <p:nvSpPr>
          <p:cNvPr id="7" name="Rectangle 6"/>
          <p:cNvSpPr/>
          <p:nvPr/>
        </p:nvSpPr>
        <p:spPr>
          <a:xfrm>
            <a:off x="2439508" y="1127585"/>
            <a:ext cx="5072222" cy="369332"/>
          </a:xfrm>
          <a:prstGeom prst="rect">
            <a:avLst/>
          </a:prstGeom>
        </p:spPr>
        <p:txBody>
          <a:bodyPr wrap="none">
            <a:spAutoFit/>
          </a:bodyPr>
          <a:lstStyle/>
          <a:p>
            <a:r>
              <a:rPr lang="sr-Latn-ME" dirty="0">
                <a:latin typeface="Times New Roman" panose="02020603050405020304" pitchFamily="18" charset="0"/>
                <a:ea typeface="Times New Roman" panose="02020603050405020304" pitchFamily="18" charset="0"/>
              </a:rPr>
              <a:t>R</a:t>
            </a:r>
            <a:r>
              <a:rPr lang="sr-Latn-ME" baseline="-25000" dirty="0">
                <a:latin typeface="Times New Roman" panose="02020603050405020304" pitchFamily="18" charset="0"/>
                <a:ea typeface="Times New Roman" panose="02020603050405020304" pitchFamily="18" charset="0"/>
              </a:rPr>
              <a:t>m;min</a:t>
            </a:r>
            <a:r>
              <a:rPr lang="sr-Latn-ME" dirty="0">
                <a:latin typeface="Times New Roman" panose="02020603050405020304" pitchFamily="18" charset="0"/>
                <a:ea typeface="Times New Roman" panose="02020603050405020304" pitchFamily="18" charset="0"/>
              </a:rPr>
              <a:t> = min ( R</a:t>
            </a:r>
            <a:r>
              <a:rPr lang="sr-Latn-ME" baseline="-25000" dirty="0">
                <a:latin typeface="Times New Roman" panose="02020603050405020304" pitchFamily="18" charset="0"/>
                <a:ea typeface="Times New Roman" panose="02020603050405020304" pitchFamily="18" charset="0"/>
              </a:rPr>
              <a:t>m1 </a:t>
            </a:r>
            <a:r>
              <a:rPr lang="sr-Latn-ME" dirty="0">
                <a:latin typeface="Times New Roman" panose="02020603050405020304" pitchFamily="18" charset="0"/>
                <a:ea typeface="Times New Roman" panose="02020603050405020304" pitchFamily="18" charset="0"/>
              </a:rPr>
              <a:t>, R</a:t>
            </a:r>
            <a:r>
              <a:rPr lang="sr-Latn-ME" baseline="-25000" dirty="0">
                <a:latin typeface="Times New Roman" panose="02020603050405020304" pitchFamily="18" charset="0"/>
                <a:ea typeface="Times New Roman" panose="02020603050405020304" pitchFamily="18" charset="0"/>
              </a:rPr>
              <a:t>m2 </a:t>
            </a:r>
            <a:r>
              <a:rPr lang="sr-Latn-ME" dirty="0">
                <a:latin typeface="Times New Roman" panose="02020603050405020304" pitchFamily="18" charset="0"/>
                <a:ea typeface="Times New Roman" panose="02020603050405020304" pitchFamily="18" charset="0"/>
              </a:rPr>
              <a:t>, R</a:t>
            </a:r>
            <a:r>
              <a:rPr lang="sr-Latn-ME" baseline="-25000" dirty="0">
                <a:latin typeface="Times New Roman" panose="02020603050405020304" pitchFamily="18" charset="0"/>
                <a:ea typeface="Times New Roman" panose="02020603050405020304" pitchFamily="18" charset="0"/>
              </a:rPr>
              <a:t>m3 </a:t>
            </a:r>
            <a:r>
              <a:rPr lang="sr-Latn-ME" dirty="0">
                <a:latin typeface="Times New Roman" panose="02020603050405020304" pitchFamily="18" charset="0"/>
                <a:ea typeface="Times New Roman" panose="02020603050405020304" pitchFamily="18" charset="0"/>
              </a:rPr>
              <a:t>, R</a:t>
            </a:r>
            <a:r>
              <a:rPr lang="sr-Latn-ME" baseline="-25000" dirty="0">
                <a:latin typeface="Times New Roman" panose="02020603050405020304" pitchFamily="18" charset="0"/>
                <a:ea typeface="Times New Roman" panose="02020603050405020304" pitchFamily="18" charset="0"/>
              </a:rPr>
              <a:t>m4 </a:t>
            </a:r>
            <a:r>
              <a:rPr lang="sr-Latn-ME" dirty="0">
                <a:latin typeface="Times New Roman" panose="02020603050405020304" pitchFamily="18" charset="0"/>
                <a:ea typeface="Times New Roman" panose="02020603050405020304" pitchFamily="18" charset="0"/>
              </a:rPr>
              <a:t>, R</a:t>
            </a:r>
            <a:r>
              <a:rPr lang="sr-Latn-ME" baseline="-25000" dirty="0">
                <a:latin typeface="Times New Roman" panose="02020603050405020304" pitchFamily="18" charset="0"/>
                <a:ea typeface="Times New Roman" panose="02020603050405020304" pitchFamily="18" charset="0"/>
              </a:rPr>
              <a:t>m5 </a:t>
            </a:r>
            <a:r>
              <a:rPr lang="sr-Latn-ME" dirty="0">
                <a:latin typeface="Times New Roman" panose="02020603050405020304" pitchFamily="18" charset="0"/>
                <a:ea typeface="Times New Roman" panose="02020603050405020304" pitchFamily="18" charset="0"/>
              </a:rPr>
              <a:t>) = 3882 kN</a:t>
            </a:r>
            <a:endParaRPr lang="en-US" dirty="0"/>
          </a:p>
        </p:txBody>
      </p:sp>
      <p:pic>
        <p:nvPicPr>
          <p:cNvPr id="8" name="Picture 7"/>
          <p:cNvPicPr>
            <a:picLocks noChangeAspect="1"/>
          </p:cNvPicPr>
          <p:nvPr/>
        </p:nvPicPr>
        <p:blipFill rotWithShape="1">
          <a:blip r:embed="rId4"/>
          <a:srcRect l="16967" r="17591" b="21219"/>
          <a:stretch/>
        </p:blipFill>
        <p:spPr>
          <a:xfrm>
            <a:off x="7717872" y="266951"/>
            <a:ext cx="4355918" cy="1361849"/>
          </a:xfrm>
          <a:prstGeom prst="rect">
            <a:avLst/>
          </a:prstGeom>
        </p:spPr>
      </p:pic>
      <mc:AlternateContent xmlns:mc="http://schemas.openxmlformats.org/markup-compatibility/2006" xmlns:a14="http://schemas.microsoft.com/office/drawing/2010/main">
        <mc:Choice Requires="a14">
          <p:sp>
            <p:nvSpPr>
              <p:cNvPr id="9" name="Rectangle 8"/>
              <p:cNvSpPr/>
              <p:nvPr/>
            </p:nvSpPr>
            <p:spPr>
              <a:xfrm>
                <a:off x="2734200" y="3503875"/>
                <a:ext cx="4983672" cy="297517"/>
              </a:xfrm>
              <a:prstGeom prst="rect">
                <a:avLst/>
              </a:prstGeom>
            </p:spPr>
            <p:txBody>
              <a:bodyPr wrap="none">
                <a:spAutoFit/>
              </a:bodyPr>
              <a:lstStyle/>
              <a:p>
                <a:pPr algn="just" eaLnBrk="0" hangingPunct="0">
                  <a:lnSpc>
                    <a:spcPts val="1600"/>
                  </a:lnSpc>
                  <a:spcBef>
                    <a:spcPts val="1200"/>
                  </a:spcBef>
                  <a:spcAft>
                    <a:spcPts val="0"/>
                  </a:spcAft>
                  <a:tabLst>
                    <a:tab pos="2970530" algn="ctr"/>
                    <a:tab pos="5941060" algn="l"/>
                  </a:tabLst>
                </a:pPr>
                <a:r>
                  <a:rPr lang="sr-Latn-ME" dirty="0">
                    <a:latin typeface="Times New Roman" panose="02020603050405020304" pitchFamily="18" charset="0"/>
                    <a:ea typeface="Times New Roman" panose="02020603050405020304" pitchFamily="18" charset="0"/>
                  </a:rPr>
                  <a:t>F</a:t>
                </a:r>
                <a:r>
                  <a:rPr lang="sr-Latn-ME" baseline="-25000" dirty="0">
                    <a:effectLst/>
                    <a:latin typeface="Times New Roman" panose="02020603050405020304" pitchFamily="18" charset="0"/>
                    <a:ea typeface="Times New Roman" panose="02020603050405020304" pitchFamily="18" charset="0"/>
                  </a:rPr>
                  <a:t>cd</a:t>
                </a:r>
                <a:r>
                  <a:rPr lang="sr-Latn-ME" dirty="0">
                    <a:effectLst/>
                    <a:latin typeface="Times New Roman" panose="02020603050405020304" pitchFamily="18" charset="0"/>
                    <a:ea typeface="Times New Roman" panose="02020603050405020304" pitchFamily="18" charset="0"/>
                  </a:rPr>
                  <a:t> = </a:t>
                </a:r>
                <a:r>
                  <a:rPr lang="sr-Latn-ME" sz="2000" dirty="0">
                    <a:effectLst/>
                    <a:latin typeface="Times New Roman" panose="02020603050405020304" pitchFamily="18" charset="0"/>
                    <a:ea typeface="Times New Roman" panose="02020603050405020304" pitchFamily="18" charset="0"/>
                  </a:rPr>
                  <a:t>γ</a:t>
                </a:r>
                <a:r>
                  <a:rPr lang="sr-Latn-ME" baseline="-25000" dirty="0">
                    <a:effectLst/>
                    <a:latin typeface="Times New Roman" panose="02020603050405020304" pitchFamily="18" charset="0"/>
                    <a:ea typeface="Times New Roman" panose="02020603050405020304" pitchFamily="18" charset="0"/>
                  </a:rPr>
                  <a:t>G,nepovoljno </a:t>
                </a:r>
                <a:r>
                  <a:rPr lang="sr-Latn-ME" dirty="0">
                    <a:effectLst/>
                    <a:latin typeface="Times New Roman" panose="02020603050405020304" pitchFamily="18" charset="0"/>
                    <a:ea typeface="Times New Roman" panose="02020603050405020304" pitchFamily="18" charset="0"/>
                  </a:rPr>
                  <a:t>x F</a:t>
                </a:r>
                <a:r>
                  <a:rPr lang="sr-Latn-ME" baseline="-25000" dirty="0">
                    <a:effectLst/>
                    <a:latin typeface="Times New Roman" panose="02020603050405020304" pitchFamily="18" charset="0"/>
                    <a:ea typeface="Times New Roman" panose="02020603050405020304" pitchFamily="18" charset="0"/>
                  </a:rPr>
                  <a:t>Gk </a:t>
                </a:r>
                <a:r>
                  <a:rPr lang="sr-Latn-ME" dirty="0">
                    <a:effectLst/>
                    <a:latin typeface="Times New Roman" panose="02020603050405020304" pitchFamily="18" charset="0"/>
                    <a:ea typeface="Times New Roman" panose="02020603050405020304" pitchFamily="18" charset="0"/>
                  </a:rPr>
                  <a:t>+ </a:t>
                </a:r>
                <a:r>
                  <a:rPr lang="sr-Latn-ME" sz="2000" dirty="0">
                    <a:effectLst/>
                    <a:latin typeface="Times New Roman" panose="02020603050405020304" pitchFamily="18" charset="0"/>
                    <a:ea typeface="Times New Roman" panose="02020603050405020304" pitchFamily="18" charset="0"/>
                  </a:rPr>
                  <a:t>γ</a:t>
                </a:r>
                <a:r>
                  <a:rPr lang="sr-Latn-ME" baseline="-25000" dirty="0">
                    <a:effectLst/>
                    <a:latin typeface="Times New Roman" panose="02020603050405020304" pitchFamily="18" charset="0"/>
                    <a:ea typeface="Times New Roman" panose="02020603050405020304" pitchFamily="18" charset="0"/>
                  </a:rPr>
                  <a:t>Q,nepovoljno</a:t>
                </a:r>
                <a:r>
                  <a:rPr lang="sr-Latn-ME" dirty="0">
                    <a:effectLst/>
                    <a:latin typeface="Times New Roman" panose="02020603050405020304" pitchFamily="18" charset="0"/>
                    <a:ea typeface="Times New Roman" panose="02020603050405020304" pitchFamily="18" charset="0"/>
                  </a:rPr>
                  <a:t> F</a:t>
                </a:r>
                <a:r>
                  <a:rPr lang="sr-Latn-ME" baseline="-25000" dirty="0">
                    <a:effectLst/>
                    <a:latin typeface="Times New Roman" panose="02020603050405020304" pitchFamily="18" charset="0"/>
                    <a:ea typeface="Times New Roman" panose="02020603050405020304" pitchFamily="18" charset="0"/>
                  </a:rPr>
                  <a:t>Qk </a:t>
                </a:r>
                <a:r>
                  <a:rPr lang="sr-Latn-ME" dirty="0">
                    <a:effectLst/>
                    <a:latin typeface="Times New Roman" panose="02020603050405020304" pitchFamily="18" charset="0"/>
                    <a:ea typeface="Times New Roman" panose="02020603050405020304" pitchFamily="18" charset="0"/>
                  </a:rPr>
                  <a:t>= </a:t>
                </a:r>
                <a14:m>
                  <m:oMath xmlns:m="http://schemas.openxmlformats.org/officeDocument/2006/math">
                    <m:d>
                      <m:dPr>
                        <m:ctrlPr>
                          <a:rPr lang="en-US" sz="2000" i="1">
                            <a:effectLst/>
                            <a:latin typeface="Cambria Math" panose="02040503050406030204" pitchFamily="18" charset="0"/>
                            <a:ea typeface="Times New Roman" panose="02020603050405020304" pitchFamily="18" charset="0"/>
                          </a:rPr>
                        </m:ctrlPr>
                      </m:dPr>
                      <m:e>
                        <m:f>
                          <m:fPr>
                            <m:type m:val="noBar"/>
                            <m:ctrlPr>
                              <a:rPr lang="en-US" sz="2000" i="1">
                                <a:effectLst/>
                                <a:latin typeface="Cambria Math" panose="02040503050406030204" pitchFamily="18" charset="0"/>
                                <a:ea typeface="Times New Roman" panose="02020603050405020304" pitchFamily="18" charset="0"/>
                              </a:rPr>
                            </m:ctrlPr>
                          </m:fPr>
                          <m:num>
                            <m:r>
                              <a:rPr lang="sr-Latn-ME" sz="2000" i="1">
                                <a:effectLst/>
                                <a:latin typeface="Cambria Math" panose="02040503050406030204" pitchFamily="18" charset="0"/>
                                <a:ea typeface="Times New Roman" panose="02020603050405020304" pitchFamily="18" charset="0"/>
                              </a:rPr>
                              <m:t>3075</m:t>
                            </m:r>
                          </m:num>
                          <m:den>
                            <m:r>
                              <a:rPr lang="sr-Latn-ME" sz="2000" i="1">
                                <a:effectLst/>
                                <a:latin typeface="Cambria Math" panose="02040503050406030204" pitchFamily="18" charset="0"/>
                                <a:ea typeface="Times New Roman" panose="02020603050405020304" pitchFamily="18" charset="0"/>
                              </a:rPr>
                              <m:t>2410</m:t>
                            </m:r>
                          </m:den>
                        </m:f>
                      </m:e>
                    </m:d>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kN</a:t>
                </a:r>
                <a:endParaRPr lang="en-US" dirty="0">
                  <a:effectLst/>
                  <a:latin typeface="Times New Roman" panose="02020603050405020304" pitchFamily="18" charset="0"/>
                  <a:ea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2734200" y="3503875"/>
                <a:ext cx="4983672" cy="297517"/>
              </a:xfrm>
              <a:prstGeom prst="rect">
                <a:avLst/>
              </a:prstGeom>
              <a:blipFill rotWithShape="0">
                <a:blip r:embed="rId5"/>
                <a:stretch>
                  <a:fillRect l="-1102" t="-44898" r="-122" b="-36735"/>
                </a:stretch>
              </a:blipFill>
            </p:spPr>
            <p:txBody>
              <a:bodyPr/>
              <a:lstStyle/>
              <a:p>
                <a:r>
                  <a:rPr lang="en-US">
                    <a:noFill/>
                  </a:rPr>
                  <a:t> </a:t>
                </a:r>
              </a:p>
            </p:txBody>
          </p:sp>
        </mc:Fallback>
      </mc:AlternateContent>
      <p:cxnSp>
        <p:nvCxnSpPr>
          <p:cNvPr id="11" name="Straight Arrow Connector 10"/>
          <p:cNvCxnSpPr/>
          <p:nvPr/>
        </p:nvCxnSpPr>
        <p:spPr>
          <a:xfrm flipV="1">
            <a:off x="7032104" y="3212976"/>
            <a:ext cx="864096" cy="2160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7862006" y="3109131"/>
            <a:ext cx="1784911" cy="271869"/>
          </a:xfrm>
          <a:prstGeom prst="rect">
            <a:avLst/>
          </a:prstGeom>
        </p:spPr>
        <p:txBody>
          <a:bodyPr wrap="square">
            <a:spAutoFit/>
          </a:bodyPr>
          <a:lstStyle/>
          <a:p>
            <a:pPr lvl="0" algn="just" eaLnBrk="0" hangingPunct="0">
              <a:lnSpc>
                <a:spcPts val="1400"/>
              </a:lnSpc>
              <a:spcBef>
                <a:spcPts val="800"/>
              </a:spcBef>
              <a:spcAft>
                <a:spcPts val="800"/>
              </a:spcAft>
            </a:pPr>
            <a:r>
              <a:rPr lang="en-US" sz="2000" dirty="0" err="1">
                <a:latin typeface="Times New Roman" panose="02020603050405020304" pitchFamily="18" charset="0"/>
                <a:ea typeface="Times New Roman" panose="02020603050405020304" pitchFamily="18" charset="0"/>
              </a:rPr>
              <a:t>Kombinacija</a:t>
            </a:r>
            <a:r>
              <a:rPr lang="en-US" sz="2000" dirty="0">
                <a:latin typeface="Times New Roman" panose="02020603050405020304" pitchFamily="18" charset="0"/>
                <a:ea typeface="Times New Roman" panose="02020603050405020304" pitchFamily="18" charset="0"/>
              </a:rPr>
              <a:t> 1</a:t>
            </a:r>
            <a:endParaRPr lang="en-US" sz="2000" dirty="0">
              <a:effectLst/>
              <a:latin typeface="Times New Roman" panose="02020603050405020304" pitchFamily="18" charset="0"/>
              <a:ea typeface="Times New Roman" panose="02020603050405020304" pitchFamily="18" charset="0"/>
            </a:endParaRPr>
          </a:p>
        </p:txBody>
      </p:sp>
      <p:cxnSp>
        <p:nvCxnSpPr>
          <p:cNvPr id="13" name="Straight Arrow Connector 12"/>
          <p:cNvCxnSpPr/>
          <p:nvPr/>
        </p:nvCxnSpPr>
        <p:spPr>
          <a:xfrm>
            <a:off x="7003100" y="3705259"/>
            <a:ext cx="1037116" cy="20422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8004240" y="3801392"/>
            <a:ext cx="1743423" cy="271869"/>
          </a:xfrm>
          <a:prstGeom prst="rect">
            <a:avLst/>
          </a:prstGeom>
        </p:spPr>
        <p:txBody>
          <a:bodyPr wrap="square">
            <a:spAutoFit/>
          </a:bodyPr>
          <a:lstStyle/>
          <a:p>
            <a:pPr lvl="0" algn="just" eaLnBrk="0" hangingPunct="0">
              <a:lnSpc>
                <a:spcPts val="1400"/>
              </a:lnSpc>
              <a:spcBef>
                <a:spcPts val="800"/>
              </a:spcBef>
              <a:spcAft>
                <a:spcPts val="800"/>
              </a:spcAft>
            </a:pPr>
            <a:r>
              <a:rPr lang="en-US" sz="2000" dirty="0" err="1">
                <a:latin typeface="Times New Roman" panose="02020603050405020304" pitchFamily="18" charset="0"/>
                <a:ea typeface="Times New Roman" panose="02020603050405020304" pitchFamily="18" charset="0"/>
              </a:rPr>
              <a:t>Kombinacija</a:t>
            </a:r>
            <a:r>
              <a:rPr lang="en-US" sz="2000" dirty="0">
                <a:latin typeface="Times New Roman" panose="02020603050405020304" pitchFamily="18" charset="0"/>
                <a:ea typeface="Times New Roman" panose="02020603050405020304" pitchFamily="18" charset="0"/>
              </a:rPr>
              <a:t> 2</a:t>
            </a:r>
            <a:endParaRPr lang="en-US" sz="2000" dirty="0">
              <a:effectLst/>
              <a:latin typeface="Times New Roman" panose="02020603050405020304" pitchFamily="18" charset="0"/>
              <a:ea typeface="Times New Roman" panose="02020603050405020304" pitchFamily="18" charset="0"/>
            </a:endParaRPr>
          </a:p>
        </p:txBody>
      </p:sp>
      <p:sp>
        <p:nvSpPr>
          <p:cNvPr id="17" name="Rectangle 16"/>
          <p:cNvSpPr/>
          <p:nvPr/>
        </p:nvSpPr>
        <p:spPr>
          <a:xfrm>
            <a:off x="10632504" y="730873"/>
            <a:ext cx="648072" cy="179967"/>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0634104" y="1124744"/>
            <a:ext cx="648072" cy="216024"/>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1355999" y="730873"/>
            <a:ext cx="648072" cy="17996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1353947" y="1160801"/>
            <a:ext cx="648072" cy="17996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07365" y="4183210"/>
            <a:ext cx="4124865" cy="287066"/>
          </a:xfrm>
          <a:prstGeom prst="rect">
            <a:avLst/>
          </a:prstGeom>
        </p:spPr>
        <p:txBody>
          <a:bodyPr wrap="square">
            <a:spAutoFit/>
          </a:bodyPr>
          <a:lstStyle/>
          <a:p>
            <a:pPr lvl="0" algn="just" eaLnBrk="0" hangingPunct="0">
              <a:lnSpc>
                <a:spcPts val="1400"/>
              </a:lnSpc>
              <a:spcBef>
                <a:spcPts val="800"/>
              </a:spcBef>
              <a:spcAft>
                <a:spcPts val="800"/>
              </a:spcAft>
            </a:pPr>
            <a:r>
              <a:rPr lang="en-US" sz="2000" u="sng" dirty="0" err="1">
                <a:latin typeface="Times New Roman" panose="02020603050405020304" pitchFamily="18" charset="0"/>
                <a:ea typeface="Times New Roman" panose="02020603050405020304" pitchFamily="18" charset="0"/>
              </a:rPr>
              <a:t>Karakteristi</a:t>
            </a:r>
            <a:r>
              <a:rPr lang="sr-Latn-ME" sz="2000" u="sng" dirty="0">
                <a:latin typeface="Times New Roman" panose="02020603050405020304" pitchFamily="18" charset="0"/>
                <a:ea typeface="Times New Roman" panose="02020603050405020304" pitchFamily="18" charset="0"/>
              </a:rPr>
              <a:t>čna čvrstoća</a:t>
            </a:r>
            <a:endParaRPr lang="en-US" sz="2000" u="sng" dirty="0">
              <a:effectLst/>
              <a:latin typeface="Times New Roman" panose="02020603050405020304" pitchFamily="18" charset="0"/>
              <a:ea typeface="Times New Roman" panose="02020603050405020304" pitchFamily="18" charset="0"/>
            </a:endParaRPr>
          </a:p>
        </p:txBody>
      </p:sp>
      <p:sp>
        <p:nvSpPr>
          <p:cNvPr id="22" name="Rectangle 21"/>
          <p:cNvSpPr/>
          <p:nvPr/>
        </p:nvSpPr>
        <p:spPr>
          <a:xfrm>
            <a:off x="407365" y="4547098"/>
            <a:ext cx="8568952" cy="297517"/>
          </a:xfrm>
          <a:prstGeom prst="rect">
            <a:avLst/>
          </a:prstGeom>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Korelacioni faktor za prosječnu izmjerenu čvrstoću R</a:t>
            </a:r>
            <a:r>
              <a:rPr lang="sr-Latn-ME" baseline="-25000" dirty="0">
                <a:latin typeface="Times New Roman" panose="02020603050405020304" pitchFamily="18" charset="0"/>
                <a:ea typeface="Times New Roman" panose="02020603050405020304" pitchFamily="18" charset="0"/>
              </a:rPr>
              <a:t>m</a:t>
            </a:r>
            <a:r>
              <a:rPr lang="sr-Latn-ME" dirty="0">
                <a:latin typeface="Times New Roman" panose="02020603050405020304" pitchFamily="18" charset="0"/>
                <a:ea typeface="Times New Roman" panose="02020603050405020304" pitchFamily="18" charset="0"/>
              </a:rPr>
              <a:t> → </a:t>
            </a:r>
            <a:r>
              <a:rPr lang="sr-Latn-ME" dirty="0">
                <a:latin typeface="Times New Roman" panose="02020603050405020304" pitchFamily="18" charset="0"/>
                <a:ea typeface="Times New Roman" panose="02020603050405020304" pitchFamily="18" charset="0"/>
                <a:sym typeface="Symbol" panose="05050102010706020507" pitchFamily="18" charset="2"/>
              </a:rPr>
              <a:t></a:t>
            </a:r>
            <a:r>
              <a:rPr lang="sr-Latn-ME" baseline="-25000" dirty="0">
                <a:latin typeface="Times New Roman" panose="02020603050405020304" pitchFamily="18" charset="0"/>
                <a:ea typeface="Times New Roman" panose="02020603050405020304" pitchFamily="18" charset="0"/>
              </a:rPr>
              <a:t>1</a:t>
            </a:r>
            <a:r>
              <a:rPr lang="sr-Latn-ME" dirty="0">
                <a:latin typeface="Times New Roman" panose="02020603050405020304" pitchFamily="18" charset="0"/>
                <a:ea typeface="Times New Roman" panose="02020603050405020304" pitchFamily="18" charset="0"/>
              </a:rPr>
              <a:t>=1.0</a:t>
            </a:r>
            <a:endParaRPr lang="en-US" dirty="0">
              <a:effectLst/>
              <a:latin typeface="Times New Roman" panose="02020603050405020304" pitchFamily="18" charset="0"/>
              <a:ea typeface="Times New Roman" panose="02020603050405020304" pitchFamily="18" charset="0"/>
            </a:endParaRPr>
          </a:p>
        </p:txBody>
      </p:sp>
      <p:sp>
        <p:nvSpPr>
          <p:cNvPr id="23" name="Rectangle 22"/>
          <p:cNvSpPr/>
          <p:nvPr/>
        </p:nvSpPr>
        <p:spPr>
          <a:xfrm>
            <a:off x="407365" y="4836897"/>
            <a:ext cx="6789161" cy="297517"/>
          </a:xfrm>
          <a:prstGeom prst="rect">
            <a:avLst/>
          </a:prstGeom>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Korelacioni faktor za minimalnu izmjerenu čvrstoću R</a:t>
            </a:r>
            <a:r>
              <a:rPr lang="sr-Latn-ME" baseline="-25000" dirty="0">
                <a:latin typeface="Times New Roman" panose="02020603050405020304" pitchFamily="18" charset="0"/>
                <a:ea typeface="Times New Roman" panose="02020603050405020304" pitchFamily="18" charset="0"/>
              </a:rPr>
              <a:t>m,min</a:t>
            </a:r>
            <a:r>
              <a:rPr lang="sr-Latn-ME" dirty="0">
                <a:latin typeface="Times New Roman" panose="02020603050405020304" pitchFamily="18" charset="0"/>
                <a:ea typeface="Times New Roman" panose="02020603050405020304" pitchFamily="18" charset="0"/>
              </a:rPr>
              <a:t> → </a:t>
            </a:r>
            <a:r>
              <a:rPr lang="sr-Latn-ME" dirty="0">
                <a:latin typeface="Times New Roman" panose="02020603050405020304" pitchFamily="18" charset="0"/>
                <a:ea typeface="Times New Roman" panose="02020603050405020304" pitchFamily="18" charset="0"/>
                <a:sym typeface="Symbol" panose="05050102010706020507" pitchFamily="18" charset="2"/>
              </a:rPr>
              <a:t></a:t>
            </a:r>
            <a:r>
              <a:rPr lang="sr-Latn-ME" baseline="-25000" dirty="0">
                <a:latin typeface="Times New Roman" panose="02020603050405020304" pitchFamily="18" charset="0"/>
                <a:ea typeface="Times New Roman" panose="02020603050405020304" pitchFamily="18" charset="0"/>
              </a:rPr>
              <a:t>2</a:t>
            </a:r>
            <a:r>
              <a:rPr lang="sr-Latn-ME" dirty="0">
                <a:latin typeface="Times New Roman" panose="02020603050405020304" pitchFamily="18" charset="0"/>
                <a:ea typeface="Times New Roman" panose="02020603050405020304" pitchFamily="18" charset="0"/>
              </a:rPr>
              <a:t>=1.0</a:t>
            </a:r>
            <a:endParaRPr lang="en-US" dirty="0">
              <a:effectLst/>
              <a:latin typeface="Times New Roman" panose="02020603050405020304" pitchFamily="18" charset="0"/>
              <a:ea typeface="Times New Roman" panose="02020603050405020304" pitchFamily="18" charset="0"/>
            </a:endParaRPr>
          </a:p>
        </p:txBody>
      </p:sp>
      <p:pic>
        <p:nvPicPr>
          <p:cNvPr id="24" name="Picture 23"/>
          <p:cNvPicPr>
            <a:picLocks noChangeAspect="1"/>
          </p:cNvPicPr>
          <p:nvPr/>
        </p:nvPicPr>
        <p:blipFill>
          <a:blip r:embed="rId6"/>
          <a:stretch>
            <a:fillRect/>
          </a:stretch>
        </p:blipFill>
        <p:spPr>
          <a:xfrm>
            <a:off x="326714" y="5134414"/>
            <a:ext cx="6321484" cy="1606954"/>
          </a:xfrm>
          <a:prstGeom prst="rect">
            <a:avLst/>
          </a:prstGeom>
        </p:spPr>
      </p:pic>
      <mc:AlternateContent xmlns:mc="http://schemas.openxmlformats.org/markup-compatibility/2006" xmlns:a14="http://schemas.microsoft.com/office/drawing/2010/main">
        <mc:Choice Requires="a14">
          <p:sp>
            <p:nvSpPr>
              <p:cNvPr id="25" name="Rectangle 24"/>
              <p:cNvSpPr/>
              <p:nvPr/>
            </p:nvSpPr>
            <p:spPr>
              <a:xfrm>
                <a:off x="7140093" y="5854484"/>
                <a:ext cx="4028667" cy="527452"/>
              </a:xfrm>
              <a:prstGeom prst="rect">
                <a:avLst/>
              </a:prstGeom>
            </p:spPr>
            <p:txBody>
              <a:bodyPr wrap="none">
                <a:spAutoFit/>
              </a:bodyPr>
              <a:lstStyle/>
              <a:p>
                <a:r>
                  <a:rPr lang="sr-Latn-ME"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sr-Latn-ME" baseline="-25000" dirty="0">
                    <a:effectLst/>
                    <a:latin typeface="Times New Roman" panose="02020603050405020304" pitchFamily="18" charset="0"/>
                    <a:ea typeface="Times New Roman" panose="02020603050405020304" pitchFamily="18" charset="0"/>
                  </a:rPr>
                  <a:t>1</a:t>
                </a:r>
                <a:r>
                  <a:rPr lang="sr-Latn-ME" dirty="0">
                    <a:effectLst/>
                    <a:latin typeface="Times New Roman" panose="02020603050405020304" pitchFamily="18" charset="0"/>
                    <a:ea typeface="Times New Roman" panose="02020603050405020304" pitchFamily="18" charset="0"/>
                  </a:rPr>
                  <a:t>= max ( </a:t>
                </a:r>
                <a14:m>
                  <m:oMath xmlns:m="http://schemas.openxmlformats.org/officeDocument/2006/math">
                    <m:f>
                      <m:fPr>
                        <m:ctrlPr>
                          <a:rPr lang="en-US" sz="2000" i="1">
                            <a:effectLst/>
                            <a:latin typeface="Cambria Math" panose="02040503050406030204" pitchFamily="18" charset="0"/>
                          </a:rPr>
                        </m:ctrlPr>
                      </m:fPr>
                      <m:num>
                        <m:sSub>
                          <m:sSubPr>
                            <m:ctrlPr>
                              <a:rPr lang="en-US" sz="2000" i="1">
                                <a:effectLst/>
                                <a:latin typeface="Cambria Math" panose="02040503050406030204" pitchFamily="18" charset="0"/>
                              </a:rPr>
                            </m:ctrlPr>
                          </m:sSubPr>
                          <m:e>
                            <m:r>
                              <a:rPr lang="sr-Latn-ME" sz="2000" i="1">
                                <a:effectLst/>
                                <a:latin typeface="Cambria Math" panose="02040503050406030204" pitchFamily="18" charset="0"/>
                                <a:ea typeface="Times New Roman" panose="02020603050405020304" pitchFamily="18" charset="0"/>
                                <a:cs typeface="Times New Roman" panose="02020603050405020304" pitchFamily="18" charset="0"/>
                                <a:sym typeface="Symbol" panose="05050102010706020507" pitchFamily="18" charset="2"/>
                              </a:rPr>
                              <m:t></m:t>
                            </m:r>
                          </m:e>
                          <m:sub>
                            <m:r>
                              <a:rPr lang="sr-Latn-ME" sz="2000" i="1">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sr-Latn-ME" sz="2000" i="1">
                            <a:effectLst/>
                            <a:latin typeface="Cambria Math" panose="02040503050406030204" pitchFamily="18" charset="0"/>
                            <a:ea typeface="Times New Roman" panose="02020603050405020304" pitchFamily="18" charset="0"/>
                            <a:cs typeface="Times New Roman" panose="02020603050405020304" pitchFamily="18" charset="0"/>
                          </a:rPr>
                          <m:t>1.1</m:t>
                        </m:r>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1.0) = 1.0 ; </a:t>
                </a:r>
                <a:r>
                  <a:rPr lang="sr-Latn-ME" dirty="0">
                    <a:effectLst/>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a:t>
                </a:r>
                <a:r>
                  <a:rPr lang="sr-Latn-ME" baseline="-25000" dirty="0">
                    <a:effectLst/>
                    <a:latin typeface="Times New Roman" panose="02020603050405020304" pitchFamily="18" charset="0"/>
                    <a:ea typeface="Times New Roman" panose="02020603050405020304" pitchFamily="18" charset="0"/>
                  </a:rPr>
                  <a:t>2 </a:t>
                </a:r>
                <a:r>
                  <a:rPr lang="sr-Latn-ME" dirty="0">
                    <a:effectLst/>
                    <a:latin typeface="Times New Roman" panose="02020603050405020304" pitchFamily="18" charset="0"/>
                    <a:ea typeface="Times New Roman" panose="02020603050405020304" pitchFamily="18" charset="0"/>
                  </a:rPr>
                  <a:t>=  </a:t>
                </a:r>
                <a14:m>
                  <m:oMath xmlns:m="http://schemas.openxmlformats.org/officeDocument/2006/math">
                    <m:f>
                      <m:fPr>
                        <m:ctrlPr>
                          <a:rPr lang="en-US" sz="2000" i="1">
                            <a:effectLst/>
                            <a:latin typeface="Cambria Math" panose="02040503050406030204" pitchFamily="18" charset="0"/>
                          </a:rPr>
                        </m:ctrlPr>
                      </m:fPr>
                      <m:num>
                        <m:sSub>
                          <m:sSubPr>
                            <m:ctrlPr>
                              <a:rPr lang="en-US" sz="2000" i="1">
                                <a:effectLst/>
                                <a:latin typeface="Cambria Math" panose="02040503050406030204" pitchFamily="18" charset="0"/>
                              </a:rPr>
                            </m:ctrlPr>
                          </m:sSubPr>
                          <m:e>
                            <m:r>
                              <a:rPr lang="sr-Latn-ME" sz="2000" i="1">
                                <a:effectLst/>
                                <a:latin typeface="Cambria Math" panose="02040503050406030204" pitchFamily="18" charset="0"/>
                                <a:ea typeface="Times New Roman" panose="02020603050405020304" pitchFamily="18" charset="0"/>
                                <a:cs typeface="Times New Roman" panose="02020603050405020304" pitchFamily="18" charset="0"/>
                                <a:sym typeface="Symbol" panose="05050102010706020507" pitchFamily="18" charset="2"/>
                              </a:rPr>
                              <m:t></m:t>
                            </m:r>
                          </m:e>
                          <m:sub>
                            <m:r>
                              <a:rPr lang="sr-Latn-ME" sz="2000" i="1">
                                <a:effectLst/>
                                <a:latin typeface="Cambria Math" panose="02040503050406030204" pitchFamily="18" charset="0"/>
                                <a:ea typeface="Times New Roman" panose="02020603050405020304" pitchFamily="18" charset="0"/>
                                <a:cs typeface="Times New Roman" panose="02020603050405020304" pitchFamily="18" charset="0"/>
                              </a:rPr>
                              <m:t>1</m:t>
                            </m:r>
                          </m:sub>
                        </m:sSub>
                      </m:num>
                      <m:den>
                        <m:r>
                          <a:rPr lang="sr-Latn-ME" sz="2000" i="1">
                            <a:effectLst/>
                            <a:latin typeface="Cambria Math" panose="02040503050406030204" pitchFamily="18" charset="0"/>
                            <a:ea typeface="Times New Roman" panose="02020603050405020304" pitchFamily="18" charset="0"/>
                            <a:cs typeface="Times New Roman" panose="02020603050405020304" pitchFamily="18" charset="0"/>
                          </a:rPr>
                          <m:t>1.1</m:t>
                        </m:r>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0.91</a:t>
                </a:r>
                <a:endParaRPr lang="en-US" dirty="0"/>
              </a:p>
            </p:txBody>
          </p:sp>
        </mc:Choice>
        <mc:Fallback xmlns="">
          <p:sp>
            <p:nvSpPr>
              <p:cNvPr id="25" name="Rectangle 24"/>
              <p:cNvSpPr>
                <a:spLocks noRot="1" noChangeAspect="1" noMove="1" noResize="1" noEditPoints="1" noAdjustHandles="1" noChangeArrowheads="1" noChangeShapeType="1" noTextEdit="1"/>
              </p:cNvSpPr>
              <p:nvPr/>
            </p:nvSpPr>
            <p:spPr>
              <a:xfrm>
                <a:off x="7140093" y="5854484"/>
                <a:ext cx="4028667" cy="527452"/>
              </a:xfrm>
              <a:prstGeom prst="rect">
                <a:avLst/>
              </a:prstGeom>
              <a:blipFill rotWithShape="0">
                <a:blip r:embed="rId7"/>
                <a:stretch>
                  <a:fillRect l="-1210" r="-756" b="-3448"/>
                </a:stretch>
              </a:blipFill>
            </p:spPr>
            <p:txBody>
              <a:bodyPr/>
              <a:lstStyle/>
              <a:p>
                <a:r>
                  <a:rPr lang="en-US">
                    <a:noFill/>
                  </a:rPr>
                  <a:t> </a:t>
                </a:r>
              </a:p>
            </p:txBody>
          </p:sp>
        </mc:Fallback>
      </mc:AlternateContent>
      <p:sp>
        <p:nvSpPr>
          <p:cNvPr id="26" name="Rectangle 25"/>
          <p:cNvSpPr/>
          <p:nvPr/>
        </p:nvSpPr>
        <p:spPr>
          <a:xfrm>
            <a:off x="5591944" y="5687675"/>
            <a:ext cx="864096" cy="970533"/>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7184920" y="4569162"/>
            <a:ext cx="4817099" cy="913070"/>
          </a:xfrm>
          <a:prstGeom prst="rect">
            <a:avLst/>
          </a:prstGeom>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Za grupu šipova u okviru koje ,,jači'' šip može da preuzme opterećenje sa onog ,,slabijeg'' ovi korelacioni faktori se mogu podijeliti sa 1.1 , ali </a:t>
            </a:r>
            <a:r>
              <a:rPr lang="sr-Latn-ME" dirty="0">
                <a:latin typeface="Times New Roman" panose="02020603050405020304" pitchFamily="18" charset="0"/>
                <a:ea typeface="Times New Roman" panose="02020603050405020304" pitchFamily="18" charset="0"/>
                <a:sym typeface="Symbol" panose="05050102010706020507" pitchFamily="18" charset="2"/>
              </a:rPr>
              <a:t></a:t>
            </a:r>
            <a:r>
              <a:rPr lang="sr-Latn-ME" baseline="-25000" dirty="0">
                <a:latin typeface="Times New Roman" panose="02020603050405020304" pitchFamily="18" charset="0"/>
                <a:ea typeface="Times New Roman" panose="02020603050405020304" pitchFamily="18" charset="0"/>
              </a:rPr>
              <a:t>1</a:t>
            </a:r>
            <a:r>
              <a:rPr lang="sr-Latn-ME" dirty="0">
                <a:latin typeface="Times New Roman" panose="02020603050405020304" pitchFamily="18" charset="0"/>
                <a:ea typeface="Times New Roman" panose="02020603050405020304" pitchFamily="18" charset="0"/>
              </a:rPr>
              <a:t> ne smije biti manji od 1 pa slijedi:</a:t>
            </a:r>
            <a:endParaRPr lang="en-US"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9575651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17"/>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0"/>
                                          </p:stCondLst>
                                        </p:cTn>
                                        <p:tgtEl>
                                          <p:spTgt spid="13"/>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19"/>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20"/>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21"/>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nodeType="click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p:cTn id="88" dur="500" fill="hold"/>
                                        <p:tgtEl>
                                          <p:spTgt spid="24"/>
                                        </p:tgtEl>
                                        <p:attrNameLst>
                                          <p:attrName>ppt_w</p:attrName>
                                        </p:attrNameLst>
                                      </p:cBhvr>
                                      <p:tavLst>
                                        <p:tav tm="0">
                                          <p:val>
                                            <p:fltVal val="0"/>
                                          </p:val>
                                        </p:tav>
                                        <p:tav tm="100000">
                                          <p:val>
                                            <p:strVal val="#ppt_w"/>
                                          </p:val>
                                        </p:tav>
                                      </p:tavLst>
                                    </p:anim>
                                    <p:anim calcmode="lin" valueType="num">
                                      <p:cBhvr>
                                        <p:cTn id="89" dur="500" fill="hold"/>
                                        <p:tgtEl>
                                          <p:spTgt spid="24"/>
                                        </p:tgtEl>
                                        <p:attrNameLst>
                                          <p:attrName>ppt_h</p:attrName>
                                        </p:attrNameLst>
                                      </p:cBhvr>
                                      <p:tavLst>
                                        <p:tav tm="0">
                                          <p:val>
                                            <p:fltVal val="0"/>
                                          </p:val>
                                        </p:tav>
                                        <p:tav tm="100000">
                                          <p:val>
                                            <p:strVal val="#ppt_h"/>
                                          </p:val>
                                        </p:tav>
                                      </p:tavLst>
                                    </p:anim>
                                    <p:animEffect transition="in" filter="fade">
                                      <p:cBhvr>
                                        <p:cTn id="90" dur="500"/>
                                        <p:tgtEl>
                                          <p:spTgt spid="24"/>
                                        </p:tgtEl>
                                      </p:cBhvr>
                                    </p:animEffec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6"/>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2"/>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27"/>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build="p"/>
      <p:bldP spid="6" grpId="0"/>
      <p:bldP spid="7" grpId="0"/>
      <p:bldP spid="9" grpId="0"/>
      <p:bldP spid="12" grpId="0"/>
      <p:bldP spid="15" grpId="0"/>
      <p:bldP spid="17" grpId="0" animBg="1"/>
      <p:bldP spid="18" grpId="0" animBg="1"/>
      <p:bldP spid="19" grpId="0" animBg="1"/>
      <p:bldP spid="20" grpId="0" animBg="1"/>
      <p:bldP spid="21" grpId="0"/>
      <p:bldP spid="22" grpId="0"/>
      <p:bldP spid="23" grpId="0"/>
      <p:bldP spid="25" grpId="0"/>
      <p:bldP spid="26" grpId="0" animBg="1"/>
      <p:bldP spid="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336" y="620688"/>
            <a:ext cx="4124865" cy="287066"/>
          </a:xfrm>
          <a:prstGeom prst="rect">
            <a:avLst/>
          </a:prstGeom>
        </p:spPr>
        <p:txBody>
          <a:bodyPr wrap="square">
            <a:spAutoFit/>
          </a:bodyPr>
          <a:lstStyle/>
          <a:p>
            <a:pPr lvl="0" algn="just" eaLnBrk="0" hangingPunct="0">
              <a:lnSpc>
                <a:spcPts val="1400"/>
              </a:lnSpc>
              <a:spcBef>
                <a:spcPts val="800"/>
              </a:spcBef>
              <a:spcAft>
                <a:spcPts val="800"/>
              </a:spcAft>
            </a:pPr>
            <a:r>
              <a:rPr lang="sr-Latn-ME" sz="2000" u="sng" dirty="0">
                <a:latin typeface="Times New Roman" panose="02020603050405020304" pitchFamily="18" charset="0"/>
                <a:ea typeface="Times New Roman" panose="02020603050405020304" pitchFamily="18" charset="0"/>
              </a:rPr>
              <a:t>Proračunska čvrstoća</a:t>
            </a:r>
            <a:endParaRPr lang="en-US" sz="2000" u="sng" dirty="0">
              <a:effectLst/>
              <a:latin typeface="Times New Roman" panose="02020603050405020304" pitchFamily="18" charset="0"/>
              <a:ea typeface="Times New Roman" panose="02020603050405020304" pitchFamily="18" charset="0"/>
            </a:endParaRPr>
          </a:p>
        </p:txBody>
      </p:sp>
      <p:sp>
        <p:nvSpPr>
          <p:cNvPr id="3" name="Title 2"/>
          <p:cNvSpPr>
            <a:spLocks noGrp="1"/>
          </p:cNvSpPr>
          <p:nvPr>
            <p:ph type="title"/>
          </p:nvPr>
        </p:nvSpPr>
        <p:spPr>
          <a:xfrm>
            <a:off x="-312712" y="0"/>
            <a:ext cx="3240359" cy="498475"/>
          </a:xfrm>
        </p:spPr>
        <p:txBody>
          <a:bodyPr>
            <a:normAutofit/>
          </a:bodyPr>
          <a:lstStyle/>
          <a:p>
            <a:pPr fontAlgn="auto">
              <a:spcAft>
                <a:spcPts val="0"/>
              </a:spcAft>
              <a:defRPr/>
            </a:pPr>
            <a:r>
              <a:rPr lang="sr-Latn-ME" sz="2000" b="1" dirty="0">
                <a:solidFill>
                  <a:srgbClr val="903163"/>
                </a:solidFill>
              </a:rPr>
              <a:t>Pro</a:t>
            </a:r>
            <a:r>
              <a:rPr lang="en-US" sz="2000" b="1" dirty="0" err="1">
                <a:solidFill>
                  <a:srgbClr val="903163"/>
                </a:solidFill>
              </a:rPr>
              <a:t>jektni</a:t>
            </a:r>
            <a:r>
              <a:rPr lang="sr-Latn-ME" sz="2000" b="1" dirty="0">
                <a:solidFill>
                  <a:srgbClr val="903163"/>
                </a:solidFill>
              </a:rPr>
              <a:t> pristup 1</a:t>
            </a:r>
            <a:endParaRPr lang="en-US" sz="2000" b="1" dirty="0"/>
          </a:p>
        </p:txBody>
      </p:sp>
      <mc:AlternateContent xmlns:mc="http://schemas.openxmlformats.org/markup-compatibility/2006" xmlns:a14="http://schemas.microsoft.com/office/drawing/2010/main">
        <mc:Choice Requires="a14">
          <p:sp>
            <p:nvSpPr>
              <p:cNvPr id="4" name="Rectangle 3"/>
              <p:cNvSpPr/>
              <p:nvPr/>
            </p:nvSpPr>
            <p:spPr>
              <a:xfrm>
                <a:off x="145108" y="1038168"/>
                <a:ext cx="3286596" cy="348685"/>
              </a:xfrm>
              <a:prstGeom prst="rect">
                <a:avLst/>
              </a:prstGeom>
            </p:spPr>
            <p:txBody>
              <a:bodyPr wrap="square">
                <a:spAutoFit/>
              </a:bodyPr>
              <a:lstStyle/>
              <a:p>
                <a:pPr algn="just" eaLnBrk="0" hangingPunct="0">
                  <a:lnSpc>
                    <a:spcPts val="1600"/>
                  </a:lnSpc>
                  <a:spcBef>
                    <a:spcPts val="1200"/>
                  </a:spcBef>
                  <a:spcAft>
                    <a:spcPts val="0"/>
                  </a:spcAft>
                  <a:tabLst>
                    <a:tab pos="2970530" algn="ctr"/>
                    <a:tab pos="5941060" algn="l"/>
                  </a:tabLst>
                </a:pPr>
                <a14:m>
                  <m:oMath xmlns:m="http://schemas.openxmlformats.org/officeDocument/2006/math">
                    <m:f>
                      <m:fPr>
                        <m:ctrlPr>
                          <a:rPr lang="en-US" sz="1700" i="1">
                            <a:latin typeface="Cambria Math" panose="02040503050406030204" pitchFamily="18" charset="0"/>
                            <a:ea typeface="Times New Roman" panose="02020603050405020304" pitchFamily="18" charset="0"/>
                          </a:rPr>
                        </m:ctrlPr>
                      </m:fPr>
                      <m:num>
                        <m:sSub>
                          <m:sSubPr>
                            <m:ctrlPr>
                              <a:rPr lang="en-US" sz="1700" i="1">
                                <a:effectLst/>
                                <a:latin typeface="Cambria Math" panose="02040503050406030204" pitchFamily="18" charset="0"/>
                                <a:ea typeface="Times New Roman" panose="02020603050405020304" pitchFamily="18" charset="0"/>
                              </a:rPr>
                            </m:ctrlPr>
                          </m:sSubPr>
                          <m:e>
                            <m:r>
                              <a:rPr lang="sr-Latn-ME" sz="1700" i="1">
                                <a:effectLst/>
                                <a:latin typeface="Cambria Math" panose="02040503050406030204" pitchFamily="18" charset="0"/>
                                <a:ea typeface="Times New Roman" panose="02020603050405020304" pitchFamily="18" charset="0"/>
                              </a:rPr>
                              <m:t>𝑅</m:t>
                            </m:r>
                          </m:e>
                          <m:sub>
                            <m:r>
                              <a:rPr lang="sr-Latn-ME" sz="1700" i="1">
                                <a:effectLst/>
                                <a:latin typeface="Cambria Math" panose="02040503050406030204" pitchFamily="18" charset="0"/>
                                <a:ea typeface="Times New Roman" panose="02020603050405020304" pitchFamily="18" charset="0"/>
                              </a:rPr>
                              <m:t>𝑚</m:t>
                            </m:r>
                          </m:sub>
                        </m:sSub>
                      </m:num>
                      <m:den>
                        <m:sSub>
                          <m:sSubPr>
                            <m:ctrlPr>
                              <a:rPr lang="en-US" sz="1700" i="1">
                                <a:effectLst/>
                                <a:latin typeface="Cambria Math" panose="02040503050406030204" pitchFamily="18" charset="0"/>
                                <a:ea typeface="Times New Roman" panose="02020603050405020304" pitchFamily="18" charset="0"/>
                              </a:rPr>
                            </m:ctrlPr>
                          </m:sSubPr>
                          <m:e>
                            <m:r>
                              <a:rPr lang="sr-Latn-ME" sz="1700">
                                <a:effectLst/>
                                <a:latin typeface="Cambria Math" panose="02040503050406030204" pitchFamily="18" charset="0"/>
                                <a:ea typeface="Times New Roman" panose="02020603050405020304" pitchFamily="18" charset="0"/>
                                <a:sym typeface="Symbol" panose="05050102010706020507" pitchFamily="18" charset="2"/>
                              </a:rPr>
                              <m:t></m:t>
                            </m:r>
                          </m:e>
                          <m:sub>
                            <m:r>
                              <a:rPr lang="sr-Latn-ME" sz="1700">
                                <a:effectLst/>
                                <a:latin typeface="Cambria Math" panose="02040503050406030204" pitchFamily="18" charset="0"/>
                                <a:ea typeface="Times New Roman" panose="02020603050405020304" pitchFamily="18" charset="0"/>
                              </a:rPr>
                              <m:t>1</m:t>
                            </m:r>
                          </m:sub>
                        </m:sSub>
                      </m:den>
                    </m:f>
                  </m:oMath>
                </a14:m>
                <a:r>
                  <a:rPr lang="sr-Latn-ME" sz="1700" dirty="0">
                    <a:effectLst/>
                    <a:latin typeface="Times New Roman" panose="02020603050405020304" pitchFamily="18" charset="0"/>
                    <a:ea typeface="Times New Roman" panose="02020603050405020304" pitchFamily="18" charset="0"/>
                  </a:rPr>
                  <a:t> = 4374 kN ; </a:t>
                </a:r>
                <a14:m>
                  <m:oMath xmlns:m="http://schemas.openxmlformats.org/officeDocument/2006/math">
                    <m:f>
                      <m:fPr>
                        <m:ctrlPr>
                          <a:rPr lang="en-US" sz="1700" i="1">
                            <a:effectLst/>
                            <a:latin typeface="Cambria Math" panose="02040503050406030204" pitchFamily="18" charset="0"/>
                            <a:ea typeface="Times New Roman" panose="02020603050405020304" pitchFamily="18" charset="0"/>
                          </a:rPr>
                        </m:ctrlPr>
                      </m:fPr>
                      <m:num>
                        <m:sSub>
                          <m:sSubPr>
                            <m:ctrlPr>
                              <a:rPr lang="en-US" sz="1700" i="1">
                                <a:effectLst/>
                                <a:latin typeface="Cambria Math" panose="02040503050406030204" pitchFamily="18" charset="0"/>
                                <a:ea typeface="Times New Roman" panose="02020603050405020304" pitchFamily="18" charset="0"/>
                              </a:rPr>
                            </m:ctrlPr>
                          </m:sSubPr>
                          <m:e>
                            <m:r>
                              <a:rPr lang="sr-Latn-ME" sz="1700" i="1">
                                <a:effectLst/>
                                <a:latin typeface="Cambria Math" panose="02040503050406030204" pitchFamily="18" charset="0"/>
                                <a:ea typeface="Times New Roman" panose="02020603050405020304" pitchFamily="18" charset="0"/>
                              </a:rPr>
                              <m:t>𝑅</m:t>
                            </m:r>
                          </m:e>
                          <m:sub>
                            <m:r>
                              <a:rPr lang="sr-Latn-ME" sz="1700" i="1">
                                <a:effectLst/>
                                <a:latin typeface="Cambria Math" panose="02040503050406030204" pitchFamily="18" charset="0"/>
                                <a:ea typeface="Times New Roman" panose="02020603050405020304" pitchFamily="18" charset="0"/>
                              </a:rPr>
                              <m:t>𝑚</m:t>
                            </m:r>
                            <m:r>
                              <a:rPr lang="sr-Latn-ME" sz="1700">
                                <a:effectLst/>
                                <a:latin typeface="Cambria Math" panose="02040503050406030204" pitchFamily="18" charset="0"/>
                                <a:ea typeface="Times New Roman" panose="02020603050405020304" pitchFamily="18" charset="0"/>
                              </a:rPr>
                              <m:t>,</m:t>
                            </m:r>
                            <m:r>
                              <a:rPr lang="sr-Latn-ME" sz="1700" i="1">
                                <a:effectLst/>
                                <a:latin typeface="Cambria Math" panose="02040503050406030204" pitchFamily="18" charset="0"/>
                                <a:ea typeface="Times New Roman" panose="02020603050405020304" pitchFamily="18" charset="0"/>
                              </a:rPr>
                              <m:t>𝑚𝑖𝑛</m:t>
                            </m:r>
                          </m:sub>
                        </m:sSub>
                      </m:num>
                      <m:den>
                        <m:sSub>
                          <m:sSubPr>
                            <m:ctrlPr>
                              <a:rPr lang="en-US" sz="1700" i="1">
                                <a:effectLst/>
                                <a:latin typeface="Cambria Math" panose="02040503050406030204" pitchFamily="18" charset="0"/>
                                <a:ea typeface="Times New Roman" panose="02020603050405020304" pitchFamily="18" charset="0"/>
                              </a:rPr>
                            </m:ctrlPr>
                          </m:sSubPr>
                          <m:e>
                            <m:r>
                              <a:rPr lang="sr-Latn-ME" sz="1700">
                                <a:effectLst/>
                                <a:latin typeface="Cambria Math" panose="02040503050406030204" pitchFamily="18" charset="0"/>
                                <a:ea typeface="Times New Roman" panose="02020603050405020304" pitchFamily="18" charset="0"/>
                                <a:sym typeface="Symbol" panose="05050102010706020507" pitchFamily="18" charset="2"/>
                              </a:rPr>
                              <m:t></m:t>
                            </m:r>
                          </m:e>
                          <m:sub>
                            <m:r>
                              <a:rPr lang="sr-Latn-ME" sz="1700">
                                <a:effectLst/>
                                <a:latin typeface="Cambria Math" panose="02040503050406030204" pitchFamily="18" charset="0"/>
                                <a:ea typeface="Times New Roman" panose="02020603050405020304" pitchFamily="18" charset="0"/>
                              </a:rPr>
                              <m:t>2</m:t>
                            </m:r>
                          </m:sub>
                        </m:sSub>
                      </m:den>
                    </m:f>
                  </m:oMath>
                </a14:m>
                <a:r>
                  <a:rPr lang="sr-Latn-ME" sz="1700" dirty="0">
                    <a:effectLst/>
                    <a:latin typeface="Times New Roman" panose="02020603050405020304" pitchFamily="18" charset="0"/>
                    <a:ea typeface="Times New Roman" panose="02020603050405020304" pitchFamily="18" charset="0"/>
                  </a:rPr>
                  <a:t> = 4271 kN</a:t>
                </a:r>
                <a:endParaRPr lang="en-US" sz="1700" dirty="0">
                  <a:effectLst/>
                  <a:latin typeface="Times New Roman" panose="02020603050405020304" pitchFamily="18" charset="0"/>
                  <a:ea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a:xfrm>
                <a:off x="145108" y="1038168"/>
                <a:ext cx="3286596" cy="348685"/>
              </a:xfrm>
              <a:prstGeom prst="rect">
                <a:avLst/>
              </a:prstGeom>
              <a:blipFill rotWithShape="0">
                <a:blip r:embed="rId2"/>
                <a:stretch>
                  <a:fillRect t="-29310"/>
                </a:stretch>
              </a:blipFill>
            </p:spPr>
            <p:txBody>
              <a:bodyPr/>
              <a:lstStyle/>
              <a:p>
                <a:r>
                  <a:rPr lang="en-US">
                    <a:noFill/>
                  </a:rPr>
                  <a:t> </a:t>
                </a:r>
              </a:p>
            </p:txBody>
          </p:sp>
        </mc:Fallback>
      </mc:AlternateContent>
      <p:pic>
        <p:nvPicPr>
          <p:cNvPr id="5" name="Picture 4"/>
          <p:cNvPicPr>
            <a:picLocks noChangeAspect="1"/>
          </p:cNvPicPr>
          <p:nvPr/>
        </p:nvPicPr>
        <p:blipFill>
          <a:blip r:embed="rId3"/>
          <a:stretch>
            <a:fillRect/>
          </a:stretch>
        </p:blipFill>
        <p:spPr>
          <a:xfrm>
            <a:off x="119336" y="4068103"/>
            <a:ext cx="6696744" cy="2605933"/>
          </a:xfrm>
          <a:prstGeom prst="rect">
            <a:avLst/>
          </a:prstGeom>
        </p:spPr>
      </p:pic>
      <p:sp>
        <p:nvSpPr>
          <p:cNvPr id="6" name="Rectangle 5"/>
          <p:cNvSpPr/>
          <p:nvPr/>
        </p:nvSpPr>
        <p:spPr>
          <a:xfrm>
            <a:off x="6023992" y="129143"/>
            <a:ext cx="3181320" cy="369332"/>
          </a:xfrm>
          <a:prstGeom prst="rect">
            <a:avLst/>
          </a:prstGeom>
        </p:spPr>
        <p:txBody>
          <a:bodyPr wrap="none">
            <a:spAutoFit/>
          </a:bodyPr>
          <a:lstStyle/>
          <a:p>
            <a:r>
              <a:rPr lang="en-US" b="1" dirty="0">
                <a:latin typeface="Times New Roman" panose="02020603050405020304" pitchFamily="18" charset="0"/>
              </a:rPr>
              <a:t>2.4.7.3.4.2 </a:t>
            </a:r>
            <a:r>
              <a:rPr lang="en-US" b="1" dirty="0" err="1">
                <a:latin typeface="Times New Roman" panose="02020603050405020304" pitchFamily="18" charset="0"/>
              </a:rPr>
              <a:t>Projektni</a:t>
            </a:r>
            <a:r>
              <a:rPr lang="en-US" b="1" dirty="0">
                <a:latin typeface="Times New Roman" panose="02020603050405020304" pitchFamily="18" charset="0"/>
              </a:rPr>
              <a:t> </a:t>
            </a:r>
            <a:r>
              <a:rPr lang="en-US" b="1" dirty="0" err="1">
                <a:latin typeface="Times New Roman" panose="02020603050405020304" pitchFamily="18" charset="0"/>
              </a:rPr>
              <a:t>pristup</a:t>
            </a:r>
            <a:r>
              <a:rPr lang="en-US" b="1" dirty="0">
                <a:latin typeface="Times New Roman" panose="02020603050405020304" pitchFamily="18" charset="0"/>
              </a:rPr>
              <a:t>: 1</a:t>
            </a:r>
            <a:endParaRPr lang="en-US" dirty="0"/>
          </a:p>
        </p:txBody>
      </p:sp>
      <p:sp>
        <p:nvSpPr>
          <p:cNvPr id="7" name="Rectangle 6"/>
          <p:cNvSpPr/>
          <p:nvPr/>
        </p:nvSpPr>
        <p:spPr>
          <a:xfrm>
            <a:off x="4007768" y="498475"/>
            <a:ext cx="7944544" cy="2800767"/>
          </a:xfrm>
          <a:prstGeom prst="rect">
            <a:avLst/>
          </a:prstGeom>
          <a:ln w="22225">
            <a:solidFill>
              <a:schemeClr val="accent1">
                <a:shade val="50000"/>
              </a:schemeClr>
            </a:solidFill>
          </a:ln>
        </p:spPr>
        <p:txBody>
          <a:bodyPr wrap="square">
            <a:spAutoFit/>
          </a:bodyPr>
          <a:lstStyle/>
          <a:p>
            <a:r>
              <a:rPr lang="en-US" sz="1600" dirty="0">
                <a:latin typeface="Times New Roman" panose="02020603050405020304" pitchFamily="18" charset="0"/>
              </a:rPr>
              <a:t>(2)P </a:t>
            </a:r>
            <a:r>
              <a:rPr lang="en-US" sz="1600" dirty="0" err="1">
                <a:latin typeface="Times New Roman" panose="02020603050405020304" pitchFamily="18" charset="0"/>
              </a:rPr>
              <a:t>Pri</a:t>
            </a:r>
            <a:r>
              <a:rPr lang="en-US" sz="1600" dirty="0">
                <a:latin typeface="Times New Roman" panose="02020603050405020304" pitchFamily="18" charset="0"/>
              </a:rPr>
              <a:t> </a:t>
            </a:r>
            <a:r>
              <a:rPr lang="en-US" sz="1600" dirty="0" err="1">
                <a:latin typeface="Times New Roman" panose="02020603050405020304" pitchFamily="18" charset="0"/>
              </a:rPr>
              <a:t>projektovanju</a:t>
            </a:r>
            <a:r>
              <a:rPr lang="en-US" sz="1600" dirty="0">
                <a:latin typeface="Times New Roman" panose="02020603050405020304" pitchFamily="18" charset="0"/>
              </a:rPr>
              <a:t> </a:t>
            </a:r>
            <a:r>
              <a:rPr lang="en-US" sz="1600" dirty="0" err="1">
                <a:solidFill>
                  <a:srgbClr val="FF0000"/>
                </a:solidFill>
                <a:latin typeface="Times New Roman" panose="02020603050405020304" pitchFamily="18" charset="0"/>
              </a:rPr>
              <a:t>aksijalno</a:t>
            </a:r>
            <a:r>
              <a:rPr lang="en-US" sz="1600" dirty="0">
                <a:solidFill>
                  <a:srgbClr val="FF0000"/>
                </a:solidFill>
                <a:latin typeface="Times New Roman" panose="02020603050405020304" pitchFamily="18" charset="0"/>
              </a:rPr>
              <a:t> </a:t>
            </a:r>
            <a:r>
              <a:rPr lang="en-US" sz="1600" dirty="0" err="1">
                <a:solidFill>
                  <a:srgbClr val="FF0000"/>
                </a:solidFill>
                <a:latin typeface="Times New Roman" panose="02020603050405020304" pitchFamily="18" charset="0"/>
              </a:rPr>
              <a:t>opterećenih</a:t>
            </a:r>
            <a:r>
              <a:rPr lang="en-US" sz="1600" dirty="0">
                <a:solidFill>
                  <a:srgbClr val="FF0000"/>
                </a:solidFill>
                <a:latin typeface="Times New Roman" panose="02020603050405020304" pitchFamily="18" charset="0"/>
              </a:rPr>
              <a:t> </a:t>
            </a:r>
            <a:r>
              <a:rPr lang="en-US" sz="1600" dirty="0" err="1">
                <a:solidFill>
                  <a:srgbClr val="FF0000"/>
                </a:solidFill>
                <a:latin typeface="Times New Roman" panose="02020603050405020304" pitchFamily="18" charset="0"/>
              </a:rPr>
              <a:t>šipova</a:t>
            </a:r>
            <a:r>
              <a:rPr lang="en-US" sz="1600" dirty="0">
                <a:solidFill>
                  <a:srgbClr val="FF0000"/>
                </a:solidFill>
                <a:latin typeface="Times New Roman" panose="02020603050405020304" pitchFamily="18" charset="0"/>
              </a:rPr>
              <a:t> </a:t>
            </a:r>
            <a:r>
              <a:rPr lang="en-US" sz="1600" dirty="0" err="1">
                <a:latin typeface="Times New Roman" panose="02020603050405020304" pitchFamily="18" charset="0"/>
              </a:rPr>
              <a:t>i</a:t>
            </a:r>
            <a:r>
              <a:rPr lang="en-US" sz="1600" dirty="0">
                <a:latin typeface="Times New Roman" panose="02020603050405020304" pitchFamily="18" charset="0"/>
              </a:rPr>
              <a:t> </a:t>
            </a:r>
            <a:r>
              <a:rPr lang="en-US" sz="1600" dirty="0" err="1">
                <a:latin typeface="Times New Roman" panose="02020603050405020304" pitchFamily="18" charset="0"/>
              </a:rPr>
              <a:t>sidara</a:t>
            </a:r>
            <a:r>
              <a:rPr lang="en-US" sz="1600" dirty="0">
                <a:latin typeface="Times New Roman" panose="02020603050405020304" pitchFamily="18" charset="0"/>
              </a:rPr>
              <a:t> (</a:t>
            </a:r>
            <a:r>
              <a:rPr lang="en-US" sz="1600" dirty="0" err="1">
                <a:latin typeface="Times New Roman" panose="02020603050405020304" pitchFamily="18" charset="0"/>
              </a:rPr>
              <a:t>zatega</a:t>
            </a:r>
            <a:r>
              <a:rPr lang="en-US" sz="1600" dirty="0">
                <a:latin typeface="Times New Roman" panose="02020603050405020304" pitchFamily="18" charset="0"/>
              </a:rPr>
              <a:t>), </a:t>
            </a:r>
            <a:r>
              <a:rPr lang="en-US" sz="1600" dirty="0" err="1">
                <a:latin typeface="Times New Roman" panose="02020603050405020304" pitchFamily="18" charset="0"/>
              </a:rPr>
              <a:t>treba</a:t>
            </a:r>
            <a:r>
              <a:rPr lang="en-US" sz="1600" dirty="0">
                <a:latin typeface="Times New Roman" panose="02020603050405020304" pitchFamily="18" charset="0"/>
              </a:rPr>
              <a:t> </a:t>
            </a:r>
            <a:r>
              <a:rPr lang="en-US" sz="1600" dirty="0" err="1">
                <a:latin typeface="Times New Roman" panose="02020603050405020304" pitchFamily="18" charset="0"/>
              </a:rPr>
              <a:t>potvrditi</a:t>
            </a:r>
            <a:r>
              <a:rPr lang="en-US" sz="1600" dirty="0">
                <a:latin typeface="Times New Roman" panose="02020603050405020304" pitchFamily="18" charset="0"/>
              </a:rPr>
              <a:t> da se</a:t>
            </a:r>
          </a:p>
          <a:p>
            <a:r>
              <a:rPr lang="en-US" sz="1600" dirty="0" err="1">
                <a:latin typeface="Times New Roman" panose="02020603050405020304" pitchFamily="18" charset="0"/>
              </a:rPr>
              <a:t>granično</a:t>
            </a:r>
            <a:r>
              <a:rPr lang="en-US" sz="1600" dirty="0">
                <a:latin typeface="Times New Roman" panose="02020603050405020304" pitchFamily="18" charset="0"/>
              </a:rPr>
              <a:t> </a:t>
            </a:r>
            <a:r>
              <a:rPr lang="en-US" sz="1600" dirty="0" err="1">
                <a:latin typeface="Times New Roman" panose="02020603050405020304" pitchFamily="18" charset="0"/>
              </a:rPr>
              <a:t>stanje</a:t>
            </a:r>
            <a:r>
              <a:rPr lang="en-US" sz="1600" dirty="0">
                <a:latin typeface="Times New Roman" panose="02020603050405020304" pitchFamily="18" charset="0"/>
              </a:rPr>
              <a:t> </a:t>
            </a:r>
            <a:r>
              <a:rPr lang="en-US" sz="1600" dirty="0" err="1">
                <a:latin typeface="Times New Roman" panose="02020603050405020304" pitchFamily="18" charset="0"/>
              </a:rPr>
              <a:t>loma</a:t>
            </a:r>
            <a:r>
              <a:rPr lang="en-US" sz="1600" dirty="0">
                <a:latin typeface="Times New Roman" panose="02020603050405020304" pitchFamily="18" charset="0"/>
              </a:rPr>
              <a:t> </a:t>
            </a:r>
            <a:r>
              <a:rPr lang="en-US" sz="1600" dirty="0" err="1">
                <a:latin typeface="Times New Roman" panose="02020603050405020304" pitchFamily="18" charset="0"/>
              </a:rPr>
              <a:t>ili</a:t>
            </a:r>
            <a:r>
              <a:rPr lang="en-US" sz="1600" dirty="0">
                <a:latin typeface="Times New Roman" panose="02020603050405020304" pitchFamily="18" charset="0"/>
              </a:rPr>
              <a:t> </a:t>
            </a:r>
            <a:r>
              <a:rPr lang="en-US" sz="1600" dirty="0" err="1">
                <a:latin typeface="Times New Roman" panose="02020603050405020304" pitchFamily="18" charset="0"/>
              </a:rPr>
              <a:t>prekomjernih</a:t>
            </a:r>
            <a:r>
              <a:rPr lang="en-US" sz="1600" dirty="0">
                <a:latin typeface="Times New Roman" panose="02020603050405020304" pitchFamily="18" charset="0"/>
              </a:rPr>
              <a:t> </a:t>
            </a:r>
            <a:r>
              <a:rPr lang="en-US" sz="1600" dirty="0" err="1">
                <a:latin typeface="Times New Roman" panose="02020603050405020304" pitchFamily="18" charset="0"/>
              </a:rPr>
              <a:t>deformacija</a:t>
            </a:r>
            <a:r>
              <a:rPr lang="en-US" sz="1600" dirty="0">
                <a:latin typeface="Times New Roman" panose="02020603050405020304" pitchFamily="18" charset="0"/>
              </a:rPr>
              <a:t> </a:t>
            </a:r>
            <a:r>
              <a:rPr lang="en-US" sz="1600" dirty="0" err="1">
                <a:latin typeface="Times New Roman" panose="02020603050405020304" pitchFamily="18" charset="0"/>
              </a:rPr>
              <a:t>neće</a:t>
            </a:r>
            <a:r>
              <a:rPr lang="en-US" sz="1600" dirty="0">
                <a:latin typeface="Times New Roman" panose="02020603050405020304" pitchFamily="18" charset="0"/>
              </a:rPr>
              <a:t> </a:t>
            </a:r>
            <a:r>
              <a:rPr lang="en-US" sz="1600" dirty="0" err="1">
                <a:latin typeface="Times New Roman" panose="02020603050405020304" pitchFamily="18" charset="0"/>
              </a:rPr>
              <a:t>javiti</a:t>
            </a:r>
            <a:r>
              <a:rPr lang="en-US" sz="1600" dirty="0">
                <a:latin typeface="Times New Roman" panose="02020603050405020304" pitchFamily="18" charset="0"/>
              </a:rPr>
              <a:t> </a:t>
            </a:r>
            <a:r>
              <a:rPr lang="en-US" sz="1600" dirty="0" err="1">
                <a:latin typeface="Times New Roman" panose="02020603050405020304" pitchFamily="18" charset="0"/>
              </a:rPr>
              <a:t>sa</a:t>
            </a:r>
            <a:r>
              <a:rPr lang="en-US" sz="1600" dirty="0">
                <a:latin typeface="Times New Roman" panose="02020603050405020304" pitchFamily="18" charset="0"/>
              </a:rPr>
              <a:t> </a:t>
            </a:r>
            <a:r>
              <a:rPr lang="en-US" sz="1600" dirty="0" err="1">
                <a:latin typeface="Times New Roman" panose="02020603050405020304" pitchFamily="18" charset="0"/>
              </a:rPr>
              <a:t>bilo</a:t>
            </a:r>
            <a:r>
              <a:rPr lang="en-US" sz="1600" dirty="0">
                <a:latin typeface="Times New Roman" panose="02020603050405020304" pitchFamily="18" charset="0"/>
              </a:rPr>
              <a:t> </a:t>
            </a:r>
            <a:r>
              <a:rPr lang="en-US" sz="1600" dirty="0" err="1">
                <a:latin typeface="Times New Roman" panose="02020603050405020304" pitchFamily="18" charset="0"/>
              </a:rPr>
              <a:t>kojom</a:t>
            </a:r>
            <a:r>
              <a:rPr lang="en-US" sz="1600" dirty="0">
                <a:latin typeface="Times New Roman" panose="02020603050405020304" pitchFamily="18" charset="0"/>
              </a:rPr>
              <a:t> od </a:t>
            </a:r>
            <a:r>
              <a:rPr lang="en-US" sz="1600" dirty="0" err="1">
                <a:latin typeface="Times New Roman" panose="02020603050405020304" pitchFamily="18" charset="0"/>
              </a:rPr>
              <a:t>naprijed</a:t>
            </a:r>
            <a:endParaRPr lang="en-US" sz="1600" dirty="0">
              <a:latin typeface="Times New Roman" panose="02020603050405020304" pitchFamily="18" charset="0"/>
            </a:endParaRPr>
          </a:p>
          <a:p>
            <a:r>
              <a:rPr lang="en-US" sz="1600" dirty="0" err="1">
                <a:latin typeface="Times New Roman" panose="02020603050405020304" pitchFamily="18" charset="0"/>
              </a:rPr>
              <a:t>navedenih</a:t>
            </a:r>
            <a:r>
              <a:rPr lang="en-US" sz="1600" dirty="0">
                <a:latin typeface="Times New Roman" panose="02020603050405020304" pitchFamily="18" charset="0"/>
              </a:rPr>
              <a:t> </a:t>
            </a:r>
            <a:r>
              <a:rPr lang="en-US" sz="1600" dirty="0" err="1">
                <a:latin typeface="Times New Roman" panose="02020603050405020304" pitchFamily="18" charset="0"/>
              </a:rPr>
              <a:t>kombinacija</a:t>
            </a:r>
            <a:r>
              <a:rPr lang="en-US" sz="1600" dirty="0">
                <a:latin typeface="Times New Roman" panose="02020603050405020304" pitchFamily="18" charset="0"/>
              </a:rPr>
              <a:t> </a:t>
            </a:r>
            <a:r>
              <a:rPr lang="en-US" sz="1600" dirty="0" err="1">
                <a:latin typeface="Times New Roman" panose="02020603050405020304" pitchFamily="18" charset="0"/>
              </a:rPr>
              <a:t>parcijalnih</a:t>
            </a:r>
            <a:r>
              <a:rPr lang="en-US" sz="1600" dirty="0">
                <a:latin typeface="Times New Roman" panose="02020603050405020304" pitchFamily="18" charset="0"/>
              </a:rPr>
              <a:t> </a:t>
            </a:r>
            <a:r>
              <a:rPr lang="en-US" sz="1600" dirty="0" err="1">
                <a:latin typeface="Times New Roman" panose="02020603050405020304" pitchFamily="18" charset="0"/>
              </a:rPr>
              <a:t>koeficijenata</a:t>
            </a:r>
            <a:r>
              <a:rPr lang="en-US" sz="1600" dirty="0">
                <a:latin typeface="Times New Roman" panose="02020603050405020304" pitchFamily="18" charset="0"/>
              </a:rPr>
              <a:t> </a:t>
            </a:r>
            <a:r>
              <a:rPr lang="en-US" sz="1600" dirty="0" err="1">
                <a:latin typeface="Times New Roman" panose="02020603050405020304" pitchFamily="18" charset="0"/>
              </a:rPr>
              <a:t>sigurnosti</a:t>
            </a:r>
            <a:r>
              <a:rPr lang="en-US" sz="1600" dirty="0">
                <a:latin typeface="Times New Roman" panose="02020603050405020304" pitchFamily="18" charset="0"/>
              </a:rPr>
              <a:t>:</a:t>
            </a:r>
          </a:p>
          <a:p>
            <a:r>
              <a:rPr lang="pt-BR" sz="1600" dirty="0">
                <a:latin typeface="Times New Roman" panose="02020603050405020304" pitchFamily="18" charset="0"/>
              </a:rPr>
              <a:t>Kombinacija 1: </a:t>
            </a:r>
            <a:r>
              <a:rPr lang="pt-BR" sz="1600" i="1" dirty="0">
                <a:latin typeface="Times New Roman" panose="02020603050405020304" pitchFamily="18" charset="0"/>
              </a:rPr>
              <a:t>A1 </a:t>
            </a:r>
            <a:r>
              <a:rPr lang="pt-BR" sz="1600" dirty="0">
                <a:latin typeface="Times New Roman" panose="02020603050405020304" pitchFamily="18" charset="0"/>
              </a:rPr>
              <a:t>’’+’’ </a:t>
            </a:r>
            <a:r>
              <a:rPr lang="pt-BR" sz="1600" i="1" dirty="0">
                <a:latin typeface="Times New Roman" panose="02020603050405020304" pitchFamily="18" charset="0"/>
              </a:rPr>
              <a:t>M1 </a:t>
            </a:r>
            <a:r>
              <a:rPr lang="pt-BR" sz="1600" dirty="0">
                <a:latin typeface="Times New Roman" panose="02020603050405020304" pitchFamily="18" charset="0"/>
              </a:rPr>
              <a:t>’’+’’ </a:t>
            </a:r>
            <a:r>
              <a:rPr lang="pt-BR" sz="1600" i="1" dirty="0">
                <a:latin typeface="Times New Roman" panose="02020603050405020304" pitchFamily="18" charset="0"/>
              </a:rPr>
              <a:t>R1</a:t>
            </a:r>
          </a:p>
          <a:p>
            <a:r>
              <a:rPr lang="pt-BR" sz="1600" dirty="0">
                <a:latin typeface="Times New Roman" panose="02020603050405020304" pitchFamily="18" charset="0"/>
              </a:rPr>
              <a:t>Kombinacija 2: </a:t>
            </a:r>
            <a:r>
              <a:rPr lang="pt-BR" sz="1600" i="1" dirty="0">
                <a:latin typeface="Times New Roman" panose="02020603050405020304" pitchFamily="18" charset="0"/>
              </a:rPr>
              <a:t>A2 </a:t>
            </a:r>
            <a:r>
              <a:rPr lang="pt-BR" sz="1600" dirty="0">
                <a:latin typeface="Times New Roman" panose="02020603050405020304" pitchFamily="18" charset="0"/>
              </a:rPr>
              <a:t>’’+’’ (</a:t>
            </a:r>
            <a:r>
              <a:rPr lang="pt-BR" sz="1600" i="1" dirty="0">
                <a:latin typeface="Times New Roman" panose="02020603050405020304" pitchFamily="18" charset="0"/>
              </a:rPr>
              <a:t>M1 </a:t>
            </a:r>
            <a:r>
              <a:rPr lang="pt-BR" sz="1600" dirty="0">
                <a:latin typeface="Times New Roman" panose="02020603050405020304" pitchFamily="18" charset="0"/>
              </a:rPr>
              <a:t>ili </a:t>
            </a:r>
            <a:r>
              <a:rPr lang="pt-BR" sz="1600" i="1" dirty="0">
                <a:latin typeface="Times New Roman" panose="02020603050405020304" pitchFamily="18" charset="0"/>
              </a:rPr>
              <a:t>M2 </a:t>
            </a:r>
            <a:r>
              <a:rPr lang="pt-BR" sz="1600" dirty="0">
                <a:latin typeface="Times New Roman" panose="02020603050405020304" pitchFamily="18" charset="0"/>
              </a:rPr>
              <a:t>) ’’+’’ </a:t>
            </a:r>
            <a:r>
              <a:rPr lang="pt-BR" sz="1600" i="1" dirty="0">
                <a:latin typeface="Times New Roman" panose="02020603050405020304" pitchFamily="18" charset="0"/>
              </a:rPr>
              <a:t>R4</a:t>
            </a:r>
          </a:p>
          <a:p>
            <a:r>
              <a:rPr lang="en-US" sz="1600" dirty="0">
                <a:latin typeface="Times New Roman" panose="02020603050405020304" pitchFamily="18" charset="0"/>
              </a:rPr>
              <a:t>NAPOMENA 1 U </a:t>
            </a:r>
            <a:r>
              <a:rPr lang="en-US" sz="1600" dirty="0" err="1">
                <a:latin typeface="Times New Roman" panose="02020603050405020304" pitchFamily="18" charset="0"/>
              </a:rPr>
              <a:t>Kombinaciji</a:t>
            </a:r>
            <a:r>
              <a:rPr lang="en-US" sz="1600" dirty="0">
                <a:latin typeface="Times New Roman" panose="02020603050405020304" pitchFamily="18" charset="0"/>
              </a:rPr>
              <a:t> 1, </a:t>
            </a:r>
            <a:r>
              <a:rPr lang="en-US" sz="1600" dirty="0" err="1">
                <a:latin typeface="Times New Roman" panose="02020603050405020304" pitchFamily="18" charset="0"/>
              </a:rPr>
              <a:t>parcijalni</a:t>
            </a:r>
            <a:r>
              <a:rPr lang="en-US" sz="1600" dirty="0">
                <a:latin typeface="Times New Roman" panose="02020603050405020304" pitchFamily="18" charset="0"/>
              </a:rPr>
              <a:t> </a:t>
            </a:r>
            <a:r>
              <a:rPr lang="en-US" sz="1600" dirty="0" err="1">
                <a:latin typeface="Times New Roman" panose="02020603050405020304" pitchFamily="18" charset="0"/>
              </a:rPr>
              <a:t>koeficijenti</a:t>
            </a:r>
            <a:r>
              <a:rPr lang="en-US" sz="1600" dirty="0">
                <a:latin typeface="Times New Roman" panose="02020603050405020304" pitchFamily="18" charset="0"/>
              </a:rPr>
              <a:t> </a:t>
            </a:r>
            <a:r>
              <a:rPr lang="en-US" sz="1600" dirty="0" err="1">
                <a:latin typeface="Times New Roman" panose="02020603050405020304" pitchFamily="18" charset="0"/>
              </a:rPr>
              <a:t>sigurnosti</a:t>
            </a:r>
            <a:r>
              <a:rPr lang="en-US" sz="1600" dirty="0">
                <a:latin typeface="Times New Roman" panose="02020603050405020304" pitchFamily="18" charset="0"/>
              </a:rPr>
              <a:t> se </a:t>
            </a:r>
            <a:r>
              <a:rPr lang="en-US" sz="1600" dirty="0" err="1">
                <a:latin typeface="Times New Roman" panose="02020603050405020304" pitchFamily="18" charset="0"/>
              </a:rPr>
              <a:t>primjenjuju</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dejstva</a:t>
            </a:r>
            <a:r>
              <a:rPr lang="en-US" sz="1600" dirty="0">
                <a:latin typeface="Times New Roman" panose="02020603050405020304" pitchFamily="18" charset="0"/>
              </a:rPr>
              <a:t> </a:t>
            </a:r>
            <a:r>
              <a:rPr lang="en-US" sz="1600" dirty="0" err="1">
                <a:latin typeface="Times New Roman" panose="02020603050405020304" pitchFamily="18" charset="0"/>
              </a:rPr>
              <a:t>i</a:t>
            </a:r>
            <a:endParaRPr lang="en-US" sz="1600" dirty="0">
              <a:latin typeface="Times New Roman" panose="02020603050405020304" pitchFamily="18" charset="0"/>
            </a:endParaRPr>
          </a:p>
          <a:p>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parametre</a:t>
            </a:r>
            <a:r>
              <a:rPr lang="en-US" sz="1600" dirty="0">
                <a:latin typeface="Times New Roman" panose="02020603050405020304" pitchFamily="18" charset="0"/>
              </a:rPr>
              <a:t> </a:t>
            </a:r>
            <a:r>
              <a:rPr lang="en-US" sz="1600" dirty="0" err="1">
                <a:latin typeface="Times New Roman" panose="02020603050405020304" pitchFamily="18" charset="0"/>
              </a:rPr>
              <a:t>čvrstoće</a:t>
            </a:r>
            <a:r>
              <a:rPr lang="en-US" sz="1600" dirty="0">
                <a:latin typeface="Times New Roman" panose="02020603050405020304" pitchFamily="18" charset="0"/>
              </a:rPr>
              <a:t> </a:t>
            </a:r>
            <a:r>
              <a:rPr lang="en-US" sz="1600" dirty="0" err="1">
                <a:latin typeface="Times New Roman" panose="02020603050405020304" pitchFamily="18" charset="0"/>
              </a:rPr>
              <a:t>temeljnog</a:t>
            </a:r>
            <a:r>
              <a:rPr lang="en-US" sz="1600" dirty="0">
                <a:latin typeface="Times New Roman" panose="02020603050405020304" pitchFamily="18" charset="0"/>
              </a:rPr>
              <a:t> </a:t>
            </a:r>
            <a:r>
              <a:rPr lang="en-US" sz="1600" dirty="0" err="1">
                <a:latin typeface="Times New Roman" panose="02020603050405020304" pitchFamily="18" charset="0"/>
              </a:rPr>
              <a:t>tla</a:t>
            </a:r>
            <a:r>
              <a:rPr lang="en-US" sz="1600" dirty="0">
                <a:latin typeface="Times New Roman" panose="02020603050405020304" pitchFamily="18" charset="0"/>
              </a:rPr>
              <a:t>. U </a:t>
            </a:r>
            <a:r>
              <a:rPr lang="en-US" sz="1600" dirty="0" err="1">
                <a:latin typeface="Times New Roman" panose="02020603050405020304" pitchFamily="18" charset="0"/>
              </a:rPr>
              <a:t>kombinaciji</a:t>
            </a:r>
            <a:r>
              <a:rPr lang="en-US" sz="1600" dirty="0">
                <a:latin typeface="Times New Roman" panose="02020603050405020304" pitchFamily="18" charset="0"/>
              </a:rPr>
              <a:t> 2, </a:t>
            </a:r>
            <a:r>
              <a:rPr lang="en-US" sz="1600" dirty="0" err="1">
                <a:latin typeface="Times New Roman" panose="02020603050405020304" pitchFamily="18" charset="0"/>
              </a:rPr>
              <a:t>parcijalni</a:t>
            </a:r>
            <a:r>
              <a:rPr lang="en-US" sz="1600" dirty="0">
                <a:latin typeface="Times New Roman" panose="02020603050405020304" pitchFamily="18" charset="0"/>
              </a:rPr>
              <a:t> </a:t>
            </a:r>
            <a:r>
              <a:rPr lang="en-US" sz="1600" dirty="0" err="1">
                <a:latin typeface="Times New Roman" panose="02020603050405020304" pitchFamily="18" charset="0"/>
              </a:rPr>
              <a:t>koeficijenti</a:t>
            </a:r>
            <a:r>
              <a:rPr lang="en-US" sz="1600" dirty="0">
                <a:latin typeface="Times New Roman" panose="02020603050405020304" pitchFamily="18" charset="0"/>
              </a:rPr>
              <a:t> </a:t>
            </a:r>
            <a:r>
              <a:rPr lang="en-US" sz="1600" dirty="0" err="1">
                <a:latin typeface="Times New Roman" panose="02020603050405020304" pitchFamily="18" charset="0"/>
              </a:rPr>
              <a:t>sigurnosti</a:t>
            </a:r>
            <a:r>
              <a:rPr lang="en-US" sz="1600" dirty="0">
                <a:latin typeface="Times New Roman" panose="02020603050405020304" pitchFamily="18" charset="0"/>
              </a:rPr>
              <a:t> se</a:t>
            </a:r>
          </a:p>
          <a:p>
            <a:r>
              <a:rPr lang="en-US" sz="1600" dirty="0" err="1">
                <a:latin typeface="Times New Roman" panose="02020603050405020304" pitchFamily="18" charset="0"/>
              </a:rPr>
              <a:t>primjenjuju</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dejstva</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otpore</a:t>
            </a:r>
            <a:r>
              <a:rPr lang="en-US" sz="1600" dirty="0">
                <a:latin typeface="Times New Roman" panose="02020603050405020304" pitchFamily="18" charset="0"/>
              </a:rPr>
              <a:t> </a:t>
            </a:r>
            <a:r>
              <a:rPr lang="en-US" sz="1600" dirty="0" err="1">
                <a:latin typeface="Times New Roman" panose="02020603050405020304" pitchFamily="18" charset="0"/>
              </a:rPr>
              <a:t>temeljnog</a:t>
            </a:r>
            <a:r>
              <a:rPr lang="en-US" sz="1600" dirty="0">
                <a:latin typeface="Times New Roman" panose="02020603050405020304" pitchFamily="18" charset="0"/>
              </a:rPr>
              <a:t> </a:t>
            </a:r>
            <a:r>
              <a:rPr lang="en-US" sz="1600" dirty="0" err="1">
                <a:latin typeface="Times New Roman" panose="02020603050405020304" pitchFamily="18" charset="0"/>
              </a:rPr>
              <a:t>tla</a:t>
            </a:r>
            <a:r>
              <a:rPr lang="en-US" sz="1600" dirty="0">
                <a:latin typeface="Times New Roman" panose="02020603050405020304" pitchFamily="18" charset="0"/>
              </a:rPr>
              <a:t>, </a:t>
            </a:r>
            <a:r>
              <a:rPr lang="en-US" sz="1600" dirty="0" err="1">
                <a:latin typeface="Times New Roman" panose="02020603050405020304" pitchFamily="18" charset="0"/>
              </a:rPr>
              <a:t>i</a:t>
            </a:r>
            <a:r>
              <a:rPr lang="en-US" sz="1600" dirty="0">
                <a:latin typeface="Times New Roman" panose="02020603050405020304" pitchFamily="18" charset="0"/>
              </a:rPr>
              <a:t> </a:t>
            </a:r>
            <a:r>
              <a:rPr lang="en-US" sz="1600" dirty="0" err="1">
                <a:latin typeface="Times New Roman" panose="02020603050405020304" pitchFamily="18" charset="0"/>
              </a:rPr>
              <a:t>ponekad</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parametre</a:t>
            </a:r>
            <a:r>
              <a:rPr lang="en-US" sz="1600" dirty="0">
                <a:latin typeface="Times New Roman" panose="02020603050405020304" pitchFamily="18" charset="0"/>
              </a:rPr>
              <a:t> </a:t>
            </a:r>
            <a:r>
              <a:rPr lang="en-US" sz="1600" dirty="0" err="1">
                <a:latin typeface="Times New Roman" panose="02020603050405020304" pitchFamily="18" charset="0"/>
              </a:rPr>
              <a:t>čvrstoće</a:t>
            </a:r>
            <a:r>
              <a:rPr lang="en-US" sz="1600" dirty="0">
                <a:latin typeface="Times New Roman" panose="02020603050405020304" pitchFamily="18" charset="0"/>
              </a:rPr>
              <a:t> </a:t>
            </a:r>
            <a:r>
              <a:rPr lang="en-US" sz="1600" dirty="0" err="1">
                <a:latin typeface="Times New Roman" panose="02020603050405020304" pitchFamily="18" charset="0"/>
              </a:rPr>
              <a:t>temeljnog</a:t>
            </a:r>
            <a:r>
              <a:rPr lang="en-US" sz="1600" dirty="0">
                <a:latin typeface="Times New Roman" panose="02020603050405020304" pitchFamily="18" charset="0"/>
              </a:rPr>
              <a:t> </a:t>
            </a:r>
            <a:r>
              <a:rPr lang="en-US" sz="1600" dirty="0" err="1">
                <a:latin typeface="Times New Roman" panose="02020603050405020304" pitchFamily="18" charset="0"/>
              </a:rPr>
              <a:t>tla</a:t>
            </a:r>
            <a:r>
              <a:rPr lang="en-US" sz="1600" dirty="0">
                <a:latin typeface="Times New Roman" panose="02020603050405020304" pitchFamily="18" charset="0"/>
              </a:rPr>
              <a:t>.</a:t>
            </a:r>
          </a:p>
          <a:p>
            <a:r>
              <a:rPr lang="en-US" sz="1600" dirty="0">
                <a:latin typeface="Times New Roman" panose="02020603050405020304" pitchFamily="18" charset="0"/>
              </a:rPr>
              <a:t>NAPOMENA 2 U </a:t>
            </a:r>
            <a:r>
              <a:rPr lang="en-US" sz="1600" dirty="0" err="1">
                <a:latin typeface="Times New Roman" panose="02020603050405020304" pitchFamily="18" charset="0"/>
              </a:rPr>
              <a:t>kombinaciji</a:t>
            </a:r>
            <a:r>
              <a:rPr lang="en-US" sz="1600" dirty="0">
                <a:latin typeface="Times New Roman" panose="02020603050405020304" pitchFamily="18" charset="0"/>
              </a:rPr>
              <a:t> 2, </a:t>
            </a:r>
            <a:r>
              <a:rPr lang="en-US" sz="1600" dirty="0" err="1">
                <a:latin typeface="Times New Roman" panose="02020603050405020304" pitchFamily="18" charset="0"/>
              </a:rPr>
              <a:t>vrijednosti</a:t>
            </a:r>
            <a:r>
              <a:rPr lang="en-US" sz="1600" dirty="0">
                <a:latin typeface="Times New Roman" panose="02020603050405020304" pitchFamily="18" charset="0"/>
              </a:rPr>
              <a:t> </a:t>
            </a:r>
            <a:r>
              <a:rPr lang="en-US" sz="1600" i="1" dirty="0">
                <a:latin typeface="Times New Roman" panose="02020603050405020304" pitchFamily="18" charset="0"/>
              </a:rPr>
              <a:t>M1 </a:t>
            </a:r>
            <a:r>
              <a:rPr lang="en-US" sz="1600" dirty="0">
                <a:latin typeface="Times New Roman" panose="02020603050405020304" pitchFamily="18" charset="0"/>
              </a:rPr>
              <a:t>se </a:t>
            </a:r>
            <a:r>
              <a:rPr lang="en-US" sz="1600" dirty="0" err="1">
                <a:latin typeface="Times New Roman" panose="02020603050405020304" pitchFamily="18" charset="0"/>
              </a:rPr>
              <a:t>koriste</a:t>
            </a:r>
            <a:r>
              <a:rPr lang="en-US" sz="1600" dirty="0">
                <a:latin typeface="Times New Roman" panose="02020603050405020304" pitchFamily="18" charset="0"/>
              </a:rPr>
              <a:t> </a:t>
            </a:r>
            <a:r>
              <a:rPr lang="en-US" sz="1600" dirty="0" err="1">
                <a:latin typeface="Times New Roman" panose="02020603050405020304" pitchFamily="18" charset="0"/>
              </a:rPr>
              <a:t>za</a:t>
            </a:r>
            <a:r>
              <a:rPr lang="en-US" sz="1600" dirty="0">
                <a:latin typeface="Times New Roman" panose="02020603050405020304" pitchFamily="18" charset="0"/>
              </a:rPr>
              <a:t> </a:t>
            </a:r>
            <a:r>
              <a:rPr lang="en-US" sz="1600" dirty="0" err="1">
                <a:latin typeface="Times New Roman" panose="02020603050405020304" pitchFamily="18" charset="0"/>
              </a:rPr>
              <a:t>proračun</a:t>
            </a:r>
            <a:r>
              <a:rPr lang="en-US" sz="1600" dirty="0">
                <a:latin typeface="Times New Roman" panose="02020603050405020304" pitchFamily="18" charset="0"/>
              </a:rPr>
              <a:t> </a:t>
            </a:r>
            <a:r>
              <a:rPr lang="en-US" sz="1600" dirty="0" err="1">
                <a:latin typeface="Times New Roman" panose="02020603050405020304" pitchFamily="18" charset="0"/>
              </a:rPr>
              <a:t>otpora</a:t>
            </a:r>
            <a:r>
              <a:rPr lang="en-US" sz="1600" dirty="0">
                <a:latin typeface="Times New Roman" panose="02020603050405020304" pitchFamily="18" charset="0"/>
              </a:rPr>
              <a:t> </a:t>
            </a:r>
            <a:r>
              <a:rPr lang="en-US" sz="1600" dirty="0" err="1">
                <a:latin typeface="Times New Roman" panose="02020603050405020304" pitchFamily="18" charset="0"/>
              </a:rPr>
              <a:t>šipova</a:t>
            </a:r>
            <a:r>
              <a:rPr lang="en-US" sz="1600" dirty="0">
                <a:latin typeface="Times New Roman" panose="02020603050405020304" pitchFamily="18" charset="0"/>
              </a:rPr>
              <a:t> </a:t>
            </a:r>
            <a:r>
              <a:rPr lang="en-US" sz="1600" dirty="0" err="1">
                <a:latin typeface="Times New Roman" panose="02020603050405020304" pitchFamily="18" charset="0"/>
              </a:rPr>
              <a:t>ili</a:t>
            </a:r>
            <a:r>
              <a:rPr lang="en-US" sz="1600" dirty="0">
                <a:latin typeface="Times New Roman" panose="02020603050405020304" pitchFamily="18" charset="0"/>
              </a:rPr>
              <a:t> </a:t>
            </a:r>
            <a:r>
              <a:rPr lang="en-US" sz="1600" dirty="0" err="1">
                <a:latin typeface="Times New Roman" panose="02020603050405020304" pitchFamily="18" charset="0"/>
              </a:rPr>
              <a:t>sidara</a:t>
            </a:r>
            <a:endParaRPr lang="en-US" sz="1600" dirty="0">
              <a:latin typeface="Times New Roman" panose="02020603050405020304" pitchFamily="18" charset="0"/>
            </a:endParaRPr>
          </a:p>
          <a:p>
            <a:r>
              <a:rPr lang="en-US" sz="1600" dirty="0">
                <a:latin typeface="Times New Roman" panose="02020603050405020304" pitchFamily="18" charset="0"/>
              </a:rPr>
              <a:t>(</a:t>
            </a:r>
            <a:r>
              <a:rPr lang="en-US" sz="1600" dirty="0" err="1">
                <a:latin typeface="Times New Roman" panose="02020603050405020304" pitchFamily="18" charset="0"/>
              </a:rPr>
              <a:t>zatega</a:t>
            </a:r>
            <a:r>
              <a:rPr lang="en-US" sz="1600" dirty="0">
                <a:latin typeface="Times New Roman" panose="02020603050405020304" pitchFamily="18" charset="0"/>
              </a:rPr>
              <a:t>), a </a:t>
            </a:r>
            <a:r>
              <a:rPr lang="en-US" sz="1600" dirty="0" err="1">
                <a:latin typeface="Times New Roman" panose="02020603050405020304" pitchFamily="18" charset="0"/>
              </a:rPr>
              <a:t>vrijednosti</a:t>
            </a:r>
            <a:r>
              <a:rPr lang="en-US" sz="1600" dirty="0">
                <a:latin typeface="Times New Roman" panose="02020603050405020304" pitchFamily="18" charset="0"/>
              </a:rPr>
              <a:t> </a:t>
            </a:r>
            <a:r>
              <a:rPr lang="en-US" sz="1600" i="1" dirty="0">
                <a:latin typeface="Times New Roman" panose="02020603050405020304" pitchFamily="18" charset="0"/>
              </a:rPr>
              <a:t>M2 </a:t>
            </a:r>
            <a:r>
              <a:rPr lang="en-US" sz="1600" dirty="0" err="1">
                <a:latin typeface="Times New Roman" panose="02020603050405020304" pitchFamily="18" charset="0"/>
              </a:rPr>
              <a:t>za</a:t>
            </a:r>
            <a:r>
              <a:rPr lang="en-US" sz="1600" dirty="0">
                <a:latin typeface="Times New Roman" panose="02020603050405020304" pitchFamily="18" charset="0"/>
              </a:rPr>
              <a:t> </a:t>
            </a:r>
            <a:r>
              <a:rPr lang="en-US" sz="1600" dirty="0" err="1">
                <a:latin typeface="Times New Roman" panose="02020603050405020304" pitchFamily="18" charset="0"/>
              </a:rPr>
              <a:t>proračun</a:t>
            </a:r>
            <a:r>
              <a:rPr lang="en-US" sz="1600" dirty="0">
                <a:latin typeface="Times New Roman" panose="02020603050405020304" pitchFamily="18" charset="0"/>
              </a:rPr>
              <a:t> </a:t>
            </a:r>
            <a:r>
              <a:rPr lang="en-US" sz="1600" dirty="0" err="1">
                <a:latin typeface="Times New Roman" panose="02020603050405020304" pitchFamily="18" charset="0"/>
              </a:rPr>
              <a:t>nepovoljnih</a:t>
            </a:r>
            <a:r>
              <a:rPr lang="en-US" sz="1600" dirty="0">
                <a:latin typeface="Times New Roman" panose="02020603050405020304" pitchFamily="18" charset="0"/>
              </a:rPr>
              <a:t> </a:t>
            </a:r>
            <a:r>
              <a:rPr lang="en-US" sz="1600" dirty="0" err="1">
                <a:latin typeface="Times New Roman" panose="02020603050405020304" pitchFamily="18" charset="0"/>
              </a:rPr>
              <a:t>dejstava</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šipove</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primjer</a:t>
            </a:r>
            <a:r>
              <a:rPr lang="en-US" sz="1600" dirty="0">
                <a:latin typeface="Times New Roman" panose="02020603050405020304" pitchFamily="18" charset="0"/>
              </a:rPr>
              <a:t> </a:t>
            </a:r>
            <a:r>
              <a:rPr lang="en-US" sz="1600" dirty="0" err="1">
                <a:latin typeface="Times New Roman" panose="02020603050405020304" pitchFamily="18" charset="0"/>
              </a:rPr>
              <a:t>usljed</a:t>
            </a:r>
            <a:endParaRPr lang="en-US" sz="1600" dirty="0">
              <a:latin typeface="Times New Roman" panose="02020603050405020304" pitchFamily="18" charset="0"/>
            </a:endParaRPr>
          </a:p>
          <a:p>
            <a:r>
              <a:rPr lang="en-US" sz="1600" dirty="0" err="1">
                <a:latin typeface="Times New Roman" panose="02020603050405020304" pitchFamily="18" charset="0"/>
              </a:rPr>
              <a:t>negativnog</a:t>
            </a:r>
            <a:r>
              <a:rPr lang="en-US" sz="1600" dirty="0">
                <a:latin typeface="Times New Roman" panose="02020603050405020304" pitchFamily="18" charset="0"/>
              </a:rPr>
              <a:t> </a:t>
            </a:r>
            <a:r>
              <a:rPr lang="en-US" sz="1600" dirty="0" err="1">
                <a:latin typeface="Times New Roman" panose="02020603050405020304" pitchFamily="18" charset="0"/>
              </a:rPr>
              <a:t>trenja</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omotaču</a:t>
            </a:r>
            <a:r>
              <a:rPr lang="en-US" sz="1600" dirty="0">
                <a:latin typeface="Times New Roman" panose="02020603050405020304" pitchFamily="18" charset="0"/>
              </a:rPr>
              <a:t> </a:t>
            </a:r>
            <a:r>
              <a:rPr lang="en-US" sz="1600" dirty="0" err="1">
                <a:latin typeface="Times New Roman" panose="02020603050405020304" pitchFamily="18" charset="0"/>
              </a:rPr>
              <a:t>ili</a:t>
            </a:r>
            <a:r>
              <a:rPr lang="en-US" sz="1600" dirty="0">
                <a:latin typeface="Times New Roman" panose="02020603050405020304" pitchFamily="18" charset="0"/>
              </a:rPr>
              <a:t> </a:t>
            </a:r>
            <a:r>
              <a:rPr lang="en-US" sz="1600" dirty="0" err="1">
                <a:latin typeface="Times New Roman" panose="02020603050405020304" pitchFamily="18" charset="0"/>
              </a:rPr>
              <a:t>usljed</a:t>
            </a:r>
            <a:r>
              <a:rPr lang="en-US" sz="1600" dirty="0">
                <a:latin typeface="Times New Roman" panose="02020603050405020304" pitchFamily="18" charset="0"/>
              </a:rPr>
              <a:t> </a:t>
            </a:r>
            <a:r>
              <a:rPr lang="en-US" sz="1600" dirty="0" err="1">
                <a:latin typeface="Times New Roman" panose="02020603050405020304" pitchFamily="18" charset="0"/>
              </a:rPr>
              <a:t>poprečnih</a:t>
            </a:r>
            <a:r>
              <a:rPr lang="en-US" sz="1600" dirty="0">
                <a:latin typeface="Times New Roman" panose="02020603050405020304" pitchFamily="18" charset="0"/>
              </a:rPr>
              <a:t> </a:t>
            </a:r>
            <a:r>
              <a:rPr lang="en-US" sz="1600" dirty="0" err="1">
                <a:latin typeface="Times New Roman" panose="02020603050405020304" pitchFamily="18" charset="0"/>
              </a:rPr>
              <a:t>dejstava</a:t>
            </a:r>
            <a:r>
              <a:rPr lang="en-US" sz="1600" dirty="0">
                <a:latin typeface="Times New Roman" panose="02020603050405020304" pitchFamily="18" charset="0"/>
              </a:rPr>
              <a:t>.</a:t>
            </a:r>
            <a:endParaRPr lang="en-US" sz="1600" dirty="0"/>
          </a:p>
        </p:txBody>
      </p:sp>
      <mc:AlternateContent xmlns:mc="http://schemas.openxmlformats.org/markup-compatibility/2006" xmlns:a14="http://schemas.microsoft.com/office/drawing/2010/main">
        <mc:Choice Requires="a14">
          <p:sp>
            <p:nvSpPr>
              <p:cNvPr id="8" name="Rectangle 7"/>
              <p:cNvSpPr/>
              <p:nvPr/>
            </p:nvSpPr>
            <p:spPr>
              <a:xfrm>
                <a:off x="155340" y="2089332"/>
                <a:ext cx="3816424" cy="699359"/>
              </a:xfrm>
              <a:prstGeom prst="rect">
                <a:avLst/>
              </a:prstGeom>
            </p:spPr>
            <p:txBody>
              <a:bodyPr wrap="square">
                <a:spAutoFit/>
              </a:bodyPr>
              <a:lstStyle/>
              <a:p>
                <a:pPr algn="just" eaLnBrk="0" hangingPunct="0">
                  <a:lnSpc>
                    <a:spcPts val="1600"/>
                  </a:lnSpc>
                  <a:spcBef>
                    <a:spcPts val="1200"/>
                  </a:spcBef>
                  <a:spcAft>
                    <a:spcPts val="0"/>
                  </a:spcAft>
                  <a:tabLst>
                    <a:tab pos="2970530" algn="ctr"/>
                    <a:tab pos="5941060" algn="l"/>
                  </a:tabLst>
                </a:pPr>
                <a:r>
                  <a:rPr lang="sr-Latn-ME" dirty="0">
                    <a:latin typeface="Times New Roman" panose="02020603050405020304" pitchFamily="18" charset="0"/>
                    <a:ea typeface="Times New Roman" panose="02020603050405020304" pitchFamily="18" charset="0"/>
                  </a:rPr>
                  <a:t>Parcijalni faktori iz setova </a:t>
                </a:r>
                <a14:m>
                  <m:oMath xmlns:m="http://schemas.openxmlformats.org/officeDocument/2006/math">
                    <m:d>
                      <m:dPr>
                        <m:ctrlPr>
                          <a:rPr lang="en-US" i="1">
                            <a:effectLst/>
                            <a:latin typeface="Cambria Math" panose="02040503050406030204" pitchFamily="18" charset="0"/>
                            <a:ea typeface="Times New Roman" panose="02020603050405020304" pitchFamily="18" charset="0"/>
                          </a:rPr>
                        </m:ctrlPr>
                      </m:dPr>
                      <m:e>
                        <m:f>
                          <m:fPr>
                            <m:type m:val="noBar"/>
                            <m:ctrlPr>
                              <a:rPr lang="en-US" i="1">
                                <a:effectLst/>
                                <a:latin typeface="Cambria Math" panose="02040503050406030204" pitchFamily="18" charset="0"/>
                                <a:ea typeface="Times New Roman" panose="02020603050405020304" pitchFamily="18" charset="0"/>
                              </a:rPr>
                            </m:ctrlPr>
                          </m:fPr>
                          <m:num>
                            <m:r>
                              <a:rPr lang="sr-Latn-ME" i="1">
                                <a:effectLst/>
                                <a:latin typeface="Cambria Math" panose="02040503050406030204" pitchFamily="18" charset="0"/>
                                <a:ea typeface="Times New Roman" panose="02020603050405020304" pitchFamily="18" charset="0"/>
                              </a:rPr>
                              <m:t>𝑅</m:t>
                            </m:r>
                            <m:r>
                              <a:rPr lang="sr-Latn-ME" i="1">
                                <a:effectLst/>
                                <a:latin typeface="Cambria Math" panose="02040503050406030204" pitchFamily="18" charset="0"/>
                                <a:ea typeface="Times New Roman" panose="02020603050405020304" pitchFamily="18" charset="0"/>
                              </a:rPr>
                              <m:t>1</m:t>
                            </m:r>
                          </m:num>
                          <m:den>
                            <m:r>
                              <a:rPr lang="sr-Latn-ME" i="1">
                                <a:effectLst/>
                                <a:latin typeface="Cambria Math" panose="02040503050406030204" pitchFamily="18" charset="0"/>
                                <a:ea typeface="Times New Roman" panose="02020603050405020304" pitchFamily="18" charset="0"/>
                              </a:rPr>
                              <m:t>𝑅</m:t>
                            </m:r>
                            <m:r>
                              <a:rPr lang="sr-Latn-ME" i="1">
                                <a:effectLst/>
                                <a:latin typeface="Cambria Math" panose="02040503050406030204" pitchFamily="18" charset="0"/>
                                <a:ea typeface="Times New Roman" panose="02020603050405020304" pitchFamily="18" charset="0"/>
                              </a:rPr>
                              <m:t>4</m:t>
                            </m:r>
                          </m:den>
                        </m:f>
                      </m:e>
                    </m:d>
                  </m:oMath>
                </a14:m>
                <a:r>
                  <a:rPr lang="sr-Latn-ME" dirty="0">
                    <a:effectLst/>
                    <a:latin typeface="Times New Roman" panose="02020603050405020304" pitchFamily="18" charset="0"/>
                    <a:ea typeface="Times New Roman" panose="02020603050405020304" pitchFamily="18" charset="0"/>
                  </a:rPr>
                  <a:t> </a:t>
                </a: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 γ</a:t>
                </a:r>
                <a:r>
                  <a:rPr lang="sr-Latn-ME" baseline="-25000" dirty="0">
                    <a:effectLst/>
                    <a:latin typeface="Times New Roman" panose="02020603050405020304" pitchFamily="18" charset="0"/>
                    <a:ea typeface="Times New Roman" panose="02020603050405020304" pitchFamily="18" charset="0"/>
                  </a:rPr>
                  <a:t>t</a:t>
                </a:r>
                <a:r>
                  <a:rPr lang="sr-Latn-ME" dirty="0">
                    <a:effectLst/>
                    <a:latin typeface="Times New Roman" panose="02020603050405020304" pitchFamily="18" charset="0"/>
                    <a:ea typeface="Times New Roman" panose="02020603050405020304" pitchFamily="18" charset="0"/>
                  </a:rPr>
                  <a:t> = </a:t>
                </a:r>
                <a14:m>
                  <m:oMath xmlns:m="http://schemas.openxmlformats.org/officeDocument/2006/math">
                    <m:d>
                      <m:dPr>
                        <m:ctrlPr>
                          <a:rPr lang="en-US" i="1">
                            <a:effectLst/>
                            <a:latin typeface="Cambria Math" panose="02040503050406030204" pitchFamily="18" charset="0"/>
                            <a:ea typeface="Times New Roman" panose="02020603050405020304" pitchFamily="18" charset="0"/>
                          </a:rPr>
                        </m:ctrlPr>
                      </m:dPr>
                      <m:e>
                        <m:f>
                          <m:fPr>
                            <m:type m:val="noBar"/>
                            <m:ctrlPr>
                              <a:rPr lang="en-US" i="1">
                                <a:effectLst/>
                                <a:latin typeface="Cambria Math" panose="02040503050406030204" pitchFamily="18" charset="0"/>
                                <a:ea typeface="Times New Roman" panose="02020603050405020304" pitchFamily="18" charset="0"/>
                              </a:rPr>
                            </m:ctrlPr>
                          </m:fPr>
                          <m:num>
                            <m:r>
                              <a:rPr lang="sr-Latn-ME" i="1">
                                <a:effectLst/>
                                <a:latin typeface="Cambria Math" panose="02040503050406030204" pitchFamily="18" charset="0"/>
                                <a:ea typeface="Times New Roman" panose="02020603050405020304" pitchFamily="18" charset="0"/>
                              </a:rPr>
                              <m:t>1.15</m:t>
                            </m:r>
                          </m:num>
                          <m:den>
                            <m:r>
                              <a:rPr lang="sr-Latn-ME" i="1">
                                <a:effectLst/>
                                <a:latin typeface="Cambria Math" panose="02040503050406030204" pitchFamily="18" charset="0"/>
                                <a:ea typeface="Times New Roman" panose="02020603050405020304" pitchFamily="18" charset="0"/>
                              </a:rPr>
                              <m:t>1.50</m:t>
                            </m:r>
                          </m:den>
                        </m:f>
                      </m:e>
                    </m:d>
                  </m:oMath>
                </a14:m>
                <a:endParaRPr lang="en-US" dirty="0">
                  <a:effectLst/>
                  <a:latin typeface="Times New Roman" panose="02020603050405020304" pitchFamily="18" charset="0"/>
                  <a:ea typeface="Times New Roman" panose="02020603050405020304" pitchFamily="18" charset="0"/>
                </a:endParaRPr>
              </a:p>
            </p:txBody>
          </p:sp>
        </mc:Choice>
        <mc:Fallback xmlns="">
          <p:sp>
            <p:nvSpPr>
              <p:cNvPr id="8" name="Rectangle 7"/>
              <p:cNvSpPr>
                <a:spLocks noRot="1" noChangeAspect="1" noMove="1" noResize="1" noEditPoints="1" noAdjustHandles="1" noChangeArrowheads="1" noChangeShapeType="1" noTextEdit="1"/>
              </p:cNvSpPr>
              <p:nvPr/>
            </p:nvSpPr>
            <p:spPr>
              <a:xfrm>
                <a:off x="155340" y="2089332"/>
                <a:ext cx="3816424" cy="699359"/>
              </a:xfrm>
              <a:prstGeom prst="rect">
                <a:avLst/>
              </a:prstGeom>
              <a:blipFill rotWithShape="0">
                <a:blip r:embed="rId4"/>
                <a:stretch>
                  <a:fillRect l="-1276" t="-15789" b="-78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p:cNvSpPr/>
              <p:nvPr/>
            </p:nvSpPr>
            <p:spPr>
              <a:xfrm>
                <a:off x="28505" y="2950375"/>
                <a:ext cx="3943259" cy="297517"/>
              </a:xfrm>
              <a:prstGeom prst="rect">
                <a:avLst/>
              </a:prstGeom>
            </p:spPr>
            <p:txBody>
              <a:bodyPr wrap="none">
                <a:spAutoFit/>
              </a:bodyPr>
              <a:lstStyle/>
              <a:p>
                <a:pPr algn="just" eaLnBrk="0" hangingPunct="0">
                  <a:lnSpc>
                    <a:spcPts val="1600"/>
                  </a:lnSpc>
                  <a:spcBef>
                    <a:spcPts val="1200"/>
                  </a:spcBef>
                  <a:spcAft>
                    <a:spcPts val="0"/>
                  </a:spcAft>
                  <a:tabLst>
                    <a:tab pos="2970530" algn="ctr"/>
                    <a:tab pos="5941060" algn="l"/>
                  </a:tabLst>
                </a:pPr>
                <a:r>
                  <a:rPr lang="sr-Latn-ME" sz="1600" dirty="0">
                    <a:latin typeface="Times New Roman" panose="02020603050405020304" pitchFamily="18" charset="0"/>
                    <a:ea typeface="Times New Roman" panose="02020603050405020304" pitchFamily="18" charset="0"/>
                  </a:rPr>
                  <a:t>Proračunska čvrstoća: R</a:t>
                </a:r>
                <a:r>
                  <a:rPr lang="sr-Latn-ME" sz="1600" baseline="-25000" dirty="0">
                    <a:effectLst/>
                    <a:latin typeface="Times New Roman" panose="02020603050405020304" pitchFamily="18" charset="0"/>
                    <a:ea typeface="Times New Roman" panose="02020603050405020304" pitchFamily="18" charset="0"/>
                  </a:rPr>
                  <a:t>cd</a:t>
                </a:r>
                <a:r>
                  <a:rPr lang="sr-Latn-ME" sz="1600"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i="1">
                            <a:effectLst/>
                            <a:latin typeface="Cambria Math" panose="02040503050406030204" pitchFamily="18" charset="0"/>
                            <a:ea typeface="Times New Roman" panose="02020603050405020304" pitchFamily="18" charset="0"/>
                          </a:rPr>
                        </m:ctrlPr>
                      </m:fPr>
                      <m:num>
                        <m:sSub>
                          <m:sSubPr>
                            <m:ctrlPr>
                              <a:rPr lang="en-US" i="1">
                                <a:effectLst/>
                                <a:latin typeface="Cambria Math" panose="02040503050406030204" pitchFamily="18" charset="0"/>
                                <a:ea typeface="Times New Roman" panose="02020603050405020304" pitchFamily="18" charset="0"/>
                              </a:rPr>
                            </m:ctrlPr>
                          </m:sSubPr>
                          <m:e>
                            <m:r>
                              <a:rPr lang="sr-Latn-ME" i="1">
                                <a:effectLst/>
                                <a:latin typeface="Cambria Math" panose="02040503050406030204" pitchFamily="18" charset="0"/>
                                <a:ea typeface="Times New Roman" panose="02020603050405020304" pitchFamily="18" charset="0"/>
                              </a:rPr>
                              <m:t>𝑅</m:t>
                            </m:r>
                          </m:e>
                          <m:sub>
                            <m:r>
                              <a:rPr lang="sr-Latn-ME" i="1">
                                <a:effectLst/>
                                <a:latin typeface="Cambria Math" panose="02040503050406030204" pitchFamily="18" charset="0"/>
                                <a:ea typeface="Times New Roman" panose="02020603050405020304" pitchFamily="18" charset="0"/>
                              </a:rPr>
                              <m:t>𝑐𝑘</m:t>
                            </m:r>
                          </m:sub>
                        </m:sSub>
                      </m:num>
                      <m:den>
                        <m:sSub>
                          <m:sSubPr>
                            <m:ctrlPr>
                              <a:rPr lang="en-US" i="1">
                                <a:effectLst/>
                                <a:latin typeface="Cambria Math" panose="02040503050406030204" pitchFamily="18" charset="0"/>
                                <a:ea typeface="Times New Roman" panose="02020603050405020304" pitchFamily="18" charset="0"/>
                              </a:rPr>
                            </m:ctrlPr>
                          </m:sSubPr>
                          <m:e>
                            <m:r>
                              <a:rPr lang="sr-Latn-ME" i="1">
                                <a:effectLst/>
                                <a:latin typeface="Cambria Math" panose="02040503050406030204" pitchFamily="18" charset="0"/>
                                <a:ea typeface="Times New Roman" panose="02020603050405020304" pitchFamily="18" charset="0"/>
                              </a:rPr>
                              <m:t>𝛾</m:t>
                            </m:r>
                          </m:e>
                          <m:sub>
                            <m:r>
                              <a:rPr lang="sr-Latn-ME" i="1">
                                <a:effectLst/>
                                <a:latin typeface="Cambria Math" panose="02040503050406030204" pitchFamily="18" charset="0"/>
                                <a:ea typeface="Times New Roman" panose="02020603050405020304" pitchFamily="18" charset="0"/>
                              </a:rPr>
                              <m:t>𝑡</m:t>
                            </m:r>
                          </m:sub>
                        </m:sSub>
                      </m:den>
                    </m:f>
                  </m:oMath>
                </a14:m>
                <a:r>
                  <a:rPr lang="sr-Latn-ME" dirty="0">
                    <a:effectLst/>
                    <a:latin typeface="Times New Roman" panose="02020603050405020304" pitchFamily="18" charset="0"/>
                    <a:ea typeface="Times New Roman" panose="02020603050405020304" pitchFamily="18" charset="0"/>
                  </a:rPr>
                  <a:t> </a:t>
                </a:r>
                <a:r>
                  <a:rPr lang="sr-Latn-ME" sz="1600" dirty="0">
                    <a:effectLst/>
                    <a:latin typeface="Times New Roman" panose="02020603050405020304" pitchFamily="18" charset="0"/>
                    <a:ea typeface="Times New Roman" panose="02020603050405020304" pitchFamily="18" charset="0"/>
                  </a:rPr>
                  <a:t>= </a:t>
                </a:r>
                <a14:m>
                  <m:oMath xmlns:m="http://schemas.openxmlformats.org/officeDocument/2006/math">
                    <m:d>
                      <m:dPr>
                        <m:ctrlPr>
                          <a:rPr lang="en-US" i="1">
                            <a:effectLst/>
                            <a:latin typeface="Cambria Math" panose="02040503050406030204" pitchFamily="18" charset="0"/>
                            <a:ea typeface="Times New Roman" panose="02020603050405020304" pitchFamily="18" charset="0"/>
                          </a:rPr>
                        </m:ctrlPr>
                      </m:dPr>
                      <m:e>
                        <m:f>
                          <m:fPr>
                            <m:type m:val="noBar"/>
                            <m:ctrlPr>
                              <a:rPr lang="en-US" i="1">
                                <a:effectLst/>
                                <a:latin typeface="Cambria Math" panose="02040503050406030204" pitchFamily="18" charset="0"/>
                                <a:ea typeface="Times New Roman" panose="02020603050405020304" pitchFamily="18" charset="0"/>
                              </a:rPr>
                            </m:ctrlPr>
                          </m:fPr>
                          <m:num>
                            <m:r>
                              <a:rPr lang="sr-Latn-ME" i="1">
                                <a:effectLst/>
                                <a:latin typeface="Cambria Math" panose="02040503050406030204" pitchFamily="18" charset="0"/>
                                <a:ea typeface="Times New Roman" panose="02020603050405020304" pitchFamily="18" charset="0"/>
                              </a:rPr>
                              <m:t>3714</m:t>
                            </m:r>
                          </m:num>
                          <m:den>
                            <m:r>
                              <a:rPr lang="sr-Latn-ME" i="1">
                                <a:effectLst/>
                                <a:latin typeface="Cambria Math" panose="02040503050406030204" pitchFamily="18" charset="0"/>
                                <a:ea typeface="Times New Roman" panose="02020603050405020304" pitchFamily="18" charset="0"/>
                              </a:rPr>
                              <m:t>2847</m:t>
                            </m:r>
                          </m:den>
                        </m:f>
                      </m:e>
                    </m:d>
                  </m:oMath>
                </a14:m>
                <a:r>
                  <a:rPr lang="sr-Latn-ME" dirty="0">
                    <a:effectLst/>
                    <a:latin typeface="Times New Roman" panose="02020603050405020304" pitchFamily="18" charset="0"/>
                    <a:ea typeface="Times New Roman" panose="02020603050405020304" pitchFamily="18" charset="0"/>
                  </a:rPr>
                  <a:t> </a:t>
                </a:r>
                <a:r>
                  <a:rPr lang="sr-Latn-ME" sz="1600" dirty="0">
                    <a:effectLst/>
                    <a:latin typeface="Times New Roman" panose="02020603050405020304" pitchFamily="18" charset="0"/>
                    <a:ea typeface="Times New Roman" panose="02020603050405020304" pitchFamily="18" charset="0"/>
                  </a:rPr>
                  <a:t>kN</a:t>
                </a:r>
                <a:endParaRPr lang="en-US" sz="1600" dirty="0">
                  <a:effectLst/>
                  <a:latin typeface="Times New Roman" panose="02020603050405020304" pitchFamily="18" charset="0"/>
                  <a:ea typeface="Times New Roman" panose="02020603050405020304" pitchFamily="18" charset="0"/>
                </a:endParaRPr>
              </a:p>
            </p:txBody>
          </p:sp>
        </mc:Choice>
        <mc:Fallback xmlns="">
          <p:sp>
            <p:nvSpPr>
              <p:cNvPr id="9" name="Rectangle 8"/>
              <p:cNvSpPr>
                <a:spLocks noRot="1" noChangeAspect="1" noMove="1" noResize="1" noEditPoints="1" noAdjustHandles="1" noChangeArrowheads="1" noChangeShapeType="1" noTextEdit="1"/>
              </p:cNvSpPr>
              <p:nvPr/>
            </p:nvSpPr>
            <p:spPr>
              <a:xfrm>
                <a:off x="28505" y="2950375"/>
                <a:ext cx="3943259" cy="297517"/>
              </a:xfrm>
              <a:prstGeom prst="rect">
                <a:avLst/>
              </a:prstGeom>
              <a:blipFill rotWithShape="0">
                <a:blip r:embed="rId5"/>
                <a:stretch>
                  <a:fillRect l="-927" t="-40816" b="-20408"/>
                </a:stretch>
              </a:blipFill>
            </p:spPr>
            <p:txBody>
              <a:bodyPr/>
              <a:lstStyle/>
              <a:p>
                <a:r>
                  <a:rPr lang="en-US">
                    <a:noFill/>
                  </a:rPr>
                  <a:t> </a:t>
                </a:r>
              </a:p>
            </p:txBody>
          </p:sp>
        </mc:Fallback>
      </mc:AlternateContent>
      <p:sp>
        <p:nvSpPr>
          <p:cNvPr id="10" name="Rectangle 9"/>
          <p:cNvSpPr/>
          <p:nvPr/>
        </p:nvSpPr>
        <p:spPr>
          <a:xfrm>
            <a:off x="263352" y="5805264"/>
            <a:ext cx="2952328" cy="432048"/>
          </a:xfrm>
          <a:prstGeom prst="rect">
            <a:avLst/>
          </a:prstGeom>
          <a:solidFill>
            <a:srgbClr val="92D05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359696" y="5805264"/>
            <a:ext cx="648072" cy="432048"/>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47892" y="2282344"/>
            <a:ext cx="470657" cy="299151"/>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965528" y="2563635"/>
            <a:ext cx="463117" cy="223371"/>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5991672" y="5909602"/>
            <a:ext cx="463117" cy="327710"/>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7516923" y="1470358"/>
            <a:ext cx="463117" cy="327710"/>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6774934" y="1280864"/>
            <a:ext cx="470657" cy="299151"/>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7" name="Rectangle 16"/>
              <p:cNvSpPr/>
              <p:nvPr/>
            </p:nvSpPr>
            <p:spPr>
              <a:xfrm>
                <a:off x="145108" y="3539398"/>
                <a:ext cx="4422364" cy="297517"/>
              </a:xfrm>
              <a:prstGeom prst="rect">
                <a:avLst/>
              </a:prstGeom>
            </p:spPr>
            <p:txBody>
              <a:bodyPr wrap="none">
                <a:spAutoFit/>
              </a:bodyPr>
              <a:lstStyle/>
              <a:p>
                <a:pPr algn="just" eaLnBrk="0" hangingPunct="0">
                  <a:lnSpc>
                    <a:spcPts val="1600"/>
                  </a:lnSpc>
                  <a:spcBef>
                    <a:spcPts val="1200"/>
                  </a:spcBef>
                  <a:spcAft>
                    <a:spcPts val="0"/>
                  </a:spcAft>
                  <a:tabLst>
                    <a:tab pos="2970530" algn="ctr"/>
                    <a:tab pos="5941060" algn="l"/>
                  </a:tabLst>
                </a:pPr>
                <a:r>
                  <a:rPr lang="sr-Latn-ME" dirty="0">
                    <a:latin typeface="Times New Roman" panose="02020603050405020304" pitchFamily="18" charset="0"/>
                    <a:ea typeface="Times New Roman" panose="02020603050405020304" pitchFamily="18" charset="0"/>
                  </a:rPr>
                  <a:t>Stepen iskorišćenosti λ =ODF</a:t>
                </a:r>
                <a:r>
                  <a:rPr lang="sr-Cyrl-ME" dirty="0">
                    <a:effectLst/>
                    <a:latin typeface="Times New Roman" panose="02020603050405020304" pitchFamily="18" charset="0"/>
                    <a:ea typeface="Times New Roman" panose="02020603050405020304" pitchFamily="18" charset="0"/>
                  </a:rPr>
                  <a:t>=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𝐹</m:t>
                            </m:r>
                          </m:e>
                          <m:sub>
                            <m:r>
                              <a:rPr lang="sr-Latn-ME" sz="2000" i="1">
                                <a:effectLst/>
                                <a:latin typeface="Cambria Math" panose="02040503050406030204" pitchFamily="18" charset="0"/>
                                <a:ea typeface="Times New Roman" panose="02020603050405020304" pitchFamily="18" charset="0"/>
                              </a:rPr>
                              <m:t>𝑐𝑑</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𝑐𝑑</m:t>
                            </m:r>
                          </m:sub>
                        </m:sSub>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a:t>
                </a:r>
                <a14:m>
                  <m:oMath xmlns:m="http://schemas.openxmlformats.org/officeDocument/2006/math">
                    <m:d>
                      <m:dPr>
                        <m:ctrlPr>
                          <a:rPr lang="en-US" sz="2000" i="1">
                            <a:effectLst/>
                            <a:latin typeface="Cambria Math" panose="02040503050406030204" pitchFamily="18" charset="0"/>
                            <a:ea typeface="Times New Roman" panose="02020603050405020304" pitchFamily="18" charset="0"/>
                          </a:rPr>
                        </m:ctrlPr>
                      </m:dPr>
                      <m:e>
                        <m:f>
                          <m:fPr>
                            <m:type m:val="noBar"/>
                            <m:ctrlPr>
                              <a:rPr lang="en-US" sz="2000" i="1">
                                <a:effectLst/>
                                <a:latin typeface="Cambria Math" panose="02040503050406030204" pitchFamily="18" charset="0"/>
                                <a:ea typeface="Times New Roman" panose="02020603050405020304" pitchFamily="18" charset="0"/>
                              </a:rPr>
                            </m:ctrlPr>
                          </m:fPr>
                          <m:num>
                            <m:r>
                              <a:rPr lang="sr-Latn-ME" sz="2000" i="1">
                                <a:effectLst/>
                                <a:latin typeface="Cambria Math" panose="02040503050406030204" pitchFamily="18" charset="0"/>
                                <a:ea typeface="Times New Roman" panose="02020603050405020304" pitchFamily="18" charset="0"/>
                              </a:rPr>
                              <m:t>83</m:t>
                            </m:r>
                          </m:num>
                          <m:den>
                            <m:r>
                              <a:rPr lang="sr-Latn-ME" sz="2000" i="1">
                                <a:effectLst/>
                                <a:latin typeface="Cambria Math" panose="02040503050406030204" pitchFamily="18" charset="0"/>
                                <a:ea typeface="Times New Roman" panose="02020603050405020304" pitchFamily="18" charset="0"/>
                              </a:rPr>
                              <m:t>85</m:t>
                            </m:r>
                          </m:den>
                        </m:f>
                      </m:e>
                    </m:d>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a:t>
                </a:r>
                <a:endParaRPr lang="en-US" dirty="0">
                  <a:effectLst/>
                  <a:latin typeface="Times New Roman" panose="02020603050405020304" pitchFamily="18" charset="0"/>
                  <a:ea typeface="Times New Roman" panose="02020603050405020304" pitchFamily="18" charset="0"/>
                </a:endParaRPr>
              </a:p>
            </p:txBody>
          </p:sp>
        </mc:Choice>
        <mc:Fallback xmlns="">
          <p:sp>
            <p:nvSpPr>
              <p:cNvPr id="17" name="Rectangle 16"/>
              <p:cNvSpPr>
                <a:spLocks noRot="1" noChangeAspect="1" noMove="1" noResize="1" noEditPoints="1" noAdjustHandles="1" noChangeArrowheads="1" noChangeShapeType="1" noTextEdit="1"/>
              </p:cNvSpPr>
              <p:nvPr/>
            </p:nvSpPr>
            <p:spPr>
              <a:xfrm>
                <a:off x="145108" y="3539398"/>
                <a:ext cx="4422364" cy="297517"/>
              </a:xfrm>
              <a:prstGeom prst="rect">
                <a:avLst/>
              </a:prstGeom>
              <a:blipFill rotWithShape="0">
                <a:blip r:embed="rId6"/>
                <a:stretch>
                  <a:fillRect l="-1241" t="-54167" r="-414" b="-29167"/>
                </a:stretch>
              </a:blipFill>
            </p:spPr>
            <p:txBody>
              <a:bodyPr/>
              <a:lstStyle/>
              <a:p>
                <a:r>
                  <a:rPr lang="en-US">
                    <a:noFill/>
                  </a:rPr>
                  <a:t> </a:t>
                </a:r>
              </a:p>
            </p:txBody>
          </p:sp>
        </mc:Fallback>
      </mc:AlternateContent>
      <p:sp>
        <p:nvSpPr>
          <p:cNvPr id="18" name="Title 2"/>
          <p:cNvSpPr txBox="1">
            <a:spLocks/>
          </p:cNvSpPr>
          <p:nvPr/>
        </p:nvSpPr>
        <p:spPr>
          <a:xfrm>
            <a:off x="7320136" y="3419336"/>
            <a:ext cx="4032448" cy="4984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sr-Latn-ME" sz="2000" b="1" dirty="0">
                <a:solidFill>
                  <a:srgbClr val="903163"/>
                </a:solidFill>
              </a:rPr>
              <a:t>Proračunski pristup </a:t>
            </a:r>
            <a:r>
              <a:rPr lang="sr-Cyrl-ME" sz="2000" b="1" dirty="0">
                <a:solidFill>
                  <a:srgbClr val="903163"/>
                </a:solidFill>
              </a:rPr>
              <a:t>2 (А1+М1+</a:t>
            </a:r>
            <a:r>
              <a:rPr lang="en-US" sz="2000" b="1" dirty="0">
                <a:solidFill>
                  <a:srgbClr val="903163"/>
                </a:solidFill>
              </a:rPr>
              <a:t>R</a:t>
            </a:r>
            <a:r>
              <a:rPr lang="sr-Cyrl-ME" sz="2000" b="1" dirty="0">
                <a:solidFill>
                  <a:srgbClr val="903163"/>
                </a:solidFill>
              </a:rPr>
              <a:t>2)</a:t>
            </a:r>
            <a:endParaRPr lang="en-US" sz="2000" b="1" dirty="0"/>
          </a:p>
        </p:txBody>
      </p:sp>
      <p:sp>
        <p:nvSpPr>
          <p:cNvPr id="19" name="Rectangle 18"/>
          <p:cNvSpPr/>
          <p:nvPr/>
        </p:nvSpPr>
        <p:spPr>
          <a:xfrm>
            <a:off x="7516922" y="3964823"/>
            <a:ext cx="4123694" cy="297517"/>
          </a:xfrm>
          <a:prstGeom prst="rect">
            <a:avLst/>
          </a:prstGeom>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F</a:t>
            </a:r>
            <a:r>
              <a:rPr lang="sr-Latn-ME" baseline="-25000" dirty="0">
                <a:latin typeface="Times New Roman" panose="02020603050405020304" pitchFamily="18" charset="0"/>
                <a:ea typeface="Times New Roman" panose="02020603050405020304" pitchFamily="18" charset="0"/>
              </a:rPr>
              <a:t>cd</a:t>
            </a:r>
            <a:r>
              <a:rPr lang="sr-Latn-ME" dirty="0">
                <a:latin typeface="Times New Roman" panose="02020603050405020304" pitchFamily="18" charset="0"/>
                <a:ea typeface="Times New Roman" panose="02020603050405020304" pitchFamily="18" charset="0"/>
              </a:rPr>
              <a:t> = </a:t>
            </a:r>
            <a:r>
              <a:rPr lang="en-US" dirty="0">
                <a:latin typeface="Times New Roman" panose="02020603050405020304" pitchFamily="18" charset="0"/>
                <a:ea typeface="Times New Roman" panose="02020603050405020304" pitchFamily="18" charset="0"/>
              </a:rPr>
              <a:t>1.35 x 1500+1.50 x 1700 = </a:t>
            </a:r>
            <a:r>
              <a:rPr lang="sr-Latn-ME" dirty="0">
                <a:latin typeface="Times New Roman" panose="02020603050405020304" pitchFamily="18" charset="0"/>
                <a:ea typeface="Times New Roman" panose="02020603050405020304" pitchFamily="18" charset="0"/>
              </a:rPr>
              <a:t>3075 kN</a:t>
            </a:r>
            <a:endParaRPr lang="en-US" dirty="0">
              <a:effectLst/>
              <a:latin typeface="Times New Roman" panose="02020603050405020304" pitchFamily="18" charset="0"/>
              <a:ea typeface="Times New Roman" panose="02020603050405020304" pitchFamily="18" charset="0"/>
            </a:endParaRPr>
          </a:p>
        </p:txBody>
      </p:sp>
      <mc:AlternateContent xmlns:mc="http://schemas.openxmlformats.org/markup-compatibility/2006" xmlns:a14="http://schemas.microsoft.com/office/drawing/2010/main">
        <mc:Choice Requires="a14">
          <p:sp>
            <p:nvSpPr>
              <p:cNvPr id="20" name="Rectangle 19"/>
              <p:cNvSpPr/>
              <p:nvPr/>
            </p:nvSpPr>
            <p:spPr>
              <a:xfrm>
                <a:off x="7320136" y="4355407"/>
                <a:ext cx="6096000" cy="1015663"/>
              </a:xfrm>
              <a:prstGeom prst="rect">
                <a:avLst/>
              </a:prstGeom>
            </p:spPr>
            <p:txBody>
              <a:bodyPr>
                <a:spAutoFit/>
              </a:bodyPr>
              <a:lstStyle/>
              <a:p>
                <a:pPr algn="just" eaLnBrk="0" hangingPunct="0">
                  <a:lnSpc>
                    <a:spcPts val="1600"/>
                  </a:lnSpc>
                  <a:spcBef>
                    <a:spcPts val="1200"/>
                  </a:spcBef>
                  <a:spcAft>
                    <a:spcPts val="0"/>
                  </a:spcAft>
                </a:pPr>
                <a:r>
                  <a:rPr lang="sr-Latn-ME" u="sng" dirty="0">
                    <a:latin typeface="Times New Roman" panose="02020603050405020304" pitchFamily="18" charset="0"/>
                    <a:ea typeface="Times New Roman" panose="02020603050405020304" pitchFamily="18" charset="0"/>
                  </a:rPr>
                  <a:t>Proračunska čvrstoća</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Parcijalni faktor iz seta R2 → </a:t>
                </a:r>
                <a:r>
                  <a:rPr lang="sr-Latn-ME" sz="2000" dirty="0">
                    <a:effectLst/>
                    <a:latin typeface="Times New Roman" panose="02020603050405020304" pitchFamily="18" charset="0"/>
                    <a:ea typeface="Times New Roman" panose="02020603050405020304" pitchFamily="18" charset="0"/>
                  </a:rPr>
                  <a:t>γ</a:t>
                </a:r>
                <a:r>
                  <a:rPr lang="sr-Latn-ME" baseline="-25000" dirty="0">
                    <a:effectLst/>
                    <a:latin typeface="Times New Roman" panose="02020603050405020304" pitchFamily="18" charset="0"/>
                    <a:ea typeface="Times New Roman" panose="02020603050405020304" pitchFamily="18" charset="0"/>
                  </a:rPr>
                  <a:t>t</a:t>
                </a:r>
                <a:r>
                  <a:rPr lang="sr-Latn-ME" dirty="0">
                    <a:effectLst/>
                    <a:latin typeface="Times New Roman" panose="02020603050405020304" pitchFamily="18" charset="0"/>
                    <a:ea typeface="Times New Roman" panose="02020603050405020304" pitchFamily="18" charset="0"/>
                  </a:rPr>
                  <a:t> = 1.0</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Proračunska čvrstoća: R</a:t>
                </a:r>
                <a:r>
                  <a:rPr lang="sr-Latn-ME" baseline="-25000" dirty="0">
                    <a:effectLst/>
                    <a:latin typeface="Times New Roman" panose="02020603050405020304" pitchFamily="18" charset="0"/>
                    <a:ea typeface="Times New Roman" panose="02020603050405020304" pitchFamily="18" charset="0"/>
                  </a:rPr>
                  <a:t>cd</a:t>
                </a:r>
                <a:r>
                  <a:rPr lang="sr-Latn-ME"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𝑐𝑘</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𝛾</m:t>
                            </m:r>
                          </m:e>
                          <m:sub>
                            <m:r>
                              <a:rPr lang="sr-Latn-ME" sz="2000" i="1">
                                <a:effectLst/>
                                <a:latin typeface="Cambria Math" panose="02040503050406030204" pitchFamily="18" charset="0"/>
                                <a:ea typeface="Times New Roman" panose="02020603050405020304" pitchFamily="18" charset="0"/>
                              </a:rPr>
                              <m:t>𝑡</m:t>
                            </m:r>
                          </m:sub>
                        </m:sSub>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4271 kN</a:t>
                </a:r>
                <a:endParaRPr lang="en-US" dirty="0">
                  <a:effectLst/>
                  <a:latin typeface="Times New Roman" panose="02020603050405020304" pitchFamily="18" charset="0"/>
                  <a:ea typeface="Times New Roman" panose="02020603050405020304" pitchFamily="18" charset="0"/>
                </a:endParaRPr>
              </a:p>
            </p:txBody>
          </p:sp>
        </mc:Choice>
        <mc:Fallback xmlns="">
          <p:sp>
            <p:nvSpPr>
              <p:cNvPr id="20" name="Rectangle 19"/>
              <p:cNvSpPr>
                <a:spLocks noRot="1" noChangeAspect="1" noMove="1" noResize="1" noEditPoints="1" noAdjustHandles="1" noChangeArrowheads="1" noChangeShapeType="1" noTextEdit="1"/>
              </p:cNvSpPr>
              <p:nvPr/>
            </p:nvSpPr>
            <p:spPr>
              <a:xfrm>
                <a:off x="7320136" y="4355407"/>
                <a:ext cx="6096000" cy="1015663"/>
              </a:xfrm>
              <a:prstGeom prst="rect">
                <a:avLst/>
              </a:prstGeom>
              <a:blipFill rotWithShape="0">
                <a:blip r:embed="rId7"/>
                <a:stretch>
                  <a:fillRect l="-900" t="-9581" b="-4192"/>
                </a:stretch>
              </a:blipFill>
            </p:spPr>
            <p:txBody>
              <a:bodyPr/>
              <a:lstStyle/>
              <a:p>
                <a:r>
                  <a:rPr lang="en-US">
                    <a:noFill/>
                  </a:rPr>
                  <a:t> </a:t>
                </a:r>
              </a:p>
            </p:txBody>
          </p:sp>
        </mc:Fallback>
      </mc:AlternateContent>
      <p:sp>
        <p:nvSpPr>
          <p:cNvPr id="21" name="Rectangle 20"/>
          <p:cNvSpPr/>
          <p:nvPr/>
        </p:nvSpPr>
        <p:spPr>
          <a:xfrm>
            <a:off x="4335913" y="5909602"/>
            <a:ext cx="463117" cy="327710"/>
          </a:xfrm>
          <a:prstGeom prst="rect">
            <a:avLst/>
          </a:prstGeom>
          <a:solidFill>
            <a:srgbClr val="FFC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9517012" y="4646266"/>
            <a:ext cx="1368152" cy="327710"/>
          </a:xfrm>
          <a:prstGeom prst="rect">
            <a:avLst/>
          </a:prstGeom>
          <a:solidFill>
            <a:srgbClr val="FFC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3" name="Rectangle 22"/>
              <p:cNvSpPr/>
              <p:nvPr/>
            </p:nvSpPr>
            <p:spPr>
              <a:xfrm>
                <a:off x="7278343" y="5835122"/>
                <a:ext cx="3606821" cy="297517"/>
              </a:xfrm>
              <a:prstGeom prst="rect">
                <a:avLst/>
              </a:prstGeom>
            </p:spPr>
            <p:txBody>
              <a:bodyPr wrap="none">
                <a:spAutoFit/>
              </a:bodyPr>
              <a:lstStyle/>
              <a:p>
                <a:pPr algn="just" eaLnBrk="0" hangingPunct="0">
                  <a:lnSpc>
                    <a:spcPts val="1600"/>
                  </a:lnSpc>
                  <a:spcBef>
                    <a:spcPts val="1200"/>
                  </a:spcBef>
                  <a:spcAft>
                    <a:spcPts val="0"/>
                  </a:spcAft>
                  <a:tabLst>
                    <a:tab pos="2970530" algn="ctr"/>
                    <a:tab pos="5941060" algn="l"/>
                  </a:tabLst>
                </a:pPr>
                <a:r>
                  <a:rPr lang="sr-Latn-ME" dirty="0">
                    <a:latin typeface="Times New Roman" panose="02020603050405020304" pitchFamily="18" charset="0"/>
                    <a:ea typeface="Times New Roman" panose="02020603050405020304" pitchFamily="18" charset="0"/>
                  </a:rPr>
                  <a:t>Stepen iskorišćenosti λ =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𝐹</m:t>
                            </m:r>
                          </m:e>
                          <m:sub>
                            <m:r>
                              <a:rPr lang="sr-Latn-ME" sz="2000" i="1">
                                <a:effectLst/>
                                <a:latin typeface="Cambria Math" panose="02040503050406030204" pitchFamily="18" charset="0"/>
                                <a:ea typeface="Times New Roman" panose="02020603050405020304" pitchFamily="18" charset="0"/>
                              </a:rPr>
                              <m:t>𝑐𝑑</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𝑐𝑑</m:t>
                            </m:r>
                          </m:sub>
                        </m:sSub>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79 %</a:t>
                </a:r>
                <a:endParaRPr lang="en-US" dirty="0">
                  <a:effectLst/>
                  <a:latin typeface="Times New Roman" panose="02020603050405020304" pitchFamily="18" charset="0"/>
                  <a:ea typeface="Times New Roman" panose="02020603050405020304" pitchFamily="18" charset="0"/>
                </a:endParaRPr>
              </a:p>
            </p:txBody>
          </p:sp>
        </mc:Choice>
        <mc:Fallback xmlns="">
          <p:sp>
            <p:nvSpPr>
              <p:cNvPr id="23" name="Rectangle 22"/>
              <p:cNvSpPr>
                <a:spLocks noRot="1" noChangeAspect="1" noMove="1" noResize="1" noEditPoints="1" noAdjustHandles="1" noChangeArrowheads="1" noChangeShapeType="1" noTextEdit="1"/>
              </p:cNvSpPr>
              <p:nvPr/>
            </p:nvSpPr>
            <p:spPr>
              <a:xfrm>
                <a:off x="7278343" y="5835122"/>
                <a:ext cx="3606821" cy="297517"/>
              </a:xfrm>
              <a:prstGeom prst="rect">
                <a:avLst/>
              </a:prstGeom>
              <a:blipFill rotWithShape="0">
                <a:blip r:embed="rId8"/>
                <a:stretch>
                  <a:fillRect l="-1520" t="-53061" r="-507" b="-265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p:cNvSpPr/>
              <p:nvPr/>
            </p:nvSpPr>
            <p:spPr>
              <a:xfrm>
                <a:off x="256486" y="1450625"/>
                <a:ext cx="3232616" cy="526619"/>
              </a:xfrm>
              <a:prstGeom prst="rect">
                <a:avLst/>
              </a:prstGeom>
            </p:spPr>
            <p:txBody>
              <a:bodyPr wrap="none">
                <a:spAutoFit/>
              </a:bodyPr>
              <a:lstStyle/>
              <a:p>
                <a:r>
                  <a:rPr lang="sr-Latn-ME" sz="1600" dirty="0">
                    <a:latin typeface="Times New Roman" panose="02020603050405020304" pitchFamily="18" charset="0"/>
                    <a:ea typeface="Times New Roman" panose="02020603050405020304" pitchFamily="18" charset="0"/>
                  </a:rPr>
                  <a:t>R</a:t>
                </a:r>
                <a:r>
                  <a:rPr lang="sr-Latn-ME" sz="1600" baseline="-25000" dirty="0">
                    <a:effectLst/>
                    <a:latin typeface="Times New Roman" panose="02020603050405020304" pitchFamily="18" charset="0"/>
                    <a:ea typeface="Times New Roman" panose="02020603050405020304" pitchFamily="18" charset="0"/>
                  </a:rPr>
                  <a:t>ck</a:t>
                </a:r>
                <a:r>
                  <a:rPr lang="sr-Latn-ME" sz="1600" dirty="0">
                    <a:effectLst/>
                    <a:latin typeface="Times New Roman" panose="02020603050405020304" pitchFamily="18" charset="0"/>
                    <a:ea typeface="Times New Roman" panose="02020603050405020304" pitchFamily="18" charset="0"/>
                  </a:rPr>
                  <a:t> = min (</a:t>
                </a:r>
                <a14:m>
                  <m:oMath xmlns:m="http://schemas.openxmlformats.org/officeDocument/2006/math">
                    <m:r>
                      <a:rPr lang="sr-Latn-ME" sz="1600" i="1">
                        <a:effectLst/>
                        <a:latin typeface="Cambria Math" panose="02040503050406030204" pitchFamily="18" charset="0"/>
                        <a:ea typeface="Times New Roman" panose="02020603050405020304" pitchFamily="18" charset="0"/>
                        <a:cs typeface="Times New Roman" panose="02020603050405020304" pitchFamily="18" charset="0"/>
                      </a:rPr>
                      <m:t> </m:t>
                    </m:r>
                    <m:f>
                      <m:fPr>
                        <m:ctrlPr>
                          <a:rPr lang="en-US" i="1">
                            <a:effectLst/>
                            <a:latin typeface="Cambria Math" panose="02040503050406030204" pitchFamily="18" charset="0"/>
                          </a:rPr>
                        </m:ctrlPr>
                      </m:fPr>
                      <m:num>
                        <m:sSub>
                          <m:sSubPr>
                            <m:ctrlPr>
                              <a:rPr lang="en-US" i="1">
                                <a:effectLst/>
                                <a:latin typeface="Cambria Math" panose="02040503050406030204" pitchFamily="18" charset="0"/>
                              </a:rPr>
                            </m:ctrlPr>
                          </m:sSubPr>
                          <m:e>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𝑅</m:t>
                            </m:r>
                          </m:e>
                          <m:sub>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𝑚</m:t>
                            </m:r>
                          </m:sub>
                        </m:sSub>
                      </m:num>
                      <m:den>
                        <m:sSub>
                          <m:sSubPr>
                            <m:ctrlPr>
                              <a:rPr lang="en-US" i="1">
                                <a:effectLst/>
                                <a:latin typeface="Cambria Math" panose="02040503050406030204" pitchFamily="18" charset="0"/>
                              </a:rPr>
                            </m:ctrlPr>
                          </m:sSubPr>
                          <m:e>
                            <m:r>
                              <a:rPr lang="sr-Latn-ME">
                                <a:effectLst/>
                                <a:latin typeface="Cambria Math" panose="02040503050406030204" pitchFamily="18" charset="0"/>
                                <a:ea typeface="Times New Roman" panose="02020603050405020304" pitchFamily="18" charset="0"/>
                                <a:cs typeface="Times New Roman" panose="02020603050405020304" pitchFamily="18" charset="0"/>
                                <a:sym typeface="Symbol" panose="05050102010706020507" pitchFamily="18" charset="2"/>
                              </a:rPr>
                              <m:t></m:t>
                            </m:r>
                          </m:e>
                          <m:sub>
                            <m:r>
                              <a:rPr lang="sr-Latn-ME">
                                <a:effectLst/>
                                <a:latin typeface="Cambria Math" panose="02040503050406030204" pitchFamily="18" charset="0"/>
                                <a:ea typeface="Times New Roman" panose="02020603050405020304" pitchFamily="18" charset="0"/>
                                <a:cs typeface="Times New Roman" panose="02020603050405020304" pitchFamily="18" charset="0"/>
                              </a:rPr>
                              <m:t>1</m:t>
                            </m:r>
                          </m:sub>
                        </m:sSub>
                      </m:den>
                    </m:f>
                  </m:oMath>
                </a14:m>
                <a:r>
                  <a:rPr lang="sr-Latn-ME"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i="1">
                            <a:effectLst/>
                            <a:latin typeface="Cambria Math" panose="02040503050406030204" pitchFamily="18" charset="0"/>
                          </a:rPr>
                        </m:ctrlPr>
                      </m:fPr>
                      <m:num>
                        <m:sSub>
                          <m:sSubPr>
                            <m:ctrlPr>
                              <a:rPr lang="en-US" i="1">
                                <a:effectLst/>
                                <a:latin typeface="Cambria Math" panose="02040503050406030204" pitchFamily="18" charset="0"/>
                              </a:rPr>
                            </m:ctrlPr>
                          </m:sSubPr>
                          <m:e>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𝑅</m:t>
                            </m:r>
                          </m:e>
                          <m:sub>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𝑚</m:t>
                            </m:r>
                            <m:r>
                              <a:rPr lang="sr-Latn-ME">
                                <a:effectLst/>
                                <a:latin typeface="Cambria Math" panose="02040503050406030204" pitchFamily="18" charset="0"/>
                                <a:ea typeface="Times New Roman" panose="02020603050405020304" pitchFamily="18" charset="0"/>
                                <a:cs typeface="Times New Roman" panose="02020603050405020304" pitchFamily="18" charset="0"/>
                              </a:rPr>
                              <m:t>,</m:t>
                            </m:r>
                            <m:r>
                              <a:rPr lang="sr-Latn-ME" i="1">
                                <a:effectLst/>
                                <a:latin typeface="Cambria Math" panose="02040503050406030204" pitchFamily="18" charset="0"/>
                                <a:ea typeface="Times New Roman" panose="02020603050405020304" pitchFamily="18" charset="0"/>
                                <a:cs typeface="Times New Roman" panose="02020603050405020304" pitchFamily="18" charset="0"/>
                              </a:rPr>
                              <m:t>𝑚𝑖𝑛</m:t>
                            </m:r>
                          </m:sub>
                        </m:sSub>
                      </m:num>
                      <m:den>
                        <m:sSub>
                          <m:sSubPr>
                            <m:ctrlPr>
                              <a:rPr lang="en-US" i="1">
                                <a:effectLst/>
                                <a:latin typeface="Cambria Math" panose="02040503050406030204" pitchFamily="18" charset="0"/>
                              </a:rPr>
                            </m:ctrlPr>
                          </m:sSubPr>
                          <m:e>
                            <m:r>
                              <a:rPr lang="sr-Latn-ME">
                                <a:effectLst/>
                                <a:latin typeface="Cambria Math" panose="02040503050406030204" pitchFamily="18" charset="0"/>
                                <a:ea typeface="Times New Roman" panose="02020603050405020304" pitchFamily="18" charset="0"/>
                                <a:cs typeface="Times New Roman" panose="02020603050405020304" pitchFamily="18" charset="0"/>
                                <a:sym typeface="Symbol" panose="05050102010706020507" pitchFamily="18" charset="2"/>
                              </a:rPr>
                              <m:t></m:t>
                            </m:r>
                          </m:e>
                          <m:sub>
                            <m:r>
                              <a:rPr lang="sr-Latn-ME">
                                <a:effectLst/>
                                <a:latin typeface="Cambria Math" panose="02040503050406030204" pitchFamily="18" charset="0"/>
                                <a:ea typeface="Times New Roman" panose="02020603050405020304" pitchFamily="18" charset="0"/>
                                <a:cs typeface="Times New Roman" panose="02020603050405020304" pitchFamily="18" charset="0"/>
                              </a:rPr>
                              <m:t>2</m:t>
                            </m:r>
                          </m:sub>
                        </m:sSub>
                      </m:den>
                    </m:f>
                  </m:oMath>
                </a14:m>
                <a:r>
                  <a:rPr lang="sr-Latn-ME" dirty="0">
                    <a:effectLst/>
                    <a:latin typeface="Times New Roman" panose="02020603050405020304" pitchFamily="18" charset="0"/>
                    <a:ea typeface="Times New Roman" panose="02020603050405020304" pitchFamily="18" charset="0"/>
                  </a:rPr>
                  <a:t> ) </a:t>
                </a:r>
                <a:r>
                  <a:rPr lang="sr-Latn-ME" sz="1600" dirty="0">
                    <a:effectLst/>
                    <a:latin typeface="Times New Roman" panose="02020603050405020304" pitchFamily="18" charset="0"/>
                    <a:ea typeface="Times New Roman" panose="02020603050405020304" pitchFamily="18" charset="0"/>
                  </a:rPr>
                  <a:t>= 4271 kN</a:t>
                </a:r>
                <a:endParaRPr lang="en-US" dirty="0"/>
              </a:p>
            </p:txBody>
          </p:sp>
        </mc:Choice>
        <mc:Fallback xmlns="">
          <p:sp>
            <p:nvSpPr>
              <p:cNvPr id="24" name="Rectangle 23"/>
              <p:cNvSpPr>
                <a:spLocks noRot="1" noChangeAspect="1" noMove="1" noResize="1" noEditPoints="1" noAdjustHandles="1" noChangeArrowheads="1" noChangeShapeType="1" noTextEdit="1"/>
              </p:cNvSpPr>
              <p:nvPr/>
            </p:nvSpPr>
            <p:spPr>
              <a:xfrm>
                <a:off x="256486" y="1450625"/>
                <a:ext cx="3232616" cy="526619"/>
              </a:xfrm>
              <a:prstGeom prst="rect">
                <a:avLst/>
              </a:prstGeom>
              <a:blipFill rotWithShape="0">
                <a:blip r:embed="rId9"/>
                <a:stretch>
                  <a:fillRect l="-943" r="-189"/>
                </a:stretch>
              </a:blipFill>
            </p:spPr>
            <p:txBody>
              <a:bodyPr/>
              <a:lstStyle/>
              <a:p>
                <a:r>
                  <a:rPr lang="en-US">
                    <a:noFill/>
                  </a:rPr>
                  <a:t> </a:t>
                </a:r>
              </a:p>
            </p:txBody>
          </p:sp>
        </mc:Fallback>
      </mc:AlternateContent>
    </p:spTree>
    <p:extLst>
      <p:ext uri="{BB962C8B-B14F-4D97-AF65-F5344CB8AC3E}">
        <p14:creationId xmlns:p14="http://schemas.microsoft.com/office/powerpoint/2010/main" val="3585011708"/>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6" presetClass="entr" presetSubtype="16"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circle(in)">
                                      <p:cBhvr>
                                        <p:cTn id="85" dur="2000"/>
                                        <p:tgtEl>
                                          <p:spTgt spid="22"/>
                                        </p:tgtEl>
                                      </p:cBhvr>
                                    </p:animEffec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0"/>
                                          </p:stCondLst>
                                        </p:cTn>
                                        <p:tgtEl>
                                          <p:spTgt spid="21"/>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animBg="1"/>
      <p:bldP spid="8" grpId="0"/>
      <p:bldP spid="9" grpId="0"/>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animBg="1"/>
      <p:bldP spid="22" grpId="0" animBg="1"/>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119336" y="328533"/>
            <a:ext cx="12072664" cy="1015663"/>
          </a:xfrm>
          <a:prstGeom prst="rect">
            <a:avLst/>
          </a:prstGeom>
        </p:spPr>
        <p:txBody>
          <a:bodyPr wrap="square">
            <a:spAutoFit/>
          </a:bodyPr>
          <a:lstStyle/>
          <a:p>
            <a:r>
              <a:rPr lang="en-US" dirty="0">
                <a:latin typeface="Times New Roman" panose="02020603050405020304" pitchFamily="18" charset="0"/>
              </a:rPr>
              <a:t>(1)P </a:t>
            </a:r>
            <a:r>
              <a:rPr lang="en-US" dirty="0" err="1">
                <a:latin typeface="Times New Roman" panose="02020603050405020304" pitchFamily="18" charset="0"/>
              </a:rPr>
              <a:t>Potrebno</a:t>
            </a:r>
            <a:r>
              <a:rPr lang="en-US" dirty="0">
                <a:latin typeface="Times New Roman" panose="02020603050405020304" pitchFamily="18" charset="0"/>
              </a:rPr>
              <a:t> je </a:t>
            </a:r>
            <a:r>
              <a:rPr lang="en-US" dirty="0" err="1">
                <a:latin typeface="Times New Roman" panose="02020603050405020304" pitchFamily="18" charset="0"/>
              </a:rPr>
              <a:t>potvrditi</a:t>
            </a:r>
            <a:r>
              <a:rPr lang="en-US" dirty="0">
                <a:latin typeface="Times New Roman" panose="02020603050405020304" pitchFamily="18" charset="0"/>
              </a:rPr>
              <a:t> da se </a:t>
            </a:r>
            <a:r>
              <a:rPr lang="en-US" dirty="0" err="1">
                <a:latin typeface="Times New Roman" panose="02020603050405020304" pitchFamily="18" charset="0"/>
              </a:rPr>
              <a:t>granično</a:t>
            </a:r>
            <a:r>
              <a:rPr lang="en-US" dirty="0">
                <a:latin typeface="Times New Roman" panose="02020603050405020304" pitchFamily="18" charset="0"/>
              </a:rPr>
              <a:t> </a:t>
            </a:r>
            <a:r>
              <a:rPr lang="en-US" dirty="0" err="1">
                <a:latin typeface="Times New Roman" panose="02020603050405020304" pitchFamily="18" charset="0"/>
              </a:rPr>
              <a:t>stanje</a:t>
            </a:r>
            <a:r>
              <a:rPr lang="en-US" dirty="0">
                <a:latin typeface="Times New Roman" panose="02020603050405020304" pitchFamily="18" charset="0"/>
              </a:rPr>
              <a:t> </a:t>
            </a:r>
            <a:r>
              <a:rPr lang="en-US" dirty="0" err="1">
                <a:latin typeface="Times New Roman" panose="02020603050405020304" pitchFamily="18" charset="0"/>
              </a:rPr>
              <a:t>loma</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prekomjernih</a:t>
            </a:r>
            <a:r>
              <a:rPr lang="en-US" dirty="0">
                <a:latin typeface="Times New Roman" panose="02020603050405020304" pitchFamily="18" charset="0"/>
              </a:rPr>
              <a:t> </a:t>
            </a:r>
            <a:r>
              <a:rPr lang="en-US" dirty="0" err="1">
                <a:latin typeface="Times New Roman" panose="02020603050405020304" pitchFamily="18" charset="0"/>
              </a:rPr>
              <a:t>deformacija</a:t>
            </a:r>
            <a:r>
              <a:rPr lang="en-US" dirty="0">
                <a:latin typeface="Times New Roman" panose="02020603050405020304" pitchFamily="18" charset="0"/>
              </a:rPr>
              <a:t> </a:t>
            </a:r>
            <a:r>
              <a:rPr lang="en-US" dirty="0" err="1">
                <a:latin typeface="Times New Roman" panose="02020603050405020304" pitchFamily="18" charset="0"/>
              </a:rPr>
              <a:t>neće</a:t>
            </a:r>
            <a:r>
              <a:rPr lang="en-US" dirty="0">
                <a:latin typeface="Times New Roman" panose="02020603050405020304" pitchFamily="18" charset="0"/>
              </a:rPr>
              <a:t> </a:t>
            </a:r>
            <a:r>
              <a:rPr lang="en-US" dirty="0" err="1">
                <a:latin typeface="Times New Roman" panose="02020603050405020304" pitchFamily="18" charset="0"/>
              </a:rPr>
              <a:t>javiti</a:t>
            </a:r>
            <a:r>
              <a:rPr lang="en-US" dirty="0">
                <a:latin typeface="Times New Roman" panose="02020603050405020304" pitchFamily="18" charset="0"/>
              </a:rPr>
              <a:t> </a:t>
            </a:r>
            <a:r>
              <a:rPr lang="en-US" dirty="0" err="1">
                <a:latin typeface="Times New Roman" panose="02020603050405020304" pitchFamily="18" charset="0"/>
              </a:rPr>
              <a:t>pri</a:t>
            </a:r>
            <a:r>
              <a:rPr lang="en-US" dirty="0">
                <a:latin typeface="Times New Roman" panose="02020603050405020304" pitchFamily="18" charset="0"/>
              </a:rPr>
              <a:t> </a:t>
            </a:r>
            <a:r>
              <a:rPr lang="en-US" dirty="0" err="1">
                <a:latin typeface="Times New Roman" panose="02020603050405020304" pitchFamily="18" charset="0"/>
              </a:rPr>
              <a:t>sljedećoj</a:t>
            </a:r>
            <a:r>
              <a:rPr lang="en-US" dirty="0">
                <a:latin typeface="Times New Roman" panose="02020603050405020304" pitchFamily="18" charset="0"/>
              </a:rPr>
              <a:t> </a:t>
            </a:r>
            <a:r>
              <a:rPr lang="en-US" dirty="0" err="1">
                <a:latin typeface="Times New Roman" panose="02020603050405020304" pitchFamily="18" charset="0"/>
              </a:rPr>
              <a:t>kombinaciji</a:t>
            </a:r>
            <a:r>
              <a:rPr lang="en-US" dirty="0">
                <a:latin typeface="Times New Roman" panose="02020603050405020304" pitchFamily="18" charset="0"/>
              </a:rPr>
              <a:t> </a:t>
            </a:r>
            <a:r>
              <a:rPr lang="en-US" dirty="0" err="1">
                <a:latin typeface="Times New Roman" panose="02020603050405020304" pitchFamily="18" charset="0"/>
              </a:rPr>
              <a:t>parcijalnih</a:t>
            </a:r>
            <a:r>
              <a:rPr lang="en-US" dirty="0">
                <a:latin typeface="Times New Roman" panose="02020603050405020304" pitchFamily="18" charset="0"/>
              </a:rPr>
              <a:t> </a:t>
            </a:r>
            <a:r>
              <a:rPr lang="en-US" dirty="0" err="1">
                <a:latin typeface="Times New Roman" panose="02020603050405020304" pitchFamily="18" charset="0"/>
              </a:rPr>
              <a:t>koeficijenata</a:t>
            </a:r>
            <a:r>
              <a:rPr lang="en-US" dirty="0">
                <a:latin typeface="Times New Roman" panose="02020603050405020304" pitchFamily="18" charset="0"/>
              </a:rPr>
              <a:t> </a:t>
            </a:r>
            <a:r>
              <a:rPr lang="en-US" dirty="0" err="1">
                <a:latin typeface="Times New Roman" panose="02020603050405020304" pitchFamily="18" charset="0"/>
              </a:rPr>
              <a:t>sigurnosti</a:t>
            </a:r>
            <a:r>
              <a:rPr lang="en-US" dirty="0">
                <a:latin typeface="Times New Roman" panose="02020603050405020304" pitchFamily="18" charset="0"/>
              </a:rPr>
              <a:t>:</a:t>
            </a:r>
          </a:p>
          <a:p>
            <a:r>
              <a:rPr lang="pt-BR" dirty="0">
                <a:latin typeface="Times New Roman" panose="02020603050405020304" pitchFamily="18" charset="0"/>
              </a:rPr>
              <a:t>Kombinacija: (</a:t>
            </a:r>
            <a:r>
              <a:rPr lang="pt-BR" i="1" dirty="0">
                <a:latin typeface="Times New Roman" panose="02020603050405020304" pitchFamily="18" charset="0"/>
              </a:rPr>
              <a:t>A1 </a:t>
            </a:r>
            <a:r>
              <a:rPr lang="pt-BR" dirty="0">
                <a:latin typeface="Times New Roman" panose="02020603050405020304" pitchFamily="18" charset="0"/>
              </a:rPr>
              <a:t>* ili </a:t>
            </a:r>
            <a:r>
              <a:rPr lang="pt-BR" i="1" dirty="0">
                <a:latin typeface="Times New Roman" panose="02020603050405020304" pitchFamily="18" charset="0"/>
              </a:rPr>
              <a:t>A2 </a:t>
            </a:r>
            <a:r>
              <a:rPr lang="pt-BR" dirty="0">
                <a:latin typeface="Times New Roman" panose="02020603050405020304" pitchFamily="18" charset="0"/>
              </a:rPr>
              <a:t>†) ’’+’’ </a:t>
            </a:r>
            <a:r>
              <a:rPr lang="pt-BR" i="1" dirty="0">
                <a:latin typeface="Times New Roman" panose="02020603050405020304" pitchFamily="18" charset="0"/>
              </a:rPr>
              <a:t>M2 </a:t>
            </a:r>
            <a:r>
              <a:rPr lang="pt-BR" dirty="0">
                <a:latin typeface="Times New Roman" panose="02020603050405020304" pitchFamily="18" charset="0"/>
              </a:rPr>
              <a:t>’’+’’ </a:t>
            </a:r>
            <a:r>
              <a:rPr lang="pt-BR" i="1" dirty="0">
                <a:latin typeface="Times New Roman" panose="02020603050405020304" pitchFamily="18" charset="0"/>
              </a:rPr>
              <a:t>R3 </a:t>
            </a:r>
            <a:r>
              <a:rPr lang="pl-PL" dirty="0">
                <a:latin typeface="Times New Roman" panose="02020603050405020304" pitchFamily="18" charset="0"/>
              </a:rPr>
              <a:t>ovdje je </a:t>
            </a:r>
            <a:r>
              <a:rPr lang="pl-PL" sz="2400" dirty="0">
                <a:latin typeface="Times New Roman" panose="02020603050405020304" pitchFamily="18" charset="0"/>
              </a:rPr>
              <a:t>*</a:t>
            </a:r>
            <a:r>
              <a:rPr lang="pl-PL" dirty="0">
                <a:latin typeface="Times New Roman" panose="02020603050405020304" pitchFamily="18" charset="0"/>
              </a:rPr>
              <a:t> oznaka za dejstva na konstrukciju,</a:t>
            </a:r>
            <a:r>
              <a:rPr lang="en-US" dirty="0">
                <a:latin typeface="Times New Roman" panose="02020603050405020304" pitchFamily="18" charset="0"/>
              </a:rPr>
              <a:t>  </a:t>
            </a:r>
            <a:r>
              <a:rPr lang="en-US" sz="2400" dirty="0">
                <a:latin typeface="Times New Roman" panose="02020603050405020304" pitchFamily="18" charset="0"/>
              </a:rPr>
              <a:t>†</a:t>
            </a:r>
            <a:r>
              <a:rPr lang="en-US" dirty="0">
                <a:latin typeface="Times New Roman" panose="02020603050405020304" pitchFamily="18" charset="0"/>
              </a:rPr>
              <a:t> </a:t>
            </a:r>
            <a:r>
              <a:rPr lang="en-US" dirty="0" err="1">
                <a:latin typeface="Times New Roman" panose="02020603050405020304" pitchFamily="18" charset="0"/>
              </a:rPr>
              <a:t>oznaka</a:t>
            </a:r>
            <a:r>
              <a:rPr lang="en-US" dirty="0">
                <a:latin typeface="Times New Roman" panose="02020603050405020304" pitchFamily="18" charset="0"/>
              </a:rPr>
              <a:t>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geotehnička</a:t>
            </a:r>
            <a:r>
              <a:rPr lang="en-US" dirty="0">
                <a:latin typeface="Times New Roman" panose="02020603050405020304" pitchFamily="18" charset="0"/>
              </a:rPr>
              <a:t> </a:t>
            </a:r>
            <a:r>
              <a:rPr lang="en-US" dirty="0" err="1">
                <a:latin typeface="Times New Roman" panose="02020603050405020304" pitchFamily="18" charset="0"/>
              </a:rPr>
              <a:t>dejstva</a:t>
            </a:r>
            <a:r>
              <a:rPr lang="en-US" dirty="0">
                <a:latin typeface="Times New Roman" panose="02020603050405020304" pitchFamily="18" charset="0"/>
              </a:rPr>
              <a:t>.</a:t>
            </a:r>
            <a:endParaRPr lang="en-US" dirty="0"/>
          </a:p>
        </p:txBody>
      </p:sp>
      <p:pic>
        <p:nvPicPr>
          <p:cNvPr id="5" name="Picture 4"/>
          <p:cNvPicPr>
            <a:picLocks noChangeAspect="1"/>
          </p:cNvPicPr>
          <p:nvPr/>
        </p:nvPicPr>
        <p:blipFill>
          <a:blip r:embed="rId2"/>
          <a:stretch>
            <a:fillRect/>
          </a:stretch>
        </p:blipFill>
        <p:spPr>
          <a:xfrm>
            <a:off x="5087888" y="3499089"/>
            <a:ext cx="6696744" cy="2605933"/>
          </a:xfrm>
          <a:prstGeom prst="rect">
            <a:avLst/>
          </a:prstGeom>
        </p:spPr>
      </p:pic>
      <p:sp>
        <p:nvSpPr>
          <p:cNvPr id="10" name="Rectangle 9"/>
          <p:cNvSpPr/>
          <p:nvPr/>
        </p:nvSpPr>
        <p:spPr>
          <a:xfrm>
            <a:off x="5231904" y="5227281"/>
            <a:ext cx="2952328" cy="432048"/>
          </a:xfrm>
          <a:prstGeom prst="rect">
            <a:avLst/>
          </a:prstGeom>
          <a:solidFill>
            <a:srgbClr val="92D05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351584" y="977123"/>
            <a:ext cx="463117" cy="327710"/>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559496" y="991403"/>
            <a:ext cx="470657" cy="299151"/>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p:cNvSpPr/>
              <p:nvPr/>
            </p:nvSpPr>
            <p:spPr>
              <a:xfrm>
                <a:off x="119336" y="2014641"/>
                <a:ext cx="6096000" cy="1015663"/>
              </a:xfrm>
              <a:prstGeom prst="rect">
                <a:avLst/>
              </a:prstGeom>
            </p:spPr>
            <p:txBody>
              <a:bodyPr>
                <a:spAutoFit/>
              </a:bodyPr>
              <a:lstStyle/>
              <a:p>
                <a:pPr algn="just" eaLnBrk="0" hangingPunct="0">
                  <a:lnSpc>
                    <a:spcPts val="1600"/>
                  </a:lnSpc>
                  <a:spcBef>
                    <a:spcPts val="1200"/>
                  </a:spcBef>
                  <a:spcAft>
                    <a:spcPts val="0"/>
                  </a:spcAft>
                </a:pPr>
                <a:r>
                  <a:rPr lang="sr-Latn-ME" u="sng" dirty="0">
                    <a:latin typeface="Times New Roman" panose="02020603050405020304" pitchFamily="18" charset="0"/>
                    <a:ea typeface="Times New Roman" panose="02020603050405020304" pitchFamily="18" charset="0"/>
                  </a:rPr>
                  <a:t>Proračunska čvrstoća</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Parcijalni faktor iz seta R</a:t>
                </a:r>
                <a:r>
                  <a:rPr lang="en-US" dirty="0">
                    <a:effectLst/>
                    <a:latin typeface="Times New Roman" panose="02020603050405020304" pitchFamily="18" charset="0"/>
                    <a:ea typeface="Times New Roman" panose="02020603050405020304" pitchFamily="18" charset="0"/>
                  </a:rPr>
                  <a:t>3</a:t>
                </a:r>
                <a:r>
                  <a:rPr lang="sr-Latn-ME" dirty="0">
                    <a:effectLst/>
                    <a:latin typeface="Times New Roman" panose="02020603050405020304" pitchFamily="18" charset="0"/>
                    <a:ea typeface="Times New Roman" panose="02020603050405020304" pitchFamily="18" charset="0"/>
                  </a:rPr>
                  <a:t> → </a:t>
                </a:r>
                <a:r>
                  <a:rPr lang="sr-Latn-ME" sz="2000" dirty="0">
                    <a:effectLst/>
                    <a:latin typeface="Times New Roman" panose="02020603050405020304" pitchFamily="18" charset="0"/>
                    <a:ea typeface="Times New Roman" panose="02020603050405020304" pitchFamily="18" charset="0"/>
                  </a:rPr>
                  <a:t>γ</a:t>
                </a:r>
                <a:r>
                  <a:rPr lang="sr-Latn-ME" baseline="-25000" dirty="0">
                    <a:effectLst/>
                    <a:latin typeface="Times New Roman" panose="02020603050405020304" pitchFamily="18" charset="0"/>
                    <a:ea typeface="Times New Roman" panose="02020603050405020304" pitchFamily="18" charset="0"/>
                  </a:rPr>
                  <a:t>t</a:t>
                </a:r>
                <a:r>
                  <a:rPr lang="sr-Latn-ME" dirty="0">
                    <a:effectLst/>
                    <a:latin typeface="Times New Roman" panose="02020603050405020304" pitchFamily="18" charset="0"/>
                    <a:ea typeface="Times New Roman" panose="02020603050405020304" pitchFamily="18" charset="0"/>
                  </a:rPr>
                  <a:t> = 1.0</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Proračunska čvrstoća: R</a:t>
                </a:r>
                <a:r>
                  <a:rPr lang="sr-Latn-ME" baseline="-25000" dirty="0">
                    <a:effectLst/>
                    <a:latin typeface="Times New Roman" panose="02020603050405020304" pitchFamily="18" charset="0"/>
                    <a:ea typeface="Times New Roman" panose="02020603050405020304" pitchFamily="18" charset="0"/>
                  </a:rPr>
                  <a:t>cd</a:t>
                </a:r>
                <a:r>
                  <a:rPr lang="sr-Latn-ME"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𝑐𝑘</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𝛾</m:t>
                            </m:r>
                          </m:e>
                          <m:sub>
                            <m:r>
                              <a:rPr lang="sr-Latn-ME" sz="2000" i="1">
                                <a:effectLst/>
                                <a:latin typeface="Cambria Math" panose="02040503050406030204" pitchFamily="18" charset="0"/>
                                <a:ea typeface="Times New Roman" panose="02020603050405020304" pitchFamily="18" charset="0"/>
                              </a:rPr>
                              <m:t>𝑡</m:t>
                            </m:r>
                          </m:sub>
                        </m:sSub>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4271 kN</a:t>
                </a:r>
                <a:endParaRPr lang="en-US" dirty="0">
                  <a:effectLst/>
                  <a:latin typeface="Times New Roman" panose="02020603050405020304" pitchFamily="18" charset="0"/>
                  <a:ea typeface="Times New Roman" panose="02020603050405020304" pitchFamily="18" charset="0"/>
                </a:endParaRPr>
              </a:p>
            </p:txBody>
          </p:sp>
        </mc:Choice>
        <mc:Fallback xmlns="">
          <p:sp>
            <p:nvSpPr>
              <p:cNvPr id="20" name="Rectangle 19"/>
              <p:cNvSpPr>
                <a:spLocks noRot="1" noChangeAspect="1" noMove="1" noResize="1" noEditPoints="1" noAdjustHandles="1" noChangeArrowheads="1" noChangeShapeType="1" noTextEdit="1"/>
              </p:cNvSpPr>
              <p:nvPr/>
            </p:nvSpPr>
            <p:spPr>
              <a:xfrm>
                <a:off x="119336" y="2014641"/>
                <a:ext cx="6096000" cy="1015663"/>
              </a:xfrm>
              <a:prstGeom prst="rect">
                <a:avLst/>
              </a:prstGeom>
              <a:blipFill rotWithShape="0">
                <a:blip r:embed="rId3"/>
                <a:stretch>
                  <a:fillRect l="-900" t="-9581" b="-4192"/>
                </a:stretch>
              </a:blipFill>
            </p:spPr>
            <p:txBody>
              <a:bodyPr/>
              <a:lstStyle/>
              <a:p>
                <a:r>
                  <a:rPr lang="en-US">
                    <a:noFill/>
                  </a:rPr>
                  <a:t> </a:t>
                </a:r>
              </a:p>
            </p:txBody>
          </p:sp>
        </mc:Fallback>
      </mc:AlternateContent>
      <p:sp>
        <p:nvSpPr>
          <p:cNvPr id="22" name="Rectangle 21"/>
          <p:cNvSpPr/>
          <p:nvPr/>
        </p:nvSpPr>
        <p:spPr>
          <a:xfrm>
            <a:off x="2358015" y="2352617"/>
            <a:ext cx="1368152" cy="327710"/>
          </a:xfrm>
          <a:prstGeom prst="rect">
            <a:avLst/>
          </a:prstGeom>
          <a:solidFill>
            <a:srgbClr val="FFC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3" name="Rectangle 22"/>
              <p:cNvSpPr/>
              <p:nvPr/>
            </p:nvSpPr>
            <p:spPr>
              <a:xfrm>
                <a:off x="142776" y="3256170"/>
                <a:ext cx="3606821" cy="297517"/>
              </a:xfrm>
              <a:prstGeom prst="rect">
                <a:avLst/>
              </a:prstGeom>
            </p:spPr>
            <p:txBody>
              <a:bodyPr wrap="none">
                <a:spAutoFit/>
              </a:bodyPr>
              <a:lstStyle/>
              <a:p>
                <a:pPr algn="just" eaLnBrk="0" hangingPunct="0">
                  <a:lnSpc>
                    <a:spcPts val="1600"/>
                  </a:lnSpc>
                  <a:spcBef>
                    <a:spcPts val="1200"/>
                  </a:spcBef>
                  <a:spcAft>
                    <a:spcPts val="0"/>
                  </a:spcAft>
                  <a:tabLst>
                    <a:tab pos="2970530" algn="ctr"/>
                    <a:tab pos="5941060" algn="l"/>
                  </a:tabLst>
                </a:pPr>
                <a:r>
                  <a:rPr lang="sr-Latn-ME" dirty="0">
                    <a:latin typeface="Times New Roman" panose="02020603050405020304" pitchFamily="18" charset="0"/>
                    <a:ea typeface="Times New Roman" panose="02020603050405020304" pitchFamily="18" charset="0"/>
                  </a:rPr>
                  <a:t>Stepen iskorišćenosti λ =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𝐹</m:t>
                            </m:r>
                          </m:e>
                          <m:sub>
                            <m:r>
                              <a:rPr lang="sr-Latn-ME" sz="2000" i="1">
                                <a:effectLst/>
                                <a:latin typeface="Cambria Math" panose="02040503050406030204" pitchFamily="18" charset="0"/>
                                <a:ea typeface="Times New Roman" panose="02020603050405020304" pitchFamily="18" charset="0"/>
                              </a:rPr>
                              <m:t>𝑐𝑑</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𝑐𝑑</m:t>
                            </m:r>
                          </m:sub>
                        </m:sSub>
                      </m:den>
                    </m:f>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 79 %</a:t>
                </a:r>
                <a:endParaRPr lang="en-US" dirty="0">
                  <a:effectLst/>
                  <a:latin typeface="Times New Roman" panose="02020603050405020304" pitchFamily="18" charset="0"/>
                  <a:ea typeface="Times New Roman" panose="02020603050405020304" pitchFamily="18" charset="0"/>
                </a:endParaRPr>
              </a:p>
            </p:txBody>
          </p:sp>
        </mc:Choice>
        <mc:Fallback xmlns="">
          <p:sp>
            <p:nvSpPr>
              <p:cNvPr id="23" name="Rectangle 22"/>
              <p:cNvSpPr>
                <a:spLocks noRot="1" noChangeAspect="1" noMove="1" noResize="1" noEditPoints="1" noAdjustHandles="1" noChangeArrowheads="1" noChangeShapeType="1" noTextEdit="1"/>
              </p:cNvSpPr>
              <p:nvPr/>
            </p:nvSpPr>
            <p:spPr>
              <a:xfrm>
                <a:off x="142776" y="3256170"/>
                <a:ext cx="3606821" cy="297517"/>
              </a:xfrm>
              <a:prstGeom prst="rect">
                <a:avLst/>
              </a:prstGeom>
              <a:blipFill rotWithShape="0">
                <a:blip r:embed="rId4"/>
                <a:stretch>
                  <a:fillRect l="-1351" t="-53061" r="-676" b="-26531"/>
                </a:stretch>
              </a:blipFill>
            </p:spPr>
            <p:txBody>
              <a:bodyPr/>
              <a:lstStyle/>
              <a:p>
                <a:r>
                  <a:rPr lang="en-US">
                    <a:noFill/>
                  </a:rPr>
                  <a:t> </a:t>
                </a:r>
              </a:p>
            </p:txBody>
          </p:sp>
        </mc:Fallback>
      </mc:AlternateContent>
      <p:sp>
        <p:nvSpPr>
          <p:cNvPr id="24" name="Rectangle 23"/>
          <p:cNvSpPr/>
          <p:nvPr/>
        </p:nvSpPr>
        <p:spPr>
          <a:xfrm>
            <a:off x="119336" y="10595"/>
            <a:ext cx="3181320" cy="369332"/>
          </a:xfrm>
          <a:prstGeom prst="rect">
            <a:avLst/>
          </a:prstGeom>
        </p:spPr>
        <p:txBody>
          <a:bodyPr wrap="none">
            <a:spAutoFit/>
          </a:bodyPr>
          <a:lstStyle/>
          <a:p>
            <a:r>
              <a:rPr lang="en-US" b="1" dirty="0">
                <a:latin typeface="Times New Roman" panose="02020603050405020304" pitchFamily="18" charset="0"/>
              </a:rPr>
              <a:t>2.4.7.3.4.4 </a:t>
            </a:r>
            <a:r>
              <a:rPr lang="en-US" b="1" dirty="0" err="1">
                <a:latin typeface="Times New Roman" panose="02020603050405020304" pitchFamily="18" charset="0"/>
              </a:rPr>
              <a:t>Projektni</a:t>
            </a:r>
            <a:r>
              <a:rPr lang="en-US" b="1" dirty="0">
                <a:latin typeface="Times New Roman" panose="02020603050405020304" pitchFamily="18" charset="0"/>
              </a:rPr>
              <a:t> </a:t>
            </a:r>
            <a:r>
              <a:rPr lang="en-US" b="1" dirty="0" err="1">
                <a:latin typeface="Times New Roman" panose="02020603050405020304" pitchFamily="18" charset="0"/>
              </a:rPr>
              <a:t>pristup</a:t>
            </a:r>
            <a:r>
              <a:rPr lang="en-US" b="1" dirty="0">
                <a:latin typeface="Times New Roman" panose="02020603050405020304" pitchFamily="18" charset="0"/>
              </a:rPr>
              <a:t>: 3</a:t>
            </a:r>
            <a:endParaRPr lang="en-US" dirty="0"/>
          </a:p>
        </p:txBody>
      </p:sp>
      <p:sp>
        <p:nvSpPr>
          <p:cNvPr id="26" name="Rectangle 25"/>
          <p:cNvSpPr/>
          <p:nvPr/>
        </p:nvSpPr>
        <p:spPr>
          <a:xfrm>
            <a:off x="4511824" y="1442857"/>
            <a:ext cx="7488833" cy="830997"/>
          </a:xfrm>
          <a:prstGeom prst="rect">
            <a:avLst/>
          </a:prstGeom>
          <a:ln w="15875">
            <a:solidFill>
              <a:schemeClr val="accent1">
                <a:shade val="50000"/>
              </a:schemeClr>
            </a:solidFill>
          </a:ln>
        </p:spPr>
        <p:txBody>
          <a:bodyPr wrap="square">
            <a:spAutoFit/>
          </a:bodyPr>
          <a:lstStyle/>
          <a:p>
            <a:r>
              <a:rPr lang="en-US" sz="1600" dirty="0">
                <a:latin typeface="Times New Roman" panose="02020603050405020304" pitchFamily="18" charset="0"/>
              </a:rPr>
              <a:t>NAPOMENA 1 U </a:t>
            </a:r>
            <a:r>
              <a:rPr lang="en-US" sz="1600" dirty="0" err="1">
                <a:latin typeface="Times New Roman" panose="02020603050405020304" pitchFamily="18" charset="0"/>
              </a:rPr>
              <a:t>ovom</a:t>
            </a:r>
            <a:r>
              <a:rPr lang="en-US" sz="1600" dirty="0">
                <a:latin typeface="Times New Roman" panose="02020603050405020304" pitchFamily="18" charset="0"/>
              </a:rPr>
              <a:t> </a:t>
            </a:r>
            <a:r>
              <a:rPr lang="en-US" sz="1600" dirty="0" err="1">
                <a:latin typeface="Times New Roman" panose="02020603050405020304" pitchFamily="18" charset="0"/>
              </a:rPr>
              <a:t>pristupu</a:t>
            </a:r>
            <a:r>
              <a:rPr lang="en-US" sz="1600" dirty="0">
                <a:latin typeface="Times New Roman" panose="02020603050405020304" pitchFamily="18" charset="0"/>
              </a:rPr>
              <a:t>, </a:t>
            </a:r>
            <a:r>
              <a:rPr lang="en-US" sz="1600" dirty="0" err="1">
                <a:latin typeface="Times New Roman" panose="02020603050405020304" pitchFamily="18" charset="0"/>
              </a:rPr>
              <a:t>parcijalni</a:t>
            </a:r>
            <a:r>
              <a:rPr lang="en-US" sz="1600" dirty="0">
                <a:latin typeface="Times New Roman" panose="02020603050405020304" pitchFamily="18" charset="0"/>
              </a:rPr>
              <a:t> </a:t>
            </a:r>
            <a:r>
              <a:rPr lang="en-US" sz="1600" dirty="0" err="1">
                <a:latin typeface="Times New Roman" panose="02020603050405020304" pitchFamily="18" charset="0"/>
              </a:rPr>
              <a:t>koeficijenti</a:t>
            </a:r>
            <a:r>
              <a:rPr lang="en-US" sz="1600" dirty="0">
                <a:latin typeface="Times New Roman" panose="02020603050405020304" pitchFamily="18" charset="0"/>
              </a:rPr>
              <a:t> </a:t>
            </a:r>
            <a:r>
              <a:rPr lang="en-US" sz="1600" dirty="0" err="1">
                <a:latin typeface="Times New Roman" panose="02020603050405020304" pitchFamily="18" charset="0"/>
              </a:rPr>
              <a:t>sigurnosti</a:t>
            </a:r>
            <a:r>
              <a:rPr lang="en-US" sz="1600" dirty="0">
                <a:latin typeface="Times New Roman" panose="02020603050405020304" pitchFamily="18" charset="0"/>
              </a:rPr>
              <a:t> se </a:t>
            </a:r>
            <a:r>
              <a:rPr lang="en-US" sz="1600" dirty="0" err="1">
                <a:latin typeface="Times New Roman" panose="02020603050405020304" pitchFamily="18" charset="0"/>
              </a:rPr>
              <a:t>primjenjuju</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dejstva</a:t>
            </a:r>
            <a:r>
              <a:rPr lang="en-US" sz="1600" dirty="0">
                <a:latin typeface="Times New Roman" panose="02020603050405020304" pitchFamily="18" charset="0"/>
              </a:rPr>
              <a:t> </a:t>
            </a:r>
            <a:r>
              <a:rPr lang="en-US" sz="1600" dirty="0" err="1">
                <a:latin typeface="Times New Roman" panose="02020603050405020304" pitchFamily="18" charset="0"/>
              </a:rPr>
              <a:t>ili</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uticaje</a:t>
            </a:r>
            <a:r>
              <a:rPr lang="en-US" sz="1600" dirty="0">
                <a:latin typeface="Times New Roman" panose="02020603050405020304" pitchFamily="18" charset="0"/>
              </a:rPr>
              <a:t> </a:t>
            </a:r>
            <a:r>
              <a:rPr lang="en-US" sz="1600" dirty="0" err="1">
                <a:latin typeface="Times New Roman" panose="02020603050405020304" pitchFamily="18" charset="0"/>
              </a:rPr>
              <a:t>koji</a:t>
            </a:r>
            <a:r>
              <a:rPr lang="en-US" sz="1600" dirty="0">
                <a:latin typeface="Times New Roman" panose="02020603050405020304" pitchFamily="18" charset="0"/>
              </a:rPr>
              <a:t> </a:t>
            </a:r>
            <a:r>
              <a:rPr lang="en-US" sz="1600" dirty="0" err="1">
                <a:latin typeface="Times New Roman" panose="02020603050405020304" pitchFamily="18" charset="0"/>
              </a:rPr>
              <a:t>potiču</a:t>
            </a:r>
            <a:r>
              <a:rPr lang="en-US" sz="1600" dirty="0">
                <a:latin typeface="Times New Roman" panose="02020603050405020304" pitchFamily="18" charset="0"/>
              </a:rPr>
              <a:t> od </a:t>
            </a:r>
            <a:r>
              <a:rPr lang="en-US" sz="1600" dirty="0" err="1">
                <a:latin typeface="Times New Roman" panose="02020603050405020304" pitchFamily="18" charset="0"/>
              </a:rPr>
              <a:t>dejstava</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konstrukcjiju</a:t>
            </a:r>
            <a:r>
              <a:rPr lang="en-US" sz="1600" dirty="0">
                <a:latin typeface="Times New Roman" panose="02020603050405020304" pitchFamily="18" charset="0"/>
              </a:rPr>
              <a:t>,  a </a:t>
            </a:r>
            <a:r>
              <a:rPr lang="en-US" sz="1600" dirty="0" err="1">
                <a:latin typeface="Times New Roman" panose="02020603050405020304" pitchFamily="18" charset="0"/>
              </a:rPr>
              <a:t>i</a:t>
            </a:r>
            <a:r>
              <a:rPr lang="en-US" sz="1600" dirty="0">
                <a:latin typeface="Times New Roman" panose="02020603050405020304" pitchFamily="18" charset="0"/>
              </a:rPr>
              <a:t> </a:t>
            </a:r>
            <a:r>
              <a:rPr lang="en-US" sz="1600" dirty="0" err="1">
                <a:latin typeface="Times New Roman" panose="02020603050405020304" pitchFamily="18" charset="0"/>
              </a:rPr>
              <a:t>na</a:t>
            </a:r>
            <a:r>
              <a:rPr lang="en-US" sz="1600" dirty="0">
                <a:latin typeface="Times New Roman" panose="02020603050405020304" pitchFamily="18" charset="0"/>
              </a:rPr>
              <a:t> </a:t>
            </a:r>
            <a:r>
              <a:rPr lang="en-US" sz="1600" dirty="0" err="1">
                <a:latin typeface="Times New Roman" panose="02020603050405020304" pitchFamily="18" charset="0"/>
              </a:rPr>
              <a:t>parametre</a:t>
            </a:r>
            <a:r>
              <a:rPr lang="en-US" sz="1600" dirty="0">
                <a:latin typeface="Times New Roman" panose="02020603050405020304" pitchFamily="18" charset="0"/>
              </a:rPr>
              <a:t> </a:t>
            </a:r>
            <a:r>
              <a:rPr lang="en-US" sz="1600" dirty="0" err="1">
                <a:latin typeface="Times New Roman" panose="02020603050405020304" pitchFamily="18" charset="0"/>
              </a:rPr>
              <a:t>čvrstoće</a:t>
            </a:r>
            <a:r>
              <a:rPr lang="en-US" sz="1600" dirty="0">
                <a:latin typeface="Times New Roman" panose="02020603050405020304" pitchFamily="18" charset="0"/>
              </a:rPr>
              <a:t> </a:t>
            </a:r>
            <a:r>
              <a:rPr lang="en-US" sz="1600" dirty="0" err="1">
                <a:latin typeface="Times New Roman" panose="02020603050405020304" pitchFamily="18" charset="0"/>
              </a:rPr>
              <a:t>temeljnog</a:t>
            </a:r>
            <a:r>
              <a:rPr lang="en-US" sz="1600" dirty="0">
                <a:latin typeface="Times New Roman" panose="02020603050405020304" pitchFamily="18" charset="0"/>
              </a:rPr>
              <a:t> </a:t>
            </a:r>
            <a:r>
              <a:rPr lang="en-US" sz="1600" dirty="0" err="1">
                <a:latin typeface="Times New Roman" panose="02020603050405020304" pitchFamily="18" charset="0"/>
              </a:rPr>
              <a:t>tla</a:t>
            </a:r>
            <a:r>
              <a:rPr lang="en-US" sz="1600" dirty="0">
                <a:latin typeface="Times New Roman" panose="02020603050405020304" pitchFamily="18" charset="0"/>
              </a:rPr>
              <a:t>.</a:t>
            </a:r>
            <a:endParaRPr lang="en-US" sz="1600" dirty="0"/>
          </a:p>
        </p:txBody>
      </p:sp>
      <p:sp>
        <p:nvSpPr>
          <p:cNvPr id="27" name="Rectangle 26"/>
          <p:cNvSpPr/>
          <p:nvPr/>
        </p:nvSpPr>
        <p:spPr>
          <a:xfrm>
            <a:off x="4511824" y="2295135"/>
            <a:ext cx="7488833" cy="830997"/>
          </a:xfrm>
          <a:prstGeom prst="rect">
            <a:avLst/>
          </a:prstGeom>
          <a:ln w="15875">
            <a:solidFill>
              <a:schemeClr val="accent1">
                <a:shade val="50000"/>
              </a:schemeClr>
            </a:solidFill>
          </a:ln>
        </p:spPr>
        <p:txBody>
          <a:bodyPr wrap="square">
            <a:spAutoFit/>
          </a:bodyPr>
          <a:lstStyle/>
          <a:p>
            <a:r>
              <a:rPr lang="pl-PL" sz="1600" dirty="0">
                <a:latin typeface="Times New Roman" panose="02020603050405020304" pitchFamily="18" charset="0"/>
              </a:rPr>
              <a:t>NAPOMENA 2 Za stabilnost kosina i za opštu stabilnost, dejstva na tlo (na primjer</a:t>
            </a:r>
          </a:p>
          <a:p>
            <a:r>
              <a:rPr lang="en-US" sz="1600" dirty="0" err="1">
                <a:latin typeface="Times New Roman" panose="02020603050405020304" pitchFamily="18" charset="0"/>
              </a:rPr>
              <a:t>dejstva</a:t>
            </a:r>
            <a:r>
              <a:rPr lang="en-US" sz="1600" dirty="0">
                <a:latin typeface="Times New Roman" panose="02020603050405020304" pitchFamily="18" charset="0"/>
              </a:rPr>
              <a:t> od </a:t>
            </a:r>
            <a:r>
              <a:rPr lang="en-US" sz="1600" dirty="0" err="1">
                <a:latin typeface="Times New Roman" panose="02020603050405020304" pitchFamily="18" charset="0"/>
              </a:rPr>
              <a:t>konstrukcije</a:t>
            </a:r>
            <a:r>
              <a:rPr lang="en-US" sz="1600" dirty="0">
                <a:latin typeface="Times New Roman" panose="02020603050405020304" pitchFamily="18" charset="0"/>
              </a:rPr>
              <a:t>, </a:t>
            </a:r>
            <a:r>
              <a:rPr lang="en-US" sz="1600" dirty="0" err="1">
                <a:latin typeface="Times New Roman" panose="02020603050405020304" pitchFamily="18" charset="0"/>
              </a:rPr>
              <a:t>saobraćajno</a:t>
            </a:r>
            <a:r>
              <a:rPr lang="en-US" sz="1600" dirty="0">
                <a:latin typeface="Times New Roman" panose="02020603050405020304" pitchFamily="18" charset="0"/>
              </a:rPr>
              <a:t> </a:t>
            </a:r>
            <a:r>
              <a:rPr lang="en-US" sz="1600" dirty="0" err="1">
                <a:latin typeface="Times New Roman" panose="02020603050405020304" pitchFamily="18" charset="0"/>
              </a:rPr>
              <a:t>opterećenje</a:t>
            </a:r>
            <a:r>
              <a:rPr lang="en-US" sz="1600" dirty="0">
                <a:latin typeface="Times New Roman" panose="02020603050405020304" pitchFamily="18" charset="0"/>
              </a:rPr>
              <a:t>) se </a:t>
            </a:r>
            <a:r>
              <a:rPr lang="en-US" sz="1600" dirty="0" err="1">
                <a:latin typeface="Times New Roman" panose="02020603050405020304" pitchFamily="18" charset="0"/>
              </a:rPr>
              <a:t>razmatraju</a:t>
            </a:r>
            <a:r>
              <a:rPr lang="en-US" sz="1600" dirty="0">
                <a:latin typeface="Times New Roman" panose="02020603050405020304" pitchFamily="18" charset="0"/>
              </a:rPr>
              <a:t> </a:t>
            </a:r>
            <a:r>
              <a:rPr lang="en-US" sz="1600" dirty="0" err="1">
                <a:latin typeface="Times New Roman" panose="02020603050405020304" pitchFamily="18" charset="0"/>
              </a:rPr>
              <a:t>kao</a:t>
            </a:r>
            <a:r>
              <a:rPr lang="en-US" sz="1600" dirty="0">
                <a:latin typeface="Times New Roman" panose="02020603050405020304" pitchFamily="18" charset="0"/>
              </a:rPr>
              <a:t> </a:t>
            </a:r>
            <a:r>
              <a:rPr lang="en-US" sz="1600" dirty="0" err="1">
                <a:latin typeface="Times New Roman" panose="02020603050405020304" pitchFamily="18" charset="0"/>
              </a:rPr>
              <a:t>geotehnička</a:t>
            </a:r>
            <a:r>
              <a:rPr lang="en-US" sz="1600" dirty="0">
                <a:latin typeface="Times New Roman" panose="02020603050405020304" pitchFamily="18" charset="0"/>
              </a:rPr>
              <a:t> </a:t>
            </a:r>
            <a:r>
              <a:rPr lang="en-US" sz="1600" dirty="0" err="1">
                <a:latin typeface="Times New Roman" panose="02020603050405020304" pitchFamily="18" charset="0"/>
              </a:rPr>
              <a:t>dejstva</a:t>
            </a:r>
            <a:endParaRPr lang="en-US" sz="1600" dirty="0">
              <a:latin typeface="Times New Roman" panose="02020603050405020304" pitchFamily="18" charset="0"/>
            </a:endParaRPr>
          </a:p>
          <a:p>
            <a:r>
              <a:rPr lang="en-US" sz="1600" dirty="0" err="1">
                <a:latin typeface="Times New Roman" panose="02020603050405020304" pitchFamily="18" charset="0"/>
              </a:rPr>
              <a:t>koristeći</a:t>
            </a:r>
            <a:r>
              <a:rPr lang="en-US" sz="1600" dirty="0">
                <a:latin typeface="Times New Roman" panose="02020603050405020304" pitchFamily="18" charset="0"/>
              </a:rPr>
              <a:t> </a:t>
            </a:r>
            <a:r>
              <a:rPr lang="en-US" sz="1600" dirty="0" err="1">
                <a:latin typeface="Times New Roman" panose="02020603050405020304" pitchFamily="18" charset="0"/>
              </a:rPr>
              <a:t>koeficijente</a:t>
            </a:r>
            <a:r>
              <a:rPr lang="en-US" sz="1600" dirty="0">
                <a:latin typeface="Times New Roman" panose="02020603050405020304" pitchFamily="18" charset="0"/>
              </a:rPr>
              <a:t> </a:t>
            </a:r>
            <a:r>
              <a:rPr lang="en-US" sz="1600" dirty="0" err="1">
                <a:latin typeface="Times New Roman" panose="02020603050405020304" pitchFamily="18" charset="0"/>
              </a:rPr>
              <a:t>sigurnosti</a:t>
            </a:r>
            <a:r>
              <a:rPr lang="en-US" sz="1600" dirty="0">
                <a:latin typeface="Times New Roman" panose="02020603050405020304" pitchFamily="18" charset="0"/>
              </a:rPr>
              <a:t> </a:t>
            </a:r>
            <a:r>
              <a:rPr lang="en-US" sz="1600" dirty="0" err="1">
                <a:latin typeface="Times New Roman" panose="02020603050405020304" pitchFamily="18" charset="0"/>
              </a:rPr>
              <a:t>za</a:t>
            </a:r>
            <a:r>
              <a:rPr lang="en-US" sz="1600" dirty="0">
                <a:latin typeface="Times New Roman" panose="02020603050405020304" pitchFamily="18" charset="0"/>
              </a:rPr>
              <a:t> </a:t>
            </a:r>
            <a:r>
              <a:rPr lang="en-US" sz="1600" dirty="0" err="1">
                <a:latin typeface="Times New Roman" panose="02020603050405020304" pitchFamily="18" charset="0"/>
              </a:rPr>
              <a:t>opterećenja</a:t>
            </a:r>
            <a:r>
              <a:rPr lang="en-US" sz="1600" dirty="0">
                <a:latin typeface="Times New Roman" panose="02020603050405020304" pitchFamily="18" charset="0"/>
              </a:rPr>
              <a:t> A2.</a:t>
            </a:r>
            <a:endParaRPr lang="en-US" sz="1600" dirty="0"/>
          </a:p>
        </p:txBody>
      </p:sp>
      <p:sp>
        <p:nvSpPr>
          <p:cNvPr id="29" name="Rectangle 28"/>
          <p:cNvSpPr/>
          <p:nvPr/>
        </p:nvSpPr>
        <p:spPr>
          <a:xfrm>
            <a:off x="6155668" y="2373318"/>
            <a:ext cx="3036676" cy="253305"/>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8940193" y="2641080"/>
            <a:ext cx="3036676" cy="253305"/>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42776" y="1548510"/>
            <a:ext cx="4123694" cy="297517"/>
          </a:xfrm>
          <a:prstGeom prst="rect">
            <a:avLst/>
          </a:prstGeom>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F</a:t>
            </a:r>
            <a:r>
              <a:rPr lang="sr-Latn-ME" baseline="-25000" dirty="0">
                <a:latin typeface="Times New Roman" panose="02020603050405020304" pitchFamily="18" charset="0"/>
                <a:ea typeface="Times New Roman" panose="02020603050405020304" pitchFamily="18" charset="0"/>
              </a:rPr>
              <a:t>cd</a:t>
            </a:r>
            <a:r>
              <a:rPr lang="sr-Latn-ME" dirty="0">
                <a:latin typeface="Times New Roman" panose="02020603050405020304" pitchFamily="18" charset="0"/>
                <a:ea typeface="Times New Roman" panose="02020603050405020304" pitchFamily="18" charset="0"/>
              </a:rPr>
              <a:t> = </a:t>
            </a:r>
            <a:r>
              <a:rPr lang="en-US" dirty="0">
                <a:latin typeface="Times New Roman" panose="02020603050405020304" pitchFamily="18" charset="0"/>
                <a:ea typeface="Times New Roman" panose="02020603050405020304" pitchFamily="18" charset="0"/>
              </a:rPr>
              <a:t>1.35 x 1500+1.50 x 1700 = </a:t>
            </a:r>
            <a:r>
              <a:rPr lang="sr-Latn-ME" dirty="0">
                <a:latin typeface="Times New Roman" panose="02020603050405020304" pitchFamily="18" charset="0"/>
                <a:ea typeface="Times New Roman" panose="02020603050405020304" pitchFamily="18" charset="0"/>
              </a:rPr>
              <a:t>3075 kN</a:t>
            </a:r>
            <a:endParaRPr lang="en-US" dirty="0">
              <a:effectLst/>
              <a:latin typeface="Times New Roman" panose="02020603050405020304" pitchFamily="18" charset="0"/>
              <a:ea typeface="Times New Roman" panose="02020603050405020304" pitchFamily="18" charset="0"/>
            </a:endParaRPr>
          </a:p>
        </p:txBody>
      </p:sp>
      <p:pic>
        <p:nvPicPr>
          <p:cNvPr id="32" name="Picture 31"/>
          <p:cNvPicPr>
            <a:picLocks noChangeAspect="1"/>
          </p:cNvPicPr>
          <p:nvPr/>
        </p:nvPicPr>
        <p:blipFill rotWithShape="1">
          <a:blip r:embed="rId5"/>
          <a:srcRect l="16967" r="17591" b="21219"/>
          <a:stretch/>
        </p:blipFill>
        <p:spPr>
          <a:xfrm>
            <a:off x="-5408" y="3808927"/>
            <a:ext cx="4883500" cy="1526794"/>
          </a:xfrm>
          <a:prstGeom prst="rect">
            <a:avLst/>
          </a:prstGeom>
        </p:spPr>
      </p:pic>
      <p:sp>
        <p:nvSpPr>
          <p:cNvPr id="33" name="Rectangle 32"/>
          <p:cNvSpPr/>
          <p:nvPr/>
        </p:nvSpPr>
        <p:spPr>
          <a:xfrm>
            <a:off x="3239993" y="4348828"/>
            <a:ext cx="664226" cy="190316"/>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241337" y="4785383"/>
            <a:ext cx="664226" cy="228446"/>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0056440" y="5232713"/>
            <a:ext cx="664120" cy="432048"/>
          </a:xfrm>
          <a:prstGeom prst="rect">
            <a:avLst/>
          </a:prstGeom>
          <a:solidFill>
            <a:srgbClr val="FFC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174330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9"/>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33"/>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5"/>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fill="hold"/>
                                        <p:tgtEl>
                                          <p:spTgt spid="10"/>
                                        </p:tgtEl>
                                        <p:attrNameLst>
                                          <p:attrName>ppt_w</p:attrName>
                                        </p:attrNameLst>
                                      </p:cBhvr>
                                      <p:tavLst>
                                        <p:tav tm="0">
                                          <p:val>
                                            <p:fltVal val="0"/>
                                          </p:val>
                                        </p:tav>
                                        <p:tav tm="100000">
                                          <p:val>
                                            <p:strVal val="#ppt_w"/>
                                          </p:val>
                                        </p:tav>
                                      </p:tavLst>
                                    </p:anim>
                                    <p:anim calcmode="lin" valueType="num">
                                      <p:cBhvr>
                                        <p:cTn id="71" dur="500" fill="hold"/>
                                        <p:tgtEl>
                                          <p:spTgt spid="10"/>
                                        </p:tgtEl>
                                        <p:attrNameLst>
                                          <p:attrName>ppt_h</p:attrName>
                                        </p:attrNameLst>
                                      </p:cBhvr>
                                      <p:tavLst>
                                        <p:tav tm="0">
                                          <p:val>
                                            <p:fltVal val="0"/>
                                          </p:val>
                                        </p:tav>
                                        <p:tav tm="100000">
                                          <p:val>
                                            <p:strVal val="#ppt_h"/>
                                          </p:val>
                                        </p:tav>
                                      </p:tavLst>
                                    </p:anim>
                                    <p:animEffect transition="in" filter="fade">
                                      <p:cBhvr>
                                        <p:cTn id="72" dur="500"/>
                                        <p:tgtEl>
                                          <p:spTgt spid="10"/>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 fill="hold"/>
                                        <p:tgtEl>
                                          <p:spTgt spid="35"/>
                                        </p:tgtEl>
                                        <p:attrNameLst>
                                          <p:attrName>ppt_w</p:attrName>
                                        </p:attrNameLst>
                                      </p:cBhvr>
                                      <p:tavLst>
                                        <p:tav tm="0">
                                          <p:val>
                                            <p:fltVal val="0"/>
                                          </p:val>
                                        </p:tav>
                                        <p:tav tm="100000">
                                          <p:val>
                                            <p:strVal val="#ppt_w"/>
                                          </p:val>
                                        </p:tav>
                                      </p:tavLst>
                                    </p:anim>
                                    <p:anim calcmode="lin" valueType="num">
                                      <p:cBhvr>
                                        <p:cTn id="78" dur="500" fill="hold"/>
                                        <p:tgtEl>
                                          <p:spTgt spid="35"/>
                                        </p:tgtEl>
                                        <p:attrNameLst>
                                          <p:attrName>ppt_h</p:attrName>
                                        </p:attrNameLst>
                                      </p:cBhvr>
                                      <p:tavLst>
                                        <p:tav tm="0">
                                          <p:val>
                                            <p:fltVal val="0"/>
                                          </p:val>
                                        </p:tav>
                                        <p:tav tm="100000">
                                          <p:val>
                                            <p:strVal val="#ppt_h"/>
                                          </p:val>
                                        </p:tav>
                                      </p:tavLst>
                                    </p:anim>
                                    <p:animEffect transition="in" filter="fade">
                                      <p:cBhvr>
                                        <p:cTn id="79" dur="500"/>
                                        <p:tgtEl>
                                          <p:spTgt spid="35"/>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0" grpId="0" animBg="1"/>
      <p:bldP spid="15" grpId="0" animBg="1"/>
      <p:bldP spid="16" grpId="0" animBg="1"/>
      <p:bldP spid="20" grpId="0"/>
      <p:bldP spid="22" grpId="0" animBg="1"/>
      <p:bldP spid="23" grpId="0"/>
      <p:bldP spid="24" grpId="0"/>
      <p:bldP spid="26" grpId="0" animBg="1"/>
      <p:bldP spid="27" grpId="0" animBg="1"/>
      <p:bldP spid="29" grpId="0" animBg="1"/>
      <p:bldP spid="30" grpId="0" animBg="1"/>
      <p:bldP spid="31" grpId="0"/>
      <p:bldP spid="33" grpId="0" animBg="1"/>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4"/>
          <a:srcRect l="4052" t="4600" r="3755" b="3382"/>
          <a:stretch/>
        </p:blipFill>
        <p:spPr>
          <a:xfrm>
            <a:off x="5667027" y="534393"/>
            <a:ext cx="5757565" cy="2530799"/>
          </a:xfrm>
          <a:prstGeom prst="rect">
            <a:avLst/>
          </a:prstGeom>
        </p:spPr>
      </p:pic>
      <p:pic>
        <p:nvPicPr>
          <p:cNvPr id="8" name="Picture 7"/>
          <p:cNvPicPr>
            <a:picLocks noChangeAspect="1"/>
          </p:cNvPicPr>
          <p:nvPr/>
        </p:nvPicPr>
        <p:blipFill>
          <a:blip r:embed="rId5"/>
          <a:stretch>
            <a:fillRect/>
          </a:stretch>
        </p:blipFill>
        <p:spPr>
          <a:xfrm>
            <a:off x="5694411" y="534392"/>
            <a:ext cx="5332559" cy="6077013"/>
          </a:xfrm>
          <a:prstGeom prst="rect">
            <a:avLst/>
          </a:prstGeom>
        </p:spPr>
      </p:pic>
      <p:pic>
        <p:nvPicPr>
          <p:cNvPr id="5" name="Picture 4"/>
          <p:cNvPicPr>
            <a:picLocks noChangeAspect="1"/>
          </p:cNvPicPr>
          <p:nvPr/>
        </p:nvPicPr>
        <p:blipFill>
          <a:blip r:embed="rId6"/>
          <a:stretch>
            <a:fillRect/>
          </a:stretch>
        </p:blipFill>
        <p:spPr>
          <a:xfrm>
            <a:off x="335360" y="1030424"/>
            <a:ext cx="5211635" cy="5328592"/>
          </a:xfrm>
          <a:prstGeom prst="rect">
            <a:avLst/>
          </a:prstGeom>
        </p:spPr>
      </p:pic>
      <p:sp>
        <p:nvSpPr>
          <p:cNvPr id="7" name="Title 2"/>
          <p:cNvSpPr>
            <a:spLocks noGrp="1"/>
          </p:cNvSpPr>
          <p:nvPr>
            <p:ph type="title"/>
          </p:nvPr>
        </p:nvSpPr>
        <p:spPr>
          <a:xfrm>
            <a:off x="-786333" y="27657"/>
            <a:ext cx="10081120" cy="498475"/>
          </a:xfrm>
        </p:spPr>
        <p:txBody>
          <a:bodyPr>
            <a:normAutofit/>
          </a:bodyPr>
          <a:lstStyle/>
          <a:p>
            <a:pPr fontAlgn="auto">
              <a:spcAft>
                <a:spcPts val="0"/>
              </a:spcAft>
              <a:defRPr/>
            </a:pPr>
            <a:r>
              <a:rPr lang="sr-Latn-ME" sz="2000" b="1" dirty="0">
                <a:solidFill>
                  <a:srgbClr val="903163"/>
                </a:solidFill>
              </a:rPr>
              <a:t>Opit statičke penetracije – prodiranjem konusa CPT ( Cone penetration test)</a:t>
            </a:r>
            <a:endParaRPr lang="en-US" sz="2000" b="1" dirty="0"/>
          </a:p>
        </p:txBody>
      </p:sp>
      <p:pic>
        <p:nvPicPr>
          <p:cNvPr id="2" name="CPT - Cone Penetration Test with Geotech Nova Acousti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2360696" y="254196"/>
            <a:ext cx="10826715" cy="6085273"/>
          </a:xfrm>
          <a:prstGeom prst="rect">
            <a:avLst/>
          </a:prstGeom>
        </p:spPr>
      </p:pic>
    </p:spTree>
    <p:extLst>
      <p:ext uri="{BB962C8B-B14F-4D97-AF65-F5344CB8AC3E}">
        <p14:creationId xmlns:p14="http://schemas.microsoft.com/office/powerpoint/2010/main" val="348259513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2"/>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2"/>
                                        </p:tgtEl>
                                      </p:cBhvr>
                                    </p:cmd>
                                  </p:childTnLst>
                                </p:cTn>
                              </p:par>
                            </p:childTnLst>
                          </p:cTn>
                        </p:par>
                      </p:childTnLst>
                    </p:cTn>
                  </p:par>
                </p:childTnLst>
              </p:cTn>
              <p:nextCondLst>
                <p:cond evt="onClick" delay="0">
                  <p:tgtEl>
                    <p:spTgt spid="2"/>
                  </p:tgtEl>
                </p:cond>
              </p:nextCondLst>
            </p:seq>
            <p:video>
              <p:cMediaNode vol="0">
                <p:cTn id="30" fill="hold" display="0">
                  <p:stCondLst>
                    <p:cond delay="indefinite"/>
                  </p:stCondLst>
                </p:cTn>
                <p:tgtEl>
                  <p:spTgt spid="2"/>
                </p:tgtEl>
              </p:cMediaNode>
            </p:video>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lum bright="-20000" contrast="32000"/>
          </a:blip>
          <a:stretch>
            <a:fillRect/>
          </a:stretch>
        </p:blipFill>
        <p:spPr>
          <a:xfrm>
            <a:off x="5096992" y="2013854"/>
            <a:ext cx="6903664" cy="1606447"/>
          </a:xfrm>
          <a:prstGeom prst="rect">
            <a:avLst/>
          </a:prstGeom>
        </p:spPr>
      </p:pic>
      <p:sp>
        <p:nvSpPr>
          <p:cNvPr id="5" name="Rectangle 4"/>
          <p:cNvSpPr/>
          <p:nvPr/>
        </p:nvSpPr>
        <p:spPr>
          <a:xfrm>
            <a:off x="11134" y="108644"/>
            <a:ext cx="11629482" cy="1200329"/>
          </a:xfrm>
          <a:prstGeom prst="rect">
            <a:avLst/>
          </a:prstGeom>
        </p:spPr>
        <p:txBody>
          <a:bodyPr wrap="square">
            <a:spAutoFit/>
          </a:bodyPr>
          <a:lstStyle/>
          <a:p>
            <a:r>
              <a:rPr lang="sr-Latn-ME" b="1" dirty="0">
                <a:latin typeface="Times New Roman,Bold"/>
              </a:rPr>
              <a:t>7.6.2.3  </a:t>
            </a:r>
            <a:r>
              <a:rPr lang="en-US" b="1" dirty="0" err="1">
                <a:latin typeface="Times New Roman,Bold"/>
              </a:rPr>
              <a:t>Granična</a:t>
            </a:r>
            <a:r>
              <a:rPr lang="en-US" b="1" dirty="0">
                <a:latin typeface="Times New Roman,Bold"/>
              </a:rPr>
              <a:t> </a:t>
            </a:r>
            <a:r>
              <a:rPr lang="en-US" b="1" dirty="0" err="1">
                <a:latin typeface="Times New Roman,Bold"/>
              </a:rPr>
              <a:t>nosivost</a:t>
            </a:r>
            <a:r>
              <a:rPr lang="en-US" b="1" dirty="0">
                <a:latin typeface="Times New Roman,Bold"/>
              </a:rPr>
              <a:t> </a:t>
            </a:r>
            <a:r>
              <a:rPr lang="en-US" b="1" dirty="0" err="1">
                <a:latin typeface="Times New Roman,Bold"/>
              </a:rPr>
              <a:t>određena</a:t>
            </a:r>
            <a:r>
              <a:rPr lang="en-US" b="1" dirty="0">
                <a:latin typeface="Times New Roman,Bold"/>
              </a:rPr>
              <a:t> </a:t>
            </a:r>
            <a:r>
              <a:rPr lang="en-US" b="1" dirty="0" err="1">
                <a:latin typeface="Times New Roman,Bold"/>
              </a:rPr>
              <a:t>na</a:t>
            </a:r>
            <a:r>
              <a:rPr lang="en-US" b="1" dirty="0">
                <a:latin typeface="Times New Roman,Bold"/>
              </a:rPr>
              <a:t> </a:t>
            </a:r>
            <a:r>
              <a:rPr lang="en-US" b="1" dirty="0" err="1">
                <a:latin typeface="Times New Roman,Bold"/>
              </a:rPr>
              <a:t>osnovu</a:t>
            </a:r>
            <a:r>
              <a:rPr lang="en-US" b="1" dirty="0">
                <a:latin typeface="Times New Roman,Bold"/>
              </a:rPr>
              <a:t> </a:t>
            </a:r>
            <a:r>
              <a:rPr lang="en-US" b="1" dirty="0" err="1">
                <a:latin typeface="Times New Roman,Bold"/>
              </a:rPr>
              <a:t>rezultata</a:t>
            </a:r>
            <a:r>
              <a:rPr lang="en-US" b="1" dirty="0">
                <a:latin typeface="Times New Roman,Bold"/>
              </a:rPr>
              <a:t> </a:t>
            </a:r>
            <a:r>
              <a:rPr lang="en-US" b="1" dirty="0" err="1">
                <a:latin typeface="Times New Roman,Bold"/>
              </a:rPr>
              <a:t>ispitivanja</a:t>
            </a:r>
            <a:r>
              <a:rPr lang="en-US" b="1" dirty="0">
                <a:latin typeface="Times New Roman,Bold"/>
              </a:rPr>
              <a:t> </a:t>
            </a:r>
            <a:r>
              <a:rPr lang="en-US" b="1" dirty="0" err="1">
                <a:latin typeface="Times New Roman,Bold"/>
              </a:rPr>
              <a:t>tla</a:t>
            </a:r>
            <a:endParaRPr lang="sr-Latn-ME" b="1" dirty="0">
              <a:latin typeface="Times New Roman,Bold"/>
            </a:endParaRPr>
          </a:p>
          <a:p>
            <a:endParaRPr lang="en-US" b="1" dirty="0">
              <a:latin typeface="Times New Roman,Bold"/>
            </a:endParaRPr>
          </a:p>
          <a:p>
            <a:r>
              <a:rPr lang="en-US" dirty="0">
                <a:latin typeface="Times New Roman" panose="02020603050405020304" pitchFamily="18" charset="0"/>
              </a:rPr>
              <a:t>(1)P </a:t>
            </a:r>
            <a:r>
              <a:rPr lang="en-US" dirty="0" err="1">
                <a:latin typeface="Times New Roman" panose="02020603050405020304" pitchFamily="18" charset="0"/>
              </a:rPr>
              <a:t>Postupci</a:t>
            </a:r>
            <a:r>
              <a:rPr lang="en-US" dirty="0">
                <a:latin typeface="Times New Roman" panose="02020603050405020304" pitchFamily="18" charset="0"/>
              </a:rPr>
              <a:t> </a:t>
            </a:r>
            <a:r>
              <a:rPr lang="en-US" dirty="0" err="1">
                <a:latin typeface="Times New Roman" panose="02020603050405020304" pitchFamily="18" charset="0"/>
              </a:rPr>
              <a:t>određivanja</a:t>
            </a:r>
            <a:r>
              <a:rPr lang="en-US" dirty="0">
                <a:latin typeface="Times New Roman" panose="02020603050405020304" pitchFamily="18" charset="0"/>
              </a:rPr>
              <a:t> </a:t>
            </a:r>
            <a:r>
              <a:rPr lang="en-US" dirty="0" err="1">
                <a:latin typeface="Times New Roman" panose="02020603050405020304" pitchFamily="18" charset="0"/>
              </a:rPr>
              <a:t>nosivosti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pritisak</a:t>
            </a:r>
            <a:r>
              <a:rPr lang="en-US" dirty="0">
                <a:latin typeface="Times New Roman" panose="02020603050405020304" pitchFamily="18" charset="0"/>
              </a:rPr>
              <a:t> </a:t>
            </a:r>
            <a:r>
              <a:rPr lang="en-US" dirty="0" err="1">
                <a:latin typeface="Times New Roman" panose="02020603050405020304" pitchFamily="18" charset="0"/>
              </a:rPr>
              <a:t>temelja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rezultata</a:t>
            </a:r>
            <a:r>
              <a:rPr lang="sr-Latn-ME" dirty="0">
                <a:latin typeface="Times New Roman" panose="02020603050405020304" pitchFamily="18" charset="0"/>
              </a:rPr>
              <a:t>  </a:t>
            </a:r>
            <a:r>
              <a:rPr lang="en-US" dirty="0" err="1">
                <a:latin typeface="Times New Roman" panose="02020603050405020304" pitchFamily="18" charset="0"/>
              </a:rPr>
              <a:t>ispitivanja</a:t>
            </a:r>
            <a:r>
              <a:rPr lang="en-US" dirty="0">
                <a:latin typeface="Times New Roman" panose="02020603050405020304" pitchFamily="18" charset="0"/>
              </a:rPr>
              <a:t> </a:t>
            </a:r>
            <a:r>
              <a:rPr lang="en-US" dirty="0" err="1">
                <a:latin typeface="Times New Roman" panose="02020603050405020304" pitchFamily="18" charset="0"/>
              </a:rPr>
              <a:t>temeljnog</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a:t>
            </a:r>
            <a:r>
              <a:rPr lang="en-US" dirty="0" err="1">
                <a:latin typeface="Times New Roman" panose="02020603050405020304" pitchFamily="18" charset="0"/>
              </a:rPr>
              <a:t>budu</a:t>
            </a:r>
            <a:r>
              <a:rPr lang="en-US" dirty="0">
                <a:latin typeface="Times New Roman" panose="02020603050405020304" pitchFamily="18" charset="0"/>
              </a:rPr>
              <a:t> </a:t>
            </a:r>
            <a:r>
              <a:rPr lang="en-US" dirty="0" err="1">
                <a:latin typeface="Times New Roman" panose="02020603050405020304" pitchFamily="18" charset="0"/>
              </a:rPr>
              <a:t>zasnovani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ispitivanju</a:t>
            </a:r>
            <a:r>
              <a:rPr lang="en-US" dirty="0">
                <a:latin typeface="Times New Roman" panose="02020603050405020304" pitchFamily="18" charset="0"/>
              </a:rPr>
              <a:t> </a:t>
            </a:r>
            <a:r>
              <a:rPr lang="en-US" dirty="0" err="1">
                <a:latin typeface="Times New Roman" panose="02020603050405020304" pitchFamily="18" charset="0"/>
              </a:rPr>
              <a:t>opitnih</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sr-Latn-ME" dirty="0">
                <a:latin typeface="Times New Roman" panose="02020603050405020304" pitchFamily="18" charset="0"/>
              </a:rPr>
              <a:t> </a:t>
            </a:r>
            <a:r>
              <a:rPr lang="pl-PL" dirty="0"/>
              <a:t>postojećeg iskustva kao što je to definisano u 1.5.2.2.</a:t>
            </a:r>
            <a:endParaRPr lang="en-US" dirty="0"/>
          </a:p>
        </p:txBody>
      </p:sp>
      <p:sp>
        <p:nvSpPr>
          <p:cNvPr id="6" name="Rectangle 5"/>
          <p:cNvSpPr/>
          <p:nvPr/>
        </p:nvSpPr>
        <p:spPr>
          <a:xfrm>
            <a:off x="119336" y="1308973"/>
            <a:ext cx="11881320" cy="369332"/>
          </a:xfrm>
          <a:prstGeom prst="rect">
            <a:avLst/>
          </a:prstGeom>
        </p:spPr>
        <p:txBody>
          <a:bodyPr wrap="square">
            <a:spAutoFit/>
          </a:bodyPr>
          <a:lstStyle/>
          <a:p>
            <a:r>
              <a:rPr lang="en-US" dirty="0">
                <a:latin typeface="Times New Roman" panose="02020603050405020304" pitchFamily="18" charset="0"/>
              </a:rPr>
              <a:t>(2) Da bi se </a:t>
            </a:r>
            <a:r>
              <a:rPr lang="en-US" dirty="0" err="1">
                <a:latin typeface="Times New Roman" panose="02020603050405020304" pitchFamily="18" charset="0"/>
              </a:rPr>
              <a:t>dobila</a:t>
            </a:r>
            <a:r>
              <a:rPr lang="en-US" dirty="0">
                <a:latin typeface="Times New Roman" panose="02020603050405020304" pitchFamily="18" charset="0"/>
              </a:rPr>
              <a:t> </a:t>
            </a:r>
            <a:r>
              <a:rPr lang="en-US" dirty="0" err="1">
                <a:latin typeface="Times New Roman" panose="02020603050405020304" pitchFamily="18" charset="0"/>
              </a:rPr>
              <a:t>dovoljna</a:t>
            </a:r>
            <a:r>
              <a:rPr lang="en-US" dirty="0">
                <a:latin typeface="Times New Roman" panose="02020603050405020304" pitchFamily="18" charset="0"/>
              </a:rPr>
              <a:t> </a:t>
            </a:r>
            <a:r>
              <a:rPr lang="en-US" dirty="0" err="1">
                <a:latin typeface="Times New Roman" panose="02020603050405020304" pitchFamily="18" charset="0"/>
              </a:rPr>
              <a:t>sigurnost</a:t>
            </a:r>
            <a:r>
              <a:rPr lang="en-US" dirty="0">
                <a:latin typeface="Times New Roman" panose="02020603050405020304" pitchFamily="18" charset="0"/>
              </a:rPr>
              <a:t> u </a:t>
            </a:r>
            <a:r>
              <a:rPr lang="en-US" dirty="0" err="1">
                <a:latin typeface="Times New Roman" panose="02020603050405020304" pitchFamily="18" charset="0"/>
              </a:rPr>
              <a:t>sračunatoj</a:t>
            </a:r>
            <a:r>
              <a:rPr lang="en-US" dirty="0">
                <a:latin typeface="Times New Roman" panose="02020603050405020304" pitchFamily="18" charset="0"/>
              </a:rPr>
              <a:t> </a:t>
            </a:r>
            <a:r>
              <a:rPr lang="en-US" dirty="0" err="1">
                <a:latin typeface="Times New Roman" panose="02020603050405020304" pitchFamily="18" charset="0"/>
              </a:rPr>
              <a:t>nosivosti</a:t>
            </a:r>
            <a:r>
              <a:rPr lang="en-US" dirty="0">
                <a:latin typeface="Times New Roman" panose="02020603050405020304" pitchFamily="18" charset="0"/>
              </a:rPr>
              <a:t> </a:t>
            </a:r>
            <a:r>
              <a:rPr lang="en-US" dirty="0" err="1">
                <a:latin typeface="Times New Roman" panose="02020603050405020304" pitchFamily="18" charset="0"/>
              </a:rPr>
              <a:t>može</a:t>
            </a:r>
            <a:r>
              <a:rPr lang="en-US" dirty="0">
                <a:latin typeface="Times New Roman" panose="02020603050405020304" pitchFamily="18" charset="0"/>
              </a:rPr>
              <a:t> da se </a:t>
            </a:r>
            <a:r>
              <a:rPr lang="en-US" dirty="0" err="1">
                <a:latin typeface="Times New Roman" panose="02020603050405020304" pitchFamily="18" charset="0"/>
              </a:rPr>
              <a:t>uvede</a:t>
            </a:r>
            <a:r>
              <a:rPr lang="en-US" dirty="0">
                <a:latin typeface="Times New Roman" panose="02020603050405020304" pitchFamily="18" charset="0"/>
              </a:rPr>
              <a:t> </a:t>
            </a:r>
            <a:r>
              <a:rPr lang="en-US" b="1" dirty="0" err="1">
                <a:latin typeface="Times New Roman" panose="02020603050405020304" pitchFamily="18" charset="0"/>
              </a:rPr>
              <a:t>koeficijent</a:t>
            </a:r>
            <a:r>
              <a:rPr lang="sr-Latn-ME" b="1" dirty="0">
                <a:latin typeface="Times New Roman" panose="02020603050405020304" pitchFamily="18" charset="0"/>
              </a:rPr>
              <a:t> </a:t>
            </a:r>
            <a:r>
              <a:rPr lang="en-US" b="1" dirty="0" err="1">
                <a:latin typeface="Times New Roman" panose="02020603050405020304" pitchFamily="18" charset="0"/>
              </a:rPr>
              <a:t>modeliranja</a:t>
            </a:r>
            <a:r>
              <a:rPr lang="en-US" b="1" dirty="0">
                <a:latin typeface="Times New Roman" panose="02020603050405020304" pitchFamily="18" charset="0"/>
              </a:rPr>
              <a:t> </a:t>
            </a:r>
            <a:r>
              <a:rPr lang="en-US" dirty="0" err="1">
                <a:latin typeface="Times New Roman" panose="02020603050405020304" pitchFamily="18" charset="0"/>
              </a:rPr>
              <a:t>prema</a:t>
            </a:r>
            <a:r>
              <a:rPr lang="en-US" dirty="0">
                <a:latin typeface="Times New Roman" panose="02020603050405020304" pitchFamily="18" charset="0"/>
              </a:rPr>
              <a:t> 2.4.1 (9).</a:t>
            </a:r>
            <a:endParaRPr lang="en-US" dirty="0"/>
          </a:p>
        </p:txBody>
      </p:sp>
      <p:sp>
        <p:nvSpPr>
          <p:cNvPr id="7" name="Rectangle 6"/>
          <p:cNvSpPr/>
          <p:nvPr/>
        </p:nvSpPr>
        <p:spPr>
          <a:xfrm>
            <a:off x="142865" y="1862971"/>
            <a:ext cx="6096000" cy="954107"/>
          </a:xfrm>
          <a:prstGeom prst="rect">
            <a:avLst/>
          </a:prstGeom>
        </p:spPr>
        <p:txBody>
          <a:bodyPr>
            <a:spAutoFit/>
          </a:bodyPr>
          <a:lstStyle/>
          <a:p>
            <a:r>
              <a:rPr lang="en-US" dirty="0">
                <a:latin typeface="Times New Roman" panose="02020603050405020304" pitchFamily="18" charset="0"/>
              </a:rPr>
              <a:t>(3)P </a:t>
            </a:r>
            <a:r>
              <a:rPr lang="en-US" dirty="0" err="1">
                <a:latin typeface="Times New Roman" panose="02020603050405020304" pitchFamily="18" charset="0"/>
              </a:rPr>
              <a:t>Proračunska</a:t>
            </a:r>
            <a:r>
              <a:rPr lang="en-US" dirty="0">
                <a:latin typeface="Times New Roman" panose="02020603050405020304" pitchFamily="18" charset="0"/>
              </a:rPr>
              <a:t> </a:t>
            </a:r>
            <a:r>
              <a:rPr lang="en-US" dirty="0" err="1">
                <a:latin typeface="Times New Roman" panose="02020603050405020304" pitchFamily="18" charset="0"/>
              </a:rPr>
              <a:t>nosivost</a:t>
            </a:r>
            <a:r>
              <a:rPr lang="en-US"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c</a:t>
            </a:r>
            <a:r>
              <a:rPr lang="en-US" sz="1050"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se </a:t>
            </a:r>
            <a:r>
              <a:rPr lang="en-US" dirty="0" err="1">
                <a:latin typeface="Times New Roman" panose="02020603050405020304" pitchFamily="18" charset="0"/>
              </a:rPr>
              <a:t>određuje</a:t>
            </a:r>
            <a:r>
              <a:rPr lang="en-US" dirty="0">
                <a:latin typeface="Times New Roman" panose="02020603050405020304" pitchFamily="18" charset="0"/>
              </a:rPr>
              <a:t> </a:t>
            </a:r>
            <a:r>
              <a:rPr lang="en-US" dirty="0" err="1">
                <a:latin typeface="Times New Roman" panose="02020603050405020304" pitchFamily="18" charset="0"/>
              </a:rPr>
              <a:t>iz</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sz="2000" i="1" dirty="0" err="1">
                <a:latin typeface="Times New Roman" panose="02020603050405020304" pitchFamily="18" charset="0"/>
              </a:rPr>
              <a:t>R</a:t>
            </a:r>
            <a:r>
              <a:rPr lang="en-US" sz="2000" dirty="0" err="1">
                <a:latin typeface="Times New Roman" panose="02020603050405020304" pitchFamily="18" charset="0"/>
              </a:rPr>
              <a:t>c</a:t>
            </a:r>
            <a:r>
              <a:rPr lang="en-US" sz="2000" dirty="0">
                <a:latin typeface="Times New Roman" panose="02020603050405020304" pitchFamily="18" charset="0"/>
              </a:rPr>
              <a:t>;</a:t>
            </a:r>
            <a:r>
              <a:rPr lang="sr-Latn-ME" sz="2000" dirty="0">
                <a:latin typeface="Times New Roman" panose="02020603050405020304" pitchFamily="18" charset="0"/>
              </a:rPr>
              <a:t>d</a:t>
            </a:r>
            <a:r>
              <a:rPr lang="en-US" sz="2000" dirty="0">
                <a:latin typeface="Times New Roman" panose="02020603050405020304" pitchFamily="18" charset="0"/>
              </a:rPr>
              <a:t> = </a:t>
            </a:r>
            <a:r>
              <a:rPr lang="en-US" sz="2000" i="1" dirty="0" err="1">
                <a:latin typeface="Times New Roman" panose="02020603050405020304" pitchFamily="18" charset="0"/>
              </a:rPr>
              <a:t>R</a:t>
            </a:r>
            <a:r>
              <a:rPr lang="en-US" sz="2000" dirty="0" err="1">
                <a:latin typeface="Times New Roman" panose="02020603050405020304" pitchFamily="18" charset="0"/>
              </a:rPr>
              <a:t>b</a:t>
            </a:r>
            <a:r>
              <a:rPr lang="en-US" sz="2000" dirty="0">
                <a:latin typeface="Times New Roman" panose="02020603050405020304" pitchFamily="18" charset="0"/>
              </a:rPr>
              <a:t>; </a:t>
            </a:r>
            <a:r>
              <a:rPr lang="sr-Latn-ME" sz="2000" dirty="0">
                <a:latin typeface="Times New Roman" panose="02020603050405020304" pitchFamily="18" charset="0"/>
              </a:rPr>
              <a:t>d</a:t>
            </a:r>
            <a:r>
              <a:rPr lang="en-US" sz="2000" dirty="0">
                <a:latin typeface="Times New Roman" panose="02020603050405020304" pitchFamily="18" charset="0"/>
              </a:rPr>
              <a:t> + </a:t>
            </a:r>
            <a:r>
              <a:rPr lang="en-US" sz="2000" i="1" dirty="0" err="1">
                <a:latin typeface="Times New Roman" panose="02020603050405020304" pitchFamily="18" charset="0"/>
              </a:rPr>
              <a:t>R</a:t>
            </a:r>
            <a:r>
              <a:rPr lang="en-US" sz="2000" dirty="0" err="1">
                <a:latin typeface="Times New Roman" panose="02020603050405020304" pitchFamily="18" charset="0"/>
              </a:rPr>
              <a:t>s;d</a:t>
            </a:r>
            <a:endParaRPr lang="en-US" sz="2000" dirty="0"/>
          </a:p>
        </p:txBody>
      </p:sp>
      <p:sp>
        <p:nvSpPr>
          <p:cNvPr id="8" name="Rectangle 7"/>
          <p:cNvSpPr/>
          <p:nvPr/>
        </p:nvSpPr>
        <p:spPr>
          <a:xfrm>
            <a:off x="160331" y="3001744"/>
            <a:ext cx="6096000" cy="954107"/>
          </a:xfrm>
          <a:prstGeom prst="rect">
            <a:avLst/>
          </a:prstGeom>
        </p:spPr>
        <p:txBody>
          <a:bodyPr>
            <a:spAutoFit/>
          </a:bodyPr>
          <a:lstStyle/>
          <a:p>
            <a:r>
              <a:rPr lang="en-US" dirty="0">
                <a:latin typeface="Times New Roman" panose="02020603050405020304" pitchFamily="18" charset="0"/>
              </a:rPr>
              <a:t>(4)P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svaki</a:t>
            </a:r>
            <a:r>
              <a:rPr lang="en-US" dirty="0">
                <a:latin typeface="Times New Roman" panose="02020603050405020304" pitchFamily="18" charset="0"/>
              </a:rPr>
              <a:t> </a:t>
            </a:r>
            <a:r>
              <a:rPr lang="en-US" dirty="0" err="1">
                <a:latin typeface="Times New Roman" panose="02020603050405020304" pitchFamily="18" charset="0"/>
              </a:rPr>
              <a:t>šip</a:t>
            </a:r>
            <a:r>
              <a:rPr lang="en-US"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b;d</a:t>
            </a:r>
            <a:r>
              <a:rPr lang="en-US" sz="1050"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s;d</a:t>
            </a:r>
            <a:r>
              <a:rPr lang="en-US" sz="1050"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da se </a:t>
            </a:r>
            <a:r>
              <a:rPr lang="en-US" dirty="0" err="1">
                <a:latin typeface="Times New Roman" panose="02020603050405020304" pitchFamily="18" charset="0"/>
              </a:rPr>
              <a:t>odrede</a:t>
            </a:r>
            <a:r>
              <a:rPr lang="en-US" dirty="0">
                <a:latin typeface="Times New Roman" panose="02020603050405020304" pitchFamily="18" charset="0"/>
              </a:rPr>
              <a:t> </a:t>
            </a:r>
            <a:r>
              <a:rPr lang="en-US" dirty="0" err="1">
                <a:latin typeface="Times New Roman" panose="02020603050405020304" pitchFamily="18" charset="0"/>
              </a:rPr>
              <a:t>iz</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sz="2000" i="1" dirty="0" err="1">
                <a:latin typeface="Times New Roman" panose="02020603050405020304" pitchFamily="18" charset="0"/>
              </a:rPr>
              <a:t>R</a:t>
            </a:r>
            <a:r>
              <a:rPr lang="en-US" sz="2000" dirty="0" err="1">
                <a:latin typeface="Times New Roman" panose="02020603050405020304" pitchFamily="18" charset="0"/>
              </a:rPr>
              <a:t>b;d</a:t>
            </a:r>
            <a:r>
              <a:rPr lang="en-US" sz="2000" dirty="0">
                <a:latin typeface="Times New Roman" panose="02020603050405020304" pitchFamily="18" charset="0"/>
              </a:rPr>
              <a:t> = </a:t>
            </a:r>
            <a:r>
              <a:rPr lang="en-US" sz="2000" i="1" dirty="0" err="1">
                <a:latin typeface="Times New Roman" panose="02020603050405020304" pitchFamily="18" charset="0"/>
              </a:rPr>
              <a:t>R</a:t>
            </a:r>
            <a:r>
              <a:rPr lang="en-US" sz="2000" dirty="0" err="1">
                <a:latin typeface="Times New Roman" panose="02020603050405020304" pitchFamily="18" charset="0"/>
              </a:rPr>
              <a:t>b</a:t>
            </a:r>
            <a:r>
              <a:rPr lang="en-US" sz="2000" dirty="0">
                <a:latin typeface="Times New Roman" panose="02020603050405020304" pitchFamily="18" charset="0"/>
              </a:rPr>
              <a:t>; k /</a:t>
            </a:r>
            <a:r>
              <a:rPr lang="el-GR" sz="2000" dirty="0">
                <a:latin typeface="Times New Roman" panose="02020603050405020304" pitchFamily="18" charset="0"/>
              </a:rPr>
              <a:t>γ</a:t>
            </a:r>
            <a:r>
              <a:rPr lang="en-US" sz="2000" dirty="0">
                <a:latin typeface="Times New Roman" panose="02020603050405020304" pitchFamily="18" charset="0"/>
              </a:rPr>
              <a:t>b </a:t>
            </a:r>
            <a:r>
              <a:rPr lang="en-US" sz="2000" dirty="0" err="1">
                <a:latin typeface="Times New Roman" panose="02020603050405020304" pitchFamily="18" charset="0"/>
              </a:rPr>
              <a:t>i</a:t>
            </a:r>
            <a:r>
              <a:rPr lang="en-US" sz="2000" dirty="0">
                <a:latin typeface="Times New Roman" panose="02020603050405020304" pitchFamily="18" charset="0"/>
              </a:rPr>
              <a:t> </a:t>
            </a:r>
            <a:r>
              <a:rPr lang="en-US" sz="2000" i="1" dirty="0" err="1">
                <a:latin typeface="Times New Roman" panose="02020603050405020304" pitchFamily="18" charset="0"/>
              </a:rPr>
              <a:t>R</a:t>
            </a:r>
            <a:r>
              <a:rPr lang="en-US" sz="2000" dirty="0" err="1">
                <a:latin typeface="Times New Roman" panose="02020603050405020304" pitchFamily="18" charset="0"/>
              </a:rPr>
              <a:t>s;d</a:t>
            </a:r>
            <a:r>
              <a:rPr lang="en-US" sz="2000" dirty="0">
                <a:latin typeface="Times New Roman" panose="02020603050405020304" pitchFamily="18" charset="0"/>
              </a:rPr>
              <a:t> = </a:t>
            </a:r>
            <a:r>
              <a:rPr lang="en-US" sz="2000" i="1" dirty="0" err="1">
                <a:latin typeface="Times New Roman" panose="02020603050405020304" pitchFamily="18" charset="0"/>
              </a:rPr>
              <a:t>R</a:t>
            </a:r>
            <a:r>
              <a:rPr lang="en-US" sz="2000" dirty="0" err="1">
                <a:latin typeface="Times New Roman" panose="02020603050405020304" pitchFamily="18" charset="0"/>
              </a:rPr>
              <a:t>s;d</a:t>
            </a:r>
            <a:r>
              <a:rPr lang="en-US" sz="2000" dirty="0">
                <a:latin typeface="Times New Roman" panose="02020603050405020304" pitchFamily="18" charset="0"/>
              </a:rPr>
              <a:t> /</a:t>
            </a:r>
            <a:r>
              <a:rPr lang="el-GR" sz="2000" dirty="0">
                <a:latin typeface="Times New Roman" panose="02020603050405020304" pitchFamily="18" charset="0"/>
              </a:rPr>
              <a:t>γ</a:t>
            </a:r>
            <a:r>
              <a:rPr lang="en-US" sz="2000" dirty="0">
                <a:latin typeface="Times New Roman" panose="02020603050405020304" pitchFamily="18" charset="0"/>
              </a:rPr>
              <a:t>s</a:t>
            </a:r>
            <a:endParaRPr lang="en-US" sz="2000" dirty="0"/>
          </a:p>
        </p:txBody>
      </p:sp>
      <p:pic>
        <p:nvPicPr>
          <p:cNvPr id="9" name="Picture 8"/>
          <p:cNvPicPr>
            <a:picLocks noChangeAspect="1"/>
          </p:cNvPicPr>
          <p:nvPr/>
        </p:nvPicPr>
        <p:blipFill>
          <a:blip r:embed="rId3"/>
          <a:stretch>
            <a:fillRect/>
          </a:stretch>
        </p:blipFill>
        <p:spPr>
          <a:xfrm>
            <a:off x="135112" y="4085233"/>
            <a:ext cx="7886700" cy="1304925"/>
          </a:xfrm>
          <a:prstGeom prst="rect">
            <a:avLst/>
          </a:prstGeom>
        </p:spPr>
      </p:pic>
      <p:pic>
        <p:nvPicPr>
          <p:cNvPr id="10" name="Picture 9"/>
          <p:cNvPicPr>
            <a:picLocks noChangeAspect="1"/>
          </p:cNvPicPr>
          <p:nvPr/>
        </p:nvPicPr>
        <p:blipFill>
          <a:blip r:embed="rId4"/>
          <a:stretch>
            <a:fillRect/>
          </a:stretch>
        </p:blipFill>
        <p:spPr>
          <a:xfrm>
            <a:off x="116007" y="5519540"/>
            <a:ext cx="7420153" cy="1328931"/>
          </a:xfrm>
          <a:prstGeom prst="rect">
            <a:avLst/>
          </a:prstGeom>
        </p:spPr>
      </p:pic>
    </p:spTree>
    <p:extLst>
      <p:ext uri="{BB962C8B-B14F-4D97-AF65-F5344CB8AC3E}">
        <p14:creationId xmlns:p14="http://schemas.microsoft.com/office/powerpoint/2010/main" val="3756345606"/>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build="p"/>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2">
            <a:lum bright="-11000" contrast="19000"/>
          </a:blip>
          <a:stretch>
            <a:fillRect/>
          </a:stretch>
        </p:blipFill>
        <p:spPr>
          <a:xfrm>
            <a:off x="385919" y="4628309"/>
            <a:ext cx="5423114" cy="1597810"/>
          </a:xfrm>
          <a:prstGeom prst="rect">
            <a:avLst/>
          </a:prstGeom>
        </p:spPr>
      </p:pic>
      <p:sp>
        <p:nvSpPr>
          <p:cNvPr id="3" name="Title 2"/>
          <p:cNvSpPr>
            <a:spLocks noGrp="1"/>
          </p:cNvSpPr>
          <p:nvPr>
            <p:ph type="title"/>
          </p:nvPr>
        </p:nvSpPr>
        <p:spPr>
          <a:xfrm>
            <a:off x="80955" y="129027"/>
            <a:ext cx="5033781" cy="498475"/>
          </a:xfrm>
        </p:spPr>
        <p:txBody>
          <a:bodyPr>
            <a:normAutofit/>
          </a:bodyPr>
          <a:lstStyle/>
          <a:p>
            <a:pPr fontAlgn="auto">
              <a:spcAft>
                <a:spcPts val="0"/>
              </a:spcAft>
              <a:defRPr/>
            </a:pPr>
            <a:r>
              <a:rPr lang="en-US" sz="2000" b="1" dirty="0">
                <a:solidFill>
                  <a:srgbClr val="903163"/>
                </a:solidFill>
              </a:rPr>
              <a:t>Ra</a:t>
            </a:r>
            <a:r>
              <a:rPr lang="sr-Latn-ME" sz="2000" b="1" dirty="0">
                <a:solidFill>
                  <a:srgbClr val="903163"/>
                </a:solidFill>
              </a:rPr>
              <a:t>čunski primjer 2 – Nosivost na osnovu CPT</a:t>
            </a:r>
            <a:endParaRPr lang="en-US" sz="2000" b="1" dirty="0"/>
          </a:p>
        </p:txBody>
      </p:sp>
      <p:sp>
        <p:nvSpPr>
          <p:cNvPr id="6" name="Rectangle 5"/>
          <p:cNvSpPr/>
          <p:nvPr/>
        </p:nvSpPr>
        <p:spPr>
          <a:xfrm>
            <a:off x="-140451" y="683525"/>
            <a:ext cx="6096000" cy="369332"/>
          </a:xfrm>
          <a:prstGeom prst="rect">
            <a:avLst/>
          </a:prstGeom>
        </p:spPr>
        <p:txBody>
          <a:bodyPr>
            <a:spAutoFit/>
          </a:bodyPr>
          <a:lstStyle/>
          <a:p>
            <a:pPr marL="288290" algn="just" eaLnBrk="0" hangingPunct="0">
              <a:spcBef>
                <a:spcPts val="1200"/>
              </a:spcBef>
              <a:spcAft>
                <a:spcPts val="0"/>
              </a:spcAft>
            </a:pPr>
            <a:r>
              <a:rPr lang="sr-Latn-CS" dirty="0">
                <a:latin typeface="Times New Roman" panose="02020603050405020304" pitchFamily="18" charset="0"/>
                <a:ea typeface="Times New Roman" panose="02020603050405020304" pitchFamily="18" charset="0"/>
              </a:rPr>
              <a:t>G</a:t>
            </a:r>
            <a:r>
              <a:rPr lang="sr-Latn-CS" baseline="-25000" dirty="0">
                <a:latin typeface="Times New Roman" panose="02020603050405020304" pitchFamily="18" charset="0"/>
                <a:ea typeface="Times New Roman" panose="02020603050405020304" pitchFamily="18" charset="0"/>
              </a:rPr>
              <a:t>k</a:t>
            </a:r>
            <a:r>
              <a:rPr lang="sr-Latn-CS" dirty="0">
                <a:latin typeface="Times New Roman" panose="02020603050405020304" pitchFamily="18" charset="0"/>
                <a:ea typeface="Times New Roman" panose="02020603050405020304" pitchFamily="18" charset="0"/>
              </a:rPr>
              <a:t>=400 kN</a:t>
            </a:r>
            <a:r>
              <a:rPr lang="en-US" dirty="0">
                <a:latin typeface="Times New Roman" panose="02020603050405020304" pitchFamily="18" charset="0"/>
                <a:ea typeface="Times New Roman" panose="02020603050405020304" pitchFamily="18" charset="0"/>
              </a:rPr>
              <a:t>, </a:t>
            </a:r>
            <a:r>
              <a:rPr lang="sr-Latn-CS" dirty="0">
                <a:latin typeface="Times New Roman" panose="02020603050405020304" pitchFamily="18" charset="0"/>
                <a:ea typeface="Times New Roman" panose="02020603050405020304" pitchFamily="18" charset="0"/>
              </a:rPr>
              <a:t>Q</a:t>
            </a:r>
            <a:r>
              <a:rPr lang="sr-Latn-CS" baseline="-25000" dirty="0">
                <a:latin typeface="Times New Roman" panose="02020603050405020304" pitchFamily="18" charset="0"/>
                <a:ea typeface="Times New Roman" panose="02020603050405020304" pitchFamily="18" charset="0"/>
              </a:rPr>
              <a:t>k</a:t>
            </a:r>
            <a:r>
              <a:rPr lang="sr-Latn-CS" dirty="0">
                <a:latin typeface="Times New Roman" panose="02020603050405020304" pitchFamily="18" charset="0"/>
                <a:ea typeface="Times New Roman" panose="02020603050405020304" pitchFamily="18" charset="0"/>
              </a:rPr>
              <a:t>=100kN</a:t>
            </a:r>
            <a:r>
              <a:rPr lang="en-US" dirty="0">
                <a:latin typeface="Times New Roman" panose="02020603050405020304" pitchFamily="18" charset="0"/>
                <a:ea typeface="Times New Roman" panose="02020603050405020304" pitchFamily="18" charset="0"/>
              </a:rPr>
              <a:t>,</a:t>
            </a:r>
            <a:r>
              <a:rPr lang="sr-Latn-CS" dirty="0">
                <a:latin typeface="Times New Roman" panose="02020603050405020304" pitchFamily="18" charset="0"/>
                <a:ea typeface="Times New Roman" panose="02020603050405020304" pitchFamily="18" charset="0"/>
              </a:rPr>
              <a:t>Bušeni šip D=80cm</a:t>
            </a:r>
            <a:endParaRPr lang="en-US" dirty="0">
              <a:effectLst/>
              <a:latin typeface="Times New Roman" panose="02020603050405020304" pitchFamily="18" charset="0"/>
              <a:ea typeface="Times New Roman" panose="02020603050405020304" pitchFamily="18" charset="0"/>
            </a:endParaRPr>
          </a:p>
        </p:txBody>
      </p:sp>
      <p:pic>
        <p:nvPicPr>
          <p:cNvPr id="7" name="Picture 6"/>
          <p:cNvPicPr/>
          <p:nvPr/>
        </p:nvPicPr>
        <p:blipFill>
          <a:blip r:embed="rId3">
            <a:extLst>
              <a:ext uri="{BEBA8EAE-BF5A-486C-A8C5-ECC9F3942E4B}">
                <a14:imgProps xmlns:a14="http://schemas.microsoft.com/office/drawing/2010/main">
                  <a14:imgLayer r:embed="rId4">
                    <a14:imgEffect>
                      <a14:brightnessContrast bright="-14000" contrast="38000"/>
                    </a14:imgEffect>
                  </a14:imgLayer>
                </a14:imgProps>
              </a:ext>
              <a:ext uri="{28A0092B-C50C-407E-A947-70E740481C1C}">
                <a14:useLocalDpi xmlns:a14="http://schemas.microsoft.com/office/drawing/2010/main" val="0"/>
              </a:ext>
            </a:extLst>
          </a:blip>
          <a:stretch>
            <a:fillRect/>
          </a:stretch>
        </p:blipFill>
        <p:spPr>
          <a:xfrm>
            <a:off x="5909262" y="29894"/>
            <a:ext cx="6192688" cy="6624736"/>
          </a:xfrm>
          <a:prstGeom prst="rect">
            <a:avLst/>
          </a:prstGeom>
        </p:spPr>
      </p:pic>
      <p:cxnSp>
        <p:nvCxnSpPr>
          <p:cNvPr id="9" name="Straight Connector 8"/>
          <p:cNvCxnSpPr/>
          <p:nvPr/>
        </p:nvCxnSpPr>
        <p:spPr>
          <a:xfrm>
            <a:off x="9519758" y="874405"/>
            <a:ext cx="0" cy="3096344"/>
          </a:xfrm>
          <a:prstGeom prst="line">
            <a:avLst/>
          </a:prstGeom>
          <a:ln w="38100">
            <a:solidFill>
              <a:srgbClr val="FF0000"/>
            </a:solidFill>
            <a:prstDash val="lgDash"/>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8719488" y="5305980"/>
            <a:ext cx="1603324" cy="369332"/>
          </a:xfrm>
          <a:prstGeom prst="rect">
            <a:avLst/>
          </a:prstGeom>
          <a:solidFill>
            <a:schemeClr val="bg1"/>
          </a:solidFill>
          <a:ln>
            <a:solidFill>
              <a:srgbClr val="7030A0"/>
            </a:solidFill>
          </a:ln>
        </p:spPr>
        <p:txBody>
          <a:bodyPr wrap="none">
            <a:spAutoFit/>
          </a:bodyPr>
          <a:lstStyle/>
          <a:p>
            <a:r>
              <a:rPr lang="sr-Latn-CS" dirty="0">
                <a:latin typeface="Times New Roman" panose="02020603050405020304" pitchFamily="18" charset="0"/>
                <a:ea typeface="Times New Roman" panose="02020603050405020304" pitchFamily="18" charset="0"/>
              </a:rPr>
              <a:t>qc = 12. 5 MPa</a:t>
            </a:r>
            <a:endParaRPr lang="en-US" dirty="0"/>
          </a:p>
        </p:txBody>
      </p:sp>
      <p:sp>
        <p:nvSpPr>
          <p:cNvPr id="11" name="Rectangle 10"/>
          <p:cNvSpPr/>
          <p:nvPr/>
        </p:nvSpPr>
        <p:spPr>
          <a:xfrm>
            <a:off x="9845925" y="2524380"/>
            <a:ext cx="1487908" cy="369332"/>
          </a:xfrm>
          <a:prstGeom prst="rect">
            <a:avLst/>
          </a:prstGeom>
          <a:solidFill>
            <a:schemeClr val="bg1"/>
          </a:solidFill>
          <a:ln>
            <a:solidFill>
              <a:srgbClr val="7030A0"/>
            </a:solidFill>
          </a:ln>
        </p:spPr>
        <p:txBody>
          <a:bodyPr wrap="none">
            <a:spAutoFit/>
          </a:bodyPr>
          <a:lstStyle/>
          <a:p>
            <a:r>
              <a:rPr lang="sr-Latn-CS" dirty="0">
                <a:latin typeface="Times New Roman" panose="02020603050405020304" pitchFamily="18" charset="0"/>
                <a:ea typeface="Times New Roman" panose="02020603050405020304" pitchFamily="18" charset="0"/>
              </a:rPr>
              <a:t>qc = 2. 5 MPa</a:t>
            </a:r>
            <a:endParaRPr lang="en-US" dirty="0"/>
          </a:p>
        </p:txBody>
      </p:sp>
      <p:cxnSp>
        <p:nvCxnSpPr>
          <p:cNvPr id="12" name="Straight Connector 11"/>
          <p:cNvCxnSpPr/>
          <p:nvPr/>
        </p:nvCxnSpPr>
        <p:spPr>
          <a:xfrm>
            <a:off x="10591696" y="4360584"/>
            <a:ext cx="0" cy="2160240"/>
          </a:xfrm>
          <a:prstGeom prst="line">
            <a:avLst/>
          </a:prstGeom>
          <a:ln w="38100">
            <a:solidFill>
              <a:srgbClr val="FF0000"/>
            </a:solidFill>
            <a:prstDash val="lgDash"/>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5">
            <a:lum bright="-6000" contrast="13000"/>
          </a:blip>
          <a:stretch>
            <a:fillRect/>
          </a:stretch>
        </p:blipFill>
        <p:spPr>
          <a:xfrm>
            <a:off x="107101" y="1237523"/>
            <a:ext cx="5600897" cy="2879458"/>
          </a:xfrm>
          <a:prstGeom prst="rect">
            <a:avLst/>
          </a:prstGeom>
        </p:spPr>
      </p:pic>
      <p:sp>
        <p:nvSpPr>
          <p:cNvPr id="16" name="Rectangle 15"/>
          <p:cNvSpPr/>
          <p:nvPr/>
        </p:nvSpPr>
        <p:spPr>
          <a:xfrm>
            <a:off x="620967" y="2956041"/>
            <a:ext cx="788136" cy="23547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1665458" y="2932732"/>
            <a:ext cx="788136" cy="23547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632762" y="2956041"/>
            <a:ext cx="788136" cy="23547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37967" y="4116981"/>
            <a:ext cx="1954135" cy="369332"/>
          </a:xfrm>
          <a:prstGeom prst="rect">
            <a:avLst/>
          </a:prstGeom>
        </p:spPr>
        <p:txBody>
          <a:bodyPr wrap="square">
            <a:spAutoFit/>
          </a:bodyPr>
          <a:lstStyle/>
          <a:p>
            <a:pPr marL="288290" algn="just" eaLnBrk="0" hangingPunct="0">
              <a:spcBef>
                <a:spcPts val="1200"/>
              </a:spcBef>
              <a:spcAft>
                <a:spcPts val="0"/>
              </a:spcAft>
            </a:pPr>
            <a:r>
              <a:rPr lang="en-US" dirty="0" err="1">
                <a:latin typeface="Times New Roman" panose="02020603050405020304" pitchFamily="18" charset="0"/>
                <a:ea typeface="Times New Roman" panose="02020603050405020304" pitchFamily="18" charset="0"/>
              </a:rPr>
              <a:t>pb</a:t>
            </a:r>
            <a:r>
              <a:rPr lang="en-US" dirty="0">
                <a:latin typeface="Times New Roman" panose="02020603050405020304" pitchFamily="18" charset="0"/>
                <a:ea typeface="Times New Roman" panose="02020603050405020304" pitchFamily="18" charset="0"/>
              </a:rPr>
              <a:t>=2.5 </a:t>
            </a:r>
            <a:r>
              <a:rPr lang="en-US" dirty="0" err="1">
                <a:latin typeface="Times New Roman" panose="02020603050405020304" pitchFamily="18" charset="0"/>
                <a:ea typeface="Times New Roman" panose="02020603050405020304" pitchFamily="18" charset="0"/>
              </a:rPr>
              <a:t>MPa</a:t>
            </a:r>
            <a:endParaRPr lang="en-US" dirty="0">
              <a:effectLst/>
              <a:latin typeface="Times New Roman" panose="02020603050405020304" pitchFamily="18" charset="0"/>
              <a:ea typeface="Times New Roman" panose="02020603050405020304" pitchFamily="18" charset="0"/>
            </a:endParaRPr>
          </a:p>
        </p:txBody>
      </p:sp>
      <p:sp>
        <p:nvSpPr>
          <p:cNvPr id="22" name="Rectangle 21"/>
          <p:cNvSpPr/>
          <p:nvPr/>
        </p:nvSpPr>
        <p:spPr>
          <a:xfrm>
            <a:off x="3478348" y="6265116"/>
            <a:ext cx="1954135" cy="369332"/>
          </a:xfrm>
          <a:prstGeom prst="rect">
            <a:avLst/>
          </a:prstGeom>
        </p:spPr>
        <p:txBody>
          <a:bodyPr wrap="square">
            <a:spAutoFit/>
          </a:bodyPr>
          <a:lstStyle/>
          <a:p>
            <a:pPr marL="288290" algn="just" eaLnBrk="0" hangingPunct="0">
              <a:spcBef>
                <a:spcPts val="1200"/>
              </a:spcBef>
              <a:spcAft>
                <a:spcPts val="0"/>
              </a:spcAft>
            </a:pPr>
            <a:r>
              <a:rPr lang="en-US" dirty="0" err="1">
                <a:latin typeface="Times New Roman" panose="02020603050405020304" pitchFamily="18" charset="0"/>
                <a:ea typeface="Times New Roman" panose="02020603050405020304" pitchFamily="18" charset="0"/>
              </a:rPr>
              <a:t>ps</a:t>
            </a:r>
            <a:r>
              <a:rPr lang="en-US" dirty="0">
                <a:latin typeface="Times New Roman" panose="02020603050405020304" pitchFamily="18" charset="0"/>
                <a:ea typeface="Times New Roman" panose="02020603050405020304" pitchFamily="18" charset="0"/>
              </a:rPr>
              <a:t>=0.1 </a:t>
            </a:r>
            <a:r>
              <a:rPr lang="en-US" dirty="0" err="1">
                <a:latin typeface="Times New Roman" panose="02020603050405020304" pitchFamily="18" charset="0"/>
                <a:ea typeface="Times New Roman" panose="02020603050405020304" pitchFamily="18" charset="0"/>
              </a:rPr>
              <a:t>MPa</a:t>
            </a:r>
            <a:endParaRPr lang="en-US" dirty="0">
              <a:effectLst/>
              <a:latin typeface="Times New Roman" panose="02020603050405020304" pitchFamily="18" charset="0"/>
              <a:ea typeface="Times New Roman" panose="02020603050405020304" pitchFamily="18" charset="0"/>
            </a:endParaRPr>
          </a:p>
        </p:txBody>
      </p:sp>
      <p:sp>
        <p:nvSpPr>
          <p:cNvPr id="23" name="Rectangle 22"/>
          <p:cNvSpPr/>
          <p:nvPr/>
        </p:nvSpPr>
        <p:spPr>
          <a:xfrm>
            <a:off x="4004941" y="5764453"/>
            <a:ext cx="788136" cy="23547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836909" y="5764454"/>
            <a:ext cx="788136" cy="283214"/>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p:cNvCxnSpPr>
            <a:stCxn id="10" idx="1"/>
            <a:endCxn id="24" idx="3"/>
          </p:cNvCxnSpPr>
          <p:nvPr/>
        </p:nvCxnSpPr>
        <p:spPr>
          <a:xfrm flipH="1">
            <a:off x="2625045" y="5490646"/>
            <a:ext cx="6094443" cy="4154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9192344" y="4360584"/>
            <a:ext cx="2232248"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a:off x="11712624" y="874405"/>
            <a:ext cx="0" cy="3486179"/>
          </a:xfrm>
          <a:prstGeom prst="straightConnector1">
            <a:avLst/>
          </a:prstGeom>
          <a:ln>
            <a:solidFill>
              <a:srgbClr val="FF0000"/>
            </a:solidFill>
            <a:headEnd type="arrow" w="lg" len="lg"/>
            <a:tailEnd type="arrow" w="lg" len="lg"/>
          </a:ln>
        </p:spPr>
        <p:style>
          <a:lnRef idx="1">
            <a:schemeClr val="accent1"/>
          </a:lnRef>
          <a:fillRef idx="0">
            <a:schemeClr val="accent1"/>
          </a:fillRef>
          <a:effectRef idx="0">
            <a:schemeClr val="accent1"/>
          </a:effectRef>
          <a:fontRef idx="minor">
            <a:schemeClr val="tx1"/>
          </a:fontRef>
        </p:style>
      </p:cxnSp>
      <p:sp>
        <p:nvSpPr>
          <p:cNvPr id="33" name="Title 2"/>
          <p:cNvSpPr txBox="1">
            <a:spLocks/>
          </p:cNvSpPr>
          <p:nvPr/>
        </p:nvSpPr>
        <p:spPr>
          <a:xfrm>
            <a:off x="11168989" y="2092875"/>
            <a:ext cx="982019" cy="4984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sr-Latn-ME" sz="2000" b="1" dirty="0"/>
              <a:t>16.5m</a:t>
            </a:r>
            <a:endParaRPr lang="en-US" sz="2000" b="1" dirty="0"/>
          </a:p>
        </p:txBody>
      </p:sp>
    </p:spTree>
    <p:extLst>
      <p:ext uri="{BB962C8B-B14F-4D97-AF65-F5344CB8AC3E}">
        <p14:creationId xmlns:p14="http://schemas.microsoft.com/office/powerpoint/2010/main" val="34727375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ppt_x"/>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ppt_x"/>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animBg="1"/>
      <p:bldP spid="11" grpId="0" animBg="1"/>
      <p:bldP spid="16" grpId="0" animBg="1"/>
      <p:bldP spid="17" grpId="0" animBg="1"/>
      <p:bldP spid="18" grpId="0" animBg="1"/>
      <p:bldP spid="19" grpId="0"/>
      <p:bldP spid="22" grpId="0"/>
      <p:bldP spid="23" grpId="0" animBg="1"/>
      <p:bldP spid="24" grpId="0" animBg="1"/>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Magnetic Disk 2"/>
          <p:cNvSpPr/>
          <p:nvPr/>
        </p:nvSpPr>
        <p:spPr>
          <a:xfrm>
            <a:off x="9462645" y="1143000"/>
            <a:ext cx="1347344" cy="2181632"/>
          </a:xfrm>
          <a:prstGeom prst="flowChartMagneticDisk">
            <a:avLst/>
          </a:prstGeom>
          <a:solidFill>
            <a:schemeClr val="bg1">
              <a:lumMod val="75000"/>
            </a:schemeClr>
          </a:solidFill>
          <a:ln>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48" name="TextBox 47"/>
          <p:cNvSpPr txBox="1"/>
          <p:nvPr/>
        </p:nvSpPr>
        <p:spPr>
          <a:xfrm>
            <a:off x="-179297" y="106104"/>
            <a:ext cx="6765337" cy="400110"/>
          </a:xfrm>
          <a:prstGeom prst="rect">
            <a:avLst/>
          </a:prstGeom>
          <a:noFill/>
        </p:spPr>
        <p:txBody>
          <a:bodyPr wrap="square">
            <a:spAutoFit/>
          </a:bodyPr>
          <a:lstStyle/>
          <a:p>
            <a:pPr lvl="1" eaLnBrk="1" fontAlgn="auto" hangingPunct="1">
              <a:spcBef>
                <a:spcPts val="0"/>
              </a:spcBef>
              <a:spcAft>
                <a:spcPts val="0"/>
              </a:spcAft>
              <a:defRPr/>
            </a:pPr>
            <a:r>
              <a:rPr lang="sr-Latn-ME" sz="2000" b="1" dirty="0">
                <a:latin typeface="+mj-lt"/>
              </a:rPr>
              <a:t>Granična nosivost omotača šipa</a:t>
            </a:r>
          </a:p>
        </p:txBody>
      </p:sp>
      <p:pic>
        <p:nvPicPr>
          <p:cNvPr id="18557" name="Picture 1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469" y="901761"/>
            <a:ext cx="2660331" cy="482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Box 48"/>
          <p:cNvSpPr txBox="1"/>
          <p:nvPr/>
        </p:nvSpPr>
        <p:spPr>
          <a:xfrm>
            <a:off x="-282892" y="1593147"/>
            <a:ext cx="5609272"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 c</a:t>
            </a:r>
            <a:r>
              <a:rPr lang="sr-Latn-ME" sz="1500" baseline="-25000" dirty="0">
                <a:latin typeface="+mj-lt"/>
              </a:rPr>
              <a:t>a</a:t>
            </a:r>
            <a:r>
              <a:rPr lang="sr-Latn-ME" sz="1500" dirty="0">
                <a:latin typeface="+mj-lt"/>
              </a:rPr>
              <a:t> – adhezija tj. kohezija na kontaktu omotača stabla šipa i tla</a:t>
            </a:r>
          </a:p>
        </p:txBody>
      </p:sp>
      <p:sp>
        <p:nvSpPr>
          <p:cNvPr id="50" name="TextBox 49"/>
          <p:cNvSpPr txBox="1"/>
          <p:nvPr/>
        </p:nvSpPr>
        <p:spPr>
          <a:xfrm>
            <a:off x="-247877" y="567790"/>
            <a:ext cx="5609272"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Granični smičući napon na kontaktu omotača i tla:</a:t>
            </a:r>
          </a:p>
        </p:txBody>
      </p:sp>
      <p:sp>
        <p:nvSpPr>
          <p:cNvPr id="51" name="TextBox 50"/>
          <p:cNvSpPr txBox="1"/>
          <p:nvPr/>
        </p:nvSpPr>
        <p:spPr>
          <a:xfrm>
            <a:off x="-282892" y="1841012"/>
            <a:ext cx="5609272" cy="323165"/>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 </a:t>
            </a:r>
            <a:r>
              <a:rPr lang="sr-Latn-ME" sz="1500" dirty="0">
                <a:latin typeface="Symbol" panose="05050102010706020507" pitchFamily="18" charset="2"/>
              </a:rPr>
              <a:t>s</a:t>
            </a:r>
            <a:r>
              <a:rPr lang="sr-Latn-ME" sz="1500" baseline="-25000" dirty="0">
                <a:latin typeface="+mj-lt"/>
              </a:rPr>
              <a:t>h</a:t>
            </a:r>
            <a:r>
              <a:rPr lang="sr-Latn-ME" sz="1500" dirty="0">
                <a:latin typeface="+mj-lt"/>
              </a:rPr>
              <a:t> – horizontalni napon na kontaktu omotača stabla šipa i tla</a:t>
            </a:r>
          </a:p>
        </p:txBody>
      </p:sp>
      <p:sp>
        <p:nvSpPr>
          <p:cNvPr id="52" name="TextBox 51"/>
          <p:cNvSpPr txBox="1"/>
          <p:nvPr/>
        </p:nvSpPr>
        <p:spPr>
          <a:xfrm>
            <a:off x="-282892" y="2148788"/>
            <a:ext cx="5609272" cy="1015663"/>
          </a:xfrm>
          <a:prstGeom prst="rect">
            <a:avLst/>
          </a:prstGeom>
          <a:noFill/>
        </p:spPr>
        <p:txBody>
          <a:bodyPr wrap="square">
            <a:spAutoFit/>
          </a:bodyPr>
          <a:lstStyle/>
          <a:p>
            <a:pPr lvl="1" eaLnBrk="1" fontAlgn="auto" hangingPunct="1">
              <a:spcBef>
                <a:spcPts val="0"/>
              </a:spcBef>
              <a:spcAft>
                <a:spcPts val="0"/>
              </a:spcAft>
              <a:defRPr/>
            </a:pPr>
            <a:r>
              <a:rPr lang="sr-Latn-ME" sz="1500" dirty="0">
                <a:latin typeface="+mj-lt"/>
              </a:rPr>
              <a:t> </a:t>
            </a:r>
            <a:r>
              <a:rPr lang="sr-Latn-ME" sz="1500" dirty="0">
                <a:latin typeface="Symbol" panose="05050102010706020507" pitchFamily="18" charset="2"/>
              </a:rPr>
              <a:t>d</a:t>
            </a:r>
            <a:r>
              <a:rPr lang="sr-Latn-ME" sz="1500" dirty="0">
                <a:latin typeface="+mj-lt"/>
              </a:rPr>
              <a:t> – ugao trenja između tla i omotača šipa koji zavisi od vrste materijala od kojeg je izrađen šip: za betonske i drvene šipove</a:t>
            </a:r>
          </a:p>
          <a:p>
            <a:pPr lvl="1" eaLnBrk="1" fontAlgn="auto" hangingPunct="1">
              <a:spcBef>
                <a:spcPts val="0"/>
              </a:spcBef>
              <a:spcAft>
                <a:spcPts val="0"/>
              </a:spcAft>
              <a:defRPr/>
            </a:pPr>
            <a:r>
              <a:rPr lang="sr-Latn-ME" sz="1500" dirty="0">
                <a:latin typeface="Symbol" panose="05050102010706020507" pitchFamily="18" charset="2"/>
              </a:rPr>
              <a:t>d=f</a:t>
            </a:r>
            <a:r>
              <a:rPr lang="sr-Latn-ME" sz="1500" dirty="0">
                <a:latin typeface="+mj-lt"/>
              </a:rPr>
              <a:t>  a za čelične</a:t>
            </a:r>
            <a:r>
              <a:rPr lang="sr-Latn-ME" sz="1500" dirty="0">
                <a:latin typeface="Symbol" panose="05050102010706020507" pitchFamily="18" charset="2"/>
              </a:rPr>
              <a:t> d= f/2.</a:t>
            </a:r>
            <a:endParaRPr lang="sr-Latn-ME" sz="1500" dirty="0">
              <a:latin typeface="+mj-lt"/>
            </a:endParaRPr>
          </a:p>
          <a:p>
            <a:pPr lvl="1" eaLnBrk="1" fontAlgn="auto" hangingPunct="1">
              <a:spcBef>
                <a:spcPts val="0"/>
              </a:spcBef>
              <a:spcAft>
                <a:spcPts val="0"/>
              </a:spcAft>
              <a:defRPr/>
            </a:pPr>
            <a:endParaRPr lang="sr-Latn-ME" sz="1500" dirty="0">
              <a:latin typeface="+mj-lt"/>
            </a:endParaRPr>
          </a:p>
        </p:txBody>
      </p:sp>
      <p:sp>
        <p:nvSpPr>
          <p:cNvPr id="29" name="Right Arrow 28"/>
          <p:cNvSpPr/>
          <p:nvPr/>
        </p:nvSpPr>
        <p:spPr>
          <a:xfrm flipH="1">
            <a:off x="10805974" y="2126045"/>
            <a:ext cx="633337" cy="282261"/>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 name="TextBox 29"/>
          <p:cNvSpPr txBox="1">
            <a:spLocks noChangeArrowheads="1"/>
          </p:cNvSpPr>
          <p:nvPr/>
        </p:nvSpPr>
        <p:spPr bwMode="auto">
          <a:xfrm>
            <a:off x="10874123" y="1456218"/>
            <a:ext cx="161872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sr-Latn-ME" sz="2500" dirty="0">
                <a:latin typeface="Symbol" panose="05050102010706020507" pitchFamily="18" charset="2"/>
              </a:rPr>
              <a:t>s</a:t>
            </a:r>
            <a:r>
              <a:rPr lang="sr-Latn-ME" sz="2500" baseline="-25000" dirty="0"/>
              <a:t>h</a:t>
            </a:r>
            <a:r>
              <a:rPr lang="sr-Latn-ME" sz="2500" dirty="0"/>
              <a:t>=K</a:t>
            </a:r>
            <a:r>
              <a:rPr lang="sr-Latn-ME" sz="2500" baseline="-25000" dirty="0"/>
              <a:t>0</a:t>
            </a:r>
            <a:r>
              <a:rPr lang="sr-Latn-ME" sz="2500" dirty="0">
                <a:latin typeface="Symbol" panose="05050102010706020507" pitchFamily="18" charset="2"/>
              </a:rPr>
              <a:t>s</a:t>
            </a:r>
            <a:r>
              <a:rPr lang="sr-Latn-ME" sz="2500" baseline="-25000" dirty="0"/>
              <a:t>v</a:t>
            </a:r>
          </a:p>
        </p:txBody>
      </p:sp>
      <p:cxnSp>
        <p:nvCxnSpPr>
          <p:cNvPr id="5" name="Straight Arrow Connector 4"/>
          <p:cNvCxnSpPr/>
          <p:nvPr/>
        </p:nvCxnSpPr>
        <p:spPr>
          <a:xfrm>
            <a:off x="9115348" y="1359068"/>
            <a:ext cx="0" cy="1902696"/>
          </a:xfrm>
          <a:prstGeom prst="straightConnector1">
            <a:avLst/>
          </a:prstGeom>
          <a:ln>
            <a:headEnd type="arrow" w="lg" len="lg"/>
            <a:tailEnd type="arrow" w="lg" len="lg"/>
          </a:ln>
        </p:spPr>
        <p:style>
          <a:lnRef idx="1">
            <a:schemeClr val="accent1"/>
          </a:lnRef>
          <a:fillRef idx="0">
            <a:schemeClr val="accent1"/>
          </a:fillRef>
          <a:effectRef idx="0">
            <a:schemeClr val="accent1"/>
          </a:effectRef>
          <a:fontRef idx="minor">
            <a:schemeClr val="tx1"/>
          </a:fontRef>
        </p:style>
      </p:cxnSp>
      <p:sp>
        <p:nvSpPr>
          <p:cNvPr id="36" name="TextBox 35"/>
          <p:cNvSpPr txBox="1">
            <a:spLocks noChangeArrowheads="1"/>
          </p:cNvSpPr>
          <p:nvPr/>
        </p:nvSpPr>
        <p:spPr bwMode="auto">
          <a:xfrm>
            <a:off x="8516932" y="1691801"/>
            <a:ext cx="161872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sr-Latn-ME" sz="3000" dirty="0">
                <a:latin typeface="Symbol" panose="05050102010706020507" pitchFamily="18" charset="2"/>
              </a:rPr>
              <a:t>D</a:t>
            </a:r>
            <a:r>
              <a:rPr lang="sr-Latn-ME" sz="3000" dirty="0"/>
              <a:t>L</a:t>
            </a:r>
            <a:endParaRPr lang="sr-Latn-ME" sz="3000" baseline="-25000" dirty="0"/>
          </a:p>
        </p:txBody>
      </p:sp>
      <p:grpSp>
        <p:nvGrpSpPr>
          <p:cNvPr id="6" name="Group 5"/>
          <p:cNvGrpSpPr/>
          <p:nvPr/>
        </p:nvGrpSpPr>
        <p:grpSpPr>
          <a:xfrm>
            <a:off x="9337143" y="2029800"/>
            <a:ext cx="1562870" cy="1322362"/>
            <a:chOff x="2768323" y="4772464"/>
            <a:chExt cx="2533887" cy="1892332"/>
          </a:xfrm>
        </p:grpSpPr>
        <p:sp>
          <p:nvSpPr>
            <p:cNvPr id="27" name="Right Arrow 26"/>
            <p:cNvSpPr/>
            <p:nvPr/>
          </p:nvSpPr>
          <p:spPr>
            <a:xfrm rot="5400000" flipH="1">
              <a:off x="4781242" y="4979134"/>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7" name="TextBox 36"/>
            <p:cNvSpPr txBox="1">
              <a:spLocks noChangeArrowheads="1"/>
            </p:cNvSpPr>
            <p:nvPr/>
          </p:nvSpPr>
          <p:spPr bwMode="auto">
            <a:xfrm>
              <a:off x="3589515" y="5761903"/>
              <a:ext cx="1618729" cy="90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ndara" panose="020E0502030303020204" pitchFamily="34" charset="0"/>
                </a:defRPr>
              </a:lvl1pPr>
              <a:lvl2pPr marL="742950" indent="-285750">
                <a:defRPr>
                  <a:solidFill>
                    <a:schemeClr val="tx1"/>
                  </a:solidFill>
                  <a:latin typeface="Candara" panose="020E0502030303020204" pitchFamily="34" charset="0"/>
                </a:defRPr>
              </a:lvl2pPr>
              <a:lvl3pPr marL="1143000" indent="-228600">
                <a:defRPr>
                  <a:solidFill>
                    <a:schemeClr val="tx1"/>
                  </a:solidFill>
                  <a:latin typeface="Candara" panose="020E0502030303020204" pitchFamily="34" charset="0"/>
                </a:defRPr>
              </a:lvl3pPr>
              <a:lvl4pPr marL="1600200" indent="-228600">
                <a:defRPr>
                  <a:solidFill>
                    <a:schemeClr val="tx1"/>
                  </a:solidFill>
                  <a:latin typeface="Candara" panose="020E0502030303020204" pitchFamily="34" charset="0"/>
                </a:defRPr>
              </a:lvl4pPr>
              <a:lvl5pPr marL="2057400" indent="-228600">
                <a:defRPr>
                  <a:solidFill>
                    <a:schemeClr val="tx1"/>
                  </a:solidFill>
                  <a:latin typeface="Candara" panose="020E0502030303020204" pitchFamily="34" charset="0"/>
                </a:defRPr>
              </a:lvl5pPr>
              <a:lvl6pPr marL="2514600" indent="-228600" defTabSz="457200" fontAlgn="base">
                <a:spcBef>
                  <a:spcPct val="0"/>
                </a:spcBef>
                <a:spcAft>
                  <a:spcPct val="0"/>
                </a:spcAft>
                <a:defRPr>
                  <a:solidFill>
                    <a:schemeClr val="tx1"/>
                  </a:solidFill>
                  <a:latin typeface="Candara" panose="020E0502030303020204" pitchFamily="34" charset="0"/>
                </a:defRPr>
              </a:lvl6pPr>
              <a:lvl7pPr marL="2971800" indent="-228600" defTabSz="457200" fontAlgn="base">
                <a:spcBef>
                  <a:spcPct val="0"/>
                </a:spcBef>
                <a:spcAft>
                  <a:spcPct val="0"/>
                </a:spcAft>
                <a:defRPr>
                  <a:solidFill>
                    <a:schemeClr val="tx1"/>
                  </a:solidFill>
                  <a:latin typeface="Candara" panose="020E0502030303020204" pitchFamily="34" charset="0"/>
                </a:defRPr>
              </a:lvl7pPr>
              <a:lvl8pPr marL="3429000" indent="-228600" defTabSz="457200" fontAlgn="base">
                <a:spcBef>
                  <a:spcPct val="0"/>
                </a:spcBef>
                <a:spcAft>
                  <a:spcPct val="0"/>
                </a:spcAft>
                <a:defRPr>
                  <a:solidFill>
                    <a:schemeClr val="tx1"/>
                  </a:solidFill>
                  <a:latin typeface="Candara" panose="020E0502030303020204" pitchFamily="34" charset="0"/>
                </a:defRPr>
              </a:lvl8pPr>
              <a:lvl9pPr marL="3886200" indent="-228600" defTabSz="457200" fontAlgn="base">
                <a:spcBef>
                  <a:spcPct val="0"/>
                </a:spcBef>
                <a:spcAft>
                  <a:spcPct val="0"/>
                </a:spcAft>
                <a:defRPr>
                  <a:solidFill>
                    <a:schemeClr val="tx1"/>
                  </a:solidFill>
                  <a:latin typeface="Candara" panose="020E0502030303020204" pitchFamily="34" charset="0"/>
                </a:defRPr>
              </a:lvl9pPr>
            </a:lstStyle>
            <a:p>
              <a:pPr eaLnBrk="1" hangingPunct="1"/>
              <a:r>
                <a:rPr lang="sr-Latn-ME" sz="3500" dirty="0">
                  <a:latin typeface="Symbol" panose="05050102010706020507" pitchFamily="18" charset="2"/>
                </a:rPr>
                <a:t>t</a:t>
              </a:r>
              <a:r>
                <a:rPr lang="sr-Latn-ME" sz="3500" baseline="-25000" dirty="0"/>
                <a:t>s</a:t>
              </a:r>
            </a:p>
          </p:txBody>
        </p:sp>
        <p:sp>
          <p:nvSpPr>
            <p:cNvPr id="38" name="Right Arrow 37"/>
            <p:cNvSpPr/>
            <p:nvPr/>
          </p:nvSpPr>
          <p:spPr>
            <a:xfrm rot="5400000" flipH="1">
              <a:off x="2561653" y="4998233"/>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1" name="Right Arrow 40"/>
            <p:cNvSpPr/>
            <p:nvPr/>
          </p:nvSpPr>
          <p:spPr>
            <a:xfrm rot="5400000" flipH="1">
              <a:off x="3041621" y="5299942"/>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 name="Right Arrow 42"/>
            <p:cNvSpPr/>
            <p:nvPr/>
          </p:nvSpPr>
          <p:spPr>
            <a:xfrm rot="5400000" flipH="1">
              <a:off x="3752502" y="5380704"/>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5" name="Right Arrow 44"/>
            <p:cNvSpPr/>
            <p:nvPr/>
          </p:nvSpPr>
          <p:spPr>
            <a:xfrm rot="5400000" flipH="1">
              <a:off x="4376241" y="5240935"/>
              <a:ext cx="727638" cy="314298"/>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grpSp>
      <p:pic>
        <p:nvPicPr>
          <p:cNvPr id="4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2505" y="872055"/>
            <a:ext cx="2241466" cy="48658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flipV="1">
            <a:off x="6417904" y="2618796"/>
            <a:ext cx="2195955" cy="93736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6270171" y="3305002"/>
            <a:ext cx="147733" cy="396141"/>
          </a:xfrm>
          <a:prstGeom prst="rect">
            <a:avLst/>
          </a:prstGeom>
          <a:solidFill>
            <a:srgbClr val="FF0000">
              <a:alpha val="53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3" name="Right Arrow 52"/>
          <p:cNvSpPr/>
          <p:nvPr/>
        </p:nvSpPr>
        <p:spPr>
          <a:xfrm>
            <a:off x="8823996" y="2208590"/>
            <a:ext cx="582704" cy="308103"/>
          </a:xfrm>
          <a:prstGeom prst="rightArrow">
            <a:avLst/>
          </a:prstGeom>
          <a:solidFill>
            <a:srgbClr val="FF0000">
              <a:alpha val="59000"/>
            </a:srgbClr>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4" name="TextBox 53"/>
          <p:cNvSpPr txBox="1"/>
          <p:nvPr/>
        </p:nvSpPr>
        <p:spPr>
          <a:xfrm>
            <a:off x="8516932" y="3777135"/>
            <a:ext cx="5609272" cy="707886"/>
          </a:xfrm>
          <a:prstGeom prst="rect">
            <a:avLst/>
          </a:prstGeom>
          <a:noFill/>
        </p:spPr>
        <p:txBody>
          <a:bodyPr wrap="square">
            <a:spAutoFit/>
          </a:bodyPr>
          <a:lstStyle/>
          <a:p>
            <a:pPr lvl="1" eaLnBrk="1" fontAlgn="auto" hangingPunct="1">
              <a:spcBef>
                <a:spcPts val="0"/>
              </a:spcBef>
              <a:spcAft>
                <a:spcPts val="0"/>
              </a:spcAft>
              <a:defRPr/>
            </a:pPr>
            <a:r>
              <a:rPr lang="sr-Latn-ME" sz="2000" dirty="0">
                <a:latin typeface="+mj-lt"/>
              </a:rPr>
              <a:t>Sile na kontaktu </a:t>
            </a:r>
          </a:p>
          <a:p>
            <a:pPr lvl="1" eaLnBrk="1" fontAlgn="auto" hangingPunct="1">
              <a:spcBef>
                <a:spcPts val="0"/>
              </a:spcBef>
              <a:spcAft>
                <a:spcPts val="0"/>
              </a:spcAft>
              <a:defRPr/>
            </a:pPr>
            <a:r>
              <a:rPr lang="sr-Latn-ME" sz="2000" dirty="0">
                <a:latin typeface="+mj-lt"/>
              </a:rPr>
              <a:t>površine šipa-omotača i tla</a:t>
            </a:r>
          </a:p>
        </p:txBody>
      </p:sp>
    </p:spTree>
    <p:extLst>
      <p:ext uri="{BB962C8B-B14F-4D97-AF65-F5344CB8AC3E}">
        <p14:creationId xmlns:p14="http://schemas.microsoft.com/office/powerpoint/2010/main" val="208178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855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9"/>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1"/>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8" grpId="0"/>
      <p:bldP spid="49" grpId="0"/>
      <p:bldP spid="50" grpId="0"/>
      <p:bldP spid="51" grpId="0"/>
      <p:bldP spid="52" grpId="0"/>
      <p:bldP spid="29" grpId="0" animBg="1"/>
      <p:bldP spid="30" grpId="0"/>
      <p:bldP spid="36" grpId="0"/>
      <p:bldP spid="9" grpId="0" animBg="1"/>
      <p:bldP spid="53" grpId="0" animBg="1"/>
      <p:bldP spid="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240704" y="116632"/>
            <a:ext cx="3240359" cy="498475"/>
          </a:xfrm>
        </p:spPr>
        <p:txBody>
          <a:bodyPr>
            <a:normAutofit/>
          </a:bodyPr>
          <a:lstStyle/>
          <a:p>
            <a:pPr fontAlgn="auto">
              <a:spcAft>
                <a:spcPts val="0"/>
              </a:spcAft>
              <a:defRPr/>
            </a:pPr>
            <a:r>
              <a:rPr lang="en-US" sz="2000" b="1" dirty="0">
                <a:solidFill>
                  <a:srgbClr val="903163"/>
                </a:solidFill>
              </a:rPr>
              <a:t>Ra</a:t>
            </a:r>
            <a:r>
              <a:rPr lang="sr-Latn-ME" sz="2000" b="1" dirty="0">
                <a:solidFill>
                  <a:srgbClr val="903163"/>
                </a:solidFill>
              </a:rPr>
              <a:t>čunski primjer 2</a:t>
            </a:r>
            <a:endParaRPr lang="en-US" sz="2000" b="1" dirty="0"/>
          </a:p>
        </p:txBody>
      </p:sp>
      <p:sp>
        <p:nvSpPr>
          <p:cNvPr id="3" name="Rectangle 2"/>
          <p:cNvSpPr/>
          <p:nvPr/>
        </p:nvSpPr>
        <p:spPr>
          <a:xfrm>
            <a:off x="263352" y="764704"/>
            <a:ext cx="5040560" cy="3170099"/>
          </a:xfrm>
          <a:prstGeom prst="rect">
            <a:avLst/>
          </a:prstGeom>
        </p:spPr>
        <p:txBody>
          <a:bodyPr wrap="square">
            <a:spAutoFit/>
          </a:bodyPr>
          <a:lstStyle/>
          <a:p>
            <a:pPr algn="just" eaLnBrk="0" hangingPunct="0">
              <a:lnSpc>
                <a:spcPts val="1600"/>
              </a:lnSpc>
              <a:spcBef>
                <a:spcPts val="1200"/>
              </a:spcBef>
              <a:spcAft>
                <a:spcPts val="0"/>
              </a:spcAft>
            </a:pPr>
            <a:r>
              <a:rPr lang="en-US" b="1" dirty="0" err="1">
                <a:latin typeface="Times New Roman" panose="02020603050405020304" pitchFamily="18" charset="0"/>
                <a:ea typeface="Times New Roman" panose="02020603050405020304" pitchFamily="18" charset="0"/>
              </a:rPr>
              <a:t>Karakteristi</a:t>
            </a:r>
            <a:r>
              <a:rPr lang="sr-Latn-ME" b="1" dirty="0">
                <a:latin typeface="Times New Roman" panose="02020603050405020304" pitchFamily="18" charset="0"/>
                <a:ea typeface="Times New Roman" panose="02020603050405020304" pitchFamily="18" charset="0"/>
              </a:rPr>
              <a:t>č</a:t>
            </a:r>
            <a:r>
              <a:rPr lang="en-US" b="1" dirty="0" err="1">
                <a:latin typeface="Times New Roman" panose="02020603050405020304" pitchFamily="18" charset="0"/>
                <a:ea typeface="Times New Roman" panose="02020603050405020304" pitchFamily="18" charset="0"/>
              </a:rPr>
              <a:t>na</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otpornost</a:t>
            </a:r>
            <a:r>
              <a:rPr lang="en-US" b="1" dirty="0">
                <a:latin typeface="Times New Roman" panose="02020603050405020304" pitchFamily="18" charset="0"/>
                <a:ea typeface="Times New Roman" panose="02020603050405020304" pitchFamily="18" charset="0"/>
              </a:rPr>
              <a:t> </a:t>
            </a:r>
            <a:r>
              <a:rPr lang="sr-Latn-ME" b="1" dirty="0">
                <a:latin typeface="Times New Roman" panose="02020603050405020304" pitchFamily="18" charset="0"/>
                <a:ea typeface="Times New Roman" panose="02020603050405020304" pitchFamily="18" charset="0"/>
              </a:rPr>
              <a:t>šipa</a:t>
            </a:r>
            <a:endParaRPr lang="en-US"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P</a:t>
            </a:r>
            <a:r>
              <a:rPr lang="en-US" dirty="0" err="1">
                <a:latin typeface="Times New Roman" panose="02020603050405020304" pitchFamily="18" charset="0"/>
                <a:ea typeface="Times New Roman" panose="02020603050405020304" pitchFamily="18" charset="0"/>
              </a:rPr>
              <a:t>ovr</a:t>
            </a:r>
            <a:r>
              <a:rPr lang="sr-Latn-ME" dirty="0">
                <a:latin typeface="Times New Roman" panose="02020603050405020304" pitchFamily="18" charset="0"/>
                <a:ea typeface="Times New Roman" panose="02020603050405020304" pitchFamily="18" charset="0"/>
              </a:rPr>
              <a:t>šina baze </a:t>
            </a:r>
            <a:r>
              <a:rPr lang="sr-Latn-CS" dirty="0">
                <a:latin typeface="Times New Roman" panose="02020603050405020304" pitchFamily="18" charset="0"/>
                <a:ea typeface="Times New Roman" panose="02020603050405020304" pitchFamily="18" charset="0"/>
              </a:rPr>
              <a:t>Ab=  π  0.8 0.80  /4= 0,502 m²</a:t>
            </a:r>
            <a:endParaRPr lang="en-US"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Površina omotača po metru dužnom šipa </a:t>
            </a: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 A =  π .  0.8 = 2,512 m² /m</a:t>
            </a:r>
            <a:r>
              <a:rPr lang="en-US" dirty="0">
                <a:latin typeface="Times New Roman" panose="02020603050405020304" pitchFamily="18" charset="0"/>
                <a:ea typeface="Times New Roman" panose="02020603050405020304" pitchFamily="18" charset="0"/>
              </a:rPr>
              <a:t>’</a:t>
            </a: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Du</a:t>
            </a:r>
            <a:r>
              <a:rPr lang="sr-Latn-ME" dirty="0">
                <a:latin typeface="Times New Roman" panose="02020603050405020304" pitchFamily="18" charset="0"/>
                <a:ea typeface="Times New Roman" panose="02020603050405020304" pitchFamily="18" charset="0"/>
              </a:rPr>
              <a:t>žina šipa u no</a:t>
            </a:r>
            <a:r>
              <a:rPr lang="en-US" dirty="0" err="1">
                <a:latin typeface="Times New Roman" panose="02020603050405020304" pitchFamily="18" charset="0"/>
                <a:ea typeface="Times New Roman" panose="02020603050405020304" pitchFamily="18" charset="0"/>
              </a:rPr>
              <a:t>si</a:t>
            </a:r>
            <a:r>
              <a:rPr lang="sr-Latn-ME" dirty="0">
                <a:latin typeface="Times New Roman" panose="02020603050405020304" pitchFamily="18" charset="0"/>
                <a:ea typeface="Times New Roman" panose="02020603050405020304" pitchFamily="18" charset="0"/>
              </a:rPr>
              <a:t>vom sloju </a:t>
            </a:r>
            <a:r>
              <a:rPr lang="sr-Latn-CS" dirty="0">
                <a:latin typeface="Times New Roman" panose="02020603050405020304" pitchFamily="18" charset="0"/>
                <a:ea typeface="Times New Roman" panose="02020603050405020304" pitchFamily="18" charset="0"/>
              </a:rPr>
              <a:t>= Ls</a:t>
            </a:r>
            <a:endParaRPr lang="en-US"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Sračunata pritisna čvrstoća:</a:t>
            </a:r>
            <a:endParaRPr lang="en-US"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pPr>
            <a:r>
              <a:rPr lang="sr-Latn-CS" dirty="0">
                <a:latin typeface="Times New Roman" panose="02020603050405020304" pitchFamily="18" charset="0"/>
                <a:ea typeface="Times New Roman" panose="02020603050405020304" pitchFamily="18" charset="0"/>
              </a:rPr>
              <a:t>Rc;cal = Rb;cal + Rs;cal = Ab x Pb + As x Ls xPs. </a:t>
            </a:r>
          </a:p>
          <a:p>
            <a:pPr algn="just" eaLnBrk="0" hangingPunct="0">
              <a:lnSpc>
                <a:spcPts val="1600"/>
              </a:lnSpc>
              <a:spcBef>
                <a:spcPts val="1200"/>
              </a:spcBef>
            </a:pPr>
            <a:r>
              <a:rPr lang="sr-Latn-CS" dirty="0">
                <a:latin typeface="Times New Roman" panose="02020603050405020304" pitchFamily="18" charset="0"/>
                <a:ea typeface="Times New Roman" panose="02020603050405020304" pitchFamily="18" charset="0"/>
              </a:rPr>
              <a:t>= (0.502 x 2.5 + 2,512 x Ls x 0.1) x 1000 </a:t>
            </a:r>
            <a:r>
              <a:rPr lang="en-US" dirty="0">
                <a:latin typeface="Times New Roman" panose="02020603050405020304" pitchFamily="18" charset="0"/>
                <a:ea typeface="Times New Roman" panose="02020603050405020304" pitchFamily="18" charset="0"/>
              </a:rPr>
              <a:t>[</a:t>
            </a:r>
            <a:r>
              <a:rPr lang="en-US" dirty="0" err="1">
                <a:latin typeface="Times New Roman" panose="02020603050405020304" pitchFamily="18" charset="0"/>
                <a:ea typeface="Times New Roman" panose="02020603050405020304" pitchFamily="18" charset="0"/>
              </a:rPr>
              <a:t>kN</a:t>
            </a:r>
            <a:r>
              <a:rPr lang="en-US" dirty="0">
                <a:latin typeface="Times New Roman" panose="02020603050405020304" pitchFamily="18" charset="0"/>
                <a:ea typeface="Times New Roman" panose="02020603050405020304" pitchFamily="18" charset="0"/>
              </a:rPr>
              <a:t>]</a:t>
            </a: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 Rc;cal = 397 + 251,2 Ls</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kN</a:t>
            </a:r>
            <a:r>
              <a:rPr lang="en-US" dirty="0">
                <a:latin typeface="Times New Roman" panose="02020603050405020304" pitchFamily="18" charset="0"/>
                <a:ea typeface="Times New Roman" panose="02020603050405020304" pitchFamily="18" charset="0"/>
              </a:rPr>
              <a:t>]</a:t>
            </a:r>
            <a:endParaRPr lang="en-US" dirty="0">
              <a:effectLst/>
              <a:latin typeface="Times New Roman" panose="02020603050405020304" pitchFamily="18" charset="0"/>
              <a:ea typeface="Times New Roman" panose="02020603050405020304" pitchFamily="18" charset="0"/>
            </a:endParaRPr>
          </a:p>
        </p:txBody>
      </p:sp>
      <p:pic>
        <p:nvPicPr>
          <p:cNvPr id="4" name="Picture 3"/>
          <p:cNvPicPr>
            <a:picLocks noChangeAspect="1"/>
          </p:cNvPicPr>
          <p:nvPr/>
        </p:nvPicPr>
        <p:blipFill>
          <a:blip r:embed="rId2">
            <a:lum bright="-20000" contrast="32000"/>
          </a:blip>
          <a:stretch>
            <a:fillRect/>
          </a:stretch>
        </p:blipFill>
        <p:spPr>
          <a:xfrm>
            <a:off x="19939" y="5227551"/>
            <a:ext cx="6903664" cy="1606447"/>
          </a:xfrm>
          <a:prstGeom prst="rect">
            <a:avLst/>
          </a:prstGeom>
        </p:spPr>
      </p:pic>
      <p:sp>
        <p:nvSpPr>
          <p:cNvPr id="5" name="Rectangle 4"/>
          <p:cNvSpPr/>
          <p:nvPr/>
        </p:nvSpPr>
        <p:spPr>
          <a:xfrm>
            <a:off x="1113904" y="5869061"/>
            <a:ext cx="788136" cy="23547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61094" y="4503352"/>
            <a:ext cx="6096000" cy="656590"/>
          </a:xfrm>
          <a:prstGeom prst="rect">
            <a:avLst/>
          </a:prstGeom>
        </p:spPr>
        <p:txBody>
          <a:bodyPr>
            <a:spAutoFit/>
          </a:bodyPr>
          <a:lstStyle/>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Rb;k = Rb;cal / ξ = 397 /1.4 = 284 kN</a:t>
            </a:r>
            <a:endParaRPr lang="en-US"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Rs;k =  Rs;cal = 251,2 x Ls/1.4 = 180 Ls</a:t>
            </a:r>
            <a:endParaRPr lang="en-US" dirty="0">
              <a:effectLst/>
              <a:latin typeface="Times New Roman" panose="02020603050405020304" pitchFamily="18" charset="0"/>
              <a:ea typeface="Times New Roman" panose="02020603050405020304" pitchFamily="18" charset="0"/>
            </a:endParaRPr>
          </a:p>
        </p:txBody>
      </p:sp>
      <p:sp>
        <p:nvSpPr>
          <p:cNvPr id="7" name="Rectangle 6"/>
          <p:cNvSpPr/>
          <p:nvPr/>
        </p:nvSpPr>
        <p:spPr>
          <a:xfrm>
            <a:off x="1137149" y="6179061"/>
            <a:ext cx="612068" cy="405395"/>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40107" y="4004678"/>
            <a:ext cx="1747594" cy="369332"/>
          </a:xfrm>
          <a:prstGeom prst="rect">
            <a:avLst/>
          </a:prstGeom>
        </p:spPr>
        <p:txBody>
          <a:bodyPr wrap="none">
            <a:spAutoFit/>
          </a:bodyPr>
          <a:lstStyle/>
          <a:p>
            <a:r>
              <a:rPr lang="sr-Latn-CS" dirty="0">
                <a:latin typeface="Times New Roman" panose="02020603050405020304" pitchFamily="18" charset="0"/>
                <a:ea typeface="Times New Roman" panose="02020603050405020304" pitchFamily="18" charset="0"/>
              </a:rPr>
              <a:t>ξ4 = ξ3 = ξ = 1.4</a:t>
            </a:r>
            <a:endParaRPr lang="en-US" dirty="0"/>
          </a:p>
        </p:txBody>
      </p:sp>
      <p:sp>
        <p:nvSpPr>
          <p:cNvPr id="9" name="Rectangle 8"/>
          <p:cNvSpPr/>
          <p:nvPr/>
        </p:nvSpPr>
        <p:spPr>
          <a:xfrm>
            <a:off x="6186191" y="496827"/>
            <a:ext cx="6096000" cy="1733808"/>
          </a:xfrm>
          <a:prstGeom prst="rect">
            <a:avLst/>
          </a:prstGeom>
        </p:spPr>
        <p:txBody>
          <a:bodyPr>
            <a:spAutoFit/>
          </a:bodyPr>
          <a:lstStyle/>
          <a:p>
            <a:pPr algn="just" eaLnBrk="0" hangingPunct="0">
              <a:lnSpc>
                <a:spcPts val="1600"/>
              </a:lnSpc>
              <a:spcBef>
                <a:spcPts val="1200"/>
              </a:spcBef>
              <a:spcAft>
                <a:spcPts val="0"/>
              </a:spcAft>
            </a:pPr>
            <a:r>
              <a:rPr lang="sr-Latn-CS" sz="1600" b="1" dirty="0">
                <a:latin typeface="Times New Roman" panose="02020603050405020304" pitchFamily="18" charset="0"/>
                <a:ea typeface="Times New Roman" panose="02020603050405020304" pitchFamily="18" charset="0"/>
              </a:rPr>
              <a:t> </a:t>
            </a:r>
            <a:r>
              <a:rPr lang="sr-Latn-ME" sz="1600" b="1" dirty="0">
                <a:latin typeface="Times New Roman" panose="02020603050405020304" pitchFamily="18" charset="0"/>
                <a:ea typeface="Times New Roman" panose="02020603050405020304" pitchFamily="18" charset="0"/>
              </a:rPr>
              <a:t>PP1</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a:t>
            </a:r>
            <a:r>
              <a:rPr lang="sr-Latn-ME" sz="1600" dirty="0">
                <a:latin typeface="Times New Roman" panose="02020603050405020304" pitchFamily="18" charset="0"/>
                <a:ea typeface="Times New Roman" panose="02020603050405020304" pitchFamily="18" charset="0"/>
              </a:rPr>
              <a:t>Projektna opterećenja</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DA1.C1    Fc;d = γG  Gk + γQ Qk = 1.35 x 400 + 1.5 x 100 = 690 kN</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DA1.C1   Fc;d = γG Gk +  γQQk = 1.0 x 400 + 1.3 x 100 = 530 kN</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p:txBody>
      </p:sp>
      <p:pic>
        <p:nvPicPr>
          <p:cNvPr id="10" name="Picture 9"/>
          <p:cNvPicPr>
            <a:picLocks noChangeAspect="1"/>
          </p:cNvPicPr>
          <p:nvPr/>
        </p:nvPicPr>
        <p:blipFill>
          <a:blip r:embed="rId3">
            <a:lum bright="-9000" contrast="22000"/>
          </a:blip>
          <a:stretch>
            <a:fillRect/>
          </a:stretch>
        </p:blipFill>
        <p:spPr>
          <a:xfrm>
            <a:off x="6964627" y="4799848"/>
            <a:ext cx="5227373" cy="2034150"/>
          </a:xfrm>
          <a:prstGeom prst="rect">
            <a:avLst/>
          </a:prstGeom>
        </p:spPr>
      </p:pic>
      <p:sp>
        <p:nvSpPr>
          <p:cNvPr id="11" name="Rectangle 10"/>
          <p:cNvSpPr/>
          <p:nvPr/>
        </p:nvSpPr>
        <p:spPr>
          <a:xfrm>
            <a:off x="7825753" y="0"/>
            <a:ext cx="4366247" cy="646331"/>
          </a:xfrm>
          <a:prstGeom prst="rect">
            <a:avLst/>
          </a:prstGeom>
        </p:spPr>
        <p:txBody>
          <a:bodyPr wrap="square">
            <a:spAutoFit/>
          </a:bodyPr>
          <a:lstStyle/>
          <a:p>
            <a:r>
              <a:rPr lang="pt-BR" dirty="0">
                <a:latin typeface="Times New Roman" panose="02020603050405020304" pitchFamily="18" charset="0"/>
              </a:rPr>
              <a:t>Kombinacija 1: </a:t>
            </a:r>
            <a:r>
              <a:rPr lang="pt-BR" i="1" dirty="0">
                <a:latin typeface="Times New Roman" panose="02020603050405020304" pitchFamily="18" charset="0"/>
              </a:rPr>
              <a:t>A1 </a:t>
            </a:r>
            <a:r>
              <a:rPr lang="pt-BR" dirty="0">
                <a:latin typeface="Times New Roman" panose="02020603050405020304" pitchFamily="18" charset="0"/>
              </a:rPr>
              <a:t>’’+’’ </a:t>
            </a:r>
            <a:r>
              <a:rPr lang="pt-BR" i="1" dirty="0">
                <a:latin typeface="Times New Roman" panose="02020603050405020304" pitchFamily="18" charset="0"/>
              </a:rPr>
              <a:t>M1 </a:t>
            </a:r>
            <a:r>
              <a:rPr lang="pt-BR" dirty="0">
                <a:latin typeface="Times New Roman" panose="02020603050405020304" pitchFamily="18" charset="0"/>
              </a:rPr>
              <a:t>’’+’’ </a:t>
            </a:r>
            <a:r>
              <a:rPr lang="pt-BR" i="1" dirty="0">
                <a:latin typeface="Times New Roman" panose="02020603050405020304" pitchFamily="18" charset="0"/>
              </a:rPr>
              <a:t>R1</a:t>
            </a:r>
          </a:p>
          <a:p>
            <a:r>
              <a:rPr lang="pt-BR" dirty="0">
                <a:latin typeface="Times New Roman" panose="02020603050405020304" pitchFamily="18" charset="0"/>
              </a:rPr>
              <a:t>Kombinacija 2: </a:t>
            </a:r>
            <a:r>
              <a:rPr lang="pt-BR" i="1" dirty="0">
                <a:latin typeface="Times New Roman" panose="02020603050405020304" pitchFamily="18" charset="0"/>
              </a:rPr>
              <a:t>A2 </a:t>
            </a:r>
            <a:r>
              <a:rPr lang="pt-BR" dirty="0">
                <a:latin typeface="Times New Roman" panose="02020603050405020304" pitchFamily="18" charset="0"/>
              </a:rPr>
              <a:t>’’+’’ (</a:t>
            </a:r>
            <a:r>
              <a:rPr lang="pt-BR" i="1" dirty="0">
                <a:latin typeface="Times New Roman" panose="02020603050405020304" pitchFamily="18" charset="0"/>
              </a:rPr>
              <a:t>M1 </a:t>
            </a:r>
            <a:r>
              <a:rPr lang="pt-BR" dirty="0">
                <a:latin typeface="Times New Roman" panose="02020603050405020304" pitchFamily="18" charset="0"/>
              </a:rPr>
              <a:t>ili </a:t>
            </a:r>
            <a:r>
              <a:rPr lang="pt-BR" i="1" dirty="0">
                <a:latin typeface="Times New Roman" panose="02020603050405020304" pitchFamily="18" charset="0"/>
              </a:rPr>
              <a:t>M2 </a:t>
            </a:r>
            <a:r>
              <a:rPr lang="pt-BR" dirty="0">
                <a:latin typeface="Times New Roman" panose="02020603050405020304" pitchFamily="18" charset="0"/>
              </a:rPr>
              <a:t>) ’’+’’ </a:t>
            </a:r>
            <a:r>
              <a:rPr lang="pt-BR" i="1" dirty="0">
                <a:latin typeface="Times New Roman" panose="02020603050405020304" pitchFamily="18" charset="0"/>
              </a:rPr>
              <a:t>R4</a:t>
            </a:r>
          </a:p>
        </p:txBody>
      </p:sp>
      <p:sp>
        <p:nvSpPr>
          <p:cNvPr id="12" name="Rectangle 11"/>
          <p:cNvSpPr/>
          <p:nvPr/>
        </p:nvSpPr>
        <p:spPr>
          <a:xfrm>
            <a:off x="6096000" y="1908693"/>
            <a:ext cx="6096000" cy="1015663"/>
          </a:xfrm>
          <a:prstGeom prst="rect">
            <a:avLst/>
          </a:prstGeom>
        </p:spPr>
        <p:txBody>
          <a:bodyPr>
            <a:spAutoFit/>
          </a:bodyPr>
          <a:lstStyle/>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a:t>
            </a:r>
            <a:r>
              <a:rPr lang="sr-Latn-ME" sz="1600" dirty="0">
                <a:latin typeface="Times New Roman" panose="02020603050405020304" pitchFamily="18" charset="0"/>
                <a:ea typeface="Times New Roman" panose="02020603050405020304" pitchFamily="18" charset="0"/>
              </a:rPr>
              <a:t>Proračunska otpornost</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DA1.C1    Rc;d = Rb;k / γb + Rs;k / γs = 284 / 1.25 + 180 Ls/1.0 </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DA1.C2     Rc;d = Rb;k / γb + Rs;k / γs= 284 / 1.6 + 180 Ls/1.3</a:t>
            </a:r>
            <a:endParaRPr lang="en-US" sz="1600" dirty="0">
              <a:latin typeface="Times New Roman" panose="02020603050405020304" pitchFamily="18" charset="0"/>
              <a:ea typeface="Times New Roman" panose="02020603050405020304" pitchFamily="18" charset="0"/>
            </a:endParaRPr>
          </a:p>
        </p:txBody>
      </p:sp>
      <p:sp>
        <p:nvSpPr>
          <p:cNvPr id="13" name="Rectangle 12"/>
          <p:cNvSpPr/>
          <p:nvPr/>
        </p:nvSpPr>
        <p:spPr>
          <a:xfrm>
            <a:off x="6186191" y="3097839"/>
            <a:ext cx="6096000" cy="1733808"/>
          </a:xfrm>
          <a:prstGeom prst="rect">
            <a:avLst/>
          </a:prstGeom>
        </p:spPr>
        <p:txBody>
          <a:bodyPr>
            <a:spAutoFit/>
          </a:bodyPr>
          <a:lstStyle/>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Fc;d ≤ Rc;d </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DA1.C1  690 = 284 / 1.25 + 180 Ls/ 1.0            Ls = 2,57 m</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DA1.C2  530 = 284 / 1.6 + 180 Ls/ 1.3              Ls = 2.54 m</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ME" sz="1600" dirty="0">
                <a:latin typeface="Times New Roman" panose="02020603050405020304" pitchFamily="18" charset="0"/>
                <a:ea typeface="Times New Roman" panose="02020603050405020304" pitchFamily="18" charset="0"/>
              </a:rPr>
              <a:t>Proračunska dužina šipa</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L = 16.5 + Ls = 19 m</a:t>
            </a:r>
            <a:endParaRPr lang="en-US" sz="1600" dirty="0">
              <a:effectLst/>
              <a:latin typeface="Times New Roman" panose="02020603050405020304" pitchFamily="18" charset="0"/>
              <a:ea typeface="Times New Roman" panose="02020603050405020304" pitchFamily="18" charset="0"/>
            </a:endParaRPr>
          </a:p>
        </p:txBody>
      </p:sp>
      <p:sp>
        <p:nvSpPr>
          <p:cNvPr id="14" name="Rectangle 13"/>
          <p:cNvSpPr/>
          <p:nvPr/>
        </p:nvSpPr>
        <p:spPr>
          <a:xfrm>
            <a:off x="9408368" y="5715084"/>
            <a:ext cx="788136" cy="389454"/>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1396639" y="5698851"/>
            <a:ext cx="676025" cy="389454"/>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676630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p:cTn id="11"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1" dur="500"/>
                                        <p:tgtEl>
                                          <p:spTgt spid="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p:cTn id="4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8" dur="500"/>
                                        <p:tgtEl>
                                          <p:spTgt spid="3">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5" dur="500"/>
                                        <p:tgtEl>
                                          <p:spTgt spid="3">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grpId="0"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 calcmode="lin" valueType="num">
                                      <p:cBhvr>
                                        <p:cTn id="60"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1"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62" dur="500"/>
                                        <p:tgtEl>
                                          <p:spTgt spid="3">
                                            <p:txEl>
                                              <p:pRg st="7" end="7"/>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
                                            <p:txEl>
                                              <p:pRg st="8" end="8"/>
                                            </p:txEl>
                                          </p:spTgt>
                                        </p:tgtEl>
                                        <p:attrNameLst>
                                          <p:attrName>style.visibility</p:attrName>
                                        </p:attrNameLst>
                                      </p:cBhvr>
                                      <p:to>
                                        <p:strVal val="visible"/>
                                      </p:to>
                                    </p:set>
                                    <p:anim calcmode="lin" valueType="num">
                                      <p:cBhvr>
                                        <p:cTn id="67"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8"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69" dur="500"/>
                                        <p:tgtEl>
                                          <p:spTgt spid="3">
                                            <p:txEl>
                                              <p:pRg st="8" end="8"/>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6"/>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nodeType="clickEffect">
                                  <p:stCondLst>
                                    <p:cond delay="0"/>
                                  </p:stCondLst>
                                  <p:childTnLst>
                                    <p:set>
                                      <p:cBhvr>
                                        <p:cTn id="77" dur="1" fill="hold">
                                          <p:stCondLst>
                                            <p:cond delay="0"/>
                                          </p:stCondLst>
                                        </p:cTn>
                                        <p:tgtEl>
                                          <p:spTgt spid="4"/>
                                        </p:tgtEl>
                                        <p:attrNameLst>
                                          <p:attrName>style.visibility</p:attrName>
                                        </p:attrNameLst>
                                      </p:cBhvr>
                                      <p:to>
                                        <p:strVal val="visible"/>
                                      </p:to>
                                    </p:set>
                                    <p:anim calcmode="lin" valueType="num">
                                      <p:cBhvr>
                                        <p:cTn id="78" dur="500" fill="hold"/>
                                        <p:tgtEl>
                                          <p:spTgt spid="4"/>
                                        </p:tgtEl>
                                        <p:attrNameLst>
                                          <p:attrName>ppt_w</p:attrName>
                                        </p:attrNameLst>
                                      </p:cBhvr>
                                      <p:tavLst>
                                        <p:tav tm="0">
                                          <p:val>
                                            <p:fltVal val="0"/>
                                          </p:val>
                                        </p:tav>
                                        <p:tav tm="100000">
                                          <p:val>
                                            <p:strVal val="#ppt_w"/>
                                          </p:val>
                                        </p:tav>
                                      </p:tavLst>
                                    </p:anim>
                                    <p:anim calcmode="lin" valueType="num">
                                      <p:cBhvr>
                                        <p:cTn id="79" dur="500" fill="hold"/>
                                        <p:tgtEl>
                                          <p:spTgt spid="4"/>
                                        </p:tgtEl>
                                        <p:attrNameLst>
                                          <p:attrName>ppt_h</p:attrName>
                                        </p:attrNameLst>
                                      </p:cBhvr>
                                      <p:tavLst>
                                        <p:tav tm="0">
                                          <p:val>
                                            <p:fltVal val="0"/>
                                          </p:val>
                                        </p:tav>
                                        <p:tav tm="100000">
                                          <p:val>
                                            <p:strVal val="#ppt_h"/>
                                          </p:val>
                                        </p:tav>
                                      </p:tavLst>
                                    </p:anim>
                                    <p:animEffect transition="in" filter="fade">
                                      <p:cBhvr>
                                        <p:cTn id="80" dur="500"/>
                                        <p:tgtEl>
                                          <p:spTgt spid="4"/>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7"/>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8"/>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53" presetClass="entr" presetSubtype="16"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500" fill="hold"/>
                                        <p:tgtEl>
                                          <p:spTgt spid="9"/>
                                        </p:tgtEl>
                                        <p:attrNameLst>
                                          <p:attrName>ppt_w</p:attrName>
                                        </p:attrNameLst>
                                      </p:cBhvr>
                                      <p:tavLst>
                                        <p:tav tm="0">
                                          <p:val>
                                            <p:fltVal val="0"/>
                                          </p:val>
                                        </p:tav>
                                        <p:tav tm="100000">
                                          <p:val>
                                            <p:strVal val="#ppt_w"/>
                                          </p:val>
                                        </p:tav>
                                      </p:tavLst>
                                    </p:anim>
                                    <p:anim calcmode="lin" valueType="num">
                                      <p:cBhvr>
                                        <p:cTn id="98" dur="500" fill="hold"/>
                                        <p:tgtEl>
                                          <p:spTgt spid="9"/>
                                        </p:tgtEl>
                                        <p:attrNameLst>
                                          <p:attrName>ppt_h</p:attrName>
                                        </p:attrNameLst>
                                      </p:cBhvr>
                                      <p:tavLst>
                                        <p:tav tm="0">
                                          <p:val>
                                            <p:fltVal val="0"/>
                                          </p:val>
                                        </p:tav>
                                        <p:tav tm="100000">
                                          <p:val>
                                            <p:strVal val="#ppt_h"/>
                                          </p:val>
                                        </p:tav>
                                      </p:tavLst>
                                    </p:anim>
                                    <p:animEffect transition="in" filter="fade">
                                      <p:cBhvr>
                                        <p:cTn id="99" dur="500"/>
                                        <p:tgtEl>
                                          <p:spTgt spid="9"/>
                                        </p:tgtEl>
                                      </p:cBhvr>
                                    </p:animEffect>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grpId="0" nodeType="click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500" fill="hold"/>
                                        <p:tgtEl>
                                          <p:spTgt spid="11"/>
                                        </p:tgtEl>
                                        <p:attrNameLst>
                                          <p:attrName>ppt_x</p:attrName>
                                        </p:attrNameLst>
                                      </p:cBhvr>
                                      <p:tavLst>
                                        <p:tav tm="0">
                                          <p:val>
                                            <p:strVal val="#ppt_x"/>
                                          </p:val>
                                        </p:tav>
                                        <p:tav tm="100000">
                                          <p:val>
                                            <p:strVal val="#ppt_x"/>
                                          </p:val>
                                        </p:tav>
                                      </p:tavLst>
                                    </p:anim>
                                    <p:anim calcmode="lin" valueType="num">
                                      <p:cBhvr additive="base">
                                        <p:cTn id="10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53" presetClass="entr" presetSubtype="16" fill="hold" grpId="0" nodeType="clickEffect">
                                  <p:stCondLst>
                                    <p:cond delay="0"/>
                                  </p:stCondLst>
                                  <p:childTnLst>
                                    <p:set>
                                      <p:cBhvr>
                                        <p:cTn id="109" dur="1" fill="hold">
                                          <p:stCondLst>
                                            <p:cond delay="0"/>
                                          </p:stCondLst>
                                        </p:cTn>
                                        <p:tgtEl>
                                          <p:spTgt spid="12"/>
                                        </p:tgtEl>
                                        <p:attrNameLst>
                                          <p:attrName>style.visibility</p:attrName>
                                        </p:attrNameLst>
                                      </p:cBhvr>
                                      <p:to>
                                        <p:strVal val="visible"/>
                                      </p:to>
                                    </p:set>
                                    <p:anim calcmode="lin" valueType="num">
                                      <p:cBhvr>
                                        <p:cTn id="110" dur="500" fill="hold"/>
                                        <p:tgtEl>
                                          <p:spTgt spid="12"/>
                                        </p:tgtEl>
                                        <p:attrNameLst>
                                          <p:attrName>ppt_w</p:attrName>
                                        </p:attrNameLst>
                                      </p:cBhvr>
                                      <p:tavLst>
                                        <p:tav tm="0">
                                          <p:val>
                                            <p:fltVal val="0"/>
                                          </p:val>
                                        </p:tav>
                                        <p:tav tm="100000">
                                          <p:val>
                                            <p:strVal val="#ppt_w"/>
                                          </p:val>
                                        </p:tav>
                                      </p:tavLst>
                                    </p:anim>
                                    <p:anim calcmode="lin" valueType="num">
                                      <p:cBhvr>
                                        <p:cTn id="111" dur="500" fill="hold"/>
                                        <p:tgtEl>
                                          <p:spTgt spid="12"/>
                                        </p:tgtEl>
                                        <p:attrNameLst>
                                          <p:attrName>ppt_h</p:attrName>
                                        </p:attrNameLst>
                                      </p:cBhvr>
                                      <p:tavLst>
                                        <p:tav tm="0">
                                          <p:val>
                                            <p:fltVal val="0"/>
                                          </p:val>
                                        </p:tav>
                                        <p:tav tm="100000">
                                          <p:val>
                                            <p:strVal val="#ppt_h"/>
                                          </p:val>
                                        </p:tav>
                                      </p:tavLst>
                                    </p:anim>
                                    <p:animEffect transition="in" filter="fade">
                                      <p:cBhvr>
                                        <p:cTn id="112" dur="500"/>
                                        <p:tgtEl>
                                          <p:spTgt spid="12"/>
                                        </p:tgtEl>
                                      </p:cBhvr>
                                    </p:animEffect>
                                  </p:childTnLst>
                                </p:cTn>
                              </p:par>
                            </p:childTnLst>
                          </p:cTn>
                        </p:par>
                      </p:childTnLst>
                    </p:cTn>
                  </p:par>
                  <p:par>
                    <p:cTn id="113" fill="hold">
                      <p:stCondLst>
                        <p:cond delay="indefinite"/>
                      </p:stCondLst>
                      <p:childTnLst>
                        <p:par>
                          <p:cTn id="114" fill="hold">
                            <p:stCondLst>
                              <p:cond delay="0"/>
                            </p:stCondLst>
                            <p:childTnLst>
                              <p:par>
                                <p:cTn id="115" presetID="53" presetClass="entr" presetSubtype="16" fill="hold" nodeType="click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500" fill="hold"/>
                                        <p:tgtEl>
                                          <p:spTgt spid="10"/>
                                        </p:tgtEl>
                                        <p:attrNameLst>
                                          <p:attrName>ppt_w</p:attrName>
                                        </p:attrNameLst>
                                      </p:cBhvr>
                                      <p:tavLst>
                                        <p:tav tm="0">
                                          <p:val>
                                            <p:fltVal val="0"/>
                                          </p:val>
                                        </p:tav>
                                        <p:tav tm="100000">
                                          <p:val>
                                            <p:strVal val="#ppt_w"/>
                                          </p:val>
                                        </p:tav>
                                      </p:tavLst>
                                    </p:anim>
                                    <p:anim calcmode="lin" valueType="num">
                                      <p:cBhvr>
                                        <p:cTn id="118" dur="500" fill="hold"/>
                                        <p:tgtEl>
                                          <p:spTgt spid="10"/>
                                        </p:tgtEl>
                                        <p:attrNameLst>
                                          <p:attrName>ppt_h</p:attrName>
                                        </p:attrNameLst>
                                      </p:cBhvr>
                                      <p:tavLst>
                                        <p:tav tm="0">
                                          <p:val>
                                            <p:fltVal val="0"/>
                                          </p:val>
                                        </p:tav>
                                        <p:tav tm="100000">
                                          <p:val>
                                            <p:strVal val="#ppt_h"/>
                                          </p:val>
                                        </p:tav>
                                      </p:tavLst>
                                    </p:anim>
                                    <p:animEffect transition="in" filter="fade">
                                      <p:cBhvr>
                                        <p:cTn id="119" dur="500"/>
                                        <p:tgtEl>
                                          <p:spTgt spid="10"/>
                                        </p:tgtEl>
                                      </p:cBhvr>
                                    </p:animEffect>
                                  </p:child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0"/>
                                          </p:stCondLst>
                                        </p:cTn>
                                        <p:tgtEl>
                                          <p:spTgt spid="14"/>
                                        </p:tgtEl>
                                        <p:attrNameLst>
                                          <p:attrName>style.visibility</p:attrName>
                                        </p:attrNameLst>
                                      </p:cBhvr>
                                      <p:to>
                                        <p:strVal val="visible"/>
                                      </p:to>
                                    </p:set>
                                  </p:childTnLst>
                                </p:cTn>
                              </p:par>
                            </p:childTnLst>
                          </p:cTn>
                        </p:par>
                      </p:childTnLst>
                    </p:cTn>
                  </p:par>
                  <p:par>
                    <p:cTn id="124" fill="hold">
                      <p:stCondLst>
                        <p:cond delay="indefinite"/>
                      </p:stCondLst>
                      <p:childTnLst>
                        <p:par>
                          <p:cTn id="125" fill="hold">
                            <p:stCondLst>
                              <p:cond delay="0"/>
                            </p:stCondLst>
                            <p:childTnLst>
                              <p:par>
                                <p:cTn id="126" presetID="1" presetClass="entr" presetSubtype="0" fill="hold" grpId="0" nodeType="clickEffect">
                                  <p:stCondLst>
                                    <p:cond delay="0"/>
                                  </p:stCondLst>
                                  <p:childTnLst>
                                    <p:set>
                                      <p:cBhvr>
                                        <p:cTn id="127" dur="1" fill="hold">
                                          <p:stCondLst>
                                            <p:cond delay="0"/>
                                          </p:stCondLst>
                                        </p:cTn>
                                        <p:tgtEl>
                                          <p:spTgt spid="15"/>
                                        </p:tgtEl>
                                        <p:attrNameLst>
                                          <p:attrName>style.visibility</p:attrName>
                                        </p:attrNameLst>
                                      </p:cBhvr>
                                      <p:to>
                                        <p:strVal val="visible"/>
                                      </p:to>
                                    </p:set>
                                  </p:childTnLst>
                                </p:cTn>
                              </p:par>
                            </p:childTnLst>
                          </p:cTn>
                        </p:par>
                      </p:childTnLst>
                    </p:cTn>
                  </p:par>
                  <p:par>
                    <p:cTn id="128" fill="hold">
                      <p:stCondLst>
                        <p:cond delay="indefinite"/>
                      </p:stCondLst>
                      <p:childTnLst>
                        <p:par>
                          <p:cTn id="129" fill="hold">
                            <p:stCondLst>
                              <p:cond delay="0"/>
                            </p:stCondLst>
                            <p:childTnLst>
                              <p:par>
                                <p:cTn id="130" presetID="1" presetClass="entr" presetSubtype="0" fill="hold" grpId="0" nodeType="clickEffect">
                                  <p:stCondLst>
                                    <p:cond delay="0"/>
                                  </p:stCondLst>
                                  <p:childTnLst>
                                    <p:set>
                                      <p:cBhvr>
                                        <p:cTn id="13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animBg="1"/>
      <p:bldP spid="6" grpId="0"/>
      <p:bldP spid="7" grpId="0" animBg="1"/>
      <p:bldP spid="8" grpId="0"/>
      <p:bldP spid="9" grpId="0"/>
      <p:bldP spid="11" grpId="0"/>
      <p:bldP spid="12" grpId="0"/>
      <p:bldP spid="13" grpId="0"/>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p:cNvSpPr>
            <a:spLocks noGrp="1"/>
          </p:cNvSpPr>
          <p:nvPr>
            <p:ph type="title"/>
          </p:nvPr>
        </p:nvSpPr>
        <p:spPr>
          <a:xfrm>
            <a:off x="-240704" y="116632"/>
            <a:ext cx="3240359" cy="498475"/>
          </a:xfrm>
        </p:spPr>
        <p:txBody>
          <a:bodyPr>
            <a:normAutofit/>
          </a:bodyPr>
          <a:lstStyle/>
          <a:p>
            <a:pPr fontAlgn="auto">
              <a:spcAft>
                <a:spcPts val="0"/>
              </a:spcAft>
              <a:defRPr/>
            </a:pPr>
            <a:r>
              <a:rPr lang="en-US" sz="2000" b="1" dirty="0">
                <a:solidFill>
                  <a:srgbClr val="903163"/>
                </a:solidFill>
              </a:rPr>
              <a:t>Ra</a:t>
            </a:r>
            <a:r>
              <a:rPr lang="sr-Latn-ME" sz="2000" b="1" dirty="0">
                <a:solidFill>
                  <a:srgbClr val="903163"/>
                </a:solidFill>
              </a:rPr>
              <a:t>čunski primjer 2</a:t>
            </a:r>
            <a:endParaRPr lang="en-US" sz="2000" b="1" dirty="0"/>
          </a:p>
        </p:txBody>
      </p:sp>
      <p:sp>
        <p:nvSpPr>
          <p:cNvPr id="6" name="Rectangle 5"/>
          <p:cNvSpPr/>
          <p:nvPr/>
        </p:nvSpPr>
        <p:spPr>
          <a:xfrm>
            <a:off x="335360" y="665662"/>
            <a:ext cx="6096000" cy="656590"/>
          </a:xfrm>
          <a:prstGeom prst="rect">
            <a:avLst/>
          </a:prstGeom>
        </p:spPr>
        <p:txBody>
          <a:bodyPr>
            <a:spAutoFit/>
          </a:bodyPr>
          <a:lstStyle/>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Rb;k = Rb;cal / ξ = 397 /1.4 = 284 kN</a:t>
            </a:r>
            <a:endParaRPr lang="en-US"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dirty="0">
                <a:latin typeface="Times New Roman" panose="02020603050405020304" pitchFamily="18" charset="0"/>
                <a:ea typeface="Times New Roman" panose="02020603050405020304" pitchFamily="18" charset="0"/>
              </a:rPr>
              <a:t>Rs;k =  Rs;cal = 251,2 x Ls/1.4 = 180 Ls</a:t>
            </a:r>
            <a:endParaRPr lang="en-US" dirty="0">
              <a:effectLst/>
              <a:latin typeface="Times New Roman" panose="02020603050405020304" pitchFamily="18" charset="0"/>
              <a:ea typeface="Times New Roman" panose="02020603050405020304" pitchFamily="18" charset="0"/>
            </a:endParaRPr>
          </a:p>
        </p:txBody>
      </p:sp>
      <p:sp>
        <p:nvSpPr>
          <p:cNvPr id="9" name="Rectangle 8"/>
          <p:cNvSpPr/>
          <p:nvPr/>
        </p:nvSpPr>
        <p:spPr>
          <a:xfrm>
            <a:off x="299773" y="1968563"/>
            <a:ext cx="6096000" cy="1015663"/>
          </a:xfrm>
          <a:prstGeom prst="rect">
            <a:avLst/>
          </a:prstGeom>
        </p:spPr>
        <p:txBody>
          <a:bodyPr>
            <a:spAutoFit/>
          </a:bodyPr>
          <a:lstStyle/>
          <a:p>
            <a:pPr algn="just" eaLnBrk="0" hangingPunct="0">
              <a:lnSpc>
                <a:spcPts val="1600"/>
              </a:lnSpc>
              <a:spcBef>
                <a:spcPts val="1200"/>
              </a:spcBef>
              <a:spcAft>
                <a:spcPts val="0"/>
              </a:spcAft>
            </a:pPr>
            <a:r>
              <a:rPr lang="sr-Latn-ME" sz="1600" dirty="0">
                <a:latin typeface="Times New Roman" panose="02020603050405020304" pitchFamily="18" charset="0"/>
                <a:ea typeface="Times New Roman" panose="02020603050405020304" pitchFamily="18" charset="0"/>
              </a:rPr>
              <a:t>Projektna opterećenja</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Fc;d = γG  Gk + γQ Qk = 1.35 x 400 + 1.5 x 100 = 690 kN</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endParaRPr>
          </a:p>
        </p:txBody>
      </p:sp>
      <p:pic>
        <p:nvPicPr>
          <p:cNvPr id="10" name="Picture 9"/>
          <p:cNvPicPr>
            <a:picLocks noChangeAspect="1"/>
          </p:cNvPicPr>
          <p:nvPr/>
        </p:nvPicPr>
        <p:blipFill>
          <a:blip r:embed="rId2">
            <a:lum bright="-9000" contrast="22000"/>
          </a:blip>
          <a:stretch>
            <a:fillRect/>
          </a:stretch>
        </p:blipFill>
        <p:spPr>
          <a:xfrm>
            <a:off x="6431360" y="130572"/>
            <a:ext cx="5227373" cy="2034150"/>
          </a:xfrm>
          <a:prstGeom prst="rect">
            <a:avLst/>
          </a:prstGeom>
        </p:spPr>
      </p:pic>
      <p:sp>
        <p:nvSpPr>
          <p:cNvPr id="11" name="Rectangle 10"/>
          <p:cNvSpPr/>
          <p:nvPr/>
        </p:nvSpPr>
        <p:spPr>
          <a:xfrm>
            <a:off x="322660" y="1373804"/>
            <a:ext cx="4366247" cy="369332"/>
          </a:xfrm>
          <a:prstGeom prst="rect">
            <a:avLst/>
          </a:prstGeom>
        </p:spPr>
        <p:txBody>
          <a:bodyPr wrap="square">
            <a:spAutoFit/>
          </a:bodyPr>
          <a:lstStyle/>
          <a:p>
            <a:pPr>
              <a:defRPr/>
            </a:pPr>
            <a:r>
              <a:rPr lang="sr-Latn-ME" b="1" dirty="0">
                <a:solidFill>
                  <a:srgbClr val="903163"/>
                </a:solidFill>
              </a:rPr>
              <a:t>Proračunski pristup </a:t>
            </a:r>
            <a:r>
              <a:rPr lang="sr-Cyrl-ME" b="1" dirty="0">
                <a:solidFill>
                  <a:srgbClr val="903163"/>
                </a:solidFill>
              </a:rPr>
              <a:t>2 (А1+М1+</a:t>
            </a:r>
            <a:r>
              <a:rPr lang="en-US" b="1" dirty="0">
                <a:solidFill>
                  <a:srgbClr val="903163"/>
                </a:solidFill>
              </a:rPr>
              <a:t>R</a:t>
            </a:r>
            <a:r>
              <a:rPr lang="sr-Cyrl-ME" b="1" dirty="0">
                <a:solidFill>
                  <a:srgbClr val="903163"/>
                </a:solidFill>
              </a:rPr>
              <a:t>2)</a:t>
            </a:r>
            <a:endParaRPr lang="en-US" b="1" dirty="0"/>
          </a:p>
        </p:txBody>
      </p:sp>
      <p:sp>
        <p:nvSpPr>
          <p:cNvPr id="12" name="Rectangle 11"/>
          <p:cNvSpPr/>
          <p:nvPr/>
        </p:nvSpPr>
        <p:spPr>
          <a:xfrm>
            <a:off x="335360" y="2856597"/>
            <a:ext cx="6096000" cy="656590"/>
          </a:xfrm>
          <a:prstGeom prst="rect">
            <a:avLst/>
          </a:prstGeom>
        </p:spPr>
        <p:txBody>
          <a:bodyPr>
            <a:spAutoFit/>
          </a:bodyPr>
          <a:lstStyle/>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a:t>
            </a:r>
            <a:r>
              <a:rPr lang="sr-Latn-ME" sz="1600" dirty="0">
                <a:latin typeface="Times New Roman" panose="02020603050405020304" pitchFamily="18" charset="0"/>
                <a:ea typeface="Times New Roman" panose="02020603050405020304" pitchFamily="18" charset="0"/>
              </a:rPr>
              <a:t>Proračunska otpornost</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en-US" sz="1600" dirty="0">
                <a:latin typeface="Times New Roman" panose="02020603050405020304" pitchFamily="18" charset="0"/>
                <a:ea typeface="Times New Roman" panose="02020603050405020304" pitchFamily="18" charset="0"/>
              </a:rPr>
              <a:t>DA2   </a:t>
            </a:r>
            <a:r>
              <a:rPr lang="en-US" sz="1600" dirty="0" err="1">
                <a:latin typeface="Times New Roman" panose="02020603050405020304" pitchFamily="18" charset="0"/>
                <a:ea typeface="Times New Roman" panose="02020603050405020304" pitchFamily="18" charset="0"/>
              </a:rPr>
              <a:t>Rc;d</a:t>
            </a:r>
            <a:r>
              <a:rPr lang="en-US" sz="1600" dirty="0">
                <a:latin typeface="Times New Roman" panose="02020603050405020304" pitchFamily="18" charset="0"/>
                <a:ea typeface="Times New Roman" panose="02020603050405020304" pitchFamily="18" charset="0"/>
              </a:rPr>
              <a:t> = </a:t>
            </a:r>
            <a:r>
              <a:rPr lang="en-US" sz="1600" dirty="0" err="1">
                <a:latin typeface="Times New Roman" panose="02020603050405020304" pitchFamily="18" charset="0"/>
                <a:ea typeface="Times New Roman" panose="02020603050405020304" pitchFamily="18" charset="0"/>
              </a:rPr>
              <a:t>Rb;k</a:t>
            </a:r>
            <a:r>
              <a:rPr lang="en-US" sz="1600" dirty="0">
                <a:latin typeface="Times New Roman" panose="02020603050405020304" pitchFamily="18" charset="0"/>
                <a:ea typeface="Times New Roman" panose="02020603050405020304" pitchFamily="18" charset="0"/>
              </a:rPr>
              <a:t>/ </a:t>
            </a:r>
            <a:r>
              <a:rPr lang="el-GR" sz="1600" dirty="0">
                <a:latin typeface="Times New Roman" panose="02020603050405020304" pitchFamily="18" charset="0"/>
                <a:ea typeface="Times New Roman" panose="02020603050405020304" pitchFamily="18" charset="0"/>
              </a:rPr>
              <a:t>γ</a:t>
            </a:r>
            <a:r>
              <a:rPr lang="en-US" sz="1600" dirty="0">
                <a:latin typeface="Times New Roman" panose="02020603050405020304" pitchFamily="18" charset="0"/>
                <a:ea typeface="Times New Roman" panose="02020603050405020304" pitchFamily="18" charset="0"/>
              </a:rPr>
              <a:t>b  + </a:t>
            </a:r>
            <a:r>
              <a:rPr lang="en-US" sz="1600" dirty="0" err="1">
                <a:latin typeface="Times New Roman" panose="02020603050405020304" pitchFamily="18" charset="0"/>
                <a:ea typeface="Times New Roman" panose="02020603050405020304" pitchFamily="18" charset="0"/>
              </a:rPr>
              <a:t>Rs;k</a:t>
            </a:r>
            <a:r>
              <a:rPr lang="en-US" sz="1600" dirty="0">
                <a:latin typeface="Times New Roman" panose="02020603050405020304" pitchFamily="18" charset="0"/>
                <a:ea typeface="Times New Roman" panose="02020603050405020304" pitchFamily="18" charset="0"/>
              </a:rPr>
              <a:t> / </a:t>
            </a:r>
            <a:r>
              <a:rPr lang="el-GR" sz="1600" dirty="0">
                <a:latin typeface="Times New Roman" panose="02020603050405020304" pitchFamily="18" charset="0"/>
                <a:ea typeface="Times New Roman" panose="02020603050405020304" pitchFamily="18" charset="0"/>
              </a:rPr>
              <a:t>γ</a:t>
            </a:r>
            <a:r>
              <a:rPr lang="en-US" sz="1600" dirty="0">
                <a:latin typeface="Times New Roman" panose="02020603050405020304" pitchFamily="18" charset="0"/>
                <a:ea typeface="Times New Roman" panose="02020603050405020304" pitchFamily="18" charset="0"/>
              </a:rPr>
              <a:t>s   = 284 / 1.</a:t>
            </a:r>
            <a:r>
              <a:rPr lang="sr-Latn-ME" sz="1600" dirty="0">
                <a:latin typeface="Times New Roman" panose="02020603050405020304" pitchFamily="18" charset="0"/>
                <a:ea typeface="Times New Roman" panose="02020603050405020304" pitchFamily="18" charset="0"/>
              </a:rPr>
              <a:t>0</a:t>
            </a:r>
            <a:r>
              <a:rPr lang="en-US" sz="1600" dirty="0">
                <a:latin typeface="Times New Roman" panose="02020603050405020304" pitchFamily="18" charset="0"/>
                <a:ea typeface="Times New Roman" panose="02020603050405020304" pitchFamily="18" charset="0"/>
              </a:rPr>
              <a:t> + 180 x </a:t>
            </a:r>
            <a:r>
              <a:rPr lang="en-US" sz="1600" dirty="0" err="1">
                <a:latin typeface="Times New Roman" panose="02020603050405020304" pitchFamily="18" charset="0"/>
                <a:ea typeface="Times New Roman" panose="02020603050405020304" pitchFamily="18" charset="0"/>
              </a:rPr>
              <a:t>Ls</a:t>
            </a:r>
            <a:r>
              <a:rPr lang="en-US" sz="1600" dirty="0">
                <a:latin typeface="Times New Roman" panose="02020603050405020304" pitchFamily="18" charset="0"/>
                <a:ea typeface="Times New Roman" panose="02020603050405020304" pitchFamily="18" charset="0"/>
              </a:rPr>
              <a:t> /1.</a:t>
            </a:r>
            <a:r>
              <a:rPr lang="sr-Latn-ME" sz="1600" dirty="0">
                <a:latin typeface="Times New Roman" panose="02020603050405020304" pitchFamily="18" charset="0"/>
                <a:ea typeface="Times New Roman" panose="02020603050405020304" pitchFamily="18" charset="0"/>
              </a:rPr>
              <a:t>0</a:t>
            </a:r>
            <a:endParaRPr lang="en-US" sz="1600" dirty="0">
              <a:latin typeface="Times New Roman" panose="02020603050405020304" pitchFamily="18" charset="0"/>
              <a:ea typeface="Times New Roman" panose="02020603050405020304" pitchFamily="18" charset="0"/>
            </a:endParaRPr>
          </a:p>
        </p:txBody>
      </p:sp>
      <p:sp>
        <p:nvSpPr>
          <p:cNvPr id="13" name="Rectangle 12"/>
          <p:cNvSpPr/>
          <p:nvPr/>
        </p:nvSpPr>
        <p:spPr>
          <a:xfrm>
            <a:off x="299773" y="3831203"/>
            <a:ext cx="6096000" cy="1374735"/>
          </a:xfrm>
          <a:prstGeom prst="rect">
            <a:avLst/>
          </a:prstGeom>
        </p:spPr>
        <p:txBody>
          <a:bodyPr>
            <a:spAutoFit/>
          </a:bodyPr>
          <a:lstStyle/>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Fc;d ≤ Rc;d </a:t>
            </a:r>
            <a:endParaRPr lang="sr-Latn-ME"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 690 = 284 / 1.0 + 180 Ls/ 1.0            Ls = 2,25 m</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ME" sz="1600" dirty="0">
                <a:latin typeface="Times New Roman" panose="02020603050405020304" pitchFamily="18" charset="0"/>
                <a:ea typeface="Times New Roman" panose="02020603050405020304" pitchFamily="18" charset="0"/>
              </a:rPr>
              <a:t>Proračunska dužina šipa</a:t>
            </a:r>
            <a:endParaRPr lang="en-US" sz="1600"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CS" sz="1600" dirty="0">
                <a:latin typeface="Times New Roman" panose="02020603050405020304" pitchFamily="18" charset="0"/>
                <a:ea typeface="Times New Roman" panose="02020603050405020304" pitchFamily="18" charset="0"/>
              </a:rPr>
              <a:t>L = 16.5 + Ls = 18.8 m</a:t>
            </a:r>
            <a:endParaRPr lang="en-US" sz="1600" dirty="0">
              <a:effectLst/>
              <a:latin typeface="Times New Roman" panose="02020603050405020304" pitchFamily="18" charset="0"/>
              <a:ea typeface="Times New Roman" panose="02020603050405020304" pitchFamily="18" charset="0"/>
            </a:endParaRPr>
          </a:p>
        </p:txBody>
      </p:sp>
      <p:sp>
        <p:nvSpPr>
          <p:cNvPr id="14" name="Rectangle 13"/>
          <p:cNvSpPr/>
          <p:nvPr/>
        </p:nvSpPr>
        <p:spPr>
          <a:xfrm>
            <a:off x="9604632" y="993956"/>
            <a:ext cx="516865" cy="490827"/>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7573883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9" grpId="0"/>
      <p:bldP spid="11" grpId="0"/>
      <p:bldP spid="12" grpId="0"/>
      <p:bldP spid="13" grpId="0"/>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190" y="2106481"/>
            <a:ext cx="3507692"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Nosivost</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baze</a:t>
            </a:r>
            <a:r>
              <a:rPr lang="en-US" dirty="0">
                <a:latin typeface="Times New Roman" panose="02020603050405020304" pitchFamily="18" charset="0"/>
                <a:ea typeface="Times New Roman" panose="02020603050405020304" pitchFamily="18" charset="0"/>
              </a:rPr>
              <a:t> </a:t>
            </a:r>
            <a:r>
              <a:rPr lang="sr-Latn-ME" dirty="0">
                <a:latin typeface="Times New Roman" panose="02020603050405020304" pitchFamily="18" charset="0"/>
                <a:ea typeface="Times New Roman" panose="02020603050405020304" pitchFamily="18" charset="0"/>
              </a:rPr>
              <a:t>       q</a:t>
            </a:r>
            <a:r>
              <a:rPr lang="sr-Latn-ME" baseline="-25000" dirty="0">
                <a:latin typeface="Times New Roman" panose="02020603050405020304" pitchFamily="18" charset="0"/>
                <a:ea typeface="Times New Roman" panose="02020603050405020304" pitchFamily="18" charset="0"/>
              </a:rPr>
              <a:t>b</a:t>
            </a:r>
            <a:r>
              <a:rPr lang="sr-Latn-ME" dirty="0">
                <a:latin typeface="Times New Roman" panose="02020603050405020304" pitchFamily="18" charset="0"/>
                <a:ea typeface="Times New Roman" panose="02020603050405020304" pitchFamily="18" charset="0"/>
              </a:rPr>
              <a:t>= 3960 kN/m</a:t>
            </a:r>
            <a:r>
              <a:rPr lang="sr-Latn-ME" baseline="30000" dirty="0">
                <a:latin typeface="Times New Roman" panose="02020603050405020304" pitchFamily="18" charset="0"/>
                <a:ea typeface="Times New Roman" panose="02020603050405020304" pitchFamily="18" charset="0"/>
              </a:rPr>
              <a:t>2</a:t>
            </a:r>
            <a:r>
              <a:rPr lang="sr-Latn-ME" dirty="0">
                <a:latin typeface="Times New Roman" panose="02020603050405020304" pitchFamily="18" charset="0"/>
                <a:ea typeface="Times New Roman" panose="02020603050405020304" pitchFamily="18" charset="0"/>
              </a:rPr>
              <a:t> </a:t>
            </a:r>
            <a:endParaRPr lang="en-US" dirty="0"/>
          </a:p>
        </p:txBody>
      </p:sp>
      <p:sp>
        <p:nvSpPr>
          <p:cNvPr id="3" name="Rectangle 2"/>
          <p:cNvSpPr/>
          <p:nvPr/>
        </p:nvSpPr>
        <p:spPr>
          <a:xfrm>
            <a:off x="100449" y="3137400"/>
            <a:ext cx="3445174" cy="369332"/>
          </a:xfrm>
          <a:prstGeom prst="rect">
            <a:avLst/>
          </a:prstGeom>
        </p:spPr>
        <p:txBody>
          <a:bodyPr wrap="none">
            <a:spAutoFit/>
          </a:bodyPr>
          <a:lstStyle/>
          <a:p>
            <a:r>
              <a:rPr lang="en-US" dirty="0" err="1">
                <a:latin typeface="Times New Roman" panose="02020603050405020304" pitchFamily="18" charset="0"/>
                <a:ea typeface="Times New Roman" panose="02020603050405020304" pitchFamily="18" charset="0"/>
              </a:rPr>
              <a:t>Nosivost</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omota</a:t>
            </a:r>
            <a:r>
              <a:rPr lang="sr-Latn-ME" dirty="0">
                <a:latin typeface="Times New Roman" panose="02020603050405020304" pitchFamily="18" charset="0"/>
                <a:ea typeface="Times New Roman" panose="02020603050405020304" pitchFamily="18" charset="0"/>
              </a:rPr>
              <a:t>ča  q</a:t>
            </a:r>
            <a:r>
              <a:rPr lang="sr-Latn-ME" baseline="-25000" dirty="0">
                <a:latin typeface="Times New Roman" panose="02020603050405020304" pitchFamily="18" charset="0"/>
                <a:ea typeface="Times New Roman" panose="02020603050405020304" pitchFamily="18" charset="0"/>
              </a:rPr>
              <a:t>s</a:t>
            </a:r>
            <a:r>
              <a:rPr lang="sr-Latn-ME" dirty="0">
                <a:latin typeface="Times New Roman" panose="02020603050405020304" pitchFamily="18" charset="0"/>
                <a:ea typeface="Times New Roman" panose="02020603050405020304" pitchFamily="18" charset="0"/>
              </a:rPr>
              <a:t>=32.91 kN/m</a:t>
            </a:r>
            <a:r>
              <a:rPr lang="sr-Latn-ME" baseline="30000" dirty="0">
                <a:latin typeface="Times New Roman" panose="02020603050405020304" pitchFamily="18" charset="0"/>
                <a:ea typeface="Times New Roman" panose="02020603050405020304" pitchFamily="18" charset="0"/>
              </a:rPr>
              <a:t>2</a:t>
            </a:r>
            <a:endParaRPr lang="en-US" dirty="0"/>
          </a:p>
        </p:txBody>
      </p:sp>
      <p:pic>
        <p:nvPicPr>
          <p:cNvPr id="5" name="Picture 4"/>
          <p:cNvPicPr>
            <a:picLocks noChangeAspect="1"/>
          </p:cNvPicPr>
          <p:nvPr/>
        </p:nvPicPr>
        <p:blipFill>
          <a:blip r:embed="rId2">
            <a:lum bright="-9000" contrast="22000"/>
          </a:blip>
          <a:stretch>
            <a:fillRect/>
          </a:stretch>
        </p:blipFill>
        <p:spPr>
          <a:xfrm>
            <a:off x="5366731" y="465400"/>
            <a:ext cx="5585555" cy="2173531"/>
          </a:xfrm>
          <a:prstGeom prst="rect">
            <a:avLst/>
          </a:prstGeom>
        </p:spPr>
      </p:pic>
      <p:sp>
        <p:nvSpPr>
          <p:cNvPr id="7" name="Rectangle 6"/>
          <p:cNvSpPr/>
          <p:nvPr/>
        </p:nvSpPr>
        <p:spPr>
          <a:xfrm>
            <a:off x="5516572" y="1738923"/>
            <a:ext cx="2467476" cy="171236"/>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825451" y="1458079"/>
            <a:ext cx="386272" cy="223766"/>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8825451" y="1702424"/>
            <a:ext cx="540538" cy="177011"/>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537036" y="1397648"/>
            <a:ext cx="2377487" cy="327710"/>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8850" y="930771"/>
            <a:ext cx="5073505" cy="1041311"/>
          </a:xfrm>
          <a:prstGeom prst="rect">
            <a:avLst/>
          </a:prstGeom>
        </p:spPr>
        <p:txBody>
          <a:bodyPr wrap="square">
            <a:spAutoFit/>
          </a:bodyPr>
          <a:lstStyle/>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cs typeface="Times New Roman" panose="02020603050405020304" pitchFamily="18" charset="0"/>
              </a:rPr>
              <a:t>D=80cm  Ab=0,8 x 0,8 x </a:t>
            </a:r>
            <a:r>
              <a:rPr lang="sr-Latn-ME"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/4=0,50 m</a:t>
            </a:r>
            <a:r>
              <a:rPr lang="sr-Latn-ME" baseline="300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2</a:t>
            </a:r>
            <a:endParaRPr lang="en-US" baseline="300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cs typeface="Times New Roman" panose="02020603050405020304" pitchFamily="18" charset="0"/>
              </a:rPr>
              <a:t>L=12.0m  As=12 x 0,80 x </a:t>
            </a:r>
            <a:r>
              <a:rPr lang="sr-Latn-ME"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=30,16m</a:t>
            </a:r>
            <a:r>
              <a:rPr lang="sr-Latn-ME" baseline="30000" dirty="0">
                <a:latin typeface="Times New Roman" panose="02020603050405020304" pitchFamily="18" charset="0"/>
                <a:ea typeface="Times New Roman" panose="02020603050405020304" pitchFamily="18" charset="0"/>
                <a:cs typeface="Times New Roman" panose="02020603050405020304" pitchFamily="18" charset="0"/>
                <a:sym typeface="Symbol" panose="05050102010706020507" pitchFamily="18" charset="2"/>
              </a:rPr>
              <a:t>2</a:t>
            </a:r>
            <a:endParaRPr lang="en-US" baseline="300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cs typeface="Times New Roman" panose="02020603050405020304" pitchFamily="18" charset="0"/>
              </a:rPr>
              <a:t>γ=19.0kN/m</a:t>
            </a:r>
            <a:r>
              <a:rPr lang="sr-Latn-ME" baseline="30000" dirty="0">
                <a:latin typeface="Times New Roman" panose="02020603050405020304" pitchFamily="18" charset="0"/>
                <a:cs typeface="Times New Roman" panose="02020603050405020304" pitchFamily="18" charset="0"/>
              </a:rPr>
              <a:t>3</a:t>
            </a:r>
            <a:r>
              <a:rPr lang="sr-Latn-ME" dirty="0">
                <a:latin typeface="Times New Roman" panose="02020603050405020304" pitchFamily="18" charset="0"/>
                <a:cs typeface="Times New Roman" panose="02020603050405020304" pitchFamily="18" charset="0"/>
              </a:rPr>
              <a:t> , Ø=30° , c=0</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kPa</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Rectangle 21"/>
          <p:cNvSpPr/>
          <p:nvPr/>
        </p:nvSpPr>
        <p:spPr>
          <a:xfrm>
            <a:off x="100978" y="2633669"/>
            <a:ext cx="3408305" cy="369332"/>
          </a:xfrm>
          <a:prstGeom prst="rect">
            <a:avLst/>
          </a:prstGeom>
        </p:spPr>
        <p:txBody>
          <a:bodyPr wrap="none">
            <a:spAutoFit/>
          </a:bodyPr>
          <a:lstStyle/>
          <a:p>
            <a:r>
              <a:rPr lang="sr-Latn-ME" dirty="0">
                <a:latin typeface="Times New Roman" panose="02020603050405020304" pitchFamily="18" charset="0"/>
                <a:ea typeface="Times New Roman" panose="02020603050405020304" pitchFamily="18" charset="0"/>
              </a:rPr>
              <a:t>R</a:t>
            </a:r>
            <a:r>
              <a:rPr lang="sr-Latn-ME" baseline="-25000" dirty="0">
                <a:latin typeface="Times New Roman" panose="02020603050405020304" pitchFamily="18" charset="0"/>
                <a:ea typeface="Times New Roman" panose="02020603050405020304" pitchFamily="18" charset="0"/>
              </a:rPr>
              <a:t>bk</a:t>
            </a:r>
            <a:r>
              <a:rPr lang="sr-Latn-ME" dirty="0">
                <a:latin typeface="Times New Roman" panose="02020603050405020304" pitchFamily="18" charset="0"/>
                <a:ea typeface="Times New Roman" panose="02020603050405020304" pitchFamily="18" charset="0"/>
              </a:rPr>
              <a:t>=</a:t>
            </a:r>
            <a:r>
              <a:rPr lang="en-US" dirty="0" err="1">
                <a:latin typeface="Times New Roman" panose="02020603050405020304" pitchFamily="18" charset="0"/>
                <a:ea typeface="Times New Roman" panose="02020603050405020304" pitchFamily="18" charset="0"/>
              </a:rPr>
              <a:t>Ab</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qb</a:t>
            </a:r>
            <a:r>
              <a:rPr lang="en-US" dirty="0">
                <a:latin typeface="Times New Roman" panose="02020603050405020304" pitchFamily="18" charset="0"/>
                <a:ea typeface="Times New Roman" panose="02020603050405020304" pitchFamily="18" charset="0"/>
              </a:rPr>
              <a:t>=0.502 x 3960=</a:t>
            </a:r>
            <a:r>
              <a:rPr lang="sr-Latn-ME" dirty="0">
                <a:latin typeface="Times New Roman" panose="02020603050405020304" pitchFamily="18" charset="0"/>
                <a:ea typeface="Times New Roman" panose="02020603050405020304" pitchFamily="18" charset="0"/>
              </a:rPr>
              <a:t>19</a:t>
            </a:r>
            <a:r>
              <a:rPr lang="en-US" dirty="0">
                <a:latin typeface="Times New Roman" panose="02020603050405020304" pitchFamily="18" charset="0"/>
                <a:ea typeface="Times New Roman" panose="02020603050405020304" pitchFamily="18" charset="0"/>
              </a:rPr>
              <a:t>80</a:t>
            </a:r>
            <a:r>
              <a:rPr lang="sr-Latn-ME" dirty="0">
                <a:latin typeface="Times New Roman" panose="02020603050405020304" pitchFamily="18" charset="0"/>
                <a:ea typeface="Times New Roman" panose="02020603050405020304" pitchFamily="18" charset="0"/>
              </a:rPr>
              <a:t>kN</a:t>
            </a:r>
            <a:endParaRPr lang="en-US" dirty="0"/>
          </a:p>
        </p:txBody>
      </p:sp>
      <p:sp>
        <p:nvSpPr>
          <p:cNvPr id="23" name="Rectangle 22"/>
          <p:cNvSpPr/>
          <p:nvPr/>
        </p:nvSpPr>
        <p:spPr>
          <a:xfrm>
            <a:off x="125819" y="3618274"/>
            <a:ext cx="3350597" cy="369332"/>
          </a:xfrm>
          <a:prstGeom prst="rect">
            <a:avLst/>
          </a:prstGeom>
        </p:spPr>
        <p:txBody>
          <a:bodyPr wrap="none">
            <a:spAutoFit/>
          </a:bodyPr>
          <a:lstStyle/>
          <a:p>
            <a:r>
              <a:rPr lang="sr-Latn-ME" dirty="0">
                <a:latin typeface="Times New Roman" panose="02020603050405020304" pitchFamily="18" charset="0"/>
                <a:ea typeface="Times New Roman" panose="02020603050405020304" pitchFamily="18" charset="0"/>
              </a:rPr>
              <a:t>R</a:t>
            </a:r>
            <a:r>
              <a:rPr lang="en-US" dirty="0">
                <a:latin typeface="Times New Roman" panose="02020603050405020304" pitchFamily="18" charset="0"/>
                <a:ea typeface="Times New Roman" panose="02020603050405020304" pitchFamily="18" charset="0"/>
              </a:rPr>
              <a:t>s</a:t>
            </a:r>
            <a:r>
              <a:rPr lang="sr-Latn-ME" dirty="0">
                <a:latin typeface="Times New Roman" panose="02020603050405020304" pitchFamily="18" charset="0"/>
                <a:ea typeface="Times New Roman" panose="02020603050405020304" pitchFamily="18" charset="0"/>
              </a:rPr>
              <a:t>k=</a:t>
            </a:r>
            <a:r>
              <a:rPr lang="en-US" dirty="0">
                <a:latin typeface="Times New Roman" panose="02020603050405020304" pitchFamily="18" charset="0"/>
                <a:ea typeface="Times New Roman" panose="02020603050405020304" pitchFamily="18" charset="0"/>
              </a:rPr>
              <a:t>As </a:t>
            </a:r>
            <a:r>
              <a:rPr lang="en-US" dirty="0" err="1">
                <a:latin typeface="Times New Roman" panose="02020603050405020304" pitchFamily="18" charset="0"/>
                <a:ea typeface="Times New Roman" panose="02020603050405020304" pitchFamily="18" charset="0"/>
              </a:rPr>
              <a:t>qs</a:t>
            </a:r>
            <a:r>
              <a:rPr lang="en-US" dirty="0">
                <a:latin typeface="Times New Roman" panose="02020603050405020304" pitchFamily="18" charset="0"/>
                <a:ea typeface="Times New Roman" panose="02020603050405020304" pitchFamily="18" charset="0"/>
              </a:rPr>
              <a:t>=30.16 x 32.91=993</a:t>
            </a:r>
            <a:r>
              <a:rPr lang="sr-Latn-ME" dirty="0">
                <a:latin typeface="Times New Roman" panose="02020603050405020304" pitchFamily="18" charset="0"/>
                <a:ea typeface="Times New Roman" panose="02020603050405020304" pitchFamily="18" charset="0"/>
              </a:rPr>
              <a:t>kN</a:t>
            </a:r>
            <a:endParaRPr lang="en-US" dirty="0"/>
          </a:p>
        </p:txBody>
      </p:sp>
      <p:sp>
        <p:nvSpPr>
          <p:cNvPr id="25" name="Rectangle 24"/>
          <p:cNvSpPr/>
          <p:nvPr/>
        </p:nvSpPr>
        <p:spPr>
          <a:xfrm>
            <a:off x="4585573" y="3068818"/>
            <a:ext cx="7606427" cy="1754326"/>
          </a:xfrm>
          <a:prstGeom prst="rect">
            <a:avLst/>
          </a:prstGeom>
        </p:spPr>
        <p:txBody>
          <a:bodyPr wrap="square">
            <a:spAutoFit/>
          </a:bodyPr>
          <a:lstStyle/>
          <a:p>
            <a:r>
              <a:rPr lang="en-US" dirty="0">
                <a:latin typeface="Times New Roman" panose="02020603050405020304" pitchFamily="18" charset="0"/>
              </a:rPr>
              <a:t>(8) </a:t>
            </a:r>
            <a:r>
              <a:rPr lang="en-US" dirty="0" err="1">
                <a:latin typeface="Times New Roman" panose="02020603050405020304" pitchFamily="18" charset="0"/>
              </a:rPr>
              <a:t>Karakteristične</a:t>
            </a:r>
            <a:r>
              <a:rPr lang="en-US" dirty="0">
                <a:latin typeface="Times New Roman" panose="02020603050405020304" pitchFamily="18" charset="0"/>
              </a:rPr>
              <a:t> </a:t>
            </a:r>
            <a:r>
              <a:rPr lang="en-US" dirty="0" err="1">
                <a:latin typeface="Times New Roman" panose="02020603050405020304" pitchFamily="18" charset="0"/>
              </a:rPr>
              <a:t>vrijednosti</a:t>
            </a:r>
            <a:r>
              <a:rPr lang="en-US" dirty="0">
                <a:latin typeface="Times New Roman" panose="02020603050405020304" pitchFamily="18" charset="0"/>
              </a:rPr>
              <a:t> se </a:t>
            </a:r>
            <a:r>
              <a:rPr lang="en-US" dirty="0" err="1">
                <a:latin typeface="Times New Roman" panose="02020603050405020304" pitchFamily="18" charset="0"/>
              </a:rPr>
              <a:t>mogu</a:t>
            </a:r>
            <a:r>
              <a:rPr lang="en-US" dirty="0">
                <a:latin typeface="Times New Roman" panose="02020603050405020304" pitchFamily="18" charset="0"/>
              </a:rPr>
              <a:t> </a:t>
            </a:r>
            <a:r>
              <a:rPr lang="en-US" dirty="0" err="1">
                <a:latin typeface="Times New Roman" panose="02020603050405020304" pitchFamily="18" charset="0"/>
              </a:rPr>
              <a:t>sračunati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izraza</a:t>
            </a:r>
            <a:r>
              <a:rPr lang="en-US" dirty="0">
                <a:latin typeface="Times New Roman" panose="02020603050405020304" pitchFamily="18" charset="0"/>
              </a:rPr>
              <a:t>:</a:t>
            </a:r>
          </a:p>
          <a:p>
            <a:endParaRPr lang="en-US" dirty="0">
              <a:latin typeface="Times New Roman" panose="02020603050405020304" pitchFamily="18" charset="0"/>
            </a:endParaRPr>
          </a:p>
          <a:p>
            <a:r>
              <a:rPr lang="en-US" i="1"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b;k</a:t>
            </a:r>
            <a:r>
              <a:rPr lang="en-US" sz="1050" dirty="0">
                <a:latin typeface="Times New Roman" panose="02020603050405020304" pitchFamily="18" charset="0"/>
              </a:rPr>
              <a:t> </a:t>
            </a:r>
            <a:r>
              <a:rPr lang="en-US" dirty="0">
                <a:latin typeface="Times New Roman" panose="02020603050405020304" pitchFamily="18" charset="0"/>
              </a:rPr>
              <a:t>=</a:t>
            </a:r>
            <a:r>
              <a:rPr lang="en-US" i="1" dirty="0" err="1">
                <a:latin typeface="Times New Roman" panose="02020603050405020304" pitchFamily="18" charset="0"/>
              </a:rPr>
              <a:t>A</a:t>
            </a:r>
            <a:r>
              <a:rPr lang="en-US" sz="1050" dirty="0" err="1">
                <a:latin typeface="Times New Roman" panose="02020603050405020304" pitchFamily="18" charset="0"/>
              </a:rPr>
              <a:t>b</a:t>
            </a:r>
            <a:r>
              <a:rPr lang="en-US" sz="1050" dirty="0">
                <a:latin typeface="Times New Roman" panose="02020603050405020304" pitchFamily="18" charset="0"/>
              </a:rPr>
              <a:t> </a:t>
            </a:r>
            <a:r>
              <a:rPr lang="en-US" i="1" dirty="0" err="1">
                <a:latin typeface="Times New Roman" panose="02020603050405020304" pitchFamily="18" charset="0"/>
              </a:rPr>
              <a:t>q</a:t>
            </a:r>
            <a:r>
              <a:rPr lang="en-US" sz="1050" dirty="0" err="1">
                <a:latin typeface="Times New Roman" panose="02020603050405020304" pitchFamily="18" charset="0"/>
              </a:rPr>
              <a:t>b;k</a:t>
            </a:r>
            <a:r>
              <a:rPr lang="en-US" sz="1050"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i="1" dirty="0" err="1">
                <a:latin typeface="Times New Roman" panose="02020603050405020304" pitchFamily="18" charset="0"/>
              </a:rPr>
              <a:t>R</a:t>
            </a:r>
            <a:r>
              <a:rPr lang="en-US" sz="1050" dirty="0" err="1">
                <a:latin typeface="Times New Roman" panose="02020603050405020304" pitchFamily="18" charset="0"/>
              </a:rPr>
              <a:t>sk</a:t>
            </a:r>
            <a:r>
              <a:rPr lang="en-US" sz="1050" dirty="0">
                <a:latin typeface="Times New Roman" panose="02020603050405020304" pitchFamily="18" charset="0"/>
              </a:rPr>
              <a:t> </a:t>
            </a:r>
            <a:r>
              <a:rPr lang="en-US" dirty="0">
                <a:latin typeface="Times New Roman" panose="02020603050405020304" pitchFamily="18" charset="0"/>
              </a:rPr>
              <a:t>= </a:t>
            </a:r>
            <a:r>
              <a:rPr lang="el-GR" dirty="0">
                <a:latin typeface="Times New Roman" panose="02020603050405020304" pitchFamily="18" charset="0"/>
              </a:rPr>
              <a:t>Σ</a:t>
            </a:r>
            <a:r>
              <a:rPr lang="en-US" sz="1050" dirty="0" err="1">
                <a:latin typeface="Times New Roman" panose="02020603050405020304" pitchFamily="18" charset="0"/>
              </a:rPr>
              <a:t>i</a:t>
            </a:r>
            <a:r>
              <a:rPr lang="en-US" sz="1050" dirty="0">
                <a:latin typeface="Times New Roman" panose="02020603050405020304" pitchFamily="18" charset="0"/>
              </a:rPr>
              <a:t> </a:t>
            </a:r>
            <a:r>
              <a:rPr lang="en-US" i="1" dirty="0" err="1">
                <a:latin typeface="Times New Roman" panose="02020603050405020304" pitchFamily="18" charset="0"/>
              </a:rPr>
              <a:t>A</a:t>
            </a:r>
            <a:r>
              <a:rPr lang="en-US" sz="1050" dirty="0" err="1">
                <a:latin typeface="Times New Roman" panose="02020603050405020304" pitchFamily="18" charset="0"/>
              </a:rPr>
              <a:t>s;i</a:t>
            </a:r>
            <a:r>
              <a:rPr lang="en-US" sz="1050" dirty="0">
                <a:latin typeface="Times New Roman" panose="02020603050405020304" pitchFamily="18" charset="0"/>
              </a:rPr>
              <a:t> </a:t>
            </a:r>
            <a:r>
              <a:rPr lang="en-US" i="1" dirty="0" err="1">
                <a:latin typeface="Times New Roman" panose="02020603050405020304" pitchFamily="18" charset="0"/>
              </a:rPr>
              <a:t>q</a:t>
            </a:r>
            <a:r>
              <a:rPr lang="en-US" sz="1050" dirty="0" err="1">
                <a:latin typeface="Times New Roman" panose="02020603050405020304" pitchFamily="18" charset="0"/>
              </a:rPr>
              <a:t>s;i;k</a:t>
            </a:r>
            <a:r>
              <a:rPr lang="en-US" sz="1050" dirty="0">
                <a:latin typeface="Times New Roman" panose="02020603050405020304" pitchFamily="18" charset="0"/>
              </a:rPr>
              <a:t> 	</a:t>
            </a:r>
            <a:r>
              <a:rPr lang="en-US" dirty="0">
                <a:latin typeface="Times New Roman" panose="02020603050405020304" pitchFamily="18" charset="0"/>
              </a:rPr>
              <a:t>(7.9)</a:t>
            </a:r>
          </a:p>
          <a:p>
            <a:endParaRPr lang="en-US" dirty="0">
              <a:latin typeface="Times New Roman" panose="02020603050405020304" pitchFamily="18" charset="0"/>
            </a:endParaRPr>
          </a:p>
          <a:p>
            <a:r>
              <a:rPr lang="en-US" dirty="0" err="1">
                <a:latin typeface="Times New Roman" panose="02020603050405020304" pitchFamily="18" charset="0"/>
              </a:rPr>
              <a:t>gdje</a:t>
            </a:r>
            <a:r>
              <a:rPr lang="en-US" dirty="0">
                <a:latin typeface="Times New Roman" panose="02020603050405020304" pitchFamily="18" charset="0"/>
              </a:rPr>
              <a:t> </a:t>
            </a:r>
            <a:r>
              <a:rPr lang="en-US" dirty="0" err="1">
                <a:latin typeface="Times New Roman" panose="02020603050405020304" pitchFamily="18" charset="0"/>
              </a:rPr>
              <a:t>su</a:t>
            </a:r>
            <a:r>
              <a:rPr lang="en-US" dirty="0">
                <a:latin typeface="Times New Roman" panose="02020603050405020304" pitchFamily="18" charset="0"/>
              </a:rPr>
              <a:t> </a:t>
            </a:r>
            <a:r>
              <a:rPr lang="en-US" i="1" dirty="0" err="1">
                <a:latin typeface="Times New Roman" panose="02020603050405020304" pitchFamily="18" charset="0"/>
              </a:rPr>
              <a:t>q</a:t>
            </a:r>
            <a:r>
              <a:rPr lang="en-US" sz="1050" dirty="0" err="1">
                <a:latin typeface="Times New Roman" panose="02020603050405020304" pitchFamily="18" charset="0"/>
              </a:rPr>
              <a:t>b;k</a:t>
            </a:r>
            <a:r>
              <a:rPr lang="en-US" sz="1050"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i="1" dirty="0" err="1">
                <a:latin typeface="Times New Roman" panose="02020603050405020304" pitchFamily="18" charset="0"/>
              </a:rPr>
              <a:t>q</a:t>
            </a:r>
            <a:r>
              <a:rPr lang="en-US" sz="1050" dirty="0" err="1">
                <a:latin typeface="Times New Roman" panose="02020603050405020304" pitchFamily="18" charset="0"/>
              </a:rPr>
              <a:t>s;i;k</a:t>
            </a:r>
            <a:r>
              <a:rPr lang="en-US" sz="1050" dirty="0">
                <a:latin typeface="Times New Roman" panose="02020603050405020304" pitchFamily="18" charset="0"/>
              </a:rPr>
              <a:t> </a:t>
            </a:r>
            <a:r>
              <a:rPr lang="en-US" dirty="0" err="1">
                <a:latin typeface="Times New Roman" panose="02020603050405020304" pitchFamily="18" charset="0"/>
              </a:rPr>
              <a:t>karakteristične</a:t>
            </a:r>
            <a:r>
              <a:rPr lang="en-US" dirty="0">
                <a:latin typeface="Times New Roman" panose="02020603050405020304" pitchFamily="18" charset="0"/>
              </a:rPr>
              <a:t> </a:t>
            </a:r>
            <a:r>
              <a:rPr lang="en-US" dirty="0" err="1">
                <a:latin typeface="Times New Roman" panose="02020603050405020304" pitchFamily="18" charset="0"/>
              </a:rPr>
              <a:t>vrijednosti</a:t>
            </a:r>
            <a:r>
              <a:rPr lang="en-US" dirty="0">
                <a:latin typeface="Times New Roman" panose="02020603050405020304" pitchFamily="18" charset="0"/>
              </a:rPr>
              <a:t> </a:t>
            </a:r>
            <a:r>
              <a:rPr lang="en-US" dirty="0" err="1">
                <a:latin typeface="Times New Roman" panose="02020603050405020304" pitchFamily="18" charset="0"/>
              </a:rPr>
              <a:t>otpornosti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bazi</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trenja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omotaču</a:t>
            </a:r>
            <a:r>
              <a:rPr lang="en-US" dirty="0">
                <a:latin typeface="Times New Roman" panose="02020603050405020304" pitchFamily="18" charset="0"/>
              </a:rPr>
              <a:t> u </a:t>
            </a:r>
            <a:r>
              <a:rPr lang="en-US" dirty="0" err="1">
                <a:latin typeface="Times New Roman" panose="02020603050405020304" pitchFamily="18" charset="0"/>
              </a:rPr>
              <a:t>pojedinim</a:t>
            </a:r>
            <a:r>
              <a:rPr lang="en-US" dirty="0">
                <a:latin typeface="Times New Roman" panose="02020603050405020304" pitchFamily="18" charset="0"/>
              </a:rPr>
              <a:t> </a:t>
            </a:r>
            <a:r>
              <a:rPr lang="en-US" dirty="0" err="1">
                <a:latin typeface="Times New Roman" panose="02020603050405020304" pitchFamily="18" charset="0"/>
              </a:rPr>
              <a:t>slojevima</a:t>
            </a:r>
            <a:r>
              <a:rPr lang="en-US" dirty="0">
                <a:latin typeface="Times New Roman" panose="02020603050405020304" pitchFamily="18" charset="0"/>
              </a:rPr>
              <a:t>, a </a:t>
            </a:r>
            <a:r>
              <a:rPr lang="en-US" dirty="0" err="1">
                <a:latin typeface="Times New Roman" panose="02020603050405020304" pitchFamily="18" charset="0"/>
              </a:rPr>
              <a:t>koji</a:t>
            </a:r>
            <a:r>
              <a:rPr lang="en-US" dirty="0">
                <a:latin typeface="Times New Roman" panose="02020603050405020304" pitchFamily="18" charset="0"/>
              </a:rPr>
              <a:t> </a:t>
            </a:r>
            <a:r>
              <a:rPr lang="en-US" dirty="0" err="1">
                <a:latin typeface="Times New Roman" panose="02020603050405020304" pitchFamily="18" charset="0"/>
              </a:rPr>
              <a:t>su</a:t>
            </a:r>
            <a:r>
              <a:rPr lang="en-US" dirty="0">
                <a:latin typeface="Times New Roman" panose="02020603050405020304" pitchFamily="18" charset="0"/>
              </a:rPr>
              <a:t> </a:t>
            </a:r>
            <a:r>
              <a:rPr lang="en-US" dirty="0" err="1">
                <a:latin typeface="Times New Roman" panose="02020603050405020304" pitchFamily="18" charset="0"/>
              </a:rPr>
              <a:t>sračunati</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osnovu</a:t>
            </a:r>
            <a:r>
              <a:rPr lang="en-US" dirty="0">
                <a:latin typeface="Times New Roman" panose="02020603050405020304" pitchFamily="18" charset="0"/>
              </a:rPr>
              <a:t> </a:t>
            </a:r>
            <a:r>
              <a:rPr lang="en-US" dirty="0" err="1">
                <a:latin typeface="Times New Roman" panose="02020603050405020304" pitchFamily="18" charset="0"/>
              </a:rPr>
              <a:t>parametara</a:t>
            </a:r>
            <a:r>
              <a:rPr lang="en-US" dirty="0">
                <a:latin typeface="Times New Roman" panose="02020603050405020304" pitchFamily="18" charset="0"/>
              </a:rPr>
              <a:t> </a:t>
            </a:r>
            <a:r>
              <a:rPr lang="en-US" dirty="0" err="1">
                <a:latin typeface="Times New Roman" panose="02020603050405020304" pitchFamily="18" charset="0"/>
              </a:rPr>
              <a:t>tla</a:t>
            </a:r>
            <a:r>
              <a:rPr lang="en-US" dirty="0">
                <a:latin typeface="Times New Roman" panose="02020603050405020304" pitchFamily="18" charset="0"/>
              </a:rPr>
              <a:t>.</a:t>
            </a:r>
            <a:endParaRPr lang="en-US" dirty="0"/>
          </a:p>
        </p:txBody>
      </p:sp>
      <p:sp>
        <p:nvSpPr>
          <p:cNvPr id="26" name="Rectangle 25"/>
          <p:cNvSpPr/>
          <p:nvPr/>
        </p:nvSpPr>
        <p:spPr>
          <a:xfrm>
            <a:off x="4544663" y="4974354"/>
            <a:ext cx="7688246" cy="1015663"/>
          </a:xfrm>
          <a:prstGeom prst="rect">
            <a:avLst/>
          </a:prstGeom>
        </p:spPr>
        <p:txBody>
          <a:bodyPr wrap="square">
            <a:spAutoFit/>
          </a:bodyPr>
          <a:lstStyle/>
          <a:p>
            <a:r>
              <a:rPr lang="en-US" sz="1500" dirty="0">
                <a:latin typeface="Times New Roman" panose="02020603050405020304" pitchFamily="18" charset="0"/>
              </a:rPr>
              <a:t>NAPOMENA </a:t>
            </a:r>
            <a:r>
              <a:rPr lang="en-US" sz="1500" dirty="0" err="1">
                <a:latin typeface="Times New Roman" panose="02020603050405020304" pitchFamily="18" charset="0"/>
              </a:rPr>
              <a:t>Ukoliko</a:t>
            </a:r>
            <a:r>
              <a:rPr lang="en-US" sz="1500" dirty="0">
                <a:latin typeface="Times New Roman" panose="02020603050405020304" pitchFamily="18" charset="0"/>
              </a:rPr>
              <a:t> se </a:t>
            </a:r>
            <a:r>
              <a:rPr lang="en-US" sz="1500" dirty="0" err="1">
                <a:latin typeface="Times New Roman" panose="02020603050405020304" pitchFamily="18" charset="0"/>
              </a:rPr>
              <a:t>ovaj</a:t>
            </a:r>
            <a:r>
              <a:rPr lang="en-US" sz="1500" dirty="0">
                <a:latin typeface="Times New Roman" panose="02020603050405020304" pitchFamily="18" charset="0"/>
              </a:rPr>
              <a:t> </a:t>
            </a:r>
            <a:r>
              <a:rPr lang="en-US" sz="1500" dirty="0" err="1">
                <a:latin typeface="Times New Roman" panose="02020603050405020304" pitchFamily="18" charset="0"/>
              </a:rPr>
              <a:t>alternativni</a:t>
            </a:r>
            <a:r>
              <a:rPr lang="en-US" sz="1500" dirty="0">
                <a:latin typeface="Times New Roman" panose="02020603050405020304" pitchFamily="18" charset="0"/>
              </a:rPr>
              <a:t> </a:t>
            </a:r>
            <a:r>
              <a:rPr lang="en-US" sz="1500" dirty="0" err="1">
                <a:latin typeface="Times New Roman" panose="02020603050405020304" pitchFamily="18" charset="0"/>
              </a:rPr>
              <a:t>postupak</a:t>
            </a:r>
            <a:r>
              <a:rPr lang="en-US" sz="1500" dirty="0">
                <a:latin typeface="Times New Roman" panose="02020603050405020304" pitchFamily="18" charset="0"/>
              </a:rPr>
              <a:t> </a:t>
            </a:r>
            <a:r>
              <a:rPr lang="en-US" sz="1500" dirty="0" err="1">
                <a:latin typeface="Times New Roman" panose="02020603050405020304" pitchFamily="18" charset="0"/>
              </a:rPr>
              <a:t>primjenjuje</a:t>
            </a:r>
            <a:r>
              <a:rPr lang="en-US" sz="1500" dirty="0">
                <a:latin typeface="Times New Roman" panose="02020603050405020304" pitchFamily="18" charset="0"/>
              </a:rPr>
              <a:t>, </a:t>
            </a:r>
            <a:r>
              <a:rPr lang="en-US" sz="1500" dirty="0" err="1">
                <a:latin typeface="Times New Roman" panose="02020603050405020304" pitchFamily="18" charset="0"/>
              </a:rPr>
              <a:t>za</a:t>
            </a:r>
            <a:r>
              <a:rPr lang="en-US" sz="1500" dirty="0">
                <a:latin typeface="Times New Roman" panose="02020603050405020304" pitchFamily="18" charset="0"/>
              </a:rPr>
              <a:t> </a:t>
            </a:r>
            <a:r>
              <a:rPr lang="en-US" sz="1500" dirty="0" err="1">
                <a:latin typeface="Times New Roman" panose="02020603050405020304" pitchFamily="18" charset="0"/>
              </a:rPr>
              <a:t>vrijednosti</a:t>
            </a:r>
            <a:r>
              <a:rPr lang="en-US" sz="1500" dirty="0">
                <a:latin typeface="Times New Roman" panose="02020603050405020304" pitchFamily="18" charset="0"/>
              </a:rPr>
              <a:t> </a:t>
            </a:r>
            <a:r>
              <a:rPr lang="en-US" sz="1500" dirty="0" err="1">
                <a:latin typeface="Times New Roman" panose="02020603050405020304" pitchFamily="18" charset="0"/>
              </a:rPr>
              <a:t>parcijalnih</a:t>
            </a:r>
            <a:endParaRPr lang="en-US" sz="1500" dirty="0">
              <a:latin typeface="Times New Roman" panose="02020603050405020304" pitchFamily="18" charset="0"/>
            </a:endParaRPr>
          </a:p>
          <a:p>
            <a:r>
              <a:rPr lang="it-IT" sz="1500" dirty="0">
                <a:latin typeface="Times New Roman" panose="02020603050405020304" pitchFamily="18" charset="0"/>
              </a:rPr>
              <a:t>koeficijenata sigurnosti γb i γs koje su preporučene u Aneksu A, može da se javi potreba da se</a:t>
            </a:r>
          </a:p>
          <a:p>
            <a:r>
              <a:rPr lang="en-US" sz="1500" dirty="0" err="1">
                <a:latin typeface="Times New Roman" panose="02020603050405020304" pitchFamily="18" charset="0"/>
              </a:rPr>
              <a:t>koriguju</a:t>
            </a:r>
            <a:r>
              <a:rPr lang="en-US" sz="1500" dirty="0">
                <a:latin typeface="Times New Roman" panose="02020603050405020304" pitchFamily="18" charset="0"/>
              </a:rPr>
              <a:t> </a:t>
            </a:r>
            <a:r>
              <a:rPr lang="en-US" sz="1500" dirty="0" err="1">
                <a:latin typeface="Times New Roman" panose="02020603050405020304" pitchFamily="18" charset="0"/>
              </a:rPr>
              <a:t>sa</a:t>
            </a:r>
            <a:r>
              <a:rPr lang="en-US" sz="1500" dirty="0">
                <a:latin typeface="Times New Roman" panose="02020603050405020304" pitchFamily="18" charset="0"/>
              </a:rPr>
              <a:t> </a:t>
            </a:r>
            <a:r>
              <a:rPr lang="en-US" sz="1500" dirty="0" err="1">
                <a:latin typeface="Times New Roman" panose="02020603050405020304" pitchFamily="18" charset="0"/>
              </a:rPr>
              <a:t>koeficijentom</a:t>
            </a:r>
            <a:r>
              <a:rPr lang="en-US" sz="1500" dirty="0">
                <a:latin typeface="Times New Roman" panose="02020603050405020304" pitchFamily="18" charset="0"/>
              </a:rPr>
              <a:t> </a:t>
            </a:r>
            <a:r>
              <a:rPr lang="en-US" sz="1500" dirty="0" err="1">
                <a:latin typeface="Times New Roman" panose="02020603050405020304" pitchFamily="18" charset="0"/>
              </a:rPr>
              <a:t>modeliranja</a:t>
            </a:r>
            <a:r>
              <a:rPr lang="en-US" sz="1500" dirty="0">
                <a:latin typeface="Times New Roman" panose="02020603050405020304" pitchFamily="18" charset="0"/>
              </a:rPr>
              <a:t> </a:t>
            </a:r>
            <a:r>
              <a:rPr lang="en-US" sz="1500" dirty="0" err="1">
                <a:latin typeface="Times New Roman" panose="02020603050405020304" pitchFamily="18" charset="0"/>
              </a:rPr>
              <a:t>koji</a:t>
            </a:r>
            <a:r>
              <a:rPr lang="en-US" sz="1500" dirty="0">
                <a:latin typeface="Times New Roman" panose="02020603050405020304" pitchFamily="18" charset="0"/>
              </a:rPr>
              <a:t> je </a:t>
            </a:r>
            <a:r>
              <a:rPr lang="en-US" sz="1500" dirty="0" err="1">
                <a:latin typeface="Times New Roman" panose="02020603050405020304" pitchFamily="18" charset="0"/>
              </a:rPr>
              <a:t>veći</a:t>
            </a:r>
            <a:r>
              <a:rPr lang="en-US" sz="1500" dirty="0">
                <a:latin typeface="Times New Roman" panose="02020603050405020304" pitchFamily="18" charset="0"/>
              </a:rPr>
              <a:t> od 1,0. </a:t>
            </a:r>
            <a:r>
              <a:rPr lang="en-US" sz="1500" dirty="0" err="1">
                <a:latin typeface="Times New Roman" panose="02020603050405020304" pitchFamily="18" charset="0"/>
              </a:rPr>
              <a:t>Vrijednost</a:t>
            </a:r>
            <a:r>
              <a:rPr lang="en-US" sz="1500" dirty="0">
                <a:latin typeface="Times New Roman" panose="02020603050405020304" pitchFamily="18" charset="0"/>
              </a:rPr>
              <a:t> </a:t>
            </a:r>
            <a:r>
              <a:rPr lang="en-US" sz="1500" dirty="0" err="1">
                <a:latin typeface="Times New Roman" panose="02020603050405020304" pitchFamily="18" charset="0"/>
              </a:rPr>
              <a:t>koeficijenta</a:t>
            </a:r>
            <a:r>
              <a:rPr lang="en-US" sz="1500" dirty="0">
                <a:latin typeface="Times New Roman" panose="02020603050405020304" pitchFamily="18" charset="0"/>
              </a:rPr>
              <a:t> </a:t>
            </a:r>
            <a:r>
              <a:rPr lang="en-US" sz="1500" dirty="0" err="1">
                <a:latin typeface="Times New Roman" panose="02020603050405020304" pitchFamily="18" charset="0"/>
              </a:rPr>
              <a:t>modeliranja</a:t>
            </a:r>
            <a:r>
              <a:rPr lang="en-US" sz="1500" dirty="0">
                <a:latin typeface="Times New Roman" panose="02020603050405020304" pitchFamily="18" charset="0"/>
              </a:rPr>
              <a:t> </a:t>
            </a:r>
            <a:r>
              <a:rPr lang="en-US" sz="1500" dirty="0" err="1">
                <a:latin typeface="Times New Roman" panose="02020603050405020304" pitchFamily="18" charset="0"/>
              </a:rPr>
              <a:t>može</a:t>
            </a:r>
            <a:r>
              <a:rPr lang="en-US" sz="1500" dirty="0">
                <a:latin typeface="Times New Roman" panose="02020603050405020304" pitchFamily="18" charset="0"/>
              </a:rPr>
              <a:t> </a:t>
            </a:r>
            <a:r>
              <a:rPr lang="en-US" sz="1500" dirty="0" err="1"/>
              <a:t>biti</a:t>
            </a:r>
            <a:r>
              <a:rPr lang="en-US" sz="1500" dirty="0"/>
              <a:t> </a:t>
            </a:r>
            <a:r>
              <a:rPr lang="en-US" sz="1500" dirty="0" err="1"/>
              <a:t>određena</a:t>
            </a:r>
            <a:r>
              <a:rPr lang="en-US" sz="1500" dirty="0"/>
              <a:t> </a:t>
            </a:r>
            <a:r>
              <a:rPr lang="en-US" sz="1500" dirty="0" err="1"/>
              <a:t>nacionalnim</a:t>
            </a:r>
            <a:r>
              <a:rPr lang="en-US" sz="1500" dirty="0"/>
              <a:t> </a:t>
            </a:r>
            <a:r>
              <a:rPr lang="en-US" sz="1500" dirty="0" err="1"/>
              <a:t>aneksom</a:t>
            </a:r>
            <a:r>
              <a:rPr lang="en-US" sz="1500" dirty="0"/>
              <a:t>.</a:t>
            </a:r>
          </a:p>
        </p:txBody>
      </p:sp>
      <p:pic>
        <p:nvPicPr>
          <p:cNvPr id="27" name="Picture 26"/>
          <p:cNvPicPr>
            <a:picLocks noChangeAspect="1"/>
          </p:cNvPicPr>
          <p:nvPr/>
        </p:nvPicPr>
        <p:blipFill>
          <a:blip r:embed="rId3"/>
          <a:stretch>
            <a:fillRect/>
          </a:stretch>
        </p:blipFill>
        <p:spPr>
          <a:xfrm>
            <a:off x="4498540" y="2631487"/>
            <a:ext cx="6382384" cy="298547"/>
          </a:xfrm>
          <a:prstGeom prst="rect">
            <a:avLst/>
          </a:prstGeom>
        </p:spPr>
      </p:pic>
      <p:pic>
        <p:nvPicPr>
          <p:cNvPr id="28" name="Picture 27"/>
          <p:cNvPicPr>
            <a:picLocks noChangeAspect="1"/>
          </p:cNvPicPr>
          <p:nvPr/>
        </p:nvPicPr>
        <p:blipFill>
          <a:blip r:embed="rId4">
            <a:lum bright="-15000" contrast="36000"/>
          </a:blip>
          <a:stretch>
            <a:fillRect/>
          </a:stretch>
        </p:blipFill>
        <p:spPr>
          <a:xfrm>
            <a:off x="4544663" y="4242834"/>
            <a:ext cx="7460957" cy="2258411"/>
          </a:xfrm>
          <a:prstGeom prst="rect">
            <a:avLst/>
          </a:prstGeom>
          <a:ln w="22225">
            <a:solidFill>
              <a:schemeClr val="accent1">
                <a:shade val="50000"/>
              </a:schemeClr>
            </a:solidFill>
          </a:ln>
        </p:spPr>
      </p:pic>
      <p:sp>
        <p:nvSpPr>
          <p:cNvPr id="29" name="Title 2"/>
          <p:cNvSpPr txBox="1">
            <a:spLocks/>
          </p:cNvSpPr>
          <p:nvPr/>
        </p:nvSpPr>
        <p:spPr>
          <a:xfrm>
            <a:off x="100449" y="-10823"/>
            <a:ext cx="10999450" cy="4984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defRPr/>
            </a:pPr>
            <a:r>
              <a:rPr lang="sr-Latn-ME" sz="1800" b="1" dirty="0">
                <a:solidFill>
                  <a:srgbClr val="903163"/>
                </a:solidFill>
              </a:rPr>
              <a:t>Primjer 3 – Alternativni postupak određivanja granične nosivosti na osnovu rezultata ispitivanja tla</a:t>
            </a:r>
            <a:endParaRPr lang="en-US" sz="1800" b="1" dirty="0"/>
          </a:p>
        </p:txBody>
      </p:sp>
      <mc:AlternateContent xmlns:mc="http://schemas.openxmlformats.org/markup-compatibility/2006" xmlns:a14="http://schemas.microsoft.com/office/drawing/2010/main">
        <mc:Choice Requires="a14">
          <p:sp>
            <p:nvSpPr>
              <p:cNvPr id="30" name="Rectangle 29"/>
              <p:cNvSpPr/>
              <p:nvPr/>
            </p:nvSpPr>
            <p:spPr>
              <a:xfrm>
                <a:off x="151477" y="3940301"/>
                <a:ext cx="3940447" cy="3170099"/>
              </a:xfrm>
              <a:prstGeom prst="rect">
                <a:avLst/>
              </a:prstGeom>
            </p:spPr>
            <p:txBody>
              <a:bodyPr wrap="square">
                <a:spAutoFit/>
              </a:bodyPr>
              <a:lstStyle/>
              <a:p>
                <a:pPr algn="just" eaLnBrk="0" hangingPunct="0">
                  <a:lnSpc>
                    <a:spcPts val="1600"/>
                  </a:lnSpc>
                  <a:spcBef>
                    <a:spcPts val="1200"/>
                  </a:spcBef>
                  <a:spcAft>
                    <a:spcPts val="0"/>
                  </a:spcAft>
                  <a:tabLst>
                    <a:tab pos="2970530" algn="ctr"/>
                    <a:tab pos="5941060" algn="l"/>
                  </a:tabLst>
                </a:pP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R</a:t>
                </a:r>
                <a:r>
                  <a:rPr lang="sr-Latn-ME" baseline="-25000" dirty="0">
                    <a:effectLst/>
                    <a:latin typeface="Times New Roman" panose="02020603050405020304" pitchFamily="18" charset="0"/>
                    <a:ea typeface="Times New Roman" panose="02020603050405020304" pitchFamily="18" charset="0"/>
                  </a:rPr>
                  <a:t>bd</a:t>
                </a:r>
                <a:r>
                  <a:rPr lang="sr-Latn-ME" dirty="0">
                    <a:effectLst/>
                    <a:latin typeface="Times New Roman" panose="02020603050405020304" pitchFamily="18" charset="0"/>
                    <a:ea typeface="Times New Roman" panose="02020603050405020304" pitchFamily="18" charset="0"/>
                  </a:rPr>
                  <a:t> =</a:t>
                </a:r>
                <a:r>
                  <a:rPr lang="sr-Latn-ME" sz="2000" dirty="0">
                    <a:effectLst/>
                    <a:latin typeface="Times New Roman" panose="02020603050405020304" pitchFamily="18" charset="0"/>
                    <a:ea typeface="Times New Roman" panose="02020603050405020304" pitchFamily="18" charset="0"/>
                  </a:rPr>
                  <a:t>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𝑏𝑘</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1.5 </m:t>
                            </m:r>
                            <m:r>
                              <a:rPr lang="sr-Latn-ME" sz="2000" i="1">
                                <a:effectLst/>
                                <a:latin typeface="Cambria Math" panose="02040503050406030204" pitchFamily="18" charset="0"/>
                                <a:ea typeface="Times New Roman" panose="02020603050405020304" pitchFamily="18" charset="0"/>
                              </a:rPr>
                              <m:t>𝛾</m:t>
                            </m:r>
                          </m:e>
                          <m:sub>
                            <m:r>
                              <a:rPr lang="sr-Latn-ME" sz="2000" i="1">
                                <a:effectLst/>
                                <a:latin typeface="Cambria Math" panose="02040503050406030204" pitchFamily="18" charset="0"/>
                                <a:ea typeface="Times New Roman" panose="02020603050405020304" pitchFamily="18" charset="0"/>
                              </a:rPr>
                              <m:t>𝑏</m:t>
                            </m:r>
                          </m:sub>
                        </m:sSub>
                      </m:den>
                    </m:f>
                  </m:oMath>
                </a14:m>
                <a:r>
                  <a:rPr lang="sr-Latn-ME" sz="2000" dirty="0">
                    <a:effectLst/>
                    <a:latin typeface="Times New Roman" panose="02020603050405020304" pitchFamily="18" charset="0"/>
                    <a:ea typeface="Times New Roman" panose="02020603050405020304" pitchFamily="18" charset="0"/>
                  </a:rPr>
                  <a:t> = </a:t>
                </a:r>
                <a:r>
                  <a:rPr lang="en-US" sz="2000" dirty="0">
                    <a:effectLst/>
                    <a:latin typeface="Times New Roman" panose="02020603050405020304" pitchFamily="18" charset="0"/>
                    <a:ea typeface="Times New Roman" panose="02020603050405020304" pitchFamily="18" charset="0"/>
                  </a:rPr>
                  <a:t>1320</a:t>
                </a:r>
                <a:r>
                  <a:rPr lang="sr-Latn-ME" dirty="0">
                    <a:effectLst/>
                    <a:latin typeface="Times New Roman" panose="02020603050405020304" pitchFamily="18" charset="0"/>
                    <a:ea typeface="Times New Roman" panose="02020603050405020304" pitchFamily="18" charset="0"/>
                  </a:rPr>
                  <a:t>kN</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sr-Latn-ME" dirty="0">
                    <a:effectLst/>
                    <a:latin typeface="Times New Roman" panose="02020603050405020304" pitchFamily="18" charset="0"/>
                    <a:ea typeface="Times New Roman" panose="02020603050405020304" pitchFamily="18" charset="0"/>
                  </a:rPr>
                  <a:t>R</a:t>
                </a:r>
                <a:r>
                  <a:rPr lang="sr-Latn-ME" baseline="-25000" dirty="0">
                    <a:effectLst/>
                    <a:latin typeface="Times New Roman" panose="02020603050405020304" pitchFamily="18" charset="0"/>
                    <a:ea typeface="Times New Roman" panose="02020603050405020304" pitchFamily="18" charset="0"/>
                  </a:rPr>
                  <a:t>sd</a:t>
                </a:r>
                <a:r>
                  <a:rPr lang="sr-Latn-ME" dirty="0">
                    <a:effectLst/>
                    <a:latin typeface="Times New Roman" panose="02020603050405020304" pitchFamily="18" charset="0"/>
                    <a:ea typeface="Times New Roman" panose="02020603050405020304" pitchFamily="18" charset="0"/>
                  </a:rPr>
                  <a:t> =</a:t>
                </a:r>
                <a:r>
                  <a:rPr lang="sr-Latn-ME" sz="2000" dirty="0">
                    <a:effectLst/>
                    <a:latin typeface="Times New Roman" panose="02020603050405020304" pitchFamily="18" charset="0"/>
                    <a:ea typeface="Times New Roman" panose="02020603050405020304" pitchFamily="18" charset="0"/>
                  </a:rPr>
                  <a:t>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𝑅</m:t>
                            </m:r>
                          </m:e>
                          <m:sub>
                            <m:r>
                              <a:rPr lang="sr-Latn-ME" sz="2000" i="1">
                                <a:effectLst/>
                                <a:latin typeface="Cambria Math" panose="02040503050406030204" pitchFamily="18" charset="0"/>
                                <a:ea typeface="Times New Roman" panose="02020603050405020304" pitchFamily="18" charset="0"/>
                              </a:rPr>
                              <m:t>𝑠𝑘</m:t>
                            </m:r>
                          </m:sub>
                        </m:sSub>
                      </m:num>
                      <m:den>
                        <m:sSub>
                          <m:sSubPr>
                            <m:ctrlPr>
                              <a:rPr lang="en-US" sz="2000" i="1">
                                <a:effectLst/>
                                <a:latin typeface="Cambria Math" panose="02040503050406030204" pitchFamily="18" charset="0"/>
                                <a:ea typeface="Times New Roman" panose="02020603050405020304" pitchFamily="18" charset="0"/>
                              </a:rPr>
                            </m:ctrlPr>
                          </m:sSubPr>
                          <m:e>
                            <m:r>
                              <a:rPr lang="sr-Latn-ME" sz="2000" i="1">
                                <a:effectLst/>
                                <a:latin typeface="Cambria Math" panose="02040503050406030204" pitchFamily="18" charset="0"/>
                                <a:ea typeface="Times New Roman" panose="02020603050405020304" pitchFamily="18" charset="0"/>
                              </a:rPr>
                              <m:t>1.5 </m:t>
                            </m:r>
                            <m:r>
                              <a:rPr lang="sr-Latn-ME" sz="2000" i="1">
                                <a:effectLst/>
                                <a:latin typeface="Cambria Math" panose="02040503050406030204" pitchFamily="18" charset="0"/>
                                <a:ea typeface="Times New Roman" panose="02020603050405020304" pitchFamily="18" charset="0"/>
                              </a:rPr>
                              <m:t>𝛾</m:t>
                            </m:r>
                          </m:e>
                          <m:sub>
                            <m:r>
                              <a:rPr lang="sr-Latn-ME" sz="2000" i="1">
                                <a:effectLst/>
                                <a:latin typeface="Cambria Math" panose="02040503050406030204" pitchFamily="18" charset="0"/>
                                <a:ea typeface="Times New Roman" panose="02020603050405020304" pitchFamily="18" charset="0"/>
                              </a:rPr>
                              <m:t>𝑠</m:t>
                            </m:r>
                          </m:sub>
                        </m:sSub>
                      </m:den>
                    </m:f>
                  </m:oMath>
                </a14:m>
                <a:r>
                  <a:rPr lang="sr-Latn-ME" sz="2000" dirty="0">
                    <a:effectLst/>
                    <a:latin typeface="Times New Roman" panose="02020603050405020304" pitchFamily="18" charset="0"/>
                    <a:ea typeface="Times New Roman" panose="02020603050405020304" pitchFamily="18" charset="0"/>
                  </a:rPr>
                  <a:t> = </a:t>
                </a:r>
                <a:r>
                  <a:rPr lang="en-US" sz="2000" dirty="0">
                    <a:effectLst/>
                    <a:latin typeface="Times New Roman" panose="02020603050405020304" pitchFamily="18" charset="0"/>
                    <a:ea typeface="Times New Roman" panose="02020603050405020304" pitchFamily="18" charset="0"/>
                  </a:rPr>
                  <a:t>662</a:t>
                </a:r>
                <a:r>
                  <a:rPr lang="sr-Latn-ME" dirty="0">
                    <a:effectLst/>
                    <a:latin typeface="Times New Roman" panose="02020603050405020304" pitchFamily="18" charset="0"/>
                    <a:ea typeface="Times New Roman" panose="02020603050405020304" pitchFamily="18" charset="0"/>
                  </a:rPr>
                  <a:t>kN</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r>
                  <a:rPr lang="sr-Latn-ME" dirty="0">
                    <a:effectLst/>
                    <a:latin typeface="Times New Roman" panose="02020603050405020304" pitchFamily="18" charset="0"/>
                    <a:ea typeface="Times New Roman" panose="02020603050405020304" pitchFamily="18" charset="0"/>
                  </a:rPr>
                  <a:t>Ukupna proračunska čvrstoća:</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endParaRPr lang="en-GB"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r>
                  <a:rPr lang="en-GB" dirty="0" err="1">
                    <a:effectLst/>
                    <a:latin typeface="Times New Roman" panose="02020603050405020304" pitchFamily="18" charset="0"/>
                    <a:ea typeface="Times New Roman" panose="02020603050405020304" pitchFamily="18" charset="0"/>
                  </a:rPr>
                  <a:t>R</a:t>
                </a:r>
                <a:r>
                  <a:rPr lang="en-GB" baseline="-25000" dirty="0" err="1">
                    <a:effectLst/>
                    <a:latin typeface="Times New Roman" panose="02020603050405020304" pitchFamily="18" charset="0"/>
                    <a:ea typeface="Times New Roman" panose="02020603050405020304" pitchFamily="18" charset="0"/>
                  </a:rPr>
                  <a:t>cd</a:t>
                </a:r>
                <a:r>
                  <a:rPr lang="en-GB" dirty="0">
                    <a:effectLst/>
                    <a:latin typeface="Times New Roman" panose="02020603050405020304" pitchFamily="18" charset="0"/>
                    <a:ea typeface="Times New Roman" panose="02020603050405020304" pitchFamily="18" charset="0"/>
                  </a:rPr>
                  <a:t> = </a:t>
                </a:r>
                <a14:m>
                  <m:oMath xmlns:m="http://schemas.openxmlformats.org/officeDocument/2006/math">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en-GB" sz="2000" i="1">
                                <a:effectLst/>
                                <a:latin typeface="Cambria Math" panose="02040503050406030204" pitchFamily="18" charset="0"/>
                                <a:ea typeface="Times New Roman" panose="02020603050405020304" pitchFamily="18" charset="0"/>
                              </a:rPr>
                              <m:t>𝑅</m:t>
                            </m:r>
                          </m:e>
                          <m:sub>
                            <m:r>
                              <a:rPr lang="en-GB" sz="2000" i="1">
                                <a:effectLst/>
                                <a:latin typeface="Cambria Math" panose="02040503050406030204" pitchFamily="18" charset="0"/>
                                <a:ea typeface="Times New Roman" panose="02020603050405020304" pitchFamily="18" charset="0"/>
                              </a:rPr>
                              <m:t>𝑠𝑘</m:t>
                            </m:r>
                          </m:sub>
                        </m:sSub>
                      </m:num>
                      <m:den>
                        <m:r>
                          <a:rPr lang="en-GB" sz="2000" i="1">
                            <a:effectLst/>
                            <a:latin typeface="Cambria Math" panose="02040503050406030204" pitchFamily="18" charset="0"/>
                            <a:ea typeface="Times New Roman" panose="02020603050405020304" pitchFamily="18" charset="0"/>
                          </a:rPr>
                          <m:t>1.5 </m:t>
                        </m:r>
                        <m:sSub>
                          <m:sSubPr>
                            <m:ctrlPr>
                              <a:rPr lang="en-US" sz="2000" i="1">
                                <a:effectLst/>
                                <a:latin typeface="Cambria Math" panose="02040503050406030204" pitchFamily="18" charset="0"/>
                                <a:ea typeface="Times New Roman" panose="02020603050405020304" pitchFamily="18" charset="0"/>
                              </a:rPr>
                            </m:ctrlPr>
                          </m:sSubPr>
                          <m:e>
                            <m:r>
                              <a:rPr lang="en-GB" sz="2000" i="1">
                                <a:effectLst/>
                                <a:latin typeface="Cambria Math" panose="02040503050406030204" pitchFamily="18" charset="0"/>
                                <a:ea typeface="Times New Roman" panose="02020603050405020304" pitchFamily="18" charset="0"/>
                              </a:rPr>
                              <m:t>𝛾</m:t>
                            </m:r>
                          </m:e>
                          <m:sub>
                            <m:r>
                              <a:rPr lang="en-GB" sz="2000" i="1">
                                <a:effectLst/>
                                <a:latin typeface="Cambria Math" panose="02040503050406030204" pitchFamily="18" charset="0"/>
                                <a:ea typeface="Times New Roman" panose="02020603050405020304" pitchFamily="18" charset="0"/>
                              </a:rPr>
                              <m:t>𝑠</m:t>
                            </m:r>
                          </m:sub>
                        </m:sSub>
                      </m:den>
                    </m:f>
                    <m:r>
                      <a:rPr lang="en-GB" sz="2000">
                        <a:effectLst/>
                        <a:latin typeface="Cambria Math" panose="02040503050406030204" pitchFamily="18" charset="0"/>
                        <a:ea typeface="Times New Roman" panose="02020603050405020304" pitchFamily="18" charset="0"/>
                      </a:rPr>
                      <m:t>+</m:t>
                    </m:r>
                    <m:f>
                      <m:fPr>
                        <m:ctrlPr>
                          <a:rPr lang="en-US" sz="2000" i="1">
                            <a:effectLst/>
                            <a:latin typeface="Cambria Math" panose="02040503050406030204" pitchFamily="18" charset="0"/>
                            <a:ea typeface="Times New Roman" panose="02020603050405020304" pitchFamily="18" charset="0"/>
                          </a:rPr>
                        </m:ctrlPr>
                      </m:fPr>
                      <m:num>
                        <m:sSub>
                          <m:sSubPr>
                            <m:ctrlPr>
                              <a:rPr lang="en-US" sz="2000" i="1">
                                <a:effectLst/>
                                <a:latin typeface="Cambria Math" panose="02040503050406030204" pitchFamily="18" charset="0"/>
                                <a:ea typeface="Times New Roman" panose="02020603050405020304" pitchFamily="18" charset="0"/>
                              </a:rPr>
                            </m:ctrlPr>
                          </m:sSubPr>
                          <m:e>
                            <m:r>
                              <a:rPr lang="en-GB" sz="2000" i="1">
                                <a:effectLst/>
                                <a:latin typeface="Cambria Math" panose="02040503050406030204" pitchFamily="18" charset="0"/>
                                <a:ea typeface="Times New Roman" panose="02020603050405020304" pitchFamily="18" charset="0"/>
                              </a:rPr>
                              <m:t>𝑅</m:t>
                            </m:r>
                          </m:e>
                          <m:sub>
                            <m:r>
                              <a:rPr lang="en-GB" sz="2000" i="1">
                                <a:effectLst/>
                                <a:latin typeface="Cambria Math" panose="02040503050406030204" pitchFamily="18" charset="0"/>
                                <a:ea typeface="Times New Roman" panose="02020603050405020304" pitchFamily="18" charset="0"/>
                              </a:rPr>
                              <m:t>𝑏𝑘</m:t>
                            </m:r>
                          </m:sub>
                        </m:sSub>
                      </m:num>
                      <m:den>
                        <m:r>
                          <a:rPr lang="en-GB" sz="2000" i="1">
                            <a:effectLst/>
                            <a:latin typeface="Cambria Math" panose="02040503050406030204" pitchFamily="18" charset="0"/>
                            <a:ea typeface="Times New Roman" panose="02020603050405020304" pitchFamily="18" charset="0"/>
                          </a:rPr>
                          <m:t>1.5 </m:t>
                        </m:r>
                        <m:sSub>
                          <m:sSubPr>
                            <m:ctrlPr>
                              <a:rPr lang="en-US" sz="2000" i="1">
                                <a:effectLst/>
                                <a:latin typeface="Cambria Math" panose="02040503050406030204" pitchFamily="18" charset="0"/>
                                <a:ea typeface="Times New Roman" panose="02020603050405020304" pitchFamily="18" charset="0"/>
                              </a:rPr>
                            </m:ctrlPr>
                          </m:sSubPr>
                          <m:e>
                            <m:r>
                              <a:rPr lang="en-GB" sz="2000" i="1">
                                <a:effectLst/>
                                <a:latin typeface="Cambria Math" panose="02040503050406030204" pitchFamily="18" charset="0"/>
                                <a:ea typeface="Times New Roman" panose="02020603050405020304" pitchFamily="18" charset="0"/>
                              </a:rPr>
                              <m:t>𝛾</m:t>
                            </m:r>
                          </m:e>
                          <m:sub>
                            <m:r>
                              <a:rPr lang="en-GB" sz="2000" i="1">
                                <a:effectLst/>
                                <a:latin typeface="Cambria Math" panose="02040503050406030204" pitchFamily="18" charset="0"/>
                                <a:ea typeface="Times New Roman" panose="02020603050405020304" pitchFamily="18" charset="0"/>
                              </a:rPr>
                              <m:t>𝑏</m:t>
                            </m:r>
                          </m:sub>
                        </m:sSub>
                      </m:den>
                    </m:f>
                  </m:oMath>
                </a14:m>
                <a:r>
                  <a:rPr lang="en-GB" sz="2000" dirty="0">
                    <a:effectLst/>
                    <a:latin typeface="Times New Roman" panose="02020603050405020304" pitchFamily="18" charset="0"/>
                    <a:ea typeface="Times New Roman" panose="02020603050405020304" pitchFamily="18" charset="0"/>
                  </a:rPr>
                  <a:t> </a:t>
                </a:r>
                <a:r>
                  <a:rPr lang="en-GB" dirty="0">
                    <a:effectLst/>
                    <a:latin typeface="Times New Roman" panose="02020603050405020304" pitchFamily="18" charset="0"/>
                    <a:ea typeface="Times New Roman" panose="02020603050405020304" pitchFamily="18" charset="0"/>
                  </a:rPr>
                  <a:t>= </a:t>
                </a:r>
                <a14:m>
                  <m:oMath xmlns:m="http://schemas.openxmlformats.org/officeDocument/2006/math">
                    <m:r>
                      <a:rPr lang="en-US" sz="2000" b="0" i="1" smtClean="0">
                        <a:effectLst/>
                        <a:latin typeface="Cambria Math" panose="02040503050406030204" pitchFamily="18" charset="0"/>
                        <a:ea typeface="Times New Roman" panose="02020603050405020304" pitchFamily="18" charset="0"/>
                      </a:rPr>
                      <m:t>2648</m:t>
                    </m:r>
                  </m:oMath>
                </a14:m>
                <a:r>
                  <a:rPr lang="sr-Latn-ME" sz="2000" dirty="0">
                    <a:effectLst/>
                    <a:latin typeface="Times New Roman" panose="02020603050405020304" pitchFamily="18" charset="0"/>
                    <a:ea typeface="Times New Roman" panose="02020603050405020304" pitchFamily="18" charset="0"/>
                  </a:rPr>
                  <a:t> </a:t>
                </a:r>
                <a:r>
                  <a:rPr lang="sr-Latn-ME" dirty="0">
                    <a:effectLst/>
                    <a:latin typeface="Times New Roman" panose="02020603050405020304" pitchFamily="18" charset="0"/>
                    <a:ea typeface="Times New Roman" panose="02020603050405020304" pitchFamily="18" charset="0"/>
                  </a:rPr>
                  <a:t>kN</a:t>
                </a:r>
                <a:endParaRPr lang="en-US" dirty="0">
                  <a:effectLst/>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tabLst>
                    <a:tab pos="2970530" algn="ctr"/>
                    <a:tab pos="5941060" algn="l"/>
                  </a:tabLst>
                </a:pPr>
                <a:endParaRPr lang="en-US" dirty="0">
                  <a:effectLst/>
                  <a:latin typeface="Times New Roman" panose="02020603050405020304" pitchFamily="18" charset="0"/>
                  <a:ea typeface="Times New Roman" panose="02020603050405020304" pitchFamily="18" charset="0"/>
                </a:endParaRPr>
              </a:p>
            </p:txBody>
          </p:sp>
        </mc:Choice>
        <mc:Fallback xmlns="">
          <p:sp>
            <p:nvSpPr>
              <p:cNvPr id="30" name="Rectangle 29"/>
              <p:cNvSpPr>
                <a:spLocks noRot="1" noChangeAspect="1" noMove="1" noResize="1" noEditPoints="1" noAdjustHandles="1" noChangeArrowheads="1" noChangeShapeType="1" noTextEdit="1"/>
              </p:cNvSpPr>
              <p:nvPr/>
            </p:nvSpPr>
            <p:spPr>
              <a:xfrm>
                <a:off x="151477" y="3940301"/>
                <a:ext cx="3940447" cy="3170099"/>
              </a:xfrm>
              <a:prstGeom prst="rect">
                <a:avLst/>
              </a:prstGeom>
              <a:blipFill rotWithShape="0">
                <a:blip r:embed="rId5"/>
                <a:stretch>
                  <a:fillRect l="-1393"/>
                </a:stretch>
              </a:blipFill>
            </p:spPr>
            <p:txBody>
              <a:bodyPr/>
              <a:lstStyle/>
              <a:p>
                <a:r>
                  <a:rPr lang="en-US">
                    <a:noFill/>
                  </a:rPr>
                  <a:t> </a:t>
                </a:r>
              </a:p>
            </p:txBody>
          </p:sp>
        </mc:Fallback>
      </mc:AlternateContent>
      <p:sp>
        <p:nvSpPr>
          <p:cNvPr id="32" name="Rectangle 31"/>
          <p:cNvSpPr/>
          <p:nvPr/>
        </p:nvSpPr>
        <p:spPr>
          <a:xfrm>
            <a:off x="6302934" y="5308682"/>
            <a:ext cx="1795863" cy="252195"/>
          </a:xfrm>
          <a:prstGeom prst="rect">
            <a:avLst/>
          </a:prstGeom>
          <a:solidFill>
            <a:srgbClr val="00B05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3" name="Rectangle 32"/>
          <p:cNvSpPr/>
          <p:nvPr/>
        </p:nvSpPr>
        <p:spPr>
          <a:xfrm>
            <a:off x="1055440" y="4444032"/>
            <a:ext cx="386272" cy="223766"/>
          </a:xfrm>
          <a:prstGeom prst="rect">
            <a:avLst/>
          </a:prstGeom>
          <a:solidFill>
            <a:srgbClr val="FF00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1055440" y="5182826"/>
            <a:ext cx="386272" cy="151640"/>
          </a:xfrm>
          <a:prstGeom prst="rect">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4943872" y="5699661"/>
            <a:ext cx="1795863" cy="252195"/>
          </a:xfrm>
          <a:prstGeom prst="rect">
            <a:avLst/>
          </a:prstGeom>
          <a:solidFill>
            <a:srgbClr val="00B05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24" name="Title 2"/>
          <p:cNvSpPr txBox="1">
            <a:spLocks/>
          </p:cNvSpPr>
          <p:nvPr/>
        </p:nvSpPr>
        <p:spPr>
          <a:xfrm>
            <a:off x="-731403" y="452146"/>
            <a:ext cx="5108877" cy="4984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sr-Latn-ME" sz="1800" b="1" dirty="0">
                <a:solidFill>
                  <a:srgbClr val="903163"/>
                </a:solidFill>
              </a:rPr>
              <a:t>Proračunski pristup </a:t>
            </a:r>
            <a:r>
              <a:rPr lang="sr-Cyrl-ME" sz="1800" b="1" dirty="0">
                <a:solidFill>
                  <a:srgbClr val="903163"/>
                </a:solidFill>
              </a:rPr>
              <a:t>2 (А1+М1+</a:t>
            </a:r>
            <a:r>
              <a:rPr lang="en-US" sz="1800" b="1" dirty="0">
                <a:solidFill>
                  <a:srgbClr val="903163"/>
                </a:solidFill>
              </a:rPr>
              <a:t>R</a:t>
            </a:r>
            <a:r>
              <a:rPr lang="sr-Cyrl-ME" sz="1800" b="1" dirty="0">
                <a:solidFill>
                  <a:srgbClr val="903163"/>
                </a:solidFill>
              </a:rPr>
              <a:t>2)</a:t>
            </a:r>
            <a:endParaRPr lang="en-US" sz="1800" b="1" dirty="0"/>
          </a:p>
        </p:txBody>
      </p:sp>
      <p:sp>
        <p:nvSpPr>
          <p:cNvPr id="31" name="Rectangle 30"/>
          <p:cNvSpPr/>
          <p:nvPr/>
        </p:nvSpPr>
        <p:spPr>
          <a:xfrm>
            <a:off x="759739" y="6501245"/>
            <a:ext cx="295701" cy="260869"/>
          </a:xfrm>
          <a:prstGeom prst="rect">
            <a:avLst/>
          </a:prstGeom>
          <a:solidFill>
            <a:srgbClr val="00B05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
        <p:nvSpPr>
          <p:cNvPr id="36" name="Rectangle 35"/>
          <p:cNvSpPr/>
          <p:nvPr/>
        </p:nvSpPr>
        <p:spPr>
          <a:xfrm>
            <a:off x="1527334" y="6524427"/>
            <a:ext cx="295701" cy="260869"/>
          </a:xfrm>
          <a:prstGeom prst="rect">
            <a:avLst/>
          </a:prstGeom>
          <a:solidFill>
            <a:srgbClr val="00B05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2740373313"/>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3"/>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2"/>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8"/>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34"/>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grpId="0" nodeType="clickEffect">
                                  <p:stCondLst>
                                    <p:cond delay="0"/>
                                  </p:stCondLst>
                                  <p:childTnLst>
                                    <p:set>
                                      <p:cBhvr>
                                        <p:cTn id="81" dur="1" fill="hold">
                                          <p:stCondLst>
                                            <p:cond delay="0"/>
                                          </p:stCondLst>
                                        </p:cTn>
                                        <p:tgtEl>
                                          <p:spTgt spid="7"/>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10"/>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nodeType="clickEffect">
                                  <p:stCondLst>
                                    <p:cond delay="0"/>
                                  </p:stCondLst>
                                  <p:childTnLst>
                                    <p:set>
                                      <p:cBhvr>
                                        <p:cTn id="89" dur="1" fill="hold">
                                          <p:stCondLst>
                                            <p:cond delay="0"/>
                                          </p:stCondLst>
                                        </p:cTn>
                                        <p:tgtEl>
                                          <p:spTgt spid="28"/>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0"/>
                                          </p:stCondLst>
                                        </p:cTn>
                                        <p:tgtEl>
                                          <p:spTgt spid="35"/>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0"/>
                                          </p:stCondLst>
                                        </p:cTn>
                                        <p:tgtEl>
                                          <p:spTgt spid="31"/>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1" presetClass="entr" presetSubtype="0" fill="hold" grpId="0" nodeType="clickEffect">
                                  <p:stCondLst>
                                    <p:cond delay="0"/>
                                  </p:stCondLst>
                                  <p:childTnLst>
                                    <p:set>
                                      <p:cBhvr>
                                        <p:cTn id="109"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animBg="1"/>
      <p:bldP spid="8" grpId="0" animBg="1"/>
      <p:bldP spid="10" grpId="0" animBg="1"/>
      <p:bldP spid="12" grpId="0" animBg="1"/>
      <p:bldP spid="18" grpId="0"/>
      <p:bldP spid="22" grpId="0"/>
      <p:bldP spid="23" grpId="0"/>
      <p:bldP spid="25" grpId="0"/>
      <p:bldP spid="26" grpId="0"/>
      <p:bldP spid="29" grpId="0"/>
      <p:bldP spid="30" grpId="0"/>
      <p:bldP spid="32" grpId="0" animBg="1"/>
      <p:bldP spid="33" grpId="0" animBg="1"/>
      <p:bldP spid="34" grpId="0" animBg="1"/>
      <p:bldP spid="35" grpId="0" animBg="1"/>
      <p:bldP spid="24" grpId="0"/>
      <p:bldP spid="31" grpId="0" animBg="1"/>
      <p:bldP spid="3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68896" y="476672"/>
            <a:ext cx="10972800" cy="1143000"/>
          </a:xfrm>
        </p:spPr>
        <p:txBody>
          <a:bodyPr/>
          <a:lstStyle/>
          <a:p>
            <a:r>
              <a:rPr lang="en-US" dirty="0"/>
              <a:t>4</a:t>
            </a:r>
            <a:r>
              <a:rPr lang="sr-Latn-ME" dirty="0"/>
              <a:t>. Sadržaj predavanja</a:t>
            </a:r>
            <a:endParaRPr lang="en-US" dirty="0"/>
          </a:p>
        </p:txBody>
      </p:sp>
      <p:sp>
        <p:nvSpPr>
          <p:cNvPr id="3" name="Content Placeholder 2"/>
          <p:cNvSpPr>
            <a:spLocks noGrp="1"/>
          </p:cNvSpPr>
          <p:nvPr>
            <p:ph idx="1"/>
          </p:nvPr>
        </p:nvSpPr>
        <p:spPr>
          <a:xfrm>
            <a:off x="911424" y="1844824"/>
            <a:ext cx="11017224" cy="2764903"/>
          </a:xfrm>
        </p:spPr>
        <p:txBody>
          <a:bodyPr>
            <a:noAutofit/>
          </a:bodyPr>
          <a:lstStyle/>
          <a:p>
            <a:r>
              <a:rPr lang="en-US" sz="3000" dirty="0" err="1"/>
              <a:t>Nosivost</a:t>
            </a:r>
            <a:r>
              <a:rPr lang="en-US" sz="3000" dirty="0"/>
              <a:t> </a:t>
            </a:r>
            <a:r>
              <a:rPr lang="sr-Latn-ME" sz="3000" dirty="0"/>
              <a:t>šipa po starom pravilniku</a:t>
            </a:r>
          </a:p>
          <a:p>
            <a:r>
              <a:rPr lang="sr-Latn-ME" sz="3000" dirty="0"/>
              <a:t>Nosivost šipa po EC7</a:t>
            </a:r>
            <a:endParaRPr lang="en-US" sz="3000" dirty="0"/>
          </a:p>
          <a:p>
            <a:r>
              <a:rPr lang="sr-Latn-ME" sz="3000" dirty="0"/>
              <a:t>Računski primjer 1 – Nosivost šipa na osnovu probnog opterećenja</a:t>
            </a:r>
          </a:p>
          <a:p>
            <a:r>
              <a:rPr lang="sr-Latn-ME" sz="3000" dirty="0"/>
              <a:t>Računski primjer 2 – Nosivost šipa na osnovu rezultata CPT</a:t>
            </a:r>
          </a:p>
          <a:p>
            <a:r>
              <a:rPr lang="sr-Latn-ME" sz="3000" dirty="0"/>
              <a:t>Računski primjer 3 – Alternativni postupak određivanja granične nosivosti na osnovu rezultata ispitivanja tla</a:t>
            </a:r>
          </a:p>
          <a:p>
            <a:endParaRPr lang="sr-Latn-ME" sz="3000" dirty="0"/>
          </a:p>
          <a:p>
            <a:endParaRPr lang="en-US" sz="3000" dirty="0"/>
          </a:p>
          <a:p>
            <a:endParaRPr lang="sr-Latn-ME" sz="3000" dirty="0"/>
          </a:p>
          <a:p>
            <a:endParaRPr lang="sr-Latn-ME" sz="3000" dirty="0"/>
          </a:p>
          <a:p>
            <a:endParaRPr lang="en-US" sz="3000" dirty="0"/>
          </a:p>
          <a:p>
            <a:endParaRPr lang="en-US" sz="3000" dirty="0"/>
          </a:p>
        </p:txBody>
      </p:sp>
    </p:spTree>
    <p:extLst>
      <p:ext uri="{BB962C8B-B14F-4D97-AF65-F5344CB8AC3E}">
        <p14:creationId xmlns:p14="http://schemas.microsoft.com/office/powerpoint/2010/main" val="231840776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15416"/>
            <a:ext cx="11895112" cy="2016224"/>
          </a:xfrm>
        </p:spPr>
        <p:txBody>
          <a:bodyPr>
            <a:noAutofit/>
          </a:bodyPr>
          <a:lstStyle/>
          <a:p>
            <a:r>
              <a:rPr lang="en-US" sz="2000" dirty="0" err="1"/>
              <a:t>Proracun</a:t>
            </a:r>
            <a:r>
              <a:rPr lang="en-US" sz="2000" dirty="0"/>
              <a:t> </a:t>
            </a:r>
            <a:r>
              <a:rPr lang="en-US" sz="2000" dirty="0" err="1"/>
              <a:t>dozvoljenog</a:t>
            </a:r>
            <a:r>
              <a:rPr lang="en-US" sz="2000" dirty="0"/>
              <a:t> </a:t>
            </a:r>
            <a:r>
              <a:rPr lang="en-US" sz="2000" dirty="0" err="1"/>
              <a:t>opterećenja</a:t>
            </a:r>
            <a:r>
              <a:rPr lang="en-US" sz="2000" dirty="0"/>
              <a:t> </a:t>
            </a:r>
            <a:r>
              <a:rPr lang="en-US" sz="2000" dirty="0" err="1"/>
              <a:t>šipa</a:t>
            </a:r>
            <a:r>
              <a:rPr lang="en-US" sz="2000" dirty="0"/>
              <a:t> </a:t>
            </a:r>
            <a:r>
              <a:rPr lang="en-US" sz="2000" dirty="0" err="1"/>
              <a:t>prema</a:t>
            </a:r>
            <a:r>
              <a:rPr lang="en-US" sz="2000" dirty="0"/>
              <a:t> 							</a:t>
            </a:r>
            <a:br>
              <a:rPr lang="en-US" sz="2000" dirty="0"/>
            </a:br>
            <a:r>
              <a:rPr lang="en-US" sz="2000" b="1" dirty="0"/>
              <a:t>"</a:t>
            </a:r>
            <a:r>
              <a:rPr lang="en-US" sz="2000" b="1" dirty="0" err="1"/>
              <a:t>Pravilnik</a:t>
            </a:r>
            <a:r>
              <a:rPr lang="en-US" sz="2000" b="1" dirty="0"/>
              <a:t> o </a:t>
            </a:r>
            <a:r>
              <a:rPr lang="en-US" sz="2000" b="1" dirty="0" err="1"/>
              <a:t>tehničkim</a:t>
            </a:r>
            <a:r>
              <a:rPr lang="en-US" sz="2000" b="1" dirty="0"/>
              <a:t> </a:t>
            </a:r>
            <a:r>
              <a:rPr lang="en-US" sz="2000" b="1" dirty="0" err="1"/>
              <a:t>normativima</a:t>
            </a:r>
            <a:r>
              <a:rPr lang="en-US" sz="2000" b="1" dirty="0"/>
              <a:t> </a:t>
            </a:r>
            <a:r>
              <a:rPr lang="en-US" sz="2000" b="1" dirty="0" err="1"/>
              <a:t>za</a:t>
            </a:r>
            <a:r>
              <a:rPr lang="en-US" sz="2000" b="1" dirty="0"/>
              <a:t> </a:t>
            </a:r>
            <a:r>
              <a:rPr lang="en-US" sz="2000" b="1" dirty="0" err="1"/>
              <a:t>temeljenje</a:t>
            </a:r>
            <a:r>
              <a:rPr lang="en-US" sz="2000" b="1" dirty="0"/>
              <a:t> </a:t>
            </a:r>
            <a:r>
              <a:rPr lang="en-US" sz="2000" b="1" dirty="0" err="1"/>
              <a:t>građevinskih</a:t>
            </a:r>
            <a:r>
              <a:rPr lang="en-US" sz="2000" b="1" dirty="0"/>
              <a:t> </a:t>
            </a:r>
            <a:r>
              <a:rPr lang="en-US" sz="2000" b="1" dirty="0" err="1"/>
              <a:t>objekata</a:t>
            </a:r>
            <a:r>
              <a:rPr lang="en-US" sz="2000" b="1" dirty="0"/>
              <a:t> (</a:t>
            </a:r>
            <a:r>
              <a:rPr lang="en-US" sz="2000" b="1" dirty="0" err="1"/>
              <a:t>sl.list</a:t>
            </a:r>
            <a:r>
              <a:rPr lang="en-US" sz="2000" b="1" dirty="0"/>
              <a:t> 15/1990)"	</a:t>
            </a:r>
            <a:r>
              <a:rPr lang="en-US" sz="2000" dirty="0"/>
              <a:t>							</a:t>
            </a:r>
            <a:br>
              <a:rPr lang="en-US" sz="2000" dirty="0"/>
            </a:br>
            <a:endParaRPr lang="en-US" sz="2000" dirty="0"/>
          </a:p>
        </p:txBody>
      </p:sp>
      <p:pic>
        <p:nvPicPr>
          <p:cNvPr id="15" name="Picture 14"/>
          <p:cNvPicPr>
            <a:picLocks noChangeAspect="1"/>
          </p:cNvPicPr>
          <p:nvPr/>
        </p:nvPicPr>
        <p:blipFill>
          <a:blip r:embed="rId2"/>
          <a:stretch>
            <a:fillRect/>
          </a:stretch>
        </p:blipFill>
        <p:spPr>
          <a:xfrm>
            <a:off x="7320136" y="813431"/>
            <a:ext cx="4498857" cy="5029210"/>
          </a:xfrm>
          <a:prstGeom prst="rect">
            <a:avLst/>
          </a:prstGeom>
        </p:spPr>
      </p:pic>
      <p:graphicFrame>
        <p:nvGraphicFramePr>
          <p:cNvPr id="16" name="Object 15"/>
          <p:cNvGraphicFramePr>
            <a:graphicFrameLocks noChangeAspect="1"/>
          </p:cNvGraphicFramePr>
          <p:nvPr>
            <p:extLst>
              <p:ext uri="{D42A27DB-BD31-4B8C-83A1-F6EECF244321}">
                <p14:modId xmlns:p14="http://schemas.microsoft.com/office/powerpoint/2010/main" val="3645962375"/>
              </p:ext>
            </p:extLst>
          </p:nvPr>
        </p:nvGraphicFramePr>
        <p:xfrm>
          <a:off x="784312" y="746006"/>
          <a:ext cx="6361113" cy="2593975"/>
        </p:xfrm>
        <a:graphic>
          <a:graphicData uri="http://schemas.openxmlformats.org/presentationml/2006/ole">
            <mc:AlternateContent xmlns:mc="http://schemas.openxmlformats.org/markup-compatibility/2006">
              <mc:Choice xmlns:v="urn:schemas-microsoft-com:vml" Requires="v">
                <p:oleObj r:id="rId3" imgW="6360840" imgH="2593800" progId="">
                  <p:embed/>
                </p:oleObj>
              </mc:Choice>
              <mc:Fallback>
                <p:oleObj r:id="rId3" imgW="6360840" imgH="2593800" progId="">
                  <p:embed/>
                  <p:pic>
                    <p:nvPicPr>
                      <p:cNvPr id="0" name=""/>
                      <p:cNvPicPr/>
                      <p:nvPr/>
                    </p:nvPicPr>
                    <p:blipFill>
                      <a:blip r:embed="rId4">
                        <a:lum bright="-11000" contrast="21000"/>
                      </a:blip>
                      <a:stretch>
                        <a:fillRect/>
                      </a:stretch>
                    </p:blipFill>
                    <p:spPr>
                      <a:xfrm>
                        <a:off x="784312" y="746006"/>
                        <a:ext cx="6361113" cy="2593975"/>
                      </a:xfrm>
                      <a:prstGeom prst="rect">
                        <a:avLst/>
                      </a:prstGeom>
                    </p:spPr>
                  </p:pic>
                </p:oleObj>
              </mc:Fallback>
            </mc:AlternateContent>
          </a:graphicData>
        </a:graphic>
      </p:graphicFrame>
      <p:pic>
        <p:nvPicPr>
          <p:cNvPr id="19" name="Picture 18"/>
          <p:cNvPicPr>
            <a:picLocks noChangeAspect="1"/>
          </p:cNvPicPr>
          <p:nvPr/>
        </p:nvPicPr>
        <p:blipFill>
          <a:blip r:embed="rId5"/>
          <a:stretch>
            <a:fillRect/>
          </a:stretch>
        </p:blipFill>
        <p:spPr>
          <a:xfrm>
            <a:off x="407368" y="3450283"/>
            <a:ext cx="6379477" cy="3322327"/>
          </a:xfrm>
          <a:prstGeom prst="rect">
            <a:avLst/>
          </a:prstGeom>
        </p:spPr>
      </p:pic>
    </p:spTree>
    <p:extLst>
      <p:ext uri="{BB962C8B-B14F-4D97-AF65-F5344CB8AC3E}">
        <p14:creationId xmlns:p14="http://schemas.microsoft.com/office/powerpoint/2010/main" val="1138882841"/>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16217" y="4725144"/>
            <a:ext cx="6600825" cy="1933575"/>
          </a:xfrm>
          <a:prstGeom prst="rect">
            <a:avLst/>
          </a:prstGeom>
        </p:spPr>
      </p:pic>
      <p:pic>
        <p:nvPicPr>
          <p:cNvPr id="9" name="Picture 8"/>
          <p:cNvPicPr>
            <a:picLocks noChangeAspect="1"/>
          </p:cNvPicPr>
          <p:nvPr/>
        </p:nvPicPr>
        <p:blipFill>
          <a:blip r:embed="rId3"/>
          <a:stretch>
            <a:fillRect/>
          </a:stretch>
        </p:blipFill>
        <p:spPr>
          <a:xfrm>
            <a:off x="207080" y="1608046"/>
            <a:ext cx="7434712" cy="1787020"/>
          </a:xfrm>
          <a:prstGeom prst="rect">
            <a:avLst/>
          </a:prstGeom>
        </p:spPr>
      </p:pic>
      <p:pic>
        <p:nvPicPr>
          <p:cNvPr id="3" name="Picture 2"/>
          <p:cNvPicPr>
            <a:picLocks noChangeAspect="1"/>
          </p:cNvPicPr>
          <p:nvPr/>
        </p:nvPicPr>
        <p:blipFill>
          <a:blip r:embed="rId4"/>
          <a:stretch>
            <a:fillRect/>
          </a:stretch>
        </p:blipFill>
        <p:spPr>
          <a:xfrm>
            <a:off x="30155" y="332656"/>
            <a:ext cx="7847619" cy="1085714"/>
          </a:xfrm>
          <a:prstGeom prst="rect">
            <a:avLst/>
          </a:prstGeom>
        </p:spPr>
      </p:pic>
      <p:pic>
        <p:nvPicPr>
          <p:cNvPr id="5" name="Picture 4"/>
          <p:cNvPicPr>
            <a:picLocks noChangeAspect="1"/>
          </p:cNvPicPr>
          <p:nvPr/>
        </p:nvPicPr>
        <p:blipFill>
          <a:blip r:embed="rId5"/>
          <a:stretch>
            <a:fillRect/>
          </a:stretch>
        </p:blipFill>
        <p:spPr>
          <a:xfrm>
            <a:off x="57493" y="3582736"/>
            <a:ext cx="6785629" cy="882841"/>
          </a:xfrm>
          <a:prstGeom prst="rect">
            <a:avLst/>
          </a:prstGeom>
        </p:spPr>
      </p:pic>
    </p:spTree>
    <p:extLst>
      <p:ext uri="{BB962C8B-B14F-4D97-AF65-F5344CB8AC3E}">
        <p14:creationId xmlns:p14="http://schemas.microsoft.com/office/powerpoint/2010/main" val="25996451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17860135"/>
              </p:ext>
            </p:extLst>
          </p:nvPr>
        </p:nvGraphicFramePr>
        <p:xfrm>
          <a:off x="623392" y="260648"/>
          <a:ext cx="4464496" cy="6346241"/>
        </p:xfrm>
        <a:graphic>
          <a:graphicData uri="http://schemas.openxmlformats.org/presentationml/2006/ole">
            <mc:AlternateContent xmlns:mc="http://schemas.openxmlformats.org/markup-compatibility/2006">
              <mc:Choice xmlns:v="urn:schemas-microsoft-com:vml" Requires="v">
                <p:oleObj name="Worksheet" r:id="rId2" imgW="5381472" imgH="7648743" progId="Excel.Sheet.12">
                  <p:embed/>
                </p:oleObj>
              </mc:Choice>
              <mc:Fallback>
                <p:oleObj name="Worksheet" r:id="rId2" imgW="5381472" imgH="7648743" progId="Excel.Sheet.12">
                  <p:embed/>
                  <p:pic>
                    <p:nvPicPr>
                      <p:cNvPr id="0" name=""/>
                      <p:cNvPicPr/>
                      <p:nvPr/>
                    </p:nvPicPr>
                    <p:blipFill>
                      <a:blip r:embed="rId3"/>
                      <a:stretch>
                        <a:fillRect/>
                      </a:stretch>
                    </p:blipFill>
                    <p:spPr>
                      <a:xfrm>
                        <a:off x="623392" y="260648"/>
                        <a:ext cx="4464496" cy="6346241"/>
                      </a:xfrm>
                      <a:prstGeom prst="rect">
                        <a:avLst/>
                      </a:prstGeom>
                    </p:spPr>
                  </p:pic>
                </p:oleObj>
              </mc:Fallback>
            </mc:AlternateContent>
          </a:graphicData>
        </a:graphic>
      </p:graphicFrame>
      <p:sp>
        <p:nvSpPr>
          <p:cNvPr id="7" name="Title 1"/>
          <p:cNvSpPr>
            <a:spLocks noGrp="1"/>
          </p:cNvSpPr>
          <p:nvPr>
            <p:ph type="title"/>
          </p:nvPr>
        </p:nvSpPr>
        <p:spPr>
          <a:xfrm>
            <a:off x="6096000" y="2132856"/>
            <a:ext cx="5400600" cy="2016224"/>
          </a:xfrm>
        </p:spPr>
        <p:txBody>
          <a:bodyPr>
            <a:noAutofit/>
          </a:bodyPr>
          <a:lstStyle/>
          <a:p>
            <a:pPr algn="just"/>
            <a:r>
              <a:rPr lang="en-US" sz="2000" dirty="0" err="1"/>
              <a:t>Proracun</a:t>
            </a:r>
            <a:r>
              <a:rPr lang="en-US" sz="2000" dirty="0"/>
              <a:t> </a:t>
            </a:r>
            <a:r>
              <a:rPr lang="en-US" sz="2000" dirty="0" err="1"/>
              <a:t>dozvoljenog</a:t>
            </a:r>
            <a:r>
              <a:rPr lang="en-US" sz="2000" dirty="0"/>
              <a:t> </a:t>
            </a:r>
            <a:r>
              <a:rPr lang="en-US" sz="2000" dirty="0" err="1"/>
              <a:t>opterećenja</a:t>
            </a:r>
            <a:r>
              <a:rPr lang="en-US" sz="2000" dirty="0"/>
              <a:t> </a:t>
            </a:r>
            <a:r>
              <a:rPr lang="en-US" sz="2000" dirty="0" err="1"/>
              <a:t>šipa</a:t>
            </a:r>
            <a:r>
              <a:rPr lang="en-US" sz="2000" dirty="0"/>
              <a:t> </a:t>
            </a:r>
            <a:r>
              <a:rPr lang="en-US" sz="2000" dirty="0" err="1"/>
              <a:t>prema</a:t>
            </a:r>
            <a:br>
              <a:rPr lang="sr-Latn-ME" sz="2000" dirty="0"/>
            </a:br>
            <a:r>
              <a:rPr lang="sr-Latn-ME" sz="2000" dirty="0"/>
              <a:t>starom pravilniku – Šablon u Excel za dvoslojno tlo.</a:t>
            </a:r>
            <a:r>
              <a:rPr lang="en-US" sz="2000" dirty="0"/>
              <a:t> 							</a:t>
            </a:r>
            <a:br>
              <a:rPr lang="en-US" sz="2000" dirty="0"/>
            </a:br>
            <a:endParaRPr lang="en-US" sz="2000" dirty="0"/>
          </a:p>
        </p:txBody>
      </p:sp>
    </p:spTree>
    <p:extLst>
      <p:ext uri="{BB962C8B-B14F-4D97-AF65-F5344CB8AC3E}">
        <p14:creationId xmlns:p14="http://schemas.microsoft.com/office/powerpoint/2010/main" val="2276007210"/>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268" y="594820"/>
            <a:ext cx="4608512" cy="2102114"/>
          </a:xfrm>
          <a:prstGeom prst="rect">
            <a:avLst/>
          </a:prstGeom>
        </p:spPr>
        <p:txBody>
          <a:bodyPr wrap="square">
            <a:spAutoFit/>
          </a:bodyPr>
          <a:lstStyle/>
          <a:p>
            <a:pPr algn="just" eaLnBrk="0" hangingPunct="0">
              <a:lnSpc>
                <a:spcPts val="1600"/>
              </a:lnSpc>
              <a:spcBef>
                <a:spcPts val="1200"/>
              </a:spcBef>
              <a:spcAft>
                <a:spcPts val="0"/>
              </a:spcAft>
            </a:pPr>
            <a:r>
              <a:rPr lang="en-GB" dirty="0" err="1">
                <a:latin typeface="Times New Roman" panose="02020603050405020304" pitchFamily="18" charset="0"/>
                <a:ea typeface="Times New Roman" panose="02020603050405020304" pitchFamily="18" charset="0"/>
              </a:rPr>
              <a:t>Odredbe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koje</a:t>
            </a:r>
            <a:r>
              <a:rPr lang="en-GB" dirty="0">
                <a:latin typeface="Times New Roman" panose="02020603050405020304" pitchFamily="18" charset="0"/>
                <a:ea typeface="Times New Roman" panose="02020603050405020304" pitchFamily="18" charset="0"/>
              </a:rPr>
              <a:t> se </a:t>
            </a:r>
            <a:r>
              <a:rPr lang="en-GB" dirty="0" err="1">
                <a:latin typeface="Times New Roman" panose="02020603050405020304" pitchFamily="18" charset="0"/>
                <a:ea typeface="Times New Roman" panose="02020603050405020304" pitchFamily="18" charset="0"/>
              </a:rPr>
              <a:t>nalaze</a:t>
            </a:r>
            <a:r>
              <a:rPr lang="en-GB" dirty="0">
                <a:latin typeface="Times New Roman" panose="02020603050405020304" pitchFamily="18" charset="0"/>
                <a:ea typeface="Times New Roman" panose="02020603050405020304" pitchFamily="18" charset="0"/>
              </a:rPr>
              <a:t> u E</a:t>
            </a:r>
            <a:r>
              <a:rPr lang="sr-Latn-ME" dirty="0">
                <a:latin typeface="Times New Roman" panose="02020603050405020304" pitchFamily="18" charset="0"/>
                <a:ea typeface="Times New Roman" panose="02020603050405020304" pitchFamily="18" charset="0"/>
              </a:rPr>
              <a:t>C7 </a:t>
            </a:r>
            <a:r>
              <a:rPr lang="en-GB" dirty="0">
                <a:latin typeface="Times New Roman" panose="02020603050405020304" pitchFamily="18" charset="0"/>
                <a:ea typeface="Times New Roman" panose="02020603050405020304" pitchFamily="18" charset="0"/>
              </a:rPr>
              <a:t>se </a:t>
            </a:r>
            <a:r>
              <a:rPr lang="en-GB" dirty="0" err="1">
                <a:latin typeface="Times New Roman" panose="02020603050405020304" pitchFamily="18" charset="0"/>
                <a:ea typeface="Times New Roman" panose="02020603050405020304" pitchFamily="18" charset="0"/>
              </a:rPr>
              <a:t>koriste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za</a:t>
            </a:r>
            <a:r>
              <a:rPr lang="en-GB" dirty="0">
                <a:latin typeface="Times New Roman" panose="02020603050405020304" pitchFamily="18" charset="0"/>
                <a:ea typeface="Times New Roman" panose="02020603050405020304" pitchFamily="18" charset="0"/>
              </a:rPr>
              <a:t>:</a:t>
            </a:r>
            <a:endParaRPr lang="sr-Latn-ME"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latin typeface="Times New Roman" panose="02020603050405020304" pitchFamily="18" charset="0"/>
                <a:ea typeface="Times New Roman" panose="02020603050405020304" pitchFamily="18" charset="0"/>
              </a:rPr>
              <a:t>Šipove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oslonjene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na</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bazi</a:t>
            </a:r>
            <a:r>
              <a:rPr lang="sr-Latn-ME" dirty="0">
                <a:latin typeface="Times New Roman" panose="02020603050405020304" pitchFamily="18" charset="0"/>
                <a:ea typeface="Times New Roman" panose="02020603050405020304" pitchFamily="18" charset="0"/>
              </a:rPr>
              <a:t> – stojeći šipovi</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latin typeface="Times New Roman" panose="02020603050405020304" pitchFamily="18" charset="0"/>
                <a:ea typeface="Times New Roman" panose="02020603050405020304" pitchFamily="18" charset="0"/>
              </a:rPr>
              <a:t>Lebdeće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šipove</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latin typeface="Times New Roman" panose="02020603050405020304" pitchFamily="18" charset="0"/>
                <a:ea typeface="Times New Roman" panose="02020603050405020304" pitchFamily="18" charset="0"/>
              </a:rPr>
              <a:t>Zategnute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šipove</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en-GB" dirty="0" err="1">
                <a:latin typeface="Times New Roman" panose="02020603050405020304" pitchFamily="18" charset="0"/>
                <a:ea typeface="Times New Roman" panose="02020603050405020304" pitchFamily="18" charset="0"/>
              </a:rPr>
              <a:t>Poprečno</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opterećene</a:t>
            </a:r>
            <a:r>
              <a:rPr lang="en-GB" dirty="0">
                <a:latin typeface="Times New Roman" panose="02020603050405020304" pitchFamily="18" charset="0"/>
                <a:ea typeface="Times New Roman" panose="02020603050405020304" pitchFamily="18" charset="0"/>
              </a:rPr>
              <a:t> </a:t>
            </a:r>
            <a:r>
              <a:rPr lang="en-GB" dirty="0" err="1">
                <a:latin typeface="Times New Roman" panose="02020603050405020304" pitchFamily="18" charset="0"/>
                <a:ea typeface="Times New Roman" panose="02020603050405020304" pitchFamily="18" charset="0"/>
              </a:rPr>
              <a:t>šipove</a:t>
            </a:r>
            <a:endParaRPr lang="en-US" dirty="0">
              <a:effectLst/>
              <a:latin typeface="Times New Roman" panose="02020603050405020304" pitchFamily="18" charset="0"/>
              <a:ea typeface="Times New Roman" panose="02020603050405020304" pitchFamily="18" charset="0"/>
            </a:endParaRPr>
          </a:p>
        </p:txBody>
      </p:sp>
      <p:sp>
        <p:nvSpPr>
          <p:cNvPr id="5" name="Rectangle 4"/>
          <p:cNvSpPr/>
          <p:nvPr/>
        </p:nvSpPr>
        <p:spPr>
          <a:xfrm>
            <a:off x="191344" y="4549336"/>
            <a:ext cx="4608512" cy="1708160"/>
          </a:xfrm>
          <a:prstGeom prst="rect">
            <a:avLst/>
          </a:prstGeom>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Vrste šipova prema tehnologiji izvođenja</a:t>
            </a:r>
            <a:r>
              <a:rPr lang="en-GB" dirty="0">
                <a:latin typeface="Times New Roman" panose="02020603050405020304" pitchFamily="18" charset="0"/>
                <a:ea typeface="Times New Roman" panose="02020603050405020304" pitchFamily="18" charset="0"/>
              </a:rPr>
              <a:t>:</a:t>
            </a:r>
            <a:endParaRPr lang="sr-Latn-ME" dirty="0">
              <a:latin typeface="Times New Roman" panose="02020603050405020304" pitchFamily="18" charset="0"/>
              <a:ea typeface="Times New Roman" panose="02020603050405020304" pitchFamily="18" charset="0"/>
            </a:endParaRPr>
          </a:p>
          <a:p>
            <a:pPr algn="just" eaLnBrk="0" hangingPunct="0">
              <a:lnSpc>
                <a:spcPts val="1600"/>
              </a:lnSpc>
              <a:spcBef>
                <a:spcPts val="1200"/>
              </a:spcBef>
              <a:spcAft>
                <a:spcPts val="0"/>
              </a:spcAft>
            </a:pP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rPr>
              <a:t>Pobijanje ( driven piles)</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rPr>
              <a:t>Bušenje ( bored piles)</a:t>
            </a:r>
            <a:endParaRPr lang="en-US" dirty="0">
              <a:latin typeface="Times New Roman" panose="02020603050405020304" pitchFamily="18" charset="0"/>
              <a:ea typeface="Times New Roman" panose="02020603050405020304" pitchFamily="18" charset="0"/>
            </a:endParaRPr>
          </a:p>
          <a:p>
            <a:pPr marL="342900" lvl="0" indent="-342900" algn="just" eaLnBrk="0" hangingPunct="0">
              <a:lnSpc>
                <a:spcPts val="1400"/>
              </a:lnSpc>
              <a:spcBef>
                <a:spcPts val="800"/>
              </a:spcBef>
              <a:spcAft>
                <a:spcPts val="800"/>
              </a:spcAft>
              <a:buFont typeface="Symbol" panose="05050102010706020507" pitchFamily="18" charset="2"/>
              <a:buChar char=""/>
            </a:pPr>
            <a:r>
              <a:rPr lang="sr-Latn-ME" dirty="0">
                <a:latin typeface="Times New Roman" panose="02020603050405020304" pitchFamily="18" charset="0"/>
                <a:ea typeface="Times New Roman" panose="02020603050405020304" pitchFamily="18" charset="0"/>
              </a:rPr>
              <a:t>CFA  (Continuous flight auger )</a:t>
            </a:r>
            <a:endParaRPr lang="en-US" dirty="0">
              <a:latin typeface="Times New Roman" panose="02020603050405020304" pitchFamily="18" charset="0"/>
              <a:ea typeface="Times New Roman" panose="02020603050405020304" pitchFamily="18" charset="0"/>
            </a:endParaRPr>
          </a:p>
        </p:txBody>
      </p:sp>
      <p:sp>
        <p:nvSpPr>
          <p:cNvPr id="7" name="Rectangle 6"/>
          <p:cNvSpPr/>
          <p:nvPr/>
        </p:nvSpPr>
        <p:spPr>
          <a:xfrm>
            <a:off x="5663952" y="4581128"/>
            <a:ext cx="6096000" cy="1754326"/>
          </a:xfrm>
          <a:prstGeom prst="rect">
            <a:avLst/>
          </a:prstGeom>
          <a:ln w="25400">
            <a:solidFill>
              <a:schemeClr val="accent1"/>
            </a:solidFill>
          </a:ln>
        </p:spPr>
        <p:txBody>
          <a:bodyPr>
            <a:spAutoFit/>
          </a:bodyPr>
          <a:lstStyle/>
          <a:p>
            <a:r>
              <a:rPr lang="en-US" dirty="0">
                <a:latin typeface="Times New Roman" panose="02020603050405020304" pitchFamily="18" charset="0"/>
              </a:rPr>
              <a:t>(3)P </a:t>
            </a:r>
            <a:r>
              <a:rPr lang="en-US" dirty="0" err="1">
                <a:latin typeface="Times New Roman" panose="02020603050405020304" pitchFamily="18" charset="0"/>
              </a:rPr>
              <a:t>Pri</a:t>
            </a:r>
            <a:r>
              <a:rPr lang="en-US" dirty="0">
                <a:latin typeface="Times New Roman" panose="02020603050405020304" pitchFamily="18" charset="0"/>
              </a:rPr>
              <a:t> </a:t>
            </a:r>
            <a:r>
              <a:rPr lang="en-US" dirty="0" err="1">
                <a:latin typeface="Times New Roman" panose="02020603050405020304" pitchFamily="18" charset="0"/>
              </a:rPr>
              <a:t>izvođenju</a:t>
            </a:r>
            <a:r>
              <a:rPr lang="en-US" dirty="0">
                <a:latin typeface="Times New Roman" panose="02020603050405020304" pitchFamily="18" charset="0"/>
              </a:rPr>
              <a:t> </a:t>
            </a:r>
            <a:r>
              <a:rPr lang="en-US" dirty="0" err="1">
                <a:latin typeface="Times New Roman" panose="02020603050405020304" pitchFamily="18" charset="0"/>
              </a:rPr>
              <a:t>šipova</a:t>
            </a:r>
            <a:r>
              <a:rPr lang="en-US" dirty="0">
                <a:latin typeface="Times New Roman" panose="02020603050405020304" pitchFamily="18" charset="0"/>
              </a:rPr>
              <a:t> </a:t>
            </a:r>
            <a:r>
              <a:rPr lang="en-US" dirty="0" err="1">
                <a:latin typeface="Times New Roman" panose="02020603050405020304" pitchFamily="18" charset="0"/>
              </a:rPr>
              <a:t>treba</a:t>
            </a:r>
            <a:r>
              <a:rPr lang="en-US" dirty="0">
                <a:latin typeface="Times New Roman" panose="02020603050405020304" pitchFamily="18" charset="0"/>
              </a:rPr>
              <a:t> se </a:t>
            </a:r>
            <a:r>
              <a:rPr lang="en-US" dirty="0" err="1">
                <a:latin typeface="Times New Roman" panose="02020603050405020304" pitchFamily="18" charset="0"/>
              </a:rPr>
              <a:t>pridržavati</a:t>
            </a:r>
            <a:r>
              <a:rPr lang="en-US" dirty="0">
                <a:latin typeface="Times New Roman" panose="02020603050405020304" pitchFamily="18" charset="0"/>
              </a:rPr>
              <a:t> </a:t>
            </a:r>
            <a:r>
              <a:rPr lang="en-US" dirty="0" err="1">
                <a:latin typeface="Times New Roman" panose="02020603050405020304" pitchFamily="18" charset="0"/>
              </a:rPr>
              <a:t>sljedećih</a:t>
            </a:r>
            <a:r>
              <a:rPr lang="en-US" dirty="0">
                <a:latin typeface="Times New Roman" panose="02020603050405020304" pitchFamily="18" charset="0"/>
              </a:rPr>
              <a:t> </a:t>
            </a:r>
            <a:r>
              <a:rPr lang="en-US" dirty="0" err="1">
                <a:latin typeface="Times New Roman" panose="02020603050405020304" pitchFamily="18" charset="0"/>
              </a:rPr>
              <a:t>standarda</a:t>
            </a:r>
            <a:r>
              <a:rPr lang="en-US" dirty="0">
                <a:latin typeface="Times New Roman" panose="02020603050405020304" pitchFamily="18" charset="0"/>
              </a:rPr>
              <a:t>:</a:t>
            </a:r>
          </a:p>
          <a:p>
            <a:r>
              <a:rPr lang="pl-PL" dirty="0">
                <a:latin typeface="Times New Roman" panose="02020603050405020304" pitchFamily="18" charset="0"/>
              </a:rPr>
              <a:t>− EN 1536:1999 za bušene šipove;</a:t>
            </a:r>
          </a:p>
          <a:p>
            <a:r>
              <a:rPr lang="en-US" dirty="0">
                <a:latin typeface="Times New Roman" panose="02020603050405020304" pitchFamily="18" charset="0"/>
              </a:rPr>
              <a:t>− EN 12063:2000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priboje</a:t>
            </a:r>
            <a:r>
              <a:rPr lang="en-US" dirty="0">
                <a:latin typeface="Times New Roman" panose="02020603050405020304" pitchFamily="18" charset="0"/>
              </a:rPr>
              <a:t>;</a:t>
            </a:r>
          </a:p>
          <a:p>
            <a:r>
              <a:rPr lang="pl-PL" dirty="0">
                <a:latin typeface="Times New Roman" panose="02020603050405020304" pitchFamily="18" charset="0"/>
              </a:rPr>
              <a:t>− EN 12699:2000 za pobijane šipove;</a:t>
            </a:r>
          </a:p>
          <a:p>
            <a:r>
              <a:rPr lang="en-US" dirty="0">
                <a:latin typeface="Times New Roman" panose="02020603050405020304" pitchFamily="18" charset="0"/>
              </a:rPr>
              <a:t>− EN 14199:2005 </a:t>
            </a:r>
            <a:r>
              <a:rPr lang="en-US" dirty="0" err="1">
                <a:latin typeface="Times New Roman" panose="02020603050405020304" pitchFamily="18" charset="0"/>
              </a:rPr>
              <a:t>za</a:t>
            </a:r>
            <a:r>
              <a:rPr lang="en-US" dirty="0">
                <a:latin typeface="Times New Roman" panose="02020603050405020304" pitchFamily="18" charset="0"/>
              </a:rPr>
              <a:t> </a:t>
            </a:r>
            <a:r>
              <a:rPr lang="en-US" dirty="0" err="1">
                <a:latin typeface="Times New Roman" panose="02020603050405020304" pitchFamily="18" charset="0"/>
              </a:rPr>
              <a:t>mikrošipove</a:t>
            </a:r>
            <a:r>
              <a:rPr lang="en-US" dirty="0">
                <a:latin typeface="Times New Roman" panose="02020603050405020304" pitchFamily="18" charset="0"/>
              </a:rPr>
              <a:t>.</a:t>
            </a:r>
            <a:endParaRPr lang="en-US" dirty="0"/>
          </a:p>
        </p:txBody>
      </p:sp>
      <p:pic>
        <p:nvPicPr>
          <p:cNvPr id="9" name="Picture 8"/>
          <p:cNvPicPr>
            <a:picLocks noChangeAspect="1"/>
          </p:cNvPicPr>
          <p:nvPr/>
        </p:nvPicPr>
        <p:blipFill>
          <a:blip r:embed="rId2"/>
          <a:stretch>
            <a:fillRect/>
          </a:stretch>
        </p:blipFill>
        <p:spPr>
          <a:xfrm>
            <a:off x="4439816" y="836712"/>
            <a:ext cx="7632848" cy="1440576"/>
          </a:xfrm>
          <a:prstGeom prst="rect">
            <a:avLst/>
          </a:prstGeom>
        </p:spPr>
      </p:pic>
      <p:pic>
        <p:nvPicPr>
          <p:cNvPr id="10" name="Picture 9"/>
          <p:cNvPicPr>
            <a:picLocks noChangeAspect="1"/>
          </p:cNvPicPr>
          <p:nvPr/>
        </p:nvPicPr>
        <p:blipFill>
          <a:blip r:embed="rId3"/>
          <a:stretch>
            <a:fillRect/>
          </a:stretch>
        </p:blipFill>
        <p:spPr>
          <a:xfrm>
            <a:off x="3994497" y="2434329"/>
            <a:ext cx="8215398" cy="778647"/>
          </a:xfrm>
          <a:prstGeom prst="rect">
            <a:avLst/>
          </a:prstGeom>
        </p:spPr>
      </p:pic>
      <p:sp>
        <p:nvSpPr>
          <p:cNvPr id="12" name="Rectangle 11"/>
          <p:cNvSpPr/>
          <p:nvPr/>
        </p:nvSpPr>
        <p:spPr>
          <a:xfrm>
            <a:off x="9544067" y="2917813"/>
            <a:ext cx="2232248" cy="297517"/>
          </a:xfrm>
          <a:prstGeom prst="rect">
            <a:avLst/>
          </a:prstGeom>
          <a:solidFill>
            <a:srgbClr val="00B0F0">
              <a:alpha val="38000"/>
            </a:srgbClr>
          </a:solidFill>
          <a:ln w="25400">
            <a:solidFill>
              <a:schemeClr val="accent1"/>
            </a:solidFill>
          </a:ln>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piled raft foundations</a:t>
            </a:r>
            <a:endParaRPr lang="en-US"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47555004"/>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C:\Users\User\Desktop\MAGISTARSKI\Posebna poglavlja iz fundiranja\Slike\moguca granicna stanja kod sipova.png"/>
          <p:cNvPicPr/>
          <p:nvPr/>
        </p:nvPicPr>
        <p:blipFill>
          <a:blip r:embed="rId2">
            <a:extLst>
              <a:ext uri="{28A0092B-C50C-407E-A947-70E740481C1C}">
                <a14:useLocalDpi xmlns:a14="http://schemas.microsoft.com/office/drawing/2010/main" val="0"/>
              </a:ext>
            </a:extLst>
          </a:blip>
          <a:srcRect/>
          <a:stretch>
            <a:fillRect/>
          </a:stretch>
        </p:blipFill>
        <p:spPr bwMode="auto">
          <a:xfrm>
            <a:off x="6709928" y="615945"/>
            <a:ext cx="5403850" cy="5906770"/>
          </a:xfrm>
          <a:prstGeom prst="rect">
            <a:avLst/>
          </a:prstGeom>
          <a:noFill/>
          <a:ln>
            <a:noFill/>
          </a:ln>
        </p:spPr>
      </p:pic>
      <p:sp>
        <p:nvSpPr>
          <p:cNvPr id="8" name="Rectangle 7"/>
          <p:cNvSpPr/>
          <p:nvPr/>
        </p:nvSpPr>
        <p:spPr>
          <a:xfrm>
            <a:off x="7048959" y="491559"/>
            <a:ext cx="936104" cy="297517"/>
          </a:xfrm>
          <a:prstGeom prst="rect">
            <a:avLst/>
          </a:prstGeom>
          <a:solidFill>
            <a:srgbClr val="00B0F0">
              <a:alpha val="38000"/>
            </a:srgbClr>
          </a:solidFill>
          <a:ln w="25400">
            <a:solidFill>
              <a:schemeClr val="accent1"/>
            </a:solidFill>
          </a:ln>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pritiska</a:t>
            </a:r>
            <a:endParaRPr lang="en-US" dirty="0">
              <a:latin typeface="Times New Roman" panose="02020603050405020304" pitchFamily="18" charset="0"/>
              <a:ea typeface="Times New Roman" panose="02020603050405020304" pitchFamily="18" charset="0"/>
            </a:endParaRPr>
          </a:p>
        </p:txBody>
      </p:sp>
      <p:sp>
        <p:nvSpPr>
          <p:cNvPr id="9" name="Rectangle 8"/>
          <p:cNvSpPr/>
          <p:nvPr/>
        </p:nvSpPr>
        <p:spPr>
          <a:xfrm>
            <a:off x="7068108" y="107147"/>
            <a:ext cx="4035698" cy="297517"/>
          </a:xfrm>
          <a:prstGeom prst="rect">
            <a:avLst/>
          </a:prstGeom>
          <a:solidFill>
            <a:srgbClr val="00B0F0">
              <a:alpha val="38000"/>
            </a:srgbClr>
          </a:solidFill>
          <a:ln w="25400">
            <a:solidFill>
              <a:schemeClr val="accent1"/>
            </a:solidFill>
          </a:ln>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Lom tla oko šipa usljed....</a:t>
            </a:r>
            <a:endParaRPr lang="en-US" dirty="0">
              <a:latin typeface="Times New Roman" panose="02020603050405020304" pitchFamily="18" charset="0"/>
              <a:ea typeface="Times New Roman" panose="02020603050405020304" pitchFamily="18" charset="0"/>
            </a:endParaRPr>
          </a:p>
        </p:txBody>
      </p:sp>
      <p:sp>
        <p:nvSpPr>
          <p:cNvPr id="10" name="Rectangle 9"/>
          <p:cNvSpPr/>
          <p:nvPr/>
        </p:nvSpPr>
        <p:spPr>
          <a:xfrm>
            <a:off x="8473889" y="2420888"/>
            <a:ext cx="1224136" cy="297517"/>
          </a:xfrm>
          <a:prstGeom prst="rect">
            <a:avLst/>
          </a:prstGeom>
          <a:solidFill>
            <a:srgbClr val="00B0F0">
              <a:alpha val="38000"/>
            </a:srgbClr>
          </a:solidFill>
          <a:ln w="25400">
            <a:solidFill>
              <a:schemeClr val="accent1"/>
            </a:solidFill>
          </a:ln>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zatezanja</a:t>
            </a:r>
            <a:endParaRPr lang="en-US" dirty="0">
              <a:latin typeface="Times New Roman" panose="02020603050405020304" pitchFamily="18" charset="0"/>
              <a:ea typeface="Times New Roman" panose="02020603050405020304" pitchFamily="18" charset="0"/>
            </a:endParaRPr>
          </a:p>
        </p:txBody>
      </p:sp>
      <p:sp>
        <p:nvSpPr>
          <p:cNvPr id="11" name="Rectangle 10"/>
          <p:cNvSpPr/>
          <p:nvPr/>
        </p:nvSpPr>
        <p:spPr>
          <a:xfrm>
            <a:off x="9780685" y="764704"/>
            <a:ext cx="2389522" cy="297517"/>
          </a:xfrm>
          <a:prstGeom prst="rect">
            <a:avLst/>
          </a:prstGeom>
          <a:solidFill>
            <a:srgbClr val="00B0F0">
              <a:alpha val="38000"/>
            </a:srgbClr>
          </a:solidFill>
          <a:ln w="25400">
            <a:solidFill>
              <a:schemeClr val="accent1"/>
            </a:solidFill>
          </a:ln>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bočnog opterećenja</a:t>
            </a:r>
            <a:endParaRPr lang="en-US" dirty="0">
              <a:latin typeface="Times New Roman" panose="02020603050405020304" pitchFamily="18" charset="0"/>
              <a:ea typeface="Times New Roman" panose="02020603050405020304" pitchFamily="18" charset="0"/>
            </a:endParaRPr>
          </a:p>
        </p:txBody>
      </p:sp>
      <p:sp>
        <p:nvSpPr>
          <p:cNvPr id="12" name="Rectangle 11"/>
          <p:cNvSpPr/>
          <p:nvPr/>
        </p:nvSpPr>
        <p:spPr>
          <a:xfrm>
            <a:off x="8473889" y="4725144"/>
            <a:ext cx="1224136" cy="297517"/>
          </a:xfrm>
          <a:prstGeom prst="rect">
            <a:avLst/>
          </a:prstGeom>
          <a:solidFill>
            <a:srgbClr val="FF0000">
              <a:alpha val="38000"/>
            </a:srgbClr>
          </a:solidFill>
          <a:ln w="25400">
            <a:solidFill>
              <a:schemeClr val="accent1"/>
            </a:solidFill>
          </a:ln>
        </p:spPr>
        <p:txBody>
          <a:bodyPr wrap="square">
            <a:spAutoFit/>
          </a:bodyPr>
          <a:lstStyle/>
          <a:p>
            <a:pPr algn="just" eaLnBrk="0" hangingPunct="0">
              <a:lnSpc>
                <a:spcPts val="1600"/>
              </a:lnSpc>
              <a:spcBef>
                <a:spcPts val="1200"/>
              </a:spcBef>
              <a:spcAft>
                <a:spcPts val="0"/>
              </a:spcAft>
            </a:pPr>
            <a:r>
              <a:rPr lang="sr-Latn-ME" dirty="0">
                <a:latin typeface="Times New Roman" panose="02020603050405020304" pitchFamily="18" charset="0"/>
                <a:ea typeface="Times New Roman" panose="02020603050405020304" pitchFamily="18" charset="0"/>
              </a:rPr>
              <a:t>Lom šipa</a:t>
            </a:r>
            <a:endParaRPr lang="en-US" dirty="0">
              <a:latin typeface="Times New Roman" panose="02020603050405020304" pitchFamily="18" charset="0"/>
              <a:ea typeface="Times New Roman" panose="02020603050405020304" pitchFamily="18" charset="0"/>
            </a:endParaRPr>
          </a:p>
        </p:txBody>
      </p:sp>
      <p:sp>
        <p:nvSpPr>
          <p:cNvPr id="3" name="Rectangle 2"/>
          <p:cNvSpPr/>
          <p:nvPr/>
        </p:nvSpPr>
        <p:spPr>
          <a:xfrm>
            <a:off x="294405" y="640317"/>
            <a:ext cx="7174260" cy="5909310"/>
          </a:xfrm>
          <a:prstGeom prst="rect">
            <a:avLst/>
          </a:prstGeom>
        </p:spPr>
        <p:txBody>
          <a:bodyPr wrap="square">
            <a:spAutoFit/>
          </a:bodyPr>
          <a:lstStyle/>
          <a:p>
            <a:endParaRPr lang="en-US" b="1" dirty="0">
              <a:latin typeface="Times New Roman Bold,Bold"/>
            </a:endParaRPr>
          </a:p>
          <a:p>
            <a:r>
              <a:rPr lang="en-US" dirty="0">
                <a:latin typeface="Times New Roman" panose="02020603050405020304" pitchFamily="18" charset="0"/>
              </a:rPr>
              <a:t>(1)P </a:t>
            </a:r>
            <a:r>
              <a:rPr lang="en-US" dirty="0" err="1">
                <a:latin typeface="Times New Roman" panose="02020603050405020304" pitchFamily="18" charset="0"/>
              </a:rPr>
              <a:t>Treba</a:t>
            </a:r>
            <a:r>
              <a:rPr lang="en-US" dirty="0">
                <a:latin typeface="Times New Roman" panose="02020603050405020304" pitchFamily="18" charset="0"/>
              </a:rPr>
              <a:t> </a:t>
            </a:r>
            <a:r>
              <a:rPr lang="en-US" dirty="0" err="1">
                <a:latin typeface="Times New Roman" panose="02020603050405020304" pitchFamily="18" charset="0"/>
              </a:rPr>
              <a:t>izdvojiti</a:t>
            </a:r>
            <a:r>
              <a:rPr lang="en-US" dirty="0">
                <a:latin typeface="Times New Roman" panose="02020603050405020304" pitchFamily="18" charset="0"/>
              </a:rPr>
              <a:t> </a:t>
            </a:r>
            <a:r>
              <a:rPr lang="en-US" dirty="0" err="1">
                <a:latin typeface="Times New Roman" panose="02020603050405020304" pitchFamily="18" charset="0"/>
              </a:rPr>
              <a:t>ona</a:t>
            </a:r>
            <a:r>
              <a:rPr lang="en-US" dirty="0">
                <a:latin typeface="Times New Roman" panose="02020603050405020304" pitchFamily="18" charset="0"/>
              </a:rPr>
              <a:t> </a:t>
            </a:r>
            <a:r>
              <a:rPr lang="en-US" dirty="0" err="1">
                <a:latin typeface="Times New Roman" panose="02020603050405020304" pitchFamily="18" charset="0"/>
              </a:rPr>
              <a:t>granična</a:t>
            </a:r>
            <a:r>
              <a:rPr lang="en-US" dirty="0">
                <a:latin typeface="Times New Roman" panose="02020603050405020304" pitchFamily="18" charset="0"/>
              </a:rPr>
              <a:t> </a:t>
            </a:r>
            <a:r>
              <a:rPr lang="en-US" dirty="0" err="1">
                <a:latin typeface="Times New Roman" panose="02020603050405020304" pitchFamily="18" charset="0"/>
              </a:rPr>
              <a:t>stanja</a:t>
            </a:r>
            <a:r>
              <a:rPr lang="en-US" dirty="0">
                <a:latin typeface="Times New Roman" panose="02020603050405020304" pitchFamily="18" charset="0"/>
              </a:rPr>
              <a:t> </a:t>
            </a:r>
            <a:r>
              <a:rPr lang="en-US" dirty="0" err="1">
                <a:latin typeface="Times New Roman" panose="02020603050405020304" pitchFamily="18" charset="0"/>
              </a:rPr>
              <a:t>koja</a:t>
            </a:r>
            <a:r>
              <a:rPr lang="en-US" dirty="0">
                <a:latin typeface="Times New Roman" panose="02020603050405020304" pitchFamily="18" charset="0"/>
              </a:rPr>
              <a:t> </a:t>
            </a:r>
            <a:r>
              <a:rPr lang="en-US" dirty="0" err="1">
                <a:latin typeface="Times New Roman" panose="02020603050405020304" pitchFamily="18" charset="0"/>
              </a:rPr>
              <a:t>će</a:t>
            </a:r>
            <a:r>
              <a:rPr lang="en-US" dirty="0">
                <a:latin typeface="Times New Roman" panose="02020603050405020304" pitchFamily="18" charset="0"/>
              </a:rPr>
              <a:t> se </a:t>
            </a:r>
            <a:r>
              <a:rPr lang="en-US" dirty="0" err="1">
                <a:latin typeface="Times New Roman" panose="02020603050405020304" pitchFamily="18" charset="0"/>
              </a:rPr>
              <a:t>razmatrati</a:t>
            </a:r>
            <a:r>
              <a:rPr lang="en-US" dirty="0">
                <a:latin typeface="Times New Roman" panose="02020603050405020304" pitchFamily="18" charset="0"/>
              </a:rPr>
              <a:t>, a </a:t>
            </a:r>
            <a:r>
              <a:rPr lang="en-US" dirty="0" err="1">
                <a:latin typeface="Times New Roman" panose="02020603050405020304" pitchFamily="18" charset="0"/>
              </a:rPr>
              <a:t>pri</a:t>
            </a:r>
            <a:r>
              <a:rPr lang="en-US" dirty="0">
                <a:latin typeface="Times New Roman" panose="02020603050405020304" pitchFamily="18" charset="0"/>
              </a:rPr>
              <a:t> tome </a:t>
            </a:r>
            <a:r>
              <a:rPr lang="en-US" dirty="0" err="1">
                <a:latin typeface="Times New Roman" panose="02020603050405020304" pitchFamily="18" charset="0"/>
              </a:rPr>
              <a:t>potrebno</a:t>
            </a:r>
            <a:r>
              <a:rPr lang="en-US" dirty="0">
                <a:latin typeface="Times New Roman" panose="02020603050405020304" pitchFamily="18" charset="0"/>
              </a:rPr>
              <a:t> je </a:t>
            </a:r>
            <a:r>
              <a:rPr lang="en-US" dirty="0" err="1">
                <a:latin typeface="Times New Roman" panose="02020603050405020304" pitchFamily="18" charset="0"/>
              </a:rPr>
              <a:t>voditi</a:t>
            </a:r>
            <a:r>
              <a:rPr lang="sr-Latn-ME" dirty="0">
                <a:latin typeface="Times New Roman" panose="02020603050405020304" pitchFamily="18" charset="0"/>
              </a:rPr>
              <a:t> </a:t>
            </a:r>
            <a:r>
              <a:rPr lang="en-US" dirty="0" err="1">
                <a:latin typeface="Times New Roman" panose="02020603050405020304" pitchFamily="18" charset="0"/>
              </a:rPr>
              <a:t>računa</a:t>
            </a:r>
            <a:r>
              <a:rPr lang="en-US" dirty="0">
                <a:latin typeface="Times New Roman" panose="02020603050405020304" pitchFamily="18" charset="0"/>
              </a:rPr>
              <a:t> o </a:t>
            </a:r>
            <a:r>
              <a:rPr lang="en-US" dirty="0" err="1">
                <a:latin typeface="Times New Roman" panose="02020603050405020304" pitchFamily="18" charset="0"/>
              </a:rPr>
              <a:t>sljedećim</a:t>
            </a:r>
            <a:r>
              <a:rPr lang="en-US" dirty="0">
                <a:latin typeface="Times New Roman" panose="02020603050405020304" pitchFamily="18" charset="0"/>
              </a:rPr>
              <a:t> </a:t>
            </a:r>
            <a:r>
              <a:rPr lang="en-US" dirty="0" err="1">
                <a:latin typeface="Times New Roman" panose="02020603050405020304" pitchFamily="18" charset="0"/>
              </a:rPr>
              <a:t>graničnim</a:t>
            </a:r>
            <a:r>
              <a:rPr lang="en-US" dirty="0">
                <a:latin typeface="Times New Roman" panose="02020603050405020304" pitchFamily="18" charset="0"/>
              </a:rPr>
              <a:t> </a:t>
            </a:r>
            <a:r>
              <a:rPr lang="en-US" dirty="0" err="1">
                <a:latin typeface="Times New Roman" panose="02020603050405020304" pitchFamily="18" charset="0"/>
              </a:rPr>
              <a:t>stanjima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gubitak</a:t>
            </a:r>
            <a:r>
              <a:rPr lang="en-US" dirty="0">
                <a:latin typeface="Times New Roman" panose="02020603050405020304" pitchFamily="18" charset="0"/>
              </a:rPr>
              <a:t> </a:t>
            </a:r>
            <a:r>
              <a:rPr lang="en-US" dirty="0" err="1">
                <a:latin typeface="Times New Roman" panose="02020603050405020304" pitchFamily="18" charset="0"/>
              </a:rPr>
              <a:t>cjelokupne</a:t>
            </a:r>
            <a:r>
              <a:rPr lang="en-US" dirty="0">
                <a:latin typeface="Times New Roman" panose="02020603050405020304" pitchFamily="18" charset="0"/>
              </a:rPr>
              <a:t> </a:t>
            </a:r>
            <a:r>
              <a:rPr lang="en-US" dirty="0" err="1">
                <a:latin typeface="Times New Roman" panose="02020603050405020304" pitchFamily="18" charset="0"/>
              </a:rPr>
              <a:t>stabilnosti</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lom</a:t>
            </a:r>
            <a:r>
              <a:rPr lang="en-US" dirty="0">
                <a:latin typeface="Times New Roman" panose="02020603050405020304" pitchFamily="18" charset="0"/>
              </a:rPr>
              <a:t> </a:t>
            </a:r>
            <a:r>
              <a:rPr lang="en-US" dirty="0" err="1">
                <a:latin typeface="Times New Roman" panose="02020603050405020304" pitchFamily="18" charset="0"/>
              </a:rPr>
              <a:t>usljed</a:t>
            </a:r>
            <a:r>
              <a:rPr lang="en-US" dirty="0">
                <a:latin typeface="Times New Roman" panose="02020603050405020304" pitchFamily="18" charset="0"/>
              </a:rPr>
              <a:t> </a:t>
            </a:r>
            <a:r>
              <a:rPr lang="en-US" dirty="0" err="1">
                <a:latin typeface="Times New Roman" panose="02020603050405020304" pitchFamily="18" charset="0"/>
              </a:rPr>
              <a:t>prekoračenja</a:t>
            </a:r>
            <a:r>
              <a:rPr lang="en-US" dirty="0">
                <a:latin typeface="Times New Roman" panose="02020603050405020304" pitchFamily="18" charset="0"/>
              </a:rPr>
              <a:t> </a:t>
            </a:r>
            <a:r>
              <a:rPr lang="en-US" dirty="0" err="1">
                <a:latin typeface="Times New Roman" panose="02020603050405020304" pitchFamily="18" charset="0"/>
              </a:rPr>
              <a:t>nosivosti</a:t>
            </a:r>
            <a:r>
              <a:rPr lang="en-US" dirty="0">
                <a:latin typeface="Times New Roman" panose="02020603050405020304" pitchFamily="18" charset="0"/>
              </a:rPr>
              <a:t> </a:t>
            </a:r>
            <a:r>
              <a:rPr lang="en-US" dirty="0" err="1">
                <a:latin typeface="Times New Roman" panose="02020603050405020304" pitchFamily="18" charset="0"/>
              </a:rPr>
              <a:t>temelja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izdizanje</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nedovoljna</a:t>
            </a:r>
            <a:r>
              <a:rPr lang="en-US" dirty="0">
                <a:latin typeface="Times New Roman" panose="02020603050405020304" pitchFamily="18" charset="0"/>
              </a:rPr>
              <a:t> </a:t>
            </a:r>
            <a:r>
              <a:rPr lang="en-US" dirty="0" err="1">
                <a:latin typeface="Times New Roman" panose="02020603050405020304" pitchFamily="18" charset="0"/>
              </a:rPr>
              <a:t>zatežuća</a:t>
            </a:r>
            <a:r>
              <a:rPr lang="en-US" dirty="0">
                <a:latin typeface="Times New Roman" panose="02020603050405020304" pitchFamily="18" charset="0"/>
              </a:rPr>
              <a:t> </a:t>
            </a:r>
            <a:r>
              <a:rPr lang="en-US" dirty="0" err="1">
                <a:latin typeface="Times New Roman" panose="02020603050405020304" pitchFamily="18" charset="0"/>
              </a:rPr>
              <a:t>nosivost</a:t>
            </a:r>
            <a:r>
              <a:rPr lang="en-US" dirty="0">
                <a:latin typeface="Times New Roman" panose="02020603050405020304" pitchFamily="18" charset="0"/>
              </a:rPr>
              <a:t> </a:t>
            </a:r>
            <a:r>
              <a:rPr lang="en-US" dirty="0" err="1">
                <a:latin typeface="Times New Roman" panose="02020603050405020304" pitchFamily="18" charset="0"/>
              </a:rPr>
              <a:t>temelja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lom</a:t>
            </a:r>
            <a:r>
              <a:rPr lang="en-US" dirty="0">
                <a:latin typeface="Times New Roman" panose="02020603050405020304" pitchFamily="18" charset="0"/>
              </a:rPr>
              <a:t> u </a:t>
            </a:r>
            <a:r>
              <a:rPr lang="en-US" dirty="0" err="1">
                <a:latin typeface="Times New Roman" panose="02020603050405020304" pitchFamily="18" charset="0"/>
              </a:rPr>
              <a:t>tlu</a:t>
            </a:r>
            <a:r>
              <a:rPr lang="en-US" dirty="0">
                <a:latin typeface="Times New Roman" panose="02020603050405020304" pitchFamily="18" charset="0"/>
              </a:rPr>
              <a:t> </a:t>
            </a:r>
            <a:r>
              <a:rPr lang="en-US" dirty="0" err="1">
                <a:latin typeface="Times New Roman" panose="02020603050405020304" pitchFamily="18" charset="0"/>
              </a:rPr>
              <a:t>usljed</a:t>
            </a:r>
            <a:r>
              <a:rPr lang="en-US" dirty="0">
                <a:latin typeface="Times New Roman" panose="02020603050405020304" pitchFamily="18" charset="0"/>
              </a:rPr>
              <a:t> </a:t>
            </a:r>
            <a:r>
              <a:rPr lang="en-US" dirty="0" err="1">
                <a:latin typeface="Times New Roman" panose="02020603050405020304" pitchFamily="18" charset="0"/>
              </a:rPr>
              <a:t>poprečnog</a:t>
            </a:r>
            <a:r>
              <a:rPr lang="en-US" dirty="0">
                <a:latin typeface="Times New Roman" panose="02020603050405020304" pitchFamily="18" charset="0"/>
              </a:rPr>
              <a:t> </a:t>
            </a:r>
            <a:r>
              <a:rPr lang="en-US" dirty="0" err="1">
                <a:latin typeface="Times New Roman" panose="02020603050405020304" pitchFamily="18" charset="0"/>
              </a:rPr>
              <a:t>opterećenja</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šipove</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strukturni</a:t>
            </a:r>
            <a:r>
              <a:rPr lang="en-US" dirty="0">
                <a:latin typeface="Times New Roman" panose="02020603050405020304" pitchFamily="18" charset="0"/>
              </a:rPr>
              <a:t> </a:t>
            </a:r>
            <a:r>
              <a:rPr lang="en-US" dirty="0" err="1">
                <a:latin typeface="Times New Roman" panose="02020603050405020304" pitchFamily="18" charset="0"/>
              </a:rPr>
              <a:t>lom</a:t>
            </a:r>
            <a:r>
              <a:rPr lang="en-US" dirty="0">
                <a:latin typeface="Times New Roman" panose="02020603050405020304" pitchFamily="18" charset="0"/>
              </a:rPr>
              <a:t> </a:t>
            </a:r>
            <a:r>
              <a:rPr lang="en-US" dirty="0" err="1">
                <a:latin typeface="Times New Roman" panose="02020603050405020304" pitchFamily="18" charset="0"/>
              </a:rPr>
              <a:t>šipa</a:t>
            </a:r>
            <a:r>
              <a:rPr lang="en-US" dirty="0">
                <a:latin typeface="Times New Roman" panose="02020603050405020304" pitchFamily="18" charset="0"/>
              </a:rPr>
              <a:t> </a:t>
            </a:r>
            <a:r>
              <a:rPr lang="en-US" dirty="0" err="1">
                <a:latin typeface="Times New Roman" panose="02020603050405020304" pitchFamily="18" charset="0"/>
              </a:rPr>
              <a:t>pri</a:t>
            </a:r>
            <a:r>
              <a:rPr lang="en-US" dirty="0">
                <a:latin typeface="Times New Roman" panose="02020603050405020304" pitchFamily="18" charset="0"/>
              </a:rPr>
              <a:t> </a:t>
            </a:r>
            <a:r>
              <a:rPr lang="en-US" dirty="0" err="1">
                <a:latin typeface="Times New Roman" panose="02020603050405020304" pitchFamily="18" charset="0"/>
              </a:rPr>
              <a:t>pritisku</a:t>
            </a:r>
            <a:r>
              <a:rPr lang="en-US" dirty="0">
                <a:latin typeface="Times New Roman" panose="02020603050405020304" pitchFamily="18" charset="0"/>
              </a:rPr>
              <a:t>, </a:t>
            </a:r>
            <a:r>
              <a:rPr lang="en-US" dirty="0" err="1">
                <a:latin typeface="Times New Roman" panose="02020603050405020304" pitchFamily="18" charset="0"/>
              </a:rPr>
              <a:t>zatezanju</a:t>
            </a:r>
            <a:r>
              <a:rPr lang="en-US" dirty="0">
                <a:latin typeface="Times New Roman" panose="02020603050405020304" pitchFamily="18" charset="0"/>
              </a:rPr>
              <a:t>, </a:t>
            </a:r>
            <a:r>
              <a:rPr lang="en-US" dirty="0" err="1">
                <a:latin typeface="Times New Roman" panose="02020603050405020304" pitchFamily="18" charset="0"/>
              </a:rPr>
              <a:t>savijanju</a:t>
            </a:r>
            <a:r>
              <a:rPr lang="en-US" dirty="0">
                <a:latin typeface="Times New Roman" panose="02020603050405020304" pitchFamily="18" charset="0"/>
              </a:rPr>
              <a:t>,</a:t>
            </a:r>
            <a:r>
              <a:rPr lang="sr-Latn-ME" dirty="0">
                <a:latin typeface="Times New Roman" panose="02020603050405020304" pitchFamily="18" charset="0"/>
              </a:rPr>
              <a:t>  </a:t>
            </a:r>
          </a:p>
          <a:p>
            <a:r>
              <a:rPr lang="sr-Latn-ME" dirty="0">
                <a:latin typeface="Times New Roman" panose="02020603050405020304" pitchFamily="18" charset="0"/>
              </a:rPr>
              <a:t>    </a:t>
            </a:r>
            <a:r>
              <a:rPr lang="en-US" dirty="0" err="1">
                <a:latin typeface="Times New Roman" panose="02020603050405020304" pitchFamily="18" charset="0"/>
              </a:rPr>
              <a:t>izvijanju</a:t>
            </a:r>
            <a:r>
              <a:rPr lang="en-US" dirty="0">
                <a:latin typeface="Times New Roman" panose="02020603050405020304" pitchFamily="18" charset="0"/>
              </a:rPr>
              <a:t> </a:t>
            </a:r>
            <a:r>
              <a:rPr lang="en-US" dirty="0" err="1">
                <a:latin typeface="Times New Roman" panose="02020603050405020304" pitchFamily="18" charset="0"/>
              </a:rPr>
              <a:t>ili</a:t>
            </a:r>
            <a:r>
              <a:rPr lang="en-US" dirty="0">
                <a:latin typeface="Times New Roman" panose="02020603050405020304" pitchFamily="18" charset="0"/>
              </a:rPr>
              <a:t> </a:t>
            </a:r>
            <a:r>
              <a:rPr lang="en-US" dirty="0" err="1">
                <a:latin typeface="Times New Roman" panose="02020603050405020304" pitchFamily="18" charset="0"/>
              </a:rPr>
              <a:t>smicanju</a:t>
            </a:r>
            <a:r>
              <a:rPr lang="en-US" dirty="0">
                <a:latin typeface="Times New Roman" panose="02020603050405020304" pitchFamily="18" charset="0"/>
              </a:rPr>
              <a:t>;</a:t>
            </a:r>
            <a:endParaRPr lang="sr-Latn-ME" dirty="0">
              <a:latin typeface="Times New Roman" panose="02020603050405020304" pitchFamily="18" charset="0"/>
            </a:endParaRPr>
          </a:p>
          <a:p>
            <a:endParaRPr lang="en-US"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kombinovani</a:t>
            </a:r>
            <a:r>
              <a:rPr lang="en-US" dirty="0">
                <a:latin typeface="Times New Roman" panose="02020603050405020304" pitchFamily="18" charset="0"/>
              </a:rPr>
              <a:t> </a:t>
            </a:r>
            <a:r>
              <a:rPr lang="en-US" dirty="0" err="1">
                <a:latin typeface="Times New Roman" panose="02020603050405020304" pitchFamily="18" charset="0"/>
              </a:rPr>
              <a:t>lom</a:t>
            </a:r>
            <a:r>
              <a:rPr lang="en-US" dirty="0">
                <a:latin typeface="Times New Roman" panose="02020603050405020304" pitchFamily="18" charset="0"/>
              </a:rPr>
              <a:t> u </a:t>
            </a:r>
            <a:r>
              <a:rPr lang="en-US" dirty="0" err="1">
                <a:latin typeface="Times New Roman" panose="02020603050405020304" pitchFamily="18" charset="0"/>
              </a:rPr>
              <a:t>tlu</a:t>
            </a:r>
            <a:r>
              <a:rPr lang="en-US" dirty="0">
                <a:latin typeface="Times New Roman" panose="02020603050405020304" pitchFamily="18" charset="0"/>
              </a:rPr>
              <a:t> </a:t>
            </a:r>
            <a:r>
              <a:rPr lang="en-US" dirty="0" err="1">
                <a:latin typeface="Times New Roman" panose="02020603050405020304" pitchFamily="18" charset="0"/>
              </a:rPr>
              <a:t>i</a:t>
            </a:r>
            <a:r>
              <a:rPr lang="en-US" dirty="0">
                <a:latin typeface="Times New Roman" panose="02020603050405020304" pitchFamily="18" charset="0"/>
              </a:rPr>
              <a:t> </a:t>
            </a:r>
            <a:r>
              <a:rPr lang="en-US" dirty="0" err="1">
                <a:latin typeface="Times New Roman" panose="02020603050405020304" pitchFamily="18" charset="0"/>
              </a:rPr>
              <a:t>temelju</a:t>
            </a:r>
            <a:r>
              <a:rPr lang="en-US" dirty="0">
                <a:latin typeface="Times New Roman" panose="02020603050405020304" pitchFamily="18" charset="0"/>
              </a:rPr>
              <a:t> </a:t>
            </a:r>
            <a:r>
              <a:rPr lang="en-US" dirty="0" err="1">
                <a:latin typeface="Times New Roman" panose="02020603050405020304" pitchFamily="18" charset="0"/>
              </a:rPr>
              <a:t>na</a:t>
            </a:r>
            <a:r>
              <a:rPr lang="en-US" dirty="0">
                <a:latin typeface="Times New Roman" panose="02020603050405020304" pitchFamily="18" charset="0"/>
              </a:rPr>
              <a:t> </a:t>
            </a:r>
            <a:r>
              <a:rPr lang="en-US" dirty="0" err="1">
                <a:latin typeface="Times New Roman" panose="02020603050405020304" pitchFamily="18" charset="0"/>
              </a:rPr>
              <a:t>šipovima</a:t>
            </a:r>
            <a:r>
              <a:rPr lang="en-US" dirty="0">
                <a:latin typeface="Times New Roman" panose="02020603050405020304" pitchFamily="18" charset="0"/>
              </a:rPr>
              <a:t>;</a:t>
            </a:r>
          </a:p>
          <a:p>
            <a:r>
              <a:rPr lang="pl-PL" dirty="0">
                <a:latin typeface="Times New Roman" panose="02020603050405020304" pitchFamily="18" charset="0"/>
              </a:rPr>
              <a:t>− kombinovani lom u tlu i konstrukciji;</a:t>
            </a:r>
          </a:p>
          <a:p>
            <a:endParaRPr lang="pl-PL" dirty="0">
              <a:latin typeface="Times New Roman" panose="02020603050405020304" pitchFamily="18" charset="0"/>
            </a:endParaRPr>
          </a:p>
          <a:p>
            <a:r>
              <a:rPr lang="en-US" dirty="0">
                <a:latin typeface="Times New Roman" panose="02020603050405020304" pitchFamily="18" charset="0"/>
              </a:rPr>
              <a:t>− </a:t>
            </a:r>
            <a:r>
              <a:rPr lang="en-US" dirty="0" err="1">
                <a:latin typeface="Times New Roman" panose="02020603050405020304" pitchFamily="18" charset="0"/>
              </a:rPr>
              <a:t>prekomjerno</a:t>
            </a:r>
            <a:r>
              <a:rPr lang="en-US" dirty="0">
                <a:latin typeface="Times New Roman" panose="02020603050405020304" pitchFamily="18" charset="0"/>
              </a:rPr>
              <a:t> </a:t>
            </a:r>
            <a:r>
              <a:rPr lang="en-US" dirty="0" err="1">
                <a:latin typeface="Times New Roman" panose="02020603050405020304" pitchFamily="18" charset="0"/>
              </a:rPr>
              <a:t>slijeganje</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prekomjerno</a:t>
            </a:r>
            <a:r>
              <a:rPr lang="en-US" dirty="0">
                <a:latin typeface="Times New Roman" panose="02020603050405020304" pitchFamily="18" charset="0"/>
              </a:rPr>
              <a:t> </a:t>
            </a:r>
            <a:r>
              <a:rPr lang="en-US" dirty="0" err="1">
                <a:latin typeface="Times New Roman" panose="02020603050405020304" pitchFamily="18" charset="0"/>
              </a:rPr>
              <a:t>izdizanje</a:t>
            </a:r>
            <a:r>
              <a:rPr lang="en-US" dirty="0">
                <a:latin typeface="Times New Roman" panose="02020603050405020304" pitchFamily="18" charset="0"/>
              </a:rPr>
              <a:t>;</a:t>
            </a:r>
          </a:p>
          <a:p>
            <a:r>
              <a:rPr lang="en-US" dirty="0">
                <a:latin typeface="Times New Roman" panose="02020603050405020304" pitchFamily="18" charset="0"/>
              </a:rPr>
              <a:t>− </a:t>
            </a:r>
            <a:r>
              <a:rPr lang="en-US" dirty="0" err="1">
                <a:latin typeface="Times New Roman" panose="02020603050405020304" pitchFamily="18" charset="0"/>
              </a:rPr>
              <a:t>neprihvatljive</a:t>
            </a:r>
            <a:r>
              <a:rPr lang="en-US" dirty="0">
                <a:latin typeface="Times New Roman" panose="02020603050405020304" pitchFamily="18" charset="0"/>
              </a:rPr>
              <a:t> </a:t>
            </a:r>
            <a:r>
              <a:rPr lang="en-US" dirty="0" err="1">
                <a:latin typeface="Times New Roman" panose="02020603050405020304" pitchFamily="18" charset="0"/>
              </a:rPr>
              <a:t>vibracije</a:t>
            </a:r>
            <a:r>
              <a:rPr lang="en-US" dirty="0">
                <a:latin typeface="Times New Roman" panose="02020603050405020304" pitchFamily="18" charset="0"/>
              </a:rPr>
              <a:t>.</a:t>
            </a:r>
          </a:p>
        </p:txBody>
      </p:sp>
      <p:sp>
        <p:nvSpPr>
          <p:cNvPr id="4" name="Rectangle 3"/>
          <p:cNvSpPr/>
          <p:nvPr/>
        </p:nvSpPr>
        <p:spPr>
          <a:xfrm>
            <a:off x="294405" y="350329"/>
            <a:ext cx="2300630" cy="369332"/>
          </a:xfrm>
          <a:prstGeom prst="rect">
            <a:avLst/>
          </a:prstGeom>
        </p:spPr>
        <p:txBody>
          <a:bodyPr wrap="none">
            <a:spAutoFit/>
          </a:bodyPr>
          <a:lstStyle/>
          <a:p>
            <a:r>
              <a:rPr lang="sr-Latn-ME" b="1" dirty="0">
                <a:latin typeface="Times New Roman Bold,Bold"/>
              </a:rPr>
              <a:t>7.2 </a:t>
            </a:r>
            <a:r>
              <a:rPr lang="en-US" b="1" dirty="0" err="1">
                <a:latin typeface="Times New Roman Bold,Bold"/>
              </a:rPr>
              <a:t>Granična</a:t>
            </a:r>
            <a:r>
              <a:rPr lang="en-US" b="1" dirty="0">
                <a:latin typeface="Times New Roman Bold,Bold"/>
              </a:rPr>
              <a:t> </a:t>
            </a:r>
            <a:r>
              <a:rPr lang="en-US" b="1" dirty="0" err="1">
                <a:latin typeface="Times New Roman Bold,Bold"/>
              </a:rPr>
              <a:t>stanja</a:t>
            </a:r>
            <a:endParaRPr lang="sr-Latn-ME" b="1" dirty="0">
              <a:latin typeface="Times New Roman Bold,Bold"/>
            </a:endParaRPr>
          </a:p>
        </p:txBody>
      </p:sp>
    </p:spTree>
    <p:extLst>
      <p:ext uri="{BB962C8B-B14F-4D97-AF65-F5344CB8AC3E}">
        <p14:creationId xmlns:p14="http://schemas.microsoft.com/office/powerpoint/2010/main" val="814368587"/>
      </p:ext>
    </p:extLst>
  </p:cSld>
  <p:clrMapOvr>
    <a:masterClrMapping/>
  </p:clrMapOvr>
  <mc:AlternateContent xmlns:mc="http://schemas.openxmlformats.org/markup-compatibility/2006" xmlns:p14="http://schemas.microsoft.com/office/powerpoint/2010/main">
    <mc:Choice Requires="p14">
      <p:transition spd="slow" p14:dur="2000" advClick="0" advTm="7000"/>
    </mc:Choice>
    <mc:Fallback xmlns="">
      <p:transition spd="slow" advClick="0" advTm="7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 calcmode="lin" valueType="num">
                                      <p:cBhvr additive="base">
                                        <p:cTn id="3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
                                            <p:txEl>
                                              <p:pRg st="3" end="3"/>
                                            </p:txEl>
                                          </p:spTgt>
                                        </p:tgtEl>
                                        <p:attrNameLst>
                                          <p:attrName>style.visibility</p:attrName>
                                        </p:attrNameLst>
                                      </p:cBhvr>
                                      <p:to>
                                        <p:strVal val="visible"/>
                                      </p:to>
                                    </p:set>
                                    <p:anim calcmode="lin" valueType="num">
                                      <p:cBhvr additive="base">
                                        <p:cTn id="4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additive="base">
                                        <p:cTn id="4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3">
                                            <p:txEl>
                                              <p:pRg st="11" end="11"/>
                                            </p:txEl>
                                          </p:spTgt>
                                        </p:tgtEl>
                                        <p:attrNameLst>
                                          <p:attrName>style.visibility</p:attrName>
                                        </p:attrNameLst>
                                      </p:cBhvr>
                                      <p:to>
                                        <p:strVal val="visible"/>
                                      </p:to>
                                    </p:set>
                                    <p:anim calcmode="lin" valueType="num">
                                      <p:cBhvr additive="base">
                                        <p:cTn id="65"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3">
                                            <p:txEl>
                                              <p:pRg st="12" end="12"/>
                                            </p:txEl>
                                          </p:spTgt>
                                        </p:tgtEl>
                                        <p:attrNameLst>
                                          <p:attrName>style.visibility</p:attrName>
                                        </p:attrNameLst>
                                      </p:cBhvr>
                                      <p:to>
                                        <p:strVal val="visible"/>
                                      </p:to>
                                    </p:set>
                                    <p:anim calcmode="lin" valueType="num">
                                      <p:cBhvr additive="base">
                                        <p:cTn id="7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3">
                                            <p:txEl>
                                              <p:pRg st="14" end="14"/>
                                            </p:txEl>
                                          </p:spTgt>
                                        </p:tgtEl>
                                        <p:attrNameLst>
                                          <p:attrName>style.visibility</p:attrName>
                                        </p:attrNameLst>
                                      </p:cBhvr>
                                      <p:to>
                                        <p:strVal val="visible"/>
                                      </p:to>
                                    </p:set>
                                    <p:anim calcmode="lin" valueType="num">
                                      <p:cBhvr additive="base">
                                        <p:cTn id="7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3">
                                            <p:txEl>
                                              <p:pRg st="15" end="15"/>
                                            </p:txEl>
                                          </p:spTgt>
                                        </p:tgtEl>
                                        <p:attrNameLst>
                                          <p:attrName>style.visibility</p:attrName>
                                        </p:attrNameLst>
                                      </p:cBhvr>
                                      <p:to>
                                        <p:strVal val="visible"/>
                                      </p:to>
                                    </p:set>
                                    <p:anim calcmode="lin" valueType="num">
                                      <p:cBhvr additive="base">
                                        <p:cTn id="83"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3">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
                                            <p:txEl>
                                              <p:pRg st="17" end="17"/>
                                            </p:txEl>
                                          </p:spTgt>
                                        </p:tgtEl>
                                        <p:attrNameLst>
                                          <p:attrName>style.visibility</p:attrName>
                                        </p:attrNameLst>
                                      </p:cBhvr>
                                      <p:to>
                                        <p:strVal val="visible"/>
                                      </p:to>
                                    </p:set>
                                    <p:anim calcmode="lin" valueType="num">
                                      <p:cBhvr additive="base">
                                        <p:cTn id="8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
                                            <p:txEl>
                                              <p:pRg st="17" end="17"/>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3">
                                            <p:txEl>
                                              <p:pRg st="18" end="18"/>
                                            </p:txEl>
                                          </p:spTgt>
                                        </p:tgtEl>
                                        <p:attrNameLst>
                                          <p:attrName>style.visibility</p:attrName>
                                        </p:attrNameLst>
                                      </p:cBhvr>
                                      <p:to>
                                        <p:strVal val="visible"/>
                                      </p:to>
                                    </p:set>
                                    <p:anim calcmode="lin" valueType="num">
                                      <p:cBhvr additive="base">
                                        <p:cTn id="95"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96" dur="500" fill="hold"/>
                                        <p:tgtEl>
                                          <p:spTgt spid="3">
                                            <p:txEl>
                                              <p:pRg st="18" end="18"/>
                                            </p:txEl>
                                          </p:spTgt>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4" fill="hold" grpId="0" nodeType="clickEffect">
                                  <p:stCondLst>
                                    <p:cond delay="0"/>
                                  </p:stCondLst>
                                  <p:childTnLst>
                                    <p:set>
                                      <p:cBhvr>
                                        <p:cTn id="100" dur="1" fill="hold">
                                          <p:stCondLst>
                                            <p:cond delay="0"/>
                                          </p:stCondLst>
                                        </p:cTn>
                                        <p:tgtEl>
                                          <p:spTgt spid="3">
                                            <p:txEl>
                                              <p:pRg st="19" end="19"/>
                                            </p:txEl>
                                          </p:spTgt>
                                        </p:tgtEl>
                                        <p:attrNameLst>
                                          <p:attrName>style.visibility</p:attrName>
                                        </p:attrNameLst>
                                      </p:cBhvr>
                                      <p:to>
                                        <p:strVal val="visible"/>
                                      </p:to>
                                    </p:set>
                                    <p:anim calcmode="lin" valueType="num">
                                      <p:cBhvr additive="base">
                                        <p:cTn id="101" dur="5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3" grpId="0" build="p"/>
      <p:bldP spid="4" grpId="0"/>
    </p:bldLst>
  </p:timing>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32363</TotalTime>
  <Words>4442</Words>
  <Application>Microsoft Office PowerPoint</Application>
  <PresentationFormat>Widescreen</PresentationFormat>
  <Paragraphs>441</Paragraphs>
  <Slides>32</Slides>
  <Notes>1</Notes>
  <HiddenSlides>0</HiddenSlides>
  <MMClips>2</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2</vt:i4>
      </vt:variant>
      <vt:variant>
        <vt:lpstr>Slide Titles</vt:lpstr>
      </vt:variant>
      <vt:variant>
        <vt:i4>32</vt:i4>
      </vt:variant>
    </vt:vector>
  </HeadingPairs>
  <TitlesOfParts>
    <vt:vector size="47" baseType="lpstr">
      <vt:lpstr>Arial</vt:lpstr>
      <vt:lpstr>Arial-BoldMT</vt:lpstr>
      <vt:lpstr>ArialMT</vt:lpstr>
      <vt:lpstr>Calibri</vt:lpstr>
      <vt:lpstr>Cambria Math</vt:lpstr>
      <vt:lpstr>Impact</vt:lpstr>
      <vt:lpstr>Symbol</vt:lpstr>
      <vt:lpstr>Times New Roman</vt:lpstr>
      <vt:lpstr>Times New Roman Bold,Bold</vt:lpstr>
      <vt:lpstr>Times New Roman,Bold</vt:lpstr>
      <vt:lpstr>Wingdings</vt:lpstr>
      <vt:lpstr>1_Custom Design</vt:lpstr>
      <vt:lpstr>Custom Design</vt:lpstr>
      <vt:lpstr>Worksheet</vt:lpstr>
      <vt:lpstr>CDraw</vt:lpstr>
      <vt:lpstr>PowerPoint Presentation</vt:lpstr>
      <vt:lpstr>PowerPoint Presentation</vt:lpstr>
      <vt:lpstr>PowerPoint Presentation</vt:lpstr>
      <vt:lpstr>4. Sadržaj predavanja</vt:lpstr>
      <vt:lpstr>Proracun dozvoljenog opterećenja šipa prema         "Pravilnik o tehničkim normativima za temeljenje građevinskih objekata (sl.list 15/1990)"         </vt:lpstr>
      <vt:lpstr>PowerPoint Presentation</vt:lpstr>
      <vt:lpstr>Proracun dozvoljenog opterećenja šipa prema starom pravilniku – Šablon u Excel za dvoslojno tlo.         </vt:lpstr>
      <vt:lpstr>PowerPoint Presentation</vt:lpstr>
      <vt:lpstr>PowerPoint Presentation</vt:lpstr>
      <vt:lpstr>7.3 Dejstva i projektna stanja</vt:lpstr>
      <vt:lpstr>PowerPoint Presentation</vt:lpstr>
      <vt:lpstr>Negativno trenje</vt:lpstr>
      <vt:lpstr>PowerPoint Presentation</vt:lpstr>
      <vt:lpstr>Ispitivanje nosivosti šipa -Statički test</vt:lpstr>
      <vt:lpstr>O probnom opterećenju iz        "Pravilnik o tehničkim normativima za temeljenje građevinskih objekata (sl.list 15/1990)"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Računski primjer 1</vt:lpstr>
      <vt:lpstr>Projektni pristup 1</vt:lpstr>
      <vt:lpstr>PowerPoint Presentation</vt:lpstr>
      <vt:lpstr>Opit statičke penetracije – prodiranjem konusa CPT ( Cone penetration test)</vt:lpstr>
      <vt:lpstr>PowerPoint Presentation</vt:lpstr>
      <vt:lpstr>Računski primjer 2 – Nosivost na osnovu CPT</vt:lpstr>
      <vt:lpstr>Računski primjer 2</vt:lpstr>
      <vt:lpstr>Računski primjer 2</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Milos</dc:creator>
  <cp:lastModifiedBy>Z</cp:lastModifiedBy>
  <cp:revision>994</cp:revision>
  <cp:lastPrinted>2018-12-06T14:11:32Z</cp:lastPrinted>
  <dcterms:created xsi:type="dcterms:W3CDTF">2017-11-20T23:40:51Z</dcterms:created>
  <dcterms:modified xsi:type="dcterms:W3CDTF">2024-06-04T15:19:05Z</dcterms:modified>
</cp:coreProperties>
</file>