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0"/>
  </p:notesMasterIdLst>
  <p:sldIdLst>
    <p:sldId id="256" r:id="rId5"/>
    <p:sldId id="304" r:id="rId6"/>
    <p:sldId id="355" r:id="rId7"/>
    <p:sldId id="324" r:id="rId8"/>
    <p:sldId id="356" r:id="rId9"/>
    <p:sldId id="350" r:id="rId10"/>
    <p:sldId id="364" r:id="rId11"/>
    <p:sldId id="365" r:id="rId12"/>
    <p:sldId id="363" r:id="rId13"/>
    <p:sldId id="357" r:id="rId14"/>
    <p:sldId id="358" r:id="rId15"/>
    <p:sldId id="360" r:id="rId16"/>
    <p:sldId id="361" r:id="rId17"/>
    <p:sldId id="362" r:id="rId18"/>
    <p:sldId id="26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elcome" id="{E75E278A-FF0E-49A4-B170-79828D63BBAD}">
          <p14:sldIdLst>
            <p14:sldId id="256"/>
          </p14:sldIdLst>
        </p14:section>
        <p14:section name="Design, Impress, Work Together" id="{B9B51309-D148-4332-87C2-07BE32FBCA3B}">
          <p14:sldIdLst>
            <p14:sldId id="304"/>
            <p14:sldId id="355"/>
            <p14:sldId id="324"/>
            <p14:sldId id="356"/>
            <p14:sldId id="350"/>
            <p14:sldId id="364"/>
            <p14:sldId id="365"/>
            <p14:sldId id="363"/>
          </p14:sldIdLst>
        </p14:section>
        <p14:section name="Learn More" id="{2CC34DB2-6590-42C0-AD4B-A04C6060184E}">
          <p14:sldIdLst>
            <p14:sldId id="357"/>
            <p14:sldId id="358"/>
            <p14:sldId id="360"/>
            <p14:sldId id="361"/>
            <p14:sldId id="362"/>
            <p14:sldId id="26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D462F"/>
    <a:srgbClr val="D24726"/>
    <a:srgbClr val="D2B4A6"/>
    <a:srgbClr val="734F29"/>
    <a:srgbClr val="AEB785"/>
    <a:srgbClr val="EFD5A2"/>
    <a:srgbClr val="3B3026"/>
    <a:srgbClr val="ECE1CA"/>
    <a:srgbClr val="7955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280" autoAdjust="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13577B-6902-467D-A26C-08A0DD5E4E03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1EA0F-A667-4B49-8422-0062BC55E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910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769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</a:t>
            </a:r>
            <a:r>
              <a:rPr lang="en-US" baseline="0" dirty="0" smtClean="0"/>
              <a:t>Slide Show mode, click the arrow to enter the PowerPoint Getting Started Center.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196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061006"/>
            <a:ext cx="10515600" cy="2387600"/>
          </a:xfrm>
        </p:spPr>
        <p:txBody>
          <a:bodyPr anchor="b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2" y="5110609"/>
            <a:ext cx="6705599" cy="1137793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2800">
                <a:solidFill>
                  <a:srgbClr val="D24726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718549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596921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215419" y="365125"/>
            <a:ext cx="1819564" cy="5811838"/>
          </a:xfrm>
        </p:spPr>
        <p:txBody>
          <a:bodyPr vert="eaVert"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302266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434" y="0"/>
            <a:ext cx="10749367" cy="1208868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25625"/>
            <a:ext cx="4167753" cy="435133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Aft>
                <a:spcPts val="1200"/>
              </a:spcAft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  <a:lvl2pPr>
              <a:lnSpc>
                <a:spcPct val="150000"/>
              </a:lnSpc>
              <a:spcAft>
                <a:spcPts val="1200"/>
              </a:spcAft>
              <a:defRPr sz="1400">
                <a:solidFill>
                  <a:schemeClr val="bg1">
                    <a:lumMod val="50000"/>
                  </a:schemeClr>
                </a:solidFill>
              </a:defRPr>
            </a:lvl2pPr>
            <a:lvl3pPr>
              <a:lnSpc>
                <a:spcPct val="150000"/>
              </a:lnSpc>
              <a:spcAft>
                <a:spcPts val="1200"/>
              </a:spcAft>
              <a:defRPr sz="1200">
                <a:solidFill>
                  <a:schemeClr val="bg1">
                    <a:lumMod val="50000"/>
                  </a:schemeClr>
                </a:solidFill>
              </a:defRPr>
            </a:lvl3pPr>
            <a:lvl4pPr>
              <a:lnSpc>
                <a:spcPct val="150000"/>
              </a:lnSpc>
              <a:spcAft>
                <a:spcPts val="1200"/>
              </a:spcAft>
              <a:defRPr sz="1100">
                <a:solidFill>
                  <a:schemeClr val="bg1">
                    <a:lumMod val="50000"/>
                  </a:schemeClr>
                </a:solidFill>
              </a:defRPr>
            </a:lvl4pPr>
            <a:lvl5pPr>
              <a:lnSpc>
                <a:spcPct val="150000"/>
              </a:lnSpc>
              <a:spcAft>
                <a:spcPts val="1200"/>
              </a:spcAft>
              <a:defRPr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18583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2402238"/>
            <a:ext cx="4508715" cy="2187227"/>
          </a:xfrm>
        </p:spPr>
        <p:txBody>
          <a:bodyPr anchor="ctr">
            <a:noAutofit/>
          </a:bodyPr>
          <a:lstStyle>
            <a:lvl1pPr algn="l">
              <a:defRPr sz="4800">
                <a:solidFill>
                  <a:srgbClr val="D247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308" y="2402237"/>
            <a:ext cx="5269424" cy="2187226"/>
          </a:xfrm>
        </p:spPr>
        <p:txBody>
          <a:bodyPr anchor="ctr">
            <a:normAutofit/>
          </a:bodyPr>
          <a:lstStyle>
            <a:lvl1pPr marL="0" indent="0">
              <a:lnSpc>
                <a:spcPct val="15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335655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328223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737851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489075"/>
            <a:ext cx="5156200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1851" y="2193927"/>
            <a:ext cx="5156200" cy="397827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9664" y="1489075"/>
            <a:ext cx="5157787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9664" y="2193927"/>
            <a:ext cx="5157787" cy="397827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606029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00814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432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193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095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EBAAA-29B5-4AF5-BC5F-7E580C29002D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75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emf"/><Relationship Id="rId13" Type="http://schemas.openxmlformats.org/officeDocument/2006/relationships/image" Target="../media/image48.emf"/><Relationship Id="rId3" Type="http://schemas.openxmlformats.org/officeDocument/2006/relationships/image" Target="../media/image38.emf"/><Relationship Id="rId7" Type="http://schemas.openxmlformats.org/officeDocument/2006/relationships/image" Target="../media/image42.emf"/><Relationship Id="rId12" Type="http://schemas.openxmlformats.org/officeDocument/2006/relationships/image" Target="../media/image47.png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emf"/><Relationship Id="rId11" Type="http://schemas.openxmlformats.org/officeDocument/2006/relationships/image" Target="../media/image46.emf"/><Relationship Id="rId5" Type="http://schemas.openxmlformats.org/officeDocument/2006/relationships/image" Target="../media/image40.png"/><Relationship Id="rId10" Type="http://schemas.openxmlformats.org/officeDocument/2006/relationships/image" Target="../media/image45.emf"/><Relationship Id="rId4" Type="http://schemas.openxmlformats.org/officeDocument/2006/relationships/image" Target="../media/image39.emf"/><Relationship Id="rId9" Type="http://schemas.openxmlformats.org/officeDocument/2006/relationships/image" Target="../media/image44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emf"/><Relationship Id="rId13" Type="http://schemas.openxmlformats.org/officeDocument/2006/relationships/image" Target="../media/image60.emf"/><Relationship Id="rId3" Type="http://schemas.openxmlformats.org/officeDocument/2006/relationships/image" Target="../media/image50.emf"/><Relationship Id="rId7" Type="http://schemas.openxmlformats.org/officeDocument/2006/relationships/image" Target="../media/image54.emf"/><Relationship Id="rId12" Type="http://schemas.openxmlformats.org/officeDocument/2006/relationships/image" Target="../media/image59.emf"/><Relationship Id="rId2" Type="http://schemas.openxmlformats.org/officeDocument/2006/relationships/image" Target="../media/image49.emf"/><Relationship Id="rId16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emf"/><Relationship Id="rId11" Type="http://schemas.openxmlformats.org/officeDocument/2006/relationships/image" Target="../media/image58.emf"/><Relationship Id="rId5" Type="http://schemas.openxmlformats.org/officeDocument/2006/relationships/image" Target="../media/image52.png"/><Relationship Id="rId15" Type="http://schemas.openxmlformats.org/officeDocument/2006/relationships/image" Target="../media/image62.emf"/><Relationship Id="rId10" Type="http://schemas.openxmlformats.org/officeDocument/2006/relationships/image" Target="../media/image57.emf"/><Relationship Id="rId4" Type="http://schemas.openxmlformats.org/officeDocument/2006/relationships/image" Target="../media/image51.emf"/><Relationship Id="rId9" Type="http://schemas.openxmlformats.org/officeDocument/2006/relationships/image" Target="../media/image56.emf"/><Relationship Id="rId14" Type="http://schemas.openxmlformats.org/officeDocument/2006/relationships/image" Target="../media/image6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emf"/><Relationship Id="rId13" Type="http://schemas.openxmlformats.org/officeDocument/2006/relationships/image" Target="../media/image75.emf"/><Relationship Id="rId3" Type="http://schemas.openxmlformats.org/officeDocument/2006/relationships/image" Target="../media/image65.emf"/><Relationship Id="rId7" Type="http://schemas.openxmlformats.org/officeDocument/2006/relationships/image" Target="../media/image69.emf"/><Relationship Id="rId12" Type="http://schemas.openxmlformats.org/officeDocument/2006/relationships/image" Target="../media/image74.emf"/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emf"/><Relationship Id="rId11" Type="http://schemas.openxmlformats.org/officeDocument/2006/relationships/image" Target="../media/image73.emf"/><Relationship Id="rId5" Type="http://schemas.openxmlformats.org/officeDocument/2006/relationships/image" Target="../media/image67.emf"/><Relationship Id="rId10" Type="http://schemas.openxmlformats.org/officeDocument/2006/relationships/image" Target="../media/image72.emf"/><Relationship Id="rId4" Type="http://schemas.openxmlformats.org/officeDocument/2006/relationships/image" Target="../media/image66.emf"/><Relationship Id="rId9" Type="http://schemas.openxmlformats.org/officeDocument/2006/relationships/image" Target="../media/image71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emf"/><Relationship Id="rId3" Type="http://schemas.openxmlformats.org/officeDocument/2006/relationships/image" Target="../media/image77.emf"/><Relationship Id="rId7" Type="http://schemas.openxmlformats.org/officeDocument/2006/relationships/image" Target="../media/image81.emf"/><Relationship Id="rId2" Type="http://schemas.openxmlformats.org/officeDocument/2006/relationships/image" Target="../media/image7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emf"/><Relationship Id="rId5" Type="http://schemas.openxmlformats.org/officeDocument/2006/relationships/image" Target="../media/image79.emf"/><Relationship Id="rId4" Type="http://schemas.openxmlformats.org/officeDocument/2006/relationships/image" Target="../media/image78.emf"/><Relationship Id="rId9" Type="http://schemas.openxmlformats.org/officeDocument/2006/relationships/image" Target="../media/image8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emf"/><Relationship Id="rId3" Type="http://schemas.openxmlformats.org/officeDocument/2006/relationships/image" Target="../media/image85.emf"/><Relationship Id="rId7" Type="http://schemas.openxmlformats.org/officeDocument/2006/relationships/image" Target="../media/image89.emf"/><Relationship Id="rId2" Type="http://schemas.openxmlformats.org/officeDocument/2006/relationships/image" Target="../media/image8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emf"/><Relationship Id="rId5" Type="http://schemas.openxmlformats.org/officeDocument/2006/relationships/image" Target="../media/image87.emf"/><Relationship Id="rId10" Type="http://schemas.openxmlformats.org/officeDocument/2006/relationships/image" Target="../media/image92.emf"/><Relationship Id="rId4" Type="http://schemas.openxmlformats.org/officeDocument/2006/relationships/image" Target="../media/image86.emf"/><Relationship Id="rId9" Type="http://schemas.openxmlformats.org/officeDocument/2006/relationships/image" Target="../media/image9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slobodanz@ucg.ac.m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13" Type="http://schemas.openxmlformats.org/officeDocument/2006/relationships/image" Target="../media/image28.png"/><Relationship Id="rId3" Type="http://schemas.openxmlformats.org/officeDocument/2006/relationships/image" Target="../media/image19.emf"/><Relationship Id="rId7" Type="http://schemas.openxmlformats.org/officeDocument/2006/relationships/image" Target="../media/image12.emf"/><Relationship Id="rId12" Type="http://schemas.openxmlformats.org/officeDocument/2006/relationships/image" Target="../media/image27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emf"/><Relationship Id="rId11" Type="http://schemas.openxmlformats.org/officeDocument/2006/relationships/image" Target="../media/image26.emf"/><Relationship Id="rId5" Type="http://schemas.openxmlformats.org/officeDocument/2006/relationships/image" Target="../media/image21.emf"/><Relationship Id="rId10" Type="http://schemas.openxmlformats.org/officeDocument/2006/relationships/image" Target="../media/image25.emf"/><Relationship Id="rId4" Type="http://schemas.openxmlformats.org/officeDocument/2006/relationships/image" Target="../media/image20.emf"/><Relationship Id="rId9" Type="http://schemas.openxmlformats.org/officeDocument/2006/relationships/image" Target="../media/image24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3" Type="http://schemas.openxmlformats.org/officeDocument/2006/relationships/image" Target="../media/image30.emf"/><Relationship Id="rId7" Type="http://schemas.openxmlformats.org/officeDocument/2006/relationships/image" Target="../media/image34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emf"/><Relationship Id="rId5" Type="http://schemas.openxmlformats.org/officeDocument/2006/relationships/image" Target="../media/image32.emf"/><Relationship Id="rId4" Type="http://schemas.openxmlformats.org/officeDocument/2006/relationships/image" Target="../media/image31.emf"/><Relationship Id="rId9" Type="http://schemas.openxmlformats.org/officeDocument/2006/relationships/image" Target="../media/image3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Fundiranje</a:t>
            </a:r>
            <a:r>
              <a:rPr lang="en-US" dirty="0" smtClean="0"/>
              <a:t> 2020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2" y="5110609"/>
            <a:ext cx="10515598" cy="1137793"/>
          </a:xfrm>
        </p:spPr>
        <p:txBody>
          <a:bodyPr>
            <a:normAutofit/>
          </a:bodyPr>
          <a:lstStyle/>
          <a:p>
            <a:r>
              <a:rPr lang="en-US" dirty="0" smtClean="0"/>
              <a:t>IV </a:t>
            </a:r>
            <a:r>
              <a:rPr lang="en-US" dirty="0" err="1" smtClean="0"/>
              <a:t>predavanje</a:t>
            </a:r>
            <a:r>
              <a:rPr lang="en-US" dirty="0" smtClean="0"/>
              <a:t>. </a:t>
            </a:r>
            <a:r>
              <a:rPr lang="en-US" dirty="0" err="1" smtClean="0"/>
              <a:t>Ukr</a:t>
            </a:r>
            <a:r>
              <a:rPr lang="sr-Latn-ME" dirty="0" smtClean="0"/>
              <a:t>šteni temeljni nosači.</a:t>
            </a:r>
            <a:r>
              <a:rPr lang="en-US" dirty="0" smtClean="0"/>
              <a:t> </a:t>
            </a:r>
            <a:r>
              <a:rPr lang="sr-Latn-ME" dirty="0" smtClean="0"/>
              <a:t>Pločasti temelji.</a:t>
            </a:r>
            <a:endParaRPr lang="en-US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5743978" y="161479"/>
            <a:ext cx="6272011" cy="24750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None/>
              <a:defRPr sz="2800" kern="1200">
                <a:solidFill>
                  <a:srgbClr val="D24726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Wingdings" panose="05000000000000000000" pitchFamily="2" charset="2"/>
              <a:buChar char="§"/>
            </a:pPr>
            <a:r>
              <a:rPr lang="sr-Latn-ME" sz="2000" dirty="0" smtClean="0">
                <a:solidFill>
                  <a:srgbClr val="FFFFFF"/>
                </a:solidFill>
              </a:rPr>
              <a:t>Ukršteni temeljni nosači, temelji oblika roštilja.</a:t>
            </a:r>
            <a:r>
              <a:rPr lang="en-US" sz="2000" dirty="0" smtClean="0">
                <a:solidFill>
                  <a:srgbClr val="FFFFFF"/>
                </a:solidFill>
              </a:rPr>
              <a:t>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sr-Latn-ME" sz="2000" dirty="0" smtClean="0">
                <a:solidFill>
                  <a:srgbClr val="FFFFFF"/>
                </a:solidFill>
              </a:rPr>
              <a:t>Temelji oblika ploča, pločasti temelji.</a:t>
            </a:r>
            <a:endParaRPr lang="en-US" sz="2000" dirty="0">
              <a:solidFill>
                <a:srgbClr val="FFFFFF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sr-Latn-ME" sz="2000" dirty="0">
                <a:solidFill>
                  <a:srgbClr val="FFFFFF"/>
                </a:solidFill>
              </a:rPr>
              <a:t>Uobičajeni </a:t>
            </a:r>
            <a:r>
              <a:rPr lang="sr-Latn-ME" sz="2000" dirty="0" smtClean="0">
                <a:solidFill>
                  <a:srgbClr val="FFFFFF"/>
                </a:solidFill>
              </a:rPr>
              <a:t>načini proračuna </a:t>
            </a:r>
            <a:r>
              <a:rPr lang="sr-Latn-ME" sz="2000" dirty="0">
                <a:solidFill>
                  <a:srgbClr val="FFFFFF"/>
                </a:solidFill>
              </a:rPr>
              <a:t>i osnovni principi proračuna plitkih temelja.</a:t>
            </a:r>
            <a:endParaRPr lang="en-US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807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title">
            <a:extLst>
              <a:ext uri="{FF2B5EF4-FFF2-40B4-BE49-F238E27FC236}">
                <a16:creationId xmlns:a16="http://schemas.microsoft.com/office/drawing/2014/main" xmlns="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634" y="0"/>
            <a:ext cx="10749367" cy="1208868"/>
          </a:xfrm>
        </p:spPr>
        <p:txBody>
          <a:bodyPr>
            <a:normAutofit/>
          </a:bodyPr>
          <a:lstStyle/>
          <a:p>
            <a:r>
              <a:rPr lang="sr-Latn-ME" sz="3000" dirty="0" smtClean="0">
                <a:solidFill>
                  <a:srgbClr val="FFFFFF"/>
                </a:solidFill>
              </a:rPr>
              <a:t>Proračun temeljnog nosača sa 3 stuba – uobičajeni postupak</a:t>
            </a:r>
            <a:endParaRPr lang="en-US" sz="3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471" y="1560692"/>
            <a:ext cx="3984935" cy="11952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9122" y="1560692"/>
            <a:ext cx="7093229" cy="62370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283" y="3160535"/>
            <a:ext cx="3154929" cy="2347664"/>
          </a:xfrm>
          <a:prstGeom prst="rect">
            <a:avLst/>
          </a:prstGeom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84115" y="2787335"/>
            <a:ext cx="4065024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sr-Latn-ME" sz="1700" dirty="0" smtClean="0"/>
              <a:t>1/ Određivanje dužine temeljnog nosača</a:t>
            </a:r>
            <a:endParaRPr lang="en-US" sz="17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28344" y="3400770"/>
            <a:ext cx="3971925" cy="2857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72319" y="3823455"/>
            <a:ext cx="3263720" cy="47496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40627" y="3823067"/>
            <a:ext cx="1795046" cy="42068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84212" y="4398674"/>
            <a:ext cx="2339000" cy="24426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54310" y="4720489"/>
            <a:ext cx="2828556" cy="65137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338405" y="5421671"/>
            <a:ext cx="3807672" cy="24426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384212" y="5743486"/>
            <a:ext cx="3644487" cy="31211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56513" y="5784140"/>
            <a:ext cx="2257425" cy="271463"/>
          </a:xfrm>
          <a:prstGeom prst="rect">
            <a:avLst/>
          </a:prstGeom>
        </p:spPr>
      </p:pic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7930267" y="2457978"/>
            <a:ext cx="3339632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sr-Latn-ME" sz="1700" dirty="0" smtClean="0"/>
              <a:t>2/ Reaktivno opterećenje temelja</a:t>
            </a:r>
            <a:endParaRPr lang="en-US" sz="17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13"/>
          <a:srcRect t="51499" r="58393"/>
          <a:stretch/>
        </p:blipFill>
        <p:spPr>
          <a:xfrm rot="60000">
            <a:off x="8699862" y="2780347"/>
            <a:ext cx="2806427" cy="559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92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57"/>
          <p:cNvPicPr>
            <a:picLocks noChangeAspect="1"/>
          </p:cNvPicPr>
          <p:nvPr/>
        </p:nvPicPr>
        <p:blipFill rotWithShape="1">
          <a:blip r:embed="rId2"/>
          <a:srcRect t="8145"/>
          <a:stretch/>
        </p:blipFill>
        <p:spPr>
          <a:xfrm>
            <a:off x="7661366" y="3091813"/>
            <a:ext cx="3535697" cy="1620453"/>
          </a:xfrm>
          <a:prstGeom prst="rect">
            <a:avLst/>
          </a:prstGeom>
        </p:spPr>
      </p:pic>
      <p:sp>
        <p:nvSpPr>
          <p:cNvPr id="2" name="Title 1" descr="title">
            <a:extLst>
              <a:ext uri="{FF2B5EF4-FFF2-40B4-BE49-F238E27FC236}">
                <a16:creationId xmlns:a16="http://schemas.microsoft.com/office/drawing/2014/main" xmlns="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634" y="0"/>
            <a:ext cx="10749367" cy="1208868"/>
          </a:xfrm>
        </p:spPr>
        <p:txBody>
          <a:bodyPr>
            <a:normAutofit/>
          </a:bodyPr>
          <a:lstStyle/>
          <a:p>
            <a:r>
              <a:rPr lang="sr-Latn-ME" sz="3000" dirty="0" smtClean="0">
                <a:solidFill>
                  <a:srgbClr val="FFFFFF"/>
                </a:solidFill>
              </a:rPr>
              <a:t>Proračun temeljnog nosača sa 3 stuba – uobičajeni postupak</a:t>
            </a:r>
            <a:endParaRPr lang="en-US" sz="30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/>
          <a:srcRect b="25351"/>
          <a:stretch/>
        </p:blipFill>
        <p:spPr>
          <a:xfrm rot="60000">
            <a:off x="7718133" y="1400986"/>
            <a:ext cx="4460417" cy="158030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60000">
            <a:off x="300816" y="1791158"/>
            <a:ext cx="2828557" cy="314831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60000">
            <a:off x="300896" y="2230358"/>
            <a:ext cx="2663190" cy="32004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60000">
            <a:off x="300027" y="2728538"/>
            <a:ext cx="3829430" cy="26055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60000">
            <a:off x="299614" y="3157776"/>
            <a:ext cx="2915590" cy="27140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60000">
            <a:off x="299692" y="3630965"/>
            <a:ext cx="3742398" cy="28226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60000">
            <a:off x="299709" y="4162934"/>
            <a:ext cx="2915590" cy="26055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0620" y="4837057"/>
            <a:ext cx="3307236" cy="271406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96283" y="5394876"/>
            <a:ext cx="3481301" cy="499387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00620" y="6130544"/>
            <a:ext cx="3176687" cy="336544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178279" y="1501767"/>
            <a:ext cx="3611849" cy="1378744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956536" y="4744857"/>
            <a:ext cx="2859487" cy="2015342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7998522" y="6295203"/>
            <a:ext cx="385823" cy="330679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9091744" y="6193987"/>
            <a:ext cx="385823" cy="533109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10272501" y="6281136"/>
            <a:ext cx="385823" cy="533109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6"/>
          <p:cNvSpPr>
            <a:spLocks noChangeArrowheads="1"/>
          </p:cNvSpPr>
          <p:nvPr/>
        </p:nvSpPr>
        <p:spPr bwMode="auto">
          <a:xfrm>
            <a:off x="148879" y="4507533"/>
            <a:ext cx="2967223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sr-Latn-ME" sz="1500" dirty="0" smtClean="0"/>
              <a:t>Momenti savijanja ispod stubova</a:t>
            </a:r>
            <a:endParaRPr lang="en-US" sz="1500" dirty="0"/>
          </a:p>
        </p:txBody>
      </p:sp>
      <p:sp>
        <p:nvSpPr>
          <p:cNvPr id="35" name="Rectangle 6"/>
          <p:cNvSpPr>
            <a:spLocks noChangeArrowheads="1"/>
          </p:cNvSpPr>
          <p:nvPr/>
        </p:nvSpPr>
        <p:spPr bwMode="auto">
          <a:xfrm>
            <a:off x="200620" y="1412167"/>
            <a:ext cx="1656415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sr-Latn-ME" sz="1500" dirty="0" smtClean="0"/>
              <a:t>Transverzalne sile</a:t>
            </a:r>
            <a:endParaRPr lang="en-US" sz="1500" dirty="0"/>
          </a:p>
        </p:txBody>
      </p:sp>
      <p:sp>
        <p:nvSpPr>
          <p:cNvPr id="36" name="Rectangle 35"/>
          <p:cNvSpPr/>
          <p:nvPr/>
        </p:nvSpPr>
        <p:spPr>
          <a:xfrm>
            <a:off x="2831528" y="4802605"/>
            <a:ext cx="385823" cy="330679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3184395" y="5521434"/>
            <a:ext cx="593189" cy="372829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2914667" y="6087712"/>
            <a:ext cx="593189" cy="372829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8209537" y="3173410"/>
            <a:ext cx="385823" cy="330679"/>
          </a:xfrm>
          <a:prstGeom prst="rect">
            <a:avLst/>
          </a:prstGeom>
          <a:solidFill>
            <a:srgbClr val="7030A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7704682" y="3862912"/>
            <a:ext cx="385823" cy="330679"/>
          </a:xfrm>
          <a:prstGeom prst="rect">
            <a:avLst/>
          </a:prstGeom>
          <a:solidFill>
            <a:srgbClr val="7030A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2580853" y="2224491"/>
            <a:ext cx="385823" cy="330679"/>
          </a:xfrm>
          <a:prstGeom prst="rect">
            <a:avLst/>
          </a:prstGeom>
          <a:solidFill>
            <a:srgbClr val="7030A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2365751" y="1766594"/>
            <a:ext cx="385823" cy="330679"/>
          </a:xfrm>
          <a:prstGeom prst="rect">
            <a:avLst/>
          </a:prstGeom>
          <a:solidFill>
            <a:srgbClr val="7030A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10461506" y="3173410"/>
            <a:ext cx="385823" cy="330679"/>
          </a:xfrm>
          <a:prstGeom prst="rect">
            <a:avLst/>
          </a:pr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8705921" y="3878169"/>
            <a:ext cx="385823" cy="330679"/>
          </a:xfrm>
          <a:prstGeom prst="rect">
            <a:avLst/>
          </a:prstGeom>
          <a:solidFill>
            <a:srgbClr val="00B05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9879318" y="3875841"/>
            <a:ext cx="385823" cy="330679"/>
          </a:xfrm>
          <a:prstGeom prst="rect">
            <a:avLst/>
          </a:pr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9186465" y="3173409"/>
            <a:ext cx="385823" cy="330679"/>
          </a:xfrm>
          <a:prstGeom prst="rect">
            <a:avLst/>
          </a:prstGeom>
          <a:solidFill>
            <a:srgbClr val="00B05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3745616" y="2737263"/>
            <a:ext cx="385823" cy="330679"/>
          </a:xfrm>
          <a:prstGeom prst="rect">
            <a:avLst/>
          </a:prstGeom>
          <a:solidFill>
            <a:srgbClr val="00B05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2803430" y="3071752"/>
            <a:ext cx="385823" cy="330679"/>
          </a:xfrm>
          <a:prstGeom prst="rect">
            <a:avLst/>
          </a:prstGeom>
          <a:solidFill>
            <a:srgbClr val="00B05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3519582" y="3545162"/>
            <a:ext cx="385823" cy="330679"/>
          </a:xfrm>
          <a:prstGeom prst="rect">
            <a:avLst/>
          </a:pr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2822330" y="4072422"/>
            <a:ext cx="385823" cy="330679"/>
          </a:xfrm>
          <a:prstGeom prst="rect">
            <a:avLst/>
          </a:prstGeom>
          <a:solidFill>
            <a:srgbClr val="FFC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8637305" y="6281136"/>
            <a:ext cx="385823" cy="533109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9493495" y="6193986"/>
            <a:ext cx="385823" cy="533109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Straight Connector 53"/>
          <p:cNvCxnSpPr/>
          <p:nvPr/>
        </p:nvCxnSpPr>
        <p:spPr>
          <a:xfrm>
            <a:off x="8758676" y="3020095"/>
            <a:ext cx="0" cy="325403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9608995" y="3067942"/>
            <a:ext cx="0" cy="3254031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6"/>
          <p:cNvSpPr>
            <a:spLocks noChangeArrowheads="1"/>
          </p:cNvSpPr>
          <p:nvPr/>
        </p:nvSpPr>
        <p:spPr bwMode="auto">
          <a:xfrm>
            <a:off x="8202811" y="4125742"/>
            <a:ext cx="458780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sr-Latn-ME" sz="1500" b="1" dirty="0" smtClean="0">
                <a:solidFill>
                  <a:srgbClr val="FF0000"/>
                </a:solidFill>
              </a:rPr>
              <a:t>3,2</a:t>
            </a:r>
            <a:endParaRPr lang="en-US" sz="1500" b="1" dirty="0">
              <a:solidFill>
                <a:srgbClr val="FF0000"/>
              </a:solidFill>
            </a:endParaRPr>
          </a:p>
        </p:txBody>
      </p:sp>
      <p:sp>
        <p:nvSpPr>
          <p:cNvPr id="57" name="Rectangle 6"/>
          <p:cNvSpPr>
            <a:spLocks noChangeArrowheads="1"/>
          </p:cNvSpPr>
          <p:nvPr/>
        </p:nvSpPr>
        <p:spPr bwMode="auto">
          <a:xfrm>
            <a:off x="9876999" y="4223139"/>
            <a:ext cx="458780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sr-Latn-ME" sz="1500" b="1" dirty="0" smtClean="0">
                <a:solidFill>
                  <a:srgbClr val="FF0000"/>
                </a:solidFill>
              </a:rPr>
              <a:t>3,7</a:t>
            </a:r>
            <a:endParaRPr lang="en-US" sz="1500" b="1" dirty="0">
              <a:solidFill>
                <a:srgbClr val="FF0000"/>
              </a:solidFill>
            </a:endParaRPr>
          </a:p>
        </p:txBody>
      </p:sp>
      <p:pic>
        <p:nvPicPr>
          <p:cNvPr id="59" name="Picture 5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444202" y="3223523"/>
            <a:ext cx="2959105" cy="814219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978221" y="4415075"/>
            <a:ext cx="4000500" cy="617220"/>
          </a:xfrm>
          <a:prstGeom prst="rect">
            <a:avLst/>
          </a:prstGeom>
        </p:spPr>
      </p:pic>
      <p:sp>
        <p:nvSpPr>
          <p:cNvPr id="53" name="Rectangle 52"/>
          <p:cNvSpPr>
            <a:spLocks noChangeArrowheads="1"/>
          </p:cNvSpPr>
          <p:nvPr/>
        </p:nvSpPr>
        <p:spPr bwMode="auto">
          <a:xfrm>
            <a:off x="9569687" y="174694"/>
            <a:ext cx="2502736" cy="353943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  <a:extLst/>
        </p:spPr>
        <p:txBody>
          <a:bodyPr wrap="none" anchor="ctr">
            <a:spAutoFit/>
          </a:bodyPr>
          <a:lstStyle/>
          <a:p>
            <a:r>
              <a:rPr lang="sr-Latn-ME" sz="1700" b="1" dirty="0" smtClean="0">
                <a:solidFill>
                  <a:schemeClr val="bg1"/>
                </a:solidFill>
              </a:rPr>
              <a:t>Statički određen nosač</a:t>
            </a:r>
            <a:endParaRPr lang="en-US" sz="17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910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8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1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1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4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4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7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0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0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3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34" grpId="0"/>
      <p:bldP spid="35" grpId="0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6" grpId="0"/>
      <p:bldP spid="57" grpId="0"/>
      <p:bldP spid="5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6085" y="1571290"/>
            <a:ext cx="3916463" cy="143302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9615" y="3125688"/>
            <a:ext cx="2567459" cy="65137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6176" y="3894970"/>
            <a:ext cx="2654491" cy="59709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19581" y="4647948"/>
            <a:ext cx="2828557" cy="28226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52752" y="5159880"/>
            <a:ext cx="2872073" cy="60795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7"/>
          <a:srcRect b="41063"/>
          <a:stretch/>
        </p:blipFill>
        <p:spPr>
          <a:xfrm>
            <a:off x="3876176" y="5950334"/>
            <a:ext cx="3263719" cy="492670"/>
          </a:xfrm>
          <a:prstGeom prst="rect">
            <a:avLst/>
          </a:prstGeom>
        </p:spPr>
      </p:pic>
      <p:sp>
        <p:nvSpPr>
          <p:cNvPr id="2" name="Title 1" descr="title">
            <a:extLst>
              <a:ext uri="{FF2B5EF4-FFF2-40B4-BE49-F238E27FC236}">
                <a16:creationId xmlns:a16="http://schemas.microsoft.com/office/drawing/2014/main" xmlns="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634" y="0"/>
            <a:ext cx="10749367" cy="1208868"/>
          </a:xfrm>
        </p:spPr>
        <p:txBody>
          <a:bodyPr>
            <a:normAutofit/>
          </a:bodyPr>
          <a:lstStyle/>
          <a:p>
            <a:r>
              <a:rPr lang="sr-Latn-ME" sz="3000" dirty="0" smtClean="0">
                <a:solidFill>
                  <a:srgbClr val="FFFFFF"/>
                </a:solidFill>
              </a:rPr>
              <a:t>Proračun temeljnog nosača sa 3 stuba – uobičajeni postupak</a:t>
            </a:r>
            <a:endParaRPr lang="en-US" sz="3000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87750" y="1394319"/>
            <a:ext cx="2752805" cy="353943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  <a:extLst/>
        </p:spPr>
        <p:txBody>
          <a:bodyPr wrap="none" anchor="ctr">
            <a:spAutoFit/>
          </a:bodyPr>
          <a:lstStyle/>
          <a:p>
            <a:r>
              <a:rPr lang="sr-Latn-ME" sz="1700" b="1" dirty="0" smtClean="0">
                <a:solidFill>
                  <a:schemeClr val="bg1"/>
                </a:solidFill>
              </a:rPr>
              <a:t>Statički neodređen nosač</a:t>
            </a:r>
            <a:endParaRPr lang="en-US" sz="1700" b="1" dirty="0">
              <a:solidFill>
                <a:schemeClr val="bg1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5842625" y="2667137"/>
            <a:ext cx="1683590" cy="241369"/>
          </a:xfrm>
          <a:prstGeom prst="rect">
            <a:avLst/>
          </a:prstGeom>
          <a:solidFill>
            <a:srgbClr val="7030A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60000">
            <a:off x="164049" y="1870123"/>
            <a:ext cx="3263720" cy="12891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18151" y="1571290"/>
            <a:ext cx="4460417" cy="198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052653" y="3001712"/>
            <a:ext cx="3372510" cy="187270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290243" y="4370310"/>
            <a:ext cx="2828556" cy="17912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67455" y="3820558"/>
            <a:ext cx="2872073" cy="57538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67454" y="4300041"/>
            <a:ext cx="3394268" cy="1476450"/>
          </a:xfrm>
          <a:prstGeom prst="rect">
            <a:avLst/>
          </a:prstGeom>
        </p:spPr>
      </p:pic>
      <p:sp>
        <p:nvSpPr>
          <p:cNvPr id="28" name="Rectangle 6"/>
          <p:cNvSpPr>
            <a:spLocks noChangeArrowheads="1"/>
          </p:cNvSpPr>
          <p:nvPr/>
        </p:nvSpPr>
        <p:spPr bwMode="auto">
          <a:xfrm>
            <a:off x="291910" y="3389474"/>
            <a:ext cx="2117887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sr-Latn-ME" sz="1500" dirty="0" smtClean="0"/>
              <a:t>Jednačina tri momenta</a:t>
            </a:r>
            <a:endParaRPr lang="en-US" sz="1500" dirty="0"/>
          </a:p>
        </p:txBody>
      </p:sp>
      <p:sp>
        <p:nvSpPr>
          <p:cNvPr id="29" name="Rectangle 28"/>
          <p:cNvSpPr/>
          <p:nvPr/>
        </p:nvSpPr>
        <p:spPr>
          <a:xfrm>
            <a:off x="5333859" y="4582810"/>
            <a:ext cx="1683590" cy="241369"/>
          </a:xfrm>
          <a:prstGeom prst="rect">
            <a:avLst/>
          </a:prstGeom>
          <a:solidFill>
            <a:srgbClr val="7030A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5447687" y="5343170"/>
            <a:ext cx="1683590" cy="241369"/>
          </a:xfrm>
          <a:prstGeom prst="rect">
            <a:avLst/>
          </a:prstGeom>
          <a:solidFill>
            <a:srgbClr val="7030A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3980589" y="6161592"/>
            <a:ext cx="3159306" cy="239449"/>
          </a:xfrm>
          <a:prstGeom prst="rect">
            <a:avLst/>
          </a:prstGeom>
          <a:solidFill>
            <a:srgbClr val="7030A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803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6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4" grpId="0" animBg="1"/>
      <p:bldP spid="28" grpId="0"/>
      <p:bldP spid="29" grpId="0" animBg="1"/>
      <p:bldP spid="30" grpId="0" animBg="1"/>
      <p:bldP spid="3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3424" y="3542497"/>
            <a:ext cx="3220203" cy="2033738"/>
          </a:xfrm>
          <a:prstGeom prst="rect">
            <a:avLst/>
          </a:prstGeom>
        </p:spPr>
      </p:pic>
      <p:sp>
        <p:nvSpPr>
          <p:cNvPr id="2" name="Title 1" descr="title">
            <a:extLst>
              <a:ext uri="{FF2B5EF4-FFF2-40B4-BE49-F238E27FC236}">
                <a16:creationId xmlns:a16="http://schemas.microsoft.com/office/drawing/2014/main" xmlns="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634" y="0"/>
            <a:ext cx="10749367" cy="1208868"/>
          </a:xfrm>
        </p:spPr>
        <p:txBody>
          <a:bodyPr>
            <a:normAutofit/>
          </a:bodyPr>
          <a:lstStyle/>
          <a:p>
            <a:r>
              <a:rPr lang="sr-Latn-ME" sz="3000" dirty="0" smtClean="0">
                <a:solidFill>
                  <a:srgbClr val="FFFFFF"/>
                </a:solidFill>
              </a:rPr>
              <a:t>Proračun temeljnog nosača sa 3 stuba – uobičajeni postupak</a:t>
            </a:r>
            <a:endParaRPr lang="en-US" sz="3000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87750" y="1394319"/>
            <a:ext cx="1877437" cy="353943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  <a:extLst/>
        </p:spPr>
        <p:txBody>
          <a:bodyPr wrap="none" anchor="ctr">
            <a:spAutoFit/>
          </a:bodyPr>
          <a:lstStyle/>
          <a:p>
            <a:r>
              <a:rPr lang="sr-Latn-ME" sz="1700" b="1" dirty="0" smtClean="0">
                <a:solidFill>
                  <a:schemeClr val="bg1"/>
                </a:solidFill>
              </a:rPr>
              <a:t>Dimenzionisanje</a:t>
            </a:r>
            <a:endParaRPr lang="en-US" sz="1700" b="1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-1" b="1553"/>
          <a:stretch/>
        </p:blipFill>
        <p:spPr>
          <a:xfrm>
            <a:off x="242484" y="1933713"/>
            <a:ext cx="2284603" cy="156751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750" y="3602175"/>
            <a:ext cx="2502185" cy="115347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9437" y="4922808"/>
            <a:ext cx="3154929" cy="58352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947434" y="2678806"/>
            <a:ext cx="353332" cy="185714"/>
          </a:xfrm>
          <a:prstGeom prst="rect">
            <a:avLst/>
          </a:prstGeom>
          <a:solidFill>
            <a:srgbClr val="7030A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/>
          <a:srcRect t="21941"/>
          <a:stretch/>
        </p:blipFill>
        <p:spPr>
          <a:xfrm>
            <a:off x="-8382" y="5576235"/>
            <a:ext cx="4275473" cy="109954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 flipV="1">
            <a:off x="5449252" y="5219700"/>
            <a:ext cx="951548" cy="286632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35748" y="3274931"/>
            <a:ext cx="265018" cy="8572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675614" y="2908143"/>
            <a:ext cx="423514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1500" b="1" dirty="0" err="1" smtClean="0">
                <a:solidFill>
                  <a:srgbClr val="FF0000"/>
                </a:solidFill>
              </a:rPr>
              <a:t>Aa</a:t>
            </a:r>
            <a:endParaRPr lang="en-US" sz="1500" b="1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62050" y="1469608"/>
            <a:ext cx="2969985" cy="92821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10794" y="2535471"/>
            <a:ext cx="2317241" cy="81421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03590" y="5813586"/>
            <a:ext cx="2503170" cy="40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345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" grpId="0" animBg="1"/>
      <p:bldP spid="11" grpId="0" animBg="1"/>
      <p:bldP spid="12" grpId="0" animBg="1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title">
            <a:extLst>
              <a:ext uri="{FF2B5EF4-FFF2-40B4-BE49-F238E27FC236}">
                <a16:creationId xmlns:a16="http://schemas.microsoft.com/office/drawing/2014/main" xmlns="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634" y="0"/>
            <a:ext cx="10749367" cy="1208868"/>
          </a:xfrm>
        </p:spPr>
        <p:txBody>
          <a:bodyPr>
            <a:normAutofit/>
          </a:bodyPr>
          <a:lstStyle/>
          <a:p>
            <a:r>
              <a:rPr lang="sr-Latn-ME" sz="3000" dirty="0" smtClean="0">
                <a:solidFill>
                  <a:srgbClr val="FFFFFF"/>
                </a:solidFill>
              </a:rPr>
              <a:t>Proračun temeljnog nosača sa 3 stuba – uobičajeni postupak</a:t>
            </a:r>
            <a:endParaRPr lang="en-US" sz="3000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87750" y="1394319"/>
            <a:ext cx="1401346" cy="353943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  <a:extLst/>
        </p:spPr>
        <p:txBody>
          <a:bodyPr wrap="none" anchor="ctr">
            <a:spAutoFit/>
          </a:bodyPr>
          <a:lstStyle/>
          <a:p>
            <a:r>
              <a:rPr lang="en-US" sz="1700" b="1" dirty="0" err="1" smtClean="0">
                <a:solidFill>
                  <a:schemeClr val="bg1"/>
                </a:solidFill>
              </a:rPr>
              <a:t>Donja</a:t>
            </a:r>
            <a:r>
              <a:rPr lang="en-US" sz="1700" b="1" dirty="0" smtClean="0">
                <a:solidFill>
                  <a:schemeClr val="bg1"/>
                </a:solidFill>
              </a:rPr>
              <a:t> </a:t>
            </a:r>
            <a:r>
              <a:rPr lang="en-US" sz="1700" b="1" dirty="0" err="1" smtClean="0">
                <a:solidFill>
                  <a:schemeClr val="bg1"/>
                </a:solidFill>
              </a:rPr>
              <a:t>plo</a:t>
            </a:r>
            <a:r>
              <a:rPr lang="sr-Latn-ME" sz="1700" b="1" dirty="0" smtClean="0">
                <a:solidFill>
                  <a:schemeClr val="bg1"/>
                </a:solidFill>
              </a:rPr>
              <a:t>ča</a:t>
            </a:r>
            <a:endParaRPr lang="en-US" sz="1700" b="1" dirty="0">
              <a:solidFill>
                <a:schemeClr val="bg1"/>
              </a:solidFill>
            </a:endParaRPr>
          </a:p>
        </p:txBody>
      </p:sp>
      <p:sp>
        <p:nvSpPr>
          <p:cNvPr id="28" name="Rectangle 6"/>
          <p:cNvSpPr>
            <a:spLocks noChangeArrowheads="1"/>
          </p:cNvSpPr>
          <p:nvPr/>
        </p:nvSpPr>
        <p:spPr bwMode="auto">
          <a:xfrm>
            <a:off x="5145650" y="3945403"/>
            <a:ext cx="894797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sr-Latn-ME" sz="1500" dirty="0" smtClean="0"/>
              <a:t>6253 kN</a:t>
            </a:r>
            <a:endParaRPr lang="en-US" sz="15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t="36084"/>
          <a:stretch/>
        </p:blipFill>
        <p:spPr>
          <a:xfrm>
            <a:off x="187750" y="1933713"/>
            <a:ext cx="4279099" cy="47415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b="15843"/>
          <a:stretch/>
        </p:blipFill>
        <p:spPr>
          <a:xfrm>
            <a:off x="174817" y="2480396"/>
            <a:ext cx="2828557" cy="105828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959" y="3905691"/>
            <a:ext cx="2959105" cy="2051831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5"/>
          <a:srcRect b="1749"/>
          <a:stretch/>
        </p:blipFill>
        <p:spPr>
          <a:xfrm>
            <a:off x="3003374" y="2230846"/>
            <a:ext cx="3154929" cy="169328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02547" y="4266980"/>
            <a:ext cx="2556581" cy="977063"/>
          </a:xfrm>
          <a:prstGeom prst="rect">
            <a:avLst/>
          </a:prstGeom>
        </p:spPr>
      </p:pic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6040447" y="1405551"/>
            <a:ext cx="2974550" cy="353943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  <a:extLst/>
        </p:spPr>
        <p:txBody>
          <a:bodyPr wrap="square" anchor="ctr">
            <a:spAutoFit/>
          </a:bodyPr>
          <a:lstStyle/>
          <a:p>
            <a:r>
              <a:rPr lang="sr-Latn-ME" sz="1700" b="1" dirty="0" smtClean="0">
                <a:solidFill>
                  <a:schemeClr val="bg1"/>
                </a:solidFill>
              </a:rPr>
              <a:t>Kontrola usvojene visine d</a:t>
            </a:r>
            <a:endParaRPr lang="en-US" sz="1700" b="1" dirty="0">
              <a:solidFill>
                <a:schemeClr val="bg1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50450" y="1919488"/>
            <a:ext cx="2523943" cy="192155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74393" y="2161040"/>
            <a:ext cx="2719766" cy="71922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9"/>
          <a:srcRect b="2202"/>
          <a:stretch/>
        </p:blipFill>
        <p:spPr>
          <a:xfrm>
            <a:off x="6587126" y="3924133"/>
            <a:ext cx="3426905" cy="2163267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74136" y="6220457"/>
            <a:ext cx="2447790" cy="502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700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8" grpId="0"/>
      <p:bldP spid="2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Fundiranje</a:t>
            </a:r>
            <a:r>
              <a:rPr lang="en-US" dirty="0" smtClean="0"/>
              <a:t> 2020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28267" y="2402237"/>
            <a:ext cx="5859506" cy="2187226"/>
          </a:xfrm>
        </p:spPr>
        <p:txBody>
          <a:bodyPr>
            <a:noAutofit/>
          </a:bodyPr>
          <a:lstStyle/>
          <a:p>
            <a:r>
              <a:rPr lang="en-US" sz="2400" dirty="0" err="1" smtClean="0"/>
              <a:t>Nastavnik</a:t>
            </a:r>
            <a:r>
              <a:rPr lang="en-US" sz="2400" dirty="0" smtClean="0"/>
              <a:t>: Slobodan </a:t>
            </a:r>
            <a:r>
              <a:rPr lang="sr-Latn-ME" sz="2400" dirty="0" smtClean="0"/>
              <a:t>Živaljević</a:t>
            </a:r>
          </a:p>
          <a:p>
            <a:r>
              <a:rPr lang="sr-Latn-ME" sz="2400" dirty="0" smtClean="0">
                <a:hlinkClick r:id="rId3"/>
              </a:rPr>
              <a:t>slobodanz</a:t>
            </a:r>
            <a:r>
              <a:rPr lang="en-US" sz="2400" dirty="0" smtClean="0">
                <a:hlinkClick r:id="rId3"/>
              </a:rPr>
              <a:t>@ucg.ac.me</a:t>
            </a:r>
            <a:r>
              <a:rPr lang="en-US" sz="2400" dirty="0"/>
              <a:t> </a:t>
            </a:r>
            <a:r>
              <a:rPr lang="en-US" sz="2400" dirty="0" smtClean="0"/>
              <a:t>/ </a:t>
            </a:r>
            <a:r>
              <a:rPr lang="en-US" sz="2400" dirty="0" err="1" smtClean="0"/>
              <a:t>kabinet</a:t>
            </a:r>
            <a:r>
              <a:rPr lang="en-US" sz="2400" dirty="0" smtClean="0"/>
              <a:t> 126</a:t>
            </a:r>
            <a:endParaRPr lang="sr-Latn-ME" sz="2400" dirty="0" smtClean="0"/>
          </a:p>
          <a:p>
            <a:r>
              <a:rPr lang="sr-Latn-ME" sz="2400" dirty="0" smtClean="0"/>
              <a:t>Konsultacije:</a:t>
            </a:r>
            <a:br>
              <a:rPr lang="sr-Latn-ME" sz="2400" dirty="0" smtClean="0"/>
            </a:br>
            <a:r>
              <a:rPr lang="sr-Latn-ME" sz="2400" i="1" dirty="0" smtClean="0"/>
              <a:t>srijeda 14-16h / petak 14-16h</a:t>
            </a:r>
            <a:endParaRPr lang="en-US" sz="2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8466022" y="6477369"/>
            <a:ext cx="2963979" cy="29866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US" sz="1200" dirty="0">
                <a:solidFill>
                  <a:srgbClr val="D24726">
                    <a:alpha val="37000"/>
                  </a:srgbClr>
                </a:solidFill>
              </a:rPr>
              <a:t>(Click the arrow when in Slide Show mode)</a:t>
            </a:r>
          </a:p>
          <a:p>
            <a:endParaRPr lang="en-US" sz="1200" dirty="0">
              <a:solidFill>
                <a:srgbClr val="D24726">
                  <a:alpha val="37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5021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title">
            <a:extLst>
              <a:ext uri="{FF2B5EF4-FFF2-40B4-BE49-F238E27FC236}">
                <a16:creationId xmlns:a16="http://schemas.microsoft.com/office/drawing/2014/main" xmlns="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501" y="0"/>
            <a:ext cx="10749367" cy="1208868"/>
          </a:xfrm>
        </p:spPr>
        <p:txBody>
          <a:bodyPr/>
          <a:lstStyle/>
          <a:p>
            <a:r>
              <a:rPr lang="sr-Latn-ME" dirty="0"/>
              <a:t>Ukršteni temeljni nosači, temelji oblika roštilja.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1569"/>
          <a:stretch/>
        </p:blipFill>
        <p:spPr>
          <a:xfrm rot="-60000">
            <a:off x="227765" y="1589371"/>
            <a:ext cx="5383299" cy="4364271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0" y="20509"/>
            <a:ext cx="6499273" cy="541865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800" dirty="0" smtClean="0">
                <a:solidFill>
                  <a:schemeClr val="bg1"/>
                </a:solidFill>
              </a:rPr>
              <a:t>Međusobno povezana dva unakrsna niza temeljnih nosača</a:t>
            </a:r>
            <a:endParaRPr lang="en-US" sz="1800" dirty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arenR"/>
            </a:pP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753392" y="1542727"/>
            <a:ext cx="5088779" cy="1810073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dirty="0" smtClean="0">
                <a:solidFill>
                  <a:schemeClr val="bg1"/>
                </a:solidFill>
              </a:rPr>
              <a:t>-AB temelji više nizova stubova</a:t>
            </a:r>
            <a:br>
              <a:rPr lang="sr-Latn-ME" sz="1500" dirty="0" smtClean="0">
                <a:solidFill>
                  <a:schemeClr val="bg1"/>
                </a:solidFill>
              </a:rPr>
            </a:br>
            <a:r>
              <a:rPr lang="sr-Latn-ME" sz="1500" dirty="0" smtClean="0">
                <a:solidFill>
                  <a:schemeClr val="bg1"/>
                </a:solidFill>
              </a:rPr>
              <a:t>- primjenjuju se kada treba prenijeti </a:t>
            </a:r>
            <a:br>
              <a:rPr lang="sr-Latn-ME" sz="1500" dirty="0" smtClean="0">
                <a:solidFill>
                  <a:schemeClr val="bg1"/>
                </a:solidFill>
              </a:rPr>
            </a:br>
            <a:r>
              <a:rPr lang="sr-Latn-ME" sz="1500" dirty="0" smtClean="0">
                <a:solidFill>
                  <a:schemeClr val="bg1"/>
                </a:solidFill>
              </a:rPr>
              <a:t>   velika opterećenja na podlogu male otpornosti</a:t>
            </a:r>
            <a:br>
              <a:rPr lang="sr-Latn-ME" sz="1500" dirty="0" smtClean="0">
                <a:solidFill>
                  <a:schemeClr val="bg1"/>
                </a:solidFill>
              </a:rPr>
            </a:br>
            <a:r>
              <a:rPr lang="sr-Latn-ME" sz="1500" dirty="0" smtClean="0">
                <a:solidFill>
                  <a:schemeClr val="bg1"/>
                </a:solidFill>
              </a:rPr>
              <a:t>- kada se zahtijevaju što manja diferencijalna slijeganja</a:t>
            </a:r>
            <a:br>
              <a:rPr lang="sr-Latn-ME" sz="1500" dirty="0" smtClean="0">
                <a:solidFill>
                  <a:schemeClr val="bg1"/>
                </a:solidFill>
              </a:rPr>
            </a:br>
            <a:r>
              <a:rPr lang="sr-Latn-ME" sz="1500" dirty="0" smtClean="0">
                <a:solidFill>
                  <a:schemeClr val="bg1"/>
                </a:solidFill>
              </a:rPr>
              <a:t>  stubova objekta</a:t>
            </a:r>
            <a:endParaRPr lang="en-US" sz="1500" dirty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arenR"/>
            </a:pP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753392" y="3470262"/>
            <a:ext cx="5945122" cy="2023395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dirty="0" smtClean="0">
                <a:solidFill>
                  <a:schemeClr val="bg1"/>
                </a:solidFill>
              </a:rPr>
              <a:t>-Visinu temelja bi trebalo usvojiti tako da je koeficijent opšte krutosti K </a:t>
            </a:r>
            <a:r>
              <a:rPr lang="sr-Latn-ME" sz="1500" dirty="0" smtClean="0">
                <a:solidFill>
                  <a:schemeClr val="bg1"/>
                </a:solidFill>
                <a:sym typeface="Symbol" panose="05050102010706020507" pitchFamily="18" charset="2"/>
              </a:rPr>
              <a:t> 0,40.</a:t>
            </a:r>
            <a:br>
              <a:rPr lang="sr-Latn-ME" sz="1500" dirty="0" smtClean="0">
                <a:solidFill>
                  <a:schemeClr val="bg1"/>
                </a:solidFill>
                <a:sym typeface="Symbol" panose="05050102010706020507" pitchFamily="18" charset="2"/>
              </a:rPr>
            </a:br>
            <a:r>
              <a:rPr lang="sr-Latn-ME" sz="1500" dirty="0" smtClean="0">
                <a:solidFill>
                  <a:schemeClr val="bg1"/>
                </a:solidFill>
                <a:sym typeface="Symbol" panose="05050102010706020507" pitchFamily="18" charset="2"/>
              </a:rPr>
              <a:t>-Usvojiti širine B</a:t>
            </a:r>
            <a:r>
              <a:rPr lang="sr-Latn-ME" sz="1500" baseline="-25000" dirty="0" smtClean="0">
                <a:solidFill>
                  <a:schemeClr val="bg1"/>
                </a:solidFill>
                <a:sym typeface="Symbol" panose="05050102010706020507" pitchFamily="18" charset="2"/>
              </a:rPr>
              <a:t>i </a:t>
            </a:r>
            <a:r>
              <a:rPr lang="sr-Latn-ME" sz="1500" dirty="0" smtClean="0">
                <a:solidFill>
                  <a:schemeClr val="bg1"/>
                </a:solidFill>
                <a:sym typeface="Symbol" panose="05050102010706020507" pitchFamily="18" charset="2"/>
              </a:rPr>
              <a:t>temeljnih nosača tako da se težište ukupne naležuće površine tem.konstrukcije poklopi sa napadnom tačkom rezultante R  svih elemenata konstrukcije nad temeljnom.</a:t>
            </a:r>
            <a:endParaRPr lang="sr-Latn-ME" sz="1500" baseline="-25000" dirty="0">
              <a:solidFill>
                <a:schemeClr val="bg1"/>
              </a:solidFill>
              <a:sym typeface="Symbol" panose="05050102010706020507" pitchFamily="18" charset="2"/>
            </a:endParaRPr>
          </a:p>
          <a:p>
            <a:endParaRPr lang="en-US" sz="1500" dirty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arenR"/>
            </a:pP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753392" y="5612028"/>
            <a:ext cx="6148322" cy="933915"/>
          </a:xfrm>
          <a:prstGeom prst="rect">
            <a:avLst/>
          </a:prstGeom>
          <a:solidFill>
            <a:srgbClr val="7030A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dirty="0" smtClean="0">
                <a:solidFill>
                  <a:schemeClr val="bg1"/>
                </a:solidFill>
              </a:rPr>
              <a:t>Približan proračun ukrštenih temeljnih nosača se svodi na proračun pojedinih, izdvojenih temeljnih nosača, kao da su nezavisni od ostalih.</a:t>
            </a:r>
            <a:endParaRPr lang="sr-Latn-ME" sz="1500" baseline="-25000" dirty="0">
              <a:solidFill>
                <a:schemeClr val="bg1"/>
              </a:solidFill>
              <a:sym typeface="Symbol" panose="05050102010706020507" pitchFamily="18" charset="2"/>
            </a:endParaRPr>
          </a:p>
          <a:p>
            <a:endParaRPr lang="en-US" sz="1500" dirty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arenR"/>
            </a:pPr>
            <a:endParaRPr lang="en-US" sz="1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97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title">
            <a:extLst>
              <a:ext uri="{FF2B5EF4-FFF2-40B4-BE49-F238E27FC236}">
                <a16:creationId xmlns:a16="http://schemas.microsoft.com/office/drawing/2014/main" xmlns="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749367" cy="1208868"/>
          </a:xfrm>
        </p:spPr>
        <p:txBody>
          <a:bodyPr/>
          <a:lstStyle/>
          <a:p>
            <a:r>
              <a:rPr lang="nn-NO" dirty="0"/>
              <a:t>Temelji oblika ploča, pločasti temelji.</a:t>
            </a:r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7309813" y="1388915"/>
            <a:ext cx="4780587" cy="1810073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dirty="0" smtClean="0">
                <a:solidFill>
                  <a:schemeClr val="bg1"/>
                </a:solidFill>
              </a:rPr>
              <a:t>1. opterećen sa više nizova stubova, ili i zidova</a:t>
            </a:r>
            <a:br>
              <a:rPr lang="sr-Latn-ME" sz="1500" dirty="0" smtClean="0">
                <a:solidFill>
                  <a:schemeClr val="bg1"/>
                </a:solidFill>
              </a:rPr>
            </a:br>
            <a:r>
              <a:rPr lang="sr-Latn-ME" sz="1500" dirty="0" smtClean="0">
                <a:solidFill>
                  <a:schemeClr val="bg1"/>
                </a:solidFill>
              </a:rPr>
              <a:t>2. Odnos strana osnove pločastog temelja L</a:t>
            </a:r>
            <a:r>
              <a:rPr lang="en-US" sz="1500" dirty="0" smtClean="0">
                <a:solidFill>
                  <a:schemeClr val="bg1"/>
                </a:solidFill>
              </a:rPr>
              <a:t>&lt;2B</a:t>
            </a:r>
            <a:r>
              <a:rPr lang="sr-Latn-ME" sz="1500" dirty="0" smtClean="0">
                <a:solidFill>
                  <a:schemeClr val="bg1"/>
                </a:solidFill>
              </a:rPr>
              <a:t/>
            </a:r>
            <a:br>
              <a:rPr lang="sr-Latn-ME" sz="1500" dirty="0" smtClean="0">
                <a:solidFill>
                  <a:schemeClr val="bg1"/>
                </a:solidFill>
              </a:rPr>
            </a:br>
            <a:r>
              <a:rPr lang="sr-Latn-ME" sz="1500" dirty="0" smtClean="0">
                <a:solidFill>
                  <a:schemeClr val="bg1"/>
                </a:solidFill>
              </a:rPr>
              <a:t>   velika opterećenja na podlogu male otpornosti</a:t>
            </a:r>
            <a:br>
              <a:rPr lang="sr-Latn-ME" sz="1500" dirty="0" smtClean="0">
                <a:solidFill>
                  <a:schemeClr val="bg1"/>
                </a:solidFill>
              </a:rPr>
            </a:br>
            <a:r>
              <a:rPr lang="sr-Latn-ME" sz="1500" dirty="0" smtClean="0">
                <a:solidFill>
                  <a:schemeClr val="bg1"/>
                </a:solidFill>
              </a:rPr>
              <a:t>3. savitljivost mu je istog reda veličine u oba pravca.</a:t>
            </a:r>
            <a:endParaRPr lang="en-US" sz="1500" dirty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arenR"/>
            </a:pP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309813" y="3310048"/>
            <a:ext cx="4780587" cy="3070574"/>
          </a:xfrm>
          <a:prstGeom prst="rect">
            <a:avLst/>
          </a:prstGeom>
          <a:solidFill>
            <a:srgbClr val="C0000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AutoNum type="arabicPeriod"/>
            </a:pPr>
            <a:r>
              <a:rPr lang="sr-Latn-ME" sz="1500" dirty="0" smtClean="0">
                <a:solidFill>
                  <a:schemeClr val="bg1"/>
                </a:solidFill>
              </a:rPr>
              <a:t>kada </a:t>
            </a:r>
            <a:r>
              <a:rPr lang="sr-Latn-ME" sz="1500" dirty="0">
                <a:solidFill>
                  <a:schemeClr val="bg1"/>
                </a:solidFill>
              </a:rPr>
              <a:t>treba veliko opterećenje prenijeti na malu osnovu </a:t>
            </a:r>
            <a:r>
              <a:rPr lang="sr-Latn-ME" sz="1500" dirty="0" smtClean="0">
                <a:solidFill>
                  <a:schemeClr val="bg1"/>
                </a:solidFill>
              </a:rPr>
              <a:t>ili </a:t>
            </a:r>
            <a:r>
              <a:rPr lang="sr-Latn-ME" sz="1500" dirty="0">
                <a:solidFill>
                  <a:schemeClr val="bg1"/>
                </a:solidFill>
              </a:rPr>
              <a:t>kada je otpornost podloge mala</a:t>
            </a:r>
            <a:r>
              <a:rPr lang="sr-Latn-ME" sz="1500" dirty="0" smtClean="0">
                <a:solidFill>
                  <a:schemeClr val="bg1"/>
                </a:solidFill>
              </a:rPr>
              <a:t>.</a:t>
            </a: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sr-Latn-ME" sz="1500" dirty="0">
                <a:solidFill>
                  <a:schemeClr val="bg1"/>
                </a:solidFill>
              </a:rPr>
              <a:t>kada je tlo heterogeno a ima i stišljivih proslojaka. </a:t>
            </a:r>
            <a:r>
              <a:rPr lang="en-US" sz="1500" dirty="0" smtClean="0">
                <a:solidFill>
                  <a:schemeClr val="bg1"/>
                </a:solidFill>
              </a:rPr>
              <a:t> </a:t>
            </a:r>
            <a:r>
              <a:rPr lang="sr-Latn-ME" sz="1500" dirty="0" smtClean="0">
                <a:solidFill>
                  <a:schemeClr val="bg1"/>
                </a:solidFill>
              </a:rPr>
              <a:t>Žele </a:t>
            </a:r>
            <a:r>
              <a:rPr lang="sr-Latn-ME" sz="1500" dirty="0">
                <a:solidFill>
                  <a:schemeClr val="bg1"/>
                </a:solidFill>
              </a:rPr>
              <a:t>se što manja diferencijalna </a:t>
            </a:r>
            <a:r>
              <a:rPr lang="sr-Latn-ME" sz="1500" dirty="0" smtClean="0">
                <a:solidFill>
                  <a:schemeClr val="bg1"/>
                </a:solidFill>
              </a:rPr>
              <a:t>slijeganja.</a:t>
            </a:r>
          </a:p>
          <a:p>
            <a:pPr marL="342900" indent="-342900">
              <a:buFont typeface="Arial" panose="020B0604020202020204" pitchFamily="34" charset="0"/>
              <a:buAutoNum type="arabicPeriod"/>
            </a:pPr>
            <a:r>
              <a:rPr lang="sr-Latn-ME" sz="1500" dirty="0" smtClean="0">
                <a:solidFill>
                  <a:schemeClr val="bg1"/>
                </a:solidFill>
              </a:rPr>
              <a:t>kada </a:t>
            </a:r>
            <a:r>
              <a:rPr lang="sr-Latn-ME" sz="1500" dirty="0">
                <a:solidFill>
                  <a:schemeClr val="bg1"/>
                </a:solidFill>
              </a:rPr>
              <a:t>je ploča dio elementa konstrukcije objekta koji se </a:t>
            </a:r>
            <a:r>
              <a:rPr lang="sr-Latn-ME" sz="1500" dirty="0" smtClean="0">
                <a:solidFill>
                  <a:schemeClr val="bg1"/>
                </a:solidFill>
              </a:rPr>
              <a:t>fundira</a:t>
            </a:r>
            <a:r>
              <a:rPr lang="en-US" sz="1500" dirty="0" smtClean="0">
                <a:solidFill>
                  <a:schemeClr val="bg1"/>
                </a:solidFill>
              </a:rPr>
              <a:t> </a:t>
            </a:r>
            <a:r>
              <a:rPr lang="sr-Latn-ME" sz="1500" dirty="0" smtClean="0">
                <a:solidFill>
                  <a:schemeClr val="bg1"/>
                </a:solidFill>
              </a:rPr>
              <a:t>( </a:t>
            </a:r>
            <a:r>
              <a:rPr lang="sr-Latn-ME" sz="1500" dirty="0">
                <a:solidFill>
                  <a:schemeClr val="bg1"/>
                </a:solidFill>
              </a:rPr>
              <a:t>dio rezervoara za neku tečnost, donja ploča podrumskog prostora i sl.) </a:t>
            </a:r>
          </a:p>
          <a:p>
            <a:pPr marL="342900" indent="-342900">
              <a:buFont typeface="Arial" panose="020B0604020202020204" pitchFamily="34" charset="0"/>
              <a:buAutoNum type="arabicPeriod"/>
            </a:pPr>
            <a:endParaRPr lang="sr-Latn-ME" sz="1500" dirty="0" smtClean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AutoNum type="arabicPeriod"/>
            </a:pPr>
            <a:endParaRPr lang="sr-Latn-ME" sz="1500" dirty="0">
              <a:solidFill>
                <a:schemeClr val="bg1"/>
              </a:solidFill>
            </a:endParaRPr>
          </a:p>
          <a:p>
            <a:pPr marL="342900" indent="-342900">
              <a:buAutoNum type="arabicPeriod"/>
            </a:pPr>
            <a:endParaRPr lang="sr-Latn-ME" sz="1500" dirty="0" smtClean="0">
              <a:solidFill>
                <a:schemeClr val="bg1"/>
              </a:solidFill>
            </a:endParaRPr>
          </a:p>
          <a:p>
            <a:pPr marL="342900" indent="-342900">
              <a:buAutoNum type="arabicPeriod"/>
            </a:pPr>
            <a:endParaRPr lang="en-US" sz="1500" dirty="0">
              <a:solidFill>
                <a:schemeClr val="bg1"/>
              </a:solidFill>
            </a:endParaRPr>
          </a:p>
          <a:p>
            <a:endParaRPr lang="sr-Latn-ME" sz="1500" baseline="-25000" dirty="0">
              <a:solidFill>
                <a:schemeClr val="bg1"/>
              </a:solidFill>
              <a:sym typeface="Symbol" panose="05050102010706020507" pitchFamily="18" charset="2"/>
            </a:endParaRPr>
          </a:p>
          <a:p>
            <a:endParaRPr lang="en-US" sz="1500" dirty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arenR"/>
            </a:pPr>
            <a:endParaRPr lang="en-US" sz="1500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60000">
            <a:off x="188613" y="1524657"/>
            <a:ext cx="3085278" cy="334524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2285" y="4752599"/>
            <a:ext cx="2663673" cy="198267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60000">
            <a:off x="3812088" y="1388915"/>
            <a:ext cx="2500066" cy="3342122"/>
          </a:xfrm>
          <a:prstGeom prst="rect">
            <a:avLst/>
          </a:prstGeom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331316" y="5679901"/>
            <a:ext cx="2414256" cy="1173083"/>
          </a:xfrm>
          <a:prstGeom prst="rect">
            <a:avLst/>
          </a:prstGeom>
          <a:solidFill>
            <a:srgbClr val="0070C0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None/>
              <a:defRPr sz="16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ME" sz="1500" dirty="0" smtClean="0">
                <a:solidFill>
                  <a:schemeClr val="bg1"/>
                </a:solidFill>
              </a:rPr>
              <a:t>Pločasti temelj ispod </a:t>
            </a:r>
            <a:r>
              <a:rPr lang="en-US" sz="1500" dirty="0">
                <a:solidFill>
                  <a:schemeClr val="bg1"/>
                </a:solidFill>
              </a:rPr>
              <a:t>z</a:t>
            </a:r>
            <a:r>
              <a:rPr lang="sr-Latn-ME" sz="1500" dirty="0" smtClean="0">
                <a:solidFill>
                  <a:schemeClr val="bg1"/>
                </a:solidFill>
              </a:rPr>
              <a:t>idova je temeljni nosač.</a:t>
            </a:r>
            <a:br>
              <a:rPr lang="sr-Latn-ME" sz="1500" dirty="0" smtClean="0">
                <a:solidFill>
                  <a:schemeClr val="bg1"/>
                </a:solidFill>
              </a:rPr>
            </a:br>
            <a:r>
              <a:rPr lang="sr-Latn-ME" sz="1500" dirty="0" smtClean="0">
                <a:solidFill>
                  <a:schemeClr val="bg1"/>
                </a:solidFill>
              </a:rPr>
              <a:t>Računa se na 1.0 m</a:t>
            </a:r>
            <a:r>
              <a:rPr lang="en-US" sz="1500" dirty="0" smtClean="0">
                <a:solidFill>
                  <a:schemeClr val="bg1"/>
                </a:solidFill>
              </a:rPr>
              <a:t>’.</a:t>
            </a:r>
            <a:endParaRPr lang="en-US" sz="1500" dirty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arenR"/>
            </a:pP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04552" y="3404380"/>
            <a:ext cx="1809877" cy="369129"/>
          </a:xfrm>
          <a:prstGeom prst="rect">
            <a:avLst/>
          </a:prstGeom>
          <a:solidFill>
            <a:schemeClr val="accent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1024648" y="4904612"/>
            <a:ext cx="1741020" cy="143972"/>
            <a:chOff x="1004552" y="4906136"/>
            <a:chExt cx="1741020" cy="143972"/>
          </a:xfrm>
        </p:grpSpPr>
        <p:sp>
          <p:nvSpPr>
            <p:cNvPr id="6" name="Isosceles Triangle 5"/>
            <p:cNvSpPr/>
            <p:nvPr/>
          </p:nvSpPr>
          <p:spPr>
            <a:xfrm flipV="1">
              <a:off x="1215984" y="4906136"/>
              <a:ext cx="322460" cy="143972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Isosceles Triangle 13"/>
            <p:cNvSpPr/>
            <p:nvPr/>
          </p:nvSpPr>
          <p:spPr>
            <a:xfrm flipV="1">
              <a:off x="2017836" y="4906136"/>
              <a:ext cx="322460" cy="143972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1004552" y="5050108"/>
              <a:ext cx="174102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1024648" y="5122538"/>
            <a:ext cx="1741020" cy="334038"/>
            <a:chOff x="1004552" y="5124062"/>
            <a:chExt cx="1741020" cy="334038"/>
          </a:xfrm>
        </p:grpSpPr>
        <p:sp>
          <p:nvSpPr>
            <p:cNvPr id="10" name="Rectangle 9"/>
            <p:cNvSpPr/>
            <p:nvPr/>
          </p:nvSpPr>
          <p:spPr>
            <a:xfrm>
              <a:off x="1004552" y="5185690"/>
              <a:ext cx="1741020" cy="27241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V="1">
              <a:off x="1230509" y="5124062"/>
              <a:ext cx="0" cy="334038"/>
            </a:xfrm>
            <a:prstGeom prst="straightConnector1">
              <a:avLst/>
            </a:prstGeom>
            <a:ln w="34925"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V="1">
              <a:off x="1632024" y="5124062"/>
              <a:ext cx="0" cy="334038"/>
            </a:xfrm>
            <a:prstGeom prst="straightConnector1">
              <a:avLst/>
            </a:prstGeom>
            <a:ln w="34925"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V="1">
              <a:off x="2017836" y="5124062"/>
              <a:ext cx="0" cy="334038"/>
            </a:xfrm>
            <a:prstGeom prst="straightConnector1">
              <a:avLst/>
            </a:prstGeom>
            <a:ln w="34925"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V="1">
              <a:off x="2365696" y="5124062"/>
              <a:ext cx="0" cy="334038"/>
            </a:xfrm>
            <a:prstGeom prst="straightConnector1">
              <a:avLst/>
            </a:prstGeom>
            <a:ln w="34925"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Rectangle 6"/>
          <p:cNvSpPr>
            <a:spLocks noChangeArrowheads="1"/>
          </p:cNvSpPr>
          <p:nvPr/>
        </p:nvSpPr>
        <p:spPr bwMode="auto">
          <a:xfrm>
            <a:off x="2742587" y="5087244"/>
            <a:ext cx="40748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sr-Latn-ME" dirty="0" smtClean="0"/>
              <a:t>p</a:t>
            </a:r>
            <a:r>
              <a:rPr lang="sr-Latn-ME" baseline="-25000" dirty="0" smtClean="0"/>
              <a:t>n</a:t>
            </a:r>
            <a:endParaRPr lang="en-US" baseline="-25000" dirty="0"/>
          </a:p>
        </p:txBody>
      </p:sp>
      <p:sp>
        <p:nvSpPr>
          <p:cNvPr id="24" name="Oval 23"/>
          <p:cNvSpPr/>
          <p:nvPr/>
        </p:nvSpPr>
        <p:spPr>
          <a:xfrm>
            <a:off x="5854700" y="1689100"/>
            <a:ext cx="292100" cy="292100"/>
          </a:xfrm>
          <a:prstGeom prst="ellipse">
            <a:avLst/>
          </a:prstGeom>
          <a:solidFill>
            <a:srgbClr val="FF000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5590257" y="1497988"/>
            <a:ext cx="0" cy="556165"/>
          </a:xfrm>
          <a:prstGeom prst="straightConnector1">
            <a:avLst/>
          </a:prstGeom>
          <a:ln w="22225">
            <a:solidFill>
              <a:srgbClr val="FF0000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6"/>
          <p:cNvSpPr>
            <a:spLocks noChangeArrowheads="1"/>
          </p:cNvSpPr>
          <p:nvPr/>
        </p:nvSpPr>
        <p:spPr bwMode="auto">
          <a:xfrm>
            <a:off x="5229064" y="1497988"/>
            <a:ext cx="33855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sr-Latn-ME" b="1" dirty="0" smtClean="0">
                <a:solidFill>
                  <a:srgbClr val="FF0000"/>
                </a:solidFill>
              </a:rPr>
              <a:t>V</a:t>
            </a:r>
            <a:endParaRPr lang="en-US" b="1" baseline="-25000" dirty="0">
              <a:solidFill>
                <a:srgbClr val="FF0000"/>
              </a:solidFill>
            </a:endParaRPr>
          </a:p>
        </p:txBody>
      </p:sp>
      <p:sp>
        <p:nvSpPr>
          <p:cNvPr id="28" name="Rectangle 6"/>
          <p:cNvSpPr>
            <a:spLocks noChangeArrowheads="1"/>
          </p:cNvSpPr>
          <p:nvPr/>
        </p:nvSpPr>
        <p:spPr bwMode="auto">
          <a:xfrm>
            <a:off x="5365382" y="2282175"/>
            <a:ext cx="90787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sr-Latn-ME" b="1" dirty="0" smtClean="0">
                <a:solidFill>
                  <a:srgbClr val="FF0000"/>
                </a:solidFill>
              </a:rPr>
              <a:t>proboj</a:t>
            </a:r>
            <a:endParaRPr lang="en-US" b="1" baseline="-2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648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3" grpId="0" animBg="1"/>
      <p:bldP spid="5" grpId="0" animBg="1"/>
      <p:bldP spid="23" grpId="0"/>
      <p:bldP spid="24" grpId="0" animBg="1"/>
      <p:bldP spid="27" grpId="0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title">
            <a:extLst>
              <a:ext uri="{FF2B5EF4-FFF2-40B4-BE49-F238E27FC236}">
                <a16:creationId xmlns:a16="http://schemas.microsoft.com/office/drawing/2014/main" xmlns="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334" y="23952"/>
            <a:ext cx="10749367" cy="1208868"/>
          </a:xfrm>
        </p:spPr>
        <p:txBody>
          <a:bodyPr/>
          <a:lstStyle/>
          <a:p>
            <a:r>
              <a:rPr lang="nn-NO" dirty="0"/>
              <a:t>Temelji oblika ploča, pločasti temelji</a:t>
            </a:r>
            <a:endParaRPr lang="en-US" dirty="0"/>
          </a:p>
        </p:txBody>
      </p:sp>
      <p:sp>
        <p:nvSpPr>
          <p:cNvPr id="21" name="Rectangle 6"/>
          <p:cNvSpPr>
            <a:spLocks noChangeArrowheads="1"/>
          </p:cNvSpPr>
          <p:nvPr/>
        </p:nvSpPr>
        <p:spPr bwMode="auto">
          <a:xfrm>
            <a:off x="5941464" y="1498061"/>
            <a:ext cx="617117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sr-Latn-ME" dirty="0" smtClean="0"/>
              <a:t>Povećanje krutosti ploče – ploča sa ukrštenim podvlakama</a:t>
            </a:r>
            <a:endParaRPr lang="en-US" dirty="0"/>
          </a:p>
        </p:txBody>
      </p:sp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2352482" y="1337953"/>
            <a:ext cx="1858201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sr-Latn-ME" sz="1500" dirty="0" smtClean="0"/>
              <a:t>Ploča sa pečurkama</a:t>
            </a:r>
            <a:endParaRPr lang="en-US" sz="15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60000">
            <a:off x="231662" y="1610488"/>
            <a:ext cx="2882952" cy="19541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60000">
            <a:off x="157511" y="2976339"/>
            <a:ext cx="2914650" cy="195738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60000">
            <a:off x="3294321" y="1623816"/>
            <a:ext cx="2230208" cy="1479164"/>
          </a:xfrm>
          <a:prstGeom prst="rect">
            <a:avLst/>
          </a:prstGeom>
        </p:spPr>
      </p:pic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413331" y="1327467"/>
            <a:ext cx="1116139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sr-Latn-ME" sz="1500" dirty="0" smtClean="0"/>
              <a:t>pečurkasto</a:t>
            </a:r>
          </a:p>
          <a:p>
            <a:r>
              <a:rPr lang="sr-Latn-ME" sz="1500" dirty="0" smtClean="0"/>
              <a:t>ojačanje</a:t>
            </a:r>
            <a:endParaRPr lang="en-US" sz="1500" dirty="0"/>
          </a:p>
        </p:txBody>
      </p:sp>
      <p:sp>
        <p:nvSpPr>
          <p:cNvPr id="13" name="Rectangle 12"/>
          <p:cNvSpPr/>
          <p:nvPr/>
        </p:nvSpPr>
        <p:spPr>
          <a:xfrm>
            <a:off x="1045029" y="3332873"/>
            <a:ext cx="1058091" cy="1056247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rapezoid 13"/>
          <p:cNvSpPr/>
          <p:nvPr/>
        </p:nvSpPr>
        <p:spPr>
          <a:xfrm>
            <a:off x="1003663" y="2381162"/>
            <a:ext cx="1061357" cy="215666"/>
          </a:xfrm>
          <a:custGeom>
            <a:avLst/>
            <a:gdLst>
              <a:gd name="connsiteX0" fmla="*/ 0 w 924197"/>
              <a:gd name="connsiteY0" fmla="*/ 215666 h 215666"/>
              <a:gd name="connsiteX1" fmla="*/ 286228 w 924197"/>
              <a:gd name="connsiteY1" fmla="*/ 0 h 215666"/>
              <a:gd name="connsiteX2" fmla="*/ 637969 w 924197"/>
              <a:gd name="connsiteY2" fmla="*/ 0 h 215666"/>
              <a:gd name="connsiteX3" fmla="*/ 924197 w 924197"/>
              <a:gd name="connsiteY3" fmla="*/ 215666 h 215666"/>
              <a:gd name="connsiteX4" fmla="*/ 0 w 924197"/>
              <a:gd name="connsiteY4" fmla="*/ 215666 h 215666"/>
              <a:gd name="connsiteX0" fmla="*/ 0 w 1015637"/>
              <a:gd name="connsiteY0" fmla="*/ 215666 h 215666"/>
              <a:gd name="connsiteX1" fmla="*/ 286228 w 1015637"/>
              <a:gd name="connsiteY1" fmla="*/ 0 h 215666"/>
              <a:gd name="connsiteX2" fmla="*/ 637969 w 1015637"/>
              <a:gd name="connsiteY2" fmla="*/ 0 h 215666"/>
              <a:gd name="connsiteX3" fmla="*/ 1015637 w 1015637"/>
              <a:gd name="connsiteY3" fmla="*/ 215666 h 215666"/>
              <a:gd name="connsiteX4" fmla="*/ 0 w 1015637"/>
              <a:gd name="connsiteY4" fmla="*/ 215666 h 215666"/>
              <a:gd name="connsiteX0" fmla="*/ 0 w 1061357"/>
              <a:gd name="connsiteY0" fmla="*/ 200426 h 215666"/>
              <a:gd name="connsiteX1" fmla="*/ 331948 w 1061357"/>
              <a:gd name="connsiteY1" fmla="*/ 0 h 215666"/>
              <a:gd name="connsiteX2" fmla="*/ 683689 w 1061357"/>
              <a:gd name="connsiteY2" fmla="*/ 0 h 215666"/>
              <a:gd name="connsiteX3" fmla="*/ 1061357 w 1061357"/>
              <a:gd name="connsiteY3" fmla="*/ 215666 h 215666"/>
              <a:gd name="connsiteX4" fmla="*/ 0 w 1061357"/>
              <a:gd name="connsiteY4" fmla="*/ 200426 h 215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1357" h="215666">
                <a:moveTo>
                  <a:pt x="0" y="200426"/>
                </a:moveTo>
                <a:lnTo>
                  <a:pt x="331948" y="0"/>
                </a:lnTo>
                <a:lnTo>
                  <a:pt x="683689" y="0"/>
                </a:lnTo>
                <a:lnTo>
                  <a:pt x="1061357" y="215666"/>
                </a:lnTo>
                <a:lnTo>
                  <a:pt x="0" y="200426"/>
                </a:lnTo>
                <a:close/>
              </a:path>
            </a:pathLst>
          </a:custGeom>
          <a:solidFill>
            <a:schemeClr val="accent1"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80914" y="1833781"/>
            <a:ext cx="3046139" cy="393539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07465" y="1902196"/>
            <a:ext cx="2882952" cy="1750571"/>
          </a:xfrm>
          <a:prstGeom prst="rect">
            <a:avLst/>
          </a:prstGeom>
        </p:spPr>
      </p:pic>
      <p:grpSp>
        <p:nvGrpSpPr>
          <p:cNvPr id="30" name="Group 29"/>
          <p:cNvGrpSpPr/>
          <p:nvPr/>
        </p:nvGrpSpPr>
        <p:grpSpPr>
          <a:xfrm>
            <a:off x="9299463" y="3190917"/>
            <a:ext cx="2540768" cy="334038"/>
            <a:chOff x="1004552" y="5124062"/>
            <a:chExt cx="1741020" cy="334038"/>
          </a:xfrm>
        </p:grpSpPr>
        <p:sp>
          <p:nvSpPr>
            <p:cNvPr id="31" name="Rectangle 30"/>
            <p:cNvSpPr/>
            <p:nvPr/>
          </p:nvSpPr>
          <p:spPr>
            <a:xfrm>
              <a:off x="1004552" y="5185690"/>
              <a:ext cx="1741020" cy="27241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flipV="1">
              <a:off x="1230509" y="5124062"/>
              <a:ext cx="0" cy="334038"/>
            </a:xfrm>
            <a:prstGeom prst="straightConnector1">
              <a:avLst/>
            </a:prstGeom>
            <a:ln w="34925"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flipV="1">
              <a:off x="1632024" y="5124062"/>
              <a:ext cx="0" cy="334038"/>
            </a:xfrm>
            <a:prstGeom prst="straightConnector1">
              <a:avLst/>
            </a:prstGeom>
            <a:ln w="34925"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V="1">
              <a:off x="2017836" y="5124062"/>
              <a:ext cx="0" cy="334038"/>
            </a:xfrm>
            <a:prstGeom prst="straightConnector1">
              <a:avLst/>
            </a:prstGeom>
            <a:ln w="34925"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V="1">
              <a:off x="2365696" y="5124062"/>
              <a:ext cx="0" cy="334038"/>
            </a:xfrm>
            <a:prstGeom prst="straightConnector1">
              <a:avLst/>
            </a:prstGeom>
            <a:ln w="34925"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Rectangle 6"/>
          <p:cNvSpPr>
            <a:spLocks noChangeArrowheads="1"/>
          </p:cNvSpPr>
          <p:nvPr/>
        </p:nvSpPr>
        <p:spPr bwMode="auto">
          <a:xfrm>
            <a:off x="9066503" y="3801476"/>
            <a:ext cx="3105722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sr-Latn-ME" sz="1500" dirty="0" smtClean="0"/>
              <a:t>Ovakvi temelji se manje povijaju,</a:t>
            </a:r>
          </a:p>
          <a:p>
            <a:r>
              <a:rPr lang="sr-Latn-ME" sz="1500" dirty="0" smtClean="0"/>
              <a:t>a reaktivni pritisci su ravnomjerniji.</a:t>
            </a:r>
            <a:endParaRPr lang="en-US" sz="1500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07497" y="3516620"/>
            <a:ext cx="2832374" cy="3127612"/>
          </a:xfrm>
          <a:prstGeom prst="rect">
            <a:avLst/>
          </a:prstGeom>
          <a:ln w="28575">
            <a:solidFill>
              <a:schemeClr val="accent1">
                <a:shade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229544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9" grpId="0"/>
      <p:bldP spid="20" grpId="0"/>
      <p:bldP spid="13" grpId="0" animBg="1"/>
      <p:bldP spid="14" grpId="0" animBg="1"/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title">
            <a:extLst>
              <a:ext uri="{FF2B5EF4-FFF2-40B4-BE49-F238E27FC236}">
                <a16:creationId xmlns:a16="http://schemas.microsoft.com/office/drawing/2014/main" xmlns="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334" y="23952"/>
            <a:ext cx="10749367" cy="1208868"/>
          </a:xfrm>
        </p:spPr>
        <p:txBody>
          <a:bodyPr/>
          <a:lstStyle/>
          <a:p>
            <a:r>
              <a:rPr lang="nn-NO" dirty="0"/>
              <a:t>Temelji oblika ploča, pločasti temelji</a:t>
            </a:r>
            <a:endParaRPr lang="en-US" dirty="0"/>
          </a:p>
        </p:txBody>
      </p:sp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102263" y="1357011"/>
            <a:ext cx="7252113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sr-Latn-ME" sz="1700" dirty="0" smtClean="0"/>
              <a:t>Ukoliko su potrebne još kruće temeljne ploče koje se praktično ne savijaju</a:t>
            </a:r>
          </a:p>
          <a:p>
            <a:r>
              <a:rPr lang="sr-Latn-ME" sz="1700" dirty="0" smtClean="0"/>
              <a:t>već se translatorno sležu onda i gradimo i sa gornjom pločom.</a:t>
            </a:r>
            <a:endParaRPr lang="en-US" sz="1700" dirty="0"/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5003569" y="3732795"/>
            <a:ext cx="6355458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sr-Latn-ME" sz="1500" dirty="0" smtClean="0"/>
              <a:t>Tačniji proračuni posmatraju ploču kao cjelinu – ploča je površinski nosač.</a:t>
            </a:r>
            <a:endParaRPr lang="en-US" sz="15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78" y="2684714"/>
            <a:ext cx="3263720" cy="3989672"/>
          </a:xfrm>
          <a:prstGeom prst="rect">
            <a:avLst/>
          </a:prstGeom>
        </p:spPr>
      </p:pic>
      <p:sp>
        <p:nvSpPr>
          <p:cNvPr id="22" name="Rectangle 6"/>
          <p:cNvSpPr>
            <a:spLocks noChangeArrowheads="1"/>
          </p:cNvSpPr>
          <p:nvPr/>
        </p:nvSpPr>
        <p:spPr bwMode="auto">
          <a:xfrm>
            <a:off x="102263" y="2029495"/>
            <a:ext cx="205767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sr-Latn-ME" b="1" dirty="0" smtClean="0"/>
              <a:t>Sandučaste ploče</a:t>
            </a:r>
            <a:endParaRPr lang="en-US" b="1" dirty="0"/>
          </a:p>
        </p:txBody>
      </p:sp>
      <p:sp>
        <p:nvSpPr>
          <p:cNvPr id="24" name="Rectangle 6"/>
          <p:cNvSpPr>
            <a:spLocks noChangeArrowheads="1"/>
          </p:cNvSpPr>
          <p:nvPr/>
        </p:nvSpPr>
        <p:spPr bwMode="auto">
          <a:xfrm>
            <a:off x="5003569" y="4120355"/>
            <a:ext cx="5135573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sr-Latn-ME" sz="1500" dirty="0" smtClean="0"/>
              <a:t>U račun se uvodi savitljivost betonske konstrukcije temelja,</a:t>
            </a:r>
          </a:p>
          <a:p>
            <a:r>
              <a:rPr lang="sr-Latn-ME" sz="1500" dirty="0" smtClean="0"/>
              <a:t>a tlu se pripisuju elastična svojstva.</a:t>
            </a:r>
            <a:endParaRPr lang="en-US" sz="1500" dirty="0"/>
          </a:p>
        </p:txBody>
      </p:sp>
      <p:sp>
        <p:nvSpPr>
          <p:cNvPr id="25" name="Rectangle 6"/>
          <p:cNvSpPr>
            <a:spLocks noChangeArrowheads="1"/>
          </p:cNvSpPr>
          <p:nvPr/>
        </p:nvSpPr>
        <p:spPr bwMode="auto">
          <a:xfrm>
            <a:off x="5003569" y="4700056"/>
            <a:ext cx="6115585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sr-Latn-ME" sz="1500" dirty="0" smtClean="0"/>
              <a:t>Ploča se posmatra kao cjelina,a reaktivni pritisci tla su reljefnog oblika.</a:t>
            </a:r>
          </a:p>
          <a:p>
            <a:r>
              <a:rPr lang="sr-Latn-ME" sz="1500" dirty="0" smtClean="0"/>
              <a:t>Povećavaju se pod stubovima, a smanjuju u poljima.</a:t>
            </a:r>
            <a:endParaRPr lang="en-US" sz="1500" dirty="0"/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5003569" y="5435913"/>
            <a:ext cx="4489755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sr-Latn-ME" sz="1500" dirty="0" smtClean="0"/>
              <a:t>Temelji na elastičnoj podlozi ( Knjiga Fundiranje 2)</a:t>
            </a:r>
            <a:endParaRPr lang="en-US" sz="1500" dirty="0"/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5003569" y="2825074"/>
            <a:ext cx="6790320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sr-Latn-ME" sz="1500" dirty="0" smtClean="0"/>
              <a:t>Običan, klasični proračun isjeca ploču u osnovi u unakrsne trake. </a:t>
            </a:r>
          </a:p>
          <a:p>
            <a:r>
              <a:rPr lang="sr-Latn-ME" sz="1500" dirty="0" smtClean="0"/>
              <a:t>Ploča se sječe u polovinama raspona između stubova. Svaka od isječenih traka</a:t>
            </a:r>
          </a:p>
          <a:p>
            <a:r>
              <a:rPr lang="sr-Latn-ME" sz="1500" dirty="0" smtClean="0"/>
              <a:t>računa se kao temeljni nosač sa pravolinijskim reaktivnim opterećenjem.</a:t>
            </a:r>
            <a:endParaRPr lang="en-US" sz="1500" dirty="0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4951034" y="2314623"/>
            <a:ext cx="2600455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sr-Latn-ME" sz="1500" b="1" dirty="0" smtClean="0"/>
              <a:t>Proračun pločastih temelja</a:t>
            </a:r>
            <a:endParaRPr lang="en-US" sz="1500" b="1" dirty="0"/>
          </a:p>
        </p:txBody>
      </p:sp>
    </p:spTree>
    <p:extLst>
      <p:ext uri="{BB962C8B-B14F-4D97-AF65-F5344CB8AC3E}">
        <p14:creationId xmlns:p14="http://schemas.microsoft.com/office/powerpoint/2010/main" val="286327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0" grpId="0"/>
      <p:bldP spid="22" grpId="0"/>
      <p:bldP spid="24" grpId="0"/>
      <p:bldP spid="25" grpId="0"/>
      <p:bldP spid="26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title">
            <a:extLst>
              <a:ext uri="{FF2B5EF4-FFF2-40B4-BE49-F238E27FC236}">
                <a16:creationId xmlns:a16="http://schemas.microsoft.com/office/drawing/2014/main" xmlns="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>
                <a:solidFill>
                  <a:srgbClr val="FFFFFF"/>
                </a:solidFill>
              </a:rPr>
              <a:t>Uobičajeni načini proračuna i osnovni principi proračuna plitkih temelja</a:t>
            </a:r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00318" y="1500772"/>
            <a:ext cx="6017602" cy="3754874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  <a:extLst/>
        </p:spPr>
        <p:txBody>
          <a:bodyPr wrap="square" anchor="ctr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 err="1" smtClean="0">
                <a:solidFill>
                  <a:schemeClr val="bg1"/>
                </a:solidFill>
              </a:rPr>
              <a:t>Kla</a:t>
            </a:r>
            <a:r>
              <a:rPr lang="sr-Latn-ME" sz="1700" dirty="0" smtClean="0">
                <a:solidFill>
                  <a:schemeClr val="bg1"/>
                </a:solidFill>
              </a:rPr>
              <a:t>sičnim postupkom proračuna usvaja se da je raspodjela reaktivnog opterećenja pravolinijskog oblika,dobivena na bazi ravnoteže sila u ravni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Latn-ME" sz="17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700" dirty="0" smtClean="0">
                <a:solidFill>
                  <a:schemeClr val="bg1"/>
                </a:solidFill>
              </a:rPr>
              <a:t>Na osnovu ovakvog reaktivnog opterećenja izračunavaju se statički uticaji u mjerodavnim presjecima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Latn-ME" sz="17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700" dirty="0" smtClean="0">
                <a:solidFill>
                  <a:schemeClr val="bg1"/>
                </a:solidFill>
              </a:rPr>
              <a:t>Određuje se visina, armatura i kvalitet betona temeljne konstrukcije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Latn-ME" sz="17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700" dirty="0" smtClean="0">
                <a:solidFill>
                  <a:schemeClr val="bg1"/>
                </a:solidFill>
              </a:rPr>
              <a:t>Rezultati ovakvih proračuna su približne vrijednosti stvarnih. Međuti, proračuni su izuzetno prosti i jednostavni, a dobivene dimenzije temelja konstrukcijski i ekonomski uglavnom zadovoljavaju.</a:t>
            </a:r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602367" y="1500772"/>
            <a:ext cx="5393102" cy="1923604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wrap="square" anchor="ctr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700" dirty="0" smtClean="0">
                <a:solidFill>
                  <a:schemeClr val="bg1"/>
                </a:solidFill>
              </a:rPr>
              <a:t>Proračun temelja na elastičnoj podlozi</a:t>
            </a:r>
            <a:br>
              <a:rPr lang="sr-Latn-ME" sz="1700" dirty="0" smtClean="0">
                <a:solidFill>
                  <a:schemeClr val="bg1"/>
                </a:solidFill>
              </a:rPr>
            </a:br>
            <a:endParaRPr lang="sr-Latn-ME" sz="17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700" dirty="0" smtClean="0">
                <a:solidFill>
                  <a:schemeClr val="bg1"/>
                </a:solidFill>
              </a:rPr>
              <a:t>Vinklerov model tla – najprostiji oblik ovih proračuna</a:t>
            </a:r>
            <a:br>
              <a:rPr lang="sr-Latn-ME" sz="1700" dirty="0" smtClean="0">
                <a:solidFill>
                  <a:schemeClr val="bg1"/>
                </a:solidFill>
              </a:rPr>
            </a:br>
            <a:endParaRPr lang="sr-Latn-ME" sz="17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700" dirty="0" smtClean="0">
                <a:solidFill>
                  <a:schemeClr val="bg1"/>
                </a:solidFill>
              </a:rPr>
              <a:t>Proračun duži od klasičnog, međutim tačniji je, jednostavan je i dosta se koristi.</a:t>
            </a:r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6602367" y="3878167"/>
            <a:ext cx="5176563" cy="2185214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wrap="square" anchor="ctr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700" dirty="0" smtClean="0">
                <a:solidFill>
                  <a:schemeClr val="bg1"/>
                </a:solidFill>
              </a:rPr>
              <a:t>Treća grupa proračuna plitkih temelja, elastična svojstva tla prikazuje ranim reološkim modelima.</a:t>
            </a:r>
            <a:br>
              <a:rPr lang="sr-Latn-ME" sz="1700" dirty="0" smtClean="0">
                <a:solidFill>
                  <a:schemeClr val="bg1"/>
                </a:solidFill>
              </a:rPr>
            </a:br>
            <a:endParaRPr lang="sr-Latn-ME" sz="17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700" dirty="0" smtClean="0">
                <a:solidFill>
                  <a:schemeClr val="bg1"/>
                </a:solidFill>
              </a:rPr>
              <a:t>Proračuni se svode na iznalaženje pritisaka tla koji zadovoljavaju deformaciju podloge i savijanje temeljne kontrukcije</a:t>
            </a:r>
            <a:br>
              <a:rPr lang="sr-Latn-ME" sz="1700" dirty="0" smtClean="0">
                <a:solidFill>
                  <a:schemeClr val="bg1"/>
                </a:solidFill>
              </a:rPr>
            </a:br>
            <a:endParaRPr lang="sr-Latn-ME" sz="17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Latn-ME" sz="1700" dirty="0" smtClean="0">
                <a:solidFill>
                  <a:schemeClr val="bg1"/>
                </a:solidFill>
              </a:rPr>
              <a:t>elastoplastična svojstva tla, granični pritisci</a:t>
            </a:r>
            <a:endParaRPr lang="en-US" sz="17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894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title">
            <a:extLst>
              <a:ext uri="{FF2B5EF4-FFF2-40B4-BE49-F238E27FC236}">
                <a16:creationId xmlns:a16="http://schemas.microsoft.com/office/drawing/2014/main" xmlns="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334" y="23952"/>
            <a:ext cx="10749367" cy="1208868"/>
          </a:xfrm>
        </p:spPr>
        <p:txBody>
          <a:bodyPr/>
          <a:lstStyle/>
          <a:p>
            <a:r>
              <a:rPr lang="sr-Latn-ME" dirty="0" smtClean="0"/>
              <a:t>Uobičajeni proračun temeljne ploče</a:t>
            </a:r>
            <a:endParaRPr lang="en-US" dirty="0"/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231052" y="1499604"/>
            <a:ext cx="2914580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sr-Latn-ME" sz="1500" dirty="0" smtClean="0"/>
              <a:t>( primjer iz knjige Fundiranje 2)</a:t>
            </a:r>
            <a:endParaRPr lang="en-US" sz="15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487" y="2217024"/>
            <a:ext cx="4496241" cy="327786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226313" y="3292073"/>
            <a:ext cx="613471" cy="677710"/>
          </a:xfrm>
          <a:prstGeom prst="rect">
            <a:avLst/>
          </a:prstGeom>
          <a:solidFill>
            <a:schemeClr val="accent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7963976" y="1345962"/>
            <a:ext cx="2618987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sr-Latn-ME" sz="1700" dirty="0" smtClean="0"/>
              <a:t>Kontrola ploče na proboj</a:t>
            </a:r>
            <a:endParaRPr lang="en-US" sz="1700" dirty="0"/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7963976" y="1813047"/>
            <a:ext cx="2099870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sr-Latn-ME" sz="1700" dirty="0" smtClean="0"/>
              <a:t>Mjerodavan stub B2</a:t>
            </a:r>
            <a:endParaRPr lang="en-US" sz="1700" dirty="0"/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7963976" y="2260513"/>
            <a:ext cx="1208985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sr-Latn-ME" sz="1700" dirty="0" smtClean="0"/>
              <a:t>V=2392kN</a:t>
            </a:r>
            <a:endParaRPr lang="en-US" sz="17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5679" y="2731170"/>
            <a:ext cx="2194564" cy="174650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5679" y="4594392"/>
            <a:ext cx="2703582" cy="11338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6778" y="3292072"/>
            <a:ext cx="2176277" cy="71323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54176" y="4049390"/>
            <a:ext cx="2400300" cy="5143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20676" y="4983560"/>
            <a:ext cx="3543300" cy="77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113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12" grpId="0" animBg="1"/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title">
            <a:extLst>
              <a:ext uri="{FF2B5EF4-FFF2-40B4-BE49-F238E27FC236}">
                <a16:creationId xmlns:a16="http://schemas.microsoft.com/office/drawing/2014/main" xmlns="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334" y="23952"/>
            <a:ext cx="10749367" cy="1208868"/>
          </a:xfrm>
        </p:spPr>
        <p:txBody>
          <a:bodyPr/>
          <a:lstStyle/>
          <a:p>
            <a:r>
              <a:rPr lang="sr-Latn-ME" dirty="0"/>
              <a:t>Uobičajeni proračun temeljne ploče</a:t>
            </a:r>
            <a:endParaRPr lang="en-US" dirty="0"/>
          </a:p>
        </p:txBody>
      </p:sp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102263" y="1487816"/>
            <a:ext cx="3913892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sr-Latn-ME" sz="1700" dirty="0" smtClean="0"/>
              <a:t>Provjera koeficijenta apsolutne krutosti</a:t>
            </a:r>
            <a:endParaRPr lang="en-US" sz="1700" dirty="0"/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7515181" y="1272371"/>
            <a:ext cx="1493679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sr-Latn-ME" sz="1700" dirty="0" smtClean="0"/>
              <a:t>Statički uticaji</a:t>
            </a:r>
            <a:endParaRPr lang="en-US" sz="17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64" y="1990018"/>
            <a:ext cx="3959979" cy="14465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425" y="3501251"/>
            <a:ext cx="3426905" cy="50210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352" y="4042518"/>
            <a:ext cx="1958232" cy="127560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270" y="5462896"/>
            <a:ext cx="3100533" cy="40710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1239" y="5791765"/>
            <a:ext cx="3590091" cy="92278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58216" y="1867650"/>
            <a:ext cx="3646333" cy="2658262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4957991" y="2299681"/>
            <a:ext cx="493214" cy="1442354"/>
          </a:xfrm>
          <a:prstGeom prst="rect">
            <a:avLst/>
          </a:prstGeom>
          <a:solidFill>
            <a:schemeClr val="accent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09643" y="4511723"/>
            <a:ext cx="1559333" cy="72375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09643" y="5293509"/>
            <a:ext cx="1450542" cy="101325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16299" y="6386108"/>
            <a:ext cx="3698882" cy="40710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11"/>
          <a:srcRect r="10150"/>
          <a:stretch/>
        </p:blipFill>
        <p:spPr>
          <a:xfrm>
            <a:off x="7904549" y="2140166"/>
            <a:ext cx="3968584" cy="112724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155976" y="3453619"/>
            <a:ext cx="3426905" cy="2035547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057500" y="5684334"/>
            <a:ext cx="4143375" cy="542925"/>
          </a:xfrm>
          <a:prstGeom prst="rect">
            <a:avLst/>
          </a:prstGeom>
        </p:spPr>
      </p:pic>
      <p:sp>
        <p:nvSpPr>
          <p:cNvPr id="28" name="Rectangle 6"/>
          <p:cNvSpPr>
            <a:spLocks noChangeArrowheads="1"/>
          </p:cNvSpPr>
          <p:nvPr/>
        </p:nvSpPr>
        <p:spPr bwMode="auto">
          <a:xfrm>
            <a:off x="4587703" y="1484689"/>
            <a:ext cx="861390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sr-Latn-ME" sz="1700" dirty="0" smtClean="0"/>
              <a:t>Traka 2</a:t>
            </a: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2158052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14" grpId="0"/>
      <p:bldP spid="21" grpId="0" animBg="1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title">
            <a:extLst>
              <a:ext uri="{FF2B5EF4-FFF2-40B4-BE49-F238E27FC236}">
                <a16:creationId xmlns:a16="http://schemas.microsoft.com/office/drawing/2014/main" xmlns="" id="{AC93C0E1-1796-41B4-AF64-2A823C4C8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 smtClean="0">
                <a:solidFill>
                  <a:srgbClr val="FFFFFF"/>
                </a:solidFill>
              </a:rPr>
              <a:t>Klasični postupak proračuna temeljnih nosača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11" y="1490049"/>
            <a:ext cx="5190052" cy="1282342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60000">
            <a:off x="5737229" y="3755945"/>
            <a:ext cx="2683502" cy="123037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60000">
            <a:off x="5709369" y="4875105"/>
            <a:ext cx="2610976" cy="110371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t="9145" b="14581"/>
          <a:stretch/>
        </p:blipFill>
        <p:spPr>
          <a:xfrm rot="60000">
            <a:off x="5726338" y="5991982"/>
            <a:ext cx="2538448" cy="759048"/>
          </a:xfrm>
          <a:prstGeom prst="rect">
            <a:avLst/>
          </a:prstGeom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9573" y="2834848"/>
            <a:ext cx="5625835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sr-Latn-ME" sz="1700" dirty="0" smtClean="0"/>
              <a:t>Reaktivno opterećenje temelja – p</a:t>
            </a:r>
            <a:r>
              <a:rPr lang="en-US" sz="1700" dirty="0" smtClean="0"/>
              <a:t>r</a:t>
            </a:r>
            <a:r>
              <a:rPr lang="sr-Latn-ME" sz="1700" dirty="0" smtClean="0"/>
              <a:t>itisak tla pravolinijski</a:t>
            </a:r>
            <a:endParaRPr lang="en-US" sz="1700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8458024" y="4038828"/>
            <a:ext cx="2350002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sr-Latn-ME" sz="1700" dirty="0" smtClean="0"/>
              <a:t>Statički određen nosač</a:t>
            </a:r>
            <a:endParaRPr lang="en-US" sz="17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/>
          <a:srcRect b="42301"/>
          <a:stretch/>
        </p:blipFill>
        <p:spPr>
          <a:xfrm rot="60000">
            <a:off x="5960809" y="1387760"/>
            <a:ext cx="2683502" cy="161820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/>
          <a:srcRect t="57705"/>
          <a:stretch/>
        </p:blipFill>
        <p:spPr>
          <a:xfrm rot="60000">
            <a:off x="5928902" y="2595705"/>
            <a:ext cx="2683502" cy="1186173"/>
          </a:xfrm>
          <a:prstGeom prst="rect">
            <a:avLst/>
          </a:prstGeom>
        </p:spPr>
      </p:pic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8339401" y="4991743"/>
            <a:ext cx="2587247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sr-Latn-ME" sz="1700" dirty="0" smtClean="0"/>
              <a:t>Statički neodređen nosač</a:t>
            </a:r>
            <a:endParaRPr lang="en-US" sz="17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16326" y="6313920"/>
            <a:ext cx="2502185" cy="434250"/>
          </a:xfrm>
          <a:prstGeom prst="rect">
            <a:avLst/>
          </a:prstGeom>
        </p:spPr>
      </p:pic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8504265" y="5915460"/>
            <a:ext cx="2937022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sr-Latn-ME" sz="1700" dirty="0" smtClean="0"/>
              <a:t>Dijagram za dimenzionisanje</a:t>
            </a:r>
            <a:endParaRPr lang="en-US" sz="1700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8504265" y="4323107"/>
            <a:ext cx="1342034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1700" dirty="0" smtClean="0"/>
              <a:t>Q</a:t>
            </a:r>
            <a:r>
              <a:rPr lang="en-US" sz="1700" baseline="-25000" dirty="0" smtClean="0"/>
              <a:t>1l</a:t>
            </a:r>
            <a:r>
              <a:rPr lang="en-US" sz="1700" dirty="0" smtClean="0"/>
              <a:t>+Q</a:t>
            </a:r>
            <a:r>
              <a:rPr lang="en-US" sz="1700" baseline="-25000" dirty="0" smtClean="0"/>
              <a:t>1d</a:t>
            </a:r>
            <a:r>
              <a:rPr lang="en-US" sz="1700" dirty="0" smtClean="0"/>
              <a:t>=V</a:t>
            </a:r>
            <a:r>
              <a:rPr lang="en-US" sz="1700" baseline="-25000" dirty="0" smtClean="0"/>
              <a:t>1</a:t>
            </a:r>
            <a:endParaRPr lang="en-US" sz="1700" baseline="-25000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6358597" y="1589649"/>
            <a:ext cx="0" cy="351693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457071" y="4500078"/>
            <a:ext cx="0" cy="35232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8382704" y="5309250"/>
            <a:ext cx="1329210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1700" dirty="0" smtClean="0"/>
              <a:t>Q</a:t>
            </a:r>
            <a:r>
              <a:rPr lang="en-US" sz="1700" baseline="-25000" dirty="0" smtClean="0"/>
              <a:t>1l</a:t>
            </a:r>
            <a:r>
              <a:rPr lang="en-US" sz="1700" dirty="0" smtClean="0"/>
              <a:t>+Q</a:t>
            </a:r>
            <a:r>
              <a:rPr lang="en-US" sz="1700" baseline="-25000" dirty="0" smtClean="0"/>
              <a:t>1d</a:t>
            </a:r>
            <a:r>
              <a:rPr lang="en-US" sz="1700" dirty="0" smtClean="0">
                <a:sym typeface="Symbol" panose="05050102010706020507" pitchFamily="18" charset="2"/>
              </a:rPr>
              <a:t></a:t>
            </a:r>
            <a:r>
              <a:rPr lang="en-US" sz="17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</a:t>
            </a:r>
            <a:r>
              <a:rPr lang="en-US" sz="1700" dirty="0" smtClean="0"/>
              <a:t>V</a:t>
            </a:r>
            <a:r>
              <a:rPr lang="en-US" sz="1700" baseline="-25000" dirty="0" smtClean="0"/>
              <a:t>1</a:t>
            </a:r>
            <a:endParaRPr lang="en-US" sz="1700" baseline="-25000" dirty="0"/>
          </a:p>
        </p:txBody>
      </p:sp>
      <p:sp>
        <p:nvSpPr>
          <p:cNvPr id="22" name="Freeform 21"/>
          <p:cNvSpPr/>
          <p:nvPr/>
        </p:nvSpPr>
        <p:spPr>
          <a:xfrm>
            <a:off x="7305675" y="6190853"/>
            <a:ext cx="371475" cy="114697"/>
          </a:xfrm>
          <a:custGeom>
            <a:avLst/>
            <a:gdLst>
              <a:gd name="connsiteX0" fmla="*/ 0 w 371475"/>
              <a:gd name="connsiteY0" fmla="*/ 114697 h 114697"/>
              <a:gd name="connsiteX1" fmla="*/ 57150 w 371475"/>
              <a:gd name="connsiteY1" fmla="*/ 48022 h 114697"/>
              <a:gd name="connsiteX2" fmla="*/ 180975 w 371475"/>
              <a:gd name="connsiteY2" fmla="*/ 9922 h 114697"/>
              <a:gd name="connsiteX3" fmla="*/ 257175 w 371475"/>
              <a:gd name="connsiteY3" fmla="*/ 397 h 114697"/>
              <a:gd name="connsiteX4" fmla="*/ 323850 w 371475"/>
              <a:gd name="connsiteY4" fmla="*/ 19447 h 114697"/>
              <a:gd name="connsiteX5" fmla="*/ 371475 w 371475"/>
              <a:gd name="connsiteY5" fmla="*/ 67072 h 114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1475" h="114697">
                <a:moveTo>
                  <a:pt x="0" y="114697"/>
                </a:moveTo>
                <a:cubicBezTo>
                  <a:pt x="13494" y="90090"/>
                  <a:pt x="26988" y="65484"/>
                  <a:pt x="57150" y="48022"/>
                </a:cubicBezTo>
                <a:cubicBezTo>
                  <a:pt x="87312" y="30560"/>
                  <a:pt x="147638" y="17859"/>
                  <a:pt x="180975" y="9922"/>
                </a:cubicBezTo>
                <a:cubicBezTo>
                  <a:pt x="214312" y="1985"/>
                  <a:pt x="233362" y="-1191"/>
                  <a:pt x="257175" y="397"/>
                </a:cubicBezTo>
                <a:cubicBezTo>
                  <a:pt x="280988" y="1985"/>
                  <a:pt x="304800" y="8335"/>
                  <a:pt x="323850" y="19447"/>
                </a:cubicBezTo>
                <a:cubicBezTo>
                  <a:pt x="342900" y="30559"/>
                  <a:pt x="357187" y="48815"/>
                  <a:pt x="371475" y="67072"/>
                </a:cubicBezTo>
              </a:path>
            </a:pathLst>
          </a:cu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9348" y="3434323"/>
            <a:ext cx="2400516" cy="1734391"/>
          </a:xfrm>
          <a:prstGeom prst="rect">
            <a:avLst/>
          </a:prstGeom>
        </p:spPr>
      </p:pic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205282" y="3399674"/>
            <a:ext cx="1041567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1700" dirty="0" err="1" smtClean="0"/>
              <a:t>usvaja</a:t>
            </a:r>
            <a:r>
              <a:rPr lang="en-US" sz="1700" dirty="0" smtClean="0"/>
              <a:t> se</a:t>
            </a:r>
            <a:endParaRPr lang="en-US" sz="1700" dirty="0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917353" y="3732621"/>
            <a:ext cx="554831" cy="483178"/>
          </a:xfrm>
          <a:prstGeom prst="straightConnector1">
            <a:avLst/>
          </a:prstGeom>
          <a:ln w="127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8071" y="5345686"/>
            <a:ext cx="1523069" cy="1302750"/>
          </a:xfrm>
          <a:prstGeom prst="rect">
            <a:avLst/>
          </a:prstGeom>
        </p:spPr>
      </p:pic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2891033" y="3555649"/>
            <a:ext cx="1720041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en-US" sz="1700" dirty="0" err="1" smtClean="0"/>
              <a:t>h</a:t>
            </a:r>
            <a:r>
              <a:rPr lang="en-US" sz="1700" baseline="-25000" dirty="0" err="1" smtClean="0"/>
              <a:t>t</a:t>
            </a:r>
            <a:r>
              <a:rPr lang="en-US" sz="1700" dirty="0" smtClean="0"/>
              <a:t>=max {</a:t>
            </a:r>
            <a:r>
              <a:rPr lang="en-US" sz="1700" dirty="0" err="1" smtClean="0"/>
              <a:t>h</a:t>
            </a:r>
            <a:r>
              <a:rPr lang="en-US" sz="1700" baseline="-25000" dirty="0" err="1"/>
              <a:t>Q</a:t>
            </a:r>
            <a:r>
              <a:rPr lang="en-US" sz="1700" dirty="0" smtClean="0"/>
              <a:t>, </a:t>
            </a:r>
            <a:r>
              <a:rPr lang="en-US" sz="1700" dirty="0" err="1" smtClean="0"/>
              <a:t>h</a:t>
            </a:r>
            <a:r>
              <a:rPr lang="en-US" sz="1700" baseline="-25000" dirty="0" err="1" smtClean="0"/>
              <a:t>M</a:t>
            </a:r>
            <a:r>
              <a:rPr lang="en-US" sz="1700" dirty="0" smtClean="0"/>
              <a:t>}</a:t>
            </a:r>
            <a:endParaRPr lang="en-US" sz="1700" dirty="0"/>
          </a:p>
        </p:txBody>
      </p:sp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2655830" y="4071396"/>
            <a:ext cx="3020379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1700" dirty="0" err="1" smtClean="0"/>
              <a:t>Mjerodavna</a:t>
            </a:r>
            <a:r>
              <a:rPr lang="en-US" sz="1700" dirty="0" smtClean="0"/>
              <a:t> </a:t>
            </a:r>
            <a:r>
              <a:rPr lang="en-US" sz="1700" dirty="0" err="1" smtClean="0"/>
              <a:t>transverzalna</a:t>
            </a:r>
            <a:r>
              <a:rPr lang="en-US" sz="1700" dirty="0" smtClean="0"/>
              <a:t> </a:t>
            </a:r>
            <a:r>
              <a:rPr lang="en-US" sz="1700" dirty="0" err="1" smtClean="0"/>
              <a:t>sila</a:t>
            </a:r>
            <a:endParaRPr lang="en-US" sz="1700" dirty="0"/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3733435" y="4371133"/>
            <a:ext cx="641522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1700" b="1" dirty="0" err="1" smtClean="0"/>
              <a:t>Q</a:t>
            </a:r>
            <a:r>
              <a:rPr lang="en-US" sz="1700" b="1" baseline="-25000" dirty="0" err="1" smtClean="0"/>
              <a:t>max</a:t>
            </a:r>
            <a:endParaRPr lang="en-US" sz="1700" b="1" baseline="-25000" dirty="0"/>
          </a:p>
        </p:txBody>
      </p: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2606556" y="4823196"/>
            <a:ext cx="2958182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1700" dirty="0" err="1" smtClean="0"/>
              <a:t>Mjerodavni</a:t>
            </a:r>
            <a:r>
              <a:rPr lang="en-US" sz="1700" dirty="0" smtClean="0"/>
              <a:t> moment </a:t>
            </a:r>
            <a:r>
              <a:rPr lang="en-US" sz="1700" dirty="0" err="1" smtClean="0"/>
              <a:t>savijana</a:t>
            </a:r>
            <a:endParaRPr lang="en-US" sz="1700" dirty="0" smtClean="0"/>
          </a:p>
          <a:p>
            <a:endParaRPr lang="en-US" sz="1700" dirty="0"/>
          </a:p>
        </p:txBody>
      </p: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2822371" y="5221053"/>
            <a:ext cx="2905604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1700" dirty="0" err="1" smtClean="0"/>
              <a:t>pravougaoni</a:t>
            </a:r>
            <a:r>
              <a:rPr lang="en-US" sz="1700" dirty="0" smtClean="0"/>
              <a:t> </a:t>
            </a:r>
            <a:r>
              <a:rPr lang="en-US" sz="1700" dirty="0" err="1" smtClean="0"/>
              <a:t>presjek</a:t>
            </a:r>
            <a:r>
              <a:rPr lang="en-US" sz="1700" dirty="0" smtClean="0"/>
              <a:t> </a:t>
            </a:r>
            <a:r>
              <a:rPr lang="en-US" sz="1700" b="1" dirty="0" smtClean="0"/>
              <a:t>max M</a:t>
            </a:r>
          </a:p>
          <a:p>
            <a:endParaRPr lang="en-US" sz="1700" dirty="0"/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5666981" y="5613010"/>
            <a:ext cx="837561" cy="516419"/>
          </a:xfrm>
          <a:prstGeom prst="straightConnector1">
            <a:avLst/>
          </a:prstGeom>
          <a:ln w="127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>
            <a:spLocks noChangeArrowheads="1"/>
          </p:cNvSpPr>
          <p:nvPr/>
        </p:nvSpPr>
        <p:spPr bwMode="auto">
          <a:xfrm>
            <a:off x="2744540" y="5835723"/>
            <a:ext cx="3112070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1700" dirty="0" smtClean="0"/>
              <a:t>T </a:t>
            </a:r>
            <a:r>
              <a:rPr lang="en-US" sz="1700" dirty="0" err="1" smtClean="0"/>
              <a:t>presjek</a:t>
            </a:r>
            <a:r>
              <a:rPr lang="en-US" sz="1700" dirty="0" smtClean="0"/>
              <a:t> </a:t>
            </a:r>
            <a:r>
              <a:rPr lang="en-US" sz="1700" b="1" dirty="0" smtClean="0"/>
              <a:t>max M pod </a:t>
            </a:r>
            <a:r>
              <a:rPr lang="en-US" sz="1700" b="1" dirty="0" err="1" smtClean="0"/>
              <a:t>stubom</a:t>
            </a:r>
            <a:endParaRPr lang="en-US" sz="1700" b="1" dirty="0" smtClean="0"/>
          </a:p>
          <a:p>
            <a:endParaRPr lang="en-US" sz="1700" dirty="0"/>
          </a:p>
        </p:txBody>
      </p:sp>
      <p:sp>
        <p:nvSpPr>
          <p:cNvPr id="36" name="Rectangle 35"/>
          <p:cNvSpPr>
            <a:spLocks noChangeArrowheads="1"/>
          </p:cNvSpPr>
          <p:nvPr/>
        </p:nvSpPr>
        <p:spPr bwMode="auto">
          <a:xfrm>
            <a:off x="2959396" y="6320046"/>
            <a:ext cx="1071127" cy="35394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 anchor="ctr">
            <a:spAutoFit/>
          </a:bodyPr>
          <a:lstStyle/>
          <a:p>
            <a:r>
              <a:rPr lang="en-US" sz="1700" b="1" dirty="0" smtClean="0">
                <a:solidFill>
                  <a:schemeClr val="bg1"/>
                </a:solidFill>
              </a:rPr>
              <a:t>K&gt;0.40 ?</a:t>
            </a:r>
            <a:endParaRPr lang="en-US" sz="1700" b="1" dirty="0">
              <a:solidFill>
                <a:schemeClr val="bg1"/>
              </a:solidFill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9409038" y="2095359"/>
            <a:ext cx="2224161" cy="334038"/>
            <a:chOff x="1004552" y="5124062"/>
            <a:chExt cx="1741020" cy="334038"/>
          </a:xfrm>
        </p:grpSpPr>
        <p:sp>
          <p:nvSpPr>
            <p:cNvPr id="42" name="Rectangle 41"/>
            <p:cNvSpPr/>
            <p:nvPr/>
          </p:nvSpPr>
          <p:spPr>
            <a:xfrm>
              <a:off x="1004552" y="5185690"/>
              <a:ext cx="1741020" cy="27241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3" name="Straight Arrow Connector 42"/>
            <p:cNvCxnSpPr/>
            <p:nvPr/>
          </p:nvCxnSpPr>
          <p:spPr>
            <a:xfrm flipV="1">
              <a:off x="1230509" y="5124062"/>
              <a:ext cx="0" cy="334038"/>
            </a:xfrm>
            <a:prstGeom prst="straightConnector1">
              <a:avLst/>
            </a:prstGeom>
            <a:ln w="34925"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V="1">
              <a:off x="1632024" y="5124062"/>
              <a:ext cx="0" cy="334038"/>
            </a:xfrm>
            <a:prstGeom prst="straightConnector1">
              <a:avLst/>
            </a:prstGeom>
            <a:ln w="34925"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flipV="1">
              <a:off x="2017836" y="5124062"/>
              <a:ext cx="0" cy="334038"/>
            </a:xfrm>
            <a:prstGeom prst="straightConnector1">
              <a:avLst/>
            </a:prstGeom>
            <a:ln w="34925"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 flipV="1">
              <a:off x="2365696" y="5124062"/>
              <a:ext cx="0" cy="334038"/>
            </a:xfrm>
            <a:prstGeom prst="straightConnector1">
              <a:avLst/>
            </a:prstGeom>
            <a:ln w="34925"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Rectangle 6"/>
          <p:cNvSpPr>
            <a:spLocks noChangeArrowheads="1"/>
          </p:cNvSpPr>
          <p:nvPr/>
        </p:nvSpPr>
        <p:spPr bwMode="auto">
          <a:xfrm>
            <a:off x="11633199" y="2060065"/>
            <a:ext cx="40748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sr-Latn-ME" dirty="0" smtClean="0"/>
              <a:t>p</a:t>
            </a:r>
            <a:r>
              <a:rPr lang="sr-Latn-ME" baseline="-25000" dirty="0" smtClean="0"/>
              <a:t>n</a:t>
            </a:r>
            <a:endParaRPr lang="en-US" baseline="-25000" dirty="0"/>
          </a:p>
        </p:txBody>
      </p:sp>
      <p:grpSp>
        <p:nvGrpSpPr>
          <p:cNvPr id="53" name="Group 52"/>
          <p:cNvGrpSpPr/>
          <p:nvPr/>
        </p:nvGrpSpPr>
        <p:grpSpPr>
          <a:xfrm>
            <a:off x="9391650" y="1906645"/>
            <a:ext cx="2241550" cy="143972"/>
            <a:chOff x="9391650" y="1906645"/>
            <a:chExt cx="2241550" cy="143972"/>
          </a:xfrm>
        </p:grpSpPr>
        <p:sp>
          <p:nvSpPr>
            <p:cNvPr id="38" name="Isosceles Triangle 37"/>
            <p:cNvSpPr/>
            <p:nvPr/>
          </p:nvSpPr>
          <p:spPr>
            <a:xfrm flipV="1">
              <a:off x="9583530" y="1906645"/>
              <a:ext cx="322460" cy="143972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Isosceles Triangle 38"/>
            <p:cNvSpPr/>
            <p:nvPr/>
          </p:nvSpPr>
          <p:spPr>
            <a:xfrm flipV="1">
              <a:off x="10305416" y="1906645"/>
              <a:ext cx="322460" cy="143972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0" name="Straight Connector 39"/>
            <p:cNvCxnSpPr/>
            <p:nvPr/>
          </p:nvCxnSpPr>
          <p:spPr>
            <a:xfrm>
              <a:off x="9391650" y="2050617"/>
              <a:ext cx="224155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Isosceles Triangle 48"/>
            <p:cNvSpPr/>
            <p:nvPr/>
          </p:nvSpPr>
          <p:spPr>
            <a:xfrm flipV="1">
              <a:off x="11049901" y="1906645"/>
              <a:ext cx="322460" cy="143972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35224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4" grpId="0"/>
      <p:bldP spid="16" grpId="0"/>
      <p:bldP spid="21" grpId="0"/>
      <p:bldP spid="22" grpId="0" animBg="1"/>
      <p:bldP spid="24" grpId="0"/>
      <p:bldP spid="28" grpId="0"/>
      <p:bldP spid="29" grpId="0"/>
      <p:bldP spid="30" grpId="0"/>
      <p:bldP spid="31" grpId="0"/>
      <p:bldP spid="32" grpId="0"/>
      <p:bldP spid="35" grpId="0"/>
      <p:bldP spid="36" grpId="0" animBg="1"/>
      <p:bldP spid="47" grpId="0"/>
    </p:bldLst>
  </p:timing>
</p:sld>
</file>

<file path=ppt/theme/theme1.xml><?xml version="1.0" encoding="utf-8"?>
<a:theme xmlns:a="http://schemas.openxmlformats.org/drawingml/2006/main" name="WelcomeDo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come to PowerPoint.potx" id="{43699C43-EC89-4A55-9A99-3FD944590577}" vid="{3C36ED3A-1C33-4ECB-8650-37D568EF454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true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1584528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 xsi:nil="true"/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2012-06-20T23:39:00+00:00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2029-01-01T08:00:00+00:00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TP102923943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843282</LocLastLocAttemptVersionLookup>
    <IsSearchable xmlns="4873beb7-5857-4685-be1f-d57550cc96cc">true</IsSearchable>
    <TemplateTemplateType xmlns="4873beb7-5857-4685-be1f-d57550cc96cc">PowerPoint Template - Slideshow Launch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LocMarketGroupTiers2 xmlns="4873beb7-5857-4685-be1f-d57550cc96cc" xsi:nil="true"/>
    <APAuthor xmlns="4873beb7-5857-4685-be1f-d57550cc96cc">
      <UserInfo>
        <DisplayName>REDMOND\v-sa</DisplayName>
        <AccountId>2467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15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B970C04F-E7AC-41AB-9C6D-1B1BB88BFF7F}">
  <ds:schemaRefs>
    <ds:schemaRef ds:uri="http://purl.org/dc/terms/"/>
    <ds:schemaRef ds:uri="http://purl.org/dc/dcmitype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4873beb7-5857-4685-be1f-d57550cc96cc"/>
    <ds:schemaRef ds:uri="http://schemas.microsoft.com/office/2006/metadata/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63EE7759-C66F-4EA4-9863-7EBA32518D3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3DEC53A-9DF1-4780-BE92-17E971B7A9E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Welcome to PowerPoint 2013</Template>
  <TotalTime>9438</TotalTime>
  <Words>650</Words>
  <Application>Microsoft Office PowerPoint</Application>
  <PresentationFormat>Widescreen</PresentationFormat>
  <Paragraphs>111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Segoe UI</vt:lpstr>
      <vt:lpstr>Segoe UI Light</vt:lpstr>
      <vt:lpstr>Symbol</vt:lpstr>
      <vt:lpstr>Wingdings</vt:lpstr>
      <vt:lpstr>WelcomeDoc</vt:lpstr>
      <vt:lpstr>Fundiranje 2020</vt:lpstr>
      <vt:lpstr>Ukršteni temeljni nosači, temelji oblika roštilja.</vt:lpstr>
      <vt:lpstr>Temelji oblika ploča, pločasti temelji.</vt:lpstr>
      <vt:lpstr>Temelji oblika ploča, pločasti temelji</vt:lpstr>
      <vt:lpstr>Temelji oblika ploča, pločasti temelji</vt:lpstr>
      <vt:lpstr>Uobičajeni načini proračuna i osnovni principi proračuna plitkih temelja</vt:lpstr>
      <vt:lpstr>Uobičajeni proračun temeljne ploče</vt:lpstr>
      <vt:lpstr>Uobičajeni proračun temeljne ploče</vt:lpstr>
      <vt:lpstr>Klasični postupak proračuna temeljnih nosača</vt:lpstr>
      <vt:lpstr>Proračun temeljnog nosača sa 3 stuba – uobičajeni postupak</vt:lpstr>
      <vt:lpstr>Proračun temeljnog nosača sa 3 stuba – uobičajeni postupak</vt:lpstr>
      <vt:lpstr>Proračun temeljnog nosača sa 3 stuba – uobičajeni postupak</vt:lpstr>
      <vt:lpstr>Proračun temeljnog nosača sa 3 stuba – uobičajeni postupak</vt:lpstr>
      <vt:lpstr>Proračun temeljnog nosača sa 3 stuba – uobičajeni postupak</vt:lpstr>
      <vt:lpstr>Fundiranje 2020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PowerPoint</dc:title>
  <dc:creator>PC</dc:creator>
  <cp:keywords/>
  <cp:lastModifiedBy>PC</cp:lastModifiedBy>
  <cp:revision>744</cp:revision>
  <dcterms:created xsi:type="dcterms:W3CDTF">2020-09-27T13:47:40Z</dcterms:created>
  <dcterms:modified xsi:type="dcterms:W3CDTF">2020-10-19T08:26:33Z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_TemplateID">
    <vt:lpwstr>TC029239449991</vt:lpwstr>
  </property>
  <property fmtid="{D5CDD505-2E9C-101B-9397-08002B2CF9AE}" pid="4" name="ContentTypeId">
    <vt:lpwstr>0x0101006EDDDB5EE6D98C44930B742096920B300400F5B6D36B3EF94B4E9A635CDF2A18F5B8</vt:lpwstr>
  </property>
  <property fmtid="{D5CDD505-2E9C-101B-9397-08002B2CF9AE}" pid="5" name="FeatureTags">
    <vt:lpwstr/>
  </property>
  <property fmtid="{D5CDD505-2E9C-101B-9397-08002B2CF9AE}" pid="6" name="LocalizationTags">
    <vt:lpwstr/>
  </property>
  <property fmtid="{D5CDD505-2E9C-101B-9397-08002B2CF9AE}" pid="7" name="ScenarioTags">
    <vt:lpwstr/>
  </property>
  <property fmtid="{D5CDD505-2E9C-101B-9397-08002B2CF9AE}" pid="8" name="CampaignTags">
    <vt:lpwstr/>
  </property>
</Properties>
</file>