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356" r:id="rId6"/>
    <p:sldId id="357" r:id="rId7"/>
    <p:sldId id="358" r:id="rId8"/>
    <p:sldId id="360" r:id="rId9"/>
    <p:sldId id="365" r:id="rId10"/>
    <p:sldId id="361" r:id="rId11"/>
    <p:sldId id="342" r:id="rId12"/>
    <p:sldId id="359" r:id="rId13"/>
    <p:sldId id="363" r:id="rId14"/>
    <p:sldId id="364" r:id="rId15"/>
    <p:sldId id="362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  <p14:sldId id="356"/>
          </p14:sldIdLst>
        </p14:section>
        <p14:section name="Design, Impress, Work Together" id="{B9B51309-D148-4332-87C2-07BE32FBCA3B}">
          <p14:sldIdLst>
            <p14:sldId id="357"/>
            <p14:sldId id="358"/>
            <p14:sldId id="360"/>
            <p14:sldId id="365"/>
            <p14:sldId id="361"/>
            <p14:sldId id="342"/>
            <p14:sldId id="359"/>
            <p14:sldId id="363"/>
            <p14:sldId id="364"/>
            <p14:sldId id="362"/>
          </p14:sldIdLst>
        </p14:section>
        <p14:section name="Learn More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DD462F"/>
    <a:srgbClr val="FFFFFF"/>
    <a:srgbClr val="D2B4A6"/>
    <a:srgbClr val="734F29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7" autoAdjust="0"/>
    <p:restoredTop sz="93716" autoAdjust="0"/>
  </p:normalViewPr>
  <p:slideViewPr>
    <p:cSldViewPr snapToGrid="0">
      <p:cViewPr varScale="1">
        <p:scale>
          <a:sx n="70" d="100"/>
          <a:sy n="70" d="100"/>
        </p:scale>
        <p:origin x="702" y="60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09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39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aseline="0" dirty="0" smtClean="0"/>
              <a:t>Slide Show mode, click the arrow to enter the PowerPoint Getting Started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92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59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16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56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25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3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25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34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10" Type="http://schemas.openxmlformats.org/officeDocument/2006/relationships/image" Target="../media/image60.emf"/><Relationship Id="rId4" Type="http://schemas.openxmlformats.org/officeDocument/2006/relationships/image" Target="../media/image54.emf"/><Relationship Id="rId9" Type="http://schemas.openxmlformats.org/officeDocument/2006/relationships/image" Target="../media/image59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3.emf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10" Type="http://schemas.openxmlformats.org/officeDocument/2006/relationships/image" Target="../media/image66.emf"/><Relationship Id="rId4" Type="http://schemas.openxmlformats.org/officeDocument/2006/relationships/image" Target="../media/image54.emf"/><Relationship Id="rId9" Type="http://schemas.openxmlformats.org/officeDocument/2006/relationships/image" Target="../media/image6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lobodanz@ucg.ac.m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23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emf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3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2.wmf"/><Relationship Id="rId15" Type="http://schemas.openxmlformats.org/officeDocument/2006/relationships/image" Target="../media/image31.emf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7.png"/><Relationship Id="rId1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11" Type="http://schemas.openxmlformats.org/officeDocument/2006/relationships/image" Target="../media/image42.emf"/><Relationship Id="rId5" Type="http://schemas.openxmlformats.org/officeDocument/2006/relationships/image" Target="../media/image36.png"/><Relationship Id="rId10" Type="http://schemas.openxmlformats.org/officeDocument/2006/relationships/image" Target="../media/image41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emf"/><Relationship Id="rId7" Type="http://schemas.openxmlformats.org/officeDocument/2006/relationships/image" Target="../media/image4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Fundiranje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10515598" cy="1137793"/>
          </a:xfrm>
        </p:spPr>
        <p:txBody>
          <a:bodyPr>
            <a:normAutofit/>
          </a:bodyPr>
          <a:lstStyle/>
          <a:p>
            <a:r>
              <a:rPr lang="en-US" dirty="0" smtClean="0"/>
              <a:t>IX </a:t>
            </a:r>
            <a:r>
              <a:rPr lang="en-US" dirty="0" err="1" smtClean="0"/>
              <a:t>predavanje</a:t>
            </a:r>
            <a:r>
              <a:rPr lang="en-US" dirty="0"/>
              <a:t>. </a:t>
            </a:r>
            <a:r>
              <a:rPr lang="sr-Latn-ME" dirty="0" smtClean="0"/>
              <a:t>Šipovi u temeljima. </a:t>
            </a:r>
            <a:r>
              <a:rPr lang="en-US" dirty="0" err="1" smtClean="0"/>
              <a:t>Prora</a:t>
            </a:r>
            <a:r>
              <a:rPr lang="sr-Latn-ME" dirty="0" smtClean="0"/>
              <a:t>čun sila u šipovima.</a:t>
            </a:r>
            <a:endParaRPr lang="en-US" dirty="0" err="1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743978" y="416122"/>
            <a:ext cx="6272011" cy="35655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None/>
              <a:defRPr sz="2800" kern="1200">
                <a:solidFill>
                  <a:srgbClr val="D24726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Šipovi u temeljima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Proračun sila u šipovima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Analitički proračun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Grafički proračun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389321" cy="1102605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Slučaj kada u temelju imamo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više od 3 pravca šipova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8093452" y="20223"/>
            <a:ext cx="3967918" cy="554719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Slučaj je statički neodređen a sile u šipovima izračunavamo po principima građevinske statike: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uvodimo u račun deformacije temelja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naglavnica je nesavitljiva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šipovi su zglobno oslonjeni i u tlo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pod opterećenjem rezultante R dolazi do pomjeranja temelja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iz poznatih dimenzija i elastičnih karakteristika šipova, dolazi se do elastičnih izduženja, odnosno do sila u šipovima.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500" dirty="0" smtClean="0">
              <a:solidFill>
                <a:schemeClr val="bg1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116114" y="5772725"/>
            <a:ext cx="11945256" cy="108527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U temeljima na šipovima nije nosivost svih šipova iskorišćena. Obično izračunavamo dimenzije ugaonih šipova, koji su najviše opterećeni, a ostale šipove u temelju usvajamo istih dimenzija. Poslije ugaonih, manjim silama su opterećeni šipovi duž ivica temelja, a najmanjim oni koji su u području težišta osnove temelja.</a:t>
            </a:r>
            <a:endParaRPr lang="sr-Latn-ME" sz="1500" dirty="0">
              <a:solidFill>
                <a:schemeClr val="bg1"/>
              </a:solidFill>
            </a:endParaRPr>
          </a:p>
          <a:p>
            <a:endParaRPr lang="sr-Latn-ME" sz="15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048" y="26874"/>
            <a:ext cx="3019404" cy="249458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b="4438"/>
          <a:stretch/>
        </p:blipFill>
        <p:spPr>
          <a:xfrm>
            <a:off x="1611087" y="3142886"/>
            <a:ext cx="6346121" cy="2559022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415722" y="2610240"/>
            <a:ext cx="3541486" cy="49844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800" b="1" dirty="0" smtClean="0">
                <a:solidFill>
                  <a:schemeClr val="bg1"/>
                </a:solidFill>
              </a:rPr>
              <a:t>Računska dužina (l</a:t>
            </a:r>
            <a:r>
              <a:rPr lang="en-US" sz="1800" b="1" dirty="0" smtClean="0">
                <a:solidFill>
                  <a:schemeClr val="bg1"/>
                </a:solidFill>
              </a:rPr>
              <a:t>’) </a:t>
            </a:r>
            <a:r>
              <a:rPr lang="sr-Latn-ME" sz="1800" b="1" dirty="0" smtClean="0">
                <a:solidFill>
                  <a:schemeClr val="bg1"/>
                </a:solidFill>
              </a:rPr>
              <a:t>šipova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800" b="1" dirty="0" smtClean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16113" y="1512323"/>
            <a:ext cx="3904343" cy="1376019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Ako u temelju imamo i šipova velikog prečnika onda moramo u proračun uvesti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i uklještenje šipova u naglavnicu i tlo.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2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nimBg="1"/>
      <p:bldP spid="3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Računski primjer – fundiranje kejskog zida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34" t="2761"/>
          <a:stretch/>
        </p:blipFill>
        <p:spPr>
          <a:xfrm rot="-60000">
            <a:off x="83952" y="1420525"/>
            <a:ext cx="6288785" cy="3945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60000">
            <a:off x="583710" y="5416479"/>
            <a:ext cx="2404273" cy="1340747"/>
          </a:xfrm>
          <a:prstGeom prst="rect">
            <a:avLst/>
          </a:prstGeom>
        </p:spPr>
      </p:pic>
      <p:sp>
        <p:nvSpPr>
          <p:cNvPr id="16" name="Oval 15"/>
          <p:cNvSpPr>
            <a:spLocks/>
          </p:cNvSpPr>
          <p:nvPr/>
        </p:nvSpPr>
        <p:spPr>
          <a:xfrm>
            <a:off x="1842996" y="5904567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/>
          </p:cNvSpPr>
          <p:nvPr/>
        </p:nvSpPr>
        <p:spPr>
          <a:xfrm>
            <a:off x="2033496" y="5904566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/>
          </p:cNvSpPr>
          <p:nvPr/>
        </p:nvSpPr>
        <p:spPr>
          <a:xfrm>
            <a:off x="2218394" y="5904565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111250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341346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526244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>
            <a:spLocks/>
          </p:cNvSpPr>
          <p:nvPr/>
        </p:nvSpPr>
        <p:spPr>
          <a:xfrm>
            <a:off x="1642788" y="6128289"/>
            <a:ext cx="125504" cy="125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/>
          </p:cNvSpPr>
          <p:nvPr/>
        </p:nvSpPr>
        <p:spPr>
          <a:xfrm>
            <a:off x="1833288" y="6128288"/>
            <a:ext cx="125504" cy="125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/>
          </p:cNvSpPr>
          <p:nvPr/>
        </p:nvSpPr>
        <p:spPr>
          <a:xfrm>
            <a:off x="2219544" y="6125424"/>
            <a:ext cx="125504" cy="12589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2277040" y="2724150"/>
            <a:ext cx="459810" cy="180975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97694" y="2724150"/>
            <a:ext cx="0" cy="20466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88194" y="2736850"/>
            <a:ext cx="0" cy="20466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500" y="3381067"/>
            <a:ext cx="2937347" cy="73279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8732" y="4117743"/>
            <a:ext cx="2393394" cy="83231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9497" y="1506760"/>
            <a:ext cx="4424153" cy="342876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0052" y="3940370"/>
            <a:ext cx="1668123" cy="99515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6082" y="5235150"/>
            <a:ext cx="2175813" cy="94087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0202" y="5225666"/>
            <a:ext cx="2647239" cy="148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8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Računski primjer – fundiranje kejskog zida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33" t="2761" r="50598"/>
          <a:stretch/>
        </p:blipFill>
        <p:spPr>
          <a:xfrm rot="-60000">
            <a:off x="84204" y="1449249"/>
            <a:ext cx="2997042" cy="3945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60000">
            <a:off x="583710" y="5416479"/>
            <a:ext cx="2404273" cy="1340747"/>
          </a:xfrm>
          <a:prstGeom prst="rect">
            <a:avLst/>
          </a:prstGeom>
        </p:spPr>
      </p:pic>
      <p:sp>
        <p:nvSpPr>
          <p:cNvPr id="16" name="Oval 15"/>
          <p:cNvSpPr>
            <a:spLocks/>
          </p:cNvSpPr>
          <p:nvPr/>
        </p:nvSpPr>
        <p:spPr>
          <a:xfrm>
            <a:off x="1842996" y="5904567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/>
          </p:cNvSpPr>
          <p:nvPr/>
        </p:nvSpPr>
        <p:spPr>
          <a:xfrm>
            <a:off x="2033496" y="5904566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/>
          </p:cNvSpPr>
          <p:nvPr/>
        </p:nvSpPr>
        <p:spPr>
          <a:xfrm>
            <a:off x="2218394" y="5904565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111250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341346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526244" y="2724150"/>
            <a:ext cx="750796" cy="2260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>
            <a:spLocks/>
          </p:cNvSpPr>
          <p:nvPr/>
        </p:nvSpPr>
        <p:spPr>
          <a:xfrm>
            <a:off x="1642788" y="6128289"/>
            <a:ext cx="125504" cy="125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/>
          </p:cNvSpPr>
          <p:nvPr/>
        </p:nvSpPr>
        <p:spPr>
          <a:xfrm>
            <a:off x="1833288" y="6128288"/>
            <a:ext cx="125504" cy="125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/>
          </p:cNvSpPr>
          <p:nvPr/>
        </p:nvSpPr>
        <p:spPr>
          <a:xfrm>
            <a:off x="2219544" y="6125424"/>
            <a:ext cx="125504" cy="12589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2277040" y="2724150"/>
            <a:ext cx="459810" cy="180975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97694" y="2724150"/>
            <a:ext cx="0" cy="20466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88194" y="2736850"/>
            <a:ext cx="0" cy="204663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60000">
            <a:off x="3368632" y="1393389"/>
            <a:ext cx="4714261" cy="268692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161" y="4388479"/>
            <a:ext cx="1523069" cy="38901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544" y="4984750"/>
            <a:ext cx="2219325" cy="6858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4493" y="5823709"/>
            <a:ext cx="1994495" cy="60614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0377" y="3544888"/>
            <a:ext cx="5037300" cy="323321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4724" y="1545183"/>
            <a:ext cx="2647239" cy="120323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35581" y="5823709"/>
            <a:ext cx="1814830" cy="531371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23300" y="5823709"/>
            <a:ext cx="0" cy="531371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>
          <a:xfrm>
            <a:off x="2898241" y="5857473"/>
            <a:ext cx="1018677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rgbClr val="0070C0"/>
                </a:solidFill>
                <a:sym typeface="Symbol" panose="05050102010706020507" pitchFamily="18" charset="2"/>
              </a:rPr>
              <a:t>2.40</a:t>
            </a:r>
            <a:endParaRPr lang="en-US" sz="1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2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Fundiranje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Nastavnik</a:t>
            </a:r>
            <a:r>
              <a:rPr lang="en-US" sz="2400" dirty="0" smtClean="0"/>
              <a:t>: Slobodan </a:t>
            </a:r>
            <a:r>
              <a:rPr lang="sr-Latn-ME" sz="2400" dirty="0" smtClean="0"/>
              <a:t>Živaljević</a:t>
            </a:r>
          </a:p>
          <a:p>
            <a:r>
              <a:rPr lang="sr-Latn-ME" sz="2400" dirty="0" smtClean="0">
                <a:hlinkClick r:id="rId3"/>
              </a:rPr>
              <a:t>slobodanz</a:t>
            </a:r>
            <a:r>
              <a:rPr lang="en-US" sz="2400" dirty="0" smtClean="0">
                <a:hlinkClick r:id="rId3"/>
              </a:rPr>
              <a:t>@ucg.ac.me</a:t>
            </a:r>
            <a:r>
              <a:rPr lang="en-US" sz="2400" dirty="0"/>
              <a:t> </a:t>
            </a:r>
            <a:r>
              <a:rPr lang="en-US" sz="2400" dirty="0" smtClean="0"/>
              <a:t>/ </a:t>
            </a:r>
            <a:r>
              <a:rPr lang="en-US" sz="2400" dirty="0" err="1" smtClean="0"/>
              <a:t>kabinet</a:t>
            </a:r>
            <a:r>
              <a:rPr lang="en-US" sz="2400" dirty="0" smtClean="0"/>
              <a:t> 126</a:t>
            </a:r>
            <a:endParaRPr lang="sr-Latn-ME" sz="2400" dirty="0" smtClean="0"/>
          </a:p>
          <a:p>
            <a:r>
              <a:rPr lang="sr-Latn-ME" sz="2400" dirty="0" smtClean="0"/>
              <a:t>Konsultacije:</a:t>
            </a:r>
            <a:br>
              <a:rPr lang="sr-Latn-ME" sz="2400" dirty="0" smtClean="0"/>
            </a:br>
            <a:r>
              <a:rPr lang="sr-Latn-ME" sz="2400" i="1" dirty="0" smtClean="0"/>
              <a:t>srijeda 14-16h / petak 14-16h</a:t>
            </a:r>
            <a:endParaRPr lang="en-US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200" dirty="0">
                <a:solidFill>
                  <a:srgbClr val="D24726">
                    <a:alpha val="37000"/>
                  </a:srgbClr>
                </a:solidFill>
              </a:rPr>
              <a:t>(Click the arrow when in Slide Show mode)</a:t>
            </a:r>
          </a:p>
          <a:p>
            <a:endParaRPr lang="en-US" sz="1200" dirty="0">
              <a:solidFill>
                <a:srgbClr val="D24726">
                  <a:alpha val="3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contrast="11000"/>
          </a:blip>
          <a:stretch>
            <a:fillRect/>
          </a:stretch>
        </p:blipFill>
        <p:spPr>
          <a:xfrm>
            <a:off x="4314141" y="5236030"/>
            <a:ext cx="1659057" cy="15470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 bright="-2000" contrast="18000"/>
          </a:blip>
          <a:stretch>
            <a:fillRect/>
          </a:stretch>
        </p:blipFill>
        <p:spPr>
          <a:xfrm>
            <a:off x="9436409" y="1425187"/>
            <a:ext cx="2519030" cy="3466994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575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Šipovi u temeljima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328100" y="1425187"/>
            <a:ext cx="1568022" cy="48843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AB naglavnica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797496" y="3534773"/>
            <a:ext cx="284480" cy="274952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5" name="Rectangle 44"/>
          <p:cNvSpPr/>
          <p:nvPr/>
        </p:nvSpPr>
        <p:spPr>
          <a:xfrm>
            <a:off x="11333148" y="3697344"/>
            <a:ext cx="284480" cy="274952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7773" y="7631"/>
            <a:ext cx="5214937" cy="13290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lum bright="4000" contrast="17000"/>
          </a:blip>
          <a:stretch>
            <a:fillRect/>
          </a:stretch>
        </p:blipFill>
        <p:spPr>
          <a:xfrm rot="-60000">
            <a:off x="150301" y="1807195"/>
            <a:ext cx="2578338" cy="44537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lum bright="6000" contrast="34000"/>
          </a:blip>
          <a:stretch>
            <a:fillRect/>
          </a:stretch>
        </p:blipFill>
        <p:spPr>
          <a:xfrm>
            <a:off x="3826827" y="2464218"/>
            <a:ext cx="2638173" cy="27412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0334" y="2188312"/>
            <a:ext cx="2208132" cy="25936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1068" y="4017122"/>
            <a:ext cx="1019175" cy="609600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sp>
        <p:nvSpPr>
          <p:cNvPr id="33" name="Rectangle 32"/>
          <p:cNvSpPr/>
          <p:nvPr/>
        </p:nvSpPr>
        <p:spPr>
          <a:xfrm>
            <a:off x="9828230" y="4512511"/>
            <a:ext cx="284480" cy="274952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26739" y="4875873"/>
            <a:ext cx="1028700" cy="47625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1">
            <a:lum bright="-2000" contrast="19000"/>
          </a:blip>
          <a:srcRect b="10025"/>
          <a:stretch/>
        </p:blipFill>
        <p:spPr>
          <a:xfrm>
            <a:off x="10059540" y="5657985"/>
            <a:ext cx="1859059" cy="586468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9575" y="6378319"/>
            <a:ext cx="2059789" cy="450945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145219" y="1364230"/>
            <a:ext cx="2775402" cy="48843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Osni razmak između šipova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33061" y="1466011"/>
            <a:ext cx="3295650" cy="96202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291524" y="4997324"/>
            <a:ext cx="3641173" cy="172366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dirty="0" smtClean="0">
                <a:solidFill>
                  <a:schemeClr val="bg1"/>
                </a:solidFill>
              </a:rPr>
              <a:t>Ukoliko su osni razmaci između šipova mali, uticajne zone, zone angažovanja tla, se preklapaju, dolazi do peopterećenja tla i temelj se sleže. Temelj na šipovima se pretvara u duboki masivan temelj i kao takav se i ispituje.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307348" y="2503798"/>
            <a:ext cx="1325507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  <a:sym typeface="Symbol" panose="05050102010706020507" pitchFamily="18" charset="2"/>
              </a:rPr>
              <a:t>uticajne zone</a:t>
            </a:r>
            <a:endParaRPr lang="en-US" sz="15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971560" y="5735035"/>
            <a:ext cx="1325507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  <a:sym typeface="Symbol" panose="05050102010706020507" pitchFamily="18" charset="2"/>
              </a:rPr>
              <a:t>uticajne zone</a:t>
            </a:r>
            <a:endParaRPr lang="en-US" sz="15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14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4" grpId="0" animBg="1"/>
      <p:bldP spid="45" grpId="0" animBg="1"/>
      <p:bldP spid="33" grpId="0" animBg="1"/>
      <p:bldP spid="17" grpId="0" animBg="1"/>
      <p:bldP spid="20" grpId="0" animBg="1"/>
      <p:bldP spid="22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" contrast="14000"/>
                    </a14:imgEffect>
                  </a14:imgLayer>
                </a14:imgProps>
              </a:ext>
            </a:extLst>
          </a:blip>
          <a:srcRect b="17063"/>
          <a:stretch/>
        </p:blipFill>
        <p:spPr>
          <a:xfrm>
            <a:off x="34713" y="1333196"/>
            <a:ext cx="3319545" cy="5096633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Šipovi u temeljima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3367" y="3364065"/>
            <a:ext cx="296465" cy="2953768"/>
          </a:xfrm>
          <a:custGeom>
            <a:avLst/>
            <a:gdLst>
              <a:gd name="connsiteX0" fmla="*/ 0 w 171214"/>
              <a:gd name="connsiteY0" fmla="*/ 0 h 2506198"/>
              <a:gd name="connsiteX1" fmla="*/ 171214 w 171214"/>
              <a:gd name="connsiteY1" fmla="*/ 0 h 2506198"/>
              <a:gd name="connsiteX2" fmla="*/ 171214 w 171214"/>
              <a:gd name="connsiteY2" fmla="*/ 2506198 h 2506198"/>
              <a:gd name="connsiteX3" fmla="*/ 0 w 171214"/>
              <a:gd name="connsiteY3" fmla="*/ 2506198 h 2506198"/>
              <a:gd name="connsiteX4" fmla="*/ 0 w 171214"/>
              <a:gd name="connsiteY4" fmla="*/ 0 h 2506198"/>
              <a:gd name="connsiteX0" fmla="*/ 25400 w 196614"/>
              <a:gd name="connsiteY0" fmla="*/ 0 h 2506198"/>
              <a:gd name="connsiteX1" fmla="*/ 196614 w 196614"/>
              <a:gd name="connsiteY1" fmla="*/ 0 h 2506198"/>
              <a:gd name="connsiteX2" fmla="*/ 196614 w 196614"/>
              <a:gd name="connsiteY2" fmla="*/ 2506198 h 2506198"/>
              <a:gd name="connsiteX3" fmla="*/ 0 w 196614"/>
              <a:gd name="connsiteY3" fmla="*/ 2325223 h 2506198"/>
              <a:gd name="connsiteX4" fmla="*/ 25400 w 196614"/>
              <a:gd name="connsiteY4" fmla="*/ 0 h 2506198"/>
              <a:gd name="connsiteX0" fmla="*/ 25400 w 206139"/>
              <a:gd name="connsiteY0" fmla="*/ 0 h 2353798"/>
              <a:gd name="connsiteX1" fmla="*/ 196614 w 206139"/>
              <a:gd name="connsiteY1" fmla="*/ 0 h 2353798"/>
              <a:gd name="connsiteX2" fmla="*/ 206139 w 206139"/>
              <a:gd name="connsiteY2" fmla="*/ 2353798 h 2353798"/>
              <a:gd name="connsiteX3" fmla="*/ 0 w 206139"/>
              <a:gd name="connsiteY3" fmla="*/ 2325223 h 2353798"/>
              <a:gd name="connsiteX4" fmla="*/ 25400 w 206139"/>
              <a:gd name="connsiteY4" fmla="*/ 0 h 2353798"/>
              <a:gd name="connsiteX0" fmla="*/ 25400 w 206139"/>
              <a:gd name="connsiteY0" fmla="*/ 0 h 2464465"/>
              <a:gd name="connsiteX1" fmla="*/ 196614 w 206139"/>
              <a:gd name="connsiteY1" fmla="*/ 0 h 2464465"/>
              <a:gd name="connsiteX2" fmla="*/ 206139 w 206139"/>
              <a:gd name="connsiteY2" fmla="*/ 2353798 h 2464465"/>
              <a:gd name="connsiteX3" fmla="*/ 0 w 206139"/>
              <a:gd name="connsiteY3" fmla="*/ 2325223 h 2464465"/>
              <a:gd name="connsiteX4" fmla="*/ 25400 w 206139"/>
              <a:gd name="connsiteY4" fmla="*/ 0 h 2464465"/>
              <a:gd name="connsiteX0" fmla="*/ 25400 w 206139"/>
              <a:gd name="connsiteY0" fmla="*/ 0 h 2472915"/>
              <a:gd name="connsiteX1" fmla="*/ 196614 w 206139"/>
              <a:gd name="connsiteY1" fmla="*/ 0 h 2472915"/>
              <a:gd name="connsiteX2" fmla="*/ 206139 w 206139"/>
              <a:gd name="connsiteY2" fmla="*/ 2353798 h 2472915"/>
              <a:gd name="connsiteX3" fmla="*/ 0 w 206139"/>
              <a:gd name="connsiteY3" fmla="*/ 2325223 h 2472915"/>
              <a:gd name="connsiteX4" fmla="*/ 25400 w 206139"/>
              <a:gd name="connsiteY4" fmla="*/ 0 h 2472915"/>
              <a:gd name="connsiteX0" fmla="*/ 25400 w 202964"/>
              <a:gd name="connsiteY0" fmla="*/ 0 h 2468096"/>
              <a:gd name="connsiteX1" fmla="*/ 196614 w 202964"/>
              <a:gd name="connsiteY1" fmla="*/ 0 h 2468096"/>
              <a:gd name="connsiteX2" fmla="*/ 202964 w 202964"/>
              <a:gd name="connsiteY2" fmla="*/ 2347448 h 2468096"/>
              <a:gd name="connsiteX3" fmla="*/ 0 w 202964"/>
              <a:gd name="connsiteY3" fmla="*/ 2325223 h 2468096"/>
              <a:gd name="connsiteX4" fmla="*/ 25400 w 202964"/>
              <a:gd name="connsiteY4" fmla="*/ 0 h 2468096"/>
              <a:gd name="connsiteX0" fmla="*/ 25400 w 202964"/>
              <a:gd name="connsiteY0" fmla="*/ 0 h 2479376"/>
              <a:gd name="connsiteX1" fmla="*/ 196614 w 202964"/>
              <a:gd name="connsiteY1" fmla="*/ 0 h 2479376"/>
              <a:gd name="connsiteX2" fmla="*/ 202964 w 202964"/>
              <a:gd name="connsiteY2" fmla="*/ 2347448 h 2479376"/>
              <a:gd name="connsiteX3" fmla="*/ 0 w 202964"/>
              <a:gd name="connsiteY3" fmla="*/ 2325223 h 2479376"/>
              <a:gd name="connsiteX4" fmla="*/ 25400 w 202964"/>
              <a:gd name="connsiteY4" fmla="*/ 0 h 247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964" h="2479376">
                <a:moveTo>
                  <a:pt x="25400" y="0"/>
                </a:moveTo>
                <a:lnTo>
                  <a:pt x="196614" y="0"/>
                </a:lnTo>
                <a:cubicBezTo>
                  <a:pt x="198731" y="782483"/>
                  <a:pt x="200847" y="1564965"/>
                  <a:pt x="202964" y="2347448"/>
                </a:cubicBezTo>
                <a:cubicBezTo>
                  <a:pt x="51701" y="2652248"/>
                  <a:pt x="68713" y="2334748"/>
                  <a:pt x="0" y="2325223"/>
                </a:cubicBezTo>
                <a:lnTo>
                  <a:pt x="25400" y="0"/>
                </a:lnTo>
                <a:close/>
              </a:path>
            </a:pathLst>
          </a:custGeom>
          <a:solidFill>
            <a:srgbClr val="0070C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0" name="Rectangle 19"/>
          <p:cNvSpPr/>
          <p:nvPr/>
        </p:nvSpPr>
        <p:spPr>
          <a:xfrm>
            <a:off x="2408191" y="2983670"/>
            <a:ext cx="254388" cy="330858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242365" y="3141879"/>
            <a:ext cx="1374925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  <a:sym typeface="Symbol" panose="05050102010706020507" pitchFamily="18" charset="2"/>
              </a:rPr>
              <a:t>min 10cm</a:t>
            </a:r>
            <a:endParaRPr lang="en-US" sz="15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1" name="Rectangle 18"/>
          <p:cNvSpPr/>
          <p:nvPr/>
        </p:nvSpPr>
        <p:spPr>
          <a:xfrm>
            <a:off x="2408191" y="3356688"/>
            <a:ext cx="221353" cy="2927997"/>
          </a:xfrm>
          <a:custGeom>
            <a:avLst/>
            <a:gdLst>
              <a:gd name="connsiteX0" fmla="*/ 0 w 171214"/>
              <a:gd name="connsiteY0" fmla="*/ 0 h 2506198"/>
              <a:gd name="connsiteX1" fmla="*/ 171214 w 171214"/>
              <a:gd name="connsiteY1" fmla="*/ 0 h 2506198"/>
              <a:gd name="connsiteX2" fmla="*/ 171214 w 171214"/>
              <a:gd name="connsiteY2" fmla="*/ 2506198 h 2506198"/>
              <a:gd name="connsiteX3" fmla="*/ 0 w 171214"/>
              <a:gd name="connsiteY3" fmla="*/ 2506198 h 2506198"/>
              <a:gd name="connsiteX4" fmla="*/ 0 w 171214"/>
              <a:gd name="connsiteY4" fmla="*/ 0 h 2506198"/>
              <a:gd name="connsiteX0" fmla="*/ 25400 w 196614"/>
              <a:gd name="connsiteY0" fmla="*/ 0 h 2506198"/>
              <a:gd name="connsiteX1" fmla="*/ 196614 w 196614"/>
              <a:gd name="connsiteY1" fmla="*/ 0 h 2506198"/>
              <a:gd name="connsiteX2" fmla="*/ 196614 w 196614"/>
              <a:gd name="connsiteY2" fmla="*/ 2506198 h 2506198"/>
              <a:gd name="connsiteX3" fmla="*/ 0 w 196614"/>
              <a:gd name="connsiteY3" fmla="*/ 2325223 h 2506198"/>
              <a:gd name="connsiteX4" fmla="*/ 25400 w 196614"/>
              <a:gd name="connsiteY4" fmla="*/ 0 h 2506198"/>
              <a:gd name="connsiteX0" fmla="*/ 25400 w 206139"/>
              <a:gd name="connsiteY0" fmla="*/ 0 h 2353798"/>
              <a:gd name="connsiteX1" fmla="*/ 196614 w 206139"/>
              <a:gd name="connsiteY1" fmla="*/ 0 h 2353798"/>
              <a:gd name="connsiteX2" fmla="*/ 206139 w 206139"/>
              <a:gd name="connsiteY2" fmla="*/ 2353798 h 2353798"/>
              <a:gd name="connsiteX3" fmla="*/ 0 w 206139"/>
              <a:gd name="connsiteY3" fmla="*/ 2325223 h 2353798"/>
              <a:gd name="connsiteX4" fmla="*/ 25400 w 206139"/>
              <a:gd name="connsiteY4" fmla="*/ 0 h 2353798"/>
              <a:gd name="connsiteX0" fmla="*/ 25400 w 206139"/>
              <a:gd name="connsiteY0" fmla="*/ 0 h 2464465"/>
              <a:gd name="connsiteX1" fmla="*/ 196614 w 206139"/>
              <a:gd name="connsiteY1" fmla="*/ 0 h 2464465"/>
              <a:gd name="connsiteX2" fmla="*/ 206139 w 206139"/>
              <a:gd name="connsiteY2" fmla="*/ 2353798 h 2464465"/>
              <a:gd name="connsiteX3" fmla="*/ 0 w 206139"/>
              <a:gd name="connsiteY3" fmla="*/ 2325223 h 2464465"/>
              <a:gd name="connsiteX4" fmla="*/ 25400 w 206139"/>
              <a:gd name="connsiteY4" fmla="*/ 0 h 2464465"/>
              <a:gd name="connsiteX0" fmla="*/ 25400 w 206139"/>
              <a:gd name="connsiteY0" fmla="*/ 0 h 2472915"/>
              <a:gd name="connsiteX1" fmla="*/ 196614 w 206139"/>
              <a:gd name="connsiteY1" fmla="*/ 0 h 2472915"/>
              <a:gd name="connsiteX2" fmla="*/ 206139 w 206139"/>
              <a:gd name="connsiteY2" fmla="*/ 2353798 h 2472915"/>
              <a:gd name="connsiteX3" fmla="*/ 0 w 206139"/>
              <a:gd name="connsiteY3" fmla="*/ 2325223 h 2472915"/>
              <a:gd name="connsiteX4" fmla="*/ 25400 w 206139"/>
              <a:gd name="connsiteY4" fmla="*/ 0 h 2472915"/>
              <a:gd name="connsiteX0" fmla="*/ 25400 w 202964"/>
              <a:gd name="connsiteY0" fmla="*/ 0 h 2468096"/>
              <a:gd name="connsiteX1" fmla="*/ 196614 w 202964"/>
              <a:gd name="connsiteY1" fmla="*/ 0 h 2468096"/>
              <a:gd name="connsiteX2" fmla="*/ 202964 w 202964"/>
              <a:gd name="connsiteY2" fmla="*/ 2347448 h 2468096"/>
              <a:gd name="connsiteX3" fmla="*/ 0 w 202964"/>
              <a:gd name="connsiteY3" fmla="*/ 2325223 h 2468096"/>
              <a:gd name="connsiteX4" fmla="*/ 25400 w 202964"/>
              <a:gd name="connsiteY4" fmla="*/ 0 h 2468096"/>
              <a:gd name="connsiteX0" fmla="*/ 25400 w 202964"/>
              <a:gd name="connsiteY0" fmla="*/ 0 h 2479376"/>
              <a:gd name="connsiteX1" fmla="*/ 196614 w 202964"/>
              <a:gd name="connsiteY1" fmla="*/ 0 h 2479376"/>
              <a:gd name="connsiteX2" fmla="*/ 202964 w 202964"/>
              <a:gd name="connsiteY2" fmla="*/ 2347448 h 2479376"/>
              <a:gd name="connsiteX3" fmla="*/ 0 w 202964"/>
              <a:gd name="connsiteY3" fmla="*/ 2325223 h 2479376"/>
              <a:gd name="connsiteX4" fmla="*/ 25400 w 202964"/>
              <a:gd name="connsiteY4" fmla="*/ 0 h 247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964" h="2479376">
                <a:moveTo>
                  <a:pt x="25400" y="0"/>
                </a:moveTo>
                <a:lnTo>
                  <a:pt x="196614" y="0"/>
                </a:lnTo>
                <a:cubicBezTo>
                  <a:pt x="198731" y="782483"/>
                  <a:pt x="200847" y="1564965"/>
                  <a:pt x="202964" y="2347448"/>
                </a:cubicBezTo>
                <a:cubicBezTo>
                  <a:pt x="51701" y="2652248"/>
                  <a:pt x="68713" y="2334748"/>
                  <a:pt x="0" y="2325223"/>
                </a:cubicBezTo>
                <a:lnTo>
                  <a:pt x="25400" y="0"/>
                </a:lnTo>
                <a:close/>
              </a:path>
            </a:pathLst>
          </a:cu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 rot="16200000">
            <a:off x="1497489" y="5259987"/>
            <a:ext cx="1496184" cy="481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  <a:sym typeface="Symbol" panose="05050102010706020507" pitchFamily="18" charset="2"/>
              </a:rPr>
              <a:t>zategnut šip</a:t>
            </a:r>
            <a:endParaRPr lang="en-US" sz="15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9130" y="1850684"/>
            <a:ext cx="2901084" cy="940875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3308140" y="1333196"/>
            <a:ext cx="1461532" cy="48843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lebdeći šipovi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3267903" y="3841692"/>
            <a:ext cx="3479424" cy="48843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dozvoljena sila S</a:t>
            </a:r>
            <a:r>
              <a:rPr lang="sr-Latn-ME" sz="1500" b="1" baseline="-25000" dirty="0" smtClean="0">
                <a:solidFill>
                  <a:schemeClr val="bg1"/>
                </a:solidFill>
              </a:rPr>
              <a:t>doz </a:t>
            </a:r>
            <a:r>
              <a:rPr lang="sr-Latn-ME" sz="1500" b="1" dirty="0" smtClean="0">
                <a:solidFill>
                  <a:schemeClr val="bg1"/>
                </a:solidFill>
              </a:rPr>
              <a:t>šipa u grupi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267903" y="4356601"/>
            <a:ext cx="3479424" cy="239979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tx1"/>
                </a:solidFill>
              </a:rPr>
              <a:t>Dozvoljena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500" dirty="0" err="1" smtClean="0">
                <a:solidFill>
                  <a:schemeClr val="tx1"/>
                </a:solidFill>
              </a:rPr>
              <a:t>sila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sr-Latn-ME" sz="1500" dirty="0" smtClean="0">
                <a:solidFill>
                  <a:schemeClr val="tx1"/>
                </a:solidFill>
              </a:rPr>
              <a:t>šipa u grupi jednaka je dozvoljenoj sili pojedinačnog šipa, pod uslovom ako je šip izrazito stojeći, i kada je bazom ugrađen u tlo velike otpornosti ako je</a:t>
            </a:r>
            <a:r>
              <a:rPr lang="en-US" sz="1500" dirty="0" smtClean="0">
                <a:solidFill>
                  <a:schemeClr val="tx1"/>
                </a:solidFill>
              </a:rPr>
              <a:t>:</a:t>
            </a:r>
            <a:br>
              <a:rPr lang="en-US" sz="1500" dirty="0" smtClean="0">
                <a:solidFill>
                  <a:schemeClr val="tx1"/>
                </a:solidFill>
              </a:rPr>
            </a:br>
            <a:r>
              <a:rPr lang="sr-Latn-ME" sz="1500" dirty="0" smtClean="0">
                <a:solidFill>
                  <a:schemeClr val="tx1"/>
                </a:solidFill>
              </a:rPr>
              <a:t>	   </a:t>
            </a:r>
            <a:r>
              <a:rPr lang="sr-Latn-ME" sz="1800" b="1" dirty="0" smtClean="0">
                <a:solidFill>
                  <a:schemeClr val="tx1"/>
                </a:solidFill>
              </a:rPr>
              <a:t>e</a:t>
            </a:r>
            <a:r>
              <a:rPr lang="en-US" sz="1800" b="1" baseline="-25000" dirty="0" smtClean="0">
                <a:solidFill>
                  <a:schemeClr val="tx1"/>
                </a:solidFill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</a:rPr>
              <a:t>&gt;3d (a)</a:t>
            </a:r>
            <a:r>
              <a:rPr lang="sr-Latn-ME" sz="1800" b="1" dirty="0" smtClean="0">
                <a:solidFill>
                  <a:schemeClr val="tx1"/>
                </a:solidFill>
              </a:rPr>
              <a:t> </a:t>
            </a:r>
          </a:p>
          <a:p>
            <a:endParaRPr lang="en-US" sz="1500" baseline="-25000" dirty="0">
              <a:solidFill>
                <a:schemeClr val="tx1"/>
              </a:solidFill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6909937" y="3985087"/>
            <a:ext cx="3070580" cy="277130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</a:rPr>
              <a:t>Ako  su šipovi u temelju lebdeći ili izrazito lebdeći, d</a:t>
            </a:r>
            <a:r>
              <a:rPr lang="en-US" sz="1500" dirty="0" err="1" smtClean="0">
                <a:solidFill>
                  <a:schemeClr val="tx1"/>
                </a:solidFill>
              </a:rPr>
              <a:t>ozvoljena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500" dirty="0" err="1" smtClean="0">
                <a:solidFill>
                  <a:schemeClr val="tx1"/>
                </a:solidFill>
              </a:rPr>
              <a:t>sila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sr-Latn-ME" sz="1500" dirty="0" smtClean="0">
                <a:solidFill>
                  <a:schemeClr val="tx1"/>
                </a:solidFill>
              </a:rPr>
              <a:t>šipa u grupi jednaka je dozvoljenoj sili pojedinačnog šipa</a:t>
            </a:r>
            <a:r>
              <a:rPr lang="sr-Latn-ME" sz="1500" dirty="0" smtClean="0">
                <a:solidFill>
                  <a:schemeClr val="tx1"/>
                </a:solidFill>
              </a:rPr>
              <a:t>, </a:t>
            </a:r>
            <a:r>
              <a:rPr lang="sr-Latn-ME" sz="1500" dirty="0" smtClean="0">
                <a:solidFill>
                  <a:schemeClr val="tx1"/>
                </a:solidFill>
              </a:rPr>
              <a:t>kada je osni razmak šipova</a:t>
            </a:r>
            <a:r>
              <a:rPr lang="en-US" sz="1500" dirty="0" smtClean="0">
                <a:solidFill>
                  <a:schemeClr val="tx1"/>
                </a:solidFill>
              </a:rPr>
              <a:t>:</a:t>
            </a:r>
            <a:r>
              <a:rPr lang="sr-Latn-ME" sz="1500" dirty="0" smtClean="0">
                <a:solidFill>
                  <a:schemeClr val="tx1"/>
                </a:solidFill>
              </a:rPr>
              <a:t>	   </a:t>
            </a:r>
            <a:r>
              <a:rPr lang="en-US" sz="1500" dirty="0" smtClean="0">
                <a:solidFill>
                  <a:schemeClr val="tx1"/>
                </a:solidFill>
              </a:rPr>
              <a:t>	</a:t>
            </a:r>
            <a:r>
              <a:rPr lang="sr-Latn-ME" sz="1800" b="1" dirty="0" smtClean="0">
                <a:solidFill>
                  <a:schemeClr val="tx1"/>
                </a:solidFill>
              </a:rPr>
              <a:t>e</a:t>
            </a:r>
            <a:r>
              <a:rPr lang="sr-Latn-ME" sz="1800" b="1" baseline="-25000" dirty="0" smtClean="0">
                <a:solidFill>
                  <a:schemeClr val="tx1"/>
                </a:solidFill>
              </a:rPr>
              <a:t>min</a:t>
            </a:r>
            <a:r>
              <a:rPr lang="en-US" sz="1800" b="1" dirty="0" smtClean="0">
                <a:solidFill>
                  <a:schemeClr val="tx1"/>
                </a:solidFill>
              </a:rPr>
              <a:t>&gt;</a:t>
            </a:r>
            <a:r>
              <a:rPr lang="sr-Latn-ME" sz="1800" b="1" dirty="0" smtClean="0">
                <a:solidFill>
                  <a:schemeClr val="tx1"/>
                </a:solidFill>
              </a:rPr>
              <a:t>1/10 l </a:t>
            </a:r>
          </a:p>
          <a:p>
            <a:endParaRPr lang="en-US" sz="1500" baseline="-250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48653" y="4605795"/>
            <a:ext cx="254388" cy="330858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3" name="Rectangle 42"/>
          <p:cNvSpPr/>
          <p:nvPr/>
        </p:nvSpPr>
        <p:spPr>
          <a:xfrm>
            <a:off x="9037421" y="5783196"/>
            <a:ext cx="210951" cy="305529"/>
          </a:xfrm>
          <a:prstGeom prst="rect">
            <a:avLst/>
          </a:prstGeom>
          <a:solidFill>
            <a:srgbClr val="00B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-120000">
            <a:off x="6764273" y="1406028"/>
            <a:ext cx="1813177" cy="19269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60000">
            <a:off x="6862124" y="3236267"/>
            <a:ext cx="2828557" cy="398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-60000">
            <a:off x="6851886" y="3562377"/>
            <a:ext cx="2828925" cy="36195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335314" y="6756393"/>
            <a:ext cx="1480457" cy="0"/>
          </a:xfrm>
          <a:prstGeom prst="straightConnector1">
            <a:avLst/>
          </a:prstGeom>
          <a:ln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2"/>
          <p:cNvSpPr txBox="1">
            <a:spLocks/>
          </p:cNvSpPr>
          <p:nvPr/>
        </p:nvSpPr>
        <p:spPr>
          <a:xfrm>
            <a:off x="1944007" y="6353473"/>
            <a:ext cx="383240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B</a:t>
            </a:r>
            <a:endParaRPr lang="en-US" sz="1500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b="1" dirty="0">
              <a:solidFill>
                <a:srgbClr val="00206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64680" y="2034540"/>
            <a:ext cx="144780" cy="145227"/>
          </a:xfrm>
          <a:prstGeom prst="ellipse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342941" y="1661160"/>
            <a:ext cx="144780" cy="145227"/>
          </a:xfrm>
          <a:prstGeom prst="ellipse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335321" y="2032164"/>
            <a:ext cx="144780" cy="145227"/>
          </a:xfrm>
          <a:prstGeom prst="ellipse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364703" y="2634911"/>
            <a:ext cx="1446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b="1" dirty="0" smtClean="0"/>
              <a:t>e</a:t>
            </a:r>
            <a:r>
              <a:rPr lang="sr-Latn-ME" b="1" baseline="-25000" dirty="0" smtClean="0"/>
              <a:t>min</a:t>
            </a:r>
            <a:r>
              <a:rPr lang="sr-Latn-ME" b="1" dirty="0" smtClean="0"/>
              <a:t>=1/10 </a:t>
            </a:r>
            <a:r>
              <a:rPr lang="sr-Latn-ME" b="1" dirty="0"/>
              <a:t>l </a:t>
            </a:r>
          </a:p>
        </p:txBody>
      </p:sp>
    </p:spTree>
    <p:extLst>
      <p:ext uri="{BB962C8B-B14F-4D97-AF65-F5344CB8AC3E}">
        <p14:creationId xmlns:p14="http://schemas.microsoft.com/office/powerpoint/2010/main" val="11627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31" grpId="0" animBg="1"/>
      <p:bldP spid="35" grpId="0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/>
      <p:bldP spid="16" grpId="0" animBg="1"/>
      <p:bldP spid="45" grpId="0" animBg="1"/>
      <p:bldP spid="47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30" y="532480"/>
            <a:ext cx="8048740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Kontrola temelja na šipovima kao cjeline  (kao masivan temelj)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7880467" y="87624"/>
            <a:ext cx="4308804" cy="1558296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Temelji na šipovima moraju se kontrolisati i kao cjelinu, kao masivan temelj: kontrola računskih pritisaka na dubini baze šipova i sleganje masivnog temelja.</a:t>
            </a:r>
            <a:endParaRPr lang="en-US" sz="1500" baseline="-25000" dirty="0">
              <a:solidFill>
                <a:schemeClr val="bg1"/>
              </a:solidFill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7880466" y="1749521"/>
            <a:ext cx="4308804" cy="1232272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Dimenzije masivnog temelja uzimamo da odgovaraju zbiru valjkastih zona tla, koje šipovi angažuju za prenošenje opterećenja u tlo.</a:t>
            </a:r>
            <a:endParaRPr lang="en-US" sz="1500" baseline="-25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0" y="1357404"/>
            <a:ext cx="3566160" cy="3829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7795"/>
          <a:stretch/>
        </p:blipFill>
        <p:spPr>
          <a:xfrm>
            <a:off x="1050073" y="5145206"/>
            <a:ext cx="1784166" cy="1711717"/>
          </a:xfrm>
          <a:prstGeom prst="rect">
            <a:avLst/>
          </a:prstGeom>
        </p:spPr>
      </p:pic>
      <p:sp>
        <p:nvSpPr>
          <p:cNvPr id="29" name="Content Placeholder 2"/>
          <p:cNvSpPr txBox="1">
            <a:spLocks/>
          </p:cNvSpPr>
          <p:nvPr/>
        </p:nvSpPr>
        <p:spPr>
          <a:xfrm>
            <a:off x="7880466" y="3085394"/>
            <a:ext cx="4308804" cy="2794706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Prema drugim preporukama usvajaju se nešto veće dimenzije temelja. Osnova se dobija kao donja baza zarubljene piramide. Gornja baza odgovara konturi kontakta šipova i naglavnice. Bočne strane piramide zaklapaju ugao </a:t>
            </a:r>
            <a:r>
              <a:rPr lang="sr-Latn-ME" sz="1800" dirty="0" smtClean="0">
                <a:solidFill>
                  <a:schemeClr val="bg1"/>
                </a:solidFill>
                <a:latin typeface="Symbol" panose="05050102010706020507" pitchFamily="18" charset="2"/>
              </a:rPr>
              <a:t>f</a:t>
            </a:r>
            <a:r>
              <a:rPr lang="sr-Latn-ME" sz="1800" baseline="-25000" dirty="0" smtClean="0">
                <a:solidFill>
                  <a:schemeClr val="bg1"/>
                </a:solidFill>
              </a:rPr>
              <a:t>0</a:t>
            </a:r>
            <a:r>
              <a:rPr lang="sr-Latn-ME" sz="1500" dirty="0" smtClean="0">
                <a:solidFill>
                  <a:schemeClr val="bg1"/>
                </a:solidFill>
              </a:rPr>
              <a:t> sa vertikalom. Ovakve oblike je opravdanije usvajati kada u temelju imamo i kosih šipova.</a:t>
            </a:r>
            <a:endParaRPr lang="en-US" sz="1500" baseline="-25000" dirty="0">
              <a:solidFill>
                <a:schemeClr val="bg1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788183" y="1447409"/>
            <a:ext cx="3483980" cy="45039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Sleganje šipa samca 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797966" y="2074061"/>
            <a:ext cx="3474197" cy="143982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Kada je šip izrazito ili pretežno stojeći, njegovo sleganje izračunavamo sa računskim pritiscima tla stvarne površine baze šipa.</a:t>
            </a:r>
            <a:endParaRPr lang="en-US" sz="1500" baseline="-25000" dirty="0">
              <a:solidFill>
                <a:schemeClr val="bg1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12706" y="3601239"/>
            <a:ext cx="3474197" cy="138986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Ukoliko je šip pretežno lebdeći njegovo sleganje izračunavamo sa pritiscima tla na površini osnove 2 do 3 prečnika šipa.</a:t>
            </a:r>
          </a:p>
          <a:p>
            <a:endParaRPr lang="sr-Latn-ME" sz="1500" dirty="0">
              <a:solidFill>
                <a:schemeClr val="bg1"/>
              </a:solidFill>
            </a:endParaRPr>
          </a:p>
          <a:p>
            <a:r>
              <a:rPr lang="sr-Latn-ME" sz="1500" dirty="0" smtClean="0">
                <a:solidFill>
                  <a:schemeClr val="bg1"/>
                </a:solidFill>
              </a:rPr>
              <a:t/>
            </a:r>
            <a:br>
              <a:rPr lang="sr-Latn-ME" sz="1500" dirty="0" smtClean="0">
                <a:solidFill>
                  <a:schemeClr val="bg1"/>
                </a:solidFill>
              </a:rPr>
            </a:br>
            <a:endParaRPr lang="en-US" sz="1500" baseline="-25000" dirty="0">
              <a:solidFill>
                <a:schemeClr val="bg1"/>
              </a:solidFill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3825406" y="5080001"/>
            <a:ext cx="3474197" cy="1558531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Kada je šip izrazito lebdeći računske pritiske tla za izračunavanje njegovog sleganja nalazimo na osnovi prečnika </a:t>
            </a:r>
            <a:r>
              <a:rPr lang="sr-Latn-ME" sz="1500" b="1" dirty="0" smtClean="0">
                <a:solidFill>
                  <a:schemeClr val="bg1"/>
                </a:solidFill>
              </a:rPr>
              <a:t>e=1/10 </a:t>
            </a:r>
            <a:r>
              <a:rPr lang="sr-Latn-ME" sz="1500" b="1" i="1" dirty="0" smtClean="0">
                <a:solidFill>
                  <a:schemeClr val="bg1"/>
                </a:solidFill>
              </a:rPr>
              <a:t>l</a:t>
            </a:r>
            <a:r>
              <a:rPr lang="sr-Latn-ME" sz="1500" dirty="0" smtClean="0">
                <a:solidFill>
                  <a:schemeClr val="bg1"/>
                </a:solidFill>
              </a:rPr>
              <a:t>, gdje je </a:t>
            </a:r>
            <a:r>
              <a:rPr lang="sr-Latn-ME" sz="1500" b="1" i="1" dirty="0" smtClean="0">
                <a:solidFill>
                  <a:schemeClr val="bg1"/>
                </a:solidFill>
              </a:rPr>
              <a:t>l</a:t>
            </a:r>
            <a:r>
              <a:rPr lang="sr-Latn-ME" sz="1500" dirty="0" smtClean="0">
                <a:solidFill>
                  <a:schemeClr val="bg1"/>
                </a:solidFill>
              </a:rPr>
              <a:t> dužina šipa u tlu.</a:t>
            </a:r>
          </a:p>
          <a:p>
            <a:endParaRPr lang="sr-Latn-ME" sz="1500" dirty="0">
              <a:solidFill>
                <a:schemeClr val="bg1"/>
              </a:solidFill>
            </a:endParaRPr>
          </a:p>
          <a:p>
            <a:r>
              <a:rPr lang="sr-Latn-ME" sz="1500" dirty="0" smtClean="0">
                <a:solidFill>
                  <a:schemeClr val="bg1"/>
                </a:solidFill>
              </a:rPr>
              <a:t/>
            </a:r>
            <a:br>
              <a:rPr lang="sr-Latn-ME" sz="1500" dirty="0" smtClean="0">
                <a:solidFill>
                  <a:schemeClr val="bg1"/>
                </a:solidFill>
              </a:rPr>
            </a:br>
            <a:endParaRPr lang="en-US" sz="15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8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29" grpId="0" animBg="1"/>
      <p:bldP spid="32" grpId="0" animBg="1"/>
      <p:bldP spid="33" grpId="0" animBg="1"/>
      <p:bldP spid="34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30" y="109944"/>
            <a:ext cx="8048740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sila u šipovima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134431" y="3056859"/>
            <a:ext cx="2997168" cy="148902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dirty="0" smtClean="0">
                <a:solidFill>
                  <a:schemeClr val="bg1"/>
                </a:solidFill>
              </a:rPr>
              <a:t>Postupak izračunavanja sila u šipovima sastoji se u tome, što treba rezultantu R sveg opterećenja </a:t>
            </a:r>
            <a:r>
              <a:rPr lang="sr-Latn-ME" sz="1400" b="1" dirty="0" smtClean="0">
                <a:solidFill>
                  <a:schemeClr val="bg1"/>
                </a:solidFill>
              </a:rPr>
              <a:t>razložiti </a:t>
            </a:r>
            <a:r>
              <a:rPr lang="sr-Latn-ME" sz="1400" dirty="0" smtClean="0">
                <a:solidFill>
                  <a:schemeClr val="bg1"/>
                </a:solidFill>
              </a:rPr>
              <a:t>u podužne pravce šipova. 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134431" y="275706"/>
            <a:ext cx="2997169" cy="269609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dirty="0" smtClean="0">
                <a:solidFill>
                  <a:schemeClr val="bg1"/>
                </a:solidFill>
              </a:rPr>
              <a:t>Dimenzije temelja na šipovima, broj i raspored šipova u temelju, određuje se probama. Provjeravamo temelj poznatih dimenzija, </a:t>
            </a:r>
            <a:br>
              <a:rPr lang="sr-Latn-ME" sz="1400" dirty="0" smtClean="0">
                <a:solidFill>
                  <a:schemeClr val="bg1"/>
                </a:solidFill>
              </a:rPr>
            </a:br>
            <a:r>
              <a:rPr lang="sr-Latn-ME" sz="1400" dirty="0" smtClean="0">
                <a:solidFill>
                  <a:schemeClr val="bg1"/>
                </a:solidFill>
              </a:rPr>
              <a:t>Tražimo računske sile (S</a:t>
            </a:r>
            <a:r>
              <a:rPr lang="sr-Latn-ME" sz="1400" baseline="-25000" dirty="0" smtClean="0">
                <a:solidFill>
                  <a:schemeClr val="bg1"/>
                </a:solidFill>
              </a:rPr>
              <a:t>rač</a:t>
            </a:r>
            <a:r>
              <a:rPr lang="sr-Latn-ME" sz="1400" dirty="0" smtClean="0">
                <a:solidFill>
                  <a:schemeClr val="bg1"/>
                </a:solidFill>
              </a:rPr>
              <a:t>) u šipovima i upoređujemo ih sa dozvoljenim (S</a:t>
            </a:r>
            <a:r>
              <a:rPr lang="sr-Latn-ME" sz="1400" baseline="-25000" dirty="0" smtClean="0">
                <a:solidFill>
                  <a:schemeClr val="bg1"/>
                </a:solidFill>
              </a:rPr>
              <a:t>doz</a:t>
            </a:r>
            <a:r>
              <a:rPr lang="sr-Latn-ME" sz="1400" dirty="0" smtClean="0">
                <a:solidFill>
                  <a:schemeClr val="bg1"/>
                </a:solidFill>
              </a:rPr>
              <a:t>).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134431" y="4602021"/>
            <a:ext cx="2997169" cy="208508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b="1" dirty="0" smtClean="0">
                <a:solidFill>
                  <a:schemeClr val="bg1"/>
                </a:solidFill>
              </a:rPr>
              <a:t>Ovo razlaganje </a:t>
            </a:r>
            <a:r>
              <a:rPr lang="sr-Latn-ME" sz="1400" dirty="0" smtClean="0">
                <a:solidFill>
                  <a:schemeClr val="bg1"/>
                </a:solidFill>
              </a:rPr>
              <a:t>je u nekim slučajevima veoma komplikovano. Zbog toga već kod usvajanja rasporeda šipova, vodimo računa o mogućnosti korišćenja što prostijeg i tačnijeg proračuna.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099844" y="340341"/>
            <a:ext cx="3975919" cy="3167106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Svi šipovi u temelju istih dimenzija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da su svi vertikalni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ukoliko ima i kosih, da su svi istog nagiba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ravanski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najbolji raspored je onaj kod koga su svi šipovi opterećeni istom računskom silom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0" y="738083"/>
            <a:ext cx="4212011" cy="2600977"/>
          </a:xfrm>
          <a:prstGeom prst="rect">
            <a:avLst/>
          </a:prstGeom>
          <a:ln w="31750">
            <a:solidFill>
              <a:srgbClr val="002060"/>
            </a:solidFill>
          </a:ln>
        </p:spPr>
      </p:pic>
      <p:cxnSp>
        <p:nvCxnSpPr>
          <p:cNvPr id="9" name="Straight Connector 8"/>
          <p:cNvCxnSpPr/>
          <p:nvPr/>
        </p:nvCxnSpPr>
        <p:spPr>
          <a:xfrm flipH="1">
            <a:off x="1905000" y="1722120"/>
            <a:ext cx="152400" cy="555781"/>
          </a:xfrm>
          <a:prstGeom prst="line">
            <a:avLst/>
          </a:prstGeom>
          <a:ln w="76200">
            <a:solidFill>
              <a:schemeClr val="accent1">
                <a:alpha val="6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377440" y="1722120"/>
            <a:ext cx="152400" cy="555781"/>
          </a:xfrm>
          <a:prstGeom prst="line">
            <a:avLst/>
          </a:prstGeom>
          <a:ln w="76200">
            <a:solidFill>
              <a:schemeClr val="accent1">
                <a:alpha val="6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23060" y="1386840"/>
            <a:ext cx="472440" cy="0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5147426" y="3583946"/>
            <a:ext cx="3928336" cy="3216904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naglavnica je kruta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šipovi su zglobno vezani za naglavnicu</a:t>
            </a:r>
            <a:br>
              <a:rPr lang="sr-Latn-ME" sz="1400" dirty="0" smtClean="0">
                <a:solidFill>
                  <a:schemeClr val="bg1"/>
                </a:solidFill>
              </a:rPr>
            </a:br>
            <a:r>
              <a:rPr lang="sr-Latn-ME" sz="1400" dirty="0" smtClean="0">
                <a:solidFill>
                  <a:schemeClr val="bg1"/>
                </a:solidFill>
              </a:rPr>
              <a:t> ( realnije očekivati kod šipova manjih nego kod šipova većih poluprečnika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sve opterećenje u tlo prenose samo šipovi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naglavnica ne prenosi na tlo nikakvo opterećenje, pa ni sopstvenu težinu.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3780" r="18223"/>
          <a:stretch/>
        </p:blipFill>
        <p:spPr>
          <a:xfrm>
            <a:off x="29030" y="3810420"/>
            <a:ext cx="2206171" cy="189984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9528" y="3861884"/>
            <a:ext cx="2567459" cy="1921556"/>
          </a:xfrm>
          <a:prstGeom prst="rect">
            <a:avLst/>
          </a:prstGeom>
        </p:spPr>
      </p:pic>
      <p:sp>
        <p:nvSpPr>
          <p:cNvPr id="35" name="Content Placeholder 2"/>
          <p:cNvSpPr txBox="1">
            <a:spLocks/>
          </p:cNvSpPr>
          <p:nvPr/>
        </p:nvSpPr>
        <p:spPr>
          <a:xfrm>
            <a:off x="0" y="3405413"/>
            <a:ext cx="1392072" cy="33865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200" b="1" dirty="0" smtClean="0">
                <a:solidFill>
                  <a:schemeClr val="bg1"/>
                </a:solidFill>
              </a:rPr>
              <a:t>Kruta naglavnica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2433066" y="3462718"/>
            <a:ext cx="1771992" cy="33865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200" b="1" dirty="0" smtClean="0">
                <a:solidFill>
                  <a:schemeClr val="bg1"/>
                </a:solidFill>
              </a:rPr>
              <a:t>Fleksibilna naglavnica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05652" y="5783440"/>
            <a:ext cx="1652925" cy="924139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b="1" dirty="0" smtClean="0">
                <a:solidFill>
                  <a:schemeClr val="bg1"/>
                </a:solidFill>
              </a:rPr>
              <a:t>Grafički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b="1" dirty="0" smtClean="0">
                <a:solidFill>
                  <a:schemeClr val="bg1"/>
                </a:solidFill>
              </a:rPr>
              <a:t>Analitiči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629" y="2952750"/>
            <a:ext cx="952948" cy="85059"/>
          </a:xfrm>
          <a:prstGeom prst="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25728" y="2974268"/>
            <a:ext cx="952948" cy="85059"/>
          </a:xfrm>
          <a:prstGeom prst="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2208897" y="2376112"/>
            <a:ext cx="1620146" cy="4323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  <a:sym typeface="Symbol" panose="05050102010706020507" pitchFamily="18" charset="2"/>
              </a:rPr>
              <a:t>grede temeljače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79687" y="1475318"/>
            <a:ext cx="878890" cy="45719"/>
          </a:xfrm>
          <a:prstGeom prst="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499786" y="1500930"/>
            <a:ext cx="878890" cy="45719"/>
          </a:xfrm>
          <a:prstGeom prst="rect">
            <a:avLst/>
          </a:prstGeom>
          <a:solidFill>
            <a:srgbClr val="00B05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7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9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5" grpId="0" animBg="1"/>
      <p:bldP spid="16" grpId="0" animBg="1"/>
      <p:bldP spid="17" grpId="0" build="p" animBg="1"/>
      <p:bldP spid="31" grpId="0" build="p" animBg="1"/>
      <p:bldP spid="35" grpId="0" animBg="1"/>
      <p:bldP spid="36" grpId="0" animBg="1"/>
      <p:bldP spid="38" grpId="0" animBg="1"/>
      <p:bldP spid="3" grpId="0" animBg="1"/>
      <p:bldP spid="19" grpId="0" animBg="1"/>
      <p:bldP spid="21" grpId="0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61" y="357245"/>
            <a:ext cx="4641539" cy="628139"/>
          </a:xfrm>
        </p:spPr>
        <p:txBody>
          <a:bodyPr>
            <a:no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Analitički postupak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izračunavanja sila u šipovima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8945436" y="1638859"/>
            <a:ext cx="3124653" cy="51062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Računska sila u bilo kom šipu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304455" y="2089874"/>
            <a:ext cx="3412446" cy="48897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moment inercije grupe šipova u osnovi, </a:t>
            </a:r>
            <a:b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u odgovarajućem težišnom pravcu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141618" y="3267563"/>
            <a:ext cx="3738119" cy="48897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odstojanje do šipa </a:t>
            </a:r>
            <a:r>
              <a:rPr lang="sr-Latn-ME" sz="1400" i="1" dirty="0" smtClean="0">
                <a:solidFill>
                  <a:schemeClr val="tx1"/>
                </a:solidFill>
                <a:sym typeface="Symbol" panose="05050102010706020507" pitchFamily="18" charset="2"/>
              </a:rPr>
              <a:t>i </a:t>
            </a: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 mjereno od </a:t>
            </a:r>
            <a:b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odgovarajuće težišne ose</a:t>
            </a:r>
            <a:endParaRPr lang="en-US" sz="1400" i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748143" y="2490035"/>
            <a:ext cx="833022" cy="61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575895"/>
              </p:ext>
            </p:extLst>
          </p:nvPr>
        </p:nvGraphicFramePr>
        <p:xfrm>
          <a:off x="3639752" y="4274519"/>
          <a:ext cx="133826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4" imgW="787320" imgH="482400" progId="Equation.3">
                  <p:embed/>
                </p:oleObj>
              </mc:Choice>
              <mc:Fallback>
                <p:oleObj name="Equation" r:id="rId4" imgW="787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9752" y="4274519"/>
                        <a:ext cx="1338263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2813" y="31915"/>
            <a:ext cx="6952456" cy="1522949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270" y="1650283"/>
            <a:ext cx="4279099" cy="588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-60000">
            <a:off x="138040" y="1408347"/>
            <a:ext cx="3046138" cy="22798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6293" y="3689976"/>
            <a:ext cx="3371850" cy="31432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74464" y="2157728"/>
            <a:ext cx="3095625" cy="78105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35" name="Content Placeholder 2"/>
          <p:cNvSpPr txBox="1">
            <a:spLocks/>
          </p:cNvSpPr>
          <p:nvPr/>
        </p:nvSpPr>
        <p:spPr>
          <a:xfrm>
            <a:off x="8879738" y="2938778"/>
            <a:ext cx="3190352" cy="9794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n – broj šipova u temelju</a:t>
            </a:r>
            <a:b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</a:b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W</a:t>
            </a:r>
            <a:r>
              <a:rPr lang="sr-Latn-ME" sz="1400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1</a:t>
            </a: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, W</a:t>
            </a:r>
            <a:r>
              <a:rPr lang="sr-Latn-ME" sz="1400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sr-Latn-ME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- otporni momenti šipa u kome se traži računska sila</a:t>
            </a:r>
            <a:endParaRPr lang="en-US" sz="1400" i="1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3681" y="2244676"/>
            <a:ext cx="1131849" cy="81181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cxnSp>
        <p:nvCxnSpPr>
          <p:cNvPr id="38" name="Straight Arrow Connector 37"/>
          <p:cNvCxnSpPr>
            <a:endCxn id="31" idx="1"/>
          </p:cNvCxnSpPr>
          <p:nvPr/>
        </p:nvCxnSpPr>
        <p:spPr>
          <a:xfrm>
            <a:off x="4681029" y="2879572"/>
            <a:ext cx="460589" cy="632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483306"/>
              </p:ext>
            </p:extLst>
          </p:nvPr>
        </p:nvGraphicFramePr>
        <p:xfrm>
          <a:off x="3574538" y="3345390"/>
          <a:ext cx="127317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12" imgW="749160" imgH="482400" progId="Equation.3">
                  <p:embed/>
                </p:oleObj>
              </mc:Choice>
              <mc:Fallback>
                <p:oleObj name="Equation" r:id="rId12" imgW="749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4538" y="3345390"/>
                        <a:ext cx="127317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55244" y="2798353"/>
            <a:ext cx="1776914" cy="47043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19604" y="5421738"/>
            <a:ext cx="3771409" cy="6513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86263" y="6084393"/>
            <a:ext cx="3800475" cy="762000"/>
          </a:xfrm>
          <a:prstGeom prst="rect">
            <a:avLst/>
          </a:prstGeom>
        </p:spPr>
      </p:pic>
      <p:sp>
        <p:nvSpPr>
          <p:cNvPr id="48" name="Oval 47"/>
          <p:cNvSpPr>
            <a:spLocks/>
          </p:cNvSpPr>
          <p:nvPr/>
        </p:nvSpPr>
        <p:spPr>
          <a:xfrm>
            <a:off x="1777080" y="4195196"/>
            <a:ext cx="125504" cy="125891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>
            <a:spLocks/>
          </p:cNvSpPr>
          <p:nvPr/>
        </p:nvSpPr>
        <p:spPr>
          <a:xfrm>
            <a:off x="383709" y="5093669"/>
            <a:ext cx="125504" cy="125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>
            <a:spLocks/>
          </p:cNvSpPr>
          <p:nvPr/>
        </p:nvSpPr>
        <p:spPr>
          <a:xfrm>
            <a:off x="810889" y="5068683"/>
            <a:ext cx="125504" cy="12589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62028" y="4402438"/>
            <a:ext cx="5708061" cy="1807697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8841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/>
      <p:bldP spid="31" grpId="0"/>
      <p:bldP spid="35" grpId="0"/>
      <p:bldP spid="48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8191" y="5534929"/>
            <a:ext cx="2816512" cy="929980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8133" y="1518273"/>
            <a:ext cx="4647770" cy="4845078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461" y="261995"/>
            <a:ext cx="4641539" cy="628139"/>
          </a:xfrm>
        </p:spPr>
        <p:txBody>
          <a:bodyPr>
            <a:no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Analitički postupak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izračunavanja sila u šipovima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3283" y="4893983"/>
            <a:ext cx="2406044" cy="51062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bg1"/>
                </a:solidFill>
              </a:rPr>
              <a:t>Ukupna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sila</a:t>
            </a:r>
            <a:r>
              <a:rPr lang="en-US" sz="1500" dirty="0" smtClean="0">
                <a:solidFill>
                  <a:schemeClr val="bg1"/>
                </a:solidFill>
              </a:rPr>
              <a:t> u </a:t>
            </a:r>
            <a:r>
              <a:rPr lang="en-US" sz="1500" dirty="0" err="1" smtClean="0">
                <a:solidFill>
                  <a:schemeClr val="bg1"/>
                </a:solidFill>
              </a:rPr>
              <a:t>nekom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šipu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064" y="40055"/>
            <a:ext cx="7048500" cy="1181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484" y="1735518"/>
            <a:ext cx="2864820" cy="33925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40" y="1347825"/>
            <a:ext cx="1990725" cy="495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484" y="5140466"/>
            <a:ext cx="4061517" cy="1718906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16" name="Straight Connector 15"/>
          <p:cNvCxnSpPr/>
          <p:nvPr/>
        </p:nvCxnSpPr>
        <p:spPr>
          <a:xfrm flipH="1">
            <a:off x="5004873" y="2342175"/>
            <a:ext cx="1234687" cy="4160225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254063" y="2342174"/>
            <a:ext cx="846616" cy="3902357"/>
          </a:xfrm>
          <a:prstGeom prst="line">
            <a:avLst/>
          </a:prstGeom>
          <a:ln w="2540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7165923" y="890134"/>
            <a:ext cx="1234687" cy="4160225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332867" y="515922"/>
            <a:ext cx="846616" cy="3902357"/>
          </a:xfrm>
          <a:prstGeom prst="line">
            <a:avLst/>
          </a:prstGeom>
          <a:ln w="2540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402286" y="2342175"/>
            <a:ext cx="317433" cy="1951178"/>
          </a:xfrm>
          <a:prstGeom prst="straightConnector1">
            <a:avLst/>
          </a:prstGeom>
          <a:ln w="412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6262793" y="1696859"/>
            <a:ext cx="107255" cy="648444"/>
          </a:xfrm>
          <a:prstGeom prst="straightConnector1">
            <a:avLst/>
          </a:prstGeom>
          <a:ln w="3175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719719" y="2342174"/>
            <a:ext cx="147931" cy="488979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402286" y="2831153"/>
            <a:ext cx="447501" cy="14621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5877938" y="1659169"/>
            <a:ext cx="107255" cy="648444"/>
          </a:xfrm>
          <a:prstGeom prst="straightConnector1">
            <a:avLst/>
          </a:prstGeom>
          <a:ln w="3175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34248" y="1951622"/>
            <a:ext cx="2030759" cy="741844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5048" y="2886640"/>
            <a:ext cx="3880200" cy="43425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68322" y="3363297"/>
            <a:ext cx="2683502" cy="72375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60602" y="3911089"/>
            <a:ext cx="2914650" cy="628650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9012126" y="1398997"/>
            <a:ext cx="2406044" cy="51062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>
                <a:solidFill>
                  <a:schemeClr val="bg1"/>
                </a:solidFill>
              </a:rPr>
              <a:t>U </a:t>
            </a:r>
            <a:r>
              <a:rPr lang="en-US" sz="1500" dirty="0" err="1" smtClean="0">
                <a:solidFill>
                  <a:schemeClr val="bg1"/>
                </a:solidFill>
              </a:rPr>
              <a:t>temelju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najmanje</a:t>
            </a:r>
            <a:r>
              <a:rPr lang="en-US" sz="1500" dirty="0" smtClean="0">
                <a:solidFill>
                  <a:schemeClr val="bg1"/>
                </a:solidFill>
              </a:rPr>
              <a:t> 3 </a:t>
            </a:r>
            <a:r>
              <a:rPr lang="sr-Latn-ME" sz="1500" dirty="0" smtClean="0">
                <a:solidFill>
                  <a:schemeClr val="bg1"/>
                </a:solidFill>
              </a:rPr>
              <a:t>šip</a:t>
            </a:r>
            <a:r>
              <a:rPr lang="en-US" sz="1500" dirty="0" smtClean="0">
                <a:solidFill>
                  <a:schemeClr val="bg1"/>
                </a:solidFill>
              </a:rPr>
              <a:t>a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6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Grafički postupak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izračunavanja sila u šipovima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728158" y="30619"/>
            <a:ext cx="8362242" cy="119682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dvije grupe šipova čiji se težišni pravci sijeku baš na rezultanti R ( već prikazano)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u ravni temelja tri grupe šipova koje nisu paralelne i težišni pravci im se ne sijeku jednoj tački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21" y="1329130"/>
            <a:ext cx="6331615" cy="5259854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 flipH="1">
            <a:off x="1514475" y="1111355"/>
            <a:ext cx="1428750" cy="3892428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ontent Placeholder 2"/>
          <p:cNvSpPr txBox="1">
            <a:spLocks/>
          </p:cNvSpPr>
          <p:nvPr/>
        </p:nvSpPr>
        <p:spPr>
          <a:xfrm>
            <a:off x="6337479" y="1517848"/>
            <a:ext cx="5752922" cy="4568627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Pravac rezultante R se produži do presjeka sa težišnim pravcem bilo koje grupe šipova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Zatim se presječna tačka spaja kulmanovim pravcem K, sa presječnom tačkom 2,3 drugih dvaju težišnih pravaca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planom sila se rezultanta R razlaže u grupu šipova S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1 </a:t>
            </a:r>
            <a:r>
              <a:rPr lang="sr-Latn-ME" sz="1500" dirty="0" smtClean="0">
                <a:solidFill>
                  <a:schemeClr val="bg1"/>
                </a:solidFill>
              </a:rPr>
              <a:t>i kulmanov pravac K.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Kulmanov pravac K, u planu sila je sila, i ona se razlaže u grupe šipova S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2</a:t>
            </a:r>
            <a:r>
              <a:rPr lang="sr-Latn-ME" sz="1500" dirty="0" smtClean="0">
                <a:solidFill>
                  <a:schemeClr val="bg1"/>
                </a:solidFill>
              </a:rPr>
              <a:t> i S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3</a:t>
            </a:r>
            <a:r>
              <a:rPr lang="sr-Latn-ME" sz="15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Ukoliko u nekom težišnom pravcu ima više šipova, sila tog težišnog pravca dijeli se podjednako u pojedine šipove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500" baseline="-25000" dirty="0">
              <a:solidFill>
                <a:schemeClr val="bg1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3257900" y="1711430"/>
            <a:ext cx="771306" cy="4375045"/>
          </a:xfrm>
          <a:prstGeom prst="line">
            <a:avLst/>
          </a:prstGeom>
          <a:ln w="254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2427704" y="1614638"/>
            <a:ext cx="830197" cy="4228950"/>
          </a:xfrm>
          <a:prstGeom prst="line">
            <a:avLst/>
          </a:prstGeom>
          <a:ln w="254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715184" y="1711430"/>
            <a:ext cx="1542715" cy="2548535"/>
          </a:xfrm>
          <a:prstGeom prst="line">
            <a:avLst/>
          </a:prstGeom>
          <a:ln w="571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4944371" y="3400469"/>
            <a:ext cx="900269" cy="1487229"/>
          </a:xfrm>
          <a:prstGeom prst="line">
            <a:avLst/>
          </a:prstGeom>
          <a:ln w="571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95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 animBg="1"/>
      <p:bldP spid="5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Postupak usvajanja kosih šipova u temelju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7193569" y="68066"/>
            <a:ext cx="4766202" cy="119219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Kada je horizontalna komponenta (R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H</a:t>
            </a:r>
            <a:r>
              <a:rPr lang="sr-Latn-ME" sz="1500" dirty="0" smtClean="0">
                <a:solidFill>
                  <a:schemeClr val="bg1"/>
                </a:solidFill>
              </a:rPr>
              <a:t>) rezultante (R) tolika, da se vertikalnim šipovima ne može primiti, tada u temelj ugrađujemo i kose šipove.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23" y="1503234"/>
            <a:ext cx="3590091" cy="4043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400" y="1503234"/>
            <a:ext cx="1378015" cy="533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8612" y="2160773"/>
            <a:ext cx="2502185" cy="768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3400" y="3274004"/>
            <a:ext cx="2465921" cy="5699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444" y="3794636"/>
            <a:ext cx="1269224" cy="12665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3508" y="5061199"/>
            <a:ext cx="2175813" cy="524719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7193569" y="1503234"/>
            <a:ext cx="4766202" cy="40118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Izbor broja i nagiba kosih šipova kao i izračunavanje sila u šipovima: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usvojimo nagibe kosih šipova tako da im se presječna tačka nalazi na težišnom pravcu vertikalnih šipova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 tu presječnu tačku prenosimo rezultantu R i posmatramo njene komponente R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V</a:t>
            </a:r>
            <a:r>
              <a:rPr lang="sr-Latn-ME" sz="1500" dirty="0" smtClean="0">
                <a:solidFill>
                  <a:schemeClr val="bg1"/>
                </a:solidFill>
              </a:rPr>
              <a:t>, R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H</a:t>
            </a:r>
            <a:r>
              <a:rPr lang="sr-Latn-ME" sz="1500" dirty="0" smtClean="0">
                <a:solidFill>
                  <a:schemeClr val="bg1"/>
                </a:solidFill>
              </a:rPr>
              <a:t>, i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to je slučaj triju pravaca šipova koji se sijeku u jednoj tački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135086" y="5639420"/>
            <a:ext cx="8824684" cy="1192198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Konačna vrijednost sile u nekom šipu dobija se sabiranjem uticaja od </a:t>
            </a:r>
            <a:r>
              <a:rPr lang="sr-Latn-ME" sz="1500" dirty="0">
                <a:solidFill>
                  <a:schemeClr val="bg1"/>
                </a:solidFill>
              </a:rPr>
              <a:t>komponenata R</a:t>
            </a:r>
            <a:r>
              <a:rPr lang="sr-Latn-ME" sz="1500" baseline="-25000" dirty="0">
                <a:solidFill>
                  <a:schemeClr val="bg1"/>
                </a:solidFill>
              </a:rPr>
              <a:t>V</a:t>
            </a:r>
            <a:r>
              <a:rPr lang="sr-Latn-ME" sz="1500" dirty="0">
                <a:solidFill>
                  <a:schemeClr val="bg1"/>
                </a:solidFill>
              </a:rPr>
              <a:t>, R</a:t>
            </a:r>
            <a:r>
              <a:rPr lang="sr-Latn-ME" sz="1500" baseline="-25000" dirty="0">
                <a:solidFill>
                  <a:schemeClr val="bg1"/>
                </a:solidFill>
              </a:rPr>
              <a:t>H</a:t>
            </a:r>
            <a:r>
              <a:rPr lang="sr-Latn-ME" sz="1500" dirty="0">
                <a:solidFill>
                  <a:schemeClr val="bg1"/>
                </a:solidFill>
              </a:rPr>
              <a:t>, i </a:t>
            </a:r>
            <a:r>
              <a:rPr lang="sr-Latn-ME" sz="1500" dirty="0" smtClean="0">
                <a:solidFill>
                  <a:schemeClr val="bg1"/>
                </a:solidFill>
              </a:rPr>
              <a:t>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Ukoliko tako dobivena sila ne zadovoljava mijenja se nagib ili broj šipova.</a:t>
            </a:r>
            <a:endParaRPr lang="sr-Latn-ME" sz="1500" dirty="0">
              <a:solidFill>
                <a:schemeClr val="bg1"/>
              </a:solidFill>
            </a:endParaRPr>
          </a:p>
          <a:p>
            <a:endParaRPr lang="sr-Latn-ME" sz="1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1" grpId="0" build="p" animBg="1"/>
      <p:bldP spid="35" grpId="0" animBg="1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4873beb7-5857-4685-be1f-d57550cc96cc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 2013</Template>
  <TotalTime>19709</TotalTime>
  <Words>951</Words>
  <Application>Microsoft Office PowerPoint</Application>
  <PresentationFormat>Widescreen</PresentationFormat>
  <Paragraphs>107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Segoe UI</vt:lpstr>
      <vt:lpstr>Segoe UI Light</vt:lpstr>
      <vt:lpstr>Symbol</vt:lpstr>
      <vt:lpstr>Wingdings</vt:lpstr>
      <vt:lpstr>WelcomeDoc</vt:lpstr>
      <vt:lpstr>Equation</vt:lpstr>
      <vt:lpstr>Fundiranje 2020</vt:lpstr>
      <vt:lpstr>Šipovi u temeljima</vt:lpstr>
      <vt:lpstr>Šipovi u temeljima</vt:lpstr>
      <vt:lpstr>Kontrola temelja na šipovima kao cjeline  (kao masivan temelj)</vt:lpstr>
      <vt:lpstr>Proračun sila u šipovima</vt:lpstr>
      <vt:lpstr>Analitički postupak izračunavanja sila u šipovima</vt:lpstr>
      <vt:lpstr>Analitički postupak izračunavanja sila u šipovima</vt:lpstr>
      <vt:lpstr>Grafički postupak izračunavanja sila u šipovima</vt:lpstr>
      <vt:lpstr>Postupak usvajanja kosih šipova u temelju</vt:lpstr>
      <vt:lpstr>Slučaj kada u temelju imamo  više od 3 pravca šipova</vt:lpstr>
      <vt:lpstr>Računski primjer – fundiranje kejskog zida</vt:lpstr>
      <vt:lpstr>Računski primjer – fundiranje kejskog zida</vt:lpstr>
      <vt:lpstr>Fundiranje 2020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PC</dc:creator>
  <cp:lastModifiedBy>PC</cp:lastModifiedBy>
  <cp:revision>1489</cp:revision>
  <dcterms:created xsi:type="dcterms:W3CDTF">2020-09-27T13:47:40Z</dcterms:created>
  <dcterms:modified xsi:type="dcterms:W3CDTF">2020-11-23T08:52:27Z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