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56" r:id="rId2"/>
    <p:sldId id="422" r:id="rId3"/>
    <p:sldId id="402" r:id="rId4"/>
    <p:sldId id="329" r:id="rId5"/>
    <p:sldId id="304" r:id="rId6"/>
    <p:sldId id="423" r:id="rId7"/>
    <p:sldId id="424" r:id="rId8"/>
    <p:sldId id="403" r:id="rId9"/>
    <p:sldId id="404" r:id="rId10"/>
    <p:sldId id="405" r:id="rId11"/>
    <p:sldId id="330" r:id="rId12"/>
    <p:sldId id="425" r:id="rId13"/>
    <p:sldId id="426" r:id="rId14"/>
    <p:sldId id="427" r:id="rId15"/>
    <p:sldId id="428" r:id="rId16"/>
    <p:sldId id="406" r:id="rId17"/>
    <p:sldId id="429" r:id="rId18"/>
    <p:sldId id="430" r:id="rId19"/>
    <p:sldId id="431" r:id="rId20"/>
    <p:sldId id="432" r:id="rId21"/>
    <p:sldId id="433" r:id="rId22"/>
    <p:sldId id="434" r:id="rId23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26"/>
      <p:bold r:id="rId27"/>
      <p:italic r:id="rId28"/>
      <p:boldItalic r:id="rId29"/>
    </p:embeddedFont>
    <p:embeddedFont>
      <p:font typeface="Lucida Sans Typewriter" panose="020B0509030504030204" pitchFamily="49" charset="0"/>
      <p:regular r:id="rId30"/>
      <p:bold r:id="rId31"/>
      <p:italic r:id="rId32"/>
      <p:boldItalic r:id="rId33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/>
  </p:normalViewPr>
  <p:slideViewPr>
    <p:cSldViewPr>
      <p:cViewPr varScale="1">
        <p:scale>
          <a:sx n="67" d="100"/>
          <a:sy n="67" d="100"/>
        </p:scale>
        <p:origin x="16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0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111DFAC3-C08A-4CE2-B7FB-26530B0ABFA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r-Latn-RS"/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A303700F-029E-4A38-87F9-3943AB42FF9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sr-Latn-RS"/>
          </a:p>
        </p:txBody>
      </p:sp>
      <p:sp>
        <p:nvSpPr>
          <p:cNvPr id="57348" name="Rectangle 4">
            <a:extLst>
              <a:ext uri="{FF2B5EF4-FFF2-40B4-BE49-F238E27FC236}">
                <a16:creationId xmlns:a16="http://schemas.microsoft.com/office/drawing/2014/main" id="{7B7097F5-087B-42C7-919E-E001B1956C3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r-Latn-RS"/>
          </a:p>
        </p:txBody>
      </p:sp>
      <p:sp>
        <p:nvSpPr>
          <p:cNvPr id="57349" name="Rectangle 5">
            <a:extLst>
              <a:ext uri="{FF2B5EF4-FFF2-40B4-BE49-F238E27FC236}">
                <a16:creationId xmlns:a16="http://schemas.microsoft.com/office/drawing/2014/main" id="{6C118137-F3CB-485D-A1ED-91F077CF25B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9FEA4B0-F5F2-462E-BAF9-AF4A2614C509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AA825095-1C16-40CB-B36D-98B471054DE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sr-Latn-RS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6E88EABA-9B93-4896-A946-1AD36FE575B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sr-Latn-RS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151E91C3-5F7A-4CD9-8602-72E1E7217D9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1FE4305D-D5D6-427E-8968-0D0AB231852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/>
              <a:t>Click to edit Master text styles</a:t>
            </a:r>
          </a:p>
          <a:p>
            <a:pPr lvl="1"/>
            <a:r>
              <a:rPr lang="en-GB" altLang="sr-Latn-RS"/>
              <a:t>Second level</a:t>
            </a:r>
          </a:p>
          <a:p>
            <a:pPr lvl="2"/>
            <a:r>
              <a:rPr lang="en-GB" altLang="sr-Latn-RS"/>
              <a:t>Third level</a:t>
            </a:r>
          </a:p>
          <a:p>
            <a:pPr lvl="3"/>
            <a:r>
              <a:rPr lang="en-GB" altLang="sr-Latn-RS"/>
              <a:t>Fourth level</a:t>
            </a:r>
          </a:p>
          <a:p>
            <a:pPr lvl="4"/>
            <a:r>
              <a:rPr lang="en-GB" altLang="sr-Latn-RS"/>
              <a:t>Fifth level</a:t>
            </a:r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8567FEBE-79B3-473B-910B-59D6F284DF6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sr-Latn-RS"/>
          </a:p>
        </p:txBody>
      </p:sp>
      <p:sp>
        <p:nvSpPr>
          <p:cNvPr id="24583" name="Rectangle 7">
            <a:extLst>
              <a:ext uri="{FF2B5EF4-FFF2-40B4-BE49-F238E27FC236}">
                <a16:creationId xmlns:a16="http://schemas.microsoft.com/office/drawing/2014/main" id="{1613A9AB-5B1F-480B-A4FC-EB24562408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9EDD084-73DE-4042-9491-B3F89D8181E4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03909-3F90-4ABD-8643-13E5EE01A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r-Latn-M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806292-C85B-4C3C-93D5-407BF25A1F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55493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5287A-A062-4F53-871E-906AFC6B4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M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D377ED-D46C-4645-8706-E64E2A4AE0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078276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6820F2-8156-4CAB-A665-01952253AC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791325" y="153988"/>
            <a:ext cx="2046288" cy="59880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M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846EAE-D733-4233-90BD-56F9E5D051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47700" y="153988"/>
            <a:ext cx="5991225" cy="59880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442552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0C51D-DBCA-4C39-BEFD-CE8E61BF9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M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180B8-1932-4948-A941-BCBC2DE90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405351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C3DC2-95EE-4029-8A55-1C59573A7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r-Latn-M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E18269-3D41-420B-BC7D-918259150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938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84CE5-7211-47D2-910F-BDC41D514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M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90407-099E-45B1-9AC3-851E25491E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0925" y="1854200"/>
            <a:ext cx="3521075" cy="4287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M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EB7DC0-4118-45A9-BDCB-41B1E49DE5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4400" y="1854200"/>
            <a:ext cx="3521075" cy="4287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82269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394D1-8B53-4E02-8450-102D615A4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M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7A11B6-480D-45EF-90FE-569D7861D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BFA76D-74AD-40FA-B01D-606BE691F0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M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F7112-0E48-4C43-B6E9-A8D84A579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8591A5-E72D-412C-B6E8-EEEF97AEB9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03758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33A8D-6286-44E3-AA17-69112F5B4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08229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61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1FA5F-4957-4491-886A-638BEB0C1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M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42DA2-72D7-4124-BF74-08CA51BAD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M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95C352-5EEA-4725-BFEB-CAA1BCE40A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6370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A970D-8247-4C00-B6F2-F93FEBC0B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M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C97D64-FBD5-4BEE-BC08-B72157A7F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M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25F0-DE70-45BC-BCAC-8F494CC0E9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51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5001382B-0FFC-4A36-8C1C-1E02FB5FF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238" y="1004888"/>
            <a:ext cx="7569200" cy="5229225"/>
          </a:xfrm>
          <a:prstGeom prst="rect">
            <a:avLst/>
          </a:prstGeom>
          <a:solidFill>
            <a:srgbClr val="FCFEB9"/>
          </a:solidFill>
          <a:ln w="12700">
            <a:solidFill>
              <a:srgbClr val="009094"/>
            </a:solidFill>
            <a:miter lim="800000"/>
            <a:headEnd/>
            <a:tailEnd/>
          </a:ln>
          <a:effectLst>
            <a:outerShdw dist="107763" dir="2700000" algn="ctr" rotWithShape="0">
              <a:srgbClr val="919191"/>
            </a:outerShdw>
          </a:effectLst>
        </p:spPr>
        <p:txBody>
          <a:bodyPr wrap="none" anchor="ctr"/>
          <a:lstStyle/>
          <a:p>
            <a:endParaRPr lang="sr-Latn-ME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72FC997-500E-4A6F-84AB-F7C9C4ABD1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153988"/>
            <a:ext cx="8189913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/>
              <a:t>Slide Title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F551FD1-A609-46AA-B11C-88B7FED6CA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50925" y="1854200"/>
            <a:ext cx="7194550" cy="428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/>
              <a:t>Body Text</a:t>
            </a:r>
          </a:p>
          <a:p>
            <a:pPr lvl="1"/>
            <a:r>
              <a:rPr lang="en-GB" altLang="sr-Latn-RS"/>
              <a:t>Second level</a:t>
            </a:r>
          </a:p>
          <a:p>
            <a:pPr lvl="2"/>
            <a:r>
              <a:rPr lang="en-GB" altLang="sr-Latn-RS"/>
              <a:t>Third level</a:t>
            </a:r>
          </a:p>
          <a:p>
            <a:pPr lvl="3"/>
            <a:r>
              <a:rPr lang="en-GB" altLang="sr-Latn-RS"/>
              <a:t>Fourth level</a:t>
            </a:r>
          </a:p>
          <a:p>
            <a:pPr lvl="4"/>
            <a:r>
              <a:rPr lang="en-GB" altLang="sr-Latn-R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DC0081"/>
        </a:buClr>
        <a:buFont typeface="Wingdings" panose="05000000000000000000" pitchFamily="2" charset="2"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DC0081"/>
        </a:buClr>
        <a:buFont typeface="Wingdings" panose="05000000000000000000" pitchFamily="2" charset="2"/>
        <a:defRPr sz="3000" b="1">
          <a:solidFill>
            <a:schemeClr val="tx2"/>
          </a:solidFill>
          <a:latin typeface="Arial Narrow" panose="020B0606020202030204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DC0081"/>
        </a:buClr>
        <a:buFont typeface="Wingdings" panose="05000000000000000000" pitchFamily="2" charset="2"/>
        <a:defRPr sz="3000" b="1">
          <a:solidFill>
            <a:schemeClr val="tx2"/>
          </a:solidFill>
          <a:latin typeface="Arial Narrow" panose="020B0606020202030204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DC0081"/>
        </a:buClr>
        <a:buFont typeface="Wingdings" panose="05000000000000000000" pitchFamily="2" charset="2"/>
        <a:defRPr sz="3000" b="1">
          <a:solidFill>
            <a:schemeClr val="tx2"/>
          </a:solidFill>
          <a:latin typeface="Arial Narrow" panose="020B0606020202030204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DC0081"/>
        </a:buClr>
        <a:buFont typeface="Wingdings" panose="05000000000000000000" pitchFamily="2" charset="2"/>
        <a:defRPr sz="3000" b="1">
          <a:solidFill>
            <a:schemeClr val="tx2"/>
          </a:solidFill>
          <a:latin typeface="Arial Narrow" panose="020B0606020202030204" pitchFamily="34" charset="0"/>
        </a:defRPr>
      </a:lvl5pPr>
      <a:lvl6pPr marL="4572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DC0081"/>
        </a:buClr>
        <a:buFont typeface="Wingdings" panose="05000000000000000000" pitchFamily="2" charset="2"/>
        <a:defRPr sz="3000" b="1">
          <a:solidFill>
            <a:schemeClr val="tx2"/>
          </a:solidFill>
          <a:latin typeface="Arial Narrow" panose="020B0606020202030204" pitchFamily="34" charset="0"/>
        </a:defRPr>
      </a:lvl6pPr>
      <a:lvl7pPr marL="9144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DC0081"/>
        </a:buClr>
        <a:buFont typeface="Wingdings" panose="05000000000000000000" pitchFamily="2" charset="2"/>
        <a:defRPr sz="3000" b="1">
          <a:solidFill>
            <a:schemeClr val="tx2"/>
          </a:solidFill>
          <a:latin typeface="Arial Narrow" panose="020B0606020202030204" pitchFamily="34" charset="0"/>
        </a:defRPr>
      </a:lvl7pPr>
      <a:lvl8pPr marL="13716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DC0081"/>
        </a:buClr>
        <a:buFont typeface="Wingdings" panose="05000000000000000000" pitchFamily="2" charset="2"/>
        <a:defRPr sz="3000" b="1">
          <a:solidFill>
            <a:schemeClr val="tx2"/>
          </a:solidFill>
          <a:latin typeface="Arial Narrow" panose="020B0606020202030204" pitchFamily="34" charset="0"/>
        </a:defRPr>
      </a:lvl8pPr>
      <a:lvl9pPr marL="18288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DC0081"/>
        </a:buClr>
        <a:buFont typeface="Wingdings" panose="05000000000000000000" pitchFamily="2" charset="2"/>
        <a:defRPr sz="3000" b="1">
          <a:solidFill>
            <a:schemeClr val="tx2"/>
          </a:solidFill>
          <a:latin typeface="Arial Narrow" panose="020B0606020202030204" pitchFamily="34" charset="0"/>
        </a:defRPr>
      </a:lvl9pPr>
    </p:titleStyle>
    <p:bodyStyle>
      <a:lvl1pPr marL="279400" indent="-279400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D60093"/>
        </a:buClr>
        <a:buSzPct val="70000"/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96863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D60093"/>
        </a:buClr>
        <a:buSzPct val="65000"/>
        <a:buFont typeface="Wingdings" panose="05000000000000000000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algn="l" rtl="0" eaLnBrk="0" fontAlgn="base" hangingPunct="0">
        <a:spcBef>
          <a:spcPct val="20000"/>
        </a:spcBef>
        <a:spcAft>
          <a:spcPct val="0"/>
        </a:spcAft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19163" algn="l" rtl="0" eaLnBrk="0" fontAlgn="base" hangingPunct="0"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33463" algn="l" rtl="0" eaLnBrk="0" fontAlgn="base" hangingPunct="0"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5B36D1A-6482-4EE8-B494-7338AC7016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3588" y="1008063"/>
            <a:ext cx="7524750" cy="52197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algn="ctr">
              <a:lnSpc>
                <a:spcPct val="95000"/>
              </a:lnSpc>
            </a:pPr>
            <a:r>
              <a:rPr lang="sr-Latn-ME" altLang="sr-Latn-RS" sz="5400" dirty="0">
                <a:latin typeface="Times New Roman" panose="02020603050405020304" pitchFamily="18" charset="0"/>
              </a:rPr>
              <a:t>Predavanje 10</a:t>
            </a:r>
            <a:br>
              <a:rPr lang="sr-Latn-ME" altLang="sr-Latn-RS" sz="5400" dirty="0">
                <a:latin typeface="Times New Roman" panose="02020603050405020304" pitchFamily="18" charset="0"/>
              </a:rPr>
            </a:br>
            <a:r>
              <a:rPr lang="sr-Latn-ME" altLang="sr-Latn-RS" sz="5400" dirty="0">
                <a:latin typeface="Times New Roman" panose="02020603050405020304" pitchFamily="18" charset="0"/>
              </a:rPr>
              <a:t>Web Programiranje</a:t>
            </a:r>
            <a:br>
              <a:rPr lang="sr-Latn-ME" altLang="sr-Latn-RS" sz="5400" dirty="0">
                <a:latin typeface="Times New Roman" panose="02020603050405020304" pitchFamily="18" charset="0"/>
              </a:rPr>
            </a:br>
            <a:r>
              <a:rPr lang="sr-Latn-CS" altLang="sr-Latn-RS" sz="3200" dirty="0"/>
              <a:t>Pristup bazi podataka sa </a:t>
            </a:r>
            <a:br>
              <a:rPr lang="sr-Latn-CS" altLang="sr-Latn-RS" sz="3200" dirty="0"/>
            </a:br>
            <a:r>
              <a:rPr lang="sr-Latn-CS" altLang="sr-Latn-RS" sz="3200" dirty="0" err="1"/>
              <a:t>Weba</a:t>
            </a:r>
            <a:r>
              <a:rPr lang="sr-Latn-CS" altLang="sr-Latn-RS" sz="3200" dirty="0"/>
              <a:t> pomoću PHP-a</a:t>
            </a:r>
            <a:endParaRPr lang="en-US" altLang="sr-Latn-RS" sz="32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76CA7-E9FE-49D2-87C8-C6FB9FA8B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sz="3200" dirty="0"/>
              <a:t>Provjera i filtriranje ulaznih podataka …</a:t>
            </a:r>
            <a:endParaRPr lang="sr-Latn-ME" dirty="0">
              <a:latin typeface="Lucida Sans Typewriter" panose="020B05090305040302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FE1AE-D125-48B2-BD56-558F06559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995363"/>
            <a:ext cx="7194550" cy="514667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sr-Latn-CS" altLang="sr-Latn-RS" sz="1900" dirty="0"/>
              <a:t>Zatim provjeravamo promjenljivu $</a:t>
            </a:r>
            <a:r>
              <a:rPr lang="sr-Latn-CS" altLang="sr-Latn-RS" sz="1900" dirty="0" err="1"/>
              <a:t>searchtype</a:t>
            </a:r>
            <a:r>
              <a:rPr lang="sr-Latn-CS" altLang="sr-Latn-RS" sz="1900" dirty="0"/>
              <a:t> da li sadrži validnu vrijednost bez obzira što je ona promjenljiva HTML elementa &lt;</a:t>
            </a:r>
            <a:r>
              <a:rPr lang="sr-Latn-CS" altLang="sr-Latn-RS" sz="1900" dirty="0" err="1"/>
              <a:t>select</a:t>
            </a:r>
            <a:r>
              <a:rPr lang="sr-Latn-CS" altLang="sr-Latn-RS" sz="1900" dirty="0"/>
              <a:t>&gt;.</a:t>
            </a:r>
          </a:p>
          <a:p>
            <a:pPr>
              <a:spcBef>
                <a:spcPts val="0"/>
              </a:spcBef>
            </a:pPr>
            <a:r>
              <a:rPr lang="sr-Latn-CS" altLang="sr-Latn-RS" sz="1900" dirty="0"/>
              <a:t>Provjera primljenih podata se preporučuje da bi se izbjegli </a:t>
            </a:r>
            <a:r>
              <a:rPr lang="sr-Latn-CS" altLang="sr-Latn-RS" sz="1900" dirty="0" err="1"/>
              <a:t>bezbjedonosni</a:t>
            </a:r>
            <a:r>
              <a:rPr lang="sr-Latn-CS" altLang="sr-Latn-RS" sz="1900" dirty="0"/>
              <a:t> problemi do kojih može doći zato što korisnici pristupaju bazi podataka kroz različite „kapije“ (</a:t>
            </a:r>
            <a:r>
              <a:rPr lang="sr-Latn-CS" altLang="sr-Latn-RS" sz="1900" dirty="0" err="1"/>
              <a:t>preko</a:t>
            </a:r>
            <a:r>
              <a:rPr lang="sr-Latn-CS" altLang="sr-Latn-RS" sz="1900" dirty="0"/>
              <a:t> više različitih interfejsa)</a:t>
            </a:r>
          </a:p>
          <a:p>
            <a:pPr>
              <a:spcBef>
                <a:spcPts val="0"/>
              </a:spcBef>
            </a:pPr>
            <a:r>
              <a:rPr lang="sr-Latn-CS" altLang="sr-Latn-RS" sz="1900" dirty="0"/>
              <a:t>Ako namjeravate da dalje obrađujete podatke koje je korisnici šalju, morate obavezno </a:t>
            </a:r>
            <a:r>
              <a:rPr lang="sr-Latn-CS" altLang="sr-Latn-RS" sz="1900" dirty="0">
                <a:solidFill>
                  <a:srgbClr val="FF0000"/>
                </a:solidFill>
              </a:rPr>
              <a:t>filtrirati upravljačke znakove </a:t>
            </a:r>
            <a:r>
              <a:rPr lang="sr-Latn-CS" altLang="sr-Latn-RS" sz="1900" dirty="0"/>
              <a:t>iz tih podataka.</a:t>
            </a:r>
          </a:p>
          <a:p>
            <a:pPr>
              <a:spcBef>
                <a:spcPts val="0"/>
              </a:spcBef>
            </a:pPr>
            <a:r>
              <a:rPr lang="sr-Latn-CS" sz="1900" dirty="0"/>
              <a:t>To se može uraditi pomoću funkcija:</a:t>
            </a:r>
          </a:p>
          <a:p>
            <a:pPr lvl="1">
              <a:spcBef>
                <a:spcPts val="0"/>
              </a:spcBef>
            </a:pPr>
            <a:r>
              <a:rPr lang="sr-Latn-ME" sz="1900" dirty="0" err="1"/>
              <a:t>addslashes</a:t>
            </a:r>
            <a:r>
              <a:rPr lang="sr-Latn-ME" sz="1900" dirty="0"/>
              <a:t>() – </a:t>
            </a:r>
            <a:r>
              <a:rPr lang="sr-Latn-ME" sz="1900" b="1" dirty="0"/>
              <a:t>argument je znakovna vrijednost a izlaz formatirana znakovna vrijednost.</a:t>
            </a:r>
          </a:p>
          <a:p>
            <a:pPr lvl="1">
              <a:spcBef>
                <a:spcPts val="0"/>
              </a:spcBef>
            </a:pPr>
            <a:r>
              <a:rPr lang="sr-Latn-ME" sz="1900" dirty="0" err="1"/>
              <a:t>get_magic_qutoes_gpc</a:t>
            </a:r>
            <a:r>
              <a:rPr lang="sr-Latn-ME" sz="1900" dirty="0"/>
              <a:t>() – </a:t>
            </a:r>
            <a:r>
              <a:rPr lang="sr-Latn-ME" sz="1900" b="1" dirty="0"/>
              <a:t>slova </a:t>
            </a:r>
            <a:r>
              <a:rPr lang="sr-Latn-ME" sz="1900" b="1" dirty="0" err="1"/>
              <a:t>gpc</a:t>
            </a:r>
            <a:r>
              <a:rPr lang="sr-Latn-ME" sz="1900" b="1" dirty="0"/>
              <a:t> su skraćenica od GET, POST i COOKIE i to znači da se promjenljive koje potiču iz ovih izvora automatski konvertuju. Da li je ova direktiva uključena provjerava se pomoću ove funkcije koja vraća </a:t>
            </a:r>
            <a:r>
              <a:rPr lang="sr-Latn-ME" sz="1900" b="1" dirty="0" err="1"/>
              <a:t>true</a:t>
            </a:r>
            <a:r>
              <a:rPr lang="sr-Latn-ME" sz="1900" b="1" dirty="0"/>
              <a:t> ako se promjenljive iz ovih izvora automatski konvertuju.</a:t>
            </a:r>
          </a:p>
          <a:p>
            <a:pPr lvl="1">
              <a:spcBef>
                <a:spcPts val="0"/>
              </a:spcBef>
            </a:pPr>
            <a:r>
              <a:rPr lang="sr-Latn-ME" sz="1900" b="1" dirty="0"/>
              <a:t>Ako je ova automatska konverzija uključena, prije prikazivanja tih podataka korisniku moraju se obraditi pomoću funkcije</a:t>
            </a:r>
            <a:r>
              <a:rPr lang="sr-Latn-ME" sz="1900" dirty="0"/>
              <a:t>  </a:t>
            </a:r>
            <a:r>
              <a:rPr lang="sr-Latn-ME" sz="1900" dirty="0" err="1"/>
              <a:t>stripslashes</a:t>
            </a:r>
            <a:r>
              <a:rPr lang="sr-Latn-ME" sz="1900" dirty="0"/>
              <a:t>() – </a:t>
            </a:r>
            <a:r>
              <a:rPr lang="sr-Latn-ME" sz="1900" b="1" dirty="0"/>
              <a:t>inače će biti prikazane samo kose crtice</a:t>
            </a:r>
            <a:r>
              <a:rPr lang="sr-Latn-ME" sz="1900" dirty="0"/>
              <a:t>. </a:t>
            </a:r>
          </a:p>
          <a:p>
            <a:pPr>
              <a:spcBef>
                <a:spcPts val="0"/>
              </a:spcBef>
            </a:pPr>
            <a:endParaRPr lang="sr-Latn-CS" altLang="sr-Latn-RS" sz="2000" dirty="0"/>
          </a:p>
        </p:txBody>
      </p:sp>
    </p:spTree>
    <p:extLst>
      <p:ext uri="{BB962C8B-B14F-4D97-AF65-F5344CB8AC3E}">
        <p14:creationId xmlns:p14="http://schemas.microsoft.com/office/powerpoint/2010/main" val="363586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7251-492A-4904-84CD-8E6D8AFEE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sz="2800" dirty="0"/>
              <a:t>Provjera i filtriranje ulaznih podataka …</a:t>
            </a:r>
            <a:endParaRPr lang="sr-Latn-M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33C4E-9296-4B1B-BC2B-416F895CF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5363"/>
            <a:ext cx="7407275" cy="555783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sr-Latn-ME" altLang="sr-Latn-RS" sz="2000" dirty="0"/>
              <a:t>U ovom primjeru radimo dvije stvari:</a:t>
            </a:r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r>
              <a:rPr lang="sr-Latn-ME" sz="2000" dirty="0"/>
              <a:t>Odobravamo vrstu pretrage kao što pokazuje sledeći kod</a:t>
            </a:r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endParaRPr lang="sr-Latn-ME" sz="2000" dirty="0"/>
          </a:p>
          <a:p>
            <a:pPr marL="868363" lvl="1" indent="-457200">
              <a:spcBef>
                <a:spcPts val="0"/>
              </a:spcBef>
              <a:buFont typeface="+mj-lt"/>
              <a:buAutoNum type="arabicPeriod"/>
            </a:pPr>
            <a:r>
              <a:rPr lang="sr-Latn-ME" sz="2000" dirty="0"/>
              <a:t>Da bi se zaštitili od problematičnih unosa u polja za pretragu koristimo UNAPRIJED PRIPREMLJENE ISKAZE (engl. </a:t>
            </a:r>
            <a:r>
              <a:rPr lang="sr-Latn-ME" sz="2000" dirty="0" err="1"/>
              <a:t>Prepared</a:t>
            </a:r>
            <a:r>
              <a:rPr lang="sr-Latn-ME" sz="2000" dirty="0"/>
              <a:t> </a:t>
            </a:r>
            <a:r>
              <a:rPr lang="sr-Latn-ME" sz="2000" dirty="0" err="1"/>
              <a:t>statements</a:t>
            </a:r>
            <a:r>
              <a:rPr lang="sr-Latn-ME" sz="2000" dirty="0"/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E34937-F70B-49C8-BE4A-D98DF2622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12" y="1676400"/>
            <a:ext cx="8401050" cy="304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 err="1">
                <a:latin typeface="Lucida Sans Typewriter" panose="020B0509030504030204" pitchFamily="49" charset="0"/>
              </a:rPr>
              <a:t>switch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($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searchtype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) {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case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'Title':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case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Author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':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case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'ISBN': 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break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default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: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'&lt;p&gt;Ovo nije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vazeci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tip pretrage. &lt;br/&gt;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 Vratite se nazad i pokusajte ponovo.&lt;/p&gt;';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exit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;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1591649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B10A0-BADE-467A-B54E-14D1B679C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Uspostavljanje veze sa bazom podataka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157126-6053-46E5-BA65-9D353D13C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025525"/>
            <a:ext cx="7194550" cy="5146675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sr-Latn-ME" sz="2000" dirty="0"/>
              <a:t>Osnovna biblioteka za povezivanje sa bazom podataka je </a:t>
            </a:r>
            <a:r>
              <a:rPr lang="sr-Latn-ME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mysqli</a:t>
            </a:r>
            <a:r>
              <a:rPr lang="sr-Latn-ME" sz="2000" dirty="0"/>
              <a:t> (slovo i je od engleske riječi </a:t>
            </a:r>
            <a:r>
              <a:rPr lang="sr-Latn-ME" sz="2000" dirty="0" err="1"/>
              <a:t>improved</a:t>
            </a:r>
            <a:r>
              <a:rPr lang="sr-Latn-ME" sz="2000" dirty="0"/>
              <a:t>)</a:t>
            </a:r>
          </a:p>
          <a:p>
            <a:pPr>
              <a:spcBef>
                <a:spcPts val="400"/>
              </a:spcBef>
            </a:pPr>
            <a:r>
              <a:rPr lang="sr-Latn-ME" sz="2000" dirty="0"/>
              <a:t>Kada koristite ovu biblioteku možete koristiti i </a:t>
            </a:r>
            <a:r>
              <a:rPr lang="sr-Latn-ME" sz="2000" dirty="0" err="1"/>
              <a:t>objektno</a:t>
            </a:r>
            <a:r>
              <a:rPr lang="sr-Latn-ME" sz="2000" dirty="0"/>
              <a:t> orijentisane i proceduralne sintakse.</a:t>
            </a:r>
          </a:p>
          <a:p>
            <a:pPr>
              <a:spcBef>
                <a:spcPts val="400"/>
              </a:spcBef>
            </a:pPr>
            <a:r>
              <a:rPr lang="sr-Latn-ME" sz="2000" dirty="0"/>
              <a:t>Povezivanje sa </a:t>
            </a:r>
            <a:r>
              <a:rPr lang="sr-Latn-ME" sz="2000" dirty="0" err="1"/>
              <a:t>MySQL</a:t>
            </a:r>
            <a:r>
              <a:rPr lang="sr-Latn-ME" sz="2000" dirty="0"/>
              <a:t> serverom obavlja sledeći red u </a:t>
            </a:r>
            <a:r>
              <a:rPr lang="sr-Latn-ME" sz="2000" dirty="0" err="1"/>
              <a:t>scruptu</a:t>
            </a:r>
            <a:endParaRPr lang="sr-Latn-ME" sz="2000" dirty="0"/>
          </a:p>
          <a:p>
            <a:pPr>
              <a:spcBef>
                <a:spcPts val="400"/>
              </a:spcBef>
            </a:pPr>
            <a:endParaRPr lang="sr-Latn-ME" sz="2000" dirty="0"/>
          </a:p>
          <a:p>
            <a:pPr>
              <a:spcBef>
                <a:spcPts val="400"/>
              </a:spcBef>
            </a:pPr>
            <a:endParaRPr lang="sr-Latn-ME" sz="2000" dirty="0"/>
          </a:p>
          <a:p>
            <a:pPr>
              <a:spcBef>
                <a:spcPts val="400"/>
              </a:spcBef>
            </a:pPr>
            <a:r>
              <a:rPr lang="sr-Latn-ME" sz="2000" dirty="0"/>
              <a:t>Ovaj red pravi instancu klase </a:t>
            </a:r>
            <a:r>
              <a:rPr lang="sr-Latn-ME" sz="2000" dirty="0" err="1"/>
              <a:t>mysqli</a:t>
            </a:r>
            <a:r>
              <a:rPr lang="sr-Latn-ME" sz="2000" dirty="0"/>
              <a:t> i uspostavlja vezu sa serverom </a:t>
            </a:r>
            <a:r>
              <a:rPr lang="sr-Latn-ME" sz="2000" dirty="0" err="1"/>
              <a:t>localhost</a:t>
            </a:r>
            <a:r>
              <a:rPr lang="sr-Latn-ME" sz="2000" dirty="0"/>
              <a:t>.</a:t>
            </a:r>
          </a:p>
          <a:p>
            <a:pPr>
              <a:spcBef>
                <a:spcPts val="400"/>
              </a:spcBef>
            </a:pPr>
            <a:r>
              <a:rPr lang="sr-Latn-ME" sz="2000" dirty="0"/>
              <a:t>Ovaj </a:t>
            </a:r>
            <a:r>
              <a:rPr lang="sr-Latn-ME" sz="2000" dirty="0" err="1"/>
              <a:t>objektno</a:t>
            </a:r>
            <a:r>
              <a:rPr lang="sr-Latn-ME" sz="2000" dirty="0"/>
              <a:t> orijentisani oblik sintakse omogućava da sa bazom podataka radite tako što pozovete metode objekta $</a:t>
            </a:r>
            <a:r>
              <a:rPr lang="sr-Latn-ME" sz="2000" dirty="0" err="1"/>
              <a:t>db</a:t>
            </a:r>
            <a:r>
              <a:rPr lang="sr-Latn-ME" sz="2000" dirty="0"/>
              <a:t>.</a:t>
            </a:r>
          </a:p>
          <a:p>
            <a:pPr>
              <a:spcBef>
                <a:spcPts val="400"/>
              </a:spcBef>
            </a:pPr>
            <a:r>
              <a:rPr lang="sr-Latn-ME" sz="2000" dirty="0"/>
              <a:t>Proceduralni oblik sintakse je</a:t>
            </a:r>
          </a:p>
          <a:p>
            <a:pPr>
              <a:spcBef>
                <a:spcPts val="400"/>
              </a:spcBef>
            </a:pPr>
            <a:endParaRPr lang="sr-Latn-ME" sz="2000" dirty="0"/>
          </a:p>
          <a:p>
            <a:pPr>
              <a:spcBef>
                <a:spcPts val="400"/>
              </a:spcBef>
            </a:pPr>
            <a:endParaRPr lang="sr-Latn-ME" sz="2000" dirty="0"/>
          </a:p>
          <a:p>
            <a:pPr>
              <a:spcBef>
                <a:spcPts val="400"/>
              </a:spcBef>
            </a:pPr>
            <a:r>
              <a:rPr lang="sr-Latn-ME" sz="2000" dirty="0"/>
              <a:t>Umjesto objekta, ova funkcija vraća rezultat tipa resurs, koji </a:t>
            </a:r>
            <a:r>
              <a:rPr lang="sr-Latn-ME" sz="2000" dirty="0" err="1"/>
              <a:t>predstavalja</a:t>
            </a:r>
            <a:r>
              <a:rPr lang="sr-Latn-ME" sz="2000" dirty="0"/>
              <a:t> vezu sa bazom podataka. Ovako dobijeni resurs mora se proslijediti svim ostalim funkcijama iz biblioteke </a:t>
            </a:r>
            <a:r>
              <a:rPr lang="sr-Latn-ME" sz="2000" dirty="0" err="1"/>
              <a:t>mysqli</a:t>
            </a:r>
            <a:r>
              <a:rPr lang="sr-Latn-ME" sz="2000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6C1EDB-F092-461D-B73A-A97C4BEB4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590800"/>
            <a:ext cx="840105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db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=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new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mysqli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('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localhost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', 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root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', '', 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books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');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46C518-F70C-4E02-A937-FB2A3D38A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675" y="4719637"/>
            <a:ext cx="8401050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db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=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mysqli_connect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('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localhost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', 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root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', '', 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books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4198427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D5CF2-CF8F-44AE-9209-6DBF85BF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Rezultat pokušaja uspostavljanja veze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73B71-BEA1-43EE-ABEB-A10B1A7F5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43000"/>
            <a:ext cx="7194550" cy="4999038"/>
          </a:xfrm>
        </p:spPr>
        <p:txBody>
          <a:bodyPr/>
          <a:lstStyle/>
          <a:p>
            <a:r>
              <a:rPr lang="sr-Latn-ME" sz="2000" dirty="0"/>
              <a:t>Uvijek treba provjeriti rezultat pokušaja uspostavljanja veze jer preostali dio </a:t>
            </a:r>
            <a:r>
              <a:rPr lang="sr-Latn-ME" sz="2000" dirty="0" err="1"/>
              <a:t>scripta</a:t>
            </a:r>
            <a:r>
              <a:rPr lang="sr-Latn-ME" sz="2000" dirty="0"/>
              <a:t> neće raditi bez funkcionalne veze s bazom podataka. To radi sledeći blok</a:t>
            </a:r>
          </a:p>
          <a:p>
            <a:endParaRPr lang="sr-Latn-ME" sz="1200" dirty="0"/>
          </a:p>
          <a:p>
            <a:endParaRPr lang="sr-Latn-ME" sz="1200" dirty="0"/>
          </a:p>
          <a:p>
            <a:endParaRPr lang="sr-Latn-ME" sz="2700" dirty="0"/>
          </a:p>
          <a:p>
            <a:endParaRPr lang="sr-Latn-ME" sz="2000" dirty="0"/>
          </a:p>
          <a:p>
            <a:pPr>
              <a:spcBef>
                <a:spcPts val="400"/>
              </a:spcBef>
            </a:pPr>
            <a:r>
              <a:rPr lang="sr-Latn-ME" sz="2000" dirty="0"/>
              <a:t>Ovaj blok koda je isti i za proceduralnu i za </a:t>
            </a:r>
            <a:r>
              <a:rPr lang="sr-Latn-ME" sz="2000" dirty="0" err="1"/>
              <a:t>obkektno</a:t>
            </a:r>
            <a:r>
              <a:rPr lang="sr-Latn-ME" sz="2000" dirty="0"/>
              <a:t> orjentisanu verziju.</a:t>
            </a:r>
          </a:p>
          <a:p>
            <a:pPr>
              <a:spcBef>
                <a:spcPts val="400"/>
              </a:spcBef>
            </a:pPr>
            <a:r>
              <a:rPr lang="sr-Latn-ME" sz="2000" dirty="0"/>
              <a:t>Funkcija </a:t>
            </a:r>
            <a:r>
              <a:rPr lang="sr-Latn-CS" altLang="sr-Latn-R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mysqli_connect_errno</a:t>
            </a:r>
            <a:r>
              <a:rPr lang="sr-Latn-CS" altLang="sr-Latn-R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sr-Latn-CS" altLang="sr-Latn-RS" sz="2000" dirty="0"/>
              <a:t> vraća broj greške u slučaju neuspješnog izvršavanja, odnosno vraća nulu ako se uspješno izvrši.</a:t>
            </a:r>
            <a:endParaRPr lang="sr-Latn-ME" sz="2000" dirty="0"/>
          </a:p>
          <a:p>
            <a:pPr>
              <a:spcBef>
                <a:spcPts val="400"/>
              </a:spcBef>
            </a:pPr>
            <a:endParaRPr lang="sr-Latn-ME" sz="2000" dirty="0"/>
          </a:p>
          <a:p>
            <a:endParaRPr lang="sr-Latn-ME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8A8FD1-F4B3-4BA0-855A-6CB0DF62F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057400"/>
            <a:ext cx="8401050" cy="15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 err="1">
                <a:latin typeface="Lucida Sans Typewriter" panose="020B0509030504030204" pitchFamily="49" charset="0"/>
              </a:rPr>
              <a:t>if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(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mysqli_connect_errno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()) {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'&lt;p&gt;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Error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: Nije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moguce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povezati se sa bazom podataka.&lt;br/&gt;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 Pokusajte ponovo kasnije.&lt;/p&gt;';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exit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1960580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738C9-38FF-49E5-A3A5-ED345E7C4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Izbor baze podataka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7A2C3-9379-4FD3-961E-EBE74D83D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43000"/>
            <a:ext cx="7194550" cy="499903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Latn-ME" dirty="0"/>
              <a:t>Bazu podataka s kojom </a:t>
            </a:r>
            <a:r>
              <a:rPr lang="sr-Latn-ME" dirty="0" err="1"/>
              <a:t>želite</a:t>
            </a:r>
            <a:r>
              <a:rPr lang="sr-Latn-ME" dirty="0"/>
              <a:t> da uspostavite vezu morate navesti kao parametar konstruktora </a:t>
            </a:r>
            <a:r>
              <a:rPr lang="sr-Latn-ME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mysqli</a:t>
            </a:r>
            <a:r>
              <a:rPr lang="sr-Latn-ME" dirty="0"/>
              <a:t> ili funkcije </a:t>
            </a:r>
            <a:r>
              <a:rPr lang="sr-Latn-CS" altLang="sr-Latn-R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mysqli_connect</a:t>
            </a:r>
            <a:r>
              <a:rPr lang="sr-Latn-CS" altLang="sr-Latn-RS" dirty="0">
                <a:latin typeface="Courier New" panose="02070309020205020404" pitchFamily="49" charset="0"/>
                <a:cs typeface="Courier New" panose="02070309020205020404" pitchFamily="49" charset="0"/>
              </a:rPr>
              <a:t>(). </a:t>
            </a:r>
          </a:p>
          <a:p>
            <a:pPr>
              <a:spcBef>
                <a:spcPts val="600"/>
              </a:spcBef>
            </a:pPr>
            <a:r>
              <a:rPr lang="sr-Latn-CS" altLang="sr-Latn-RS" dirty="0">
                <a:cs typeface="Courier New" panose="02070309020205020404" pitchFamily="49" charset="0"/>
              </a:rPr>
              <a:t>Ako  </a:t>
            </a:r>
            <a:r>
              <a:rPr lang="sr-Latn-CS" altLang="sr-Latn-RS" dirty="0" err="1">
                <a:cs typeface="Courier New" panose="02070309020205020404" pitchFamily="49" charset="0"/>
              </a:rPr>
              <a:t>želite</a:t>
            </a:r>
            <a:r>
              <a:rPr lang="sr-Latn-CS" altLang="sr-Latn-RS" dirty="0">
                <a:cs typeface="Courier New" panose="02070309020205020404" pitchFamily="49" charset="0"/>
              </a:rPr>
              <a:t> da iz tekuće baze podataka </a:t>
            </a:r>
            <a:r>
              <a:rPr lang="sr-Latn-CS" altLang="sr-Latn-RS" dirty="0" err="1">
                <a:cs typeface="Courier New" panose="02070309020205020404" pitchFamily="49" charset="0"/>
              </a:rPr>
              <a:t>pređete</a:t>
            </a:r>
            <a:r>
              <a:rPr lang="sr-Latn-CS" altLang="sr-Latn-RS" dirty="0">
                <a:cs typeface="Courier New" panose="02070309020205020404" pitchFamily="49" charset="0"/>
              </a:rPr>
              <a:t> u drugu, to možete uraditi na jedan od sledeća dva načina:</a:t>
            </a:r>
          </a:p>
          <a:p>
            <a:pPr>
              <a:spcBef>
                <a:spcPts val="600"/>
              </a:spcBef>
            </a:pPr>
            <a:endParaRPr lang="sr-Latn-CS" sz="3600" dirty="0"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</a:pPr>
            <a:r>
              <a:rPr lang="sr-Latn-CS" dirty="0">
                <a:cs typeface="Courier New" panose="02070309020205020404" pitchFamily="49" charset="0"/>
              </a:rPr>
              <a:t>Ili</a:t>
            </a:r>
          </a:p>
          <a:p>
            <a:pPr>
              <a:spcBef>
                <a:spcPts val="600"/>
              </a:spcBef>
            </a:pPr>
            <a:endParaRPr lang="sr-Latn-CS" dirty="0"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</a:pPr>
            <a:endParaRPr lang="sr-Latn-CS" dirty="0"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</a:pPr>
            <a:r>
              <a:rPr lang="sr-Latn-CS" dirty="0">
                <a:cs typeface="Courier New" panose="02070309020205020404" pitchFamily="49" charset="0"/>
              </a:rPr>
              <a:t>Ovdje je uočljiva sličnost između funkcija kada imamo proceduralnu ili </a:t>
            </a:r>
            <a:r>
              <a:rPr lang="sr-Latn-CS" dirty="0" err="1">
                <a:cs typeface="Courier New" panose="02070309020205020404" pitchFamily="49" charset="0"/>
              </a:rPr>
              <a:t>objektnu</a:t>
            </a:r>
            <a:r>
              <a:rPr lang="sr-Latn-CS" dirty="0">
                <a:cs typeface="Courier New" panose="02070309020205020404" pitchFamily="49" charset="0"/>
              </a:rPr>
              <a:t> varijantu.</a:t>
            </a:r>
            <a:endParaRPr lang="sr-Latn-ME" dirty="0"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0E61F5-01CB-415B-924D-99F57CC3F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900397"/>
            <a:ext cx="8401050" cy="5484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db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select_db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(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ime_baze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20957A-61DE-4716-8F9D-037142DC9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223" y="3972736"/>
            <a:ext cx="8401050" cy="5484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 err="1">
                <a:latin typeface="Lucida Sans Typewriter" panose="020B0509030504030204" pitchFamily="49" charset="0"/>
              </a:rPr>
              <a:t>Masqli_select_db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(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resurs_baze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,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ime_baze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61282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BBD02-938C-4588-A7F9-3401B83A9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Zadavanje upita bazi podataka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065E24-4818-4D00-99F2-5A83B4C7D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43000"/>
            <a:ext cx="7194550" cy="499903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Latn-ME" dirty="0"/>
              <a:t>Zadavanje upita u bazi podataka pokreće se pomoću funkcije </a:t>
            </a:r>
            <a:r>
              <a:rPr lang="sr-Latn-ME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mysql_query</a:t>
            </a:r>
            <a:r>
              <a:rPr lang="sr-Latn-ME" b="0" dirty="0">
                <a:latin typeface="Courier New" panose="02070309020205020404" pitchFamily="49" charset="0"/>
                <a:cs typeface="Courier New" panose="02070309020205020404" pitchFamily="49" charset="0"/>
              </a:rPr>
              <a:t>().</a:t>
            </a:r>
          </a:p>
          <a:p>
            <a:pPr>
              <a:spcBef>
                <a:spcPts val="600"/>
              </a:spcBef>
            </a:pPr>
            <a:r>
              <a:rPr lang="sr-Latn-ME" dirty="0"/>
              <a:t>Preporučuje se, međutim, da prethodno definišete taj upit</a:t>
            </a:r>
          </a:p>
          <a:p>
            <a:pPr>
              <a:spcBef>
                <a:spcPts val="600"/>
              </a:spcBef>
            </a:pPr>
            <a:endParaRPr lang="sr-Latn-ME" dirty="0"/>
          </a:p>
          <a:p>
            <a:pPr>
              <a:spcBef>
                <a:spcPts val="600"/>
              </a:spcBef>
            </a:pPr>
            <a:endParaRPr lang="sr-Latn-ME" sz="1000" dirty="0"/>
          </a:p>
          <a:p>
            <a:pPr>
              <a:spcBef>
                <a:spcPts val="600"/>
              </a:spcBef>
            </a:pPr>
            <a:r>
              <a:rPr lang="sr-Latn-ME" dirty="0"/>
              <a:t>Ovdje treba primijetiti dvije stvari:</a:t>
            </a:r>
          </a:p>
          <a:p>
            <a:pPr lvl="1">
              <a:spcBef>
                <a:spcPts val="600"/>
              </a:spcBef>
            </a:pPr>
            <a:r>
              <a:rPr lang="sr-Latn-ME" dirty="0"/>
              <a:t>Direktno smo stavili promjenljivu </a:t>
            </a:r>
            <a:r>
              <a:rPr lang="sr-Latn-ME" b="0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sr-Latn-ME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searchtype</a:t>
            </a:r>
            <a:r>
              <a:rPr lang="sr-Latn-ME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ME" b="0" dirty="0">
                <a:cs typeface="Courier New" panose="02070309020205020404" pitchFamily="49" charset="0"/>
              </a:rPr>
              <a:t>u upit.</a:t>
            </a:r>
          </a:p>
          <a:p>
            <a:pPr lvl="1">
              <a:spcBef>
                <a:spcPts val="600"/>
              </a:spcBef>
            </a:pPr>
            <a:r>
              <a:rPr lang="sr-Latn-ME" dirty="0"/>
              <a:t>Na mjestu gdje očekujemo promjenljivu 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sr-Latn-ME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searchterm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ME" dirty="0">
                <a:cs typeface="Courier New" panose="02070309020205020404" pitchFamily="49" charset="0"/>
              </a:rPr>
              <a:t>vidimo ?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sr-Latn-ME" dirty="0">
                <a:cs typeface="Courier New" panose="02070309020205020404" pitchFamily="49" charset="0"/>
              </a:rPr>
              <a:t> Šta ovo znači?</a:t>
            </a:r>
          </a:p>
          <a:p>
            <a:pPr>
              <a:spcBef>
                <a:spcPts val="600"/>
              </a:spcBef>
            </a:pPr>
            <a:r>
              <a:rPr lang="sr-Latn-ME" dirty="0">
                <a:cs typeface="Courier New" panose="02070309020205020404" pitchFamily="49" charset="0"/>
              </a:rPr>
              <a:t>Na nekim mjestima možete vidjeti i sledeći upit</a:t>
            </a:r>
            <a:endParaRPr lang="sr-Latn-M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310C87-E5AC-4701-A434-2D20503686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590800"/>
            <a:ext cx="8401050" cy="5484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$query = "SELECT ISBN, Author, Title, Price FROM Books WHERE $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searchtype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 = ?";</a:t>
            </a:r>
            <a:endParaRPr lang="sr-Latn-CS" altLang="sr-Latn-RS" sz="1400" dirty="0">
              <a:latin typeface="Lucida Sans Typewriter" panose="020B05090305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729F4F-D23A-4611-B8C9-BDE0AAC2B9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5593557"/>
            <a:ext cx="8401050" cy="5484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r>
              <a:rPr lang="en-US" sz="1250" dirty="0">
                <a:latin typeface="Courier New" panose="02070309020205020404" pitchFamily="49" charset="0"/>
                <a:cs typeface="Courier New" panose="02070309020205020404" pitchFamily="49" charset="0"/>
              </a:rPr>
              <a:t>$query = "SELECT ISBN, Author, Title, Price FROM Book </a:t>
            </a:r>
            <a:r>
              <a:rPr lang="en-US" sz="12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WHERE$searchtype</a:t>
            </a:r>
            <a:r>
              <a:rPr lang="en-US" sz="1250" dirty="0">
                <a:latin typeface="Courier New" panose="02070309020205020404" pitchFamily="49" charset="0"/>
                <a:cs typeface="Courier New" panose="02070309020205020404" pitchFamily="49" charset="0"/>
              </a:rPr>
              <a:t> =</a:t>
            </a:r>
            <a:r>
              <a:rPr lang="sr-Latn-ME" sz="1250" dirty="0">
                <a:latin typeface="Courier New" panose="02070309020205020404" pitchFamily="49" charset="0"/>
                <a:cs typeface="Courier New" panose="02070309020205020404" pitchFamily="49" charset="0"/>
              </a:rPr>
              <a:t> '$</a:t>
            </a:r>
            <a:r>
              <a:rPr lang="sr-Latn-ME" sz="12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searchterm</a:t>
            </a:r>
            <a:r>
              <a:rPr lang="sr-Latn-ME" sz="1250" dirty="0">
                <a:latin typeface="Courier New" panose="02070309020205020404" pitchFamily="49" charset="0"/>
                <a:cs typeface="Courier New" panose="02070309020205020404" pitchFamily="49" charset="0"/>
              </a:rPr>
              <a:t>'";</a:t>
            </a:r>
            <a:endParaRPr lang="sr-Latn-CS" altLang="sr-Latn-RS" sz="125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522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6C522-08F5-4B18-AD33-7F5EF8A88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Unaprijed definisani iskazi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5DEB0-2E66-420F-9E81-6700D992A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995363"/>
            <a:ext cx="7194550" cy="514667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Latn-ME" dirty="0" err="1"/>
              <a:t>Bibloteka</a:t>
            </a:r>
            <a:r>
              <a:rPr lang="sr-Latn-ME" dirty="0"/>
              <a:t> </a:t>
            </a:r>
            <a:r>
              <a:rPr lang="sr-Latn-ME" dirty="0" err="1"/>
              <a:t>mysqli</a:t>
            </a:r>
            <a:r>
              <a:rPr lang="sr-Latn-ME" dirty="0"/>
              <a:t> podržava upotrebu unaprijed definisanih iskaza (</a:t>
            </a:r>
            <a:r>
              <a:rPr lang="sr-Latn-ME" dirty="0" err="1"/>
              <a:t>prepared</a:t>
            </a:r>
            <a:r>
              <a:rPr lang="sr-Latn-ME" dirty="0"/>
              <a:t> </a:t>
            </a:r>
            <a:r>
              <a:rPr lang="sr-Latn-ME" dirty="0" err="1"/>
              <a:t>statements</a:t>
            </a:r>
            <a:r>
              <a:rPr lang="sr-Latn-ME" dirty="0"/>
              <a:t>).</a:t>
            </a:r>
          </a:p>
          <a:p>
            <a:pPr>
              <a:spcBef>
                <a:spcPts val="600"/>
              </a:spcBef>
            </a:pPr>
            <a:r>
              <a:rPr lang="sr-Latn-ME" dirty="0" err="1"/>
              <a:t>Prednost</a:t>
            </a:r>
            <a:r>
              <a:rPr lang="sr-Latn-ME" dirty="0"/>
              <a:t> im je što se brže izvršavaju, što je korisno kada isti upit izvršavate mnogo puta sa različitim podacima.</a:t>
            </a:r>
          </a:p>
          <a:p>
            <a:pPr>
              <a:spcBef>
                <a:spcPts val="600"/>
              </a:spcBef>
            </a:pPr>
            <a:r>
              <a:rPr lang="sr-Latn-ME" dirty="0"/>
              <a:t>Štite od napada tipa umetanje zlonamjernog SQL koda – poznat kao SQL INJECTION.</a:t>
            </a:r>
          </a:p>
          <a:p>
            <a:pPr>
              <a:spcBef>
                <a:spcPts val="600"/>
              </a:spcBef>
            </a:pPr>
            <a:r>
              <a:rPr lang="sr-Latn-ME" dirty="0"/>
              <a:t> Suština unaprijed pripremljenog iskaza je to što </a:t>
            </a:r>
            <a:r>
              <a:rPr lang="sr-Latn-ME" dirty="0" err="1"/>
              <a:t>MySQL</a:t>
            </a:r>
            <a:r>
              <a:rPr lang="sr-Latn-ME" dirty="0"/>
              <a:t> serveru šaljete odvojeno šablon upita koji </a:t>
            </a:r>
            <a:r>
              <a:rPr lang="sr-Latn-ME" dirty="0" err="1"/>
              <a:t>želite</a:t>
            </a:r>
            <a:r>
              <a:rPr lang="sr-Latn-ME" dirty="0"/>
              <a:t> da izvršite, a zatim i podatke za taj upit.</a:t>
            </a:r>
          </a:p>
          <a:p>
            <a:pPr>
              <a:spcBef>
                <a:spcPts val="600"/>
              </a:spcBef>
            </a:pPr>
            <a:r>
              <a:rPr lang="sr-Latn-ME" dirty="0"/>
              <a:t>Istom unaprijed pripremljenom iskazu možete slati grupe podataka iste vrste, što je naročito korisno za grupno umetanje većih količina podataka.</a:t>
            </a:r>
          </a:p>
        </p:txBody>
      </p:sp>
    </p:spTree>
    <p:extLst>
      <p:ext uri="{BB962C8B-B14F-4D97-AF65-F5344CB8AC3E}">
        <p14:creationId xmlns:p14="http://schemas.microsoft.com/office/powerpoint/2010/main" val="3217014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D3C69-DE55-4BFD-ADDD-9682F5BA2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Unaprijed definisani iskazi…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AC46C-FC18-4709-8137-5D275A402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43000"/>
            <a:ext cx="7194550" cy="4999038"/>
          </a:xfrm>
        </p:spPr>
        <p:txBody>
          <a:bodyPr/>
          <a:lstStyle/>
          <a:p>
            <a:r>
              <a:rPr lang="sr-Latn-ME" dirty="0"/>
              <a:t>Unaprijed pripremljeni iskaz u </a:t>
            </a:r>
            <a:r>
              <a:rPr lang="sr-Latn-ME" dirty="0" err="1"/>
              <a:t>skruptu</a:t>
            </a:r>
            <a:r>
              <a:rPr lang="sr-Latn-ME" dirty="0"/>
              <a:t> </a:t>
            </a:r>
            <a:r>
              <a:rPr lang="sr-Latn-ME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results.php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ME" dirty="0"/>
              <a:t>je upotrijebljen na sledeći način:</a:t>
            </a:r>
          </a:p>
          <a:p>
            <a:endParaRPr lang="sr-Latn-ME" dirty="0"/>
          </a:p>
          <a:p>
            <a:endParaRPr lang="sr-Latn-ME" dirty="0"/>
          </a:p>
          <a:p>
            <a:endParaRPr lang="sr-Latn-ME" sz="1000" dirty="0"/>
          </a:p>
          <a:p>
            <a:r>
              <a:rPr lang="sr-Latn-ME" dirty="0"/>
              <a:t>Kada zadajete tekst upita, umjesto da zadajete vrijednosti za polje, upisujete znak pitanja za njegovu vrijednost. </a:t>
            </a:r>
          </a:p>
          <a:p>
            <a:r>
              <a:rPr lang="sr-Latn-ME" dirty="0"/>
              <a:t>Ako imate više vrijednosti, onda je kod</a:t>
            </a:r>
          </a:p>
          <a:p>
            <a:endParaRPr lang="sr-Latn-ME" dirty="0"/>
          </a:p>
          <a:p>
            <a:r>
              <a:rPr lang="sr-Latn-ME" dirty="0"/>
              <a:t>Ne upisuju se navodnici niti bilo koji drugi </a:t>
            </a:r>
            <a:r>
              <a:rPr lang="sr-Latn-ME" dirty="0" err="1"/>
              <a:t>zankovi</a:t>
            </a:r>
            <a:r>
              <a:rPr lang="sr-Latn-ME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C570E6A-72D9-483A-9139-12726679A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905000"/>
            <a:ext cx="8401050" cy="1371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$query = "SELECT ISBN, Author, Title, Price FROM Books WHERE $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searchtype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 = ?";</a:t>
            </a:r>
          </a:p>
          <a:p>
            <a:pPr>
              <a:spcBef>
                <a:spcPts val="600"/>
              </a:spcBef>
              <a:buNone/>
            </a:pPr>
            <a:r>
              <a:rPr lang="en-US" altLang="sr-Latn-RS" sz="1500" dirty="0">
                <a:latin typeface="Lucida Sans Typewriter" panose="020B0509030504030204" pitchFamily="49" charset="0"/>
              </a:rPr>
              <a:t>    $</a:t>
            </a:r>
            <a:r>
              <a:rPr lang="en-US" altLang="sr-Latn-RS" sz="1500" dirty="0" err="1">
                <a:latin typeface="Lucida Sans Typewriter" panose="020B0509030504030204" pitchFamily="49" charset="0"/>
              </a:rPr>
              <a:t>stmt</a:t>
            </a:r>
            <a:r>
              <a:rPr lang="en-US" altLang="sr-Latn-RS" sz="1500" dirty="0">
                <a:latin typeface="Lucida Sans Typewriter" panose="020B0509030504030204" pitchFamily="49" charset="0"/>
              </a:rPr>
              <a:t> = $</a:t>
            </a:r>
            <a:r>
              <a:rPr lang="en-US" altLang="sr-Latn-RS" sz="1500" dirty="0" err="1">
                <a:latin typeface="Lucida Sans Typewriter" panose="020B0509030504030204" pitchFamily="49" charset="0"/>
              </a:rPr>
              <a:t>db</a:t>
            </a:r>
            <a:r>
              <a:rPr lang="en-US" altLang="sr-Latn-RS" sz="1500" dirty="0">
                <a:latin typeface="Lucida Sans Typewriter" panose="020B0509030504030204" pitchFamily="49" charset="0"/>
              </a:rPr>
              <a:t>-&gt;prepare($query);</a:t>
            </a:r>
          </a:p>
          <a:p>
            <a:pPr>
              <a:spcBef>
                <a:spcPts val="600"/>
              </a:spcBef>
              <a:buNone/>
            </a:pPr>
            <a:r>
              <a:rPr lang="en-US" altLang="sr-Latn-RS" sz="1500" dirty="0">
                <a:latin typeface="Lucida Sans Typewriter" panose="020B0509030504030204" pitchFamily="49" charset="0"/>
              </a:rPr>
              <a:t>    $</a:t>
            </a:r>
            <a:r>
              <a:rPr lang="en-US" altLang="sr-Latn-RS" sz="1500" dirty="0" err="1">
                <a:latin typeface="Lucida Sans Typewriter" panose="020B0509030504030204" pitchFamily="49" charset="0"/>
              </a:rPr>
              <a:t>stmt</a:t>
            </a:r>
            <a:r>
              <a:rPr lang="en-US" altLang="sr-Latn-RS" sz="1500" dirty="0">
                <a:latin typeface="Lucida Sans Typewriter" panose="020B0509030504030204" pitchFamily="49" charset="0"/>
              </a:rPr>
              <a:t>-&gt;</a:t>
            </a:r>
            <a:r>
              <a:rPr lang="en-US" altLang="sr-Latn-RS" sz="1500" dirty="0" err="1">
                <a:latin typeface="Lucida Sans Typewriter" panose="020B0509030504030204" pitchFamily="49" charset="0"/>
              </a:rPr>
              <a:t>bind_param</a:t>
            </a:r>
            <a:r>
              <a:rPr lang="en-US" altLang="sr-Latn-RS" sz="1500" dirty="0">
                <a:latin typeface="Lucida Sans Typewriter" panose="020B0509030504030204" pitchFamily="49" charset="0"/>
              </a:rPr>
              <a:t>('s', $</a:t>
            </a:r>
            <a:r>
              <a:rPr lang="en-U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en-US" altLang="sr-Latn-RS" sz="1500" dirty="0">
                <a:latin typeface="Lucida Sans Typewriter" panose="020B0509030504030204" pitchFamily="49" charset="0"/>
              </a:rPr>
              <a:t>);  </a:t>
            </a:r>
          </a:p>
          <a:p>
            <a:pPr>
              <a:spcBef>
                <a:spcPts val="600"/>
              </a:spcBef>
              <a:buNone/>
            </a:pPr>
            <a:r>
              <a:rPr lang="en-US" altLang="sr-Latn-RS" sz="1500" dirty="0">
                <a:latin typeface="Lucida Sans Typewriter" panose="020B0509030504030204" pitchFamily="49" charset="0"/>
              </a:rPr>
              <a:t>    $</a:t>
            </a:r>
            <a:r>
              <a:rPr lang="en-US" altLang="sr-Latn-RS" sz="1500" dirty="0" err="1">
                <a:latin typeface="Lucida Sans Typewriter" panose="020B0509030504030204" pitchFamily="49" charset="0"/>
              </a:rPr>
              <a:t>stmt</a:t>
            </a:r>
            <a:r>
              <a:rPr lang="en-US" altLang="sr-Latn-RS" sz="1500" dirty="0">
                <a:latin typeface="Lucida Sans Typewriter" panose="020B0509030504030204" pitchFamily="49" charset="0"/>
              </a:rPr>
              <a:t>-&gt;execute();</a:t>
            </a:r>
            <a:endParaRPr lang="sr-Latn-CS" altLang="sr-Latn-RS" sz="1500" dirty="0">
              <a:latin typeface="Lucida Sans Typewriter" panose="020B05090305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0375D4-1768-4C10-96E5-1FFDC6922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5029200"/>
            <a:ext cx="840105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 $query = "INSERT INTO Books VALUES (?, ?, ?, ?)";</a:t>
            </a:r>
            <a:endParaRPr lang="sr-Latn-CS" altLang="sr-Latn-RS" sz="1500" dirty="0">
              <a:latin typeface="Lucida Sans Typewriter" panose="020B05090305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016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081AB-0499-4B6A-B9F2-AAE2F2DFF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Unaprijed definisani iskazi…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33E40-658F-435E-8390-8AE586267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066800"/>
            <a:ext cx="7194550" cy="5075238"/>
          </a:xfrm>
        </p:spPr>
        <p:txBody>
          <a:bodyPr/>
          <a:lstStyle/>
          <a:p>
            <a:r>
              <a:rPr lang="sr-Latn-ME" sz="2000" dirty="0"/>
              <a:t>U drugom redu pozivamo metodu</a:t>
            </a:r>
          </a:p>
          <a:p>
            <a:endParaRPr lang="sr-Latn-M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sr-Latn-ME" sz="2000" dirty="0">
                <a:cs typeface="Courier New" panose="02070309020205020404" pitchFamily="49" charset="0"/>
              </a:rPr>
              <a:t>U proceduralnoj varijanti ovoj metodi odgovara funkcija</a:t>
            </a:r>
          </a:p>
          <a:p>
            <a:endParaRPr lang="sr-Latn-ME" sz="1800" dirty="0"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</a:pPr>
            <a:r>
              <a:rPr lang="sr-Latn-ME" sz="2000" dirty="0">
                <a:cs typeface="Courier New" panose="02070309020205020404" pitchFamily="49" charset="0"/>
              </a:rPr>
              <a:t>Ovdje se formira objekat koji predstavlja iskaz (ili vraća resurs tipa iskaz) pomoću koga se potom izvršava SQL iskaz.</a:t>
            </a:r>
          </a:p>
          <a:p>
            <a:pPr>
              <a:spcBef>
                <a:spcPts val="600"/>
              </a:spcBef>
            </a:pPr>
            <a:r>
              <a:rPr lang="sr-Latn-ME" sz="2000" dirty="0">
                <a:cs typeface="Courier New" panose="02070309020205020404" pitchFamily="49" charset="0"/>
              </a:rPr>
              <a:t>Objekat iskaz ima metodu </a:t>
            </a:r>
            <a:r>
              <a:rPr lang="sr-Latn-ME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bind_param</a:t>
            </a:r>
            <a:r>
              <a:rPr lang="sr-Latn-ME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sr-Latn-ME" sz="2000" dirty="0">
                <a:cs typeface="Courier New" panose="02070309020205020404" pitchFamily="49" charset="0"/>
              </a:rPr>
              <a:t>. U proceduralnoj verziji </a:t>
            </a:r>
            <a:r>
              <a:rPr lang="sr-Latn-ME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mysqli_stmt_bind_param</a:t>
            </a:r>
            <a:r>
              <a:rPr lang="sr-Latn-ME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sr-Latn-ME" sz="2000" dirty="0">
                <a:cs typeface="Courier New" panose="02070309020205020404" pitchFamily="49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sr-Latn-ME" sz="2000" dirty="0">
                <a:cs typeface="Courier New" panose="02070309020205020404" pitchFamily="49" charset="0"/>
              </a:rPr>
              <a:t>Svrha ove metode je da </a:t>
            </a:r>
            <a:r>
              <a:rPr lang="sr-Latn-ME" sz="2000" dirty="0" err="1">
                <a:cs typeface="Courier New" panose="02070309020205020404" pitchFamily="49" charset="0"/>
              </a:rPr>
              <a:t>MySQL</a:t>
            </a:r>
            <a:r>
              <a:rPr lang="sr-Latn-ME" sz="2000" dirty="0">
                <a:cs typeface="Courier New" panose="02070309020205020404" pitchFamily="49" charset="0"/>
              </a:rPr>
              <a:t> serveru opiše koje promjenljive treba da upotrijebi na mjestima znakova pitanja.</a:t>
            </a:r>
          </a:p>
          <a:p>
            <a:pPr>
              <a:spcBef>
                <a:spcPts val="600"/>
              </a:spcBef>
            </a:pPr>
            <a:r>
              <a:rPr lang="sr-Latn-ME" sz="2000" dirty="0">
                <a:cs typeface="Courier New" panose="02070309020205020404" pitchFamily="49" charset="0"/>
              </a:rPr>
              <a:t>Prvi parametar funkcije je format, sličan vrijednosti formata u funkciji </a:t>
            </a:r>
            <a:r>
              <a:rPr lang="sr-Latn-ME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sr-Latn-ME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().</a:t>
            </a:r>
          </a:p>
          <a:p>
            <a:pPr>
              <a:spcBef>
                <a:spcPts val="600"/>
              </a:spcBef>
            </a:pPr>
            <a:r>
              <a:rPr lang="sr-Latn-ME" sz="2000" dirty="0">
                <a:cs typeface="Courier New" panose="02070309020205020404" pitchFamily="49" charset="0"/>
              </a:rPr>
              <a:t>Upit se izvršava kada pozovete funkciju </a:t>
            </a:r>
            <a:r>
              <a:rPr lang="en-US" altLang="sr-Latn-R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altLang="sr-Latn-R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stmt</a:t>
            </a:r>
            <a:r>
              <a:rPr lang="en-US" altLang="sr-Latn-R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-&gt;execute()</a:t>
            </a:r>
            <a:r>
              <a:rPr lang="sr-Latn-ME" altLang="sr-Latn-R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sr-Latn-ME" altLang="sr-Latn-R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mysqli_stmt_execute</a:t>
            </a:r>
            <a:r>
              <a:rPr lang="sr-Latn-ME" altLang="sr-Latn-R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().</a:t>
            </a:r>
            <a:endParaRPr lang="sr-Latn-ME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</a:pPr>
            <a:endParaRPr lang="sr-Latn-ME" sz="2000" dirty="0">
              <a:cs typeface="Courier New" panose="02070309020205020404" pitchFamily="49" charset="0"/>
            </a:endParaRPr>
          </a:p>
          <a:p>
            <a:endParaRPr lang="sr-Latn-ME" dirty="0"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1D3691-2A10-46AF-9810-EEEA45BED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675" y="1447800"/>
            <a:ext cx="840105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 </a:t>
            </a:r>
            <a:r>
              <a:rPr lang="en-US" altLang="sr-Latn-RS" sz="1600" dirty="0">
                <a:latin typeface="Lucida Sans Typewriter" panose="020B0509030504030204" pitchFamily="49" charset="0"/>
              </a:rPr>
              <a:t>$</a:t>
            </a:r>
            <a:r>
              <a:rPr lang="en-US" altLang="sr-Latn-RS" sz="1600" dirty="0" err="1">
                <a:latin typeface="Lucida Sans Typewriter" panose="020B0509030504030204" pitchFamily="49" charset="0"/>
              </a:rPr>
              <a:t>db</a:t>
            </a:r>
            <a:r>
              <a:rPr lang="en-US" altLang="sr-Latn-RS" sz="1600" dirty="0">
                <a:latin typeface="Lucida Sans Typewriter" panose="020B0509030504030204" pitchFamily="49" charset="0"/>
              </a:rPr>
              <a:t>-&gt;prepare();</a:t>
            </a:r>
            <a:endParaRPr lang="sr-Latn-CS" altLang="sr-Latn-RS" sz="1600" dirty="0">
              <a:latin typeface="Lucida Sans Typewriter" panose="020B05090305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C95E2C-D082-462C-8170-183285E9D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179" y="2229678"/>
            <a:ext cx="840105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ME" altLang="sr-Latn-RS" sz="1600" dirty="0" err="1">
                <a:latin typeface="Lucida Sans Typewriter" panose="020B0509030504030204" pitchFamily="49" charset="0"/>
              </a:rPr>
              <a:t>mysqli_stmt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_</a:t>
            </a:r>
            <a:r>
              <a:rPr lang="en-US" altLang="sr-Latn-RS" sz="1600" dirty="0">
                <a:latin typeface="Lucida Sans Typewriter" panose="020B0509030504030204" pitchFamily="49" charset="0"/>
              </a:rPr>
              <a:t>prepare();</a:t>
            </a:r>
            <a:endParaRPr lang="sr-Latn-CS" altLang="sr-Latn-RS" sz="1600" dirty="0">
              <a:latin typeface="Lucida Sans Typewriter" panose="020B05090305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238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CA364-1E92-4A2D-9DDF-34E327D16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Unaprijed definisani iskazi…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DEE3E-6A5B-4FE3-97AD-E41FE6E23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43000"/>
            <a:ext cx="7194550" cy="499903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Latn-ME" dirty="0"/>
              <a:t>Osim parametara, za iskaz možete vezati i rezultate.</a:t>
            </a:r>
          </a:p>
          <a:p>
            <a:pPr>
              <a:spcBef>
                <a:spcPts val="600"/>
              </a:spcBef>
            </a:pPr>
            <a:r>
              <a:rPr lang="sr-Latn-ME" dirty="0"/>
              <a:t>Za iskaze tipa SELECT, možete upotrijebiti metodu</a:t>
            </a:r>
          </a:p>
          <a:p>
            <a:pPr>
              <a:spcBef>
                <a:spcPts val="600"/>
              </a:spcBef>
            </a:pPr>
            <a:endParaRPr lang="sr-Latn-ME" dirty="0"/>
          </a:p>
          <a:p>
            <a:pPr marL="0" indent="0">
              <a:spcBef>
                <a:spcPts val="600"/>
              </a:spcBef>
              <a:buNone/>
            </a:pPr>
            <a:r>
              <a:rPr lang="sr-Latn-ME" dirty="0"/>
              <a:t>   da biste zadali listu promjenljivih u koje </a:t>
            </a:r>
            <a:r>
              <a:rPr lang="sr-Latn-ME" dirty="0" err="1"/>
              <a:t>želite</a:t>
            </a:r>
            <a:r>
              <a:rPr lang="sr-Latn-ME" dirty="0"/>
              <a:t> da se  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sr-Latn-ME" dirty="0"/>
              <a:t>   smjeste kolone rezultata upita.</a:t>
            </a:r>
          </a:p>
          <a:p>
            <a:pPr>
              <a:spcBef>
                <a:spcPts val="600"/>
              </a:spcBef>
            </a:pPr>
            <a:r>
              <a:rPr lang="sr-Latn-ME" dirty="0"/>
              <a:t>Kad god pozovete metodu 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sr-Latn-ME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stmt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sr-Latn-ME" dirty="0" err="1">
                <a:latin typeface="Courier New" panose="02070309020205020404" pitchFamily="49" charset="0"/>
                <a:cs typeface="Courier New" panose="02070309020205020404" pitchFamily="49" charset="0"/>
              </a:rPr>
              <a:t>fetch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sr-Latn-ME" dirty="0"/>
              <a:t> (ili </a:t>
            </a:r>
            <a:r>
              <a:rPr lang="sr-Latn-ME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mysqli_stmt_fetch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sr-Latn-ME" dirty="0"/>
              <a:t>) te vezane promjenljive popunjavaju se vrijednostima iz sledećeg reda skupa rezultata.</a:t>
            </a:r>
          </a:p>
          <a:p>
            <a:pPr>
              <a:spcBef>
                <a:spcPts val="600"/>
              </a:spcBef>
            </a:pPr>
            <a:r>
              <a:rPr lang="sr-Latn-ME" dirty="0"/>
              <a:t>Na primjer, u skriptu za traženje knjiga, pomoću naredbe</a:t>
            </a:r>
          </a:p>
          <a:p>
            <a:pPr>
              <a:spcBef>
                <a:spcPts val="600"/>
              </a:spcBef>
            </a:pPr>
            <a:endParaRPr lang="sr-Latn-ME" dirty="0"/>
          </a:p>
          <a:p>
            <a:pPr>
              <a:spcBef>
                <a:spcPts val="600"/>
              </a:spcBef>
            </a:pPr>
            <a:r>
              <a:rPr lang="sr-Latn-ME" dirty="0"/>
              <a:t>Možete povezati te četiri promjenljive s četiri kolone koje upit vraća.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F8B7A7F-4BD9-45C9-9403-C08AB406D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675" y="1981200"/>
            <a:ext cx="840105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ME" altLang="sr-Latn-RS" sz="1600" dirty="0">
                <a:latin typeface="Lucida Sans Typewriter" panose="020B0509030504030204" pitchFamily="49" charset="0"/>
              </a:rPr>
              <a:t>$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stmt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-&gt;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bind_result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()  ili 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mysqli_stmt_bind_result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()</a:t>
            </a:r>
            <a:endParaRPr lang="sr-Latn-CS" altLang="sr-Latn-RS" sz="1600" dirty="0">
              <a:latin typeface="Lucida Sans Typewriter" panose="020B05090305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C92C53-6262-45D4-A175-7ACE3F976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4953000"/>
            <a:ext cx="840105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en-US" altLang="sr-Latn-RS" sz="1600" dirty="0">
                <a:latin typeface="Lucida Sans Typewriter" panose="020B0509030504030204" pitchFamily="49" charset="0"/>
              </a:rPr>
              <a:t> $</a:t>
            </a:r>
            <a:r>
              <a:rPr lang="en-US" altLang="sr-Latn-RS" sz="1600" dirty="0" err="1">
                <a:latin typeface="Lucida Sans Typewriter" panose="020B0509030504030204" pitchFamily="49" charset="0"/>
              </a:rPr>
              <a:t>stmt</a:t>
            </a:r>
            <a:r>
              <a:rPr lang="en-US" altLang="sr-Latn-RS" sz="1600" dirty="0">
                <a:latin typeface="Lucida Sans Typewriter" panose="020B0509030504030204" pitchFamily="49" charset="0"/>
              </a:rPr>
              <a:t>-&gt;</a:t>
            </a:r>
            <a:r>
              <a:rPr lang="en-US" altLang="sr-Latn-RS" sz="1600" dirty="0" err="1">
                <a:latin typeface="Lucida Sans Typewriter" panose="020B0509030504030204" pitchFamily="49" charset="0"/>
              </a:rPr>
              <a:t>bind_result</a:t>
            </a:r>
            <a:r>
              <a:rPr lang="en-US" altLang="sr-Latn-RS" sz="1600" dirty="0">
                <a:latin typeface="Lucida Sans Typewriter" panose="020B0509030504030204" pitchFamily="49" charset="0"/>
              </a:rPr>
              <a:t>($</a:t>
            </a:r>
            <a:r>
              <a:rPr lang="en-US" altLang="sr-Latn-RS" sz="1600" dirty="0" err="1">
                <a:latin typeface="Lucida Sans Typewriter" panose="020B0509030504030204" pitchFamily="49" charset="0"/>
              </a:rPr>
              <a:t>isbn</a:t>
            </a:r>
            <a:r>
              <a:rPr lang="en-US" altLang="sr-Latn-RS" sz="1600" dirty="0">
                <a:latin typeface="Lucida Sans Typewriter" panose="020B0509030504030204" pitchFamily="49" charset="0"/>
              </a:rPr>
              <a:t>, $author, $title, $price);</a:t>
            </a:r>
            <a:endParaRPr lang="sr-Latn-CS" altLang="sr-Latn-RS" sz="1600" dirty="0">
              <a:latin typeface="Lucida Sans Typewriter" panose="020B05090305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033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65EA-DF95-443D-95E6-1B89DA8DF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Izrada baze podataka za Web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C134C9-76A3-442B-9B64-B71D5BAC5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43000"/>
            <a:ext cx="7194550" cy="499903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sr-Latn-ME" dirty="0"/>
              <a:t>U ovom predavanju koristimo primjer izmišljene Internet knjižare </a:t>
            </a:r>
            <a:r>
              <a:rPr lang="sr-Latn-ME" dirty="0" err="1"/>
              <a:t>Book</a:t>
            </a:r>
            <a:r>
              <a:rPr lang="sr-Latn-ME" dirty="0"/>
              <a:t>-O-Rama. Šema njene baze podataka je:</a:t>
            </a:r>
          </a:p>
          <a:p>
            <a:pPr lvl="1">
              <a:spcBef>
                <a:spcPts val="0"/>
              </a:spcBef>
            </a:pPr>
            <a:r>
              <a:rPr lang="sr-Latn-ME" dirty="0" err="1"/>
              <a:t>Customers</a:t>
            </a:r>
            <a:r>
              <a:rPr lang="sr-Latn-ME" dirty="0"/>
              <a:t> (</a:t>
            </a:r>
            <a:r>
              <a:rPr lang="sr-Latn-ME" dirty="0" err="1"/>
              <a:t>CustomerID</a:t>
            </a:r>
            <a:r>
              <a:rPr lang="sr-Latn-ME" dirty="0"/>
              <a:t>, </a:t>
            </a:r>
            <a:r>
              <a:rPr lang="sr-Latn-ME" dirty="0" err="1"/>
              <a:t>Name</a:t>
            </a:r>
            <a:r>
              <a:rPr lang="sr-Latn-ME" dirty="0"/>
              <a:t>, </a:t>
            </a:r>
            <a:r>
              <a:rPr lang="sr-Latn-ME" dirty="0" err="1"/>
              <a:t>Adress</a:t>
            </a:r>
            <a:r>
              <a:rPr lang="sr-Latn-ME" dirty="0"/>
              <a:t>, City)</a:t>
            </a:r>
          </a:p>
          <a:p>
            <a:pPr lvl="1">
              <a:spcBef>
                <a:spcPts val="0"/>
              </a:spcBef>
            </a:pPr>
            <a:r>
              <a:rPr lang="sr-Latn-ME" dirty="0" err="1"/>
              <a:t>Orders</a:t>
            </a:r>
            <a:r>
              <a:rPr lang="sr-Latn-ME" dirty="0"/>
              <a:t> (</a:t>
            </a:r>
            <a:r>
              <a:rPr lang="sr-Latn-ME" dirty="0" err="1"/>
              <a:t>OrderID</a:t>
            </a:r>
            <a:r>
              <a:rPr lang="sr-Latn-ME" dirty="0"/>
              <a:t>, </a:t>
            </a:r>
            <a:r>
              <a:rPr lang="sr-Latn-ME" dirty="0" err="1"/>
              <a:t>CustomerID</a:t>
            </a:r>
            <a:r>
              <a:rPr lang="sr-Latn-ME" dirty="0"/>
              <a:t>, </a:t>
            </a:r>
            <a:r>
              <a:rPr lang="sr-Latn-ME" dirty="0" err="1"/>
              <a:t>Amount</a:t>
            </a:r>
            <a:r>
              <a:rPr lang="sr-Latn-ME" dirty="0"/>
              <a:t>, Date)</a:t>
            </a:r>
          </a:p>
          <a:p>
            <a:pPr lvl="1">
              <a:spcBef>
                <a:spcPts val="0"/>
              </a:spcBef>
            </a:pPr>
            <a:r>
              <a:rPr lang="sr-Latn-ME" dirty="0" err="1"/>
              <a:t>Books</a:t>
            </a:r>
            <a:r>
              <a:rPr lang="sr-Latn-ME" dirty="0"/>
              <a:t> (ISBN, </a:t>
            </a:r>
            <a:r>
              <a:rPr lang="sr-Latn-ME" dirty="0" err="1"/>
              <a:t>Author</a:t>
            </a:r>
            <a:r>
              <a:rPr lang="sr-Latn-ME" dirty="0"/>
              <a:t>, Title, Price)</a:t>
            </a:r>
          </a:p>
          <a:p>
            <a:pPr lvl="1">
              <a:spcBef>
                <a:spcPts val="0"/>
              </a:spcBef>
            </a:pPr>
            <a:r>
              <a:rPr lang="sr-Latn-ME" dirty="0" err="1"/>
              <a:t>Odred_Items</a:t>
            </a:r>
            <a:r>
              <a:rPr lang="sr-Latn-ME" dirty="0"/>
              <a:t> (</a:t>
            </a:r>
            <a:r>
              <a:rPr lang="sr-Latn-ME" dirty="0" err="1"/>
              <a:t>OrderID</a:t>
            </a:r>
            <a:r>
              <a:rPr lang="sr-Latn-ME" dirty="0"/>
              <a:t>, ISBN, </a:t>
            </a:r>
            <a:r>
              <a:rPr lang="sr-Latn-ME" dirty="0" err="1"/>
              <a:t>Quantity</a:t>
            </a:r>
            <a:r>
              <a:rPr lang="sr-Latn-ME" dirty="0"/>
              <a:t>)</a:t>
            </a:r>
          </a:p>
          <a:p>
            <a:pPr lvl="1">
              <a:spcBef>
                <a:spcPts val="0"/>
              </a:spcBef>
            </a:pPr>
            <a:r>
              <a:rPr lang="sr-Latn-ME" dirty="0" err="1"/>
              <a:t>Book_Reviews</a:t>
            </a:r>
            <a:r>
              <a:rPr lang="sr-Latn-ME" dirty="0"/>
              <a:t> (ISBN, </a:t>
            </a:r>
            <a:r>
              <a:rPr lang="sr-Latn-ME" dirty="0" err="1"/>
              <a:t>Rewievs</a:t>
            </a:r>
            <a:r>
              <a:rPr lang="sr-Latn-ME" dirty="0"/>
              <a:t>)</a:t>
            </a:r>
          </a:p>
          <a:p>
            <a:pPr>
              <a:spcBef>
                <a:spcPts val="0"/>
              </a:spcBef>
            </a:pPr>
            <a:r>
              <a:rPr lang="sr-Latn-ME" dirty="0"/>
              <a:t>Koristeći </a:t>
            </a:r>
            <a:r>
              <a:rPr lang="sr-Latn-ME" dirty="0" err="1"/>
              <a:t>phpMyAdmin</a:t>
            </a:r>
            <a:r>
              <a:rPr lang="sr-Latn-ME" dirty="0"/>
              <a:t> </a:t>
            </a:r>
          </a:p>
          <a:p>
            <a:pPr lvl="1">
              <a:spcBef>
                <a:spcPts val="0"/>
              </a:spcBef>
            </a:pPr>
            <a:r>
              <a:rPr lang="sr-Latn-ME" dirty="0"/>
              <a:t>Kreirajte bazu </a:t>
            </a:r>
            <a:r>
              <a:rPr lang="sr-Latn-ME" dirty="0" err="1"/>
              <a:t>books</a:t>
            </a:r>
            <a:endParaRPr lang="sr-Latn-ME" dirty="0"/>
          </a:p>
          <a:p>
            <a:pPr lvl="1">
              <a:spcBef>
                <a:spcPts val="0"/>
              </a:spcBef>
            </a:pPr>
            <a:r>
              <a:rPr lang="sr-Latn-ME" dirty="0"/>
              <a:t>Učitajte fajl </a:t>
            </a:r>
            <a:r>
              <a:rPr lang="sr-Latn-ME" dirty="0" err="1"/>
              <a:t>bookorama.sql</a:t>
            </a:r>
            <a:r>
              <a:rPr lang="sr-Latn-ME" dirty="0"/>
              <a:t> </a:t>
            </a:r>
          </a:p>
          <a:p>
            <a:pPr lvl="1">
              <a:spcBef>
                <a:spcPts val="0"/>
              </a:spcBef>
            </a:pPr>
            <a:r>
              <a:rPr lang="sr-Latn-ME" dirty="0"/>
              <a:t>Učitajte fajl </a:t>
            </a:r>
            <a:r>
              <a:rPr lang="sr-Latn-ME" dirty="0" err="1"/>
              <a:t>book_insert.sql</a:t>
            </a:r>
            <a:endParaRPr lang="sr-Latn-ME" dirty="0"/>
          </a:p>
          <a:p>
            <a:pPr>
              <a:spcBef>
                <a:spcPts val="0"/>
              </a:spcBef>
            </a:pPr>
            <a:r>
              <a:rPr lang="sr-Latn-ME" dirty="0"/>
              <a:t>Na ovaj način biće kreirane sve tabele i popunjena tabela </a:t>
            </a:r>
            <a:r>
              <a:rPr lang="sr-Latn-ME" dirty="0" err="1"/>
              <a:t>Books</a:t>
            </a:r>
            <a:r>
              <a:rPr lang="sr-Latn-ME" dirty="0"/>
              <a:t> sa određenim podacima.</a:t>
            </a:r>
          </a:p>
          <a:p>
            <a:pPr>
              <a:spcBef>
                <a:spcPts val="0"/>
              </a:spcBef>
            </a:pPr>
            <a:r>
              <a:rPr lang="sr-Latn-ME" dirty="0"/>
              <a:t>Sledeći slajd opisuje korake za opis arhitekture baze podataka za rad na </a:t>
            </a:r>
            <a:r>
              <a:rPr lang="sr-Latn-ME" dirty="0" err="1"/>
              <a:t>Webu</a:t>
            </a:r>
            <a:r>
              <a:rPr lang="sr-Latn-ME" dirty="0"/>
              <a:t>.</a:t>
            </a:r>
          </a:p>
          <a:p>
            <a:pPr>
              <a:spcBef>
                <a:spcPts val="0"/>
              </a:spcBef>
            </a:pPr>
            <a:endParaRPr lang="sr-Latn-ME" dirty="0"/>
          </a:p>
          <a:p>
            <a:pPr lvl="1"/>
            <a:endParaRPr lang="sr-Latn-ME" dirty="0"/>
          </a:p>
        </p:txBody>
      </p:sp>
    </p:spTree>
    <p:extLst>
      <p:ext uri="{BB962C8B-B14F-4D97-AF65-F5344CB8AC3E}">
        <p14:creationId xmlns:p14="http://schemas.microsoft.com/office/powerpoint/2010/main" val="518355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670FF-A5E4-4F5B-AFFE-3CFB864B8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Unaprijed definisani iskazi…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FAA12-2410-49AF-B682-4D0FF1298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43000"/>
            <a:ext cx="7194550" cy="4999038"/>
          </a:xfrm>
        </p:spPr>
        <p:txBody>
          <a:bodyPr/>
          <a:lstStyle/>
          <a:p>
            <a:r>
              <a:rPr lang="sr-Latn-ME" dirty="0"/>
              <a:t>Pošto pozovemo metodu</a:t>
            </a:r>
          </a:p>
          <a:p>
            <a:endParaRPr lang="sr-Latn-ME" sz="1100" dirty="0"/>
          </a:p>
          <a:p>
            <a:r>
              <a:rPr lang="sr-Latn-ME" dirty="0"/>
              <a:t>Možete pozvati metodu</a:t>
            </a:r>
          </a:p>
          <a:p>
            <a:pPr marL="0" indent="0">
              <a:buNone/>
            </a:pPr>
            <a:endParaRPr lang="sr-Latn-ME" sz="1050" dirty="0"/>
          </a:p>
          <a:p>
            <a:pPr marL="0" indent="0">
              <a:buNone/>
            </a:pPr>
            <a:r>
              <a:rPr lang="sr-Latn-ME" dirty="0"/>
              <a:t>   unutar petlje. </a:t>
            </a:r>
          </a:p>
          <a:p>
            <a:pPr>
              <a:spcBef>
                <a:spcPts val="600"/>
              </a:spcBef>
            </a:pPr>
            <a:r>
              <a:rPr lang="sr-Latn-ME" dirty="0"/>
              <a:t>Kad god pozovete ovu metodu, ona učitava sledeći red rezultata u četiri vezane promjenljive.</a:t>
            </a:r>
          </a:p>
          <a:p>
            <a:pPr>
              <a:spcBef>
                <a:spcPts val="600"/>
              </a:spcBef>
            </a:pPr>
            <a:r>
              <a:rPr lang="sr-Latn-ME" dirty="0"/>
              <a:t>Kada koristimo </a:t>
            </a:r>
            <a:r>
              <a:rPr lang="sr-Latn-ME" dirty="0" err="1"/>
              <a:t>objektno</a:t>
            </a:r>
            <a:r>
              <a:rPr lang="sr-Latn-ME" dirty="0"/>
              <a:t> </a:t>
            </a:r>
            <a:r>
              <a:rPr lang="sr-Latn-ME" dirty="0" err="1"/>
              <a:t>orijentiasani</a:t>
            </a:r>
            <a:r>
              <a:rPr lang="sr-Latn-ME" dirty="0"/>
              <a:t> pristup, podatak o broju vrsta čuva se u promjenljivoj </a:t>
            </a:r>
            <a:r>
              <a:rPr lang="sr-Latn-ME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sr-Latn-ME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stmt</a:t>
            </a:r>
            <a:r>
              <a:rPr lang="sr-Latn-ME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sr-Latn-ME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num_rows</a:t>
            </a:r>
            <a:r>
              <a:rPr lang="sr-Latn-ME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ME" dirty="0">
                <a:cs typeface="Courier New" panose="02070309020205020404" pitchFamily="49" charset="0"/>
              </a:rPr>
              <a:t>i može joj se pristupiti na sledeći način</a:t>
            </a:r>
          </a:p>
          <a:p>
            <a:pPr>
              <a:spcBef>
                <a:spcPts val="600"/>
              </a:spcBef>
            </a:pPr>
            <a:endParaRPr lang="sr-Latn-ME" dirty="0"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</a:pPr>
            <a:r>
              <a:rPr lang="sr-Latn-ME" dirty="0">
                <a:cs typeface="Courier New" panose="02070309020205020404" pitchFamily="49" charset="0"/>
              </a:rPr>
              <a:t>Kod proceduralnog pristupa koristimo funkciju </a:t>
            </a:r>
            <a:endParaRPr lang="sr-Latn-ME" dirty="0"/>
          </a:p>
          <a:p>
            <a:endParaRPr lang="sr-Latn-M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16544F5-EED6-40EA-88F8-81FC2D0A5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524000"/>
            <a:ext cx="840105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ME" altLang="sr-Latn-RS" sz="1600" dirty="0">
                <a:latin typeface="Lucida Sans Typewriter" panose="020B0509030504030204" pitchFamily="49" charset="0"/>
              </a:rPr>
              <a:t>$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stmt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-&gt;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execute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();</a:t>
            </a:r>
            <a:endParaRPr lang="sr-Latn-CS" altLang="sr-Latn-RS" sz="1600" dirty="0">
              <a:latin typeface="Lucida Sans Typewriter" panose="020B05090305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1B946E-162C-4370-AE49-52E1257E4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330726"/>
            <a:ext cx="840105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ME" altLang="sr-Latn-RS" sz="1600" dirty="0">
                <a:latin typeface="Lucida Sans Typewriter" panose="020B0509030504030204" pitchFamily="49" charset="0"/>
              </a:rPr>
              <a:t>$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stmt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-&gt;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fetch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()</a:t>
            </a:r>
            <a:endParaRPr lang="sr-Latn-CS" altLang="sr-Latn-RS" sz="1600" dirty="0">
              <a:latin typeface="Lucida Sans Typewriter" panose="020B05090305040302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FF9EB2-F16F-4E29-84FF-A0B98A6FC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788" y="4926496"/>
            <a:ext cx="840105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ME" altLang="sr-Latn-RS" sz="1600" dirty="0" err="1">
                <a:latin typeface="Lucida Sans Typewriter" panose="020B0509030504030204" pitchFamily="49" charset="0"/>
              </a:rPr>
              <a:t>echo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 "&lt;p&gt;Broj 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nadjenih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 knjiga: ".$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stmt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-&gt;</a:t>
            </a:r>
            <a:r>
              <a:rPr lang="sr-Latn-ME" altLang="sr-Latn-RS" sz="1600" dirty="0" err="1">
                <a:latin typeface="Lucida Sans Typewriter" panose="020B0509030504030204" pitchFamily="49" charset="0"/>
              </a:rPr>
              <a:t>num_rows</a:t>
            </a:r>
            <a:r>
              <a:rPr lang="sr-Latn-ME" altLang="sr-Latn-RS" sz="1600" dirty="0">
                <a:latin typeface="Lucida Sans Typewriter" panose="020B0509030504030204" pitchFamily="49" charset="0"/>
              </a:rPr>
              <a:t>."&lt;/p&gt;";</a:t>
            </a:r>
            <a:endParaRPr lang="sr-Latn-CS" altLang="sr-Latn-RS" sz="1600" dirty="0">
              <a:latin typeface="Lucida Sans Typewriter" panose="020B05090305040302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8C00CD-2EFF-490A-A4F9-0CD24954F2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5734879"/>
            <a:ext cx="840105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pt-B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$num_results = mysqli_num_rows($result);</a:t>
            </a:r>
            <a:endParaRPr lang="sr-Latn-CS" altLang="sr-Latn-R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916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0E92F-AADD-4DF5-92F4-6F33957A3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Unaprijed definisani iskazi…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A7536-69C3-4FDF-8665-DC5BEEE50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43000"/>
            <a:ext cx="7194550" cy="4999038"/>
          </a:xfrm>
        </p:spPr>
        <p:txBody>
          <a:bodyPr/>
          <a:lstStyle/>
          <a:p>
            <a:r>
              <a:rPr lang="sr-Latn-ME" dirty="0"/>
              <a:t>Zatim, preuzimamo svaki red iz skupa </a:t>
            </a:r>
            <a:r>
              <a:rPr lang="sr-Latn-ME" dirty="0" err="1"/>
              <a:t>rezulatata</a:t>
            </a:r>
            <a:r>
              <a:rPr lang="sr-Latn-ME" dirty="0"/>
              <a:t> u petlji i prikazujemo ih na sledeći način.</a:t>
            </a:r>
          </a:p>
          <a:p>
            <a:endParaRPr lang="sr-Latn-ME" dirty="0"/>
          </a:p>
          <a:p>
            <a:endParaRPr lang="sr-Latn-ME" dirty="0"/>
          </a:p>
          <a:p>
            <a:endParaRPr lang="sr-Latn-ME" dirty="0"/>
          </a:p>
          <a:p>
            <a:r>
              <a:rPr lang="sr-Latn-ME" dirty="0"/>
              <a:t>Svaki poziv </a:t>
            </a:r>
            <a:r>
              <a:rPr lang="en-US" altLang="sr-Latn-RS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altLang="sr-Latn-RS" sz="20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stmt</a:t>
            </a:r>
            <a:r>
              <a:rPr lang="en-US" altLang="sr-Latn-RS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-&gt;fetch()</a:t>
            </a:r>
            <a:r>
              <a:rPr lang="sr-Latn-ME" altLang="sr-Latn-RS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ME" altLang="sr-Latn-RS" dirty="0"/>
              <a:t>preuzima novi red iz skupa rezultata i popunjava četiri promjenljive koje odgovaraju tim vrijednostima i onda ih prikazujemo.</a:t>
            </a:r>
          </a:p>
          <a:p>
            <a:r>
              <a:rPr lang="sr-Latn-ME" sz="2000" dirty="0"/>
              <a:t>Naredba </a:t>
            </a:r>
            <a:r>
              <a:rPr lang="sr-Latn-ME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sr-Latn-ME" sz="20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stmt</a:t>
            </a:r>
            <a:r>
              <a:rPr lang="sr-Latn-ME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sr-Latn-ME" sz="20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free_result</a:t>
            </a:r>
            <a:r>
              <a:rPr lang="sr-Latn-ME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(); </a:t>
            </a:r>
            <a:r>
              <a:rPr lang="sr-Latn-ME" sz="2000" dirty="0"/>
              <a:t>oslobađa zauzetu memoriju prije poziva metoda </a:t>
            </a:r>
            <a:r>
              <a:rPr lang="sr-Latn-ME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sr-Latn-ME" sz="20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sr-Latn-ME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sr-Latn-ME" sz="20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close</a:t>
            </a:r>
            <a:r>
              <a:rPr lang="sr-Latn-ME" sz="2000" b="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r>
              <a:rPr lang="sr-Latn-ME" sz="2000" dirty="0"/>
              <a:t> koji zatvara konekciju sa bazom.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11B821-43A7-42AD-AB62-E99061697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905000"/>
            <a:ext cx="8401050" cy="1752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while($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stmt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-&gt;fetch()) {</a:t>
            </a:r>
          </a:p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      echo "&lt;p&gt;&lt;strong&gt;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Naslov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: ".$title."&lt;/strong&gt;";</a:t>
            </a:r>
          </a:p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      echo "&lt;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br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 /&gt;Autor: ".$author;</a:t>
            </a:r>
          </a:p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      echo "&lt;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br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 /&gt;ISBN: ".$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isbn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;</a:t>
            </a:r>
          </a:p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      echo "&lt;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br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 /&gt;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Cijena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: \$".</a:t>
            </a:r>
            <a:r>
              <a:rPr lang="en-US" altLang="sr-Latn-RS" sz="1400" dirty="0" err="1">
                <a:latin typeface="Lucida Sans Typewriter" panose="020B0509030504030204" pitchFamily="49" charset="0"/>
              </a:rPr>
              <a:t>number_format</a:t>
            </a:r>
            <a:r>
              <a:rPr lang="en-US" altLang="sr-Latn-RS" sz="1400" dirty="0">
                <a:latin typeface="Lucida Sans Typewriter" panose="020B0509030504030204" pitchFamily="49" charset="0"/>
              </a:rPr>
              <a:t>($price,2)."&lt;/p&gt;";</a:t>
            </a:r>
          </a:p>
          <a:p>
            <a:pPr>
              <a:spcBef>
                <a:spcPts val="600"/>
              </a:spcBef>
              <a:buNone/>
            </a:pPr>
            <a:r>
              <a:rPr lang="en-US" altLang="sr-Latn-RS" sz="1400" dirty="0">
                <a:latin typeface="Lucida Sans Typewriter" panose="020B0509030504030204" pitchFamily="49" charset="0"/>
              </a:rPr>
              <a:t>    }</a:t>
            </a:r>
            <a:endParaRPr lang="sr-Latn-CS" altLang="sr-Latn-RS" sz="1500" dirty="0">
              <a:latin typeface="Lucida Sans Typewriter" panose="020B05090305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3139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688C9-AEB1-4914-8F0F-C8135A886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Upotreba generičkog interfejsa za baze podataka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960D7-8E66-4D72-A322-88D454C53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447800"/>
            <a:ext cx="7194550" cy="4694238"/>
          </a:xfrm>
        </p:spPr>
        <p:txBody>
          <a:bodyPr/>
          <a:lstStyle/>
          <a:p>
            <a:r>
              <a:rPr lang="sr-Latn-ME" dirty="0"/>
              <a:t>Za rad sa bazom podataka možemo koristiti:</a:t>
            </a:r>
          </a:p>
          <a:p>
            <a:pPr lvl="1"/>
            <a:r>
              <a:rPr lang="sr-Latn-ME" dirty="0" err="1"/>
              <a:t>MySQLi</a:t>
            </a:r>
            <a:r>
              <a:rPr lang="sr-Latn-ME" dirty="0"/>
              <a:t> </a:t>
            </a:r>
          </a:p>
          <a:p>
            <a:pPr lvl="1"/>
            <a:r>
              <a:rPr lang="sr-Latn-ME" dirty="0"/>
              <a:t>PDO (PHP Data </a:t>
            </a:r>
            <a:r>
              <a:rPr lang="sr-Latn-ME" dirty="0" err="1"/>
              <a:t>Objects</a:t>
            </a:r>
            <a:r>
              <a:rPr lang="sr-Latn-ME" dirty="0"/>
              <a:t>)</a:t>
            </a:r>
          </a:p>
          <a:p>
            <a:pPr marL="325437" indent="-342900"/>
            <a:r>
              <a:rPr lang="sr-Latn-ME" dirty="0"/>
              <a:t>PDO radi sa 12 različitih baza podataka dok </a:t>
            </a:r>
            <a:r>
              <a:rPr lang="sr-Latn-ME" dirty="0" err="1"/>
              <a:t>MySQLi</a:t>
            </a:r>
            <a:r>
              <a:rPr lang="sr-Latn-ME" dirty="0"/>
              <a:t> radi isključivo sa </a:t>
            </a:r>
            <a:r>
              <a:rPr lang="sr-Latn-ME" dirty="0" err="1"/>
              <a:t>MySQL</a:t>
            </a:r>
            <a:r>
              <a:rPr lang="sr-Latn-ME" dirty="0"/>
              <a:t> bazom podataka.</a:t>
            </a:r>
          </a:p>
          <a:p>
            <a:pPr marL="325437" indent="-342900"/>
            <a:r>
              <a:rPr lang="sr-Latn-ME" dirty="0"/>
              <a:t>Oba su </a:t>
            </a:r>
            <a:r>
              <a:rPr lang="sr-Latn-ME" dirty="0" err="1"/>
              <a:t>objectno</a:t>
            </a:r>
            <a:r>
              <a:rPr lang="sr-Latn-ME" dirty="0"/>
              <a:t> </a:t>
            </a:r>
            <a:r>
              <a:rPr lang="sr-Latn-ME" dirty="0" err="1"/>
              <a:t>rijentisana</a:t>
            </a:r>
            <a:endParaRPr lang="sr-Latn-ME" dirty="0"/>
          </a:p>
          <a:p>
            <a:pPr marL="325437" indent="-342900"/>
            <a:r>
              <a:rPr lang="sr-Latn-ME" dirty="0"/>
              <a:t>Oba podržavaju </a:t>
            </a:r>
            <a:r>
              <a:rPr lang="sr-Latn-ME" dirty="0" err="1"/>
              <a:t>prepared</a:t>
            </a:r>
            <a:r>
              <a:rPr lang="sr-Latn-ME" dirty="0"/>
              <a:t> </a:t>
            </a:r>
            <a:r>
              <a:rPr lang="sr-Latn-ME" dirty="0" err="1"/>
              <a:t>statements</a:t>
            </a:r>
            <a:endParaRPr lang="sr-Latn-ME" dirty="0"/>
          </a:p>
          <a:p>
            <a:pPr marL="325437" indent="-342900"/>
            <a:r>
              <a:rPr lang="sr-Latn-ME" dirty="0"/>
              <a:t>Primjer u kome se za </a:t>
            </a:r>
            <a:r>
              <a:rPr lang="sr-Latn-ME"/>
              <a:t>pretraživanje koristi PDO.</a:t>
            </a:r>
            <a:endParaRPr lang="sr-Latn-ME" dirty="0"/>
          </a:p>
        </p:txBody>
      </p:sp>
    </p:spTree>
    <p:extLst>
      <p:ext uri="{BB962C8B-B14F-4D97-AF65-F5344CB8AC3E}">
        <p14:creationId xmlns:p14="http://schemas.microsoft.com/office/powerpoint/2010/main" val="3651680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371F8-E182-4D0D-81B1-2FF8F79A9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Arhitektura baze podataka na </a:t>
            </a:r>
            <a:r>
              <a:rPr lang="sr-Latn-ME" dirty="0" err="1"/>
              <a:t>Webu</a:t>
            </a:r>
            <a:r>
              <a:rPr lang="sr-Latn-ME" dirty="0"/>
              <a:t>: ponavljanje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D6D65-70C4-40D0-A81F-FFCA5A3AC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995362"/>
            <a:ext cx="7194550" cy="514667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sr-Latn-ME" sz="2000" dirty="0"/>
              <a:t>Korisnikov čitač </a:t>
            </a:r>
            <a:r>
              <a:rPr lang="sr-Latn-ME" sz="2000" dirty="0" err="1"/>
              <a:t>Weba</a:t>
            </a:r>
            <a:r>
              <a:rPr lang="sr-Latn-ME" sz="2000" dirty="0"/>
              <a:t> šalje HTTP zahtjev kojim traži određenu Web stranicu. </a:t>
            </a:r>
          </a:p>
          <a:p>
            <a:pPr lvl="1">
              <a:spcBef>
                <a:spcPts val="0"/>
              </a:spcBef>
            </a:pPr>
            <a:r>
              <a:rPr lang="sr-Latn-ME" sz="2000" dirty="0"/>
              <a:t>Na primjer, korisnik je u HTML obrascu tražio prikaz svih knjiga u knjižari koje je napisao određeni autor. Stranica sa </a:t>
            </a:r>
            <a:r>
              <a:rPr lang="sr-Latn-ME" sz="2000" dirty="0" err="1"/>
              <a:t>rezulatima</a:t>
            </a:r>
            <a:r>
              <a:rPr lang="sr-Latn-ME" sz="2000" dirty="0"/>
              <a:t> pretraživanja je </a:t>
            </a:r>
            <a:r>
              <a:rPr lang="sr-Latn-ME" sz="1800" dirty="0" err="1">
                <a:latin typeface="Lucida Sans Typewriter" panose="020B0509030504030204" pitchFamily="49" charset="0"/>
              </a:rPr>
              <a:t>results.php</a:t>
            </a:r>
            <a:r>
              <a:rPr lang="sr-Latn-ME" sz="2000" dirty="0"/>
              <a:t>.</a:t>
            </a:r>
          </a:p>
          <a:p>
            <a:pPr>
              <a:spcBef>
                <a:spcPts val="0"/>
              </a:spcBef>
            </a:pPr>
            <a:r>
              <a:rPr lang="sr-Latn-ME" sz="2000" dirty="0"/>
              <a:t>Web server prima zahtjev za stranicu </a:t>
            </a:r>
            <a:r>
              <a:rPr lang="sr-Latn-ME" sz="1800" dirty="0" err="1">
                <a:latin typeface="Lucida Sans Typewriter" panose="020B0509030504030204" pitchFamily="49" charset="0"/>
              </a:rPr>
              <a:t>results.php</a:t>
            </a:r>
            <a:r>
              <a:rPr lang="sr-Latn-ME" sz="2000" dirty="0"/>
              <a:t>, učitava odgovarajuću datoteku i </a:t>
            </a:r>
            <a:r>
              <a:rPr lang="sr-Latn-ME" sz="2000" dirty="0" err="1"/>
              <a:t>prosljeđuje</a:t>
            </a:r>
            <a:r>
              <a:rPr lang="sr-Latn-ME" sz="2000" dirty="0"/>
              <a:t> njen sadržaj PHP-ovom izvršnom okruženju na obradu.</a:t>
            </a:r>
          </a:p>
          <a:p>
            <a:pPr>
              <a:spcBef>
                <a:spcPts val="0"/>
              </a:spcBef>
            </a:pPr>
            <a:r>
              <a:rPr lang="sr-Latn-ME" sz="2000" dirty="0"/>
              <a:t>PHP-ovo izvršno okruženje počinje sintaksnu analizu skripta. Unutar skripta se nalazi naredba za povezivanje sa bazom podataka i izvršenje upita (koji traži knjige navedenog autora). PHP otvara vezu s </a:t>
            </a:r>
            <a:r>
              <a:rPr lang="sr-Latn-ME" sz="2000" dirty="0" err="1"/>
              <a:t>MySQL</a:t>
            </a:r>
            <a:r>
              <a:rPr lang="sr-Latn-ME" sz="2000" dirty="0"/>
              <a:t> serverom i šalje odgovarajući upit.</a:t>
            </a:r>
          </a:p>
          <a:p>
            <a:pPr>
              <a:spcBef>
                <a:spcPts val="0"/>
              </a:spcBef>
            </a:pPr>
            <a:r>
              <a:rPr lang="sr-Latn-ME" sz="2000" dirty="0" err="1"/>
              <a:t>MySQL</a:t>
            </a:r>
            <a:r>
              <a:rPr lang="sr-Latn-ME" sz="2000" dirty="0"/>
              <a:t> server prima upit, izvršava ga i PHP-ovom izvršnom okruženju vraća rezultate – spisak knjiga.</a:t>
            </a:r>
          </a:p>
          <a:p>
            <a:pPr>
              <a:spcBef>
                <a:spcPts val="0"/>
              </a:spcBef>
            </a:pPr>
            <a:r>
              <a:rPr lang="sr-Latn-ME" sz="2000" dirty="0"/>
              <a:t>PHP-ovo izvršno okruženje izvršava preostali dio skripta, što obično podrazumijeva i formatiranje rezultata upita u HTML-u, a zatim taj HTML kod vraća Web serveru.</a:t>
            </a:r>
          </a:p>
          <a:p>
            <a:pPr>
              <a:spcBef>
                <a:spcPts val="0"/>
              </a:spcBef>
            </a:pPr>
            <a:r>
              <a:rPr lang="sr-Latn-ME" sz="2000" dirty="0"/>
              <a:t>Web server vraća HTML kod čitaču </a:t>
            </a:r>
            <a:r>
              <a:rPr lang="sr-Latn-ME" sz="2000" dirty="0" err="1"/>
              <a:t>Weba</a:t>
            </a:r>
            <a:r>
              <a:rPr lang="sr-Latn-ME" sz="2000" dirty="0"/>
              <a:t>, u kome korisnik može da vidi traženi spisak knjiga.</a:t>
            </a:r>
          </a:p>
        </p:txBody>
      </p:sp>
    </p:spTree>
    <p:extLst>
      <p:ext uri="{BB962C8B-B14F-4D97-AF65-F5344CB8AC3E}">
        <p14:creationId xmlns:p14="http://schemas.microsoft.com/office/powerpoint/2010/main" val="2016332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0E403-F6A1-4E9A-B27B-30964E092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z="2800" dirty="0"/>
              <a:t>Pisanje PHP skripta koji izvršava prethodne korake</a:t>
            </a:r>
            <a:endParaRPr lang="sr-Latn-ME" dirty="0">
              <a:latin typeface="Lucida Sans Typewriter" panose="020B05090305040302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F8957-F83B-4938-837A-8139A121D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066800"/>
            <a:ext cx="7194550" cy="5075238"/>
          </a:xfrm>
        </p:spPr>
        <p:txBody>
          <a:bodyPr/>
          <a:lstStyle/>
          <a:p>
            <a:pPr eaLnBrk="1" hangingPunct="1"/>
            <a:r>
              <a:rPr lang="sr-Latn-CS" altLang="sr-Latn-RS" sz="2000" dirty="0"/>
              <a:t>Počinjemo od HTML obrasca u kome korisnik zadaje željene podatke.</a:t>
            </a:r>
          </a:p>
          <a:p>
            <a:pPr marL="0" indent="0">
              <a:buNone/>
            </a:pPr>
            <a:endParaRPr lang="sr-Latn-M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5F6984-77F6-4F61-87A0-A31D414C5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676400"/>
            <a:ext cx="8401050" cy="50276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&lt;!DOCTYPE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html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html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head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&gt;&lt;title&gt;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Book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-O-Rama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Pretrazivanje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Kataloga&lt;/title&gt;&lt;/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head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body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&lt;h1&gt;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Book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-O-Rama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Pretrazivanje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kataloga&lt;/h1&gt;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form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action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results.php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"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method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="post"&gt;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&lt;p&gt;&lt;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strong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&gt;Izaberite vrstu pretrage:&lt;/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strong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&gt;&lt;br/&gt;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select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name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searchtype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"&gt;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option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value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Author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"&gt;Autor&lt;/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option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option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value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="Title"&gt;Naslov&lt;/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option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option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value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="ISBN"&gt;ISBN&lt;/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option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select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 &lt;/p&gt;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&lt;p&gt;&lt;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strong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&gt;Unesite termin za pretragu:&lt;/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strong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&gt;&lt;br /&gt;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&lt;input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name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"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type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text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"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size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="40"&gt;&lt;/p&gt;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&lt;p&gt;&lt;input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type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submit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"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name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submit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"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value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=„Pretraga"&gt;&lt;/p&gt;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form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body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html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2F5B07-0164-4A5F-9518-D17B3ED19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909" y="3673199"/>
            <a:ext cx="3360738" cy="120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07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F1315643-7ED8-471A-B022-C28C47E7AE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z="2800" dirty="0"/>
              <a:t>PHP </a:t>
            </a:r>
            <a:r>
              <a:rPr lang="sr-Latn-CS" altLang="sr-Latn-RS" sz="2800" dirty="0" err="1"/>
              <a:t>script</a:t>
            </a:r>
            <a:r>
              <a:rPr lang="sr-Latn-CS" altLang="sr-Latn-RS" sz="2800" dirty="0"/>
              <a:t> </a:t>
            </a:r>
            <a:r>
              <a:rPr lang="sr-Latn-CS" altLang="sr-Latn-RS" sz="2800" dirty="0" err="1"/>
              <a:t>results.php</a:t>
            </a:r>
            <a:endParaRPr lang="en-US" altLang="sr-Latn-RS" dirty="0"/>
          </a:p>
        </p:txBody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398B1470-77A7-416F-ACB2-8F6241F567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178675" cy="4922838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sr-Latn-CS" altLang="sr-Latn-RS" sz="2000" dirty="0"/>
              <a:t>Kada korisnik pritisne dugme Pretrazi, poziva se skript </a:t>
            </a:r>
            <a:r>
              <a:rPr lang="sr-Latn-CS" altLang="sr-Latn-RS" sz="2000" dirty="0" err="1"/>
              <a:t>results.php</a:t>
            </a:r>
            <a:r>
              <a:rPr lang="sr-Latn-CS" altLang="sr-Latn-RS" sz="2000" dirty="0"/>
              <a:t>.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sr-Latn-CS" altLang="sr-Latn-RS" sz="2000" dirty="0"/>
              <a:t>Ovaj </a:t>
            </a:r>
            <a:r>
              <a:rPr lang="sr-Latn-CS" altLang="sr-Latn-RS" sz="2000" dirty="0" err="1"/>
              <a:t>script</a:t>
            </a:r>
            <a:r>
              <a:rPr lang="sr-Latn-CS" altLang="sr-Latn-RS" sz="2000" dirty="0"/>
              <a:t> učitava rezultate pretraživanja baze podataka i formatira ih za prikazivanje.</a:t>
            </a:r>
            <a:endParaRPr lang="en-GB" altLang="sr-Latn-R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9405C6-0A10-4C9E-AF3D-42CB6CE59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1981200"/>
            <a:ext cx="8401050" cy="45704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&lt;!DOCTYPE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html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html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head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 &lt;title&gt;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Book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-O-Rama Rezultati Pretrage&lt;/title&gt; &lt;/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head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&lt;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body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&lt;h1&gt;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Book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-O-Rama Rezultati Pretrage&lt;/h1&gt;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&lt;?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php</a:t>
            </a:r>
            <a:endParaRPr lang="sr-Latn-CS" altLang="sr-Latn-RS" sz="1500" dirty="0">
              <a:latin typeface="Lucida Sans Typewriter" panose="020B0509030504030204" pitchFamily="49" charset="0"/>
            </a:endParaRP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searchtype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=$_POST['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searchtype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'];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="%{$_POST['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']}%";</a:t>
            </a:r>
          </a:p>
          <a:p>
            <a:pPr>
              <a:spcBef>
                <a:spcPts val="600"/>
              </a:spcBef>
              <a:buNone/>
            </a:pPr>
            <a:endParaRPr lang="sr-Latn-CS" altLang="sr-Latn-RS" sz="1500" dirty="0">
              <a:latin typeface="Lucida Sans Typewriter" panose="020B0509030504030204" pitchFamily="49" charset="0"/>
            </a:endParaRP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if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(!$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searchtype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|| !$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) {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'&lt;p&gt;Nijeste unijeli podatke za pretragu.&lt;br/&gt;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Vratite se nazad i pokusajte ponovo.&lt;/p&gt;';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exit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}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54071-C3DD-4AF2-9FFC-DC3255186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z="3200" dirty="0"/>
              <a:t>PHP </a:t>
            </a:r>
            <a:r>
              <a:rPr lang="sr-Latn-CS" altLang="sr-Latn-RS" sz="3200" dirty="0" err="1"/>
              <a:t>script</a:t>
            </a:r>
            <a:r>
              <a:rPr lang="sr-Latn-CS" altLang="sr-Latn-RS" sz="3200" dirty="0"/>
              <a:t> </a:t>
            </a:r>
            <a:r>
              <a:rPr lang="sr-Latn-CS" altLang="sr-Latn-RS" sz="3200" dirty="0" err="1"/>
              <a:t>results.php</a:t>
            </a:r>
            <a:r>
              <a:rPr lang="sr-Latn-CS" altLang="sr-Latn-RS" sz="3200" dirty="0"/>
              <a:t> …</a:t>
            </a:r>
            <a:endParaRPr lang="sr-Latn-M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582B3-A28B-4AF6-BD14-6FC5E0E11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E00731-F600-4F03-8C67-B6FE1D4B9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914400"/>
            <a:ext cx="8401050" cy="56372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switch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($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searchtype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) {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case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'Title':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case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'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Author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':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case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'ISBN': 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break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default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: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’&lt;p&gt; Ovo nije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vazeci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tip pretrage. &lt;br/&gt;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  Vratite se nazad i pokusajte ponovo.&lt;/p&gt;';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exit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;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}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db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=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new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mysqli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('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localhost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', '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root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', '', '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books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');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if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(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mysqli_connect_errno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()) {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’&lt;p&gt;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Error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: Nije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moguce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povezati se sa bazom podataka.&lt;br/&gt;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  Pokusajte ponovo kasnije.&lt;/p&gt;';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exit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}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query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= "SELECT ISBN,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Author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, Title, Price FROM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Books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WHERE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searchtype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= ?";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stmt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=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db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prepare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query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);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stmt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bind_param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('s',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);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stmt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execute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();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stmt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store_result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779013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01BC8-2712-4162-86C4-931BCFD3C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z="2800" dirty="0"/>
              <a:t>PHP </a:t>
            </a:r>
            <a:r>
              <a:rPr lang="sr-Latn-CS" altLang="sr-Latn-RS" sz="2800" dirty="0" err="1"/>
              <a:t>script</a:t>
            </a:r>
            <a:r>
              <a:rPr lang="sr-Latn-CS" altLang="sr-Latn-RS" sz="2800" dirty="0"/>
              <a:t> </a:t>
            </a:r>
            <a:r>
              <a:rPr lang="sr-Latn-CS" altLang="sr-Latn-RS" sz="2800" dirty="0" err="1"/>
              <a:t>results.php</a:t>
            </a:r>
            <a:r>
              <a:rPr lang="sr-Latn-CS" altLang="sr-Latn-RS" sz="2800" dirty="0"/>
              <a:t> …</a:t>
            </a:r>
            <a:endParaRPr lang="sr-Latn-M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DF3CA-A31F-4BEC-B1C1-91C13EFAF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D48E37-DB3D-415B-B1FF-0FA27F03F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914400"/>
            <a:ext cx="8401050" cy="3505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stmt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bind_result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isbn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,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author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, $title,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price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);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"&lt;p&gt;Broj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nadjenih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knjiga: ".$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stmt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num_rows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."&lt;/p&gt;";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while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stmt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fetch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()) {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"&lt;p&gt;&lt;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strong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&gt;Title: ".$title."&lt;/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strong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&gt;";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"&lt;br /&gt;Autor: ".$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author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"&lt;br /&gt;ISBN: ".$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isbn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  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 "&lt;br /&gt;Cijena: \$".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number_format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($price,2)."&lt;/p&gt;";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}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stmt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free_result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();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  $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db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-&gt;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close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();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  ?&gt;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&lt;/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body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&gt;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250" dirty="0">
                <a:latin typeface="Lucida Sans Typewriter" panose="020B0509030504030204" pitchFamily="49" charset="0"/>
              </a:rPr>
              <a:t>&lt;/</a:t>
            </a:r>
            <a:r>
              <a:rPr lang="sr-Latn-CS" altLang="sr-Latn-RS" sz="1250" dirty="0" err="1">
                <a:latin typeface="Lucida Sans Typewriter" panose="020B0509030504030204" pitchFamily="49" charset="0"/>
              </a:rPr>
              <a:t>html</a:t>
            </a:r>
            <a:r>
              <a:rPr lang="sr-Latn-CS" altLang="sr-Latn-RS" sz="1250" dirty="0">
                <a:latin typeface="Lucida Sans Typewriter" panose="020B0509030504030204" pitchFamily="49" charset="0"/>
              </a:rPr>
              <a:t>&gt;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945EBE-5A83-41B7-8780-6B52784F1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4527758"/>
            <a:ext cx="4448175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10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05693-9D31-4840-862D-7C7E0FCC3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Zadavanje upita bazi podataka sa </a:t>
            </a:r>
            <a:r>
              <a:rPr lang="sr-Latn-ME" dirty="0" err="1"/>
              <a:t>Weba</a:t>
            </a:r>
            <a:endParaRPr lang="sr-Latn-M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285CB-27F6-4307-B7E9-4D58412BF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39687"/>
            <a:ext cx="7194550" cy="5002351"/>
          </a:xfrm>
        </p:spPr>
        <p:txBody>
          <a:bodyPr/>
          <a:lstStyle/>
          <a:p>
            <a:r>
              <a:rPr lang="sr-Latn-ME" dirty="0"/>
              <a:t>U svakom skriptu koji pristupa bazi podataka sa </a:t>
            </a:r>
            <a:r>
              <a:rPr lang="sr-Latn-ME" dirty="0" err="1"/>
              <a:t>Weba</a:t>
            </a:r>
            <a:r>
              <a:rPr lang="sr-Latn-ME" dirty="0"/>
              <a:t> treba pratiti sledeće osnovne korake:</a:t>
            </a:r>
          </a:p>
          <a:p>
            <a:pPr marL="868363" lvl="1" indent="-457200">
              <a:buFont typeface="+mj-lt"/>
              <a:buAutoNum type="arabicPeriod"/>
            </a:pPr>
            <a:r>
              <a:rPr lang="sr-Latn-ME" dirty="0"/>
              <a:t>Provjeriti i filtrirati podatke koji stižu od korisnika</a:t>
            </a:r>
          </a:p>
          <a:p>
            <a:pPr marL="868363" lvl="1" indent="-457200">
              <a:buFont typeface="+mj-lt"/>
              <a:buAutoNum type="arabicPeriod"/>
            </a:pPr>
            <a:r>
              <a:rPr lang="sr-Latn-ME" dirty="0"/>
              <a:t>Uspostaviti vezu sa odgovarajućom bazom podataka</a:t>
            </a:r>
          </a:p>
          <a:p>
            <a:pPr marL="868363" lvl="1" indent="-457200">
              <a:buFont typeface="+mj-lt"/>
              <a:buAutoNum type="arabicPeriod"/>
            </a:pPr>
            <a:r>
              <a:rPr lang="sr-Latn-ME" dirty="0"/>
              <a:t>Zadati upit toj bazi</a:t>
            </a:r>
          </a:p>
          <a:p>
            <a:pPr marL="868363" lvl="1" indent="-457200">
              <a:buFont typeface="+mj-lt"/>
              <a:buAutoNum type="arabicPeriod"/>
            </a:pPr>
            <a:r>
              <a:rPr lang="sr-Latn-ME" dirty="0"/>
              <a:t>Učitati rezultate</a:t>
            </a:r>
          </a:p>
          <a:p>
            <a:pPr marL="868363" lvl="1" indent="-457200">
              <a:buFont typeface="+mj-lt"/>
              <a:buAutoNum type="arabicPeriod"/>
            </a:pPr>
            <a:r>
              <a:rPr lang="sr-Latn-ME" dirty="0"/>
              <a:t>Prikazati rezultate korisniku</a:t>
            </a:r>
          </a:p>
          <a:p>
            <a:r>
              <a:rPr lang="sr-Latn-ME" dirty="0"/>
              <a:t>Ovi koraci su primijenjeni i u </a:t>
            </a:r>
            <a:r>
              <a:rPr lang="sr-Latn-ME" dirty="0" err="1"/>
              <a:t>scriptu</a:t>
            </a:r>
            <a:r>
              <a:rPr lang="sr-Latn-ME" dirty="0"/>
              <a:t> </a:t>
            </a:r>
            <a:r>
              <a:rPr lang="sr-Latn-ME" dirty="0" err="1"/>
              <a:t>results.php</a:t>
            </a:r>
            <a:r>
              <a:rPr lang="sr-Latn-ME" dirty="0"/>
              <a:t> i sada ćemo objasniti svaki od njih pojedinačno.</a:t>
            </a:r>
          </a:p>
        </p:txBody>
      </p:sp>
    </p:spTree>
    <p:extLst>
      <p:ext uri="{BB962C8B-B14F-4D97-AF65-F5344CB8AC3E}">
        <p14:creationId xmlns:p14="http://schemas.microsoft.com/office/powerpoint/2010/main" val="1577158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D07D8-AA3C-4D65-9776-3D69EBF20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sz="2800" dirty="0"/>
              <a:t>Provjera i filtriranje ulaznih podataka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50CB6-2BA2-4EFC-99B7-163925E58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925" y="1143000"/>
            <a:ext cx="7194550" cy="4999038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sr-Latn-ME" dirty="0"/>
              <a:t>Prvo treba ukloniti bjeline koje je korisnik možda unio na početku ili na kraju svog zahtjeva.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sr-Latn-ME" dirty="0"/>
              <a:t>To radi funkcija </a:t>
            </a:r>
            <a:r>
              <a:rPr lang="sr-Latn-ME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trim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sr-Latn-ME" dirty="0"/>
              <a:t>koju primjenjujemo na promjenljivu 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sr-Latn-ME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searchterm</a:t>
            </a:r>
            <a:r>
              <a:rPr lang="sr-Latn-ME" dirty="0"/>
              <a:t>: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endParaRPr lang="sr-Latn-ME" dirty="0"/>
          </a:p>
          <a:p>
            <a:pPr>
              <a:lnSpc>
                <a:spcPct val="80000"/>
              </a:lnSpc>
              <a:spcBef>
                <a:spcPts val="600"/>
              </a:spcBef>
            </a:pPr>
            <a:endParaRPr lang="sr-Latn-ME" dirty="0"/>
          </a:p>
          <a:p>
            <a:pPr>
              <a:lnSpc>
                <a:spcPct val="80000"/>
              </a:lnSpc>
              <a:spcBef>
                <a:spcPts val="600"/>
              </a:spcBef>
            </a:pPr>
            <a:endParaRPr lang="sr-Latn-ME" dirty="0"/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sr-Latn-ME" dirty="0"/>
              <a:t>Zatim se provjerava da li je korisnik unio pojam koji traži i tip pretrage. Ovo se radi tek nakon uklanjanja bjelina sa početka i kraja promjenljive </a:t>
            </a:r>
            <a:r>
              <a:rPr lang="sr-Latn-ME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sr-Latn-ME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searchterm</a:t>
            </a:r>
            <a:endParaRPr lang="sr-Latn-M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endParaRPr lang="sr-Latn-M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DEC365-626E-4AC9-A9D7-46FFC5FEB4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75" y="2587625"/>
            <a:ext cx="8401050" cy="8413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trim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($_POST['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’]);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                 Ili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="%{$_POST['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']}%";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D5FA8E-6F57-49DA-8A12-98EA7233B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849" y="4600574"/>
            <a:ext cx="8401050" cy="195262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ECECE"/>
            </a:outerShdw>
          </a:effectLst>
        </p:spPr>
        <p:txBody>
          <a:bodyPr wrap="none" anchor="ctr"/>
          <a:lstStyle/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 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if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(!$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searchtype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|| !$</a:t>
            </a:r>
            <a:r>
              <a:rPr lang="sr-Latn-CS" altLang="sr-Latn-RS" sz="1500" dirty="0" err="1">
                <a:latin typeface="Lucida Sans Typewriter" panose="020B0509030504030204" pitchFamily="49" charset="0"/>
              </a:rPr>
              <a:t>searchterm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)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{     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 err="1">
                <a:latin typeface="Lucida Sans Typewriter" panose="020B0509030504030204" pitchFamily="49" charset="0"/>
              </a:rPr>
              <a:t>echo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 '&lt;p&gt;Nijeste unijeli podatke za pretragu.&lt;br/&gt;     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Vratite se nazad i pokusajte ponovo.&lt;/p&gt;';     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 err="1">
                <a:latin typeface="Lucida Sans Typewriter" panose="020B0509030504030204" pitchFamily="49" charset="0"/>
              </a:rPr>
              <a:t>exit</a:t>
            </a:r>
            <a:r>
              <a:rPr lang="sr-Latn-CS" altLang="sr-Latn-RS" sz="1500" dirty="0">
                <a:latin typeface="Lucida Sans Typewriter" panose="020B0509030504030204" pitchFamily="49" charset="0"/>
              </a:rPr>
              <a:t>;    </a:t>
            </a:r>
          </a:p>
          <a:p>
            <a:pPr>
              <a:spcBef>
                <a:spcPts val="600"/>
              </a:spcBef>
              <a:buNone/>
            </a:pPr>
            <a:r>
              <a:rPr lang="sr-Latn-CS" altLang="sr-Latn-RS" sz="1500" dirty="0">
                <a:latin typeface="Lucida Sans Typewriter" panose="020B05090305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84389916"/>
      </p:ext>
    </p:extLst>
  </p:cSld>
  <p:clrMapOvr>
    <a:masterClrMapping/>
  </p:clrMapOvr>
</p:sld>
</file>

<file path=ppt/theme/theme1.xml><?xml version="1.0" encoding="utf-8"?>
<a:theme xmlns:a="http://schemas.openxmlformats.org/drawingml/2006/main" name="Wkbkdes">
  <a:themeElements>
    <a:clrScheme name="">
      <a:dk1>
        <a:srgbClr val="000000"/>
      </a:dk1>
      <a:lt1>
        <a:srgbClr val="FFFFFF"/>
      </a:lt1>
      <a:dk2>
        <a:srgbClr val="000000"/>
      </a:dk2>
      <a:lt2>
        <a:srgbClr val="009EA1"/>
      </a:lt2>
      <a:accent1>
        <a:srgbClr val="C1FEF9"/>
      </a:accent1>
      <a:accent2>
        <a:srgbClr val="DC0081"/>
      </a:accent2>
      <a:accent3>
        <a:srgbClr val="FFFFFF"/>
      </a:accent3>
      <a:accent4>
        <a:srgbClr val="000000"/>
      </a:accent4>
      <a:accent5>
        <a:srgbClr val="DDFEFB"/>
      </a:accent5>
      <a:accent6>
        <a:srgbClr val="C70074"/>
      </a:accent6>
      <a:hlink>
        <a:srgbClr val="618FFD"/>
      </a:hlink>
      <a:folHlink>
        <a:srgbClr val="CECECE"/>
      </a:folHlink>
    </a:clrScheme>
    <a:fontScheme name="Wkbkde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sr-Latn-R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anose="020B0606020202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sr-Latn-R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anose="020B0606020202030204" pitchFamily="34" charset="0"/>
          </a:defRPr>
        </a:defPPr>
      </a:lstStyle>
    </a:lnDef>
  </a:objectDefaults>
  <a:extraClrSchemeLst>
    <a:extraClrScheme>
      <a:clrScheme name="Wkbk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kbk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kbk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kbk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kbk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kbk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kbk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C:\Tools\Template\WKBKDES.POT</Template>
  <TotalTime>6187</TotalTime>
  <Words>2527</Words>
  <Application>Microsoft Office PowerPoint</Application>
  <PresentationFormat>On-screen Show (4:3)</PresentationFormat>
  <Paragraphs>278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Courier New</vt:lpstr>
      <vt:lpstr>Wingdings</vt:lpstr>
      <vt:lpstr>Lucida Sans Typewriter</vt:lpstr>
      <vt:lpstr>Arial Narrow</vt:lpstr>
      <vt:lpstr>Times New Roman</vt:lpstr>
      <vt:lpstr>Arial</vt:lpstr>
      <vt:lpstr>Wkbkdes</vt:lpstr>
      <vt:lpstr>Predavanje 10 Web Programiranje Pristup bazi podataka sa  Weba pomoću PHP-a</vt:lpstr>
      <vt:lpstr>Izrada baze podataka za Web</vt:lpstr>
      <vt:lpstr>Arhitektura baze podataka na Webu: ponavljanje</vt:lpstr>
      <vt:lpstr>Pisanje PHP skripta koji izvršava prethodne korake</vt:lpstr>
      <vt:lpstr>PHP script results.php</vt:lpstr>
      <vt:lpstr>PHP script results.php …</vt:lpstr>
      <vt:lpstr>PHP script results.php …</vt:lpstr>
      <vt:lpstr>Zadavanje upita bazi podataka sa Weba</vt:lpstr>
      <vt:lpstr>Provjera i filtriranje ulaznih podataka</vt:lpstr>
      <vt:lpstr>Provjera i filtriranje ulaznih podataka …</vt:lpstr>
      <vt:lpstr>Provjera i filtriranje ulaznih podataka …</vt:lpstr>
      <vt:lpstr>Uspostavljanje veze sa bazom podataka</vt:lpstr>
      <vt:lpstr>Rezultat pokušaja uspostavljanja veze</vt:lpstr>
      <vt:lpstr>Izbor baze podataka</vt:lpstr>
      <vt:lpstr>Zadavanje upita bazi podataka</vt:lpstr>
      <vt:lpstr>Unaprijed definisani iskazi</vt:lpstr>
      <vt:lpstr>Unaprijed definisani iskazi…</vt:lpstr>
      <vt:lpstr>Unaprijed definisani iskazi…</vt:lpstr>
      <vt:lpstr>Unaprijed definisani iskazi…</vt:lpstr>
      <vt:lpstr>Unaprijed definisani iskazi…</vt:lpstr>
      <vt:lpstr>Unaprijed definisani iskazi…</vt:lpstr>
      <vt:lpstr>Upotreba generičkog interfejsa za baze podataka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6: Arrays</dc:title>
  <dc:creator>budo</dc:creator>
  <cp:lastModifiedBy>Budo LUTOVAC</cp:lastModifiedBy>
  <cp:revision>440</cp:revision>
  <dcterms:created xsi:type="dcterms:W3CDTF">2000-09-25T11:41:52Z</dcterms:created>
  <dcterms:modified xsi:type="dcterms:W3CDTF">2020-04-27T11:55:07Z</dcterms:modified>
</cp:coreProperties>
</file>