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33"/>
  </p:notesMasterIdLst>
  <p:handoutMasterIdLst>
    <p:handoutMasterId r:id="rId34"/>
  </p:handoutMasterIdLst>
  <p:sldIdLst>
    <p:sldId id="256" r:id="rId2"/>
    <p:sldId id="257" r:id="rId3"/>
    <p:sldId id="283" r:id="rId4"/>
    <p:sldId id="258" r:id="rId5"/>
    <p:sldId id="284" r:id="rId6"/>
    <p:sldId id="259" r:id="rId7"/>
    <p:sldId id="291" r:id="rId8"/>
    <p:sldId id="285" r:id="rId9"/>
    <p:sldId id="260" r:id="rId10"/>
    <p:sldId id="286" r:id="rId11"/>
    <p:sldId id="287" r:id="rId12"/>
    <p:sldId id="288" r:id="rId13"/>
    <p:sldId id="289" r:id="rId14"/>
    <p:sldId id="290" r:id="rId15"/>
    <p:sldId id="292" r:id="rId16"/>
    <p:sldId id="293" r:id="rId17"/>
    <p:sldId id="262" r:id="rId18"/>
    <p:sldId id="295" r:id="rId19"/>
    <p:sldId id="294" r:id="rId20"/>
    <p:sldId id="296" r:id="rId21"/>
    <p:sldId id="261" r:id="rId22"/>
    <p:sldId id="297" r:id="rId23"/>
    <p:sldId id="298" r:id="rId24"/>
    <p:sldId id="299" r:id="rId25"/>
    <p:sldId id="300" r:id="rId26"/>
    <p:sldId id="301" r:id="rId27"/>
    <p:sldId id="306" r:id="rId28"/>
    <p:sldId id="302" r:id="rId29"/>
    <p:sldId id="303" r:id="rId30"/>
    <p:sldId id="304" r:id="rId31"/>
    <p:sldId id="305" r:id="rId32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339933"/>
    <a:srgbClr val="CC6600"/>
    <a:srgbClr val="006400"/>
    <a:srgbClr val="FF3300"/>
    <a:srgbClr val="CCFFCC"/>
    <a:srgbClr val="3399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2" autoAdjust="0"/>
    <p:restoredTop sz="94649" autoAdjust="0"/>
  </p:normalViewPr>
  <p:slideViewPr>
    <p:cSldViewPr showGuides="1">
      <p:cViewPr varScale="1">
        <p:scale>
          <a:sx n="128" d="100"/>
          <a:sy n="128" d="100"/>
        </p:scale>
        <p:origin x="105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2DA128E0-BED4-4AF2-9503-5F147446D9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7022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7163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5218E85-C149-4175-9829-14A2A754333B}" type="datetimeFigureOut">
              <a:rPr lang="sr-Latn-CS"/>
              <a:pPr>
                <a:defRPr/>
              </a:pPr>
              <a:t>12.10.2021.</a:t>
            </a:fld>
            <a:endParaRPr lang="sr-Latn-C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45025" cy="3482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r-Latn-C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13250"/>
            <a:ext cx="5603875" cy="41798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sr-Latn-C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3325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7163" y="8823325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F9CFEB-DFCC-46E4-AC71-CDAD18C023E5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13133414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56193BD-D059-4058-92F7-24BD14521D63}" type="slidenum">
              <a:rPr lang="sr-Latn-CS" smtClean="0"/>
              <a:pPr eaLnBrk="1" hangingPunct="1"/>
              <a:t>6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9267544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817DFA2-DF20-4330-87AE-A3A82305F557}" type="slidenum">
              <a:rPr lang="sr-Latn-CS" smtClean="0"/>
              <a:pPr eaLnBrk="1" hangingPunct="1"/>
              <a:t>16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42200596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9528C4D-6B99-4730-80A8-2730A08FD9A7}" type="slidenum">
              <a:rPr lang="sr-Latn-CS" smtClean="0"/>
              <a:pPr eaLnBrk="1" hangingPunct="1"/>
              <a:t>7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3932835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7C74E9E-5D4A-49BC-861D-22E177EB9868}" type="slidenum">
              <a:rPr lang="sr-Latn-CS" smtClean="0"/>
              <a:pPr eaLnBrk="1" hangingPunct="1"/>
              <a:t>9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7956216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CD349F5-CE97-459F-91A6-F2E6C4C2880A}" type="slidenum">
              <a:rPr lang="sr-Latn-CS" smtClean="0"/>
              <a:pPr eaLnBrk="1" hangingPunct="1"/>
              <a:t>10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5786458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3963947-82EB-433A-BC28-67D64675FF67}" type="slidenum">
              <a:rPr lang="sr-Latn-CS" smtClean="0"/>
              <a:pPr eaLnBrk="1" hangingPunct="1"/>
              <a:t>11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507789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8DB5520-AE60-473E-92DA-6EBD62664ACF}" type="slidenum">
              <a:rPr lang="sr-Latn-CS" smtClean="0"/>
              <a:pPr eaLnBrk="1" hangingPunct="1"/>
              <a:t>12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7608607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99B14E5-07A5-4963-B021-42C0324089E6}" type="slidenum">
              <a:rPr lang="sr-Latn-CS" smtClean="0"/>
              <a:pPr eaLnBrk="1" hangingPunct="1"/>
              <a:t>13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34116077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35F75D9-48F7-456F-9A2A-B60825DAAEB8}" type="slidenum">
              <a:rPr lang="sr-Latn-CS" smtClean="0"/>
              <a:pPr eaLnBrk="1" hangingPunct="1"/>
              <a:t>14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5050833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926ADAF-7E09-4EE6-914A-A6E43FB76797}" type="slidenum">
              <a:rPr lang="sr-Latn-CS" smtClean="0"/>
              <a:pPr eaLnBrk="1" hangingPunct="1"/>
              <a:t>15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1738312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20789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0789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9C4D6-300E-40C6-A38D-C9EBE39BE92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0749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E9E5D9-9FFA-4F77-AD12-2DF85C502B1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589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2461F-FB90-44CE-89F1-7B8D761EBA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3840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F771F4-9B15-4469-B33F-974ACE5F348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240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142CB0-EA0A-467C-AEBF-05059D9BCC7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43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0E8115-1353-4FFB-BFD2-F1B8C63930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8219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806ABA-0837-48FE-AC76-F4EB3C09111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8182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A9D7FD-6846-450C-BC98-D45E1B96709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1969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783E72-889F-4635-AF7A-2C0FB389FB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6541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0A32AD-DA8B-4930-9751-D48EE6EA707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8321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r-Latn-C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03E5F7-D206-4A48-A1C6-DE47505570E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3500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9D48B6BE-498E-4333-91A8-EF67B8AD64B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0686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0" r:id="rId1"/>
    <p:sldLayoutId id="2147483980" r:id="rId2"/>
    <p:sldLayoutId id="2147483981" r:id="rId3"/>
    <p:sldLayoutId id="2147483982" r:id="rId4"/>
    <p:sldLayoutId id="2147483983" r:id="rId5"/>
    <p:sldLayoutId id="2147483984" r:id="rId6"/>
    <p:sldLayoutId id="2147483985" r:id="rId7"/>
    <p:sldLayoutId id="2147483986" r:id="rId8"/>
    <p:sldLayoutId id="2147483987" r:id="rId9"/>
    <p:sldLayoutId id="2147483988" r:id="rId10"/>
    <p:sldLayoutId id="214748398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44813" y="1828800"/>
            <a:ext cx="6019800" cy="2209800"/>
          </a:xfrm>
        </p:spPr>
        <p:txBody>
          <a:bodyPr/>
          <a:lstStyle/>
          <a:p>
            <a:pPr algn="ctr" eaLnBrk="1" hangingPunct="1"/>
            <a:r>
              <a:rPr lang="en-US" smtClean="0"/>
              <a:t>Programiranje kroz aplikacije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28688" y="4214813"/>
            <a:ext cx="7435850" cy="2643187"/>
          </a:xfrm>
        </p:spPr>
        <p:txBody>
          <a:bodyPr/>
          <a:lstStyle/>
          <a:p>
            <a:pPr eaLnBrk="1" hangingPunct="1">
              <a:spcBef>
                <a:spcPts val="300"/>
              </a:spcBef>
            </a:pPr>
            <a:r>
              <a:rPr lang="en-US" sz="4000" smtClean="0"/>
              <a:t>Uvod</a:t>
            </a:r>
            <a:endParaRPr lang="sr-Latn-CS" sz="4000" smtClean="0"/>
          </a:p>
          <a:p>
            <a:pPr eaLnBrk="1" hangingPunct="1">
              <a:spcBef>
                <a:spcPts val="300"/>
              </a:spcBef>
            </a:pPr>
            <a:r>
              <a:rPr lang="en-US" sz="4000" smtClean="0"/>
              <a:t>VBE – Programsko okru</a:t>
            </a:r>
            <a:r>
              <a:rPr lang="sr-Latn-CS" sz="4000" smtClean="0"/>
              <a:t>ženje</a:t>
            </a:r>
          </a:p>
          <a:p>
            <a:pPr eaLnBrk="1" hangingPunct="1">
              <a:spcBef>
                <a:spcPts val="300"/>
              </a:spcBef>
            </a:pPr>
            <a:r>
              <a:rPr lang="sr-Latn-CS" sz="4000" smtClean="0"/>
              <a:t>Procedure</a:t>
            </a:r>
            <a:endParaRPr lang="en-US" sz="4000" smtClean="0"/>
          </a:p>
          <a:p>
            <a:pPr eaLnBrk="1" hangingPunct="1">
              <a:spcBef>
                <a:spcPts val="300"/>
              </a:spcBef>
            </a:pPr>
            <a:r>
              <a:rPr lang="en-US" sz="4000" smtClean="0"/>
              <a:t>Operatori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57993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VBE – Korisni prozori</a:t>
            </a:r>
            <a:endParaRPr lang="en-US" sz="360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482725"/>
            <a:ext cx="8654925" cy="4875213"/>
          </a:xfrm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defRPr/>
            </a:pPr>
            <a:r>
              <a:rPr lang="sr-Latn-CS" sz="2200" dirty="0" smtClean="0"/>
              <a:t>Pri radu sa VBE, koristićemo 4 prozora:</a:t>
            </a:r>
          </a:p>
          <a:p>
            <a:pPr marL="639763" lvl="1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sr-Latn-CS" sz="2100" b="1" dirty="0" smtClean="0">
                <a:solidFill>
                  <a:srgbClr val="FF0000"/>
                </a:solidFill>
              </a:rPr>
              <a:t>Project Explorer </a:t>
            </a:r>
            <a:r>
              <a:rPr lang="en-GB" sz="2100" dirty="0" err="1" smtClean="0"/>
              <a:t>prozor</a:t>
            </a:r>
            <a:r>
              <a:rPr lang="en-GB" sz="2100" dirty="0" smtClean="0"/>
              <a:t> </a:t>
            </a:r>
            <a:r>
              <a:rPr lang="en-GB" sz="2100" dirty="0" err="1" smtClean="0"/>
              <a:t>prikazuje</a:t>
            </a:r>
            <a:r>
              <a:rPr lang="en-GB" sz="2100" dirty="0" smtClean="0"/>
              <a:t> </a:t>
            </a:r>
            <a:r>
              <a:rPr lang="en-GB" sz="2100" dirty="0" err="1" smtClean="0"/>
              <a:t>strukturu</a:t>
            </a:r>
            <a:r>
              <a:rPr lang="en-GB" sz="2100" dirty="0" smtClean="0"/>
              <a:t> </a:t>
            </a:r>
            <a:r>
              <a:rPr lang="en-GB" sz="2100" dirty="0" err="1" smtClean="0"/>
              <a:t>svih</a:t>
            </a:r>
            <a:r>
              <a:rPr lang="en-GB" sz="2100" dirty="0" smtClean="0"/>
              <a:t> </a:t>
            </a:r>
            <a:r>
              <a:rPr lang="en-GB" sz="2100" dirty="0" err="1" smtClean="0"/>
              <a:t>trenutno</a:t>
            </a:r>
            <a:r>
              <a:rPr lang="en-GB" sz="2100" dirty="0" smtClean="0"/>
              <a:t> </a:t>
            </a:r>
            <a:r>
              <a:rPr lang="en-GB" sz="2100" dirty="0" err="1" smtClean="0"/>
              <a:t>otvorenih</a:t>
            </a:r>
            <a:r>
              <a:rPr lang="en-GB" sz="2100" dirty="0" smtClean="0"/>
              <a:t> </a:t>
            </a:r>
            <a:r>
              <a:rPr lang="sr-Latn-CS" sz="2100" dirty="0" smtClean="0"/>
              <a:t>dokumenata</a:t>
            </a:r>
            <a:r>
              <a:rPr lang="en-GB" sz="2100" dirty="0" smtClean="0"/>
              <a:t>. </a:t>
            </a:r>
            <a:r>
              <a:rPr lang="en-GB" sz="2100" dirty="0" err="1" smtClean="0"/>
              <a:t>Svak</a:t>
            </a:r>
            <a:r>
              <a:rPr lang="sr-Latn-CS" sz="2100" dirty="0" smtClean="0"/>
              <a:t>i otvoren dokument</a:t>
            </a:r>
            <a:r>
              <a:rPr lang="en-GB" sz="2100" dirty="0" smtClean="0"/>
              <a:t> </a:t>
            </a:r>
            <a:r>
              <a:rPr lang="en-GB" sz="2100" dirty="0" err="1" smtClean="0"/>
              <a:t>predstavlja</a:t>
            </a:r>
            <a:r>
              <a:rPr lang="en-GB" sz="2100" dirty="0" smtClean="0"/>
              <a:t> </a:t>
            </a:r>
            <a:r>
              <a:rPr lang="en-GB" sz="2100" dirty="0" err="1" smtClean="0"/>
              <a:t>jedan</a:t>
            </a:r>
            <a:r>
              <a:rPr lang="en-GB" sz="2100" dirty="0" smtClean="0"/>
              <a:t> </a:t>
            </a:r>
            <a:r>
              <a:rPr lang="en-GB" sz="2100" i="1" dirty="0" err="1" smtClean="0"/>
              <a:t>projekat</a:t>
            </a:r>
            <a:r>
              <a:rPr lang="en-GB" sz="2100" dirty="0" smtClean="0"/>
              <a:t>.</a:t>
            </a:r>
            <a:endParaRPr lang="sr-Latn-CS" sz="2100" dirty="0" smtClean="0"/>
          </a:p>
          <a:p>
            <a:pPr marL="639763" lvl="1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sr-Latn-CS" sz="2100" b="1" dirty="0" smtClean="0">
                <a:solidFill>
                  <a:srgbClr val="FF0000"/>
                </a:solidFill>
              </a:rPr>
              <a:t>Code</a:t>
            </a:r>
            <a:r>
              <a:rPr lang="sr-Latn-CS" sz="2100" dirty="0" smtClean="0">
                <a:ea typeface="+mn-ea"/>
                <a:cs typeface="+mn-cs"/>
              </a:rPr>
              <a:t> prozor </a:t>
            </a:r>
            <a:r>
              <a:rPr lang="vi-VN" sz="2100" dirty="0" smtClean="0">
                <a:ea typeface="+mn-ea"/>
                <a:cs typeface="+mn-cs"/>
              </a:rPr>
              <a:t>sadrži VBA</a:t>
            </a:r>
            <a:r>
              <a:rPr lang="en-US" sz="2100" dirty="0" smtClean="0">
                <a:ea typeface="+mn-ea"/>
                <a:cs typeface="+mn-cs"/>
              </a:rPr>
              <a:t> program</a:t>
            </a:r>
            <a:r>
              <a:rPr lang="sr-Latn-CS" sz="2100" dirty="0" smtClean="0">
                <a:ea typeface="+mn-ea"/>
                <a:cs typeface="+mn-cs"/>
              </a:rPr>
              <a:t>e</a:t>
            </a:r>
            <a:r>
              <a:rPr lang="vi-VN" sz="2100" dirty="0" smtClean="0">
                <a:ea typeface="+mn-ea"/>
                <a:cs typeface="+mn-cs"/>
              </a:rPr>
              <a:t>. Svaka stavka iz Project Explorer prozora ima pridružen kodni prozor.</a:t>
            </a:r>
            <a:endParaRPr lang="en-US" sz="2100" dirty="0" smtClean="0">
              <a:ea typeface="+mn-ea"/>
              <a:cs typeface="+mn-cs"/>
            </a:endParaRPr>
          </a:p>
          <a:p>
            <a:pPr marL="639763" lvl="1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en-US" sz="2100" b="1" dirty="0" smtClean="0">
                <a:solidFill>
                  <a:srgbClr val="FF0000"/>
                </a:solidFill>
              </a:rPr>
              <a:t>Immediate</a:t>
            </a:r>
            <a:r>
              <a:rPr lang="en-US" sz="2100" dirty="0" smtClean="0">
                <a:ea typeface="+mn-ea"/>
                <a:cs typeface="+mn-cs"/>
              </a:rPr>
              <a:t> </a:t>
            </a:r>
            <a:r>
              <a:rPr lang="en-US" sz="2100" dirty="0" err="1" smtClean="0">
                <a:ea typeface="+mn-ea"/>
                <a:cs typeface="+mn-cs"/>
              </a:rPr>
              <a:t>prozor</a:t>
            </a:r>
            <a:r>
              <a:rPr lang="en-US" sz="2100" dirty="0" smtClean="0">
                <a:ea typeface="+mn-ea"/>
                <a:cs typeface="+mn-cs"/>
              </a:rPr>
              <a:t> </a:t>
            </a:r>
            <a:r>
              <a:rPr lang="en-US" sz="2100" dirty="0" err="1" smtClean="0">
                <a:ea typeface="+mn-ea"/>
                <a:cs typeface="+mn-cs"/>
              </a:rPr>
              <a:t>slu</a:t>
            </a:r>
            <a:r>
              <a:rPr lang="sr-Latn-CS" sz="2100" dirty="0" smtClean="0">
                <a:ea typeface="+mn-ea"/>
                <a:cs typeface="+mn-cs"/>
              </a:rPr>
              <a:t>ži za direktno izvršavanje naredbi (VBA naredbi, matematičkih izraza, poziva funkcija).</a:t>
            </a:r>
          </a:p>
          <a:p>
            <a:pPr marL="639763" lvl="1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en-GB" sz="2100" b="1" dirty="0" smtClean="0">
                <a:solidFill>
                  <a:srgbClr val="FF0000"/>
                </a:solidFill>
              </a:rPr>
              <a:t>Properties</a:t>
            </a:r>
            <a:r>
              <a:rPr lang="en-GB" sz="2100" dirty="0" smtClean="0"/>
              <a:t> </a:t>
            </a:r>
            <a:r>
              <a:rPr lang="en-GB" sz="2100" dirty="0" err="1" smtClean="0"/>
              <a:t>prozor</a:t>
            </a:r>
            <a:r>
              <a:rPr lang="en-GB" sz="2100" dirty="0" smtClean="0"/>
              <a:t> </a:t>
            </a:r>
            <a:r>
              <a:rPr lang="en-GB" sz="2100" dirty="0" err="1" smtClean="0"/>
              <a:t>prikazuje</a:t>
            </a:r>
            <a:r>
              <a:rPr lang="en-GB" sz="2100" dirty="0" smtClean="0"/>
              <a:t> </a:t>
            </a:r>
            <a:r>
              <a:rPr lang="en-GB" sz="2100" dirty="0" err="1" smtClean="0"/>
              <a:t>osobine</a:t>
            </a:r>
            <a:r>
              <a:rPr lang="en-GB" sz="2100" dirty="0" smtClean="0"/>
              <a:t> </a:t>
            </a:r>
            <a:r>
              <a:rPr lang="en-GB" sz="2100" dirty="0" err="1" smtClean="0"/>
              <a:t>trenutno</a:t>
            </a:r>
            <a:r>
              <a:rPr lang="en-GB" sz="2100" dirty="0" smtClean="0"/>
              <a:t> </a:t>
            </a:r>
            <a:r>
              <a:rPr lang="en-GB" sz="2100" dirty="0" err="1" smtClean="0"/>
              <a:t>izabranog</a:t>
            </a:r>
            <a:r>
              <a:rPr lang="en-GB" sz="2100" dirty="0" smtClean="0"/>
              <a:t> </a:t>
            </a:r>
            <a:r>
              <a:rPr lang="en-GB" sz="2100" dirty="0" err="1" smtClean="0"/>
              <a:t>objekta</a:t>
            </a:r>
            <a:r>
              <a:rPr lang="en-GB" sz="2100" dirty="0" smtClean="0"/>
              <a:t> u Project Explorer </a:t>
            </a:r>
            <a:r>
              <a:rPr lang="en-GB" sz="2100" dirty="0" err="1" smtClean="0"/>
              <a:t>prozoru</a:t>
            </a:r>
            <a:r>
              <a:rPr lang="sr-Latn-CS" sz="2100" dirty="0" smtClean="0"/>
              <a:t>.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endParaRPr lang="sr-Latn-CS" sz="2200" dirty="0" smtClean="0"/>
          </a:p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defRPr/>
            </a:pPr>
            <a:r>
              <a:rPr lang="sr-Latn-CS" sz="2200" dirty="0" smtClean="0"/>
              <a:t>Prikaz prozora pomoću stavke </a:t>
            </a:r>
            <a:r>
              <a:rPr lang="sr-Latn-CS" sz="2100" b="1" dirty="0" smtClean="0">
                <a:solidFill>
                  <a:srgbClr val="FF0000"/>
                </a:solidFill>
              </a:rPr>
              <a:t>View</a:t>
            </a:r>
            <a:r>
              <a:rPr lang="sr-Latn-CS" sz="2200" dirty="0" smtClean="0">
                <a:sym typeface="Mathematica1" pitchFamily="2" charset="2"/>
              </a:rPr>
              <a:t> iz linije menija VBE-a ili preko odgovarajućih prečica.</a:t>
            </a:r>
            <a:endParaRPr lang="sr-Latn-CS" sz="22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10/31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2365375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Procedure</a:t>
            </a:r>
            <a:endParaRPr lang="en-US" sz="360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482725"/>
            <a:ext cx="8548687" cy="3803650"/>
          </a:xfrm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</a:pPr>
            <a:r>
              <a:rPr lang="vi-VN" sz="2200" dirty="0" smtClean="0"/>
              <a:t>VBA programski kôd se unosi u formi procedure.</a:t>
            </a:r>
            <a:endParaRPr lang="sr-Latn-CS" sz="2200" dirty="0" smtClean="0"/>
          </a:p>
          <a:p>
            <a:pPr marL="239713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</a:pPr>
            <a:r>
              <a:rPr lang="vi-VN" sz="2200" dirty="0" smtClean="0"/>
              <a:t>Procedure </a:t>
            </a:r>
            <a:r>
              <a:rPr lang="sr-Latn-CS" sz="2200" dirty="0" smtClean="0"/>
              <a:t>se dele</a:t>
            </a:r>
            <a:r>
              <a:rPr lang="vi-VN" sz="2200" dirty="0" smtClean="0"/>
              <a:t> na </a:t>
            </a:r>
            <a:r>
              <a:rPr lang="vi-VN" sz="2200" b="1" dirty="0" smtClean="0">
                <a:solidFill>
                  <a:srgbClr val="FF0000"/>
                </a:solidFill>
              </a:rPr>
              <a:t>subprocedure</a:t>
            </a:r>
            <a:r>
              <a:rPr lang="vi-VN" sz="2200" dirty="0" smtClean="0"/>
              <a:t> (makroi) i </a:t>
            </a:r>
            <a:r>
              <a:rPr lang="vi-VN" sz="2200" b="1" dirty="0" smtClean="0">
                <a:solidFill>
                  <a:srgbClr val="FF0000"/>
                </a:solidFill>
              </a:rPr>
              <a:t>funkcije</a:t>
            </a:r>
            <a:r>
              <a:rPr lang="vi-VN" sz="2200" dirty="0" smtClean="0"/>
              <a:t>.</a:t>
            </a:r>
            <a:endParaRPr lang="sr-Latn-CS" sz="2200" dirty="0" smtClean="0"/>
          </a:p>
          <a:p>
            <a:pPr marL="239713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</a:pPr>
            <a:r>
              <a:rPr lang="vi-VN" sz="2200" dirty="0" smtClean="0"/>
              <a:t>Subprocedure predstavljaju skup VBA naredbi kojima se izvršava određeni zadatak.</a:t>
            </a:r>
            <a:endParaRPr lang="sr-Latn-CS" sz="2200" dirty="0" smtClean="0"/>
          </a:p>
          <a:p>
            <a:pPr marL="639763" lvl="1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  <a:buFont typeface="Wingdings" pitchFamily="2" charset="2"/>
              <a:buChar char="Ø"/>
            </a:pPr>
            <a:r>
              <a:rPr lang="sr-Latn-CS" sz="2100" dirty="0" smtClean="0"/>
              <a:t>Subprocedure </a:t>
            </a:r>
            <a:r>
              <a:rPr lang="en-GB" sz="2100" dirty="0" err="1" smtClean="0"/>
              <a:t>imaju</a:t>
            </a:r>
            <a:r>
              <a:rPr lang="en-GB" sz="2100" dirty="0" smtClean="0"/>
              <a:t> </a:t>
            </a:r>
            <a:r>
              <a:rPr lang="en-GB" sz="2100" dirty="0" err="1" smtClean="0"/>
              <a:t>uticaj</a:t>
            </a:r>
            <a:r>
              <a:rPr lang="en-GB" sz="2100" dirty="0" smtClean="0"/>
              <a:t> </a:t>
            </a:r>
            <a:r>
              <a:rPr lang="en-GB" sz="2100" dirty="0" err="1" smtClean="0"/>
              <a:t>na</a:t>
            </a:r>
            <a:r>
              <a:rPr lang="en-GB" sz="2100" dirty="0" smtClean="0"/>
              <a:t> </a:t>
            </a:r>
            <a:r>
              <a:rPr lang="en-GB" sz="2100" dirty="0" err="1" smtClean="0"/>
              <a:t>svoje</a:t>
            </a:r>
            <a:r>
              <a:rPr lang="en-GB" sz="2100" dirty="0" smtClean="0"/>
              <a:t> </a:t>
            </a:r>
            <a:r>
              <a:rPr lang="en-GB" sz="2100" dirty="0" err="1" smtClean="0"/>
              <a:t>okruženje</a:t>
            </a:r>
            <a:r>
              <a:rPr lang="sr-Latn-CS" sz="2100" dirty="0" smtClean="0"/>
              <a:t> (npr. mogu menjati format ćelija u Excel-u).</a:t>
            </a:r>
          </a:p>
          <a:p>
            <a:pPr marL="639763" lvl="1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  <a:buFont typeface="Wingdings" pitchFamily="2" charset="2"/>
              <a:buChar char="Ø"/>
            </a:pPr>
            <a:r>
              <a:rPr lang="sr-Latn-CS" sz="2100" dirty="0" smtClean="0"/>
              <a:t>Subprocedure</a:t>
            </a:r>
            <a:r>
              <a:rPr lang="vi-VN" sz="2100" dirty="0" smtClean="0"/>
              <a:t> </a:t>
            </a:r>
            <a:r>
              <a:rPr lang="vi-VN" sz="2100" dirty="0" smtClean="0">
                <a:solidFill>
                  <a:srgbClr val="FF0000"/>
                </a:solidFill>
              </a:rPr>
              <a:t>ne vraćaju</a:t>
            </a:r>
            <a:r>
              <a:rPr lang="sr-Latn-CS" sz="2100" dirty="0" smtClean="0">
                <a:solidFill>
                  <a:srgbClr val="FF0000"/>
                </a:solidFill>
              </a:rPr>
              <a:t> </a:t>
            </a:r>
            <a:r>
              <a:rPr lang="vi-VN" sz="2100" dirty="0" smtClean="0">
                <a:solidFill>
                  <a:srgbClr val="FF0000"/>
                </a:solidFill>
              </a:rPr>
              <a:t>rezultat</a:t>
            </a:r>
            <a:r>
              <a:rPr lang="sr-Latn-CS" sz="2100" dirty="0" smtClean="0"/>
              <a:t>!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</a:pPr>
            <a:r>
              <a:rPr lang="sr-Latn-CS" sz="2200" dirty="0" smtClean="0"/>
              <a:t>F</a:t>
            </a:r>
            <a:r>
              <a:rPr lang="vi-VN" sz="2200" dirty="0" smtClean="0"/>
              <a:t>unkcij</a:t>
            </a:r>
            <a:r>
              <a:rPr lang="sr-Latn-CS" sz="2200" dirty="0" smtClean="0"/>
              <a:t>e</a:t>
            </a:r>
            <a:r>
              <a:rPr lang="vi-VN" sz="2200" dirty="0" smtClean="0"/>
              <a:t> izvršava</a:t>
            </a:r>
            <a:r>
              <a:rPr lang="sr-Latn-CS" sz="2200" dirty="0" smtClean="0"/>
              <a:t>ju</a:t>
            </a:r>
            <a:r>
              <a:rPr lang="vi-VN" sz="2200" dirty="0" smtClean="0"/>
              <a:t> određeni zadatak i pritom vraća</a:t>
            </a:r>
            <a:r>
              <a:rPr lang="sr-Latn-CS" sz="2200" dirty="0" smtClean="0"/>
              <a:t>ju</a:t>
            </a:r>
            <a:r>
              <a:rPr lang="vi-VN" sz="2200" dirty="0" smtClean="0"/>
              <a:t> rezultat.</a:t>
            </a:r>
            <a:endParaRPr lang="sr-Latn-CS" sz="2200" dirty="0" smtClean="0"/>
          </a:p>
          <a:p>
            <a:pPr marL="239713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</a:pPr>
            <a:r>
              <a:rPr lang="sr-Latn-CS" sz="2200" dirty="0" smtClean="0"/>
              <a:t>Prvo ćemo detaljno objasniti funkcije, a nakon toga subprocedure.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11/31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200818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Funkcije</a:t>
            </a:r>
            <a:endParaRPr lang="en-US" sz="360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482725"/>
            <a:ext cx="8548687" cy="1946275"/>
          </a:xfrm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</a:pPr>
            <a:r>
              <a:rPr lang="sr-Latn-CS" sz="2200" smtClean="0"/>
              <a:t>Funkcije</a:t>
            </a:r>
            <a:r>
              <a:rPr lang="vi-VN" sz="2200" smtClean="0"/>
              <a:t> primaju argumente, odrade određenu operaciju sa njima i vrate rezultat.</a:t>
            </a:r>
            <a:endParaRPr lang="sr-Latn-CS" sz="2200" smtClean="0"/>
          </a:p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</a:pPr>
            <a:r>
              <a:rPr lang="vi-VN" sz="2200" smtClean="0"/>
              <a:t>Iako mogu uticati na izgled okruženja, </a:t>
            </a:r>
            <a:r>
              <a:rPr lang="vi-VN" sz="2200" smtClean="0">
                <a:solidFill>
                  <a:srgbClr val="FF0000"/>
                </a:solidFill>
              </a:rPr>
              <a:t>dobro definisana funkcija ne utiče na svoje okruženje</a:t>
            </a:r>
            <a:r>
              <a:rPr lang="sr-Latn-CS" sz="2200" smtClean="0">
                <a:solidFill>
                  <a:srgbClr val="FF0000"/>
                </a:solidFill>
              </a:rPr>
              <a:t>!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</a:pPr>
            <a:r>
              <a:rPr lang="sr-Latn-CS" sz="2200" smtClean="0"/>
              <a:t>Format funkcija je:</a:t>
            </a:r>
          </a:p>
        </p:txBody>
      </p:sp>
      <p:sp>
        <p:nvSpPr>
          <p:cNvPr id="14340" name="Rectangle 6"/>
          <p:cNvSpPr>
            <a:spLocks noChangeArrowheads="1"/>
          </p:cNvSpPr>
          <p:nvPr/>
        </p:nvSpPr>
        <p:spPr bwMode="auto">
          <a:xfrm>
            <a:off x="865188" y="3525838"/>
            <a:ext cx="7416800" cy="1384300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sz="2100" b="1" dirty="0"/>
              <a:t>Function</a:t>
            </a:r>
            <a:r>
              <a:rPr lang="en-GB" sz="2100" dirty="0">
                <a:solidFill>
                  <a:srgbClr val="3333CC"/>
                </a:solidFill>
              </a:rPr>
              <a:t> </a:t>
            </a:r>
            <a:r>
              <a:rPr lang="en-GB" sz="2100" b="1" dirty="0" err="1">
                <a:solidFill>
                  <a:srgbClr val="FF0000"/>
                </a:solidFill>
              </a:rPr>
              <a:t>ImeFunkcije</a:t>
            </a:r>
            <a:r>
              <a:rPr lang="en-GB" sz="2100" dirty="0">
                <a:solidFill>
                  <a:srgbClr val="3333CC"/>
                </a:solidFill>
              </a:rPr>
              <a:t>(</a:t>
            </a:r>
            <a:r>
              <a:rPr lang="en-GB" sz="2100" b="1" dirty="0">
                <a:solidFill>
                  <a:srgbClr val="00B050"/>
                </a:solidFill>
              </a:rPr>
              <a:t>arg1</a:t>
            </a:r>
            <a:r>
              <a:rPr lang="sr-Latn-CS" sz="2100" dirty="0">
                <a:solidFill>
                  <a:srgbClr val="3333CC"/>
                </a:solidFill>
              </a:rPr>
              <a:t> </a:t>
            </a:r>
            <a:r>
              <a:rPr lang="sr-Latn-CS" sz="2100" b="1" dirty="0"/>
              <a:t>As</a:t>
            </a:r>
            <a:r>
              <a:rPr lang="sr-Latn-CS" sz="2100" dirty="0">
                <a:solidFill>
                  <a:srgbClr val="3333CC"/>
                </a:solidFill>
              </a:rPr>
              <a:t> Tip</a:t>
            </a:r>
            <a:r>
              <a:rPr lang="en-GB" sz="2100" dirty="0">
                <a:solidFill>
                  <a:srgbClr val="3333CC"/>
                </a:solidFill>
              </a:rPr>
              <a:t>, </a:t>
            </a:r>
            <a:r>
              <a:rPr lang="en-GB" sz="2100" b="1" dirty="0">
                <a:solidFill>
                  <a:srgbClr val="00B050"/>
                </a:solidFill>
              </a:rPr>
              <a:t>arg2</a:t>
            </a:r>
            <a:r>
              <a:rPr lang="sr-Latn-CS" sz="2100" dirty="0">
                <a:solidFill>
                  <a:srgbClr val="3333CC"/>
                </a:solidFill>
              </a:rPr>
              <a:t> </a:t>
            </a:r>
            <a:r>
              <a:rPr lang="sr-Latn-CS" sz="2100" b="1" dirty="0"/>
              <a:t>As</a:t>
            </a:r>
            <a:r>
              <a:rPr lang="sr-Latn-CS" sz="2100" dirty="0">
                <a:solidFill>
                  <a:srgbClr val="3333CC"/>
                </a:solidFill>
              </a:rPr>
              <a:t> Tip</a:t>
            </a:r>
            <a:r>
              <a:rPr lang="en-GB" sz="2100" dirty="0">
                <a:solidFill>
                  <a:srgbClr val="3333CC"/>
                </a:solidFill>
              </a:rPr>
              <a:t>, ...) </a:t>
            </a:r>
            <a:r>
              <a:rPr lang="en-GB" sz="2100" b="1" dirty="0"/>
              <a:t>As</a:t>
            </a:r>
            <a:r>
              <a:rPr lang="en-GB" sz="2100" dirty="0">
                <a:solidFill>
                  <a:srgbClr val="3333CC"/>
                </a:solidFill>
              </a:rPr>
              <a:t> Tip</a:t>
            </a:r>
          </a:p>
          <a:p>
            <a:pPr>
              <a:tabLst>
                <a:tab pos="446088" algn="l"/>
              </a:tabLst>
            </a:pPr>
            <a:r>
              <a:rPr lang="sr-Latn-ME" sz="2100" dirty="0" smtClean="0">
                <a:solidFill>
                  <a:srgbClr val="3333CC"/>
                </a:solidFill>
              </a:rPr>
              <a:t>	</a:t>
            </a:r>
            <a:r>
              <a:rPr lang="en-GB" sz="2100" dirty="0" smtClean="0">
                <a:solidFill>
                  <a:srgbClr val="3333CC"/>
                </a:solidFill>
              </a:rPr>
              <a:t>VBA </a:t>
            </a:r>
            <a:r>
              <a:rPr lang="en-GB" sz="2100" dirty="0" err="1">
                <a:solidFill>
                  <a:srgbClr val="3333CC"/>
                </a:solidFill>
              </a:rPr>
              <a:t>naredbe</a:t>
            </a:r>
            <a:endParaRPr lang="en-GB" sz="2100" dirty="0">
              <a:solidFill>
                <a:srgbClr val="3333CC"/>
              </a:solidFill>
            </a:endParaRPr>
          </a:p>
          <a:p>
            <a:pPr>
              <a:tabLst>
                <a:tab pos="446088" algn="l"/>
              </a:tabLst>
            </a:pPr>
            <a:r>
              <a:rPr lang="sr-Latn-ME" sz="2100" dirty="0" smtClean="0">
                <a:solidFill>
                  <a:srgbClr val="3333CC"/>
                </a:solidFill>
              </a:rPr>
              <a:t>	</a:t>
            </a:r>
            <a:r>
              <a:rPr lang="en-GB" sz="2100" dirty="0" err="1" smtClean="0">
                <a:solidFill>
                  <a:srgbClr val="3333CC"/>
                </a:solidFill>
              </a:rPr>
              <a:t>ImeFunkcije</a:t>
            </a:r>
            <a:r>
              <a:rPr lang="en-GB" sz="2100" dirty="0" smtClean="0">
                <a:solidFill>
                  <a:srgbClr val="3333CC"/>
                </a:solidFill>
              </a:rPr>
              <a:t> </a:t>
            </a:r>
            <a:r>
              <a:rPr lang="en-GB" sz="2100" dirty="0">
                <a:solidFill>
                  <a:srgbClr val="3333CC"/>
                </a:solidFill>
              </a:rPr>
              <a:t>= </a:t>
            </a:r>
            <a:r>
              <a:rPr lang="en-GB" sz="2100" dirty="0" err="1">
                <a:solidFill>
                  <a:srgbClr val="3333CC"/>
                </a:solidFill>
              </a:rPr>
              <a:t>VraćenaVrednost</a:t>
            </a:r>
            <a:endParaRPr lang="en-GB" sz="2100" dirty="0">
              <a:solidFill>
                <a:srgbClr val="3333CC"/>
              </a:solidFill>
            </a:endParaRPr>
          </a:p>
          <a:p>
            <a:r>
              <a:rPr lang="en-GB" sz="2100" b="1" dirty="0"/>
              <a:t>End Function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261938" y="5083175"/>
            <a:ext cx="8667750" cy="11842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39713" indent="-239713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GB" sz="2200" dirty="0" err="1">
                <a:latin typeface="+mn-lt"/>
              </a:rPr>
              <a:t>Funkcije</a:t>
            </a:r>
            <a:r>
              <a:rPr lang="en-GB" sz="2200" dirty="0">
                <a:latin typeface="+mn-lt"/>
              </a:rPr>
              <a:t> se </a:t>
            </a:r>
            <a:r>
              <a:rPr lang="en-GB" sz="2200" dirty="0" err="1">
                <a:latin typeface="+mn-lt"/>
              </a:rPr>
              <a:t>najčešće</a:t>
            </a:r>
            <a:r>
              <a:rPr lang="en-GB" sz="2200" dirty="0">
                <a:latin typeface="+mn-lt"/>
              </a:rPr>
              <a:t> </a:t>
            </a:r>
            <a:r>
              <a:rPr lang="en-GB" sz="2200" dirty="0" err="1">
                <a:latin typeface="+mn-lt"/>
              </a:rPr>
              <a:t>definišu</a:t>
            </a:r>
            <a:r>
              <a:rPr lang="en-GB" sz="2200" dirty="0">
                <a:latin typeface="+mn-lt"/>
              </a:rPr>
              <a:t> u </a:t>
            </a:r>
            <a:r>
              <a:rPr lang="en-GB" sz="2200" dirty="0" err="1">
                <a:latin typeface="+mn-lt"/>
              </a:rPr>
              <a:t>okviru</a:t>
            </a:r>
            <a:r>
              <a:rPr lang="en-GB" sz="2200" dirty="0">
                <a:latin typeface="+mn-lt"/>
              </a:rPr>
              <a:t> </a:t>
            </a:r>
            <a:r>
              <a:rPr lang="en-GB" sz="2200" dirty="0" err="1">
                <a:latin typeface="+mn-lt"/>
              </a:rPr>
              <a:t>standardnog</a:t>
            </a:r>
            <a:r>
              <a:rPr lang="en-GB" sz="2200" dirty="0">
                <a:latin typeface="+mn-lt"/>
              </a:rPr>
              <a:t> </a:t>
            </a:r>
            <a:r>
              <a:rPr lang="en-GB" sz="2200" dirty="0" err="1">
                <a:latin typeface="+mn-lt"/>
              </a:rPr>
              <a:t>kodnog</a:t>
            </a:r>
            <a:r>
              <a:rPr lang="en-GB" sz="2200" dirty="0">
                <a:latin typeface="+mn-lt"/>
              </a:rPr>
              <a:t> </a:t>
            </a:r>
            <a:r>
              <a:rPr lang="en-GB" sz="2200" dirty="0" err="1">
                <a:latin typeface="+mn-lt"/>
              </a:rPr>
              <a:t>modula</a:t>
            </a:r>
            <a:r>
              <a:rPr lang="sr-Latn-CS" sz="2200" dirty="0">
                <a:latin typeface="+mn-lt"/>
              </a:rPr>
              <a:t>.</a:t>
            </a:r>
          </a:p>
          <a:p>
            <a:pPr marL="239713" indent="-239713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CS" sz="2200" dirty="0">
                <a:latin typeface="+mn-lt"/>
              </a:rPr>
              <a:t>Standardni kodni modul se u projekat ubacuje sa </a:t>
            </a:r>
            <a:r>
              <a:rPr lang="sr-Latn-CS" sz="2200" b="1" dirty="0">
                <a:solidFill>
                  <a:srgbClr val="FF0000"/>
                </a:solidFill>
              </a:rPr>
              <a:t>Insert</a:t>
            </a:r>
            <a:r>
              <a:rPr lang="en-US" sz="2200" b="1" dirty="0">
                <a:solidFill>
                  <a:srgbClr val="FF0000"/>
                </a:solidFill>
              </a:rPr>
              <a:t> </a:t>
            </a:r>
            <a:r>
              <a:rPr lang="en-GB" sz="2200" b="1" dirty="0">
                <a:solidFill>
                  <a:srgbClr val="FF0000"/>
                </a:solidFill>
                <a:sym typeface="Mathematica1" pitchFamily="2" charset="2"/>
              </a:rPr>
              <a:t>/ </a:t>
            </a:r>
            <a:r>
              <a:rPr lang="en-GB" sz="2200" b="1" dirty="0">
                <a:solidFill>
                  <a:srgbClr val="FF0000"/>
                </a:solidFill>
              </a:rPr>
              <a:t>M</a:t>
            </a:r>
            <a:r>
              <a:rPr lang="sr-Latn-CS" sz="2200" b="1" dirty="0">
                <a:solidFill>
                  <a:srgbClr val="FF0000"/>
                </a:solidFill>
              </a:rPr>
              <a:t>odule</a:t>
            </a:r>
            <a:r>
              <a:rPr lang="sr-Latn-CS" sz="2200" dirty="0">
                <a:latin typeface="+mn-lt"/>
              </a:rPr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12/31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294062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funkcije</a:t>
            </a:r>
            <a:endParaRPr lang="en-US" sz="360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482725"/>
            <a:ext cx="8548687" cy="517525"/>
          </a:xfrm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</a:pPr>
            <a:r>
              <a:rPr lang="sr-Latn-CS" sz="2200" dirty="0" smtClean="0"/>
              <a:t>Dajemo primer funkcije za sabiranje kvadrata dva unesena broja.</a:t>
            </a:r>
          </a:p>
        </p:txBody>
      </p:sp>
      <p:sp>
        <p:nvSpPr>
          <p:cNvPr id="15364" name="Rectangle 6"/>
          <p:cNvSpPr>
            <a:spLocks noChangeArrowheads="1"/>
          </p:cNvSpPr>
          <p:nvPr/>
        </p:nvSpPr>
        <p:spPr bwMode="auto">
          <a:xfrm>
            <a:off x="857250" y="2000250"/>
            <a:ext cx="7358063" cy="1708150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sz="2100" dirty="0">
                <a:solidFill>
                  <a:srgbClr val="3333CC"/>
                </a:solidFill>
              </a:rPr>
              <a:t>Function </a:t>
            </a:r>
            <a:r>
              <a:rPr lang="en-GB" sz="2100" dirty="0" err="1">
                <a:solidFill>
                  <a:srgbClr val="3333CC"/>
                </a:solidFill>
              </a:rPr>
              <a:t>ZbirKvadrata</a:t>
            </a:r>
            <a:r>
              <a:rPr lang="en-GB" sz="2100" dirty="0">
                <a:solidFill>
                  <a:srgbClr val="3333CC"/>
                </a:solidFill>
              </a:rPr>
              <a:t>(A </a:t>
            </a:r>
            <a:r>
              <a:rPr lang="sr-Latn-CS" sz="2100" dirty="0">
                <a:solidFill>
                  <a:srgbClr val="3333CC"/>
                </a:solidFill>
              </a:rPr>
              <a:t> </a:t>
            </a:r>
            <a:r>
              <a:rPr lang="en-GB" sz="2100" dirty="0">
                <a:solidFill>
                  <a:srgbClr val="3333CC"/>
                </a:solidFill>
              </a:rPr>
              <a:t>As Integer, B As Integer) As Integer</a:t>
            </a:r>
          </a:p>
          <a:p>
            <a:pPr>
              <a:tabLst>
                <a:tab pos="446088" algn="l"/>
              </a:tabLst>
            </a:pPr>
            <a:r>
              <a:rPr lang="sr-Latn-ME" sz="2100" dirty="0" smtClean="0">
                <a:solidFill>
                  <a:srgbClr val="3333CC"/>
                </a:solidFill>
              </a:rPr>
              <a:t>	</a:t>
            </a:r>
            <a:r>
              <a:rPr lang="en-GB" sz="2100" dirty="0" smtClean="0">
                <a:solidFill>
                  <a:srgbClr val="3333CC"/>
                </a:solidFill>
              </a:rPr>
              <a:t>Dim </a:t>
            </a:r>
            <a:r>
              <a:rPr lang="sr-Latn-CS" sz="2100" dirty="0">
                <a:solidFill>
                  <a:srgbClr val="3333CC"/>
                </a:solidFill>
              </a:rPr>
              <a:t>C</a:t>
            </a:r>
            <a:r>
              <a:rPr lang="en-GB" sz="2100" dirty="0">
                <a:solidFill>
                  <a:srgbClr val="3333CC"/>
                </a:solidFill>
              </a:rPr>
              <a:t> As </a:t>
            </a:r>
            <a:r>
              <a:rPr lang="en-GB" sz="2100" dirty="0" smtClean="0">
                <a:solidFill>
                  <a:srgbClr val="3333CC"/>
                </a:solidFill>
              </a:rPr>
              <a:t>Integer</a:t>
            </a:r>
            <a:endParaRPr lang="en-GB" sz="2100" dirty="0">
              <a:solidFill>
                <a:srgbClr val="3333CC"/>
              </a:solidFill>
            </a:endParaRPr>
          </a:p>
          <a:p>
            <a:pPr>
              <a:tabLst>
                <a:tab pos="446088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	C</a:t>
            </a:r>
            <a:r>
              <a:rPr lang="en-GB" sz="2100" dirty="0" smtClean="0">
                <a:solidFill>
                  <a:srgbClr val="3333CC"/>
                </a:solidFill>
              </a:rPr>
              <a:t> </a:t>
            </a:r>
            <a:r>
              <a:rPr lang="en-GB" sz="2100" dirty="0">
                <a:solidFill>
                  <a:srgbClr val="3333CC"/>
                </a:solidFill>
              </a:rPr>
              <a:t>= A ^ 2 + B ^ 2</a:t>
            </a:r>
          </a:p>
          <a:p>
            <a:pPr>
              <a:tabLst>
                <a:tab pos="446088" algn="l"/>
              </a:tabLst>
            </a:pPr>
            <a:r>
              <a:rPr lang="sr-Latn-ME" sz="2100" dirty="0" smtClean="0">
                <a:solidFill>
                  <a:srgbClr val="3333CC"/>
                </a:solidFill>
              </a:rPr>
              <a:t>	</a:t>
            </a:r>
            <a:r>
              <a:rPr lang="en-GB" sz="2100" dirty="0" err="1" smtClean="0">
                <a:solidFill>
                  <a:srgbClr val="3333CC"/>
                </a:solidFill>
              </a:rPr>
              <a:t>ZbirKvadrata</a:t>
            </a:r>
            <a:r>
              <a:rPr lang="en-GB" sz="2100" dirty="0" smtClean="0">
                <a:solidFill>
                  <a:srgbClr val="3333CC"/>
                </a:solidFill>
              </a:rPr>
              <a:t> </a:t>
            </a:r>
            <a:r>
              <a:rPr lang="en-GB" sz="2100" dirty="0">
                <a:solidFill>
                  <a:srgbClr val="3333CC"/>
                </a:solidFill>
              </a:rPr>
              <a:t>= </a:t>
            </a:r>
            <a:r>
              <a:rPr lang="sr-Latn-CS" sz="2100" dirty="0">
                <a:solidFill>
                  <a:srgbClr val="3333CC"/>
                </a:solidFill>
              </a:rPr>
              <a:t>C</a:t>
            </a:r>
            <a:endParaRPr lang="en-GB" sz="2100" dirty="0">
              <a:solidFill>
                <a:srgbClr val="3333CC"/>
              </a:solidFill>
            </a:endParaRPr>
          </a:p>
          <a:p>
            <a:r>
              <a:rPr lang="en-GB" sz="2100" dirty="0">
                <a:solidFill>
                  <a:srgbClr val="3333CC"/>
                </a:solidFill>
              </a:rPr>
              <a:t>End Function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261938" y="4071938"/>
            <a:ext cx="8524875" cy="15240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39713" indent="-239713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CS" sz="2200" dirty="0">
                <a:solidFill>
                  <a:srgbClr val="FF0000"/>
                </a:solidFill>
                <a:latin typeface="+mn-lt"/>
              </a:rPr>
              <a:t>Ime funkcije predstavlja izlaznu promenljivu</a:t>
            </a:r>
            <a:r>
              <a:rPr lang="sr-Latn-CS" sz="2200" dirty="0">
                <a:latin typeface="+mn-lt"/>
              </a:rPr>
              <a:t>, tj. vrednost koju vraća funkcija.</a:t>
            </a:r>
          </a:p>
          <a:p>
            <a:pPr marL="239713" indent="-239713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CS" sz="2200" dirty="0">
                <a:latin typeface="+mn-lt"/>
              </a:rPr>
              <a:t>Šta bi se desilo ako bi se izostavila poslednja linija u prethodnoj funkciji?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13/31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079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Poziv funkcije</a:t>
            </a:r>
            <a:endParaRPr lang="en-US" sz="360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412776"/>
            <a:ext cx="8654925" cy="5018088"/>
          </a:xfrm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</a:pPr>
            <a:r>
              <a:rPr lang="sr-Latn-CS" sz="2200" dirty="0" smtClean="0"/>
              <a:t>Funkcija definisana u standardnom kodnom modulu je dostupna svim procedurama u projektu.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</a:pPr>
            <a:r>
              <a:rPr lang="sr-Latn-CS" sz="2200" dirty="0" smtClean="0"/>
              <a:t>Funkcija se poziva navođenjem imena funkcije sa listom ulaznih argumenata u zagradi, razdvojenih zarezima.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</a:pPr>
            <a:r>
              <a:rPr lang="sr-Latn-CS" sz="2200" dirty="0" smtClean="0"/>
              <a:t>U prethodnom primeru, poziv bi mogao biti </a:t>
            </a:r>
            <a:r>
              <a:rPr lang="en-GB" sz="2200" dirty="0" err="1" smtClean="0">
                <a:solidFill>
                  <a:srgbClr val="3333CC"/>
                </a:solidFill>
              </a:rPr>
              <a:t>ZbirKvadrata</a:t>
            </a:r>
            <a:r>
              <a:rPr lang="en-GB" sz="2200" dirty="0" smtClean="0">
                <a:solidFill>
                  <a:srgbClr val="3333CC"/>
                </a:solidFill>
              </a:rPr>
              <a:t>(</a:t>
            </a:r>
            <a:r>
              <a:rPr lang="sr-Latn-CS" sz="2200" dirty="0" smtClean="0">
                <a:solidFill>
                  <a:srgbClr val="3333CC"/>
                </a:solidFill>
              </a:rPr>
              <a:t>4,6</a:t>
            </a:r>
            <a:r>
              <a:rPr lang="en-GB" sz="2200" dirty="0" smtClean="0">
                <a:solidFill>
                  <a:srgbClr val="3333CC"/>
                </a:solidFill>
              </a:rPr>
              <a:t>)</a:t>
            </a:r>
            <a:r>
              <a:rPr lang="sr-Latn-CS" sz="2200" dirty="0" smtClean="0"/>
              <a:t>.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</a:pPr>
            <a:r>
              <a:rPr lang="sr-Latn-CS" sz="2200" dirty="0" smtClean="0"/>
              <a:t>Ako se funkcija poziva iz Immediate prozora, mora se navesti naredba </a:t>
            </a:r>
            <a:r>
              <a:rPr lang="sr-Latn-CS" sz="2200" dirty="0" smtClean="0">
                <a:solidFill>
                  <a:srgbClr val="3333CC"/>
                </a:solidFill>
              </a:rPr>
              <a:t>Print</a:t>
            </a:r>
            <a:r>
              <a:rPr lang="sr-Latn-CS" sz="2200" dirty="0" smtClean="0"/>
              <a:t> pre poziva funkcije. Na primer: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sz="2200" dirty="0" smtClean="0"/>
              <a:t>   </a:t>
            </a:r>
            <a:r>
              <a:rPr lang="sr-Latn-CS" sz="2200" dirty="0" smtClean="0">
                <a:solidFill>
                  <a:srgbClr val="3333CC"/>
                </a:solidFill>
              </a:rPr>
              <a:t>Print </a:t>
            </a:r>
            <a:r>
              <a:rPr lang="en-GB" sz="2200" dirty="0" err="1" smtClean="0">
                <a:solidFill>
                  <a:srgbClr val="3333CC"/>
                </a:solidFill>
              </a:rPr>
              <a:t>ZbirKvadrata</a:t>
            </a:r>
            <a:r>
              <a:rPr lang="en-GB" sz="2200" dirty="0" smtClean="0">
                <a:solidFill>
                  <a:srgbClr val="3333CC"/>
                </a:solidFill>
              </a:rPr>
              <a:t>(</a:t>
            </a:r>
            <a:r>
              <a:rPr lang="sr-Latn-CS" sz="2200" dirty="0" smtClean="0">
                <a:solidFill>
                  <a:srgbClr val="3333CC"/>
                </a:solidFill>
              </a:rPr>
              <a:t>4,6</a:t>
            </a:r>
            <a:r>
              <a:rPr lang="en-GB" sz="2200" dirty="0" smtClean="0">
                <a:solidFill>
                  <a:srgbClr val="3333CC"/>
                </a:solidFill>
              </a:rPr>
              <a:t>)</a:t>
            </a:r>
            <a:endParaRPr lang="sr-Latn-CS" sz="2200" dirty="0" smtClean="0"/>
          </a:p>
          <a:p>
            <a:pPr marL="239713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</a:pPr>
            <a:r>
              <a:rPr lang="sr-Latn-CS" sz="2200" dirty="0" smtClean="0"/>
              <a:t>Umesto naredbe </a:t>
            </a:r>
            <a:r>
              <a:rPr lang="sr-Latn-CS" sz="2200" dirty="0" smtClean="0">
                <a:solidFill>
                  <a:srgbClr val="3333CC"/>
                </a:solidFill>
              </a:rPr>
              <a:t>Print</a:t>
            </a:r>
            <a:r>
              <a:rPr lang="sr-Latn-CS" sz="2200" dirty="0" smtClean="0"/>
              <a:t>, može se koristiti njen skraćen oblik </a:t>
            </a:r>
            <a:r>
              <a:rPr lang="sr-Latn-CS" sz="2200" dirty="0" smtClean="0">
                <a:solidFill>
                  <a:srgbClr val="3333CC"/>
                </a:solidFill>
              </a:rPr>
              <a:t>?</a:t>
            </a:r>
            <a:r>
              <a:rPr lang="sr-Latn-CS" sz="2200" dirty="0" smtClean="0"/>
              <a:t>, tj.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sz="2200" dirty="0" smtClean="0"/>
              <a:t> </a:t>
            </a:r>
            <a:r>
              <a:rPr lang="sr-Latn-CS" sz="2200" dirty="0" smtClean="0">
                <a:solidFill>
                  <a:srgbClr val="3333CC"/>
                </a:solidFill>
              </a:rPr>
              <a:t>  ? </a:t>
            </a:r>
            <a:r>
              <a:rPr lang="en-GB" sz="2200" dirty="0" err="1" smtClean="0">
                <a:solidFill>
                  <a:srgbClr val="3333CC"/>
                </a:solidFill>
              </a:rPr>
              <a:t>ZbirKvadrata</a:t>
            </a:r>
            <a:r>
              <a:rPr lang="en-GB" sz="2200" dirty="0" smtClean="0">
                <a:solidFill>
                  <a:srgbClr val="3333CC"/>
                </a:solidFill>
              </a:rPr>
              <a:t>(</a:t>
            </a:r>
            <a:r>
              <a:rPr lang="sr-Latn-CS" sz="2200" dirty="0" smtClean="0">
                <a:solidFill>
                  <a:srgbClr val="3333CC"/>
                </a:solidFill>
              </a:rPr>
              <a:t>4,6</a:t>
            </a:r>
            <a:r>
              <a:rPr lang="en-GB" sz="2200" dirty="0" smtClean="0">
                <a:solidFill>
                  <a:srgbClr val="3333CC"/>
                </a:solidFill>
              </a:rPr>
              <a:t>)</a:t>
            </a:r>
            <a:endParaRPr lang="sr-Latn-CS" sz="2200" dirty="0" smtClean="0"/>
          </a:p>
          <a:p>
            <a:pPr marL="239713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</a:pPr>
            <a:r>
              <a:rPr lang="sr-Latn-CS" sz="2200" dirty="0" smtClean="0"/>
              <a:t>Pozivanje funkcije unutar ćelije radnog lista u Excel-u je isto kao pozivanje ugrađenih funkcija, tj. prvo znak =, pa ime funkcije sa argumentima.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14/31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222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Imenovanje funkcija</a:t>
            </a:r>
            <a:endParaRPr lang="en-US" sz="360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482725"/>
            <a:ext cx="8548687" cy="4803775"/>
          </a:xfrm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defRPr/>
            </a:pPr>
            <a:r>
              <a:rPr lang="vi-VN" sz="2200" dirty="0" smtClean="0"/>
              <a:t>Prilikom davanja imena </a:t>
            </a:r>
            <a:r>
              <a:rPr lang="sr-Latn-CS" sz="2200" dirty="0" smtClean="0"/>
              <a:t>funkciji</a:t>
            </a:r>
            <a:r>
              <a:rPr lang="vi-VN" sz="2200" dirty="0" smtClean="0"/>
              <a:t> moramo ispoštovati par jednostavnih </a:t>
            </a:r>
            <a:r>
              <a:rPr lang="sr-Latn-CS" sz="2200" dirty="0" smtClean="0"/>
              <a:t>pravila:</a:t>
            </a:r>
          </a:p>
          <a:p>
            <a:pPr marL="457200" indent="-28416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+mj-lt"/>
              <a:buAutoNum type="arabicPeriod"/>
              <a:defRPr/>
            </a:pPr>
            <a:r>
              <a:rPr lang="sr-Latn-CS" sz="2200" dirty="0" smtClean="0"/>
              <a:t>I</a:t>
            </a:r>
            <a:r>
              <a:rPr lang="vi-VN" sz="2200" dirty="0" smtClean="0"/>
              <a:t>me </a:t>
            </a:r>
            <a:r>
              <a:rPr lang="sr-Latn-RS" sz="2200" dirty="0" smtClean="0"/>
              <a:t>funkcije</a:t>
            </a:r>
            <a:r>
              <a:rPr lang="vi-VN" sz="2200" dirty="0" smtClean="0"/>
              <a:t> ne može biti duže od </a:t>
            </a:r>
            <a:r>
              <a:rPr lang="vi-VN" sz="2200" b="1" dirty="0" smtClean="0">
                <a:solidFill>
                  <a:srgbClr val="FF0000"/>
                </a:solidFill>
              </a:rPr>
              <a:t>255</a:t>
            </a:r>
            <a:r>
              <a:rPr lang="vi-VN" sz="2200" dirty="0" smtClean="0"/>
              <a:t> karaktera,</a:t>
            </a:r>
            <a:endParaRPr lang="sr-Latn-CS" sz="2200" dirty="0" smtClean="0"/>
          </a:p>
          <a:p>
            <a:pPr marL="457200" indent="-28416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  <a:buFont typeface="+mj-lt"/>
              <a:buAutoNum type="arabicPeriod"/>
              <a:defRPr/>
            </a:pPr>
            <a:r>
              <a:rPr lang="sr-Latn-CS" sz="2200" dirty="0" smtClean="0"/>
              <a:t>P</a:t>
            </a:r>
            <a:r>
              <a:rPr lang="vi-VN" sz="2200" dirty="0" smtClean="0"/>
              <a:t>rvi karakter mora biti slovo, a ostali karakteri mogu biti slova, cifre ili karakter podvlaka (</a:t>
            </a:r>
            <a:r>
              <a:rPr lang="sr-Latn-CS" sz="2200" dirty="0" smtClean="0"/>
              <a:t> </a:t>
            </a:r>
            <a:r>
              <a:rPr lang="vi-VN" sz="2200" dirty="0" smtClean="0"/>
              <a:t>_</a:t>
            </a:r>
            <a:r>
              <a:rPr lang="sr-Latn-CS" sz="2200" dirty="0" smtClean="0"/>
              <a:t> </a:t>
            </a:r>
            <a:r>
              <a:rPr lang="vi-VN" sz="2200" dirty="0" smtClean="0"/>
              <a:t>). Ostali karakteri nisu dozvoljeni. </a:t>
            </a:r>
            <a:endParaRPr lang="sr-Latn-CS" sz="2200" dirty="0" smtClean="0"/>
          </a:p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defRPr/>
            </a:pPr>
            <a:r>
              <a:rPr lang="vi-VN" sz="2200" dirty="0" smtClean="0"/>
              <a:t>Na primer, dozvoljena imena </a:t>
            </a:r>
            <a:r>
              <a:rPr lang="sr-Latn-CS" sz="2200" dirty="0" smtClean="0"/>
              <a:t>funkcija</a:t>
            </a:r>
            <a:r>
              <a:rPr lang="vi-VN" sz="2200" dirty="0" smtClean="0"/>
              <a:t> su: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dirty="0" smtClean="0"/>
              <a:t>   </a:t>
            </a:r>
            <a:r>
              <a:rPr lang="sr-Latn-CS" sz="2200" dirty="0" smtClean="0">
                <a:solidFill>
                  <a:srgbClr val="3333CC"/>
                </a:solidFill>
              </a:rPr>
              <a:t>Izraz</a:t>
            </a:r>
            <a:r>
              <a:rPr lang="vi-VN" sz="2200" dirty="0" smtClean="0"/>
              <a:t>, </a:t>
            </a:r>
            <a:r>
              <a:rPr lang="vi-VN" sz="2200" dirty="0" smtClean="0">
                <a:solidFill>
                  <a:srgbClr val="3333CC"/>
                </a:solidFill>
              </a:rPr>
              <a:t>Para5</a:t>
            </a:r>
            <a:r>
              <a:rPr lang="vi-VN" sz="2200" dirty="0" smtClean="0"/>
              <a:t>, </a:t>
            </a:r>
            <a:r>
              <a:rPr lang="vi-VN" sz="2200" dirty="0" smtClean="0">
                <a:solidFill>
                  <a:srgbClr val="3333CC"/>
                </a:solidFill>
              </a:rPr>
              <a:t>Debeli_lad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dirty="0" smtClean="0"/>
              <a:t>   </a:t>
            </a:r>
            <a:r>
              <a:rPr lang="vi-VN" sz="2200" dirty="0" smtClean="0"/>
              <a:t>dok su nedozvoljena imena: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dirty="0" smtClean="0">
                <a:solidFill>
                  <a:srgbClr val="3333CC"/>
                </a:solidFill>
              </a:rPr>
              <a:t>   </a:t>
            </a:r>
            <a:r>
              <a:rPr lang="vi-VN" sz="2200" dirty="0" smtClean="0">
                <a:solidFill>
                  <a:srgbClr val="3333CC"/>
                </a:solidFill>
              </a:rPr>
              <a:t>5Para</a:t>
            </a:r>
            <a:r>
              <a:rPr lang="vi-VN" sz="2200" dirty="0" smtClean="0"/>
              <a:t>, </a:t>
            </a:r>
            <a:r>
              <a:rPr lang="vi-VN" sz="2200" dirty="0" smtClean="0">
                <a:solidFill>
                  <a:srgbClr val="3333CC"/>
                </a:solidFill>
              </a:rPr>
              <a:t>Mirko&amp;Slavko</a:t>
            </a:r>
            <a:r>
              <a:rPr lang="vi-VN" sz="2200" dirty="0" smtClean="0"/>
              <a:t>, </a:t>
            </a:r>
            <a:r>
              <a:rPr lang="sr-Latn-CS" sz="2200" dirty="0" smtClean="0">
                <a:solidFill>
                  <a:srgbClr val="3333CC"/>
                </a:solidFill>
              </a:rPr>
              <a:t>Debeli</a:t>
            </a:r>
            <a:r>
              <a:rPr lang="vi-VN" sz="2200" dirty="0" smtClean="0">
                <a:solidFill>
                  <a:srgbClr val="3333CC"/>
                </a:solidFill>
              </a:rPr>
              <a:t> </a:t>
            </a:r>
            <a:r>
              <a:rPr lang="sr-Latn-CS" sz="2200" dirty="0" smtClean="0">
                <a:solidFill>
                  <a:srgbClr val="3333CC"/>
                </a:solidFill>
              </a:rPr>
              <a:t>lad</a:t>
            </a:r>
            <a:endParaRPr lang="vi-VN" sz="22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defRPr/>
            </a:pPr>
            <a:r>
              <a:rPr lang="vi-VN" sz="2200" dirty="0" smtClean="0"/>
              <a:t>Što se tiče imena </a:t>
            </a:r>
            <a:r>
              <a:rPr lang="sr-Latn-RS" sz="2200" dirty="0" smtClean="0"/>
              <a:t>funkcija</a:t>
            </a:r>
            <a:r>
              <a:rPr lang="vi-VN" sz="2200" dirty="0" smtClean="0"/>
              <a:t>, </a:t>
            </a:r>
            <a:r>
              <a:rPr lang="vi-VN" sz="2200" dirty="0" smtClean="0">
                <a:solidFill>
                  <a:srgbClr val="FF0000"/>
                </a:solidFill>
              </a:rPr>
              <a:t>VBA nije case-sensitive</a:t>
            </a:r>
            <a:r>
              <a:rPr lang="vi-VN" sz="2200" dirty="0" smtClean="0"/>
              <a:t>, tj. ne pravi razliku između velikih i malih slova. Tako se imena </a:t>
            </a:r>
            <a:r>
              <a:rPr lang="en-US" sz="2200" dirty="0" smtClean="0">
                <a:solidFill>
                  <a:srgbClr val="3333CC"/>
                </a:solidFill>
              </a:rPr>
              <a:t>fun</a:t>
            </a:r>
            <a:r>
              <a:rPr lang="vi-VN" sz="2200" dirty="0" smtClean="0"/>
              <a:t>, </a:t>
            </a:r>
            <a:r>
              <a:rPr lang="en-US" sz="2200" dirty="0" smtClean="0">
                <a:solidFill>
                  <a:srgbClr val="3333CC"/>
                </a:solidFill>
              </a:rPr>
              <a:t>Fun</a:t>
            </a:r>
            <a:r>
              <a:rPr lang="vi-VN" sz="2200" dirty="0" smtClean="0"/>
              <a:t> i </a:t>
            </a:r>
            <a:r>
              <a:rPr lang="en-US" sz="2200" dirty="0" smtClean="0">
                <a:solidFill>
                  <a:srgbClr val="3333CC"/>
                </a:solidFill>
              </a:rPr>
              <a:t>FUN</a:t>
            </a:r>
            <a:r>
              <a:rPr lang="vi-VN" sz="2200" dirty="0" smtClean="0"/>
              <a:t> odnose na istu </a:t>
            </a:r>
            <a:r>
              <a:rPr lang="en-US" sz="2200" dirty="0" err="1" smtClean="0"/>
              <a:t>funkciju</a:t>
            </a:r>
            <a:r>
              <a:rPr lang="vi-VN" sz="2200" dirty="0" smtClean="0"/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15/31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079875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Argumenti</a:t>
            </a:r>
            <a:r>
              <a:rPr lang="sr-Latn-CS" sz="3600" smtClean="0"/>
              <a:t> funkcij</a:t>
            </a:r>
            <a:r>
              <a:rPr lang="en-US" sz="3600" smtClean="0"/>
              <a:t>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7555" y="1311547"/>
            <a:ext cx="8510909" cy="5357813"/>
          </a:xfrm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</a:pPr>
            <a:r>
              <a:rPr lang="en-US" sz="2200" dirty="0" err="1" smtClean="0"/>
              <a:t>Ulazn</a:t>
            </a:r>
            <a:r>
              <a:rPr lang="sr-Latn-CS" sz="2200" dirty="0" smtClean="0"/>
              <a:t>i argumenti su </a:t>
            </a:r>
            <a:r>
              <a:rPr lang="en-US" sz="2200" dirty="0" err="1" smtClean="0"/>
              <a:t>podaci</a:t>
            </a:r>
            <a:r>
              <a:rPr lang="sr-Latn-CS" sz="2200" dirty="0" smtClean="0"/>
              <a:t> koje se prosleđuju funkciji prilikom poziva funkcije.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</a:pPr>
            <a:r>
              <a:rPr lang="sr-Latn-CS" sz="2200" dirty="0" smtClean="0"/>
              <a:t>Preko ulaznih argumenata, okolina (korisnik ili program) komunicira sa funkcijom.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</a:pPr>
            <a:r>
              <a:rPr lang="sr-Latn-CS" sz="2200" dirty="0" smtClean="0"/>
              <a:t>Na primer, ako želimo da odredimo sinus broja X, potrebno je da pozovemo funkciju </a:t>
            </a:r>
            <a:r>
              <a:rPr lang="sr-Latn-CS" sz="2200" dirty="0" smtClean="0">
                <a:solidFill>
                  <a:srgbClr val="3333CC"/>
                </a:solidFill>
              </a:rPr>
              <a:t>Sin</a:t>
            </a:r>
            <a:r>
              <a:rPr lang="sr-Latn-CS" sz="2200" dirty="0" smtClean="0"/>
              <a:t> kao </a:t>
            </a:r>
            <a:r>
              <a:rPr lang="sr-Latn-CS" sz="2200" dirty="0" smtClean="0">
                <a:solidFill>
                  <a:srgbClr val="3333CC"/>
                </a:solidFill>
              </a:rPr>
              <a:t>Sin(X)</a:t>
            </a:r>
            <a:r>
              <a:rPr lang="sr-Latn-CS" sz="2200" dirty="0" smtClean="0"/>
              <a:t>, gde </a:t>
            </a:r>
            <a:r>
              <a:rPr lang="sr-Latn-CS" sz="2200" dirty="0" smtClean="0">
                <a:solidFill>
                  <a:srgbClr val="3333CC"/>
                </a:solidFill>
              </a:rPr>
              <a:t>X</a:t>
            </a:r>
            <a:r>
              <a:rPr lang="sr-Latn-CS" sz="2200" dirty="0" smtClean="0"/>
              <a:t> predstavlja ulazni argument.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</a:pPr>
            <a:r>
              <a:rPr lang="sr-Latn-CS" sz="2200" dirty="0" smtClean="0"/>
              <a:t>Argumenti se navode u malim zagradama, i razdvajaju se zarezima: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sz="2200" dirty="0" smtClean="0">
                <a:solidFill>
                  <a:srgbClr val="3333CC"/>
                </a:solidFill>
              </a:rPr>
              <a:t>   </a:t>
            </a:r>
            <a:r>
              <a:rPr lang="en-GB" sz="2200" dirty="0" smtClean="0">
                <a:solidFill>
                  <a:srgbClr val="3333CC"/>
                </a:solidFill>
              </a:rPr>
              <a:t>Function </a:t>
            </a:r>
            <a:r>
              <a:rPr lang="en-GB" sz="2200" dirty="0" err="1" smtClean="0">
                <a:solidFill>
                  <a:srgbClr val="3333CC"/>
                </a:solidFill>
              </a:rPr>
              <a:t>ImeFunkcije</a:t>
            </a:r>
            <a:r>
              <a:rPr lang="en-GB" sz="2200" dirty="0" smtClean="0">
                <a:solidFill>
                  <a:srgbClr val="3333CC"/>
                </a:solidFill>
              </a:rPr>
              <a:t>(</a:t>
            </a:r>
            <a:r>
              <a:rPr lang="en-GB" sz="2200" b="1" dirty="0" smtClean="0">
                <a:solidFill>
                  <a:srgbClr val="FF0000"/>
                </a:solidFill>
              </a:rPr>
              <a:t>arg1</a:t>
            </a:r>
            <a:r>
              <a:rPr lang="sr-Latn-CS" sz="2200" b="1" dirty="0" smtClean="0">
                <a:solidFill>
                  <a:srgbClr val="FF0000"/>
                </a:solidFill>
              </a:rPr>
              <a:t> As Tip</a:t>
            </a:r>
            <a:r>
              <a:rPr lang="en-GB" sz="2200" b="1" dirty="0" smtClean="0">
                <a:solidFill>
                  <a:srgbClr val="FF0000"/>
                </a:solidFill>
              </a:rPr>
              <a:t>, arg2</a:t>
            </a:r>
            <a:r>
              <a:rPr lang="sr-Latn-CS" sz="2200" b="1" dirty="0" smtClean="0">
                <a:solidFill>
                  <a:srgbClr val="FF0000"/>
                </a:solidFill>
              </a:rPr>
              <a:t> As Tip</a:t>
            </a:r>
            <a:r>
              <a:rPr lang="en-GB" sz="2200" b="1" dirty="0" smtClean="0">
                <a:solidFill>
                  <a:srgbClr val="FF0000"/>
                </a:solidFill>
              </a:rPr>
              <a:t>, ...</a:t>
            </a:r>
            <a:r>
              <a:rPr lang="en-GB" sz="2200" dirty="0" smtClean="0">
                <a:solidFill>
                  <a:srgbClr val="3333CC"/>
                </a:solidFill>
              </a:rPr>
              <a:t>) As Tip</a:t>
            </a:r>
            <a:endParaRPr lang="sr-Latn-CS" sz="2200" dirty="0" smtClean="0"/>
          </a:p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</a:pPr>
            <a:r>
              <a:rPr lang="sr-Latn-CS" sz="2200" dirty="0" smtClean="0"/>
              <a:t>Ulazne argumente definiše </a:t>
            </a:r>
            <a:r>
              <a:rPr lang="sr-Latn-CS" sz="2200" b="1" dirty="0" smtClean="0">
                <a:solidFill>
                  <a:srgbClr val="FF0000"/>
                </a:solidFill>
              </a:rPr>
              <a:t>ime</a:t>
            </a:r>
            <a:r>
              <a:rPr lang="sr-Latn-CS" sz="2200" dirty="0" smtClean="0"/>
              <a:t> i </a:t>
            </a:r>
            <a:r>
              <a:rPr lang="sr-Latn-CS" sz="2200" b="1" dirty="0" smtClean="0">
                <a:solidFill>
                  <a:srgbClr val="FF0000"/>
                </a:solidFill>
              </a:rPr>
              <a:t>tip</a:t>
            </a:r>
            <a:r>
              <a:rPr lang="sr-Latn-CS" sz="2200" dirty="0" smtClean="0"/>
              <a:t>.</a:t>
            </a:r>
          </a:p>
          <a:p>
            <a:pPr marL="639763" lvl="1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Ø"/>
            </a:pPr>
            <a:r>
              <a:rPr lang="sr-Latn-CS" sz="2000" dirty="0" smtClean="0"/>
              <a:t>Ime argumenta podleže istim ograničenjima kao ime funkcije.</a:t>
            </a:r>
          </a:p>
          <a:p>
            <a:pPr marL="639763" lvl="1" indent="-239713" eaLnBrk="1" hangingPunct="1"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Ø"/>
            </a:pPr>
            <a:r>
              <a:rPr lang="sr-Latn-CS" sz="2000" dirty="0" smtClean="0"/>
              <a:t>Tipovi predstavljaju tipove podataka koji odgovaraju argumentima. Tip se može izostaviti.</a:t>
            </a:r>
            <a:endParaRPr lang="vi-VN" sz="20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16/31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080125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Tipovi</a:t>
            </a:r>
            <a:r>
              <a:rPr lang="en-US" sz="3600" smtClean="0"/>
              <a:t> VBA promenljivih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357313"/>
            <a:ext cx="8501063" cy="5357812"/>
          </a:xfrm>
        </p:spPr>
        <p:txBody>
          <a:bodyPr lIns="54000" rIns="54000"/>
          <a:lstStyle/>
          <a:p>
            <a:pPr marL="239713" indent="-239713" eaLnBrk="1" hangingPunct="1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2100" kern="1200" dirty="0" smtClean="0">
                <a:solidFill>
                  <a:srgbClr val="3333CC"/>
                </a:solidFill>
              </a:rPr>
              <a:t>Boolean</a:t>
            </a:r>
          </a:p>
          <a:p>
            <a:pPr marL="239713" indent="-239713" eaLnBrk="1" hangingPunct="1"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dirty="0" smtClean="0"/>
              <a:t>   </a:t>
            </a:r>
            <a:r>
              <a:rPr lang="sr-Latn-CS" sz="2100" kern="1200" dirty="0" smtClean="0">
                <a:solidFill>
                  <a:srgbClr val="3333CC"/>
                </a:solidFill>
              </a:rPr>
              <a:t>Boolean</a:t>
            </a:r>
            <a:r>
              <a:rPr lang="sr-Latn-CS" sz="2100" dirty="0" smtClean="0"/>
              <a:t> promenljiva može imati dve moguće vrednosti, </a:t>
            </a:r>
            <a:r>
              <a:rPr lang="sr-Latn-CS" sz="2100" kern="1200" dirty="0" smtClean="0">
                <a:solidFill>
                  <a:srgbClr val="3333CC"/>
                </a:solidFill>
              </a:rPr>
              <a:t>True</a:t>
            </a:r>
            <a:r>
              <a:rPr lang="sr-Latn-CS" sz="2100" dirty="0" smtClean="0"/>
              <a:t> (logički tačno) ili </a:t>
            </a:r>
            <a:r>
              <a:rPr lang="sr-Latn-CS" sz="2100" kern="1200" dirty="0" smtClean="0">
                <a:solidFill>
                  <a:srgbClr val="3333CC"/>
                </a:solidFill>
              </a:rPr>
              <a:t>False</a:t>
            </a:r>
            <a:r>
              <a:rPr lang="sr-Latn-CS" sz="2100" dirty="0" smtClean="0"/>
              <a:t> (logički netačno). Zauzima 2 bajta.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2100" kern="1200" dirty="0" smtClean="0">
                <a:solidFill>
                  <a:srgbClr val="3333CC"/>
                </a:solidFill>
              </a:rPr>
              <a:t>Integer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dirty="0" smtClean="0"/>
              <a:t>   Celi brojevi iz opsega od -32 768 do 32 767. Zauzima 2 bajta.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2100" kern="1200" dirty="0" smtClean="0">
                <a:solidFill>
                  <a:srgbClr val="3333CC"/>
                </a:solidFill>
              </a:rPr>
              <a:t>Long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dirty="0" smtClean="0"/>
              <a:t>   Celi brojevi iz opsega od -</a:t>
            </a:r>
            <a:r>
              <a:rPr lang="en-GB" sz="2100" dirty="0" smtClean="0"/>
              <a:t>2 147 483 648 do 2 147 483 647</a:t>
            </a:r>
            <a:r>
              <a:rPr lang="sr-Latn-CS" sz="2100" dirty="0" smtClean="0"/>
              <a:t>. Zauzima 4 bajta.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2100" kern="1200" dirty="0" smtClean="0">
                <a:solidFill>
                  <a:srgbClr val="3333CC"/>
                </a:solidFill>
              </a:rPr>
              <a:t>Single</a:t>
            </a:r>
          </a:p>
          <a:p>
            <a:pPr marL="239713" indent="-239713" eaLnBrk="1" hangingPunct="1"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None/>
              <a:defRPr/>
            </a:pPr>
            <a:r>
              <a:rPr lang="sr-Latn-CS" sz="2100" dirty="0" smtClean="0"/>
              <a:t>   B</a:t>
            </a:r>
            <a:r>
              <a:rPr lang="en-GB" sz="2100" dirty="0" err="1" smtClean="0"/>
              <a:t>rojevi</a:t>
            </a:r>
            <a:r>
              <a:rPr lang="en-GB" sz="2100" dirty="0" smtClean="0"/>
              <a:t> u </a:t>
            </a:r>
            <a:r>
              <a:rPr lang="en-GB" sz="2100" dirty="0" err="1" smtClean="0"/>
              <a:t>pokretnom</a:t>
            </a:r>
            <a:r>
              <a:rPr lang="en-GB" sz="2100" dirty="0" smtClean="0"/>
              <a:t> </a:t>
            </a:r>
            <a:r>
              <a:rPr lang="en-GB" sz="2100" dirty="0" err="1" smtClean="0"/>
              <a:t>zarezu</a:t>
            </a:r>
            <a:r>
              <a:rPr lang="sr-Latn-CS" sz="2100" dirty="0" smtClean="0"/>
              <a:t> </a:t>
            </a:r>
            <a:r>
              <a:rPr lang="en-GB" sz="2100" dirty="0" smtClean="0"/>
              <a:t>(IEEE format) </a:t>
            </a:r>
            <a:r>
              <a:rPr lang="sr-Latn-CS" sz="2100" dirty="0" smtClean="0"/>
              <a:t>iz</a:t>
            </a:r>
            <a:r>
              <a:rPr lang="en-GB" sz="2100" dirty="0" smtClean="0"/>
              <a:t> </a:t>
            </a:r>
            <a:r>
              <a:rPr lang="en-GB" sz="2100" dirty="0" err="1" smtClean="0"/>
              <a:t>opseg</a:t>
            </a:r>
            <a:r>
              <a:rPr lang="sr-Latn-CS" sz="2100" dirty="0" smtClean="0"/>
              <a:t>a</a:t>
            </a:r>
            <a:r>
              <a:rPr lang="en-GB" sz="2100" dirty="0" smtClean="0"/>
              <a:t> -3.402823</a:t>
            </a: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  <a:sym typeface="Mathematica1"/>
              </a:rPr>
              <a:t>×</a:t>
            </a:r>
            <a:r>
              <a:rPr lang="en-GB" sz="2100" dirty="0" smtClean="0"/>
              <a:t>10</a:t>
            </a:r>
            <a:r>
              <a:rPr lang="en-GB" sz="2100" baseline="30000" dirty="0" smtClean="0"/>
              <a:t>38</a:t>
            </a:r>
            <a:r>
              <a:rPr lang="en-GB" sz="2100" dirty="0" smtClean="0"/>
              <a:t> do 3.402823</a:t>
            </a:r>
            <a: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  <a:sym typeface="Mathematica1"/>
              </a:rPr>
              <a:t>×</a:t>
            </a:r>
            <a:r>
              <a:rPr lang="en-GB" sz="2100" dirty="0" smtClean="0"/>
              <a:t>10</a:t>
            </a:r>
            <a:r>
              <a:rPr lang="en-GB" sz="2100" baseline="30000" dirty="0" smtClean="0"/>
              <a:t>38</a:t>
            </a:r>
            <a:r>
              <a:rPr lang="sr-Latn-CS" sz="2100" dirty="0" smtClean="0"/>
              <a:t>. Zauzima 4 bajta.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2100" kern="1200" dirty="0" smtClean="0">
                <a:solidFill>
                  <a:srgbClr val="3333CC"/>
                </a:solidFill>
              </a:rPr>
              <a:t>Double</a:t>
            </a:r>
          </a:p>
          <a:p>
            <a:pPr marL="239713" indent="-239713" eaLnBrk="1" hangingPunct="1"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None/>
              <a:defRPr/>
            </a:pPr>
            <a:r>
              <a:rPr lang="sr-Latn-CS" sz="2100" dirty="0" smtClean="0"/>
              <a:t>   B</a:t>
            </a:r>
            <a:r>
              <a:rPr lang="en-GB" sz="2100" dirty="0" err="1" smtClean="0"/>
              <a:t>rojevi</a:t>
            </a:r>
            <a:r>
              <a:rPr lang="en-GB" sz="2100" dirty="0" smtClean="0"/>
              <a:t> u </a:t>
            </a:r>
            <a:r>
              <a:rPr lang="en-GB" sz="2100" dirty="0" err="1" smtClean="0"/>
              <a:t>pokretnom</a:t>
            </a:r>
            <a:r>
              <a:rPr lang="en-GB" sz="2100" dirty="0" smtClean="0"/>
              <a:t> </a:t>
            </a:r>
            <a:r>
              <a:rPr lang="en-GB" sz="2100" dirty="0" err="1" smtClean="0"/>
              <a:t>zarezu</a:t>
            </a:r>
            <a:r>
              <a:rPr lang="sr-Latn-CS" sz="2100" dirty="0" smtClean="0"/>
              <a:t> iz</a:t>
            </a:r>
            <a:r>
              <a:rPr lang="en-GB" sz="2100" dirty="0" smtClean="0"/>
              <a:t> </a:t>
            </a:r>
            <a:r>
              <a:rPr lang="en-GB" sz="2100" dirty="0" err="1" smtClean="0"/>
              <a:t>opseg</a:t>
            </a:r>
            <a:r>
              <a:rPr lang="sr-Latn-CS" sz="2100" dirty="0" smtClean="0"/>
              <a:t>a</a:t>
            </a:r>
            <a:r>
              <a:rPr lang="en-GB" sz="2100" dirty="0" smtClean="0"/>
              <a:t> 4.94065645841247</a:t>
            </a: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  <a:sym typeface="Mathematica1"/>
              </a:rPr>
              <a:t>×</a:t>
            </a:r>
            <a:r>
              <a:rPr lang="en-GB" sz="2100" dirty="0" smtClean="0"/>
              <a:t>10</a:t>
            </a:r>
            <a:r>
              <a:rPr lang="en-GB" sz="2100" baseline="30000" dirty="0" smtClean="0"/>
              <a:t>-324</a:t>
            </a:r>
            <a:r>
              <a:rPr lang="en-GB" sz="2100" dirty="0" smtClean="0"/>
              <a:t> do 1.79769313486231</a:t>
            </a: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  <a:sym typeface="Mathematica1"/>
              </a:rPr>
              <a:t>×</a:t>
            </a:r>
            <a:r>
              <a:rPr lang="en-GB" sz="2100" dirty="0" smtClean="0"/>
              <a:t>10</a:t>
            </a:r>
            <a:r>
              <a:rPr lang="en-GB" sz="2100" baseline="30000" dirty="0" smtClean="0"/>
              <a:t>308</a:t>
            </a:r>
            <a:r>
              <a:rPr lang="sr-Latn-CS" sz="2100" dirty="0" smtClean="0"/>
              <a:t>. Zauzima 8 bajta.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17/31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294562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Tipovi</a:t>
            </a:r>
            <a:r>
              <a:rPr lang="en-US" sz="3600" smtClean="0"/>
              <a:t> VBA promenljivih</a:t>
            </a:r>
            <a:r>
              <a:rPr lang="sr-Latn-CS" sz="3600" smtClean="0"/>
              <a:t> (nastavak)</a:t>
            </a:r>
            <a:endParaRPr lang="en-US" sz="360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357313"/>
            <a:ext cx="8643938" cy="5357812"/>
          </a:xfrm>
        </p:spPr>
        <p:txBody>
          <a:bodyPr lIns="54000" rIns="54000"/>
          <a:lstStyle/>
          <a:p>
            <a:pPr marL="239713" indent="-239713" eaLnBrk="1" hangingPunct="1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2100" kern="1200" dirty="0" smtClean="0">
                <a:solidFill>
                  <a:srgbClr val="3333CC"/>
                </a:solidFill>
              </a:rPr>
              <a:t>String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dirty="0" smtClean="0"/>
              <a:t>   Tip promenljivih za smeštanje teksta.</a:t>
            </a:r>
            <a:endParaRPr lang="sr-Latn-CS" sz="2100" dirty="0" err="1" smtClean="0"/>
          </a:p>
          <a:p>
            <a:pPr marL="239713" indent="-239713" eaLnBrk="1" hangingPunct="1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en-US" sz="2100" kern="1200" dirty="0" smtClean="0">
                <a:solidFill>
                  <a:srgbClr val="3333CC"/>
                </a:solidFill>
              </a:rPr>
              <a:t>Byte</a:t>
            </a:r>
            <a:endParaRPr lang="sr-Latn-CS" sz="2100" kern="12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dirty="0" smtClean="0"/>
              <a:t>   </a:t>
            </a:r>
            <a:r>
              <a:rPr lang="en-GB" sz="2100" dirty="0" err="1" smtClean="0"/>
              <a:t>Koristi</a:t>
            </a:r>
            <a:r>
              <a:rPr lang="en-GB" sz="2100" dirty="0" smtClean="0"/>
              <a:t> se </a:t>
            </a:r>
            <a:r>
              <a:rPr lang="en-GB" sz="2100" dirty="0" err="1" smtClean="0"/>
              <a:t>za</a:t>
            </a:r>
            <a:r>
              <a:rPr lang="en-GB" sz="2100" dirty="0" smtClean="0"/>
              <a:t> </a:t>
            </a:r>
            <a:r>
              <a:rPr lang="en-GB" sz="2100" dirty="0" err="1" smtClean="0"/>
              <a:t>opseg</a:t>
            </a:r>
            <a:r>
              <a:rPr lang="en-GB" sz="2100" dirty="0" smtClean="0"/>
              <a:t> </a:t>
            </a:r>
            <a:r>
              <a:rPr lang="en-GB" sz="2100" dirty="0" err="1" smtClean="0"/>
              <a:t>celih</a:t>
            </a:r>
            <a:r>
              <a:rPr lang="en-GB" sz="2100" dirty="0" smtClean="0"/>
              <a:t> </a:t>
            </a:r>
            <a:r>
              <a:rPr lang="en-GB" sz="2100" dirty="0" err="1" smtClean="0"/>
              <a:t>brojeva</a:t>
            </a:r>
            <a:r>
              <a:rPr lang="en-GB" sz="2100" dirty="0" smtClean="0"/>
              <a:t> </a:t>
            </a:r>
            <a:r>
              <a:rPr lang="en-GB" sz="2100" dirty="0" err="1" smtClean="0"/>
              <a:t>od</a:t>
            </a:r>
            <a:r>
              <a:rPr lang="en-GB" sz="2100" dirty="0" smtClean="0"/>
              <a:t> 0 do 255. </a:t>
            </a:r>
            <a:r>
              <a:rPr lang="en-GB" sz="2100" dirty="0" err="1" smtClean="0"/>
              <a:t>Zauzima</a:t>
            </a:r>
            <a:r>
              <a:rPr lang="en-GB" sz="2100" dirty="0" smtClean="0"/>
              <a:t> 1 </a:t>
            </a:r>
            <a:r>
              <a:rPr lang="en-GB" sz="2100" dirty="0" err="1" smtClean="0"/>
              <a:t>bajt</a:t>
            </a:r>
            <a:r>
              <a:rPr lang="en-GB" sz="2100" dirty="0" smtClean="0"/>
              <a:t>.</a:t>
            </a:r>
            <a:endParaRPr lang="en-US" sz="2100" kern="12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en-US" sz="2100" kern="1200" dirty="0" smtClean="0">
                <a:solidFill>
                  <a:srgbClr val="3333CC"/>
                </a:solidFill>
              </a:rPr>
              <a:t>Date</a:t>
            </a:r>
            <a:endParaRPr lang="sr-Latn-CS" sz="2100" kern="12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dirty="0" smtClean="0"/>
              <a:t>   </a:t>
            </a:r>
            <a:r>
              <a:rPr lang="en-GB" sz="2100" dirty="0" err="1" smtClean="0"/>
              <a:t>Koristi</a:t>
            </a:r>
            <a:r>
              <a:rPr lang="en-GB" sz="2100" dirty="0" smtClean="0"/>
              <a:t> se </a:t>
            </a:r>
            <a:r>
              <a:rPr lang="en-GB" sz="2100" dirty="0" err="1" smtClean="0"/>
              <a:t>za</a:t>
            </a:r>
            <a:r>
              <a:rPr lang="en-GB" sz="2100" dirty="0" smtClean="0"/>
              <a:t> </a:t>
            </a:r>
            <a:r>
              <a:rPr lang="en-GB" sz="2100" dirty="0" err="1" smtClean="0"/>
              <a:t>smeštanje</a:t>
            </a:r>
            <a:r>
              <a:rPr lang="en-GB" sz="2100" dirty="0" smtClean="0"/>
              <a:t> </a:t>
            </a:r>
            <a:r>
              <a:rPr lang="en-GB" sz="2100" dirty="0" err="1" smtClean="0"/>
              <a:t>datuma</a:t>
            </a:r>
            <a:r>
              <a:rPr lang="en-GB" sz="2100" dirty="0" smtClean="0"/>
              <a:t> </a:t>
            </a:r>
            <a:r>
              <a:rPr lang="en-GB" sz="2100" dirty="0" err="1" smtClean="0"/>
              <a:t>i</a:t>
            </a:r>
            <a:r>
              <a:rPr lang="en-GB" sz="2100" dirty="0" smtClean="0"/>
              <a:t> </a:t>
            </a:r>
            <a:r>
              <a:rPr lang="en-GB" sz="2100" dirty="0" err="1" smtClean="0"/>
              <a:t>vremena</a:t>
            </a:r>
            <a:r>
              <a:rPr lang="en-GB" sz="2100" dirty="0" smtClean="0"/>
              <a:t>. </a:t>
            </a:r>
            <a:r>
              <a:rPr lang="en-GB" sz="2100" dirty="0" err="1" smtClean="0"/>
              <a:t>Zauzima</a:t>
            </a:r>
            <a:r>
              <a:rPr lang="en-GB" sz="2100" dirty="0" smtClean="0"/>
              <a:t> 8 </a:t>
            </a:r>
            <a:r>
              <a:rPr lang="en-GB" sz="2100" dirty="0" err="1" smtClean="0"/>
              <a:t>bajtova</a:t>
            </a:r>
            <a:r>
              <a:rPr lang="en-GB" sz="2100" dirty="0" smtClean="0"/>
              <a:t>.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en-US" sz="2100" kern="1200" dirty="0" smtClean="0">
                <a:solidFill>
                  <a:srgbClr val="3333CC"/>
                </a:solidFill>
              </a:rPr>
              <a:t>Currency</a:t>
            </a:r>
            <a:endParaRPr lang="sr-Latn-CS" sz="2100" kern="12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dirty="0" smtClean="0"/>
              <a:t>   </a:t>
            </a:r>
            <a:r>
              <a:rPr lang="en-GB" sz="2100" dirty="0" err="1" smtClean="0"/>
              <a:t>Koristi</a:t>
            </a:r>
            <a:r>
              <a:rPr lang="en-GB" sz="2100" dirty="0" smtClean="0"/>
              <a:t> se </a:t>
            </a:r>
            <a:r>
              <a:rPr lang="en-GB" sz="2100" dirty="0" err="1" smtClean="0"/>
              <a:t>za</a:t>
            </a:r>
            <a:r>
              <a:rPr lang="en-GB" sz="2100" dirty="0" smtClean="0"/>
              <a:t> </a:t>
            </a:r>
            <a:r>
              <a:rPr lang="en-GB" sz="2100" dirty="0" err="1" smtClean="0"/>
              <a:t>rad</a:t>
            </a:r>
            <a:r>
              <a:rPr lang="en-GB" sz="2100" dirty="0" smtClean="0"/>
              <a:t> </a:t>
            </a:r>
            <a:r>
              <a:rPr lang="en-GB" sz="2100" dirty="0" err="1" smtClean="0"/>
              <a:t>sa</a:t>
            </a:r>
            <a:r>
              <a:rPr lang="en-GB" sz="2100" dirty="0" smtClean="0"/>
              <a:t> </a:t>
            </a:r>
            <a:r>
              <a:rPr lang="en-GB" sz="2100" dirty="0" err="1" smtClean="0"/>
              <a:t>novcem</a:t>
            </a:r>
            <a:r>
              <a:rPr lang="en-GB" sz="2100" dirty="0" smtClean="0"/>
              <a:t> (</a:t>
            </a:r>
            <a:r>
              <a:rPr lang="en-GB" sz="2100" dirty="0" err="1" smtClean="0"/>
              <a:t>velika</a:t>
            </a:r>
            <a:r>
              <a:rPr lang="en-GB" sz="2100" dirty="0" smtClean="0"/>
              <a:t> </a:t>
            </a:r>
            <a:r>
              <a:rPr lang="en-GB" sz="2100" dirty="0" err="1" smtClean="0"/>
              <a:t>preciznost</a:t>
            </a:r>
            <a:r>
              <a:rPr lang="en-GB" sz="2100" dirty="0" smtClean="0"/>
              <a:t>). </a:t>
            </a:r>
            <a:r>
              <a:rPr lang="en-GB" sz="2100" dirty="0" err="1" smtClean="0"/>
              <a:t>Zauzima</a:t>
            </a:r>
            <a:r>
              <a:rPr lang="en-GB" sz="2100" dirty="0" smtClean="0"/>
              <a:t> 8 </a:t>
            </a:r>
            <a:r>
              <a:rPr lang="en-GB" sz="2100" dirty="0" err="1" smtClean="0"/>
              <a:t>bajtova</a:t>
            </a:r>
            <a:r>
              <a:rPr lang="en-GB" sz="2100" dirty="0" smtClean="0"/>
              <a:t>.</a:t>
            </a:r>
            <a:endParaRPr lang="sr-Latn-CS" sz="2100" dirty="0" smtClean="0"/>
          </a:p>
          <a:p>
            <a:pPr marL="239713" indent="-239713" eaLnBrk="1" hangingPunct="1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en-US" sz="2100" kern="1200" dirty="0" smtClean="0">
                <a:solidFill>
                  <a:srgbClr val="3333CC"/>
                </a:solidFill>
              </a:rPr>
              <a:t>Object</a:t>
            </a:r>
            <a:endParaRPr lang="sr-Latn-CS" sz="2100" kern="12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dirty="0" smtClean="0"/>
              <a:t>   </a:t>
            </a:r>
            <a:r>
              <a:rPr lang="en-GB" sz="2100" dirty="0" err="1" smtClean="0"/>
              <a:t>Koristi</a:t>
            </a:r>
            <a:r>
              <a:rPr lang="en-GB" sz="2100" dirty="0" smtClean="0"/>
              <a:t> se </a:t>
            </a:r>
            <a:r>
              <a:rPr lang="en-GB" sz="2100" dirty="0" err="1" smtClean="0"/>
              <a:t>za</a:t>
            </a:r>
            <a:r>
              <a:rPr lang="en-GB" sz="2100" dirty="0" smtClean="0"/>
              <a:t> </a:t>
            </a:r>
            <a:r>
              <a:rPr lang="en-GB" sz="2100" dirty="0" err="1" smtClean="0"/>
              <a:t>smeštanje</a:t>
            </a:r>
            <a:r>
              <a:rPr lang="en-GB" sz="2100" dirty="0" smtClean="0"/>
              <a:t> </a:t>
            </a:r>
            <a:r>
              <a:rPr lang="en-GB" sz="2100" dirty="0" err="1" smtClean="0"/>
              <a:t>adresa</a:t>
            </a:r>
            <a:r>
              <a:rPr lang="en-GB" sz="2100" dirty="0" smtClean="0"/>
              <a:t> </a:t>
            </a:r>
            <a:r>
              <a:rPr lang="en-GB" sz="2100" dirty="0" err="1" smtClean="0"/>
              <a:t>objekata</a:t>
            </a:r>
            <a:r>
              <a:rPr lang="en-GB" sz="2100" dirty="0" smtClean="0"/>
              <a:t>. </a:t>
            </a:r>
            <a:r>
              <a:rPr lang="en-GB" sz="2100" dirty="0" err="1" smtClean="0"/>
              <a:t>Zauzima</a:t>
            </a:r>
            <a:r>
              <a:rPr lang="en-GB" sz="2100" dirty="0" smtClean="0"/>
              <a:t> 4 </a:t>
            </a:r>
            <a:r>
              <a:rPr lang="en-GB" sz="2100" dirty="0" err="1" smtClean="0"/>
              <a:t>bajta</a:t>
            </a:r>
            <a:r>
              <a:rPr lang="en-GB" sz="2100" dirty="0" smtClean="0"/>
              <a:t>.</a:t>
            </a:r>
            <a:endParaRPr lang="sr-Latn-CS" sz="2100" dirty="0" smtClean="0"/>
          </a:p>
          <a:p>
            <a:pPr marL="239713" indent="-239713" eaLnBrk="1" hangingPunct="1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en-US" sz="2100" kern="1200" dirty="0" smtClean="0">
                <a:solidFill>
                  <a:srgbClr val="3333CC"/>
                </a:solidFill>
              </a:rPr>
              <a:t>Variant</a:t>
            </a:r>
            <a:endParaRPr lang="sr-Latn-CS" sz="2100" kern="12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dirty="0" smtClean="0"/>
              <a:t>   </a:t>
            </a:r>
            <a:r>
              <a:rPr lang="en-GB" sz="2100" dirty="0" err="1" smtClean="0"/>
              <a:t>Ovaj</a:t>
            </a:r>
            <a:r>
              <a:rPr lang="en-GB" sz="2100" dirty="0" smtClean="0"/>
              <a:t> tip </a:t>
            </a:r>
            <a:r>
              <a:rPr lang="en-GB" sz="2100" dirty="0" err="1" smtClean="0"/>
              <a:t>podataka</a:t>
            </a:r>
            <a:r>
              <a:rPr lang="en-GB" sz="2100" dirty="0" smtClean="0"/>
              <a:t> se </a:t>
            </a:r>
            <a:r>
              <a:rPr lang="en-GB" sz="2100" dirty="0" err="1" smtClean="0"/>
              <a:t>dodeljuje</a:t>
            </a:r>
            <a:r>
              <a:rPr lang="en-GB" sz="2100" dirty="0" smtClean="0"/>
              <a:t> </a:t>
            </a:r>
            <a:r>
              <a:rPr lang="en-GB" sz="2100" dirty="0" err="1" smtClean="0"/>
              <a:t>svim</a:t>
            </a:r>
            <a:r>
              <a:rPr lang="en-GB" sz="2100" dirty="0" smtClean="0"/>
              <a:t> </a:t>
            </a:r>
            <a:r>
              <a:rPr lang="en-GB" sz="2100" dirty="0" err="1" smtClean="0"/>
              <a:t>promenljivim</a:t>
            </a:r>
            <a:r>
              <a:rPr lang="en-GB" sz="2100" dirty="0" smtClean="0"/>
              <a:t> </a:t>
            </a:r>
            <a:r>
              <a:rPr lang="en-GB" sz="2100" dirty="0" err="1" smtClean="0"/>
              <a:t>čiji</a:t>
            </a:r>
            <a:r>
              <a:rPr lang="en-GB" sz="2100" dirty="0" smtClean="0"/>
              <a:t> tip </a:t>
            </a:r>
            <a:r>
              <a:rPr lang="en-GB" sz="2100" dirty="0" err="1" smtClean="0"/>
              <a:t>nije</a:t>
            </a:r>
            <a:r>
              <a:rPr lang="en-GB" sz="2100" dirty="0" smtClean="0"/>
              <a:t> </a:t>
            </a:r>
            <a:r>
              <a:rPr lang="en-GB" sz="2100" dirty="0" err="1" smtClean="0"/>
              <a:t>eksplicitno</a:t>
            </a:r>
            <a:r>
              <a:rPr lang="en-GB" sz="2100" dirty="0" smtClean="0"/>
              <a:t> </a:t>
            </a:r>
            <a:r>
              <a:rPr lang="en-GB" sz="2100" dirty="0" err="1" smtClean="0"/>
              <a:t>deklarisan</a:t>
            </a:r>
            <a:r>
              <a:rPr lang="en-GB" sz="2100" dirty="0" smtClean="0"/>
              <a:t>. </a:t>
            </a:r>
            <a:r>
              <a:rPr lang="en-GB" sz="2100" dirty="0" err="1" smtClean="0"/>
              <a:t>Promenljive</a:t>
            </a:r>
            <a:r>
              <a:rPr lang="en-GB" sz="2100" dirty="0" smtClean="0"/>
              <a:t> </a:t>
            </a:r>
            <a:r>
              <a:rPr lang="en-GB" sz="2100" dirty="0" err="1" smtClean="0"/>
              <a:t>tipa</a:t>
            </a:r>
            <a:r>
              <a:rPr lang="en-GB" sz="2100" dirty="0" smtClean="0"/>
              <a:t> </a:t>
            </a:r>
            <a:r>
              <a:rPr lang="en-GB" sz="2100" kern="1200" dirty="0" smtClean="0">
                <a:solidFill>
                  <a:srgbClr val="3333CC"/>
                </a:solidFill>
              </a:rPr>
              <a:t>Variant</a:t>
            </a:r>
            <a:r>
              <a:rPr lang="en-GB" sz="2100" dirty="0" smtClean="0"/>
              <a:t> </a:t>
            </a:r>
            <a:r>
              <a:rPr lang="en-GB" sz="2100" dirty="0" err="1" smtClean="0"/>
              <a:t>mogu</a:t>
            </a:r>
            <a:r>
              <a:rPr lang="en-GB" sz="2100" dirty="0" smtClean="0"/>
              <a:t> </a:t>
            </a:r>
            <a:r>
              <a:rPr lang="en-GB" sz="2100" dirty="0" err="1" smtClean="0"/>
              <a:t>da</a:t>
            </a:r>
            <a:r>
              <a:rPr lang="en-GB" sz="2100" dirty="0" smtClean="0"/>
              <a:t> </a:t>
            </a:r>
            <a:r>
              <a:rPr lang="en-GB" sz="2100" dirty="0" err="1" smtClean="0"/>
              <a:t>sadrže</a:t>
            </a:r>
            <a:r>
              <a:rPr lang="en-GB" sz="2100" dirty="0" smtClean="0"/>
              <a:t> </a:t>
            </a:r>
            <a:r>
              <a:rPr lang="en-GB" sz="2100" dirty="0" err="1" smtClean="0"/>
              <a:t>većinu</a:t>
            </a:r>
            <a:r>
              <a:rPr lang="en-GB" sz="2100" dirty="0" smtClean="0"/>
              <a:t> </a:t>
            </a:r>
            <a:r>
              <a:rPr lang="en-GB" sz="2100" dirty="0" err="1" smtClean="0"/>
              <a:t>ostalih</a:t>
            </a:r>
            <a:r>
              <a:rPr lang="en-GB" sz="2100" dirty="0" smtClean="0"/>
              <a:t> </a:t>
            </a:r>
            <a:r>
              <a:rPr lang="en-GB" sz="2100" dirty="0" err="1" smtClean="0"/>
              <a:t>tipova</a:t>
            </a:r>
            <a:r>
              <a:rPr lang="en-GB" sz="2100" dirty="0" smtClean="0"/>
              <a:t> </a:t>
            </a:r>
            <a:r>
              <a:rPr lang="en-GB" sz="2100" dirty="0" err="1" smtClean="0"/>
              <a:t>podataka</a:t>
            </a:r>
            <a:r>
              <a:rPr lang="sr-Latn-CS" sz="2100" dirty="0" smtClean="0"/>
              <a:t> i t</a:t>
            </a:r>
            <a:r>
              <a:rPr lang="en-GB" sz="2100" dirty="0" err="1" smtClean="0"/>
              <a:t>ip</a:t>
            </a:r>
            <a:r>
              <a:rPr lang="en-GB" sz="2100" dirty="0" smtClean="0"/>
              <a:t> </a:t>
            </a:r>
            <a:r>
              <a:rPr lang="sr-Latn-CS" sz="2100" dirty="0" smtClean="0"/>
              <a:t>se menja </a:t>
            </a:r>
            <a:r>
              <a:rPr lang="en-GB" sz="2100" dirty="0" smtClean="0"/>
              <a:t>u </a:t>
            </a:r>
            <a:r>
              <a:rPr lang="en-GB" sz="2100" dirty="0" err="1" smtClean="0"/>
              <a:t>zavisnosti</a:t>
            </a:r>
            <a:r>
              <a:rPr lang="en-GB" sz="2100" dirty="0" smtClean="0"/>
              <a:t> </a:t>
            </a:r>
            <a:r>
              <a:rPr lang="en-GB" sz="2100" dirty="0" err="1" smtClean="0"/>
              <a:t>od</a:t>
            </a:r>
            <a:r>
              <a:rPr lang="en-GB" sz="2100" dirty="0" smtClean="0"/>
              <a:t> </a:t>
            </a:r>
            <a:r>
              <a:rPr lang="sr-Latn-CS" sz="2100" dirty="0" smtClean="0"/>
              <a:t>operacija.</a:t>
            </a:r>
            <a:endParaRPr lang="sr-Latn-CS" sz="2100" dirty="0" err="1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18/31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080125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Deklaracija VBA promenljivih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3286125"/>
            <a:ext cx="8510588" cy="2928938"/>
          </a:xfrm>
        </p:spPr>
        <p:txBody>
          <a:bodyPr lIns="54000" rIns="54000"/>
          <a:lstStyle/>
          <a:p>
            <a:pPr marL="239713" indent="-239713" eaLnBrk="1" hangingPunct="1">
              <a:spcAft>
                <a:spcPct val="20000"/>
              </a:spcAft>
              <a:buClr>
                <a:schemeClr val="tx1"/>
              </a:buClr>
              <a:defRPr/>
            </a:pPr>
            <a:r>
              <a:rPr lang="en-US" sz="2100" dirty="0" err="1" smtClean="0"/>
              <a:t>Unutar</a:t>
            </a:r>
            <a:r>
              <a:rPr lang="en-US" sz="2100" dirty="0" smtClean="0"/>
              <a:t> </a:t>
            </a:r>
            <a:r>
              <a:rPr lang="en-US" sz="2100" dirty="0" err="1" smtClean="0"/>
              <a:t>funkcije</a:t>
            </a:r>
            <a:r>
              <a:rPr lang="en-US" sz="2100" dirty="0" smtClean="0"/>
              <a:t> se </a:t>
            </a:r>
            <a:r>
              <a:rPr lang="en-US" sz="2100" dirty="0" err="1" smtClean="0"/>
              <a:t>mogu</a:t>
            </a:r>
            <a:r>
              <a:rPr lang="en-US" sz="2100" dirty="0" smtClean="0"/>
              <a:t> (ne </a:t>
            </a:r>
            <a:r>
              <a:rPr lang="en-US" sz="2100" dirty="0" err="1" smtClean="0"/>
              <a:t>moraju</a:t>
            </a:r>
            <a:r>
              <a:rPr lang="en-US" sz="2100" dirty="0" smtClean="0"/>
              <a:t>!) </a:t>
            </a:r>
            <a:r>
              <a:rPr lang="en-US" sz="2100" dirty="0" err="1" smtClean="0"/>
              <a:t>deklarisati</a:t>
            </a:r>
            <a:r>
              <a:rPr lang="en-US" sz="2100" dirty="0" smtClean="0"/>
              <a:t> </a:t>
            </a:r>
            <a:r>
              <a:rPr lang="en-US" sz="2100" dirty="0" err="1" smtClean="0"/>
              <a:t>promenljive</a:t>
            </a:r>
            <a:r>
              <a:rPr lang="sr-Latn-CS" sz="2100" dirty="0" smtClean="0"/>
              <a:t>. </a:t>
            </a:r>
          </a:p>
          <a:p>
            <a:pPr marL="239713" indent="-239713" eaLnBrk="1" hangingPunct="1">
              <a:spcAft>
                <a:spcPct val="20000"/>
              </a:spcAft>
              <a:buClr>
                <a:schemeClr val="tx1"/>
              </a:buClr>
              <a:defRPr/>
            </a:pPr>
            <a:r>
              <a:rPr lang="en-US" sz="2100" dirty="0" err="1" smtClean="0"/>
              <a:t>Deklaracija</a:t>
            </a:r>
            <a:r>
              <a:rPr lang="en-US" sz="2100" dirty="0" smtClean="0"/>
              <a:t> se </a:t>
            </a:r>
            <a:r>
              <a:rPr lang="sr-Latn-CS" sz="2100" dirty="0" smtClean="0"/>
              <a:t>(najčešće) </a:t>
            </a:r>
            <a:r>
              <a:rPr lang="en-US" sz="2100" dirty="0" err="1" smtClean="0"/>
              <a:t>vr</a:t>
            </a:r>
            <a:r>
              <a:rPr lang="sr-Latn-CS" sz="2100" dirty="0" smtClean="0"/>
              <a:t>ši koristeći ključnu reč </a:t>
            </a:r>
            <a:r>
              <a:rPr lang="sr-Latn-CS" sz="2100" kern="1200" dirty="0" smtClean="0">
                <a:solidFill>
                  <a:srgbClr val="3333CC"/>
                </a:solidFill>
              </a:rPr>
              <a:t>Dim</a:t>
            </a:r>
            <a:r>
              <a:rPr lang="sr-Latn-CS" sz="2100" dirty="0" smtClean="0"/>
              <a:t>:</a:t>
            </a:r>
          </a:p>
          <a:p>
            <a:pPr marL="239713" indent="-239713" eaLnBrk="1" hangingPunct="1"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dirty="0" smtClean="0"/>
              <a:t>   </a:t>
            </a:r>
            <a:r>
              <a:rPr lang="en-GB" sz="2100" kern="1200" dirty="0" smtClean="0">
                <a:solidFill>
                  <a:srgbClr val="3333CC"/>
                </a:solidFill>
              </a:rPr>
              <a:t>Dim </a:t>
            </a:r>
            <a:r>
              <a:rPr lang="sr-Latn-CS" sz="2100" kern="1200" dirty="0" smtClean="0">
                <a:solidFill>
                  <a:srgbClr val="3333CC"/>
                </a:solidFill>
              </a:rPr>
              <a:t>Prom</a:t>
            </a:r>
            <a:r>
              <a:rPr lang="en-GB" sz="2100" kern="1200" dirty="0" smtClean="0">
                <a:solidFill>
                  <a:srgbClr val="3333CC"/>
                </a:solidFill>
              </a:rPr>
              <a:t> As </a:t>
            </a:r>
            <a:r>
              <a:rPr lang="sr-Latn-CS" sz="2100" kern="1200" dirty="0" smtClean="0">
                <a:solidFill>
                  <a:srgbClr val="3333CC"/>
                </a:solidFill>
              </a:rPr>
              <a:t>Tip</a:t>
            </a:r>
          </a:p>
          <a:p>
            <a:pPr marL="239713" indent="-239713" eaLnBrk="1" hangingPunct="1">
              <a:spcAft>
                <a:spcPct val="20000"/>
              </a:spcAft>
              <a:buClr>
                <a:schemeClr val="tx1"/>
              </a:buClr>
              <a:defRPr/>
            </a:pPr>
            <a:r>
              <a:rPr lang="sr-Latn-CS" sz="2100" dirty="0" smtClean="0"/>
              <a:t>Ime promenljive </a:t>
            </a:r>
            <a:r>
              <a:rPr lang="en-US" sz="2100" kern="1200" dirty="0" smtClean="0">
                <a:solidFill>
                  <a:srgbClr val="3333CC"/>
                </a:solidFill>
              </a:rPr>
              <a:t>Prom</a:t>
            </a:r>
            <a:r>
              <a:rPr lang="en-US" sz="2100" dirty="0" smtClean="0"/>
              <a:t> </a:t>
            </a:r>
            <a:r>
              <a:rPr lang="sr-Latn-CS" sz="2100" dirty="0" smtClean="0"/>
              <a:t>mora da zadovolji iste uslove kao ime funkcije</a:t>
            </a:r>
            <a:r>
              <a:rPr lang="en-US" sz="2100" dirty="0" smtClean="0"/>
              <a:t>, </a:t>
            </a:r>
            <a:r>
              <a:rPr lang="en-US" sz="2100" dirty="0" err="1" smtClean="0"/>
              <a:t>dok</a:t>
            </a:r>
            <a:r>
              <a:rPr lang="en-US" sz="2100" dirty="0" smtClean="0"/>
              <a:t> je </a:t>
            </a:r>
            <a:r>
              <a:rPr lang="en-US" sz="2100" kern="1200" dirty="0" smtClean="0">
                <a:solidFill>
                  <a:srgbClr val="3333CC"/>
                </a:solidFill>
              </a:rPr>
              <a:t>Tip</a:t>
            </a:r>
            <a:r>
              <a:rPr lang="en-US" sz="2100" dirty="0" smtClean="0"/>
              <a:t> </a:t>
            </a:r>
            <a:r>
              <a:rPr lang="en-US" sz="2100" dirty="0" err="1" smtClean="0"/>
              <a:t>jedan</a:t>
            </a:r>
            <a:r>
              <a:rPr lang="en-US" sz="2100" dirty="0" smtClean="0"/>
              <a:t> </a:t>
            </a:r>
            <a:r>
              <a:rPr lang="en-US" sz="2100" dirty="0" err="1" smtClean="0"/>
              <a:t>od</a:t>
            </a:r>
            <a:r>
              <a:rPr lang="en-US" sz="2100" dirty="0" smtClean="0"/>
              <a:t> </a:t>
            </a:r>
            <a:r>
              <a:rPr lang="en-US" sz="2100" dirty="0" err="1" smtClean="0"/>
              <a:t>prethodno</a:t>
            </a:r>
            <a:r>
              <a:rPr lang="en-US" sz="2100" dirty="0" smtClean="0"/>
              <a:t> </a:t>
            </a:r>
            <a:r>
              <a:rPr lang="en-US" sz="2100" dirty="0" err="1" smtClean="0"/>
              <a:t>opisanih</a:t>
            </a:r>
            <a:r>
              <a:rPr lang="en-US" sz="2100" dirty="0" smtClean="0"/>
              <a:t> </a:t>
            </a:r>
            <a:r>
              <a:rPr lang="en-US" sz="2100" dirty="0" err="1" smtClean="0"/>
              <a:t>tipova</a:t>
            </a:r>
            <a:r>
              <a:rPr lang="en-US" sz="2100" dirty="0" smtClean="0"/>
              <a:t>.</a:t>
            </a:r>
            <a:endParaRPr lang="sr-Latn-CS" sz="2100" dirty="0" smtClean="0"/>
          </a:p>
          <a:p>
            <a:pPr marL="239713" indent="-239713" eaLnBrk="1" hangingPunct="1">
              <a:spcAft>
                <a:spcPct val="20000"/>
              </a:spcAft>
              <a:buClr>
                <a:schemeClr val="tx1"/>
              </a:buClr>
              <a:defRPr/>
            </a:pPr>
            <a:r>
              <a:rPr lang="sr-Latn-CS" sz="2100" dirty="0" smtClean="0"/>
              <a:t>Iako se deklaracija obično vrši na početku funkcije (procedure), može se vršiti bilo gde u k</a:t>
            </a:r>
            <a:r>
              <a:rPr lang="en-GB" sz="2000" dirty="0" smtClean="0"/>
              <a:t>ô</a:t>
            </a:r>
            <a:r>
              <a:rPr lang="sr-Latn-CS" sz="2100" dirty="0" smtClean="0"/>
              <a:t>du.</a:t>
            </a:r>
            <a:endParaRPr lang="en-US" sz="2100" dirty="0" smtClean="0"/>
          </a:p>
        </p:txBody>
      </p:sp>
      <p:sp>
        <p:nvSpPr>
          <p:cNvPr id="21508" name="Rectangle 6"/>
          <p:cNvSpPr>
            <a:spLocks noChangeArrowheads="1"/>
          </p:cNvSpPr>
          <p:nvPr/>
        </p:nvSpPr>
        <p:spPr bwMode="auto">
          <a:xfrm>
            <a:off x="871538" y="1357313"/>
            <a:ext cx="7358062" cy="1708150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sz="2100" dirty="0">
                <a:solidFill>
                  <a:srgbClr val="3333CC"/>
                </a:solidFill>
              </a:rPr>
              <a:t>Function </a:t>
            </a:r>
            <a:r>
              <a:rPr lang="en-GB" sz="2100" dirty="0" err="1">
                <a:solidFill>
                  <a:srgbClr val="3333CC"/>
                </a:solidFill>
              </a:rPr>
              <a:t>ZbirKvadrata</a:t>
            </a:r>
            <a:r>
              <a:rPr lang="en-GB" sz="2100" dirty="0">
                <a:solidFill>
                  <a:srgbClr val="3333CC"/>
                </a:solidFill>
              </a:rPr>
              <a:t>(A </a:t>
            </a:r>
            <a:r>
              <a:rPr lang="sr-Latn-CS" sz="2100" dirty="0">
                <a:solidFill>
                  <a:srgbClr val="3333CC"/>
                </a:solidFill>
              </a:rPr>
              <a:t> </a:t>
            </a:r>
            <a:r>
              <a:rPr lang="en-GB" sz="2100" dirty="0">
                <a:solidFill>
                  <a:srgbClr val="3333CC"/>
                </a:solidFill>
              </a:rPr>
              <a:t>As Integer, B As Integer) As Integer</a:t>
            </a:r>
          </a:p>
          <a:p>
            <a:pPr lvl="1"/>
            <a:r>
              <a:rPr lang="en-GB" sz="2100" dirty="0">
                <a:solidFill>
                  <a:srgbClr val="FF0000"/>
                </a:solidFill>
              </a:rPr>
              <a:t>Dim </a:t>
            </a:r>
            <a:r>
              <a:rPr lang="sr-Latn-CS" sz="2100" dirty="0">
                <a:solidFill>
                  <a:srgbClr val="FF0000"/>
                </a:solidFill>
              </a:rPr>
              <a:t>C</a:t>
            </a:r>
            <a:r>
              <a:rPr lang="en-GB" sz="2100" dirty="0">
                <a:solidFill>
                  <a:srgbClr val="FF0000"/>
                </a:solidFill>
              </a:rPr>
              <a:t> As Integer</a:t>
            </a:r>
          </a:p>
          <a:p>
            <a:pPr lvl="1"/>
            <a:r>
              <a:rPr lang="sr-Latn-CS" sz="2100" dirty="0">
                <a:solidFill>
                  <a:srgbClr val="3333CC"/>
                </a:solidFill>
              </a:rPr>
              <a:t>C</a:t>
            </a:r>
            <a:r>
              <a:rPr lang="en-GB" sz="2100" dirty="0">
                <a:solidFill>
                  <a:srgbClr val="3333CC"/>
                </a:solidFill>
              </a:rPr>
              <a:t> = A ^ 2 + B ^ 2</a:t>
            </a:r>
          </a:p>
          <a:p>
            <a:pPr lvl="1"/>
            <a:r>
              <a:rPr lang="en-GB" sz="2100" dirty="0" err="1">
                <a:solidFill>
                  <a:srgbClr val="3333CC"/>
                </a:solidFill>
              </a:rPr>
              <a:t>ZbirKvadrata</a:t>
            </a:r>
            <a:r>
              <a:rPr lang="en-GB" sz="2100" dirty="0">
                <a:solidFill>
                  <a:srgbClr val="3333CC"/>
                </a:solidFill>
              </a:rPr>
              <a:t> = </a:t>
            </a:r>
            <a:r>
              <a:rPr lang="sr-Latn-CS" sz="2100" dirty="0">
                <a:solidFill>
                  <a:srgbClr val="3333CC"/>
                </a:solidFill>
              </a:rPr>
              <a:t>C</a:t>
            </a:r>
            <a:endParaRPr lang="en-GB" sz="2100" dirty="0">
              <a:solidFill>
                <a:srgbClr val="3333CC"/>
              </a:solidFill>
            </a:endParaRPr>
          </a:p>
          <a:p>
            <a:r>
              <a:rPr lang="en-GB" sz="2100" dirty="0">
                <a:solidFill>
                  <a:srgbClr val="3333CC"/>
                </a:solidFill>
              </a:rPr>
              <a:t>End Function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19/31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365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Osnovni podaci</a:t>
            </a:r>
            <a:r>
              <a:rPr lang="en-US" sz="3600" smtClean="0"/>
              <a:t> - osoblje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984375"/>
            <a:ext cx="7786687" cy="2092325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85000"/>
              </a:lnSpc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sz="2400" u="sng" dirty="0" smtClean="0"/>
              <a:t>Predavač</a:t>
            </a:r>
            <a:r>
              <a:rPr lang="en-US" sz="2400" dirty="0" smtClean="0"/>
              <a:t>:	</a:t>
            </a:r>
            <a:r>
              <a:rPr lang="en-US" sz="2400" b="1" dirty="0" smtClean="0">
                <a:solidFill>
                  <a:srgbClr val="FF0000"/>
                </a:solidFill>
              </a:rPr>
              <a:t>Prof</a:t>
            </a:r>
            <a:r>
              <a:rPr lang="sr-Latn-CS" sz="2400" b="1" dirty="0" smtClean="0">
                <a:solidFill>
                  <a:srgbClr val="FF0000"/>
                </a:solidFill>
              </a:rPr>
              <a:t>. dr Slobodan Đukanović</a:t>
            </a:r>
          </a:p>
          <a:p>
            <a:pPr marL="239713" indent="-239713" eaLnBrk="1" hangingPunct="1">
              <a:lnSpc>
                <a:spcPct val="85000"/>
              </a:lnSpc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sz="2400" b="1" dirty="0" smtClean="0">
                <a:solidFill>
                  <a:srgbClr val="FF0000"/>
                </a:solidFill>
              </a:rPr>
              <a:t>	</a:t>
            </a:r>
            <a:r>
              <a:rPr lang="sr-Latn-CS" sz="2400" b="1" dirty="0" smtClean="0"/>
              <a:t>		</a:t>
            </a:r>
            <a:r>
              <a:rPr lang="sr-Latn-CS" sz="2400" dirty="0" smtClean="0"/>
              <a:t>kabinet</a:t>
            </a:r>
            <a:r>
              <a:rPr lang="en-US" sz="2400" dirty="0" smtClean="0"/>
              <a:t>:</a:t>
            </a:r>
            <a:r>
              <a:rPr lang="sr-Latn-CS" sz="2400" dirty="0" smtClean="0"/>
              <a:t> </a:t>
            </a:r>
            <a:r>
              <a:rPr lang="sr-Cyrl-ME" sz="2400" b="1" dirty="0" smtClean="0">
                <a:solidFill>
                  <a:srgbClr val="0070C0"/>
                </a:solidFill>
              </a:rPr>
              <a:t>322</a:t>
            </a:r>
            <a:r>
              <a:rPr lang="sr-Latn-CS" sz="2400" dirty="0" smtClean="0"/>
              <a:t> (treći sprat)</a:t>
            </a:r>
          </a:p>
          <a:p>
            <a:pPr marL="239713" indent="-239713" eaLnBrk="1" hangingPunct="1">
              <a:lnSpc>
                <a:spcPct val="85000"/>
              </a:lnSpc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sz="2400" b="1" dirty="0" smtClean="0"/>
              <a:t>			</a:t>
            </a:r>
            <a:r>
              <a:rPr lang="sr-Latn-CS" sz="2400" dirty="0" smtClean="0"/>
              <a:t>mail</a:t>
            </a:r>
            <a:r>
              <a:rPr lang="en-US" sz="2400" dirty="0" smtClean="0"/>
              <a:t>:</a:t>
            </a:r>
            <a:r>
              <a:rPr lang="sr-Latn-CS" sz="2400" b="1" dirty="0" smtClean="0"/>
              <a:t> </a:t>
            </a:r>
            <a:r>
              <a:rPr lang="sr-Latn-CS" sz="2400" b="1" dirty="0" smtClean="0">
                <a:solidFill>
                  <a:srgbClr val="006400"/>
                </a:solidFill>
              </a:rPr>
              <a:t>slobdj</a:t>
            </a:r>
            <a:r>
              <a:rPr lang="en-US" sz="2400" b="1" dirty="0" smtClean="0">
                <a:solidFill>
                  <a:srgbClr val="006400"/>
                </a:solidFill>
              </a:rPr>
              <a:t>@</a:t>
            </a:r>
            <a:r>
              <a:rPr lang="sr-Latn-ME" sz="2400" b="1" dirty="0" smtClean="0">
                <a:solidFill>
                  <a:srgbClr val="006400"/>
                </a:solidFill>
              </a:rPr>
              <a:t>ucg.</a:t>
            </a:r>
            <a:r>
              <a:rPr lang="en-US" sz="2400" b="1" dirty="0" smtClean="0">
                <a:solidFill>
                  <a:srgbClr val="006400"/>
                </a:solidFill>
              </a:rPr>
              <a:t>ac.me</a:t>
            </a:r>
            <a:endParaRPr lang="sr-Latn-CS" sz="2400" b="1" dirty="0" smtClean="0">
              <a:solidFill>
                <a:srgbClr val="006400"/>
              </a:solidFill>
            </a:endParaRPr>
          </a:p>
          <a:p>
            <a:pPr marL="239713" indent="-239713" eaLnBrk="1" hangingPunct="1">
              <a:lnSpc>
                <a:spcPct val="85000"/>
              </a:lnSpc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sz="2400" b="1" dirty="0" smtClean="0">
                <a:solidFill>
                  <a:srgbClr val="006400"/>
                </a:solidFill>
              </a:rPr>
              <a:t>			</a:t>
            </a:r>
            <a:r>
              <a:rPr lang="sr-Latn-CS" sz="2400" dirty="0" smtClean="0"/>
              <a:t>konsultacije:</a:t>
            </a:r>
            <a:r>
              <a:rPr lang="sr-Latn-CS" sz="2400" b="1" dirty="0" smtClean="0">
                <a:solidFill>
                  <a:srgbClr val="006400"/>
                </a:solidFill>
              </a:rPr>
              <a:t> </a:t>
            </a:r>
            <a:r>
              <a:rPr lang="sr-Latn-CS" sz="2400" b="1" dirty="0" smtClean="0">
                <a:solidFill>
                  <a:srgbClr val="CC6600"/>
                </a:solidFill>
              </a:rPr>
              <a:t>utora</a:t>
            </a:r>
            <a:r>
              <a:rPr lang="en-US" sz="2400" b="1" dirty="0" smtClean="0">
                <a:solidFill>
                  <a:srgbClr val="CC6600"/>
                </a:solidFill>
              </a:rPr>
              <a:t>k</a:t>
            </a:r>
            <a:r>
              <a:rPr lang="sr-Latn-CS" sz="2400" b="1" dirty="0" smtClean="0">
                <a:solidFill>
                  <a:srgbClr val="CC6600"/>
                </a:solidFill>
              </a:rPr>
              <a:t>, 1</a:t>
            </a:r>
            <a:r>
              <a:rPr lang="en-US" sz="2400" b="1" dirty="0" smtClean="0">
                <a:solidFill>
                  <a:srgbClr val="CC6600"/>
                </a:solidFill>
              </a:rPr>
              <a:t>4</a:t>
            </a:r>
            <a:r>
              <a:rPr lang="sr-Latn-CS" sz="2400" b="1" dirty="0" smtClean="0">
                <a:solidFill>
                  <a:srgbClr val="CC6600"/>
                </a:solidFill>
              </a:rPr>
              <a:t>-1</a:t>
            </a:r>
            <a:r>
              <a:rPr lang="en-US" sz="2400" b="1" dirty="0" smtClean="0">
                <a:solidFill>
                  <a:srgbClr val="CC6600"/>
                </a:solidFill>
              </a:rPr>
              <a:t>6</a:t>
            </a:r>
            <a:r>
              <a:rPr lang="sr-Latn-CS" sz="2400" b="1" dirty="0" smtClean="0">
                <a:solidFill>
                  <a:srgbClr val="CC6600"/>
                </a:solidFill>
              </a:rPr>
              <a:t>h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843756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Deklaracija VBA promenljivih</a:t>
            </a:r>
            <a:r>
              <a:rPr lang="sr-Latn-CS" sz="3600" smtClean="0"/>
              <a:t> (nastavak)</a:t>
            </a:r>
            <a:endParaRPr lang="en-US" sz="360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500188"/>
            <a:ext cx="8510588" cy="3786187"/>
          </a:xfrm>
        </p:spPr>
        <p:txBody>
          <a:bodyPr lIns="54000" rIns="54000"/>
          <a:lstStyle/>
          <a:p>
            <a:pPr marL="239713" indent="-239713" eaLnBrk="1" hangingPunct="1">
              <a:spcAft>
                <a:spcPct val="20000"/>
              </a:spcAft>
              <a:buClr>
                <a:schemeClr val="tx1"/>
              </a:buClr>
              <a:defRPr/>
            </a:pPr>
            <a:r>
              <a:rPr lang="en-US" sz="2100" dirty="0" err="1" smtClean="0"/>
              <a:t>Pri</a:t>
            </a:r>
            <a:r>
              <a:rPr lang="en-US" sz="2100" dirty="0" smtClean="0"/>
              <a:t> </a:t>
            </a:r>
            <a:r>
              <a:rPr lang="en-US" sz="2100" dirty="0" err="1" smtClean="0"/>
              <a:t>deklaraciji</a:t>
            </a:r>
            <a:r>
              <a:rPr lang="en-US" sz="2100" dirty="0" smtClean="0"/>
              <a:t> vi</a:t>
            </a:r>
            <a:r>
              <a:rPr lang="sr-Latn-CS" sz="2100" dirty="0" smtClean="0"/>
              <a:t>še promenljivih u jednom redu, potrebno je navesti tip za svaku promenljivu pojedinačno:</a:t>
            </a:r>
          </a:p>
          <a:p>
            <a:pPr marL="239713" indent="-239713" eaLnBrk="1" hangingPunct="1"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dirty="0" smtClean="0"/>
              <a:t>   </a:t>
            </a:r>
            <a:r>
              <a:rPr lang="en-GB" sz="2100" kern="1200" dirty="0" smtClean="0">
                <a:solidFill>
                  <a:srgbClr val="3333CC"/>
                </a:solidFill>
              </a:rPr>
              <a:t>Dim X As Integer, Y As Double, S as String</a:t>
            </a:r>
            <a:endParaRPr lang="sr-Latn-CS" sz="2100" dirty="0" smtClean="0"/>
          </a:p>
          <a:p>
            <a:pPr marL="239713" indent="-239713" eaLnBrk="1" hangingPunct="1">
              <a:spcAft>
                <a:spcPct val="20000"/>
              </a:spcAft>
              <a:buClr>
                <a:schemeClr val="tx1"/>
              </a:buClr>
              <a:defRPr/>
            </a:pPr>
            <a:r>
              <a:rPr lang="sr-Latn-CS" sz="2100" dirty="0" smtClean="0"/>
              <a:t>Pri deklaraciji promenljivih istog tipa, tip se mora navesti za svaku promenljivu, npr.</a:t>
            </a:r>
          </a:p>
          <a:p>
            <a:pPr marL="239713" indent="-239713" eaLnBrk="1" hangingPunct="1"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dirty="0" smtClean="0"/>
              <a:t>   </a:t>
            </a:r>
            <a:r>
              <a:rPr lang="en-GB" sz="2100" kern="1200" dirty="0" smtClean="0">
                <a:solidFill>
                  <a:srgbClr val="3333CC"/>
                </a:solidFill>
              </a:rPr>
              <a:t>Dim </a:t>
            </a:r>
            <a:r>
              <a:rPr lang="sr-Latn-CS" sz="2100" kern="1200" dirty="0" smtClean="0">
                <a:solidFill>
                  <a:srgbClr val="3333CC"/>
                </a:solidFill>
              </a:rPr>
              <a:t>X </a:t>
            </a:r>
            <a:r>
              <a:rPr lang="en-GB" sz="2100" kern="1200" dirty="0" smtClean="0">
                <a:solidFill>
                  <a:srgbClr val="3333CC"/>
                </a:solidFill>
              </a:rPr>
              <a:t>As Integer, Y As Integer</a:t>
            </a:r>
          </a:p>
          <a:p>
            <a:pPr marL="239713" indent="-239713" eaLnBrk="1" hangingPunct="1"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sz="2100" dirty="0" smtClean="0"/>
              <a:t>   </a:t>
            </a:r>
            <a:r>
              <a:rPr lang="sr-Latn-CS" sz="2100" dirty="0" smtClean="0"/>
              <a:t>Skraćeni oblik:</a:t>
            </a:r>
          </a:p>
          <a:p>
            <a:pPr marL="239713" indent="-239713" eaLnBrk="1" hangingPunct="1"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kern="1200" dirty="0" smtClean="0">
                <a:solidFill>
                  <a:srgbClr val="3333CC"/>
                </a:solidFill>
              </a:rPr>
              <a:t>   </a:t>
            </a:r>
            <a:r>
              <a:rPr lang="en-GB" sz="2100" kern="1200" dirty="0" smtClean="0">
                <a:solidFill>
                  <a:srgbClr val="3333CC"/>
                </a:solidFill>
              </a:rPr>
              <a:t>Dim </a:t>
            </a:r>
            <a:r>
              <a:rPr lang="sr-Latn-CS" sz="2100" kern="1200" dirty="0" smtClean="0">
                <a:solidFill>
                  <a:srgbClr val="3333CC"/>
                </a:solidFill>
              </a:rPr>
              <a:t>X</a:t>
            </a:r>
            <a:r>
              <a:rPr lang="en-GB" sz="2100" kern="1200" dirty="0" smtClean="0">
                <a:solidFill>
                  <a:srgbClr val="3333CC"/>
                </a:solidFill>
              </a:rPr>
              <a:t>, Y As Integer</a:t>
            </a:r>
            <a:endParaRPr lang="en-US" sz="2100" dirty="0" smtClean="0"/>
          </a:p>
          <a:p>
            <a:pPr marL="239713" indent="-239713" eaLnBrk="1" hangingPunct="1"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dirty="0" smtClean="0"/>
              <a:t>   će </a:t>
            </a:r>
            <a:r>
              <a:rPr lang="en-US" sz="2100" dirty="0" err="1" smtClean="0"/>
              <a:t>deklar</a:t>
            </a:r>
            <a:r>
              <a:rPr lang="sr-Latn-CS" sz="2100" dirty="0" smtClean="0"/>
              <a:t>isati</a:t>
            </a:r>
            <a:r>
              <a:rPr lang="en-US" sz="2100" dirty="0" smtClean="0"/>
              <a:t> </a:t>
            </a:r>
            <a:r>
              <a:rPr lang="sr-Latn-CS" sz="2100" kern="1200" dirty="0" smtClean="0">
                <a:solidFill>
                  <a:srgbClr val="3333CC"/>
                </a:solidFill>
              </a:rPr>
              <a:t>Variant</a:t>
            </a:r>
            <a:r>
              <a:rPr lang="sr-Latn-CS" sz="2100" dirty="0" smtClean="0"/>
              <a:t> promenljivu </a:t>
            </a:r>
            <a:r>
              <a:rPr lang="sr-Latn-CS" sz="2100" kern="1200" dirty="0" smtClean="0">
                <a:solidFill>
                  <a:srgbClr val="3333CC"/>
                </a:solidFill>
              </a:rPr>
              <a:t>X</a:t>
            </a:r>
            <a:r>
              <a:rPr lang="sr-Latn-CS" sz="2100" dirty="0" smtClean="0"/>
              <a:t> i </a:t>
            </a:r>
            <a:r>
              <a:rPr lang="sr-Latn-CS" sz="2100" kern="1200" dirty="0" smtClean="0">
                <a:solidFill>
                  <a:srgbClr val="3333CC"/>
                </a:solidFill>
              </a:rPr>
              <a:t>Integer</a:t>
            </a:r>
            <a:r>
              <a:rPr lang="sr-Latn-CS" sz="2100" dirty="0" smtClean="0"/>
              <a:t> promenljivu </a:t>
            </a:r>
            <a:r>
              <a:rPr lang="sr-Latn-CS" sz="2100" kern="1200" dirty="0" smtClean="0">
                <a:solidFill>
                  <a:srgbClr val="3333CC"/>
                </a:solidFill>
              </a:rPr>
              <a:t>Y</a:t>
            </a:r>
            <a:r>
              <a:rPr lang="sr-Latn-CS" sz="2100" dirty="0" smtClean="0"/>
              <a:t>.</a:t>
            </a:r>
          </a:p>
          <a:p>
            <a:pPr marL="239713" indent="-239713" eaLnBrk="1" hangingPunct="1"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endParaRPr lang="sr-Latn-CS" sz="2100" dirty="0" smtClean="0"/>
          </a:p>
          <a:p>
            <a:pPr marL="239713" indent="-239713" eaLnBrk="1" hangingPunct="1">
              <a:spcAft>
                <a:spcPct val="20000"/>
              </a:spcAft>
              <a:buClr>
                <a:schemeClr val="tx1"/>
              </a:buClr>
              <a:defRPr/>
            </a:pPr>
            <a:r>
              <a:rPr lang="sr-Latn-CS" sz="2100" dirty="0" smtClean="0"/>
              <a:t>Deklaracija se može forsirati opcijom </a:t>
            </a:r>
            <a:r>
              <a:rPr lang="en-GB" sz="2100" dirty="0" smtClean="0">
                <a:solidFill>
                  <a:srgbClr val="FF0000"/>
                </a:solidFill>
              </a:rPr>
              <a:t>Require Variable Declaration </a:t>
            </a:r>
            <a:r>
              <a:rPr lang="en-GB" sz="2100" dirty="0" err="1" smtClean="0"/>
              <a:t>tabu</a:t>
            </a:r>
            <a:r>
              <a:rPr lang="en-GB" sz="2100" dirty="0" smtClean="0"/>
              <a:t> </a:t>
            </a:r>
            <a:r>
              <a:rPr lang="en-GB" sz="2100" dirty="0" smtClean="0">
                <a:solidFill>
                  <a:srgbClr val="FF0000"/>
                </a:solidFill>
              </a:rPr>
              <a:t>Editor</a:t>
            </a:r>
            <a:r>
              <a:rPr lang="en-GB" sz="2100" dirty="0" smtClean="0"/>
              <a:t> </a:t>
            </a:r>
            <a:r>
              <a:rPr lang="en-GB" sz="2100" dirty="0" err="1" smtClean="0"/>
              <a:t>prozora</a:t>
            </a:r>
            <a:r>
              <a:rPr lang="en-GB" sz="2100" dirty="0" smtClean="0"/>
              <a:t> </a:t>
            </a:r>
            <a:r>
              <a:rPr lang="en-GB" sz="2100" dirty="0" smtClean="0">
                <a:solidFill>
                  <a:srgbClr val="FF0000"/>
                </a:solidFill>
              </a:rPr>
              <a:t>Tools</a:t>
            </a:r>
            <a:r>
              <a:rPr lang="en-GB" sz="2100" dirty="0" smtClean="0">
                <a:solidFill>
                  <a:srgbClr val="FF0000"/>
                </a:solidFill>
                <a:sym typeface="Mathematica1"/>
              </a:rPr>
              <a:t> / </a:t>
            </a:r>
            <a:r>
              <a:rPr lang="en-GB" sz="2100" dirty="0" smtClean="0">
                <a:solidFill>
                  <a:srgbClr val="FF0000"/>
                </a:solidFill>
              </a:rPr>
              <a:t>Options</a:t>
            </a:r>
            <a:r>
              <a:rPr lang="en-GB" sz="2100" dirty="0" smtClean="0"/>
              <a:t> u VBE</a:t>
            </a:r>
            <a:r>
              <a:rPr lang="sr-Latn-CS" sz="2100" dirty="0" smtClean="0"/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20/31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580062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Operator dodele vrednosti </a:t>
            </a:r>
            <a:endParaRPr lang="en-US" sz="3600" smtClean="0"/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247650" y="1497013"/>
            <a:ext cx="8501063" cy="364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sz="2100" dirty="0">
                <a:latin typeface="+mn-lt"/>
              </a:rPr>
              <a:t>Operator</a:t>
            </a:r>
            <a:r>
              <a:rPr lang="sr-Latn-CS" sz="2100" dirty="0">
                <a:cs typeface="Times New Roman" pitchFamily="18" charset="0"/>
              </a:rPr>
              <a:t> dodele vrednosti </a:t>
            </a:r>
            <a:r>
              <a:rPr lang="en-US" sz="2100" dirty="0">
                <a:cs typeface="Times New Roman" pitchFamily="18" charset="0"/>
              </a:rPr>
              <a:t>je </a:t>
            </a:r>
            <a:r>
              <a:rPr lang="sr-Latn-CS" sz="2100" b="1" dirty="0">
                <a:solidFill>
                  <a:srgbClr val="3333CC"/>
                </a:solidFill>
                <a:cs typeface="Times New Roman" pitchFamily="18" charset="0"/>
              </a:rPr>
              <a:t>=</a:t>
            </a:r>
            <a:endParaRPr lang="en-US" sz="2100" b="1" dirty="0">
              <a:solidFill>
                <a:srgbClr val="3333CC"/>
              </a:solidFill>
              <a:cs typeface="Times New Roman" pitchFamily="18" charset="0"/>
            </a:endParaRP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sz="2100" dirty="0">
                <a:cs typeface="Times New Roman" pitchFamily="18" charset="0"/>
              </a:rPr>
              <a:t>Izraz koji se nalazi sa desne strane ovog operatora se izvrši i rezultat se dodeljuje promenljivoj ili objektu sa leve strane operatora. Na primer:</a:t>
            </a:r>
            <a:endParaRPr lang="sr-Latn-CS" sz="2100" dirty="0">
              <a:latin typeface="+mn-lt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ea typeface="Times New Roman" pitchFamily="18" charset="0"/>
                <a:cs typeface="Courier New" pitchFamily="49" charset="0"/>
              </a:rPr>
              <a:t>   </a:t>
            </a:r>
            <a:r>
              <a:rPr lang="sr-Latn-CS" sz="2100" dirty="0">
                <a:solidFill>
                  <a:srgbClr val="3333CC"/>
                </a:solidFill>
                <a:latin typeface="+mn-lt"/>
              </a:rPr>
              <a:t>Dim X As Double, Y As Double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</a:rPr>
              <a:t>   </a:t>
            </a:r>
            <a:r>
              <a:rPr lang="sr-Latn-CS" sz="2100" dirty="0">
                <a:solidFill>
                  <a:srgbClr val="3333CC"/>
                </a:solidFill>
                <a:latin typeface="+mn-lt"/>
              </a:rPr>
              <a:t>X = 2.3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</a:rPr>
              <a:t>   </a:t>
            </a:r>
            <a:r>
              <a:rPr lang="sr-Latn-CS" sz="2100" dirty="0">
                <a:solidFill>
                  <a:srgbClr val="3333CC"/>
                </a:solidFill>
                <a:latin typeface="+mn-lt"/>
              </a:rPr>
              <a:t>Y = (</a:t>
            </a:r>
            <a:r>
              <a:rPr lang="sr-Latn-CS" sz="2100" dirty="0" smtClean="0">
                <a:solidFill>
                  <a:srgbClr val="3333CC"/>
                </a:solidFill>
                <a:latin typeface="+mn-lt"/>
              </a:rPr>
              <a:t>X - 1) ^ 2 </a:t>
            </a:r>
            <a:r>
              <a:rPr lang="sr-Latn-CS" sz="2100" dirty="0">
                <a:solidFill>
                  <a:srgbClr val="3333CC"/>
                </a:solidFill>
                <a:latin typeface="+mn-lt"/>
              </a:rPr>
              <a:t>- 3</a:t>
            </a:r>
          </a:p>
          <a:p>
            <a:pPr marL="239713" indent="-239713" eaLnBrk="0" hangingPunct="0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cs typeface="Times New Roman" pitchFamily="18" charset="0"/>
              </a:rPr>
              <a:t>I</a:t>
            </a:r>
            <a:r>
              <a:rPr lang="sr-Latn-CS" sz="2100" dirty="0">
                <a:cs typeface="Times New Roman" pitchFamily="18" charset="0"/>
              </a:rPr>
              <a:t>zraz tipa</a:t>
            </a:r>
            <a:endParaRPr lang="sr-Latn-CS" sz="2100" dirty="0">
              <a:latin typeface="+mn-lt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</a:rPr>
              <a:t>   </a:t>
            </a:r>
            <a:r>
              <a:rPr lang="sr-Latn-CS" sz="2100" dirty="0">
                <a:solidFill>
                  <a:srgbClr val="3333CC"/>
                </a:solidFill>
                <a:latin typeface="+mn-lt"/>
              </a:rPr>
              <a:t>2.3 = X</a:t>
            </a:r>
            <a:endParaRPr lang="en-GB" sz="2100" dirty="0">
              <a:solidFill>
                <a:srgbClr val="3333CC"/>
              </a:solidFill>
              <a:latin typeface="+mn-lt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GB" sz="2100" dirty="0">
                <a:cs typeface="Times New Roman" pitchFamily="18" charset="0"/>
              </a:rPr>
              <a:t>   </a:t>
            </a:r>
            <a:r>
              <a:rPr lang="en-GB" sz="2100" dirty="0" err="1">
                <a:cs typeface="Times New Roman" pitchFamily="18" charset="0"/>
              </a:rPr>
              <a:t>nije</a:t>
            </a:r>
            <a:r>
              <a:rPr lang="en-GB" sz="2100" dirty="0">
                <a:cs typeface="Times New Roman" pitchFamily="18" charset="0"/>
              </a:rPr>
              <a:t> </a:t>
            </a:r>
            <a:r>
              <a:rPr lang="en-GB" sz="2100" dirty="0" err="1">
                <a:cs typeface="Times New Roman" pitchFamily="18" charset="0"/>
              </a:rPr>
              <a:t>dozvoljen</a:t>
            </a:r>
            <a:r>
              <a:rPr lang="en-GB" sz="2100" dirty="0">
                <a:cs typeface="Times New Roman" pitchFamily="18" charset="0"/>
              </a:rPr>
              <a:t> </a:t>
            </a:r>
            <a:r>
              <a:rPr lang="en-GB" sz="2100" dirty="0" err="1">
                <a:cs typeface="Times New Roman" pitchFamily="18" charset="0"/>
              </a:rPr>
              <a:t>jer</a:t>
            </a:r>
            <a:r>
              <a:rPr lang="en-GB" sz="2100" dirty="0">
                <a:cs typeface="Times New Roman" pitchFamily="18" charset="0"/>
              </a:rPr>
              <a:t> se u </a:t>
            </a:r>
            <a:r>
              <a:rPr lang="en-GB" sz="2100" dirty="0" err="1">
                <a:cs typeface="Times New Roman" pitchFamily="18" charset="0"/>
              </a:rPr>
              <a:t>konstantu</a:t>
            </a:r>
            <a:r>
              <a:rPr lang="en-GB" sz="2100" dirty="0">
                <a:cs typeface="Times New Roman" pitchFamily="18" charset="0"/>
              </a:rPr>
              <a:t> ne </a:t>
            </a:r>
            <a:r>
              <a:rPr lang="en-GB" sz="2100" dirty="0" err="1">
                <a:cs typeface="Times New Roman" pitchFamily="18" charset="0"/>
              </a:rPr>
              <a:t>može</a:t>
            </a:r>
            <a:r>
              <a:rPr lang="en-GB" sz="2100" dirty="0">
                <a:cs typeface="Times New Roman" pitchFamily="18" charset="0"/>
              </a:rPr>
              <a:t> </a:t>
            </a:r>
            <a:r>
              <a:rPr lang="en-GB" sz="2100" dirty="0" err="1">
                <a:cs typeface="Times New Roman" pitchFamily="18" charset="0"/>
              </a:rPr>
              <a:t>upisati</a:t>
            </a:r>
            <a:r>
              <a:rPr lang="en-GB" sz="2100" dirty="0">
                <a:cs typeface="Times New Roman" pitchFamily="18" charset="0"/>
              </a:rPr>
              <a:t> </a:t>
            </a:r>
            <a:r>
              <a:rPr lang="en-GB" sz="2100" dirty="0" err="1">
                <a:cs typeface="Times New Roman" pitchFamily="18" charset="0"/>
              </a:rPr>
              <a:t>vrednost</a:t>
            </a:r>
            <a:r>
              <a:rPr lang="en-GB" sz="2100" dirty="0">
                <a:cs typeface="Times New Roman" pitchFamily="18" charset="0"/>
              </a:rPr>
              <a:t>.</a:t>
            </a:r>
            <a:r>
              <a:rPr lang="sr-Latn-CS" sz="2100" dirty="0"/>
              <a:t>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21/31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365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VBA aritmetički operatori </a:t>
            </a:r>
            <a:endParaRPr lang="en-US" sz="360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1388900"/>
              </p:ext>
            </p:extLst>
          </p:nvPr>
        </p:nvGraphicFramePr>
        <p:xfrm>
          <a:off x="939800" y="1928813"/>
          <a:ext cx="7286625" cy="3017835"/>
        </p:xfrm>
        <a:graphic>
          <a:graphicData uri="http://schemas.openxmlformats.org/drawingml/2006/table">
            <a:tbl>
              <a:tblPr/>
              <a:tblGrid>
                <a:gridCol w="15001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57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112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176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353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Operator</a:t>
                      </a:r>
                      <a:endParaRPr kumimoji="0" lang="sr-Latn-C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Operacija</a:t>
                      </a:r>
                      <a:endParaRPr kumimoji="0" lang="sr-Latn-C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Primer</a:t>
                      </a:r>
                      <a:endParaRPr kumimoji="0" lang="sr-Latn-C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Rezultat</a:t>
                      </a:r>
                      <a:endParaRPr kumimoji="0" lang="sr-Latn-C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53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200" b="1" dirty="0" smtClean="0">
                          <a:solidFill>
                            <a:srgbClr val="3333CC"/>
                          </a:solidFill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Sabiranje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10+4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53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200" b="1" dirty="0" smtClean="0">
                          <a:solidFill>
                            <a:srgbClr val="3333CC"/>
                          </a:solidFill>
                          <a:latin typeface="+mn-lt"/>
                          <a:ea typeface="+mn-ea"/>
                          <a:cs typeface="+mn-cs"/>
                        </a:rPr>
                        <a:t>–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Negacija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-10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-10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53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200" b="1" dirty="0" smtClean="0">
                          <a:solidFill>
                            <a:srgbClr val="3333CC"/>
                          </a:solidFill>
                          <a:latin typeface="+mn-lt"/>
                          <a:ea typeface="+mn-ea"/>
                          <a:cs typeface="+mn-cs"/>
                        </a:rPr>
                        <a:t>–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Oduzimanje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10-5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53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200" b="1" dirty="0" smtClean="0">
                          <a:solidFill>
                            <a:srgbClr val="3333CC"/>
                          </a:solidFill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Množenje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10*7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53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200" b="1" dirty="0" smtClean="0">
                          <a:solidFill>
                            <a:srgbClr val="3333CC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Deljenje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sr-Latn-C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/5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.6</a:t>
                      </a:r>
                      <a:endParaRPr kumimoji="0" lang="sr-Latn-C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53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200" b="1" dirty="0" smtClean="0">
                          <a:solidFill>
                            <a:srgbClr val="3333CC"/>
                          </a:solidFill>
                          <a:latin typeface="+mn-lt"/>
                          <a:ea typeface="+mn-ea"/>
                          <a:cs typeface="+mn-cs"/>
                        </a:rPr>
                        <a:t>\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Celobrojno deljenje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sr-Latn-C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\5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53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200" b="1" dirty="0" smtClean="0">
                          <a:solidFill>
                            <a:srgbClr val="3333CC"/>
                          </a:solidFill>
                          <a:latin typeface="+mn-lt"/>
                          <a:ea typeface="+mn-ea"/>
                          <a:cs typeface="+mn-cs"/>
                        </a:rPr>
                        <a:t>^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Stepenovanje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10^3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1000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53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200" b="1" dirty="0" smtClean="0">
                          <a:solidFill>
                            <a:srgbClr val="3333CC"/>
                          </a:solidFill>
                          <a:latin typeface="+mn-lt"/>
                          <a:ea typeface="+mn-ea"/>
                          <a:cs typeface="+mn-cs"/>
                        </a:rPr>
                        <a:t>Mod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Modulo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13 Mod 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22/31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365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VBA operatori </a:t>
            </a:r>
            <a:r>
              <a:rPr lang="en-US" sz="3600" smtClean="0"/>
              <a:t>pore</a:t>
            </a:r>
            <a:r>
              <a:rPr lang="sr-Latn-CS" sz="3600" smtClean="0"/>
              <a:t>đenja</a:t>
            </a:r>
            <a:endParaRPr lang="en-US" sz="360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7744400"/>
              </p:ext>
            </p:extLst>
          </p:nvPr>
        </p:nvGraphicFramePr>
        <p:xfrm>
          <a:off x="571500" y="1898650"/>
          <a:ext cx="7989888" cy="2816352"/>
        </p:xfrm>
        <a:graphic>
          <a:graphicData uri="http://schemas.openxmlformats.org/drawingml/2006/table">
            <a:tbl>
              <a:tblPr/>
              <a:tblGrid>
                <a:gridCol w="13657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951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288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00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520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Operator</a:t>
                      </a:r>
                      <a:endParaRPr kumimoji="0" lang="sr-Latn-C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78" marR="68578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Operacija</a:t>
                      </a:r>
                      <a:endParaRPr kumimoji="0" lang="sr-Latn-C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78" marR="6857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Primer</a:t>
                      </a:r>
                      <a:endParaRPr kumimoji="0" lang="sr-Latn-C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78" marR="6857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Rezultat</a:t>
                      </a:r>
                      <a:endParaRPr kumimoji="0" lang="sr-Latn-C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78" marR="6857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20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200" b="1" kern="1200" dirty="0" smtClean="0">
                          <a:solidFill>
                            <a:srgbClr val="3333CC"/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</a:p>
                  </a:txBody>
                  <a:tcPr marL="68578" marR="68578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Jednako</a:t>
                      </a: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7 = 3</a:t>
                      </a: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False</a:t>
                      </a: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20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200" b="1" kern="1200" dirty="0" smtClean="0">
                          <a:solidFill>
                            <a:srgbClr val="3333CC"/>
                          </a:solidFill>
                          <a:latin typeface="+mn-lt"/>
                          <a:ea typeface="+mn-ea"/>
                          <a:cs typeface="+mn-cs"/>
                        </a:rPr>
                        <a:t>&lt;&gt;</a:t>
                      </a:r>
                    </a:p>
                  </a:txBody>
                  <a:tcPr marL="68578" marR="68578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Različito</a:t>
                      </a: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7 &lt;&gt; 3</a:t>
                      </a: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True</a:t>
                      </a: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20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200" b="1" kern="1200" dirty="0" smtClean="0">
                          <a:solidFill>
                            <a:srgbClr val="3333CC"/>
                          </a:solidFill>
                          <a:latin typeface="+mn-lt"/>
                          <a:ea typeface="+mn-ea"/>
                          <a:cs typeface="+mn-cs"/>
                        </a:rPr>
                        <a:t>&gt;</a:t>
                      </a:r>
                    </a:p>
                  </a:txBody>
                  <a:tcPr marL="68578" marR="68578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Veće od</a:t>
                      </a: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7 &gt; 3</a:t>
                      </a: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True</a:t>
                      </a: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20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200" b="1" kern="1200" dirty="0" smtClean="0">
                          <a:solidFill>
                            <a:srgbClr val="3333CC"/>
                          </a:solidFill>
                          <a:latin typeface="+mn-lt"/>
                          <a:ea typeface="+mn-ea"/>
                          <a:cs typeface="+mn-cs"/>
                        </a:rPr>
                        <a:t>&gt;=</a:t>
                      </a:r>
                    </a:p>
                  </a:txBody>
                  <a:tcPr marL="68578" marR="68578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Veće od ili jednako</a:t>
                      </a: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"a" &gt;= "b"</a:t>
                      </a: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False</a:t>
                      </a: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20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200" b="1" kern="1200" dirty="0" smtClean="0">
                          <a:solidFill>
                            <a:srgbClr val="3333CC"/>
                          </a:solidFill>
                          <a:latin typeface="+mn-lt"/>
                          <a:ea typeface="+mn-ea"/>
                          <a:cs typeface="+mn-cs"/>
                        </a:rPr>
                        <a:t>&lt;</a:t>
                      </a:r>
                    </a:p>
                  </a:txBody>
                  <a:tcPr marL="68578" marR="68578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Manje od</a:t>
                      </a: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"a</a:t>
                      </a:r>
                      <a:r>
                        <a:rPr kumimoji="0" lang="en-U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a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" &lt; "</a:t>
                      </a:r>
                      <a:r>
                        <a:rPr kumimoji="0" lang="en-U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a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b"</a:t>
                      </a: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True</a:t>
                      </a: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20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200" b="1" kern="1200" dirty="0" smtClean="0">
                          <a:solidFill>
                            <a:srgbClr val="3333CC"/>
                          </a:solidFill>
                          <a:latin typeface="+mn-lt"/>
                          <a:ea typeface="+mn-ea"/>
                          <a:cs typeface="+mn-cs"/>
                        </a:rPr>
                        <a:t>&lt;=</a:t>
                      </a:r>
                    </a:p>
                  </a:txBody>
                  <a:tcPr marL="68578" marR="68578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Manje od ili jednako</a:t>
                      </a: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"a" &lt;= "b"</a:t>
                      </a: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True</a:t>
                      </a: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20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200" b="1" kern="1200" dirty="0" smtClean="0">
                          <a:solidFill>
                            <a:srgbClr val="3333CC"/>
                          </a:solidFill>
                          <a:latin typeface="+mn-lt"/>
                          <a:ea typeface="+mn-ea"/>
                          <a:cs typeface="+mn-cs"/>
                        </a:rPr>
                        <a:t>Like</a:t>
                      </a:r>
                    </a:p>
                  </a:txBody>
                  <a:tcPr marL="68578" marR="68578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Like</a:t>
                      </a: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"VBA" Like "V?A"</a:t>
                      </a: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True</a:t>
                      </a:r>
                    </a:p>
                  </a:txBody>
                  <a:tcPr marL="68578" marR="68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319088" y="5138738"/>
            <a:ext cx="8501062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sz="2100" dirty="0">
                <a:solidFill>
                  <a:srgbClr val="FF0000"/>
                </a:solidFill>
                <a:latin typeface="+mn-lt"/>
              </a:rPr>
              <a:t>OPREZ!</a:t>
            </a:r>
            <a:r>
              <a:rPr lang="sr-Latn-CS" sz="2100" dirty="0">
                <a:latin typeface="+mn-lt"/>
              </a:rPr>
              <a:t> Operator</a:t>
            </a:r>
            <a:r>
              <a:rPr lang="sr-Latn-CS" sz="2100" dirty="0">
                <a:cs typeface="Times New Roman" pitchFamily="18" charset="0"/>
              </a:rPr>
              <a:t> </a:t>
            </a:r>
            <a:r>
              <a:rPr lang="sr-Latn-RS" sz="2100" dirty="0">
                <a:cs typeface="Times New Roman" pitchFamily="18" charset="0"/>
              </a:rPr>
              <a:t>provere jednakosti je isti kao operator </a:t>
            </a:r>
            <a:r>
              <a:rPr lang="sr-Latn-CS" sz="2100" dirty="0">
                <a:cs typeface="Times New Roman" pitchFamily="18" charset="0"/>
              </a:rPr>
              <a:t>dodele vrednosti.</a:t>
            </a:r>
            <a:endParaRPr lang="en-US" sz="2100" b="1" dirty="0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23/31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437062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VBA logički operatori</a:t>
            </a:r>
            <a:endParaRPr lang="en-US" sz="360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1336173"/>
              </p:ext>
            </p:extLst>
          </p:nvPr>
        </p:nvGraphicFramePr>
        <p:xfrm>
          <a:off x="373063" y="1979613"/>
          <a:ext cx="8358188" cy="3521076"/>
        </p:xfrm>
        <a:graphic>
          <a:graphicData uri="http://schemas.openxmlformats.org/drawingml/2006/table">
            <a:tbl>
              <a:tblPr/>
              <a:tblGrid>
                <a:gridCol w="13416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71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918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874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5210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Operator</a:t>
                      </a:r>
                      <a:endParaRPr kumimoji="0" lang="sr-Latn-C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Operacija</a:t>
                      </a:r>
                      <a:endParaRPr kumimoji="0" lang="sr-Latn-C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Primer</a:t>
                      </a:r>
                      <a:endParaRPr kumimoji="0" lang="sr-Latn-C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Rezultat</a:t>
                      </a:r>
                      <a:endParaRPr kumimoji="0" lang="sr-Latn-C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42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2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And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I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Izr1 </a:t>
                      </a:r>
                      <a:r>
                        <a:rPr lang="sr-Latn-CS" sz="22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And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 Izr2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True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 ako su </a:t>
                      </a:r>
                      <a:r>
                        <a:rPr kumimoji="0" lang="en-GB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Izr1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 i </a:t>
                      </a:r>
                      <a:r>
                        <a:rPr kumimoji="0" lang="en-GB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Izr2 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True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; inače 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False.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42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2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Or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ILI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Izr1 </a:t>
                      </a:r>
                      <a:r>
                        <a:rPr lang="sr-Latn-CS" sz="22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Or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 Izr2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True 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ako je </a:t>
                      </a:r>
                      <a:r>
                        <a:rPr kumimoji="0" lang="en-GB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Izr1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 ili </a:t>
                      </a:r>
                      <a:r>
                        <a:rPr kumimoji="0" lang="en-GB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Izr2 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True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; inače 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False.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5632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2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Xor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Ekskluzivno ILI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Izr1 </a:t>
                      </a:r>
                      <a:r>
                        <a:rPr lang="sr-Latn-CS" sz="22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Xor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 Izr2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False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 ako su </a:t>
                      </a:r>
                      <a:r>
                        <a:rPr kumimoji="0" lang="en-GB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Izr1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 i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Izr2</a:t>
                      </a:r>
                      <a:r>
                        <a:rPr kumimoji="0" lang="en-GB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oba 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True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 ili </a:t>
                      </a:r>
                      <a:r>
                        <a:rPr kumimoji="0" lang="en-GB" sz="2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oba</a:t>
                      </a:r>
                      <a:r>
                        <a:rPr kumimoji="0" lang="en-GB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False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; inače 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True.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42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CS" sz="22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Not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Negacija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2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Not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 Izr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en-GB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False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 ako je </a:t>
                      </a:r>
                      <a:r>
                        <a:rPr kumimoji="0" lang="en-GB" sz="2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Izr</a:t>
                      </a:r>
                      <a:r>
                        <a:rPr kumimoji="0" lang="en-GB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jednak 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True</a:t>
                      </a:r>
                      <a:r>
                        <a:rPr kumimoji="0" lang="sr-Latn-C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 i obrnuto.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24/31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43706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Prvenstvo</a:t>
            </a:r>
            <a:r>
              <a:rPr lang="sr-Latn-CS" sz="3600" smtClean="0"/>
              <a:t> operator</a:t>
            </a:r>
            <a:r>
              <a:rPr lang="en-US" sz="3600" smtClean="0"/>
              <a:t>a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3588146"/>
              </p:ext>
            </p:extLst>
          </p:nvPr>
        </p:nvGraphicFramePr>
        <p:xfrm>
          <a:off x="1090613" y="1908175"/>
          <a:ext cx="6986587" cy="3529053"/>
        </p:xfrm>
        <a:graphic>
          <a:graphicData uri="http://schemas.openxmlformats.org/drawingml/2006/table">
            <a:tbl>
              <a:tblPr/>
              <a:tblGrid>
                <a:gridCol w="34701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164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2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Operator</a:t>
                      </a:r>
                      <a:endParaRPr kumimoji="0" lang="sr-Latn-C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Rezultat</a:t>
                      </a:r>
                      <a:endParaRPr kumimoji="0" lang="sr-Latn-C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2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^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Stepenovanje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2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–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Negacija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2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*</a:t>
                      </a:r>
                      <a:r>
                        <a:rPr kumimoji="0" lang="sr-Latn-C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i </a:t>
                      </a:r>
                      <a:r>
                        <a:rPr kumimoji="0" lang="sr-Latn-C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sr-Latn-C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/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Množenje i deljenje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2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\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Celobrojno deljenje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2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Mod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Modulo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2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+</a:t>
                      </a:r>
                      <a:r>
                        <a:rPr kumimoji="0" lang="sr-Latn-C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sr-Latn-C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 </a:t>
                      </a: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sr-Latn-C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–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Sabiranje i oduzimanje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266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&amp;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Nadovezivanje stringova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= </a:t>
                      </a: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sr-Latn-C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&lt;&gt; </a:t>
                      </a: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sr-Latn-C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&lt;= </a:t>
                      </a: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sr-Latn-C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&gt;= </a:t>
                      </a: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sr-Latn-C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&lt;&gt; </a:t>
                      </a: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sr-Latn-C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Like</a:t>
                      </a: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sr-Latn-C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 Is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Operacije poređenja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2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And </a:t>
                      </a: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sr-Latn-C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Or </a:t>
                      </a: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sr-Latn-C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Xor </a:t>
                      </a: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sr-Latn-C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Not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Logičke operacije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25/31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57993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Matemati</a:t>
            </a:r>
            <a:r>
              <a:rPr lang="sr-Latn-CS" sz="3600" smtClean="0"/>
              <a:t>čke funkcije</a:t>
            </a:r>
            <a:endParaRPr lang="en-US" sz="360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022350" y="1266825"/>
          <a:ext cx="7232650" cy="5376864"/>
        </p:xfrm>
        <a:graphic>
          <a:graphicData uri="http://schemas.openxmlformats.org/drawingml/2006/table">
            <a:tbl>
              <a:tblPr/>
              <a:tblGrid>
                <a:gridCol w="14874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451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0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Funkcija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Vraćena vrednost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60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Abs(X)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Apsolutna vrednost broja X.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60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Sin(X)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Sinus broja X.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60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Cos(X)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Kosinus broja X.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60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Tan(X)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Tangens broja X.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60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Atn(X)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Arkus tangens broja X.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60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Exp(X)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Eksponent broja X, tj. e</a:t>
                      </a:r>
                      <a:r>
                        <a:rPr kumimoji="0" lang="sr-Latn-CS" sz="21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X</a:t>
                      </a: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60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Log(X)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Prirodni logaritam broja X.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60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Sqr(X)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Kvadratni koren broja X.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7210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Sgn(X)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Znak broja. Vraćena vrednost je 1 ako je X&gt;0, –1 ako je X&lt;0 i 0 ako je X=0.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67210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Fix(X)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Ceo deo broja X. Ako je X&lt;0, </a:t>
                      </a:r>
                      <a:r>
                        <a:rPr kumimoji="0" lang="en-GB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Fix</a:t>
                      </a: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vraća prvi negativni broj veći od ili jednak X.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67210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Int(X)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Ceo deo broja X. Ako je X&lt;0, </a:t>
                      </a:r>
                      <a:r>
                        <a:rPr kumimoji="0" lang="en-GB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Int</a:t>
                      </a: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vraća prvi negativni broj manji od ili jednak X.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360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Rnd()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Slučajan broj između 0 i 1.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26/31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72293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Forsirani izla</a:t>
            </a:r>
            <a:r>
              <a:rPr lang="sr-Latn-CS" sz="3600" smtClean="0"/>
              <a:t>zak iz funkcije</a:t>
            </a:r>
            <a:endParaRPr lang="en-US" sz="3600" smtClean="0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391417" y="1484784"/>
            <a:ext cx="8501063" cy="4552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sz="2100" dirty="0">
                <a:latin typeface="+mn-lt"/>
              </a:rPr>
              <a:t>Izvršavanje funkcije se može prekinuti sa </a:t>
            </a:r>
            <a:r>
              <a:rPr lang="sr-Latn-CS" sz="2100" dirty="0">
                <a:solidFill>
                  <a:srgbClr val="3333CC"/>
                </a:solidFill>
                <a:latin typeface="+mn-lt"/>
              </a:rPr>
              <a:t>Exit Function</a:t>
            </a:r>
            <a:r>
              <a:rPr lang="sr-Latn-CS" sz="2100" dirty="0">
                <a:latin typeface="+mn-lt"/>
              </a:rPr>
              <a:t>.</a:t>
            </a: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sz="2100" dirty="0">
                <a:latin typeface="+mn-lt"/>
              </a:rPr>
              <a:t>U slučaju prekida izvršavanja, </a:t>
            </a:r>
            <a:r>
              <a:rPr lang="en-GB" sz="2100" dirty="0" err="1">
                <a:latin typeface="+mn-lt"/>
              </a:rPr>
              <a:t>voditi</a:t>
            </a:r>
            <a:r>
              <a:rPr lang="en-GB" sz="2100" dirty="0">
                <a:latin typeface="+mn-lt"/>
              </a:rPr>
              <a:t> </a:t>
            </a:r>
            <a:r>
              <a:rPr lang="en-GB" sz="2100" dirty="0" err="1">
                <a:latin typeface="+mn-lt"/>
              </a:rPr>
              <a:t>računa</a:t>
            </a:r>
            <a:r>
              <a:rPr lang="en-GB" sz="2100" dirty="0">
                <a:latin typeface="+mn-lt"/>
              </a:rPr>
              <a:t> da je </a:t>
            </a:r>
            <a:r>
              <a:rPr lang="en-GB" sz="2100" dirty="0" err="1">
                <a:latin typeface="+mn-lt"/>
              </a:rPr>
              <a:t>imenu</a:t>
            </a:r>
            <a:r>
              <a:rPr lang="en-GB" sz="2100" dirty="0">
                <a:latin typeface="+mn-lt"/>
              </a:rPr>
              <a:t> </a:t>
            </a:r>
            <a:r>
              <a:rPr lang="en-GB" sz="2100" dirty="0" err="1">
                <a:latin typeface="+mn-lt"/>
              </a:rPr>
              <a:t>funkcije</a:t>
            </a:r>
            <a:r>
              <a:rPr lang="en-GB" sz="2100" dirty="0">
                <a:latin typeface="+mn-lt"/>
              </a:rPr>
              <a:t>, </a:t>
            </a:r>
            <a:r>
              <a:rPr lang="en-GB" sz="2100" dirty="0" err="1">
                <a:latin typeface="+mn-lt"/>
              </a:rPr>
              <a:t>kao</a:t>
            </a:r>
            <a:r>
              <a:rPr lang="en-GB" sz="2100" dirty="0">
                <a:latin typeface="+mn-lt"/>
              </a:rPr>
              <a:t> </a:t>
            </a:r>
            <a:r>
              <a:rPr lang="en-GB" sz="2100" dirty="0" err="1">
                <a:latin typeface="+mn-lt"/>
              </a:rPr>
              <a:t>izlaznoj</a:t>
            </a:r>
            <a:r>
              <a:rPr lang="en-GB" sz="2100" dirty="0">
                <a:latin typeface="+mn-lt"/>
              </a:rPr>
              <a:t> </a:t>
            </a:r>
            <a:r>
              <a:rPr lang="en-GB" sz="2100" dirty="0" err="1">
                <a:latin typeface="+mn-lt"/>
              </a:rPr>
              <a:t>promenljivoj</a:t>
            </a:r>
            <a:r>
              <a:rPr lang="en-GB" sz="2100" dirty="0">
                <a:latin typeface="+mn-lt"/>
              </a:rPr>
              <a:t>, </a:t>
            </a:r>
            <a:r>
              <a:rPr lang="en-GB" sz="2100" dirty="0" err="1">
                <a:latin typeface="+mn-lt"/>
              </a:rPr>
              <a:t>dodeljena</a:t>
            </a:r>
            <a:r>
              <a:rPr lang="en-GB" sz="2100" dirty="0">
                <a:latin typeface="+mn-lt"/>
              </a:rPr>
              <a:t> </a:t>
            </a:r>
            <a:r>
              <a:rPr lang="en-GB" sz="2100" dirty="0" err="1">
                <a:latin typeface="+mn-lt"/>
              </a:rPr>
              <a:t>vrednost</a:t>
            </a:r>
            <a:r>
              <a:rPr lang="en-GB" sz="2100" dirty="0">
                <a:latin typeface="+mn-lt"/>
              </a:rPr>
              <a:t> pre </a:t>
            </a:r>
            <a:r>
              <a:rPr lang="en-GB" sz="2100" dirty="0">
                <a:solidFill>
                  <a:srgbClr val="3333CC"/>
                </a:solidFill>
                <a:latin typeface="+mn-lt"/>
              </a:rPr>
              <a:t>Exit Function</a:t>
            </a:r>
            <a:r>
              <a:rPr lang="en-GB" sz="2100" dirty="0" smtClean="0">
                <a:latin typeface="+mn-lt"/>
              </a:rPr>
              <a:t>.</a:t>
            </a:r>
            <a:endParaRPr lang="sr-Latn-ME" sz="2100" dirty="0" smtClean="0">
              <a:latin typeface="+mn-lt"/>
            </a:endParaRPr>
          </a:p>
          <a:p>
            <a:pPr marL="239713" indent="-239713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endParaRPr lang="sr-Latn-ME" sz="2100" dirty="0" smtClean="0">
              <a:latin typeface="+mn-lt"/>
            </a:endParaRPr>
          </a:p>
          <a:p>
            <a:pPr marL="239713" indent="-239713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endParaRPr lang="sr-Latn-ME" sz="2100" dirty="0">
              <a:latin typeface="+mn-lt"/>
            </a:endParaRPr>
          </a:p>
          <a:p>
            <a:pPr marL="239713" indent="-239713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endParaRPr lang="sr-Latn-ME" sz="2100" dirty="0" smtClean="0">
              <a:latin typeface="+mn-lt"/>
            </a:endParaRPr>
          </a:p>
          <a:p>
            <a:pPr marL="239713" indent="-239713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endParaRPr lang="sr-Latn-ME" sz="2100" dirty="0" smtClean="0">
              <a:latin typeface="+mn-lt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endParaRPr lang="sr-Latn-ME" sz="2100" dirty="0" smtClean="0">
              <a:latin typeface="+mn-lt"/>
            </a:endParaRPr>
          </a:p>
          <a:p>
            <a:pPr marL="239713" indent="-239713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endParaRPr lang="sr-Latn-ME" sz="2100" dirty="0">
              <a:latin typeface="+mn-lt"/>
            </a:endParaRPr>
          </a:p>
          <a:p>
            <a:pPr marL="239713" indent="-239713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endParaRPr lang="sr-Latn-ME" sz="2100" dirty="0" smtClean="0">
              <a:latin typeface="+mn-lt"/>
            </a:endParaRPr>
          </a:p>
          <a:p>
            <a:pPr marL="239713" indent="-239713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endParaRPr lang="sr-Latn-ME" sz="2100" dirty="0">
              <a:latin typeface="+mn-lt"/>
            </a:endParaRP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GB" sz="2100" dirty="0" smtClean="0">
                <a:latin typeface="+mn-lt"/>
              </a:rPr>
              <a:t> </a:t>
            </a:r>
            <a:r>
              <a:rPr lang="sr-Latn-CS" sz="2100" dirty="0"/>
              <a:t>Alternativno, možemo koristiti naredbu </a:t>
            </a:r>
            <a:r>
              <a:rPr lang="sr-Latn-CS" sz="2100" b="1" dirty="0">
                <a:solidFill>
                  <a:srgbClr val="FF0000"/>
                </a:solidFill>
              </a:rPr>
              <a:t>End</a:t>
            </a:r>
            <a:r>
              <a:rPr lang="sr-Latn-CS" sz="2100" dirty="0"/>
              <a:t> </a:t>
            </a:r>
            <a:r>
              <a:rPr lang="sr-Latn-CS" sz="2100" dirty="0" smtClean="0"/>
              <a:t>umesto </a:t>
            </a:r>
            <a:r>
              <a:rPr lang="sr-Latn-CS" sz="2100" dirty="0" smtClean="0">
                <a:solidFill>
                  <a:srgbClr val="3333CC"/>
                </a:solidFill>
              </a:rPr>
              <a:t>Exit Function</a:t>
            </a:r>
            <a:r>
              <a:rPr lang="sr-Latn-CS" sz="2100" dirty="0" smtClean="0"/>
              <a:t> za </a:t>
            </a:r>
            <a:r>
              <a:rPr lang="sr-Latn-CS" sz="2100" dirty="0"/>
              <a:t>izlazak iz funkcije</a:t>
            </a:r>
            <a:r>
              <a:rPr lang="sr-Latn-CS" sz="2100" dirty="0" smtClean="0"/>
              <a:t>.</a:t>
            </a:r>
            <a:endParaRPr lang="en-GB" sz="2100" dirty="0"/>
          </a:p>
        </p:txBody>
      </p:sp>
      <p:sp>
        <p:nvSpPr>
          <p:cNvPr id="29700" name="Rectangle 6"/>
          <p:cNvSpPr>
            <a:spLocks noChangeArrowheads="1"/>
          </p:cNvSpPr>
          <p:nvPr/>
        </p:nvSpPr>
        <p:spPr bwMode="auto">
          <a:xfrm>
            <a:off x="2071688" y="2857500"/>
            <a:ext cx="4857750" cy="2032000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sz="2100" dirty="0">
                <a:solidFill>
                  <a:srgbClr val="3333CC"/>
                </a:solidFill>
              </a:rPr>
              <a:t>Function </a:t>
            </a:r>
            <a:r>
              <a:rPr lang="sr-Latn-CS" sz="2100" dirty="0">
                <a:solidFill>
                  <a:srgbClr val="3333CC"/>
                </a:solidFill>
              </a:rPr>
              <a:t>Fun</a:t>
            </a:r>
            <a:r>
              <a:rPr lang="en-GB" sz="2100" dirty="0">
                <a:solidFill>
                  <a:srgbClr val="3333CC"/>
                </a:solidFill>
              </a:rPr>
              <a:t>(</a:t>
            </a:r>
            <a:r>
              <a:rPr lang="sr-Latn-CS" sz="2100" dirty="0">
                <a:solidFill>
                  <a:srgbClr val="3333CC"/>
                </a:solidFill>
              </a:rPr>
              <a:t>Lista argumenata</a:t>
            </a:r>
            <a:r>
              <a:rPr lang="en-GB" sz="2100" dirty="0">
                <a:solidFill>
                  <a:srgbClr val="3333CC"/>
                </a:solidFill>
              </a:rPr>
              <a:t>) As </a:t>
            </a:r>
            <a:r>
              <a:rPr lang="sr-Latn-CS" sz="2100" dirty="0">
                <a:solidFill>
                  <a:srgbClr val="3333CC"/>
                </a:solidFill>
              </a:rPr>
              <a:t>Tip</a:t>
            </a:r>
            <a:endParaRPr lang="en-GB" sz="2100" dirty="0">
              <a:solidFill>
                <a:srgbClr val="3333CC"/>
              </a:solidFill>
            </a:endParaRPr>
          </a:p>
          <a:p>
            <a:pPr lvl="1"/>
            <a:r>
              <a:rPr lang="en-GB" sz="2100" dirty="0">
                <a:solidFill>
                  <a:srgbClr val="3333CC"/>
                </a:solidFill>
              </a:rPr>
              <a:t>VBA </a:t>
            </a:r>
            <a:r>
              <a:rPr lang="en-GB" sz="2100" dirty="0" err="1">
                <a:solidFill>
                  <a:srgbClr val="3333CC"/>
                </a:solidFill>
              </a:rPr>
              <a:t>naredbe</a:t>
            </a:r>
            <a:endParaRPr lang="en-GB" sz="2100" dirty="0">
              <a:solidFill>
                <a:srgbClr val="3333CC"/>
              </a:solidFill>
            </a:endParaRPr>
          </a:p>
          <a:p>
            <a:pPr lvl="1"/>
            <a:r>
              <a:rPr lang="sr-Latn-CS" sz="2100" dirty="0">
                <a:solidFill>
                  <a:srgbClr val="3333CC"/>
                </a:solidFill>
              </a:rPr>
              <a:t>Fun</a:t>
            </a:r>
            <a:r>
              <a:rPr lang="en-GB" sz="2100" dirty="0">
                <a:solidFill>
                  <a:srgbClr val="3333CC"/>
                </a:solidFill>
              </a:rPr>
              <a:t> = </a:t>
            </a:r>
            <a:r>
              <a:rPr lang="en-GB" sz="2100" dirty="0" err="1">
                <a:solidFill>
                  <a:srgbClr val="3333CC"/>
                </a:solidFill>
              </a:rPr>
              <a:t>VraćenaVrednost</a:t>
            </a:r>
            <a:endParaRPr lang="sr-Latn-CS" sz="2100" dirty="0">
              <a:solidFill>
                <a:srgbClr val="3333CC"/>
              </a:solidFill>
            </a:endParaRPr>
          </a:p>
          <a:p>
            <a:pPr lvl="1"/>
            <a:r>
              <a:rPr lang="sr-Latn-CS" sz="2100" b="1" dirty="0">
                <a:solidFill>
                  <a:srgbClr val="FF0000"/>
                </a:solidFill>
              </a:rPr>
              <a:t>Exit Function</a:t>
            </a:r>
          </a:p>
          <a:p>
            <a:pPr lvl="1"/>
            <a:r>
              <a:rPr lang="sr-Latn-CS" sz="2100" dirty="0">
                <a:solidFill>
                  <a:srgbClr val="3333CC"/>
                </a:solidFill>
              </a:rPr>
              <a:t>VBA naredbe </a:t>
            </a:r>
            <a:endParaRPr lang="en-GB" sz="2100" dirty="0">
              <a:solidFill>
                <a:srgbClr val="3333CC"/>
              </a:solidFill>
            </a:endParaRPr>
          </a:p>
          <a:p>
            <a:r>
              <a:rPr lang="en-GB" sz="2100" dirty="0">
                <a:solidFill>
                  <a:srgbClr val="3333CC"/>
                </a:solidFill>
              </a:rPr>
              <a:t>End Function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27/31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294062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VBA komentari</a:t>
            </a:r>
            <a:endParaRPr lang="en-US" sz="3600" smtClean="0"/>
          </a:p>
        </p:txBody>
      </p:sp>
      <p:sp>
        <p:nvSpPr>
          <p:cNvPr id="30723" name="Rectangle 5"/>
          <p:cNvSpPr>
            <a:spLocks noChangeArrowheads="1"/>
          </p:cNvSpPr>
          <p:nvPr/>
        </p:nvSpPr>
        <p:spPr bwMode="auto">
          <a:xfrm>
            <a:off x="247650" y="1411288"/>
            <a:ext cx="8501063" cy="411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100"/>
              <a:t>Komentar u VBA počinje apostrofom (</a:t>
            </a:r>
            <a:r>
              <a:rPr lang="sr-Latn-CS" sz="2100" b="1">
                <a:solidFill>
                  <a:srgbClr val="3333CC"/>
                </a:solidFill>
              </a:rPr>
              <a:t>'</a:t>
            </a:r>
            <a:r>
              <a:rPr lang="sr-Latn-CS" sz="2100"/>
              <a:t>).</a:t>
            </a:r>
            <a:endParaRPr lang="en-US" sz="2100"/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100">
                <a:solidFill>
                  <a:srgbClr val="3333CC"/>
                </a:solidFill>
              </a:rPr>
              <a:t>   </a:t>
            </a:r>
            <a:r>
              <a:rPr lang="sr-Latn-CS" sz="2100">
                <a:solidFill>
                  <a:srgbClr val="339933"/>
                </a:solidFill>
              </a:rPr>
              <a:t>'</a:t>
            </a:r>
            <a:r>
              <a:rPr lang="en-US" sz="2100">
                <a:solidFill>
                  <a:srgbClr val="339933"/>
                </a:solidFill>
              </a:rPr>
              <a:t> Ovo je komentar</a:t>
            </a:r>
            <a:endParaRPr lang="sr-Latn-CS" sz="2100">
              <a:solidFill>
                <a:srgbClr val="339933"/>
              </a:solidFill>
            </a:endParaRP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100">
                <a:solidFill>
                  <a:srgbClr val="339933"/>
                </a:solidFill>
              </a:rPr>
              <a:t>   '</a:t>
            </a:r>
            <a:r>
              <a:rPr lang="en-US" sz="2100">
                <a:solidFill>
                  <a:srgbClr val="339933"/>
                </a:solidFill>
              </a:rPr>
              <a:t> Ovo je</a:t>
            </a:r>
            <a:r>
              <a:rPr lang="sr-Latn-CS" sz="2100">
                <a:solidFill>
                  <a:srgbClr val="339933"/>
                </a:solidFill>
              </a:rPr>
              <a:t> </a:t>
            </a:r>
            <a:r>
              <a:rPr lang="en-US" sz="2100">
                <a:solidFill>
                  <a:srgbClr val="339933"/>
                </a:solidFill>
              </a:rPr>
              <a:t>komentar</a:t>
            </a:r>
            <a:endParaRPr lang="sr-Latn-CS" sz="2100">
              <a:solidFill>
                <a:srgbClr val="3333CC"/>
              </a:solidFill>
            </a:endParaRPr>
          </a:p>
          <a:p>
            <a:pPr marL="239713" indent="-239713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100">
                <a:solidFill>
                  <a:srgbClr val="3333CC"/>
                </a:solidFill>
              </a:rPr>
              <a:t>   </a:t>
            </a:r>
            <a:r>
              <a:rPr lang="sr-Latn-CS" sz="2100">
                <a:solidFill>
                  <a:srgbClr val="3333CC"/>
                </a:solidFill>
              </a:rPr>
              <a:t>X = 2.3</a:t>
            </a:r>
            <a:r>
              <a:rPr lang="en-US" sz="2100">
                <a:solidFill>
                  <a:srgbClr val="3333CC"/>
                </a:solidFill>
              </a:rPr>
              <a:t>  </a:t>
            </a:r>
            <a:r>
              <a:rPr lang="sr-Latn-CS" sz="2100">
                <a:solidFill>
                  <a:srgbClr val="339933"/>
                </a:solidFill>
              </a:rPr>
              <a:t>'</a:t>
            </a:r>
            <a:r>
              <a:rPr lang="en-US" sz="2100">
                <a:solidFill>
                  <a:srgbClr val="339933"/>
                </a:solidFill>
              </a:rPr>
              <a:t> Ovo je tako</a:t>
            </a:r>
            <a:r>
              <a:rPr lang="sr-Latn-CS" sz="2100">
                <a:solidFill>
                  <a:srgbClr val="339933"/>
                </a:solidFill>
              </a:rPr>
              <a:t>đe </a:t>
            </a:r>
            <a:r>
              <a:rPr lang="en-US" sz="2100">
                <a:solidFill>
                  <a:srgbClr val="339933"/>
                </a:solidFill>
              </a:rPr>
              <a:t>komentar</a:t>
            </a:r>
            <a:endParaRPr lang="sr-Latn-CS" sz="2100">
              <a:solidFill>
                <a:srgbClr val="3333CC"/>
              </a:solidFill>
            </a:endParaRPr>
          </a:p>
          <a:p>
            <a:pPr marL="239713" indent="-239713" eaLnBrk="0" hangingPunct="0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endParaRPr lang="sr-Latn-CS" sz="2100">
              <a:cs typeface="Times New Roman" pitchFamily="18" charset="0"/>
            </a:endParaRPr>
          </a:p>
          <a:p>
            <a:pPr marL="239713" indent="-239713" eaLnBrk="0" hangingPunct="0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100">
                <a:cs typeface="Times New Roman" pitchFamily="18" charset="0"/>
              </a:rPr>
              <a:t>Za komentar se ređe koristi ključna reč </a:t>
            </a:r>
            <a:r>
              <a:rPr lang="sr-Latn-CS" sz="2100" b="1">
                <a:solidFill>
                  <a:srgbClr val="3333CC"/>
                </a:solidFill>
              </a:rPr>
              <a:t>Rem</a:t>
            </a:r>
            <a:r>
              <a:rPr lang="sr-Latn-CS" sz="2100"/>
              <a:t>.</a:t>
            </a: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100">
                <a:solidFill>
                  <a:srgbClr val="3333CC"/>
                </a:solidFill>
              </a:rPr>
              <a:t> </a:t>
            </a:r>
            <a:r>
              <a:rPr lang="sr-Latn-CS" sz="2100">
                <a:solidFill>
                  <a:srgbClr val="3333CC"/>
                </a:solidFill>
              </a:rPr>
              <a:t>  </a:t>
            </a:r>
            <a:r>
              <a:rPr lang="sr-Latn-CS" sz="2100">
                <a:solidFill>
                  <a:srgbClr val="339933"/>
                </a:solidFill>
              </a:rPr>
              <a:t>Rem</a:t>
            </a:r>
            <a:r>
              <a:rPr lang="en-US" sz="2100">
                <a:solidFill>
                  <a:srgbClr val="339933"/>
                </a:solidFill>
              </a:rPr>
              <a:t> Ovo je komentar</a:t>
            </a:r>
            <a:endParaRPr lang="sr-Latn-CS" sz="2100">
              <a:solidFill>
                <a:srgbClr val="3333CC"/>
              </a:solidFill>
            </a:endParaRPr>
          </a:p>
          <a:p>
            <a:pPr marL="239713" indent="-239713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100">
                <a:solidFill>
                  <a:srgbClr val="3333CC"/>
                </a:solidFill>
              </a:rPr>
              <a:t>   </a:t>
            </a:r>
            <a:r>
              <a:rPr lang="sr-Latn-CS" sz="2100">
                <a:solidFill>
                  <a:srgbClr val="3333CC"/>
                </a:solidFill>
              </a:rPr>
              <a:t>X = 2.3 </a:t>
            </a:r>
            <a:r>
              <a:rPr lang="sr-Latn-CS" sz="2100" b="1">
                <a:solidFill>
                  <a:srgbClr val="FF0000"/>
                </a:solidFill>
              </a:rPr>
              <a:t>:</a:t>
            </a:r>
            <a:r>
              <a:rPr lang="en-US" sz="2100">
                <a:solidFill>
                  <a:srgbClr val="3333CC"/>
                </a:solidFill>
              </a:rPr>
              <a:t>  </a:t>
            </a:r>
            <a:r>
              <a:rPr lang="sr-Latn-CS" sz="2100">
                <a:solidFill>
                  <a:srgbClr val="339933"/>
                </a:solidFill>
              </a:rPr>
              <a:t>Rem</a:t>
            </a:r>
            <a:r>
              <a:rPr lang="en-US" sz="2100">
                <a:solidFill>
                  <a:srgbClr val="339933"/>
                </a:solidFill>
              </a:rPr>
              <a:t> Ovo je tako</a:t>
            </a:r>
            <a:r>
              <a:rPr lang="sr-Latn-CS" sz="2100">
                <a:solidFill>
                  <a:srgbClr val="339933"/>
                </a:solidFill>
              </a:rPr>
              <a:t>đe </a:t>
            </a:r>
            <a:r>
              <a:rPr lang="en-US" sz="2100">
                <a:solidFill>
                  <a:srgbClr val="339933"/>
                </a:solidFill>
              </a:rPr>
              <a:t>komentar</a:t>
            </a:r>
            <a:endParaRPr lang="sr-Latn-CS" sz="2100">
              <a:solidFill>
                <a:srgbClr val="339933"/>
              </a:solidFill>
            </a:endParaRPr>
          </a:p>
          <a:p>
            <a:pPr marL="239713" indent="-239713" eaLnBrk="0" hangingPunct="0">
              <a:spcBef>
                <a:spcPts val="600"/>
              </a:spcBef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100">
                <a:cs typeface="Times New Roman" pitchFamily="18" charset="0"/>
              </a:rPr>
              <a:t>	</a:t>
            </a:r>
            <a:r>
              <a:rPr lang="sr-Latn-CS" sz="2100">
                <a:cs typeface="Times New Roman" pitchFamily="18" charset="0"/>
              </a:rPr>
              <a:t>Ukoliko se </a:t>
            </a:r>
            <a:r>
              <a:rPr lang="sr-Latn-CS" sz="2100">
                <a:solidFill>
                  <a:srgbClr val="3333CC"/>
                </a:solidFill>
              </a:rPr>
              <a:t>Rem</a:t>
            </a:r>
            <a:r>
              <a:rPr lang="sr-Latn-CS" sz="2100">
                <a:cs typeface="Times New Roman" pitchFamily="18" charset="0"/>
              </a:rPr>
              <a:t> komentar nalazi u nastavku naredbe, naredba se mora završiti dvotačkom (</a:t>
            </a:r>
            <a:r>
              <a:rPr lang="sr-Latn-CS" sz="2100">
                <a:solidFill>
                  <a:srgbClr val="3333CC"/>
                </a:solidFill>
              </a:rPr>
              <a:t>:</a:t>
            </a:r>
            <a:r>
              <a:rPr lang="sr-Latn-CS" sz="2100">
                <a:cs typeface="Times New Roman" pitchFamily="18" charset="0"/>
              </a:rPr>
              <a:t>).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28/31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600075"/>
            <a:ext cx="6008687" cy="1185863"/>
          </a:xfrm>
        </p:spPr>
        <p:txBody>
          <a:bodyPr/>
          <a:lstStyle/>
          <a:p>
            <a:pPr eaLnBrk="1" hangingPunct="1"/>
            <a:r>
              <a:rPr lang="sr-Latn-CS" sz="3600" smtClean="0"/>
              <a:t>Više naredbi u jednom redu. Prelamanje naredbe</a:t>
            </a:r>
            <a:endParaRPr lang="en-US" sz="3600" smtClean="0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47650" y="1939925"/>
            <a:ext cx="8501063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sz="2100" dirty="0">
                <a:latin typeface="+mn-lt"/>
              </a:rPr>
              <a:t>Za grupisanje više naredbi u jednom redu, koristi se dvotačka (</a:t>
            </a:r>
            <a:r>
              <a:rPr lang="sr-Latn-CS" sz="2100" b="1" dirty="0">
                <a:solidFill>
                  <a:srgbClr val="3333CC"/>
                </a:solidFill>
                <a:latin typeface="+mn-lt"/>
              </a:rPr>
              <a:t>:</a:t>
            </a:r>
            <a:r>
              <a:rPr lang="sr-Latn-CS" sz="2100" dirty="0">
                <a:latin typeface="+mn-lt"/>
              </a:rPr>
              <a:t>).</a:t>
            </a:r>
            <a:endParaRPr lang="en-US" sz="2100" dirty="0">
              <a:latin typeface="+mn-lt"/>
            </a:endParaRP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</a:rPr>
              <a:t>   X = 2.3 </a:t>
            </a:r>
            <a:r>
              <a:rPr lang="sr-Latn-CS" sz="2100" b="1" dirty="0">
                <a:solidFill>
                  <a:srgbClr val="FF0000"/>
                </a:solidFill>
                <a:latin typeface="+mn-lt"/>
              </a:rPr>
              <a:t>:</a:t>
            </a:r>
            <a:r>
              <a:rPr lang="sr-Latn-CS" sz="2100" dirty="0">
                <a:solidFill>
                  <a:srgbClr val="3333CC"/>
                </a:solidFill>
                <a:latin typeface="+mn-lt"/>
              </a:rPr>
              <a:t> Y = X</a:t>
            </a:r>
            <a:r>
              <a:rPr lang="sr-Latn-CS" sz="2100" dirty="0">
                <a:solidFill>
                  <a:srgbClr val="3333CC"/>
                </a:solidFill>
              </a:rPr>
              <a:t> ^ 2 </a:t>
            </a:r>
            <a:r>
              <a:rPr lang="sr-Latn-CS" sz="2100" b="1" dirty="0">
                <a:solidFill>
                  <a:srgbClr val="FF0000"/>
                </a:solidFill>
              </a:rPr>
              <a:t>:</a:t>
            </a:r>
            <a:r>
              <a:rPr lang="sr-Latn-CS" sz="2100" dirty="0">
                <a:solidFill>
                  <a:srgbClr val="3333CC"/>
                </a:solidFill>
              </a:rPr>
              <a:t> Z = X - Y</a:t>
            </a:r>
            <a:endParaRPr lang="sr-Latn-CS" sz="2100" dirty="0">
              <a:solidFill>
                <a:srgbClr val="3333CC"/>
              </a:solidFill>
              <a:latin typeface="+mn-lt"/>
            </a:endParaRPr>
          </a:p>
          <a:p>
            <a:pPr marL="239713" indent="-239713" eaLnBrk="0" hangingPunct="0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endParaRPr lang="sr-Latn-CS" sz="2100" dirty="0">
              <a:cs typeface="Times New Roman" pitchFamily="18" charset="0"/>
            </a:endParaRPr>
          </a:p>
          <a:p>
            <a:pPr marL="239713" indent="-239713" eaLnBrk="0" hangingPunct="0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sz="2100" dirty="0">
                <a:cs typeface="Times New Roman" pitchFamily="18" charset="0"/>
              </a:rPr>
              <a:t>Za prelamanje naredbe u više redova, koristi se podvlaka ( </a:t>
            </a:r>
            <a:r>
              <a:rPr lang="sr-Latn-CS" sz="2100" b="1" dirty="0">
                <a:solidFill>
                  <a:srgbClr val="3333CC"/>
                </a:solidFill>
                <a:cs typeface="Times New Roman" pitchFamily="18" charset="0"/>
              </a:rPr>
              <a:t>_ </a:t>
            </a:r>
            <a:r>
              <a:rPr lang="sr-Latn-CS" sz="2100" dirty="0">
                <a:cs typeface="Times New Roman" pitchFamily="18" charset="0"/>
              </a:rPr>
              <a:t>).</a:t>
            </a:r>
            <a:endParaRPr lang="sr-Latn-CS" sz="2100" b="1" dirty="0">
              <a:solidFill>
                <a:srgbClr val="3333CC"/>
              </a:solidFill>
              <a:latin typeface="+mn-lt"/>
            </a:endParaRP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</a:rPr>
              <a:t>   X = X + 2.3 _</a:t>
            </a: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</a:rPr>
              <a:t>   + Y ^ 3</a:t>
            </a:r>
            <a:endParaRPr lang="sr-Latn-CS" sz="2100" dirty="0">
              <a:solidFill>
                <a:srgbClr val="339933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29/31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9372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Osnovni podaci</a:t>
            </a:r>
            <a:r>
              <a:rPr lang="en-US" sz="3600" smtClean="0"/>
              <a:t> - bodovanje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63" y="1984375"/>
            <a:ext cx="8072437" cy="1084585"/>
          </a:xfrm>
          <a:noFill/>
        </p:spPr>
        <p:txBody>
          <a:bodyPr lIns="54000" rIns="54000"/>
          <a:lstStyle/>
          <a:p>
            <a:pPr eaLnBrk="1" hangingPunct="1"/>
            <a:r>
              <a:rPr lang="sr-Latn-CS" sz="2400" dirty="0" smtClean="0"/>
              <a:t>Kolokvijumi </a:t>
            </a:r>
            <a:r>
              <a:rPr lang="sr-Latn-CS" sz="2400" b="1" dirty="0" smtClean="0">
                <a:solidFill>
                  <a:srgbClr val="FF0000"/>
                </a:solidFill>
              </a:rPr>
              <a:t>2×25</a:t>
            </a:r>
            <a:endParaRPr lang="sr-Latn-CS" sz="2400" dirty="0" smtClean="0"/>
          </a:p>
          <a:p>
            <a:pPr eaLnBrk="1" hangingPunct="1"/>
            <a:r>
              <a:rPr lang="sr-Latn-CS" sz="2400" dirty="0" smtClean="0"/>
              <a:t>Ispit </a:t>
            </a:r>
            <a:r>
              <a:rPr lang="sr-Latn-CS" sz="2400" b="1" dirty="0" smtClean="0">
                <a:solidFill>
                  <a:srgbClr val="FF0000"/>
                </a:solidFill>
              </a:rPr>
              <a:t>50</a:t>
            </a:r>
            <a:endParaRPr lang="sr-Latn-C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3/31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294062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funkcije</a:t>
            </a:r>
            <a:endParaRPr lang="en-US" sz="3600" smtClean="0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47650" y="1411288"/>
            <a:ext cx="8501063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sz="2100" dirty="0">
                <a:latin typeface="+mn-lt"/>
              </a:rPr>
              <a:t>Napisati funkciju </a:t>
            </a:r>
            <a:r>
              <a:rPr lang="en-US" sz="2100" dirty="0" err="1">
                <a:solidFill>
                  <a:srgbClr val="3333CC"/>
                </a:solidFill>
              </a:rPr>
              <a:t>Izraz</a:t>
            </a:r>
            <a:r>
              <a:rPr lang="en-US" sz="2100" dirty="0">
                <a:latin typeface="+mn-lt"/>
              </a:rPr>
              <a:t> </a:t>
            </a:r>
            <a:r>
              <a:rPr lang="sr-Latn-CS" sz="2100" dirty="0">
                <a:latin typeface="+mn-lt"/>
              </a:rPr>
              <a:t>koja za ulazni argument ima realan broj</a:t>
            </a:r>
            <a:r>
              <a:rPr lang="en-US" sz="2100" dirty="0">
                <a:latin typeface="+mn-lt"/>
              </a:rPr>
              <a:t> </a:t>
            </a:r>
            <a:r>
              <a:rPr lang="en-US" sz="2100" dirty="0" err="1">
                <a:latin typeface="+mn-lt"/>
              </a:rPr>
              <a:t>dvostruke</a:t>
            </a:r>
            <a:r>
              <a:rPr lang="en-US" sz="2100" dirty="0">
                <a:latin typeface="+mn-lt"/>
              </a:rPr>
              <a:t> </a:t>
            </a:r>
            <a:r>
              <a:rPr lang="en-US" sz="2100" dirty="0" err="1">
                <a:latin typeface="+mn-lt"/>
              </a:rPr>
              <a:t>preciznosti</a:t>
            </a:r>
            <a:r>
              <a:rPr lang="sr-Latn-CS" sz="2100" dirty="0">
                <a:latin typeface="+mn-lt"/>
              </a:rPr>
              <a:t> X i vraća vrednost izraza:</a:t>
            </a:r>
            <a:endParaRPr lang="en-US" sz="2100" dirty="0">
              <a:latin typeface="+mn-lt"/>
            </a:endParaRPr>
          </a:p>
          <a:p>
            <a:pPr marL="239713" indent="-239713" eaLnBrk="0" hangingPunct="0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endParaRPr lang="sr-Latn-CS" sz="2100" dirty="0">
              <a:cs typeface="Times New Roman" pitchFamily="18" charset="0"/>
            </a:endParaRPr>
          </a:p>
          <a:p>
            <a:pPr marL="239713" indent="-239713" eaLnBrk="0" hangingPunct="0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endParaRPr lang="sr-Latn-CS" sz="2100" dirty="0">
              <a:cs typeface="Times New Roman" pitchFamily="18" charset="0"/>
            </a:endParaRPr>
          </a:p>
          <a:p>
            <a:pPr marL="239713" indent="-239713" eaLnBrk="0" hangingPunct="0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endParaRPr lang="sr-Latn-CS" sz="2100" dirty="0">
              <a:cs typeface="Times New Roman" pitchFamily="18" charset="0"/>
            </a:endParaRPr>
          </a:p>
        </p:txBody>
      </p:sp>
      <p:graphicFrame>
        <p:nvGraphicFramePr>
          <p:cNvPr id="32772" name="Object 2"/>
          <p:cNvGraphicFramePr>
            <a:graphicFrameLocks noChangeAspect="1"/>
          </p:cNvGraphicFramePr>
          <p:nvPr/>
        </p:nvGraphicFramePr>
        <p:xfrm>
          <a:off x="3127375" y="2300288"/>
          <a:ext cx="2843213" cy="938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26" name="Equation" r:id="rId3" imgW="1422400" imgH="469900" progId="Equation.DSMT4">
                  <p:embed/>
                </p:oleObj>
              </mc:Choice>
              <mc:Fallback>
                <p:oleObj name="Equation" r:id="rId3" imgW="1422400" imgH="46990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7375" y="2300288"/>
                        <a:ext cx="2843213" cy="938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3" name="Rectangle 6"/>
          <p:cNvSpPr>
            <a:spLocks noChangeArrowheads="1"/>
          </p:cNvSpPr>
          <p:nvPr/>
        </p:nvSpPr>
        <p:spPr bwMode="auto">
          <a:xfrm>
            <a:off x="1043608" y="3646488"/>
            <a:ext cx="7056784" cy="2031325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GB" sz="2100" dirty="0">
                <a:solidFill>
                  <a:srgbClr val="3333CC"/>
                </a:solidFill>
              </a:rPr>
              <a:t>Function </a:t>
            </a:r>
            <a:r>
              <a:rPr lang="en-GB" sz="2100" dirty="0" err="1">
                <a:solidFill>
                  <a:srgbClr val="3333CC"/>
                </a:solidFill>
              </a:rPr>
              <a:t>Izraz</a:t>
            </a:r>
            <a:r>
              <a:rPr lang="en-GB" sz="2100" dirty="0">
                <a:solidFill>
                  <a:srgbClr val="3333CC"/>
                </a:solidFill>
              </a:rPr>
              <a:t>(X As Double) As Double</a:t>
            </a:r>
          </a:p>
          <a:p>
            <a:pPr lvl="1"/>
            <a:r>
              <a:rPr lang="en-GB" sz="2100" dirty="0">
                <a:solidFill>
                  <a:srgbClr val="339933"/>
                </a:solidFill>
              </a:rPr>
              <a:t>' </a:t>
            </a:r>
            <a:r>
              <a:rPr lang="en-GB" sz="2100" dirty="0" err="1">
                <a:solidFill>
                  <a:srgbClr val="339933"/>
                </a:solidFill>
              </a:rPr>
              <a:t>Racunanje</a:t>
            </a:r>
            <a:r>
              <a:rPr lang="en-GB" sz="2100" dirty="0">
                <a:solidFill>
                  <a:srgbClr val="339933"/>
                </a:solidFill>
              </a:rPr>
              <a:t> </a:t>
            </a:r>
            <a:r>
              <a:rPr lang="en-GB" sz="2100" dirty="0" err="1">
                <a:solidFill>
                  <a:srgbClr val="339933"/>
                </a:solidFill>
              </a:rPr>
              <a:t>izraza</a:t>
            </a:r>
            <a:endParaRPr lang="en-GB" sz="2100" dirty="0">
              <a:solidFill>
                <a:srgbClr val="339933"/>
              </a:solidFill>
            </a:endParaRPr>
          </a:p>
          <a:p>
            <a:pPr lvl="1"/>
            <a:r>
              <a:rPr lang="en-GB" sz="2100" dirty="0">
                <a:solidFill>
                  <a:srgbClr val="3333CC"/>
                </a:solidFill>
              </a:rPr>
              <a:t>Dim Y as Double</a:t>
            </a:r>
          </a:p>
          <a:p>
            <a:pPr lvl="1"/>
            <a:r>
              <a:rPr lang="en-GB" sz="2100" dirty="0">
                <a:solidFill>
                  <a:srgbClr val="3333CC"/>
                </a:solidFill>
              </a:rPr>
              <a:t>Y = </a:t>
            </a:r>
            <a:r>
              <a:rPr lang="en-GB" sz="2100" dirty="0" err="1">
                <a:solidFill>
                  <a:srgbClr val="FF0000"/>
                </a:solidFill>
              </a:rPr>
              <a:t>Sqr</a:t>
            </a:r>
            <a:r>
              <a:rPr lang="en-GB" sz="2100" dirty="0">
                <a:solidFill>
                  <a:srgbClr val="3333CC"/>
                </a:solidFill>
              </a:rPr>
              <a:t>(X ^ 4 + 3) / (X ^ 3 - 4) – </a:t>
            </a:r>
            <a:r>
              <a:rPr lang="en-GB" sz="2100" dirty="0" err="1">
                <a:solidFill>
                  <a:srgbClr val="FF0000"/>
                </a:solidFill>
              </a:rPr>
              <a:t>Exp</a:t>
            </a:r>
            <a:r>
              <a:rPr lang="sr-Latn-RS" sz="2100" dirty="0">
                <a:solidFill>
                  <a:srgbClr val="3333CC"/>
                </a:solidFill>
              </a:rPr>
              <a:t>(</a:t>
            </a:r>
            <a:r>
              <a:rPr lang="en-GB" sz="2100" dirty="0">
                <a:solidFill>
                  <a:srgbClr val="3333CC"/>
                </a:solidFill>
              </a:rPr>
              <a:t>Abs(Sin(X ^ 2))</a:t>
            </a:r>
            <a:r>
              <a:rPr lang="sr-Latn-RS" sz="2100" dirty="0">
                <a:solidFill>
                  <a:srgbClr val="3333CC"/>
                </a:solidFill>
              </a:rPr>
              <a:t>)</a:t>
            </a:r>
            <a:endParaRPr lang="en-GB" sz="2100" dirty="0">
              <a:solidFill>
                <a:srgbClr val="3333CC"/>
              </a:solidFill>
            </a:endParaRPr>
          </a:p>
          <a:p>
            <a:pPr lvl="1"/>
            <a:r>
              <a:rPr lang="en-GB" sz="2100" dirty="0" err="1">
                <a:solidFill>
                  <a:srgbClr val="3333CC"/>
                </a:solidFill>
              </a:rPr>
              <a:t>Izraz</a:t>
            </a:r>
            <a:r>
              <a:rPr lang="en-GB" sz="2100" dirty="0">
                <a:solidFill>
                  <a:srgbClr val="3333CC"/>
                </a:solidFill>
              </a:rPr>
              <a:t> = Y</a:t>
            </a:r>
          </a:p>
          <a:p>
            <a:r>
              <a:rPr lang="en-GB" sz="2100" dirty="0">
                <a:solidFill>
                  <a:srgbClr val="3333CC"/>
                </a:solidFill>
              </a:rPr>
              <a:t>End Function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30/31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29406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Makro rekorder</a:t>
            </a:r>
          </a:p>
        </p:txBody>
      </p:sp>
      <p:sp>
        <p:nvSpPr>
          <p:cNvPr id="33795" name="Rectangle 5"/>
          <p:cNvSpPr>
            <a:spLocks noChangeArrowheads="1"/>
          </p:cNvSpPr>
          <p:nvPr/>
        </p:nvSpPr>
        <p:spPr bwMode="auto">
          <a:xfrm>
            <a:off x="247650" y="1265238"/>
            <a:ext cx="8501063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GB" sz="2100" dirty="0"/>
              <a:t>Pomo</a:t>
            </a:r>
            <a:r>
              <a:rPr lang="sr-Latn-CS" sz="2100" dirty="0"/>
              <a:t>ću makro rekordera kreirati </a:t>
            </a:r>
            <a:r>
              <a:rPr lang="en-GB" sz="2100" dirty="0" err="1"/>
              <a:t>makro</a:t>
            </a:r>
            <a:r>
              <a:rPr lang="en-GB" sz="2100" dirty="0"/>
              <a:t> </a:t>
            </a:r>
            <a:r>
              <a:rPr lang="en-GB" sz="2100" dirty="0" err="1"/>
              <a:t>sa</a:t>
            </a:r>
            <a:r>
              <a:rPr lang="en-GB" sz="2100" dirty="0"/>
              <a:t> </a:t>
            </a:r>
            <a:r>
              <a:rPr lang="en-GB" sz="2100" dirty="0" err="1"/>
              <a:t>imenom</a:t>
            </a:r>
            <a:r>
              <a:rPr lang="en-GB" sz="2100" dirty="0"/>
              <a:t> </a:t>
            </a:r>
            <a:r>
              <a:rPr lang="en-GB" sz="2100" dirty="0" err="1">
                <a:solidFill>
                  <a:srgbClr val="3333CC"/>
                </a:solidFill>
              </a:rPr>
              <a:t>PrviMakro</a:t>
            </a:r>
            <a:r>
              <a:rPr lang="en-GB" sz="2100" dirty="0"/>
              <a:t> </a:t>
            </a:r>
            <a:r>
              <a:rPr lang="en-GB" sz="2100" dirty="0" err="1"/>
              <a:t>koji</a:t>
            </a:r>
            <a:r>
              <a:rPr lang="en-GB" sz="2100" dirty="0"/>
              <a:t> u </a:t>
            </a:r>
            <a:r>
              <a:rPr lang="en-GB" sz="2100" dirty="0" err="1"/>
              <a:t>ćeliju</a:t>
            </a:r>
            <a:r>
              <a:rPr lang="en-GB" sz="2100" dirty="0"/>
              <a:t> C3 </a:t>
            </a:r>
            <a:r>
              <a:rPr lang="en-GB" sz="2100" dirty="0" err="1"/>
              <a:t>upisuje</a:t>
            </a:r>
            <a:r>
              <a:rPr lang="en-GB" sz="2100" dirty="0"/>
              <a:t> </a:t>
            </a:r>
            <a:r>
              <a:rPr lang="sr-Latn-CS" sz="2100" dirty="0"/>
              <a:t>tekst</a:t>
            </a:r>
            <a:r>
              <a:rPr lang="en-GB" sz="2100" dirty="0"/>
              <a:t> VBA </a:t>
            </a:r>
            <a:r>
              <a:rPr lang="en-GB" sz="2100" dirty="0" err="1"/>
              <a:t>i</a:t>
            </a:r>
            <a:r>
              <a:rPr lang="en-GB" sz="2100" dirty="0"/>
              <a:t> </a:t>
            </a:r>
            <a:r>
              <a:rPr lang="en-GB" sz="2100" dirty="0" err="1"/>
              <a:t>toj</a:t>
            </a:r>
            <a:r>
              <a:rPr lang="en-GB" sz="2100" dirty="0"/>
              <a:t> </a:t>
            </a:r>
            <a:r>
              <a:rPr lang="en-GB" sz="2100" dirty="0" err="1"/>
              <a:t>ćeliji</a:t>
            </a:r>
            <a:r>
              <a:rPr lang="en-GB" sz="2100" dirty="0"/>
              <a:t> </a:t>
            </a:r>
            <a:r>
              <a:rPr lang="en-GB" sz="2100" dirty="0" err="1"/>
              <a:t>menja</a:t>
            </a:r>
            <a:r>
              <a:rPr lang="en-GB" sz="2100" dirty="0"/>
              <a:t> font </a:t>
            </a:r>
            <a:r>
              <a:rPr lang="en-GB" sz="2100" dirty="0" err="1"/>
              <a:t>na</a:t>
            </a:r>
            <a:r>
              <a:rPr lang="en-GB" sz="2100" dirty="0"/>
              <a:t> Courier New, </a:t>
            </a:r>
            <a:r>
              <a:rPr lang="en-GB" sz="2100" dirty="0" err="1"/>
              <a:t>veličine</a:t>
            </a:r>
            <a:r>
              <a:rPr lang="en-GB" sz="2100" dirty="0"/>
              <a:t> 11 pt.</a:t>
            </a:r>
            <a:r>
              <a:rPr lang="sr-Latn-CS" sz="2100" dirty="0"/>
              <a:t> </a:t>
            </a:r>
            <a:r>
              <a:rPr lang="sr-Latn-CS" sz="2100" dirty="0">
                <a:cs typeface="Times New Roman" pitchFamily="18" charset="0"/>
              </a:rPr>
              <a:t>Editovati makro </a:t>
            </a:r>
            <a:r>
              <a:rPr lang="en-GB" sz="2100" dirty="0" err="1">
                <a:solidFill>
                  <a:srgbClr val="3333CC"/>
                </a:solidFill>
              </a:rPr>
              <a:t>PrviMakro</a:t>
            </a:r>
            <a:r>
              <a:rPr lang="sr-Latn-CS" sz="2100" dirty="0"/>
              <a:t>.</a:t>
            </a:r>
          </a:p>
          <a:p>
            <a:pPr marL="239713" indent="-239713">
              <a:spcBef>
                <a:spcPts val="18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100" dirty="0"/>
              <a:t>Mane makro rekordera:</a:t>
            </a:r>
          </a:p>
          <a:p>
            <a:pPr marL="544513" lvl="1" indent="-365125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100000"/>
              <a:buFont typeface="Arial" charset="0"/>
              <a:buAutoNum type="arabicPeriod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100" dirty="0"/>
              <a:t>K</a:t>
            </a:r>
            <a:r>
              <a:rPr lang="en-GB" sz="2100" dirty="0" err="1"/>
              <a:t>ôd</a:t>
            </a:r>
            <a:r>
              <a:rPr lang="en-GB" sz="2100" dirty="0"/>
              <a:t> </a:t>
            </a:r>
            <a:r>
              <a:rPr lang="en-GB" sz="2100" dirty="0" err="1"/>
              <a:t>koji</a:t>
            </a:r>
            <a:r>
              <a:rPr lang="en-GB" sz="2100" dirty="0"/>
              <a:t> </a:t>
            </a:r>
            <a:r>
              <a:rPr lang="en-GB" sz="2100" dirty="0" err="1"/>
              <a:t>generiše</a:t>
            </a:r>
            <a:r>
              <a:rPr lang="en-GB" sz="2100" dirty="0"/>
              <a:t> </a:t>
            </a:r>
            <a:r>
              <a:rPr lang="en-GB" sz="2100" dirty="0" err="1"/>
              <a:t>makro</a:t>
            </a:r>
            <a:r>
              <a:rPr lang="en-GB" sz="2100" dirty="0"/>
              <a:t> </a:t>
            </a:r>
            <a:r>
              <a:rPr lang="en-GB" sz="2100" dirty="0" err="1"/>
              <a:t>rekorder</a:t>
            </a:r>
            <a:r>
              <a:rPr lang="en-GB" sz="2100" dirty="0"/>
              <a:t> </a:t>
            </a:r>
            <a:r>
              <a:rPr lang="sr-Latn-CS" sz="2100" dirty="0"/>
              <a:t>ima puno </a:t>
            </a:r>
            <a:r>
              <a:rPr lang="en-GB" sz="2100" dirty="0" err="1"/>
              <a:t>suvišnih</a:t>
            </a:r>
            <a:r>
              <a:rPr lang="en-GB" sz="2100" dirty="0"/>
              <a:t> </a:t>
            </a:r>
            <a:r>
              <a:rPr lang="en-GB" sz="2100" dirty="0" err="1"/>
              <a:t>naredbi</a:t>
            </a:r>
            <a:r>
              <a:rPr lang="en-GB" sz="2100" dirty="0"/>
              <a:t>. </a:t>
            </a:r>
            <a:endParaRPr lang="sr-Latn-CS" sz="2100" dirty="0"/>
          </a:p>
          <a:p>
            <a:pPr marL="544513" lvl="1" indent="-365125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100000"/>
              <a:buFont typeface="Arial" charset="0"/>
              <a:buAutoNum type="arabicPeriod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100" dirty="0"/>
              <a:t>S</a:t>
            </a:r>
            <a:r>
              <a:rPr lang="en-GB" sz="2100" dirty="0"/>
              <a:t>am </a:t>
            </a:r>
            <a:r>
              <a:rPr lang="en-GB" sz="2100" dirty="0" err="1"/>
              <a:t>kôd</a:t>
            </a:r>
            <a:r>
              <a:rPr lang="en-GB" sz="2100" dirty="0"/>
              <a:t> </a:t>
            </a:r>
            <a:r>
              <a:rPr lang="en-GB" sz="2100" dirty="0" err="1"/>
              <a:t>zavisi</a:t>
            </a:r>
            <a:r>
              <a:rPr lang="en-GB" sz="2100" dirty="0"/>
              <a:t> od </a:t>
            </a:r>
            <a:r>
              <a:rPr lang="en-GB" sz="2100" dirty="0" err="1"/>
              <a:t>određenih</a:t>
            </a:r>
            <a:r>
              <a:rPr lang="en-GB" sz="2100" dirty="0"/>
              <a:t> </a:t>
            </a:r>
            <a:r>
              <a:rPr lang="en-GB" sz="2100" dirty="0" err="1"/>
              <a:t>podešavanja</a:t>
            </a:r>
            <a:r>
              <a:rPr lang="en-GB" sz="2100" dirty="0"/>
              <a:t>, </a:t>
            </a:r>
            <a:r>
              <a:rPr lang="en-GB" sz="2100" dirty="0" err="1"/>
              <a:t>tj</a:t>
            </a:r>
            <a:r>
              <a:rPr lang="en-GB" sz="2100" dirty="0"/>
              <a:t>. </a:t>
            </a:r>
            <a:r>
              <a:rPr lang="en-GB" sz="2100" dirty="0" err="1"/>
              <a:t>ista</a:t>
            </a:r>
            <a:r>
              <a:rPr lang="en-GB" sz="2100" dirty="0"/>
              <a:t> </a:t>
            </a:r>
            <a:r>
              <a:rPr lang="en-GB" sz="2100" dirty="0" err="1"/>
              <a:t>radnja</a:t>
            </a:r>
            <a:r>
              <a:rPr lang="en-GB" sz="2100" dirty="0"/>
              <a:t> se </a:t>
            </a:r>
            <a:r>
              <a:rPr lang="en-GB" sz="2100" dirty="0" err="1"/>
              <a:t>može</a:t>
            </a:r>
            <a:r>
              <a:rPr lang="en-GB" sz="2100" dirty="0"/>
              <a:t> </a:t>
            </a:r>
            <a:r>
              <a:rPr lang="en-GB" sz="2100" dirty="0" err="1"/>
              <a:t>kodirati</a:t>
            </a:r>
            <a:r>
              <a:rPr lang="en-GB" sz="2100" dirty="0"/>
              <a:t> </a:t>
            </a:r>
            <a:r>
              <a:rPr lang="en-GB" sz="2100" dirty="0" err="1"/>
              <a:t>na</a:t>
            </a:r>
            <a:r>
              <a:rPr lang="en-GB" sz="2100" dirty="0"/>
              <a:t> </a:t>
            </a:r>
            <a:r>
              <a:rPr lang="en-GB" sz="2100" dirty="0" err="1"/>
              <a:t>više</a:t>
            </a:r>
            <a:r>
              <a:rPr lang="en-GB" sz="2100" dirty="0"/>
              <a:t> </a:t>
            </a:r>
            <a:r>
              <a:rPr lang="en-GB" sz="2100" dirty="0" err="1"/>
              <a:t>načina</a:t>
            </a:r>
            <a:r>
              <a:rPr lang="en-GB" sz="2100" dirty="0"/>
              <a:t>. </a:t>
            </a:r>
            <a:endParaRPr lang="sr-Latn-CS" sz="2100" dirty="0"/>
          </a:p>
          <a:p>
            <a:pPr marL="544513" lvl="1" indent="-365125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100000"/>
              <a:buFont typeface="Arial" charset="0"/>
              <a:buAutoNum type="arabicPeriod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100" dirty="0"/>
              <a:t>M</a:t>
            </a:r>
            <a:r>
              <a:rPr lang="en-GB" sz="2100" dirty="0" err="1"/>
              <a:t>akro</a:t>
            </a:r>
            <a:r>
              <a:rPr lang="en-GB" sz="2100" dirty="0"/>
              <a:t> </a:t>
            </a:r>
            <a:r>
              <a:rPr lang="en-GB" sz="2100" dirty="0" err="1"/>
              <a:t>rekorder</a:t>
            </a:r>
            <a:r>
              <a:rPr lang="en-GB" sz="2100" dirty="0"/>
              <a:t> ne </a:t>
            </a:r>
            <a:r>
              <a:rPr lang="en-GB" sz="2100" dirty="0" err="1"/>
              <a:t>može</a:t>
            </a:r>
            <a:r>
              <a:rPr lang="en-GB" sz="2100" dirty="0"/>
              <a:t> </a:t>
            </a:r>
            <a:r>
              <a:rPr lang="en-GB" sz="2100" dirty="0" err="1"/>
              <a:t>generisati</a:t>
            </a:r>
            <a:r>
              <a:rPr lang="en-GB" sz="2100" dirty="0"/>
              <a:t> </a:t>
            </a:r>
            <a:r>
              <a:rPr lang="en-GB" sz="2100" dirty="0" err="1"/>
              <a:t>dodelu</a:t>
            </a:r>
            <a:r>
              <a:rPr lang="en-GB" sz="2100" dirty="0"/>
              <a:t> </a:t>
            </a:r>
            <a:r>
              <a:rPr lang="en-GB" sz="2100" dirty="0" err="1"/>
              <a:t>vrednosti</a:t>
            </a:r>
            <a:r>
              <a:rPr lang="en-GB" sz="2100" dirty="0"/>
              <a:t> </a:t>
            </a:r>
            <a:r>
              <a:rPr lang="en-GB" sz="2100" dirty="0" err="1"/>
              <a:t>promenljivoj</a:t>
            </a:r>
            <a:r>
              <a:rPr lang="en-GB" sz="2100" dirty="0"/>
              <a:t>, </a:t>
            </a:r>
            <a:r>
              <a:rPr lang="en-GB" sz="2100" dirty="0" err="1"/>
              <a:t>programsku</a:t>
            </a:r>
            <a:r>
              <a:rPr lang="en-GB" sz="2100" dirty="0"/>
              <a:t> </a:t>
            </a:r>
            <a:r>
              <a:rPr lang="en-GB" sz="2100" dirty="0" err="1"/>
              <a:t>petlju</a:t>
            </a:r>
            <a:r>
              <a:rPr lang="en-GB" sz="2100" dirty="0"/>
              <a:t> (</a:t>
            </a:r>
            <a:r>
              <a:rPr lang="en-GB" sz="2100" dirty="0" err="1"/>
              <a:t>ponavljanje</a:t>
            </a:r>
            <a:r>
              <a:rPr lang="en-GB" sz="2100" dirty="0"/>
              <a:t> </a:t>
            </a:r>
            <a:r>
              <a:rPr lang="en-GB" sz="2100" dirty="0" err="1"/>
              <a:t>naredbi</a:t>
            </a:r>
            <a:r>
              <a:rPr lang="en-GB" sz="2100" dirty="0"/>
              <a:t>), </a:t>
            </a:r>
            <a:r>
              <a:rPr lang="en-GB" sz="2100" dirty="0" err="1"/>
              <a:t>uslovno</a:t>
            </a:r>
            <a:r>
              <a:rPr lang="en-GB" sz="2100" dirty="0"/>
              <a:t> </a:t>
            </a:r>
            <a:r>
              <a:rPr lang="en-GB" sz="2100" dirty="0" err="1"/>
              <a:t>izvršavanje</a:t>
            </a:r>
            <a:r>
              <a:rPr lang="en-GB" sz="2100" dirty="0"/>
              <a:t>, </a:t>
            </a:r>
            <a:r>
              <a:rPr lang="en-GB" sz="2100" dirty="0" err="1"/>
              <a:t>prikaz</a:t>
            </a:r>
            <a:r>
              <a:rPr lang="en-GB" sz="2100" dirty="0"/>
              <a:t> </a:t>
            </a:r>
            <a:r>
              <a:rPr lang="en-GB" sz="2100" dirty="0" err="1"/>
              <a:t>dijalog</a:t>
            </a:r>
            <a:r>
              <a:rPr lang="en-GB" sz="2100" dirty="0"/>
              <a:t> </a:t>
            </a:r>
            <a:r>
              <a:rPr lang="en-GB" sz="2100" dirty="0" err="1"/>
              <a:t>prozora</a:t>
            </a:r>
            <a:r>
              <a:rPr lang="en-GB" sz="2100" dirty="0"/>
              <a:t> </a:t>
            </a:r>
            <a:r>
              <a:rPr lang="en-GB" sz="2100" dirty="0" err="1"/>
              <a:t>itd</a:t>
            </a:r>
            <a:r>
              <a:rPr lang="en-GB" sz="2100" dirty="0"/>
              <a:t>.</a:t>
            </a:r>
            <a:endParaRPr lang="sr-Latn-CS" sz="2100" dirty="0"/>
          </a:p>
          <a:p>
            <a:pPr marL="544513" lvl="1" indent="-365125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100000"/>
              <a:buFont typeface="Arial" charset="0"/>
              <a:buAutoNum type="arabicPeriod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100" dirty="0"/>
              <a:t>Ne može se kreirati funkcija.</a:t>
            </a: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100" dirty="0"/>
              <a:t>Makro </a:t>
            </a:r>
            <a:r>
              <a:rPr lang="en-GB" sz="2100" dirty="0" err="1"/>
              <a:t>rekorder</a:t>
            </a:r>
            <a:r>
              <a:rPr lang="en-GB" sz="2100" dirty="0"/>
              <a:t> </a:t>
            </a:r>
            <a:r>
              <a:rPr lang="sr-Latn-CS" sz="2100" dirty="0"/>
              <a:t>je </a:t>
            </a:r>
            <a:r>
              <a:rPr lang="en-GB" sz="2100" dirty="0" err="1"/>
              <a:t>pogodan</a:t>
            </a:r>
            <a:r>
              <a:rPr lang="en-GB" sz="2100" dirty="0"/>
              <a:t> </a:t>
            </a:r>
            <a:r>
              <a:rPr lang="en-GB" sz="2100" dirty="0" err="1"/>
              <a:t>alat</a:t>
            </a:r>
            <a:r>
              <a:rPr lang="en-GB" sz="2100" dirty="0"/>
              <a:t> </a:t>
            </a:r>
            <a:r>
              <a:rPr lang="en-GB" sz="2100" dirty="0" err="1"/>
              <a:t>za</a:t>
            </a:r>
            <a:r>
              <a:rPr lang="en-GB" sz="2100" dirty="0"/>
              <a:t> </a:t>
            </a:r>
            <a:r>
              <a:rPr lang="en-GB" sz="2100" dirty="0" err="1"/>
              <a:t>snimanje</a:t>
            </a:r>
            <a:r>
              <a:rPr lang="en-GB" sz="2100" dirty="0"/>
              <a:t> </a:t>
            </a:r>
            <a:r>
              <a:rPr lang="en-GB" sz="2100" dirty="0" err="1"/>
              <a:t>jednostavnih</a:t>
            </a:r>
            <a:r>
              <a:rPr lang="en-GB" sz="2100" dirty="0"/>
              <a:t> </a:t>
            </a:r>
            <a:r>
              <a:rPr lang="en-GB" sz="2100" dirty="0" err="1"/>
              <a:t>makroa</a:t>
            </a:r>
            <a:r>
              <a:rPr lang="en-GB" sz="2100" dirty="0"/>
              <a:t> </a:t>
            </a:r>
            <a:r>
              <a:rPr lang="en-GB" sz="2100" dirty="0" err="1"/>
              <a:t>ili</a:t>
            </a:r>
            <a:r>
              <a:rPr lang="en-GB" sz="2100" dirty="0"/>
              <a:t> </a:t>
            </a:r>
            <a:r>
              <a:rPr lang="en-GB" sz="2100" dirty="0" err="1"/>
              <a:t>malih</a:t>
            </a:r>
            <a:r>
              <a:rPr lang="en-GB" sz="2100" dirty="0"/>
              <a:t> </a:t>
            </a:r>
            <a:r>
              <a:rPr lang="en-GB" sz="2100" dirty="0" err="1"/>
              <a:t>delova</a:t>
            </a:r>
            <a:r>
              <a:rPr lang="en-GB" sz="2100" dirty="0"/>
              <a:t> </a:t>
            </a:r>
            <a:r>
              <a:rPr lang="en-GB" sz="2100" dirty="0" err="1"/>
              <a:t>složenijih</a:t>
            </a:r>
            <a:r>
              <a:rPr lang="en-GB" sz="2100" dirty="0"/>
              <a:t> </a:t>
            </a:r>
            <a:r>
              <a:rPr lang="en-GB" sz="2100" dirty="0" err="1"/>
              <a:t>makroa</a:t>
            </a:r>
            <a:r>
              <a:rPr lang="sr-Latn-CS" sz="2100" dirty="0"/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31/31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229393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Literatura</a:t>
            </a:r>
            <a:endParaRPr lang="en-US" sz="360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500188"/>
            <a:ext cx="8439150" cy="4732337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85000"/>
              </a:lnSpc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tabLst>
                <a:tab pos="1306513" algn="l"/>
              </a:tabLst>
            </a:pPr>
            <a:r>
              <a:rPr lang="sr-Latn-CS" sz="2400" dirty="0"/>
              <a:t>Osnovna literatura:</a:t>
            </a:r>
            <a:endParaRPr lang="en-US" sz="2400" dirty="0" smtClean="0">
              <a:solidFill>
                <a:srgbClr val="FF0000"/>
              </a:solidFill>
            </a:endParaRPr>
          </a:p>
          <a:p>
            <a:pPr marL="630238" eaLnBrk="1" hangingPunct="1">
              <a:lnSpc>
                <a:spcPct val="85000"/>
              </a:lnSpc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buFont typeface="Wingdings" panose="05000000000000000000" pitchFamily="2" charset="2"/>
              <a:buChar char="Ø"/>
              <a:tabLst>
                <a:tab pos="1306513" algn="l"/>
              </a:tabLst>
            </a:pPr>
            <a:r>
              <a:rPr lang="sr-Latn-CS" sz="2400" dirty="0" smtClean="0">
                <a:solidFill>
                  <a:srgbClr val="FF0000"/>
                </a:solidFill>
              </a:rPr>
              <a:t>Prezentacije </a:t>
            </a:r>
            <a:r>
              <a:rPr lang="sr-Latn-CS" sz="2400" dirty="0">
                <a:solidFill>
                  <a:srgbClr val="FF0000"/>
                </a:solidFill>
              </a:rPr>
              <a:t>sa </a:t>
            </a:r>
            <a:r>
              <a:rPr lang="sr-Latn-CS" sz="2400" dirty="0" smtClean="0">
                <a:solidFill>
                  <a:srgbClr val="FF0000"/>
                </a:solidFill>
              </a:rPr>
              <a:t>predavanja</a:t>
            </a:r>
            <a:endParaRPr lang="en-US" sz="2400" dirty="0"/>
          </a:p>
          <a:p>
            <a:pPr marL="630238" eaLnBrk="1" hangingPunct="1">
              <a:lnSpc>
                <a:spcPct val="85000"/>
              </a:lnSpc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buFont typeface="Wingdings" panose="05000000000000000000" pitchFamily="2" charset="2"/>
              <a:buChar char="Ø"/>
              <a:tabLst>
                <a:tab pos="1306513" algn="l"/>
              </a:tabLst>
            </a:pPr>
            <a:r>
              <a:rPr lang="sr-Latn-CS" sz="2400" dirty="0" smtClean="0">
                <a:solidFill>
                  <a:srgbClr val="3333CC"/>
                </a:solidFill>
              </a:rPr>
              <a:t>Slobodan Đukanović, “VBA programiranje”, ETF Podgorica, 2011</a:t>
            </a:r>
          </a:p>
          <a:p>
            <a:pPr marL="239713" indent="-239713" eaLnBrk="1" hangingPunct="1">
              <a:lnSpc>
                <a:spcPct val="85000"/>
              </a:lnSpc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endParaRPr lang="sr-Latn-CS" sz="2400" dirty="0" smtClean="0"/>
          </a:p>
          <a:p>
            <a:pPr marL="239713" indent="-239713" eaLnBrk="1" hangingPunct="1">
              <a:lnSpc>
                <a:spcPct val="85000"/>
              </a:lnSpc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tabLst>
                <a:tab pos="1306513" algn="l"/>
              </a:tabLst>
            </a:pPr>
            <a:r>
              <a:rPr lang="sr-Latn-CS" sz="2400" dirty="0" smtClean="0"/>
              <a:t>Dodatna literatura:</a:t>
            </a:r>
          </a:p>
          <a:p>
            <a:pPr marL="239713" indent="-239713" eaLnBrk="1" hangingPunct="1">
              <a:lnSpc>
                <a:spcPct val="85000"/>
              </a:lnSpc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400" dirty="0" smtClean="0"/>
              <a:t>	</a:t>
            </a:r>
            <a:r>
              <a:rPr lang="en-GB" sz="2400" dirty="0" smtClean="0">
                <a:solidFill>
                  <a:srgbClr val="FF0000"/>
                </a:solidFill>
              </a:rPr>
              <a:t>Guy Hart-Davis, </a:t>
            </a:r>
            <a:r>
              <a:rPr lang="sr-Latn-CS" sz="2400" dirty="0" smtClean="0">
                <a:solidFill>
                  <a:srgbClr val="FF0000"/>
                </a:solidFill>
              </a:rPr>
              <a:t>“</a:t>
            </a:r>
            <a:r>
              <a:rPr lang="en-GB" sz="2400" dirty="0" smtClean="0">
                <a:solidFill>
                  <a:srgbClr val="FF0000"/>
                </a:solidFill>
              </a:rPr>
              <a:t>VBA6 - </a:t>
            </a:r>
            <a:r>
              <a:rPr lang="en-GB" sz="2400" dirty="0" err="1" smtClean="0">
                <a:solidFill>
                  <a:srgbClr val="FF0000"/>
                </a:solidFill>
              </a:rPr>
              <a:t>Detaljan</a:t>
            </a:r>
            <a:r>
              <a:rPr lang="en-GB" sz="2400" dirty="0" smtClean="0">
                <a:solidFill>
                  <a:srgbClr val="FF0000"/>
                </a:solidFill>
              </a:rPr>
              <a:t> </a:t>
            </a:r>
            <a:r>
              <a:rPr lang="en-GB" sz="2400" dirty="0" err="1" smtClean="0">
                <a:solidFill>
                  <a:srgbClr val="FF0000"/>
                </a:solidFill>
              </a:rPr>
              <a:t>izvornik</a:t>
            </a:r>
            <a:r>
              <a:rPr lang="sr-Latn-CS" sz="2400" dirty="0" smtClean="0">
                <a:solidFill>
                  <a:srgbClr val="FF0000"/>
                </a:solidFill>
              </a:rPr>
              <a:t>”</a:t>
            </a:r>
            <a:r>
              <a:rPr lang="en-GB" sz="2400" dirty="0" smtClean="0">
                <a:solidFill>
                  <a:srgbClr val="FF0000"/>
                </a:solidFill>
              </a:rPr>
              <a:t>, </a:t>
            </a:r>
            <a:r>
              <a:rPr lang="en-GB" sz="2400" dirty="0" err="1" smtClean="0">
                <a:solidFill>
                  <a:srgbClr val="FF0000"/>
                </a:solidFill>
              </a:rPr>
              <a:t>Kompjuter</a:t>
            </a:r>
            <a:r>
              <a:rPr lang="en-GB" sz="2400" dirty="0" smtClean="0">
                <a:solidFill>
                  <a:srgbClr val="FF0000"/>
                </a:solidFill>
              </a:rPr>
              <a:t> </a:t>
            </a:r>
            <a:r>
              <a:rPr lang="en-GB" sz="2400" dirty="0" err="1" smtClean="0">
                <a:solidFill>
                  <a:srgbClr val="FF0000"/>
                </a:solidFill>
              </a:rPr>
              <a:t>biblioteka</a:t>
            </a:r>
            <a:r>
              <a:rPr lang="en-GB" sz="2400" dirty="0" smtClean="0">
                <a:solidFill>
                  <a:srgbClr val="FF0000"/>
                </a:solidFill>
              </a:rPr>
              <a:t>, </a:t>
            </a:r>
            <a:r>
              <a:rPr lang="en-GB" sz="2400" dirty="0" err="1" smtClean="0">
                <a:solidFill>
                  <a:srgbClr val="FF0000"/>
                </a:solidFill>
              </a:rPr>
              <a:t>Čačak</a:t>
            </a:r>
            <a:r>
              <a:rPr lang="en-GB" sz="2400" dirty="0" smtClean="0">
                <a:solidFill>
                  <a:srgbClr val="FF0000"/>
                </a:solidFill>
              </a:rPr>
              <a:t>, 2002</a:t>
            </a:r>
            <a:endParaRPr lang="sr-Latn-CS" sz="2400" dirty="0" smtClean="0">
              <a:solidFill>
                <a:srgbClr val="FF0000"/>
              </a:solidFill>
            </a:endParaRPr>
          </a:p>
          <a:p>
            <a:pPr marL="239713" indent="-239713" eaLnBrk="1" hangingPunct="1">
              <a:lnSpc>
                <a:spcPct val="85000"/>
              </a:lnSpc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endParaRPr lang="sr-Latn-CS" sz="2400" dirty="0" smtClean="0"/>
          </a:p>
          <a:p>
            <a:pPr marL="239713" indent="-239713" eaLnBrk="1" hangingPunct="1">
              <a:lnSpc>
                <a:spcPct val="85000"/>
              </a:lnSpc>
              <a:spcAft>
                <a:spcPct val="20000"/>
              </a:spcAft>
              <a:buClr>
                <a:schemeClr val="tx1"/>
              </a:buClr>
              <a:tabLst>
                <a:tab pos="1306513" algn="l"/>
              </a:tabLst>
            </a:pPr>
            <a:r>
              <a:rPr lang="sr-Latn-CS" sz="2400" dirty="0" smtClean="0"/>
              <a:t>Internet:</a:t>
            </a:r>
          </a:p>
          <a:p>
            <a:pPr marL="239713" indent="-239713" eaLnBrk="1" hangingPunct="1">
              <a:lnSpc>
                <a:spcPct val="85000"/>
              </a:lnSpc>
              <a:spcAft>
                <a:spcPct val="20000"/>
              </a:spcAft>
              <a:buClr>
                <a:schemeClr val="tx1"/>
              </a:buClr>
              <a:buNone/>
              <a:tabLst>
                <a:tab pos="1306513" algn="l"/>
              </a:tabLst>
            </a:pPr>
            <a:r>
              <a:rPr lang="sr-Latn-CS" sz="2400" dirty="0" smtClean="0"/>
              <a:t>	</a:t>
            </a:r>
            <a:r>
              <a:rPr lang="en-GB" sz="2400" dirty="0">
                <a:solidFill>
                  <a:srgbClr val="FF0000"/>
                </a:solidFill>
              </a:rPr>
              <a:t>https://docs.microsoft.com/en-us/office/vba/library-reference/concepts/getting-started-with-vba-in-office</a:t>
            </a:r>
            <a:endParaRPr lang="sr-Latn-CS" sz="2400" dirty="0" smtClean="0">
              <a:solidFill>
                <a:srgbClr val="FF0000"/>
              </a:solidFill>
            </a:endParaRPr>
          </a:p>
          <a:p>
            <a:pPr marL="239713" indent="-239713" eaLnBrk="1" hangingPunct="1">
              <a:lnSpc>
                <a:spcPct val="85000"/>
              </a:lnSpc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endParaRPr lang="sr-Latn-CS" sz="2400" dirty="0" smtClean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4/31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36550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Struktura kursa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839913"/>
            <a:ext cx="8439150" cy="2946400"/>
          </a:xfrm>
          <a:noFill/>
        </p:spPr>
        <p:txBody>
          <a:bodyPr lIns="54000" rIns="54000"/>
          <a:lstStyle/>
          <a:p>
            <a:pPr>
              <a:spcBef>
                <a:spcPts val="1200"/>
              </a:spcBef>
            </a:pPr>
            <a:r>
              <a:rPr lang="en-US" sz="2200" smtClean="0"/>
              <a:t>Koncepti Visual Basic for Applications (VBA) </a:t>
            </a:r>
            <a:r>
              <a:rPr lang="vi-VN" sz="2200" smtClean="0"/>
              <a:t>programiranja nezavisn</a:t>
            </a:r>
            <a:r>
              <a:rPr lang="en-US" sz="2200" smtClean="0"/>
              <a:t>i</a:t>
            </a:r>
            <a:r>
              <a:rPr lang="vi-VN" sz="2200" smtClean="0"/>
              <a:t> od aplikacij</a:t>
            </a:r>
            <a:r>
              <a:rPr lang="en-US" sz="2200" smtClean="0"/>
              <a:t>e (</a:t>
            </a:r>
            <a:r>
              <a:rPr lang="vi-VN" sz="2200" smtClean="0"/>
              <a:t>tipovi podataka, operacije, procedure, naredbe za kontrolu toka, nizovi i stringovi</a:t>
            </a:r>
            <a:r>
              <a:rPr lang="en-US" sz="2200" smtClean="0"/>
              <a:t>) - oko </a:t>
            </a:r>
            <a:r>
              <a:rPr lang="en-US" sz="2200" b="1" smtClean="0">
                <a:solidFill>
                  <a:srgbClr val="FF0000"/>
                </a:solidFill>
              </a:rPr>
              <a:t>25</a:t>
            </a:r>
            <a:r>
              <a:rPr lang="sr-Latn-CS" sz="2200" b="1" smtClean="0">
                <a:solidFill>
                  <a:srgbClr val="FF0000"/>
                </a:solidFill>
              </a:rPr>
              <a:t>%</a:t>
            </a:r>
            <a:r>
              <a:rPr lang="sr-Latn-CS" sz="2200" smtClean="0"/>
              <a:t> nastave.</a:t>
            </a:r>
          </a:p>
          <a:p>
            <a:pPr>
              <a:spcBef>
                <a:spcPts val="1200"/>
              </a:spcBef>
            </a:pPr>
            <a:r>
              <a:rPr lang="en-US" sz="2200" smtClean="0"/>
              <a:t>VBA za MS Excel</a:t>
            </a:r>
            <a:r>
              <a:rPr lang="sr-Latn-CS" sz="2200" smtClean="0"/>
              <a:t> (uključujući</a:t>
            </a:r>
            <a:r>
              <a:rPr lang="en-US" sz="2200" smtClean="0"/>
              <a:t> </a:t>
            </a:r>
            <a:r>
              <a:rPr lang="sr-Latn-CS" sz="2200" smtClean="0"/>
              <a:t>p</a:t>
            </a:r>
            <a:r>
              <a:rPr lang="en-US" sz="2200" smtClean="0"/>
              <a:t>rogramiranje doga</a:t>
            </a:r>
            <a:r>
              <a:rPr lang="sr-Latn-CS" sz="2200" smtClean="0"/>
              <a:t>đaja, VBA forme, rad sa tekstualnim fajlovima i izuzeci) </a:t>
            </a:r>
            <a:r>
              <a:rPr lang="en-US" sz="2200" smtClean="0"/>
              <a:t>- </a:t>
            </a:r>
            <a:r>
              <a:rPr lang="sr-Latn-CS" sz="2200" smtClean="0"/>
              <a:t>oko </a:t>
            </a:r>
            <a:r>
              <a:rPr lang="sr-Latn-CS" sz="2200" b="1" smtClean="0">
                <a:solidFill>
                  <a:srgbClr val="FF0000"/>
                </a:solidFill>
              </a:rPr>
              <a:t>4</a:t>
            </a:r>
            <a:r>
              <a:rPr lang="en-US" sz="2200" b="1" smtClean="0">
                <a:solidFill>
                  <a:srgbClr val="FF0000"/>
                </a:solidFill>
              </a:rPr>
              <a:t>0</a:t>
            </a:r>
            <a:r>
              <a:rPr lang="sr-Latn-CS" sz="2200" b="1" smtClean="0">
                <a:solidFill>
                  <a:srgbClr val="FF0000"/>
                </a:solidFill>
              </a:rPr>
              <a:t>%</a:t>
            </a:r>
            <a:r>
              <a:rPr lang="sr-Latn-CS" sz="2200" smtClean="0"/>
              <a:t> nastav</a:t>
            </a:r>
            <a:r>
              <a:rPr lang="en-US" sz="2200" smtClean="0"/>
              <a:t>e</a:t>
            </a:r>
            <a:r>
              <a:rPr lang="sr-Latn-CS" sz="2200" smtClean="0"/>
              <a:t>.</a:t>
            </a:r>
          </a:p>
          <a:p>
            <a:pPr>
              <a:spcBef>
                <a:spcPts val="1200"/>
              </a:spcBef>
            </a:pPr>
            <a:r>
              <a:rPr lang="sr-Latn-CS" sz="2200" smtClean="0"/>
              <a:t>VBA za MS Word </a:t>
            </a:r>
            <a:r>
              <a:rPr lang="en-US" sz="2200" smtClean="0"/>
              <a:t>- </a:t>
            </a:r>
            <a:r>
              <a:rPr lang="sr-Latn-CS" sz="2200" smtClean="0"/>
              <a:t>oko </a:t>
            </a:r>
            <a:r>
              <a:rPr lang="sr-Latn-CS" sz="2200" b="1" smtClean="0">
                <a:solidFill>
                  <a:srgbClr val="FF0000"/>
                </a:solidFill>
              </a:rPr>
              <a:t>2</a:t>
            </a:r>
            <a:r>
              <a:rPr lang="en-US" sz="2200" b="1" smtClean="0">
                <a:solidFill>
                  <a:srgbClr val="FF0000"/>
                </a:solidFill>
              </a:rPr>
              <a:t>0</a:t>
            </a:r>
            <a:r>
              <a:rPr lang="sr-Latn-CS" sz="2200" b="1" smtClean="0">
                <a:solidFill>
                  <a:srgbClr val="FF0000"/>
                </a:solidFill>
              </a:rPr>
              <a:t>%</a:t>
            </a:r>
            <a:r>
              <a:rPr lang="sr-Latn-CS" sz="2200" smtClean="0"/>
              <a:t> nastav</a:t>
            </a:r>
            <a:r>
              <a:rPr lang="en-US" sz="2200" smtClean="0"/>
              <a:t>e</a:t>
            </a:r>
            <a:r>
              <a:rPr lang="sr-Latn-CS" sz="2200" smtClean="0"/>
              <a:t>.</a:t>
            </a:r>
          </a:p>
          <a:p>
            <a:pPr>
              <a:spcBef>
                <a:spcPts val="1200"/>
              </a:spcBef>
            </a:pPr>
            <a:r>
              <a:rPr lang="sr-Latn-CS" sz="2200" smtClean="0"/>
              <a:t>Interakcija aplikacija (Excel, Word i Access) </a:t>
            </a:r>
            <a:r>
              <a:rPr lang="en-US" sz="2200" smtClean="0"/>
              <a:t>- </a:t>
            </a:r>
            <a:r>
              <a:rPr lang="sr-Latn-CS" sz="2200" smtClean="0"/>
              <a:t>oko </a:t>
            </a:r>
            <a:r>
              <a:rPr lang="sr-Latn-CS" sz="2200" b="1" smtClean="0">
                <a:solidFill>
                  <a:srgbClr val="FF0000"/>
                </a:solidFill>
              </a:rPr>
              <a:t>15%</a:t>
            </a:r>
            <a:r>
              <a:rPr lang="sr-Latn-CS" sz="2200" smtClean="0"/>
              <a:t> nastav</a:t>
            </a:r>
            <a:r>
              <a:rPr lang="en-US" sz="2200" smtClean="0"/>
              <a:t>e</a:t>
            </a:r>
            <a:r>
              <a:rPr lang="sr-Latn-CS" sz="2200" smtClean="0"/>
              <a:t>.</a:t>
            </a:r>
            <a:endParaRPr lang="sr-Latn-CS" sz="2200" smtClean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5/31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29443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Par osnovnih činjenica o VBA</a:t>
            </a:r>
            <a:endParaRPr lang="en-US" sz="360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697038"/>
            <a:ext cx="8319268" cy="2374900"/>
          </a:xfrm>
          <a:noFill/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en-GB" sz="2400" dirty="0" smtClean="0"/>
              <a:t>VBA </a:t>
            </a:r>
            <a:r>
              <a:rPr lang="sr-Latn-CS" sz="2400" dirty="0" smtClean="0"/>
              <a:t>je programski (makro) jezik kojim se mogu programirati (automatizovati radnje) aplikacije paketa Office i druge aplikacije.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sr-Latn-CS" sz="2400" dirty="0" smtClean="0"/>
              <a:t>VBA p</a:t>
            </a:r>
            <a:r>
              <a:rPr lang="en-GB" sz="2400" dirty="0" err="1" smtClean="0"/>
              <a:t>redstavlja</a:t>
            </a:r>
            <a:r>
              <a:rPr lang="en-GB" sz="2400" dirty="0" smtClean="0"/>
              <a:t> </a:t>
            </a:r>
            <a:r>
              <a:rPr lang="en-GB" sz="2400" dirty="0" err="1" smtClean="0"/>
              <a:t>implementaciju</a:t>
            </a:r>
            <a:r>
              <a:rPr lang="en-GB" sz="2400" dirty="0" smtClean="0"/>
              <a:t> Visual Basic-a</a:t>
            </a:r>
            <a:r>
              <a:rPr lang="sr-Latn-CS" sz="2400" dirty="0" smtClean="0"/>
              <a:t>.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en-GB" sz="2400" dirty="0" smtClean="0"/>
              <a:t>VBA </a:t>
            </a:r>
            <a:r>
              <a:rPr lang="sr-Latn-CS" sz="2400" dirty="0" smtClean="0"/>
              <a:t>je vlasništvo firme Microsoft.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6/31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172243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Istorijat</a:t>
            </a:r>
            <a:endParaRPr lang="en-US" sz="360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857375"/>
            <a:ext cx="8405812" cy="3429000"/>
          </a:xfrm>
          <a:noFill/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sr-Latn-CS" sz="2200" dirty="0" smtClean="0"/>
              <a:t>P</a:t>
            </a:r>
            <a:r>
              <a:rPr lang="vi-VN" sz="2200" dirty="0" smtClean="0"/>
              <a:t>rv</a:t>
            </a:r>
            <a:r>
              <a:rPr lang="sr-Latn-CS" sz="2200" dirty="0" smtClean="0"/>
              <a:t>a aplikacija</a:t>
            </a:r>
            <a:r>
              <a:rPr lang="vi-VN" sz="2200" dirty="0" smtClean="0"/>
              <a:t> koji je koristi</a:t>
            </a:r>
            <a:r>
              <a:rPr lang="sr-Latn-CS" sz="2200" dirty="0" smtClean="0"/>
              <a:t>la</a:t>
            </a:r>
            <a:r>
              <a:rPr lang="vi-VN" sz="2200" dirty="0" smtClean="0"/>
              <a:t> VBA bio je Excel 5. </a:t>
            </a:r>
            <a:r>
              <a:rPr lang="sr-Latn-CS" sz="2200" dirty="0" smtClean="0"/>
              <a:t>Pre Excel-a 5, </a:t>
            </a:r>
            <a:r>
              <a:rPr lang="en-US" sz="2200" dirty="0" smtClean="0"/>
              <a:t>Excel </a:t>
            </a:r>
            <a:r>
              <a:rPr lang="sr-Latn-CS" sz="2200" dirty="0" smtClean="0"/>
              <a:t>je koristio </a:t>
            </a:r>
            <a:r>
              <a:rPr lang="en-US" sz="2200" dirty="0" smtClean="0"/>
              <a:t>ma</a:t>
            </a:r>
            <a:r>
              <a:rPr lang="sr-Latn-CS" sz="2200" dirty="0" smtClean="0"/>
              <a:t>k</a:t>
            </a:r>
            <a:r>
              <a:rPr lang="en-US" sz="2200" dirty="0" err="1" smtClean="0"/>
              <a:t>ro</a:t>
            </a:r>
            <a:r>
              <a:rPr lang="en-US" sz="2200" dirty="0" smtClean="0"/>
              <a:t> </a:t>
            </a:r>
            <a:r>
              <a:rPr lang="sr-Latn-CS" sz="2200" dirty="0" smtClean="0"/>
              <a:t>jezik</a:t>
            </a:r>
            <a:r>
              <a:rPr lang="en-US" sz="2200" dirty="0" smtClean="0"/>
              <a:t> XLM.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vi-VN" sz="2200" dirty="0" smtClean="0"/>
              <a:t>U druge aplikacije Office-a, tj. Word, Access, Power Point, Outlook, VBA je ušao u paketu Office 97. </a:t>
            </a:r>
            <a:endParaRPr lang="sr-Latn-CS" sz="2200" dirty="0" smtClean="0"/>
          </a:p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vi-VN" sz="2200" dirty="0" smtClean="0"/>
              <a:t>VBA </a:t>
            </a:r>
            <a:r>
              <a:rPr lang="sr-Latn-CS" sz="2200" dirty="0" smtClean="0"/>
              <a:t>je bio i sastavni deo FrontPage-a (1997-2003).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sr-Latn-CS" sz="2200" dirty="0" smtClean="0"/>
              <a:t>Microsoft preuzima Visio 2000. godine i VBA postaje njegov deo.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vi-VN" sz="2200" dirty="0" smtClean="0"/>
              <a:t>VBA je izašao iz Microsoft Office okvira i biva uključen u Adobe, AutoCAD, </a:t>
            </a:r>
            <a:r>
              <a:rPr lang="sr-Latn-CS" sz="2200" dirty="0" smtClean="0"/>
              <a:t>CorelDraw</a:t>
            </a:r>
            <a:r>
              <a:rPr lang="sr-Latn-ME" sz="2200" dirty="0"/>
              <a:t>, </a:t>
            </a:r>
            <a:r>
              <a:rPr lang="sr-Latn-ME" sz="2200" dirty="0" smtClean="0"/>
              <a:t>WordPerfect, </a:t>
            </a:r>
            <a:r>
              <a:rPr lang="vi-VN" sz="2200" dirty="0" smtClean="0"/>
              <a:t>SolidWorks</a:t>
            </a:r>
            <a:r>
              <a:rPr lang="sr-Latn-CS" sz="2200" dirty="0" smtClean="0"/>
              <a:t>, ArcGIS.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7/31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93700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Istorijat</a:t>
            </a:r>
            <a:r>
              <a:rPr lang="en-US" sz="3600" smtClean="0"/>
              <a:t> (nastavak)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554163"/>
            <a:ext cx="8405812" cy="4732337"/>
          </a:xfrm>
          <a:noFill/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vi-VN" sz="2200" dirty="0" smtClean="0"/>
              <a:t>Nakon izlaska Office-a 2007, neko vreme se spekulisalo o sudbini VBA i mogućnosti da bude zamenjen .NET jezicima. </a:t>
            </a:r>
            <a:endParaRPr lang="sr-Latn-CS" sz="2200" dirty="0" smtClean="0"/>
          </a:p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vi-VN" sz="2200" dirty="0" smtClean="0"/>
              <a:t>Međutim, zvaničnici Microsoft-a su brzo razjasnili da nije reč o uklanjanju VBA, već da Microsoft ubuduće neće isporučivati VBA licence. </a:t>
            </a:r>
            <a:endParaRPr lang="sr-Latn-CS" sz="2200" dirty="0" smtClean="0"/>
          </a:p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vi-VN" sz="2200" dirty="0" smtClean="0"/>
              <a:t>Jasno je naglašeno da u Microsoft-u ne nameravaju da uklone VBA iz Windows verzije Office-a.</a:t>
            </a:r>
            <a:endParaRPr lang="sr-Latn-CS" sz="2200" dirty="0" smtClean="0"/>
          </a:p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en-GB" sz="2200" dirty="0" err="1" smtClean="0"/>
              <a:t>Što</a:t>
            </a:r>
            <a:r>
              <a:rPr lang="en-GB" sz="2200" dirty="0" smtClean="0"/>
              <a:t> se </a:t>
            </a:r>
            <a:r>
              <a:rPr lang="en-GB" sz="2200" dirty="0" err="1" smtClean="0"/>
              <a:t>tiče</a:t>
            </a:r>
            <a:r>
              <a:rPr lang="en-GB" sz="2200" dirty="0" smtClean="0"/>
              <a:t> Microsoft Office-a </a:t>
            </a:r>
            <a:r>
              <a:rPr lang="en-GB" sz="2200" dirty="0" err="1" smtClean="0"/>
              <a:t>za</a:t>
            </a:r>
            <a:r>
              <a:rPr lang="en-GB" sz="2200" dirty="0" smtClean="0"/>
              <a:t> Mac OS, VBA </a:t>
            </a:r>
            <a:r>
              <a:rPr lang="en-GB" sz="2200" dirty="0" err="1" smtClean="0"/>
              <a:t>postoji</a:t>
            </a:r>
            <a:r>
              <a:rPr lang="en-GB" sz="2200" dirty="0" smtClean="0"/>
              <a:t> u </a:t>
            </a:r>
            <a:r>
              <a:rPr lang="sr-Latn-ME" sz="2200" dirty="0" smtClean="0"/>
              <a:t>svim </a:t>
            </a:r>
            <a:r>
              <a:rPr lang="en-GB" sz="2200" dirty="0" err="1" smtClean="0"/>
              <a:t>verzij</a:t>
            </a:r>
            <a:r>
              <a:rPr lang="sr-Latn-ME" sz="2200" dirty="0" smtClean="0"/>
              <a:t>ama, osim verzije</a:t>
            </a:r>
            <a:r>
              <a:rPr lang="en-GB" sz="2200" dirty="0" smtClean="0"/>
              <a:t> 2008.</a:t>
            </a:r>
            <a:endParaRPr lang="sr-Latn-CS" sz="2200" dirty="0" smtClean="0"/>
          </a:p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en-GB" sz="2200" dirty="0" smtClean="0"/>
              <a:t>Sa Office-om 2010, Microsoft </a:t>
            </a:r>
            <a:r>
              <a:rPr lang="en-GB" sz="2200" dirty="0" err="1" smtClean="0"/>
              <a:t>uvodi</a:t>
            </a:r>
            <a:r>
              <a:rPr lang="en-GB" sz="2200" dirty="0" smtClean="0"/>
              <a:t> </a:t>
            </a:r>
            <a:r>
              <a:rPr lang="en-GB" sz="2200" b="1" dirty="0" smtClean="0">
                <a:solidFill>
                  <a:srgbClr val="FF0000"/>
                </a:solidFill>
              </a:rPr>
              <a:t>VBA 7</a:t>
            </a:r>
            <a:r>
              <a:rPr lang="en-GB" sz="2200" dirty="0" smtClean="0"/>
              <a:t>, </a:t>
            </a:r>
            <a:r>
              <a:rPr lang="en-GB" sz="2200" dirty="0" err="1" smtClean="0"/>
              <a:t>koji</a:t>
            </a:r>
            <a:r>
              <a:rPr lang="en-GB" sz="2200" dirty="0" smtClean="0"/>
              <a:t> je </a:t>
            </a:r>
            <a:r>
              <a:rPr lang="en-GB" sz="2200" dirty="0" err="1" smtClean="0"/>
              <a:t>dostupan</a:t>
            </a:r>
            <a:r>
              <a:rPr lang="en-GB" sz="2200" dirty="0" smtClean="0"/>
              <a:t> u 32-bitnim </a:t>
            </a:r>
            <a:r>
              <a:rPr lang="en-GB" sz="2200" dirty="0" err="1" smtClean="0"/>
              <a:t>i</a:t>
            </a:r>
            <a:r>
              <a:rPr lang="en-GB" sz="2200" dirty="0" smtClean="0"/>
              <a:t> 64-bitnim </a:t>
            </a:r>
            <a:r>
              <a:rPr lang="en-GB" sz="2200" dirty="0" err="1" smtClean="0"/>
              <a:t>aplikacijama</a:t>
            </a:r>
            <a:r>
              <a:rPr lang="en-GB" sz="2200" dirty="0" smtClean="0"/>
              <a:t>.</a:t>
            </a:r>
            <a:endParaRPr lang="sr-Latn-ME" sz="2200" dirty="0" smtClean="0"/>
          </a:p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sr-Latn-ME" sz="2200" dirty="0" smtClean="0"/>
              <a:t>Poslednja stabilna verzija je </a:t>
            </a:r>
            <a:r>
              <a:rPr lang="sr-Latn-ME" sz="2200" b="1" dirty="0">
                <a:solidFill>
                  <a:srgbClr val="FF0000"/>
                </a:solidFill>
              </a:rPr>
              <a:t>7.1</a:t>
            </a:r>
            <a:r>
              <a:rPr lang="sr-Latn-ME" sz="2200" dirty="0" smtClean="0"/>
              <a:t>, uvedena u Office 2019.</a:t>
            </a:r>
            <a:endParaRPr lang="sr-Latn-CS" sz="22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8/31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31348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VBE – Programsko okruženje</a:t>
            </a:r>
            <a:endParaRPr lang="en-US" sz="360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556792"/>
            <a:ext cx="8510909" cy="4465984"/>
          </a:xfrm>
          <a:noFill/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</a:pPr>
            <a:r>
              <a:rPr lang="sr-Latn-CS" sz="2200" dirty="0" smtClean="0"/>
              <a:t>Za razliku od Visual Basic-a, koji pravi samostalni izvršni fajl, VBA se može izvršavati samo u okviru host aplikacije.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</a:pPr>
            <a:r>
              <a:rPr lang="en-GB" sz="2200" dirty="0" smtClean="0"/>
              <a:t>VBA </a:t>
            </a:r>
            <a:r>
              <a:rPr lang="en-GB" sz="2200" dirty="0" err="1" smtClean="0"/>
              <a:t>programski</a:t>
            </a:r>
            <a:r>
              <a:rPr lang="en-GB" sz="2200" dirty="0" smtClean="0"/>
              <a:t> </a:t>
            </a:r>
            <a:r>
              <a:rPr lang="en-GB" sz="2200" dirty="0" err="1" smtClean="0"/>
              <a:t>kôd</a:t>
            </a:r>
            <a:r>
              <a:rPr lang="en-GB" sz="2200" dirty="0" smtClean="0"/>
              <a:t> je </a:t>
            </a:r>
            <a:r>
              <a:rPr lang="en-GB" sz="2200" dirty="0" err="1" smtClean="0"/>
              <a:t>smešten</a:t>
            </a:r>
            <a:r>
              <a:rPr lang="en-GB" sz="2200" dirty="0" smtClean="0"/>
              <a:t> u </a:t>
            </a:r>
            <a:r>
              <a:rPr lang="en-GB" sz="2200" dirty="0" err="1" smtClean="0"/>
              <a:t>samom</a:t>
            </a:r>
            <a:r>
              <a:rPr lang="en-GB" sz="2200" dirty="0" smtClean="0"/>
              <a:t> </a:t>
            </a:r>
            <a:r>
              <a:rPr lang="en-GB" sz="2200" dirty="0" err="1" smtClean="0"/>
              <a:t>dokumentu</a:t>
            </a:r>
            <a:r>
              <a:rPr lang="sr-Latn-CS" sz="2200" dirty="0" smtClean="0"/>
              <a:t>.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</a:pPr>
            <a:r>
              <a:rPr lang="sr-Latn-CS" sz="2200" dirty="0" smtClean="0"/>
              <a:t>Kod</a:t>
            </a:r>
            <a:r>
              <a:rPr lang="en-US" sz="2200" dirty="0" smtClean="0"/>
              <a:t> Excel</a:t>
            </a:r>
            <a:r>
              <a:rPr lang="sr-Latn-CS" sz="2200" dirty="0" smtClean="0"/>
              <a:t>-a</a:t>
            </a:r>
            <a:r>
              <a:rPr lang="en-US" sz="2200" dirty="0" smtClean="0"/>
              <a:t> 5 </a:t>
            </a:r>
            <a:r>
              <a:rPr lang="sr-Latn-CS" sz="2200" dirty="0" smtClean="0"/>
              <a:t>i</a:t>
            </a:r>
            <a:r>
              <a:rPr lang="en-US" sz="2200" dirty="0" smtClean="0"/>
              <a:t> 95, VBA </a:t>
            </a:r>
            <a:r>
              <a:rPr lang="en-US" sz="2200" dirty="0" err="1" smtClean="0"/>
              <a:t>modul</a:t>
            </a:r>
            <a:r>
              <a:rPr lang="sr-Latn-CS" sz="2200" dirty="0" smtClean="0"/>
              <a:t> se pojavljivao u vidu zasebnog radnog lista u radnoj svesci.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</a:pPr>
            <a:r>
              <a:rPr lang="sr-Latn-CS" sz="2200" dirty="0" smtClean="0"/>
              <a:t>Počev od Office-a 97, VBA modulima se pristupa koristeći </a:t>
            </a:r>
            <a:r>
              <a:rPr lang="sr-Latn-CS" sz="2200" b="1" dirty="0" smtClean="0">
                <a:solidFill>
                  <a:srgbClr val="FF0000"/>
                </a:solidFill>
              </a:rPr>
              <a:t>Visual Basic Editor (VBE)</a:t>
            </a:r>
            <a:r>
              <a:rPr lang="sr-Latn-CS" sz="2200" dirty="0" smtClean="0"/>
              <a:t>.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</a:pPr>
            <a:r>
              <a:rPr lang="sr-Latn-CS" sz="2200" dirty="0" smtClean="0"/>
              <a:t>VBE se startuje prečicom </a:t>
            </a:r>
            <a:r>
              <a:rPr lang="sr-Latn-CS" sz="2200" b="1" dirty="0" smtClean="0">
                <a:solidFill>
                  <a:srgbClr val="FF0000"/>
                </a:solidFill>
              </a:rPr>
              <a:t>Alt+F11</a:t>
            </a:r>
            <a:r>
              <a:rPr lang="sr-Latn-CS" sz="2200" dirty="0" smtClean="0"/>
              <a:t>.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</a:pPr>
            <a:r>
              <a:rPr lang="sr-Latn-CS" sz="2200" dirty="0" smtClean="0"/>
              <a:t>Kod aplikacija Office-a 2007 i nadalje, koje koriste traku, VBE se startuje sa </a:t>
            </a:r>
            <a:r>
              <a:rPr lang="sr-Latn-CS" sz="2200" b="1" dirty="0" smtClean="0">
                <a:solidFill>
                  <a:srgbClr val="FF0000"/>
                </a:solidFill>
              </a:rPr>
              <a:t>Developer</a:t>
            </a:r>
            <a:r>
              <a:rPr lang="sr-Latn-CS" sz="2200" dirty="0" smtClean="0"/>
              <a:t> taba.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9/31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27945</TotalTime>
  <Words>2402</Words>
  <Application>Microsoft Office PowerPoint</Application>
  <PresentationFormat>On-screen Show (4:3)</PresentationFormat>
  <Paragraphs>400</Paragraphs>
  <Slides>31</Slides>
  <Notes>10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1" baseType="lpstr">
      <vt:lpstr>Arial</vt:lpstr>
      <vt:lpstr>Arial Black</vt:lpstr>
      <vt:lpstr>Calibri</vt:lpstr>
      <vt:lpstr>Courier New</vt:lpstr>
      <vt:lpstr>Mathematica1</vt:lpstr>
      <vt:lpstr>Tahoma</vt:lpstr>
      <vt:lpstr>Times New Roman</vt:lpstr>
      <vt:lpstr>Wingdings</vt:lpstr>
      <vt:lpstr>Pixel</vt:lpstr>
      <vt:lpstr>Equation</vt:lpstr>
      <vt:lpstr>Programiranje kroz aplikacije</vt:lpstr>
      <vt:lpstr>Osnovni podaci - osoblje</vt:lpstr>
      <vt:lpstr>Osnovni podaci - bodovanje</vt:lpstr>
      <vt:lpstr>Literatura</vt:lpstr>
      <vt:lpstr>Struktura kursa</vt:lpstr>
      <vt:lpstr>Par osnovnih činjenica o VBA</vt:lpstr>
      <vt:lpstr>Istorijat</vt:lpstr>
      <vt:lpstr>Istorijat (nastavak)</vt:lpstr>
      <vt:lpstr>VBE – Programsko okruženje</vt:lpstr>
      <vt:lpstr>VBE – Korisni prozori</vt:lpstr>
      <vt:lpstr>Procedure</vt:lpstr>
      <vt:lpstr>Funkcije</vt:lpstr>
      <vt:lpstr>Primer funkcije</vt:lpstr>
      <vt:lpstr>Poziv funkcije</vt:lpstr>
      <vt:lpstr>Imenovanje funkcija</vt:lpstr>
      <vt:lpstr>Argumenti funkcije</vt:lpstr>
      <vt:lpstr>Tipovi VBA promenljivih</vt:lpstr>
      <vt:lpstr>Tipovi VBA promenljivih (nastavak)</vt:lpstr>
      <vt:lpstr>Deklaracija VBA promenljivih</vt:lpstr>
      <vt:lpstr>Deklaracija VBA promenljivih (nastavak)</vt:lpstr>
      <vt:lpstr>Operator dodele vrednosti </vt:lpstr>
      <vt:lpstr>VBA aritmetički operatori </vt:lpstr>
      <vt:lpstr>VBA operatori poređenja</vt:lpstr>
      <vt:lpstr>VBA logički operatori</vt:lpstr>
      <vt:lpstr>Prvenstvo operatora</vt:lpstr>
      <vt:lpstr>Matematičke funkcije</vt:lpstr>
      <vt:lpstr>Forsirani izlazak iz funkcije</vt:lpstr>
      <vt:lpstr>VBA komentari</vt:lpstr>
      <vt:lpstr>Više naredbi u jednom redu. Prelamanje naredbe</vt:lpstr>
      <vt:lpstr>Primer funkcije</vt:lpstr>
      <vt:lpstr>Makro rekorder</vt:lpstr>
    </vt:vector>
  </TitlesOfParts>
  <Company>ETF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kroz aplikacije</dc:title>
  <dc:creator>Slobodan Djukanović</dc:creator>
  <cp:lastModifiedBy>PC</cp:lastModifiedBy>
  <cp:revision>719</cp:revision>
  <dcterms:created xsi:type="dcterms:W3CDTF">2004-08-23T07:37:27Z</dcterms:created>
  <dcterms:modified xsi:type="dcterms:W3CDTF">2021-10-12T12:01:13Z</dcterms:modified>
</cp:coreProperties>
</file>