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3" r:id="rId4"/>
    <p:sldId id="258" r:id="rId5"/>
    <p:sldId id="284" r:id="rId6"/>
    <p:sldId id="307" r:id="rId7"/>
    <p:sldId id="308" r:id="rId8"/>
    <p:sldId id="309" r:id="rId9"/>
    <p:sldId id="291" r:id="rId10"/>
    <p:sldId id="310" r:id="rId11"/>
    <p:sldId id="312" r:id="rId12"/>
    <p:sldId id="313" r:id="rId13"/>
    <p:sldId id="314" r:id="rId14"/>
    <p:sldId id="311" r:id="rId15"/>
    <p:sldId id="315" r:id="rId16"/>
    <p:sldId id="316" r:id="rId17"/>
    <p:sldId id="317" r:id="rId18"/>
    <p:sldId id="318" r:id="rId19"/>
    <p:sldId id="319" r:id="rId20"/>
    <p:sldId id="320" r:id="rId21"/>
    <p:sldId id="326" r:id="rId22"/>
    <p:sldId id="324" r:id="rId23"/>
    <p:sldId id="325" r:id="rId24"/>
    <p:sldId id="322" r:id="rId25"/>
    <p:sldId id="323" r:id="rId2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339933"/>
    <a:srgbClr val="FF9900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8" d="100"/>
          <a:sy n="128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46AD8D4-4D6D-45D3-830A-6C1705ACF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98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00B3E8-AB81-46E8-A420-9440537B0473}" type="datetimeFigureOut">
              <a:rPr lang="sr-Latn-CS"/>
              <a:pPr>
                <a:defRPr/>
              </a:pPr>
              <a:t>19.10.2021.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82D28-E3FE-4E5E-A346-BEE152EA708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64104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1B7710-5EF6-4D41-BCF1-7BFF7C085C13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5845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241E-A159-43AC-B9A4-A062EAE8E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ED2E-6CC8-4A9A-9973-150C2FC8A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3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0F069-E106-40F7-870A-15EEDD915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27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82E-782A-4857-9805-2146D6893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4CAAD-B7BF-428F-8314-2667A24D9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DA4B-173D-4921-A2F9-B16AC60E6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2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2F436-DDCB-43D5-93AF-B7B2FB4B3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4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BDF4-1C06-45AE-8106-BDCBDF910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0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A6FA6-B52C-4EFA-83A5-1C9B6EBB88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4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C4C3-FF82-45A2-9463-B95483BE8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E05BC-E424-4B6C-8DA4-BF0E946F2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F805352-171B-4DF2-B5C7-7F85EBC11E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564356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Kontrola toka programa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Nizovi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For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28738"/>
            <a:ext cx="8286750" cy="39290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Brojačka </a:t>
            </a:r>
            <a:r>
              <a:rPr lang="sr-Latn-CS" sz="2100" dirty="0" smtClean="0">
                <a:solidFill>
                  <a:srgbClr val="3333CC"/>
                </a:solidFill>
              </a:rPr>
              <a:t>For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For Brojac = </a:t>
            </a:r>
            <a:r>
              <a:rPr lang="pl-PL" sz="2100" dirty="0" smtClean="0">
                <a:solidFill>
                  <a:srgbClr val="339933"/>
                </a:solidFill>
              </a:rPr>
              <a:t>Pocetak</a:t>
            </a:r>
            <a:r>
              <a:rPr lang="pl-PL" sz="2100" dirty="0" smtClean="0">
                <a:solidFill>
                  <a:srgbClr val="3333CC"/>
                </a:solidFill>
              </a:rPr>
              <a:t> To </a:t>
            </a:r>
            <a:r>
              <a:rPr lang="pl-PL" sz="2100" dirty="0" smtClean="0">
                <a:solidFill>
                  <a:srgbClr val="339933"/>
                </a:solidFill>
              </a:rPr>
              <a:t>Kraj</a:t>
            </a:r>
            <a:r>
              <a:rPr lang="pl-PL" sz="2100" dirty="0" smtClean="0">
                <a:solidFill>
                  <a:srgbClr val="3333CC"/>
                </a:solidFill>
              </a:rPr>
              <a:t> Step </a:t>
            </a:r>
            <a:r>
              <a:rPr lang="pl-PL" sz="2100" dirty="0" smtClean="0">
                <a:solidFill>
                  <a:srgbClr val="339933"/>
                </a:solidFill>
              </a:rPr>
              <a:t>Korak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Korak</a:t>
            </a:r>
            <a:r>
              <a:rPr lang="sr-Latn-CS" sz="2100" dirty="0" smtClean="0"/>
              <a:t> može biti pozitivan i negativan, a može se i izostaviti. Podrazumevano je 1.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  <a:r>
              <a:rPr lang="sr-Latn-CS" sz="2100" dirty="0" smtClean="0"/>
              <a:t> se skraćeno može zapisati sa </a:t>
            </a:r>
            <a:r>
              <a:rPr lang="sr-Latn-CS" sz="2100" dirty="0" smtClean="0">
                <a:solidFill>
                  <a:srgbClr val="3333CC"/>
                </a:solidFill>
              </a:rPr>
              <a:t>Next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Forsirani izlazak iz </a:t>
            </a:r>
            <a:r>
              <a:rPr lang="vi-VN" sz="2100" dirty="0" smtClean="0">
                <a:solidFill>
                  <a:srgbClr val="3333CC"/>
                </a:solidFill>
              </a:rPr>
              <a:t>For</a:t>
            </a:r>
            <a:r>
              <a:rPr lang="vi-VN" sz="2100" dirty="0" smtClean="0"/>
              <a:t> petlje se vrši </a:t>
            </a:r>
            <a:r>
              <a:rPr lang="sr-Latn-CS" sz="2100" dirty="0" smtClean="0"/>
              <a:t>sa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Exit For</a:t>
            </a:r>
            <a:r>
              <a:rPr lang="vi-VN" sz="2100" dirty="0" smtClean="0"/>
              <a:t>, </a:t>
            </a:r>
            <a:r>
              <a:rPr lang="sr-Latn-CS" sz="2100" dirty="0" smtClean="0"/>
              <a:t>čime se </a:t>
            </a:r>
            <a:r>
              <a:rPr lang="vi-VN" sz="2100" dirty="0" smtClean="0"/>
              <a:t>iz petlje bezuslovno izlazi i prelazi na izvršenje prve naredbe nakon petlje.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Šta rade sledeće dve petlje?</a:t>
            </a:r>
            <a:endParaRPr lang="en-U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636216" y="5294313"/>
            <a:ext cx="2071688" cy="13858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For I = 1 To 99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	S = S +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Next  I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4738266" y="5286375"/>
            <a:ext cx="2786062" cy="1384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For I = 1 To 99 Step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	S = S + I</a:t>
            </a:r>
            <a:endParaRPr lang="en-GB" sz="2100" dirty="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 dirty="0">
                <a:solidFill>
                  <a:srgbClr val="3333CC"/>
                </a:solidFill>
              </a:rPr>
              <a:t>Next</a:t>
            </a:r>
            <a:r>
              <a:rPr lang="sr-Latn-CS" sz="2100" dirty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7272"/>
            <a:ext cx="8594725" cy="367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je programska konstrukcija kod koje se naredbe (telo petlje) izvršavaju sve dok je ispunjen uslov petlje. Dolazi u dva oblika: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 While </a:t>
            </a:r>
            <a:r>
              <a:rPr lang="pl-PL" sz="2100" dirty="0" smtClean="0">
                <a:solidFill>
                  <a:srgbClr val="FF0000"/>
                </a:solidFill>
              </a:rPr>
              <a:t>Uslov			</a:t>
            </a: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			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				Loop 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  <a:endParaRPr lang="pl-PL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 prvom obliku se može desiti da se u petlju uopšte ne uđe. U drugom obliku se </a:t>
            </a:r>
            <a:r>
              <a:rPr lang="sr-Latn-CS" sz="2100" dirty="0" smtClean="0"/>
              <a:t>petlja </a:t>
            </a:r>
            <a:r>
              <a:rPr lang="vi-VN" sz="2100" dirty="0" smtClean="0"/>
              <a:t>izvršava minimum jedanput.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Forsirani</a:t>
            </a:r>
            <a:r>
              <a:rPr lang="en-GB" sz="2100" dirty="0" smtClean="0"/>
              <a:t> </a:t>
            </a:r>
            <a:r>
              <a:rPr lang="en-GB" sz="2100" dirty="0" err="1" smtClean="0"/>
              <a:t>izlazak</a:t>
            </a:r>
            <a:r>
              <a:rPr lang="en-GB" sz="2100" dirty="0" smtClean="0"/>
              <a:t> </a:t>
            </a:r>
            <a:r>
              <a:rPr lang="en-GB" sz="2100" dirty="0" err="1" smtClean="0"/>
              <a:t>iz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Do While </a:t>
            </a:r>
            <a:r>
              <a:rPr lang="en-GB" sz="2100" dirty="0" err="1" smtClean="0"/>
              <a:t>petlje</a:t>
            </a:r>
            <a:r>
              <a:rPr lang="en-GB" sz="2100" dirty="0" smtClean="0"/>
              <a:t> se </a:t>
            </a:r>
            <a:r>
              <a:rPr lang="en-GB" sz="2100" dirty="0" err="1" smtClean="0"/>
              <a:t>vrši</a:t>
            </a:r>
            <a:r>
              <a:rPr lang="en-GB" sz="2100" dirty="0" smtClean="0"/>
              <a:t> </a:t>
            </a:r>
            <a:r>
              <a:rPr lang="en-GB" sz="2100" dirty="0" err="1" smtClean="0"/>
              <a:t>naredbom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Exit Do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 prirodne</a:t>
            </a:r>
            <a:r>
              <a:rPr lang="vi-VN" sz="2100" dirty="0" smtClean="0"/>
              <a:t> 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 obe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vi-VN" sz="2100" dirty="0" smtClean="0">
                <a:solidFill>
                  <a:srgbClr val="3333CC"/>
                </a:solidFill>
              </a:rPr>
              <a:t> 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38498" y="5011738"/>
            <a:ext cx="2357438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: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While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S = S +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endParaRPr lang="pl-PL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932040" y="49958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S = 0</a:t>
            </a:r>
            <a:r>
              <a:rPr lang="en-US" sz="2100" dirty="0">
                <a:solidFill>
                  <a:srgbClr val="3333CC"/>
                </a:solidFill>
              </a:rPr>
              <a:t> </a:t>
            </a:r>
            <a:r>
              <a:rPr lang="pl-PL" sz="2100" dirty="0">
                <a:solidFill>
                  <a:srgbClr val="3333CC"/>
                </a:solidFill>
              </a:rPr>
              <a:t>: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	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=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	S = S +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endParaRPr lang="pl-PL" sz="2100" dirty="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 dirty="0">
                <a:solidFill>
                  <a:srgbClr val="3333CC"/>
                </a:solidFill>
              </a:rPr>
              <a:t>Loop While </a:t>
            </a:r>
            <a:r>
              <a:rPr lang="en-US" sz="2100" dirty="0">
                <a:solidFill>
                  <a:srgbClr val="3333CC"/>
                </a:solidFill>
              </a:rPr>
              <a:t>K</a:t>
            </a:r>
            <a:r>
              <a:rPr lang="pl-PL" sz="2100" dirty="0">
                <a:solidFill>
                  <a:srgbClr val="3333CC"/>
                </a:solidFill>
              </a:rPr>
              <a:t> &lt; 99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</a:t>
            </a:r>
            <a:r>
              <a:rPr lang="en-US" sz="3600" smtClean="0"/>
              <a:t>Until</a:t>
            </a:r>
            <a:r>
              <a:rPr lang="sr-Latn-CS" sz="3600" smtClean="0"/>
              <a:t> petlja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725" y="1257300"/>
            <a:ext cx="8286750" cy="38147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Do </a:t>
            </a:r>
            <a:r>
              <a:rPr lang="en-US" sz="2100" smtClean="0">
                <a:solidFill>
                  <a:srgbClr val="3333CC"/>
                </a:solidFill>
              </a:rPr>
              <a:t>Until</a:t>
            </a:r>
            <a:r>
              <a:rPr lang="sr-Latn-CS" sz="2100" smtClean="0"/>
              <a:t> petlja </a:t>
            </a:r>
            <a:r>
              <a:rPr lang="en-US" sz="2100" smtClean="0"/>
              <a:t>se izvr</a:t>
            </a:r>
            <a:r>
              <a:rPr lang="sr-Latn-CS" sz="2100" smtClean="0"/>
              <a:t>šava sve dok se ne ispuni određeni uslov. Uslov se može naći na početku ili kraju petlje: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Do Until </a:t>
            </a:r>
            <a:r>
              <a:rPr lang="pl-PL" sz="2100" smtClean="0">
                <a:solidFill>
                  <a:srgbClr val="FF0000"/>
                </a:solidFill>
              </a:rPr>
              <a:t>Uslov			</a:t>
            </a:r>
            <a:r>
              <a:rPr lang="pl-PL" sz="2100" smtClean="0">
                <a:solidFill>
                  <a:srgbClr val="3333CC"/>
                </a:solidFill>
              </a:rPr>
              <a:t>Do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    Naredbe			    Naredbe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Loop				Loop Until </a:t>
            </a:r>
            <a:r>
              <a:rPr lang="pl-PL" sz="2100" smtClean="0">
                <a:solidFill>
                  <a:srgbClr val="FF0000"/>
                </a:solidFill>
              </a:rPr>
              <a:t>Uslov</a:t>
            </a:r>
            <a:endParaRPr lang="pl-PL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15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 se može desiti da se u petlju uopšte ne uđe. U drugom obliku se </a:t>
            </a:r>
            <a:r>
              <a:rPr lang="sr-Latn-CS" sz="2100" smtClean="0"/>
              <a:t>petlja </a:t>
            </a:r>
            <a:r>
              <a:rPr lang="vi-VN" sz="2100" smtClean="0"/>
              <a:t>izvršava minimum jedanput.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smtClean="0"/>
              <a:t>Forsirani izlazak iz </a:t>
            </a:r>
            <a:r>
              <a:rPr lang="en-GB" sz="2100" smtClean="0">
                <a:solidFill>
                  <a:srgbClr val="3333CC"/>
                </a:solidFill>
              </a:rPr>
              <a:t>Do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en-GB" sz="2100" smtClean="0">
                <a:solidFill>
                  <a:srgbClr val="3333CC"/>
                </a:solidFill>
              </a:rPr>
              <a:t> </a:t>
            </a:r>
            <a:r>
              <a:rPr lang="en-GB" sz="2100" smtClean="0"/>
              <a:t>petlje se vrši naredbom </a:t>
            </a:r>
            <a:r>
              <a:rPr lang="en-GB" sz="2100" smtClean="0">
                <a:solidFill>
                  <a:srgbClr val="3333CC"/>
                </a:solidFill>
              </a:rPr>
              <a:t>Exit Do</a:t>
            </a:r>
            <a:r>
              <a:rPr lang="en-GB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</a:t>
            </a:r>
            <a:r>
              <a:rPr lang="vi-VN" sz="2100" smtClean="0"/>
              <a:t>ab</a:t>
            </a:r>
            <a:r>
              <a:rPr lang="sr-Latn-CS" sz="2100" smtClean="0"/>
              <a:t>rati</a:t>
            </a:r>
            <a:r>
              <a:rPr lang="vi-VN" sz="2100" smtClean="0"/>
              <a:t> </a:t>
            </a:r>
            <a:r>
              <a:rPr lang="sr-Latn-CS" sz="2100" smtClean="0"/>
              <a:t>prirodne </a:t>
            </a:r>
            <a:r>
              <a:rPr lang="vi-VN" sz="2100" smtClean="0"/>
              <a:t>brojev</a:t>
            </a:r>
            <a:r>
              <a:rPr lang="sr-Latn-CS" sz="2100" smtClean="0"/>
              <a:t>e manje od </a:t>
            </a:r>
            <a:r>
              <a:rPr lang="vi-VN" sz="2100" smtClean="0"/>
              <a:t>100 </a:t>
            </a:r>
            <a:r>
              <a:rPr lang="sr-Latn-CS" sz="2100" smtClean="0"/>
              <a:t>pomoću obe </a:t>
            </a:r>
            <a:r>
              <a:rPr lang="sr-Latn-CS" sz="2100" smtClean="0">
                <a:solidFill>
                  <a:srgbClr val="3333CC"/>
                </a:solidFill>
              </a:rPr>
              <a:t>Do</a:t>
            </a:r>
            <a:r>
              <a:rPr lang="vi-VN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vi-VN" sz="2100" smtClean="0"/>
              <a:t> petlj</a:t>
            </a:r>
            <a:r>
              <a:rPr lang="sr-Latn-CS" sz="2100" smtClean="0"/>
              <a:t>e</a:t>
            </a:r>
            <a:r>
              <a:rPr lang="vi-VN" sz="2100" smtClean="0"/>
              <a:t>.</a:t>
            </a:r>
            <a:endParaRPr lang="sr-Latn-CS" sz="21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7664" y="4995863"/>
            <a:ext cx="2357437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Until K =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880000" y="49831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</a:t>
            </a:r>
            <a:r>
              <a:rPr lang="en-US" sz="2100">
                <a:solidFill>
                  <a:srgbClr val="3333CC"/>
                </a:solidFill>
              </a:rPr>
              <a:t>Until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=</a:t>
            </a:r>
            <a:r>
              <a:rPr lang="pl-PL" sz="2100">
                <a:solidFill>
                  <a:srgbClr val="3333CC"/>
                </a:solidFill>
              </a:rPr>
              <a:t> 99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28738"/>
            <a:ext cx="8286750" cy="31718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petlji,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delovi su opcioni.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petlje su specijalni slučajevi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petlje.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Iz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 se najčešće izlazi sa </a:t>
            </a:r>
            <a:r>
              <a:rPr lang="sr-Latn-CS" sz="2100" dirty="0" smtClean="0">
                <a:solidFill>
                  <a:srgbClr val="3333CC"/>
                </a:solidFill>
              </a:rPr>
              <a:t>Exit Do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koristeći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vi-VN" sz="2100" dirty="0" smtClean="0"/>
              <a:t>petlj</a:t>
            </a:r>
            <a:r>
              <a:rPr lang="sr-Latn-CS" sz="2100" dirty="0" smtClean="0"/>
              <a:t>u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41488" y="4509120"/>
            <a:ext cx="3214688" cy="20304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If K = 100 Then Exit 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579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00175"/>
            <a:ext cx="8286750" cy="2532881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Wend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petlja je vrlo slična </a:t>
            </a:r>
            <a:r>
              <a:rPr lang="sr-Latn-CS" sz="2100" dirty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petlji sa uslovom na početku.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40479" y="4169122"/>
            <a:ext cx="1857375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While K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Wend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55976" y="4705102"/>
            <a:ext cx="4510571" cy="210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While</a:t>
            </a:r>
            <a:r>
              <a:rPr lang="sr-Latn-CS" sz="2100" kern="0" dirty="0"/>
              <a:t> petlja se smatra </a:t>
            </a:r>
            <a:r>
              <a:rPr lang="sr-Latn-CS" sz="2100" kern="0" dirty="0">
                <a:solidFill>
                  <a:srgbClr val="FF0000"/>
                </a:solidFill>
              </a:rPr>
              <a:t>zastarelom</a:t>
            </a:r>
            <a:r>
              <a:rPr lang="sr-Latn-CS" sz="2100" kern="0" dirty="0"/>
              <a:t> i puno se manje koristi od </a:t>
            </a:r>
            <a:r>
              <a:rPr lang="sr-Latn-CS" sz="2100" dirty="0">
                <a:solidFill>
                  <a:srgbClr val="3333CC"/>
                </a:solidFill>
              </a:rPr>
              <a:t>Do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kern="0" dirty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kern="0" dirty="0" smtClean="0"/>
              <a:t>Mana </a:t>
            </a:r>
            <a:r>
              <a:rPr lang="sr-Latn-CS" sz="2100" kern="0" dirty="0" smtClean="0">
                <a:solidFill>
                  <a:srgbClr val="3333CC"/>
                </a:solidFill>
              </a:rPr>
              <a:t>While</a:t>
            </a:r>
            <a:r>
              <a:rPr lang="sr-Latn-CS" sz="2100" kern="0" dirty="0" smtClean="0"/>
              <a:t> petlje je da </a:t>
            </a:r>
            <a:r>
              <a:rPr lang="sr-Latn-CS" sz="2100" kern="0" dirty="0" smtClean="0">
                <a:solidFill>
                  <a:srgbClr val="FF0000"/>
                </a:solidFill>
              </a:rPr>
              <a:t>ne postoji </a:t>
            </a:r>
            <a:r>
              <a:rPr lang="sr-Latn-CS" sz="2100" kern="0" dirty="0" smtClean="0"/>
              <a:t>mogućnost forsiranog izlaska naredbom </a:t>
            </a:r>
            <a:r>
              <a:rPr lang="sr-Latn-CS" sz="2100" kern="0" dirty="0" smtClean="0">
                <a:solidFill>
                  <a:srgbClr val="3333CC"/>
                </a:solidFill>
              </a:rPr>
              <a:t>Exit</a:t>
            </a:r>
            <a:r>
              <a:rPr lang="sr-Latn-CS" sz="2100" kern="0" dirty="0" smtClean="0"/>
              <a:t>, tj. ne postoji naredba </a:t>
            </a:r>
            <a:r>
              <a:rPr lang="sr-Latn-CS" sz="2100" kern="0" dirty="0">
                <a:solidFill>
                  <a:srgbClr val="3333CC"/>
                </a:solidFill>
              </a:rPr>
              <a:t>Exit While</a:t>
            </a:r>
            <a:r>
              <a:rPr lang="sr-Latn-CS" sz="2100" kern="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579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Nizovi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642350" cy="39179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Niz predstavlja grupu elemenata koji imaju isti tip i ime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E</a:t>
            </a:r>
            <a:r>
              <a:rPr lang="vi-VN" sz="2100" dirty="0" smtClean="0"/>
              <a:t>lementu niza </a:t>
            </a:r>
            <a:r>
              <a:rPr lang="sr-Latn-CS" sz="2100" dirty="0" smtClean="0"/>
              <a:t>se </a:t>
            </a:r>
            <a:r>
              <a:rPr lang="vi-VN" sz="2100" dirty="0" smtClean="0"/>
              <a:t>pristupa koristeći ime niza i indeks </a:t>
            </a:r>
            <a:r>
              <a:rPr lang="sr-Latn-CS" sz="2100" dirty="0" smtClean="0"/>
              <a:t>(</a:t>
            </a:r>
            <a:r>
              <a:rPr lang="vi-VN" sz="2100" dirty="0" smtClean="0"/>
              <a:t>redni broj elementa</a:t>
            </a:r>
            <a:r>
              <a:rPr lang="sr-Latn-CS" sz="2100" dirty="0" smtClean="0"/>
              <a:t>)</a:t>
            </a:r>
            <a:r>
              <a:rPr lang="vi-VN" sz="2100" dirty="0" smtClean="0"/>
              <a:t> </a:t>
            </a:r>
            <a:r>
              <a:rPr lang="sr-Latn-CS" sz="2100" dirty="0" smtClean="0"/>
              <a:t>koji se</a:t>
            </a:r>
            <a:r>
              <a:rPr lang="vi-VN" sz="2100" dirty="0" smtClean="0"/>
              <a:t> navodi u malim zagradama.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</a:t>
            </a:r>
            <a:r>
              <a:rPr lang="vi-VN" sz="2100" dirty="0" smtClean="0"/>
              <a:t>ndeks prvog elementa niza je </a:t>
            </a:r>
            <a:r>
              <a:rPr lang="en-US" sz="2100" dirty="0" err="1" smtClean="0"/>
              <a:t>podrazumevano</a:t>
            </a:r>
            <a:r>
              <a:rPr lang="en-US" sz="2100" dirty="0" smtClean="0"/>
              <a:t> </a:t>
            </a:r>
            <a:r>
              <a:rPr lang="vi-VN" sz="2100" dirty="0" smtClean="0"/>
              <a:t>0. Tako bi elementima niza </a:t>
            </a:r>
            <a:r>
              <a:rPr lang="vi-VN" sz="2100" dirty="0" smtClean="0">
                <a:solidFill>
                  <a:srgbClr val="3333CC"/>
                </a:solidFill>
              </a:rPr>
              <a:t>X</a:t>
            </a:r>
            <a:r>
              <a:rPr lang="vi-VN" sz="2100" dirty="0" smtClean="0"/>
              <a:t>, dužine 10, pristupali na sledeći način: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X(0), X(1), ..., X(9)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Navođenjem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Option Base 1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vi-VN" sz="2100" dirty="0" smtClean="0"/>
              <a:t>na početku modula, indeks prvog elementa niza će biti 1 u svim procedurama tog modula. </a:t>
            </a:r>
            <a:r>
              <a:rPr lang="vi-VN" sz="2100" dirty="0" smtClean="0">
                <a:solidFill>
                  <a:srgbClr val="3333CC"/>
                </a:solidFill>
              </a:rPr>
              <a:t>Option Base</a:t>
            </a:r>
            <a:r>
              <a:rPr lang="vi-VN" sz="2100" dirty="0" smtClean="0"/>
              <a:t> </a:t>
            </a:r>
            <a:r>
              <a:rPr lang="sr-Latn-CS" sz="2100" dirty="0" smtClean="0"/>
              <a:t>može biti</a:t>
            </a:r>
            <a:r>
              <a:rPr lang="vi-VN" sz="2100" dirty="0" smtClean="0"/>
              <a:t> 0 i</a:t>
            </a:r>
            <a:r>
              <a:rPr lang="sr-Latn-CS" sz="2100" dirty="0" smtClean="0"/>
              <a:t>li</a:t>
            </a:r>
            <a:r>
              <a:rPr lang="vi-VN" sz="2100" dirty="0" smtClean="0"/>
              <a:t> 1.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Deklaracija nizova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286750" cy="43465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Naredba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vi-VN" sz="2100" dirty="0" smtClean="0">
                <a:solidFill>
                  <a:srgbClr val="3333CC"/>
                </a:solidFill>
              </a:rPr>
              <a:t>0)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  <a:endParaRPr lang="vi-VN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deklariše celobrojni niz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od 11 elemenata, jer je prvi element </a:t>
            </a:r>
            <a:r>
              <a:rPr lang="sr-Latn-CS" sz="2100" dirty="0" smtClean="0">
                <a:solidFill>
                  <a:srgbClr val="3333CC"/>
                </a:solidFill>
              </a:rPr>
              <a:t>X(0)</a:t>
            </a:r>
            <a:r>
              <a:rPr lang="sr-Latn-CS" sz="2100" dirty="0" smtClean="0"/>
              <a:t>, a poslednji </a:t>
            </a:r>
            <a:r>
              <a:rPr lang="sr-Latn-CS" sz="2100" dirty="0" smtClean="0">
                <a:solidFill>
                  <a:srgbClr val="3333CC"/>
                </a:solidFill>
              </a:rPr>
              <a:t>X(10)</a:t>
            </a:r>
            <a:r>
              <a:rPr lang="sr-Latn-CS" sz="2100" dirty="0" smtClean="0"/>
              <a:t>.</a:t>
            </a:r>
            <a:endParaRPr lang="vi-VN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deklaraciji se može navesti indeks prvog i poslednjeg elementa niza, pri čemu su dozvoljeni i negativni indeksi: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vi-VN" sz="2100" dirty="0" smtClean="0">
                <a:solidFill>
                  <a:srgbClr val="FF0000"/>
                </a:solidFill>
              </a:rPr>
              <a:t>0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-5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5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Indeks</a:t>
            </a:r>
            <a:r>
              <a:rPr lang="en-GB" sz="2100" dirty="0" smtClean="0"/>
              <a:t> </a:t>
            </a:r>
            <a:r>
              <a:rPr lang="en-GB" sz="2100" dirty="0" err="1" smtClean="0"/>
              <a:t>prvog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en-GB" sz="2100" dirty="0" err="1" smtClean="0"/>
              <a:t>niza</a:t>
            </a:r>
            <a:r>
              <a:rPr lang="en-GB" sz="2100" dirty="0" smtClean="0"/>
              <a:t> </a:t>
            </a:r>
            <a:r>
              <a:rPr lang="sr-Latn-CS" sz="2100" dirty="0" smtClean="0"/>
              <a:t>se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sr-Latn-CS" sz="2100" dirty="0" smtClean="0"/>
              <a:t>dobiti</a:t>
            </a:r>
            <a:r>
              <a:rPr lang="en-GB" sz="2100" dirty="0" smtClean="0"/>
              <a:t> </a:t>
            </a:r>
            <a:r>
              <a:rPr lang="en-GB" sz="2100" dirty="0" err="1" smtClean="0"/>
              <a:t>pomoću</a:t>
            </a:r>
            <a:r>
              <a:rPr lang="en-GB" sz="2100" dirty="0" smtClean="0"/>
              <a:t> </a:t>
            </a:r>
            <a:r>
              <a:rPr lang="en-GB" sz="2100" dirty="0" err="1" smtClean="0"/>
              <a:t>funkcij</a:t>
            </a:r>
            <a:r>
              <a:rPr lang="sr-Latn-CS" sz="2100" dirty="0" smtClean="0"/>
              <a:t>e </a:t>
            </a:r>
            <a:r>
              <a:rPr lang="en-GB" sz="2100" dirty="0" err="1" smtClean="0">
                <a:solidFill>
                  <a:srgbClr val="3333CC"/>
                </a:solidFill>
              </a:rPr>
              <a:t>LBound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, </a:t>
            </a:r>
            <a:r>
              <a:rPr lang="sr-Latn-CS" sz="2100" dirty="0" smtClean="0"/>
              <a:t>dok se i</a:t>
            </a:r>
            <a:r>
              <a:rPr lang="en-GB" sz="2100" dirty="0" err="1" smtClean="0"/>
              <a:t>ndeks</a:t>
            </a:r>
            <a:r>
              <a:rPr lang="en-GB" sz="2100" dirty="0" smtClean="0"/>
              <a:t> </a:t>
            </a:r>
            <a:r>
              <a:rPr lang="sr-Latn-CS" sz="2100" dirty="0" smtClean="0"/>
              <a:t>poslednjeg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sr-Latn-CS" sz="2100" dirty="0" smtClean="0"/>
              <a:t>može dobiti pomoću funkcije </a:t>
            </a:r>
            <a:r>
              <a:rPr lang="en-GB" sz="2100" dirty="0" err="1" smtClean="0">
                <a:solidFill>
                  <a:srgbClr val="3333CC"/>
                </a:solidFill>
              </a:rPr>
              <a:t>UBound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.</a:t>
            </a:r>
            <a:endParaRPr lang="vi-VN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nizovima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formira niz od 20 Fibonacci-evih brojeva i elemente tog niza štampa u Immediate prozoru. </a:t>
            </a:r>
            <a:r>
              <a:rPr lang="en-US" sz="2100" smtClean="0"/>
              <a:t>P</a:t>
            </a:r>
            <a:r>
              <a:rPr lang="sr-Latn-CS" sz="2100" smtClean="0"/>
              <a:t>rva dva broja </a:t>
            </a:r>
            <a:r>
              <a:rPr lang="en-US" sz="2100" smtClean="0"/>
              <a:t>su </a:t>
            </a:r>
            <a:r>
              <a:rPr lang="sr-Latn-CS" sz="2100" smtClean="0"/>
              <a:t>0 i 1</a:t>
            </a:r>
            <a:r>
              <a:rPr lang="en-US" sz="2100" smtClean="0"/>
              <a:t>, a svaki slede</a:t>
            </a:r>
            <a:r>
              <a:rPr lang="sr-Latn-CS" sz="2100" smtClean="0"/>
              <a:t>ći Fibonacci-ev broj jednak je zbiru prethodna dva.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7544" y="2902020"/>
            <a:ext cx="5040560" cy="3170099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Fibonacci()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X(1 To 20)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X(1) = 0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: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I = 3 To 20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X(I) = X(I - 1) + X(I - 2)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  <a:endParaRPr lang="en-GB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846763" y="2781300"/>
            <a:ext cx="19399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Korišćena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</a:t>
            </a:r>
            <a:r>
              <a:rPr lang="sr-Latn-CS" sz="2000" dirty="0"/>
              <a:t> procedura.</a:t>
            </a:r>
          </a:p>
          <a:p>
            <a:pPr>
              <a:defRPr/>
            </a:pPr>
            <a:r>
              <a:rPr lang="sr-Latn-CS" sz="2000" dirty="0"/>
              <a:t>Poziva se sa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411760" y="3132138"/>
            <a:ext cx="3435003" cy="8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68988" y="4440238"/>
            <a:ext cx="2346325" cy="163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Za štampu u Immediate prozoru tokom izvršavanja koristi se metoda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 flipH="1" flipV="1">
            <a:off x="2339751" y="4149079"/>
            <a:ext cx="3518123" cy="1137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1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Višedimenzioni nizovi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4918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pt-BR" sz="2100" smtClean="0"/>
              <a:t>VBA podržava do 60 dimenzija nizova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Pri deklaraciji se mo</a:t>
            </a:r>
            <a:r>
              <a:rPr lang="sr-Latn-CS" sz="2100" smtClean="0"/>
              <a:t>že navesti samo gornja granica (donja je podrazumevano 0), ili se mogu navesti obe granice.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vi-VN" sz="2100" smtClean="0">
                <a:solidFill>
                  <a:srgbClr val="FF0000"/>
                </a:solidFill>
              </a:rPr>
              <a:t>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-5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Elementu višedimenzionog niza se pristupa navođenjem indeksa svake dimenzije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2, 5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= 14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pojedinih indeksa se dobijaju pomoću funkcija </a:t>
            </a:r>
            <a:r>
              <a:rPr lang="en-GB" sz="2100" smtClean="0">
                <a:solidFill>
                  <a:srgbClr val="3333CC"/>
                </a:solidFill>
              </a:rPr>
              <a:t>LBound</a:t>
            </a:r>
            <a:r>
              <a:rPr lang="en-GB" sz="2100" smtClean="0"/>
              <a:t> </a:t>
            </a:r>
            <a:r>
              <a:rPr lang="sr-Latn-CS" sz="2100" smtClean="0"/>
              <a:t>i </a:t>
            </a:r>
            <a:r>
              <a:rPr lang="en-GB" sz="2100" smtClean="0">
                <a:solidFill>
                  <a:srgbClr val="3333CC"/>
                </a:solidFill>
              </a:rPr>
              <a:t>U</a:t>
            </a:r>
            <a:r>
              <a:rPr lang="sr-Latn-CS" sz="2100" smtClean="0">
                <a:solidFill>
                  <a:srgbClr val="3333CC"/>
                </a:solidFill>
              </a:rPr>
              <a:t>B</a:t>
            </a:r>
            <a:r>
              <a:rPr lang="en-GB" sz="2100" smtClean="0">
                <a:solidFill>
                  <a:srgbClr val="3333CC"/>
                </a:solidFill>
              </a:rPr>
              <a:t>ound</a:t>
            </a:r>
            <a:r>
              <a:rPr lang="sr-Latn-CS" sz="2100" smtClean="0"/>
              <a:t>, pri čemu se kao drugi argument navodi redni broj dimenzije. Na primer, indeks poslednje kolone dvodimenzionog niza </a:t>
            </a:r>
            <a:r>
              <a:rPr lang="sr-Latn-C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/>
              <a:t> se dobija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UBound(X, 2)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Dinamički nizovi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713788" cy="51562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VBA podržava i</a:t>
            </a:r>
            <a:r>
              <a:rPr lang="pt-BR" sz="2100" smtClean="0"/>
              <a:t> dinamičk</a:t>
            </a:r>
            <a:r>
              <a:rPr lang="sr-Latn-CS" sz="2100" smtClean="0"/>
              <a:t>o alociranje</a:t>
            </a:r>
            <a:r>
              <a:rPr lang="pt-BR" sz="2100" smtClean="0"/>
              <a:t> nizova.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 deklaraciji dinamičkog niza, ne navodi se indeks poslednjeg elementa</a:t>
            </a:r>
            <a:r>
              <a:rPr lang="sr-Latn-CS" sz="2100" smtClean="0"/>
              <a:t>:</a:t>
            </a:r>
            <a:r>
              <a:rPr lang="en-US" sz="2100" smtClean="0"/>
              <a:t> 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 prve upotrebe niza u programu, mora se definisati broj elemenata, što se radi naredbom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ReDim X(10)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X(</a:t>
            </a:r>
            <a:r>
              <a:rPr lang="en-US" sz="2100" smtClean="0">
                <a:solidFill>
                  <a:srgbClr val="3333CC"/>
                </a:solidFill>
              </a:rPr>
              <a:t>1 To </a:t>
            </a:r>
            <a:r>
              <a:rPr lang="sr-Latn-CS" sz="2100" smtClean="0">
                <a:solidFill>
                  <a:srgbClr val="3333CC"/>
                </a:solidFill>
              </a:rPr>
              <a:t>10)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Pomoću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se može vršiti i promena broja elemenata niza (redimenzionisanje) i to proizvoljan broj puta.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Prilikom redimenzionisanja se gubi vrednost elemenata. Za očuvanje vrednosti elemenata niza koristiti naredbu </a:t>
            </a:r>
            <a:r>
              <a:rPr lang="sr-Latn-CS" sz="2100" smtClean="0">
                <a:solidFill>
                  <a:srgbClr val="3333CC"/>
                </a:solidFill>
              </a:rPr>
              <a:t>Preserve</a:t>
            </a:r>
            <a:r>
              <a:rPr lang="sr-Latn-CS" sz="2100" smtClean="0"/>
              <a:t>,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Preserve X(10)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Kontrola toka u VBA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1785938"/>
            <a:ext cx="3471863" cy="35718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If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Select Case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GoTo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For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Do 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400" smtClean="0">
                <a:solidFill>
                  <a:srgbClr val="3333CC"/>
                </a:solidFill>
              </a:rPr>
              <a:t>Do Until</a:t>
            </a:r>
            <a:r>
              <a:rPr lang="en-GB" sz="2400" smtClean="0"/>
              <a:t> petlja</a:t>
            </a:r>
            <a:endParaRPr lang="sr-Latn-CS" sz="21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dinamičkim nizovima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5550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za ulazni argument ima ceo broj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, formira niz od N Fibonacci-evih brojeva i elemente tog niza štampa u Immediate prozoru. Ukoliko je N</a:t>
            </a:r>
            <a:r>
              <a:rPr lang="en-US" sz="2100" smtClean="0"/>
              <a:t>&lt;=0 iza</a:t>
            </a:r>
            <a:r>
              <a:rPr lang="sr-Latn-CS" sz="2100" smtClean="0"/>
              <a:t>ći iz procedure.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5800" y="2274888"/>
            <a:ext cx="4567238" cy="44783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Fibonacci(N As Integer)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X()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&lt;= 0 Then 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ReDim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X(1 to N)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X(1)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&gt;=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2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3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X(I) = X(I - 1) + X(I - 2)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15000" y="4687888"/>
            <a:ext cx="30829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dirty="0" err="1"/>
              <a:t>Procedura</a:t>
            </a:r>
            <a:r>
              <a:rPr lang="en-US" sz="2000" dirty="0"/>
              <a:t> se p</a:t>
            </a:r>
            <a:r>
              <a:rPr lang="sr-Latn-CS" sz="2000" dirty="0"/>
              <a:t>oziva sa</a:t>
            </a:r>
            <a:r>
              <a:rPr lang="en-US" sz="2000" dirty="0"/>
              <a:t>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12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endParaRPr lang="en-US" sz="2000" dirty="0"/>
          </a:p>
          <a:p>
            <a:pPr>
              <a:spcAft>
                <a:spcPts val="600"/>
              </a:spcAf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Fibonacci(12)</a:t>
            </a:r>
            <a:endParaRPr lang="en-GB" sz="20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86438" y="2714625"/>
            <a:ext cx="2443162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/>
              <a:t>Izlazak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procedure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 flipV="1">
            <a:off x="3779911" y="3068960"/>
            <a:ext cx="2006526" cy="28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08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</a:t>
            </a:r>
            <a:r>
              <a:rPr lang="sr-Latn-CS" sz="3600" smtClean="0"/>
              <a:t>iz</a:t>
            </a:r>
            <a:r>
              <a:rPr lang="en-US" sz="3600" smtClean="0"/>
              <a:t> kao argument funkcije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01750"/>
            <a:ext cx="8478837" cy="27701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Niz mo</a:t>
            </a:r>
            <a:r>
              <a:rPr lang="sr-Latn-CS" sz="2100" smtClean="0"/>
              <a:t>že biti argument funkcije. 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Niz kao argument se navodi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Niz() As Tip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indeksa se ne moraju prosleđivati kao argumenti jer možemo koristiti funkcije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LBound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UBound.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koja za argument ima celobrojni niz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X</a:t>
            </a:r>
            <a:r>
              <a:rPr lang="sr-Latn-CS" sz="2100" smtClean="0"/>
              <a:t> i vraća maksimum tog niza.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5162" y="4291013"/>
            <a:ext cx="5324475" cy="21383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(X()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 + 1 To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X(I)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34546" y="5430838"/>
            <a:ext cx="29019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000" dirty="0"/>
              <a:t>Funkcija</a:t>
            </a:r>
            <a:r>
              <a:rPr lang="en-US" sz="2000" dirty="0"/>
              <a:t> se p</a:t>
            </a:r>
            <a:r>
              <a:rPr lang="sr-Latn-CS" sz="2000" dirty="0"/>
              <a:t>oziva kao: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 = MaksNiza(X)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Maks</a:t>
            </a:r>
            <a:r>
              <a:rPr lang="vi-VN" sz="2100" smtClean="0"/>
              <a:t> koja </a:t>
            </a:r>
            <a:r>
              <a:rPr lang="en-US" sz="2100" smtClean="0"/>
              <a:t>za argumente ima </a:t>
            </a:r>
            <a:r>
              <a:rPr lang="sr-Latn-CS" sz="2100" smtClean="0"/>
              <a:t>tri</a:t>
            </a:r>
            <a:r>
              <a:rPr lang="en-US" sz="2100" smtClean="0"/>
              <a:t> cela broja </a:t>
            </a:r>
            <a:r>
              <a:rPr lang="en-US" sz="2100" smtClean="0">
                <a:solidFill>
                  <a:srgbClr val="3333CC"/>
                </a:solidFill>
              </a:rPr>
              <a:t>A</a:t>
            </a:r>
            <a:r>
              <a:rPr lang="sr-Latn-CS" sz="2100" smtClean="0"/>
              <a:t>,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B</a:t>
            </a:r>
            <a:r>
              <a:rPr lang="en-US" sz="2100" smtClean="0"/>
              <a:t> i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/>
              <a:t>, i</a:t>
            </a:r>
            <a:r>
              <a:rPr lang="en-US" sz="2100" smtClean="0"/>
              <a:t> vra</a:t>
            </a:r>
            <a:r>
              <a:rPr lang="sr-Latn-CS" sz="2100" smtClean="0"/>
              <a:t>ća najveći od njih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39800" y="2446338"/>
            <a:ext cx="7286625" cy="15541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(A As Integer, B As Integer, C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A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B  Then  </a:t>
            </a:r>
            <a:r>
              <a:rPr lang="en-US" sz="19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C  Then  </a:t>
            </a:r>
            <a:r>
              <a:rPr lang="en-US" sz="19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BrCif</a:t>
            </a:r>
            <a:r>
              <a:rPr lang="vi-VN" sz="2100" smtClean="0"/>
              <a:t> koja ima jedan </a:t>
            </a:r>
            <a:r>
              <a:rPr lang="en-US" sz="2100" smtClean="0"/>
              <a:t>celobrojni</a:t>
            </a:r>
            <a:r>
              <a:rPr lang="vi-VN" sz="2100" smtClean="0"/>
              <a:t> argument </a:t>
            </a:r>
            <a:r>
              <a:rPr lang="en-US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a vraća </a:t>
            </a:r>
            <a:r>
              <a:rPr lang="en-US" sz="2100" smtClean="0"/>
              <a:t>broj cifara tog broja. Prilagoditi funkciju tako da radi i sa pozitivnim i negativnim argumentom. Uzeti da je maksimalan broj cifara 5.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71500" y="2471738"/>
            <a:ext cx="4429125" cy="41862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10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3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676900" y="5143500"/>
            <a:ext cx="2752725" cy="106203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100" b="1" dirty="0">
                <a:latin typeface="+mn-lt"/>
              </a:rPr>
              <a:t>V</a:t>
            </a:r>
            <a:r>
              <a:rPr lang="en-US" sz="2100" b="1" dirty="0">
                <a:latin typeface="+mn-lt"/>
              </a:rPr>
              <a:t>e</a:t>
            </a:r>
            <a:r>
              <a:rPr lang="sr-Latn-CS" sz="2100" b="1" dirty="0">
                <a:latin typeface="+mn-lt"/>
              </a:rPr>
              <a:t>žba</a:t>
            </a:r>
            <a:r>
              <a:rPr lang="sr-Latn-CS" sz="2100" dirty="0">
                <a:latin typeface="+mn-lt"/>
              </a:rPr>
              <a:t>: Uraditi primer koristeći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Select Case </a:t>
            </a:r>
            <a:r>
              <a:rPr lang="sr-Latn-CS" sz="2100" dirty="0">
                <a:latin typeface="+mn-lt"/>
              </a:rPr>
              <a:t>naredbu.</a:t>
            </a:r>
            <a:endParaRPr lang="en-GB" sz="210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vi-VN" sz="2100" smtClean="0">
                <a:solidFill>
                  <a:srgbClr val="3333CC"/>
                </a:solidFill>
              </a:rPr>
              <a:t>ZbirCifara</a:t>
            </a:r>
            <a:r>
              <a:rPr lang="vi-VN" sz="2100" smtClean="0"/>
              <a:t> koja određuje i vraća zbir cifara celog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koji je argument funkcije. Prilagoditi funkciju da radi i u slučaju negativnog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770188"/>
            <a:ext cx="49291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While N &lt;&gt;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+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918200" y="4051300"/>
            <a:ext cx="28003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Dobijanje poslednje cifre (najmanja težina).</a:t>
            </a:r>
            <a:endParaRPr lang="en-GB" sz="2000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275856" y="4437112"/>
            <a:ext cx="2642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5915025" y="4919663"/>
            <a:ext cx="2586038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Uklanjanje poslednje cifre.</a:t>
            </a:r>
            <a:endParaRPr lang="en-GB" sz="2000"/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 flipH="1" flipV="1">
            <a:off x="2546906" y="4997995"/>
            <a:ext cx="3368119" cy="2438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286750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JeLiProst</a:t>
            </a:r>
            <a:r>
              <a:rPr lang="vi-VN" sz="2100" smtClean="0"/>
              <a:t> </a:t>
            </a:r>
            <a:r>
              <a:rPr lang="sr-Latn-CS" sz="2100" smtClean="0"/>
              <a:t>koja za argument ima prirodan broj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en-US" sz="2100" smtClean="0"/>
              <a:t> i vra</a:t>
            </a:r>
            <a:r>
              <a:rPr lang="sr-Latn-CS" sz="2100" smtClean="0"/>
              <a:t>ća </a:t>
            </a:r>
            <a:r>
              <a:rPr lang="sr-Latn-CS" sz="2100" smtClean="0">
                <a:solidFill>
                  <a:srgbClr val="3333CC"/>
                </a:solidFill>
              </a:rPr>
              <a:t>True</a:t>
            </a:r>
            <a:r>
              <a:rPr lang="sr-Latn-CS" sz="2100" smtClean="0"/>
              <a:t> ako je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prost broj i </a:t>
            </a:r>
            <a:r>
              <a:rPr lang="sr-Latn-CS" sz="2100" smtClean="0">
                <a:solidFill>
                  <a:srgbClr val="3333CC"/>
                </a:solidFill>
              </a:rPr>
              <a:t>False</a:t>
            </a:r>
            <a:r>
              <a:rPr lang="sr-Latn-CS" sz="2100" smtClean="0"/>
              <a:t> u suprotnom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643188"/>
            <a:ext cx="5176838" cy="33083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Boolean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True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= 1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2 To N /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N Mod I = 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Exit Function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895975" y="3522663"/>
            <a:ext cx="19621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1 nije prost broj</a:t>
            </a:r>
            <a:endParaRPr lang="en-GB" sz="200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4571999" y="3717032"/>
            <a:ext cx="1319213" cy="199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If naredba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24744"/>
            <a:ext cx="8286750" cy="5616624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FF0000"/>
                </a:solidFill>
              </a:rPr>
              <a:t>Uslov1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Uslov2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Instrukcije2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...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UslovN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End If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Instrukcije1</a:t>
            </a:r>
            <a:r>
              <a:rPr lang="sr-Latn-CS" sz="2100" dirty="0" smtClean="0"/>
              <a:t>, ..., </a:t>
            </a:r>
            <a:r>
              <a:rPr lang="sr-Latn-CS" sz="2100" dirty="0" smtClean="0">
                <a:solidFill>
                  <a:srgbClr val="3333CC"/>
                </a:solidFill>
              </a:rPr>
              <a:t>InstrukcijeN</a:t>
            </a:r>
            <a:r>
              <a:rPr lang="sr-Latn-CS" sz="2100" dirty="0" smtClean="0"/>
              <a:t> se uvek pišu u zasebnom redu, ispod odgovarajućeg uslova, tj. </a:t>
            </a:r>
            <a:r>
              <a:rPr lang="sr-Latn-CS" sz="2100" dirty="0" smtClean="0">
                <a:solidFill>
                  <a:srgbClr val="FF0000"/>
                </a:solidFill>
              </a:rPr>
              <a:t>ne smeju biti u istom redu sa uslovima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grana je opciona, tj. ne mora se navoditi ako nema potrebe.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završava If naredbu.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If naredbom 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8439150" cy="10001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koja za argument ima broj poena koje je student dobio na ispitu i vraća ocenu koju je student dobio znajući da važi relacija: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571500" y="2400300"/>
          <a:ext cx="2725738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Equation" r:id="rId3" imgW="2019300" imgH="1219200" progId="Equation.DSMT4">
                  <p:embed/>
                </p:oleObj>
              </mc:Choice>
              <mc:Fallback>
                <p:oleObj name="Equation" r:id="rId3" imgW="2019300" imgH="1219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400300"/>
                        <a:ext cx="2725738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500438" y="2214563"/>
            <a:ext cx="5429250" cy="44783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900" dirty="0">
                <a:solidFill>
                  <a:srgbClr val="3333CC"/>
                </a:solidFill>
              </a:rPr>
              <a:t>Function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(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If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90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80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70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60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50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Else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End If</a:t>
            </a:r>
          </a:p>
          <a:p>
            <a:r>
              <a:rPr lang="en-GB" sz="1900" dirty="0">
                <a:solidFill>
                  <a:srgbClr val="3333CC"/>
                </a:solidFill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08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Jednolinijska If naredba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439150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slu</a:t>
            </a:r>
            <a:r>
              <a:rPr lang="sr-Latn-CS" sz="2100" dirty="0" smtClean="0"/>
              <a:t>čaju kada postoji samo jedan uslov i mali broj instrukcija, pogodnije je koristiti jednolinijsku </a:t>
            </a:r>
            <a:r>
              <a:rPr lang="sr-Latn-CS" sz="2100" dirty="0" smtClean="0">
                <a:solidFill>
                  <a:srgbClr val="3333CC"/>
                </a:solidFill>
              </a:rPr>
              <a:t>If</a:t>
            </a:r>
            <a:r>
              <a:rPr lang="sr-Latn-CS" sz="2100" dirty="0" smtClean="0"/>
              <a:t> naredbu, čiji je oblik: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smtClean="0">
                <a:solidFill>
                  <a:srgbClr val="339933"/>
                </a:solidFill>
              </a:rPr>
              <a:t>Instrukcije1</a:t>
            </a:r>
            <a:r>
              <a:rPr lang="en-GB" sz="2100" dirty="0" smtClean="0">
                <a:solidFill>
                  <a:srgbClr val="3333CC"/>
                </a:solidFill>
              </a:rPr>
              <a:t> Else </a:t>
            </a:r>
            <a:r>
              <a:rPr lang="en-GB" sz="2100" dirty="0" smtClean="0">
                <a:solidFill>
                  <a:srgbClr val="339933"/>
                </a:solidFill>
              </a:rPr>
              <a:t>Instrukcije2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jednolinijskom obliku, </a:t>
            </a:r>
            <a:r>
              <a:rPr lang="sr-Latn-CS" sz="2100" dirty="0" smtClean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se ne navodi!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 ovde je </a:t>
            </a: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deo opcion, tj. može se pisati: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err="1" smtClean="0">
                <a:solidFill>
                  <a:srgbClr val="339933"/>
                </a:solidFill>
              </a:rPr>
              <a:t>Instrukcije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endParaRPr lang="sr-Latn-C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u="sng" dirty="0" smtClean="0"/>
              <a:t>Primer</a:t>
            </a:r>
            <a:r>
              <a:rPr lang="en-US" sz="2100" u="sng" dirty="0" smtClean="0"/>
              <a:t>i</a:t>
            </a:r>
            <a:r>
              <a:rPr lang="sr-Latn-CS" sz="2100" dirty="0" smtClean="0"/>
              <a:t>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</a:t>
            </a:r>
          </a:p>
          <a:p>
            <a:pPr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 Else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_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</a:t>
            </a:r>
            <a:r>
              <a:rPr lang="en-GB" sz="2100" dirty="0" err="1" smtClean="0">
                <a:solidFill>
                  <a:srgbClr val="3333CC"/>
                </a:solidFill>
              </a:rPr>
              <a:t>MsgBox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GB" sz="2100" dirty="0" err="1" smtClean="0">
                <a:solidFill>
                  <a:srgbClr val="3333CC"/>
                </a:solidFill>
              </a:rPr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X je </a:t>
            </a:r>
            <a:r>
              <a:rPr lang="en-GB" sz="2100" dirty="0" err="1" smtClean="0">
                <a:solidFill>
                  <a:srgbClr val="3333CC"/>
                </a:solidFill>
              </a:rPr>
              <a:t>neparan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Select Case naredba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8286750" cy="46434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Select Case </a:t>
            </a:r>
            <a:r>
              <a:rPr lang="sr-Latn-CS" sz="2100" dirty="0" smtClean="0">
                <a:solidFill>
                  <a:srgbClr val="FF0000"/>
                </a:solidFill>
              </a:rPr>
              <a:t>TestniIzraz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Izraz1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...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IzrazN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</a:t>
            </a:r>
            <a:r>
              <a:rPr lang="sr-Latn-CS" sz="2100" dirty="0" smtClean="0">
                <a:solidFill>
                  <a:srgbClr val="3333CC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Else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     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>
                <a:solidFill>
                  <a:srgbClr val="3333CC"/>
                </a:solidFill>
              </a:rPr>
              <a:t>End Select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FF0000"/>
                </a:solidFill>
              </a:rPr>
              <a:t>TestniIzraz</a:t>
            </a:r>
            <a:r>
              <a:rPr lang="sr-Latn-CS" sz="2100" dirty="0" smtClean="0"/>
              <a:t> određuje koja će se </a:t>
            </a:r>
            <a:r>
              <a:rPr lang="sr-Latn-CS" sz="2100" dirty="0" smtClean="0">
                <a:solidFill>
                  <a:srgbClr val="3333CC"/>
                </a:solidFill>
              </a:rPr>
              <a:t>Case</a:t>
            </a:r>
            <a:r>
              <a:rPr lang="sr-Latn-CS" sz="2100" dirty="0" smtClean="0"/>
              <a:t> grana izvršiti.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Case Else</a:t>
            </a:r>
            <a:r>
              <a:rPr lang="sr-Latn-CS" sz="2100" dirty="0" smtClean="0"/>
              <a:t> grana je opciona.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>
                <a:solidFill>
                  <a:srgbClr val="3333CC"/>
                </a:solidFill>
              </a:rPr>
              <a:t>End Select</a:t>
            </a:r>
            <a:r>
              <a:rPr lang="sr-Latn-CS" sz="2100" dirty="0" smtClean="0"/>
              <a:t> završava </a:t>
            </a:r>
            <a:r>
              <a:rPr lang="sr-Latn-CS" sz="2100" dirty="0">
                <a:solidFill>
                  <a:srgbClr val="3333CC"/>
                </a:solidFill>
              </a:rPr>
              <a:t>Select Case</a:t>
            </a:r>
            <a:r>
              <a:rPr lang="sr-Latn-CS" sz="2100" dirty="0" smtClean="0"/>
              <a:t> naredbu.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Select Case naredbom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7191375" cy="4286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Napišimo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koristeći </a:t>
            </a: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/>
              <a:t>naredbu.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00063" y="1873250"/>
            <a:ext cx="5429250" cy="4770438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900" dirty="0">
                <a:solidFill>
                  <a:srgbClr val="3333CC"/>
                </a:solidFill>
              </a:rPr>
              <a:t>Function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(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r>
              <a:rPr lang="en-US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Select Case 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endParaRPr lang="en-US" sz="1900" dirty="0">
              <a:solidFill>
                <a:srgbClr val="3333CC"/>
              </a:solidFill>
            </a:endParaRP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</a:t>
            </a:r>
            <a:r>
              <a:rPr lang="en-US" sz="1900" b="1" dirty="0">
                <a:solidFill>
                  <a:srgbClr val="FF0000"/>
                </a:solidFill>
              </a:rPr>
              <a:t>Is &gt;= 90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80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70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60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50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Else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End Select</a:t>
            </a:r>
          </a:p>
          <a:p>
            <a:r>
              <a:rPr lang="en-US" sz="1900" dirty="0">
                <a:solidFill>
                  <a:srgbClr val="3333CC"/>
                </a:solidFill>
              </a:rPr>
              <a:t>End Function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6251575" y="2165350"/>
            <a:ext cx="2571750" cy="92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Is</a:t>
            </a:r>
            <a:r>
              <a:rPr lang="sr-Latn-CS"/>
              <a:t> radi specificiranja vrednosti!!!</a:t>
            </a:r>
            <a:endParaRPr lang="en-GB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2843484" y="2632074"/>
            <a:ext cx="3408090" cy="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286500" y="4105275"/>
            <a:ext cx="1928813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en-US" b="1">
                <a:solidFill>
                  <a:srgbClr val="FF0000"/>
                </a:solidFill>
              </a:rPr>
              <a:t>90</a:t>
            </a:r>
            <a:r>
              <a:rPr lang="sr-Latn-CS" b="1">
                <a:solidFill>
                  <a:srgbClr val="FF0000"/>
                </a:solidFill>
              </a:rPr>
              <a:t> To 100</a:t>
            </a:r>
            <a:endParaRPr lang="en-US" b="1">
              <a:solidFill>
                <a:srgbClr val="FF0000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"A"</a:t>
            </a:r>
          </a:p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sr-Latn-CS" b="1">
                <a:solidFill>
                  <a:srgbClr val="FF0000"/>
                </a:solidFill>
              </a:rPr>
              <a:t>8</a:t>
            </a:r>
            <a:r>
              <a:rPr lang="en-US" b="1">
                <a:solidFill>
                  <a:srgbClr val="FF0000"/>
                </a:solidFill>
              </a:rPr>
              <a:t>0</a:t>
            </a:r>
            <a:r>
              <a:rPr lang="sr-Latn-CS" b="1">
                <a:solidFill>
                  <a:srgbClr val="FF0000"/>
                </a:solidFill>
              </a:rPr>
              <a:t> To 90</a:t>
            </a:r>
            <a:endParaRPr lang="en-U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"B"</a:t>
            </a:r>
          </a:p>
          <a:p>
            <a:r>
              <a:rPr lang="sr-Latn-CS">
                <a:solidFill>
                  <a:srgbClr val="3333CC"/>
                </a:solidFill>
              </a:rPr>
              <a:t>...</a:t>
            </a:r>
            <a:endParaRPr lang="sr-Latn-CS"/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843485" y="2571750"/>
            <a:ext cx="360363" cy="3357563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26" name="Line 6"/>
          <p:cNvSpPr>
            <a:spLocks noChangeShapeType="1"/>
          </p:cNvSpPr>
          <p:nvPr/>
        </p:nvSpPr>
        <p:spPr bwMode="auto">
          <a:xfrm>
            <a:off x="3203848" y="4243390"/>
            <a:ext cx="3071540" cy="6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6286500" y="5583238"/>
            <a:ext cx="25717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To</a:t>
            </a:r>
            <a:r>
              <a:rPr lang="sr-Latn-CS"/>
              <a:t> radi specificiranja opsega vrednosti!!!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651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Case uslovi 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334375" cy="3357562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 </a:t>
            </a:r>
            <a:r>
              <a:rPr lang="sr-Latn-CS" sz="2100" dirty="0" smtClean="0">
                <a:solidFill>
                  <a:srgbClr val="1818FF"/>
                </a:solidFill>
              </a:rPr>
              <a:t>Case</a:t>
            </a:r>
            <a:r>
              <a:rPr lang="sr-Latn-CS" sz="2100" dirty="0" smtClean="0"/>
              <a:t> uslovu, više vrednosti se razdvaja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1818FF"/>
                </a:solidFill>
              </a:rPr>
              <a:t>Case  10, 20, 50 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Dozvoljene su i kombinacije vrednosti sa ključnim rečima </a:t>
            </a:r>
            <a:r>
              <a:rPr lang="sr-Latn-CS" sz="2100" dirty="0" smtClean="0">
                <a:solidFill>
                  <a:srgbClr val="1818FF"/>
                </a:solidFill>
              </a:rPr>
              <a:t>Is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1818FF"/>
                </a:solidFill>
              </a:rPr>
              <a:t>To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1818FF"/>
                </a:solidFill>
              </a:rPr>
              <a:t>   </a:t>
            </a:r>
            <a:r>
              <a:rPr lang="en-GB" sz="2100" dirty="0" smtClean="0">
                <a:solidFill>
                  <a:srgbClr val="1818FF"/>
                </a:solidFill>
              </a:rPr>
              <a:t>Case </a:t>
            </a:r>
            <a:r>
              <a:rPr lang="sr-Latn-CS" sz="2100" dirty="0" smtClean="0">
                <a:solidFill>
                  <a:srgbClr val="1818FF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en-GB" sz="2100" dirty="0" smtClean="0">
                <a:solidFill>
                  <a:srgbClr val="FF0000"/>
                </a:solidFill>
              </a:rPr>
              <a:t>3</a:t>
            </a:r>
            <a:r>
              <a:rPr lang="en-GB" sz="2100" dirty="0" smtClean="0">
                <a:solidFill>
                  <a:srgbClr val="1818FF"/>
                </a:solidFill>
              </a:rPr>
              <a:t>, </a:t>
            </a:r>
            <a:r>
              <a:rPr lang="sr-Latn-CS" sz="2100" dirty="0" smtClean="0">
                <a:solidFill>
                  <a:srgbClr val="339933"/>
                </a:solidFill>
              </a:rPr>
              <a:t>20 To 30</a:t>
            </a:r>
            <a:r>
              <a:rPr lang="sr-Latn-CS" sz="2100" dirty="0" smtClean="0">
                <a:solidFill>
                  <a:srgbClr val="1818FF"/>
                </a:solidFill>
              </a:rPr>
              <a:t>, </a:t>
            </a:r>
            <a:r>
              <a:rPr lang="en-GB" sz="2100" dirty="0" smtClean="0">
                <a:solidFill>
                  <a:srgbClr val="0070C0"/>
                </a:solidFill>
              </a:rPr>
              <a:t>50 To 60</a:t>
            </a:r>
            <a:r>
              <a:rPr lang="sr-Latn-CS" sz="2100" dirty="0" smtClean="0">
                <a:solidFill>
                  <a:srgbClr val="1818FF"/>
                </a:solidFill>
              </a:rPr>
              <a:t>, </a:t>
            </a:r>
            <a:r>
              <a:rPr lang="en-GB" sz="2100" dirty="0" smtClean="0">
                <a:solidFill>
                  <a:srgbClr val="FF9900"/>
                </a:solidFill>
              </a:rPr>
              <a:t>Is &gt; 90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U </a:t>
            </a:r>
            <a:r>
              <a:rPr lang="en-US" sz="2100" dirty="0" smtClean="0">
                <a:solidFill>
                  <a:srgbClr val="1818FF"/>
                </a:solidFill>
              </a:rPr>
              <a:t>Case</a:t>
            </a:r>
            <a:r>
              <a:rPr lang="en-US" sz="2100" dirty="0" smtClean="0"/>
              <a:t> </a:t>
            </a:r>
            <a:r>
              <a:rPr lang="en-US" sz="2100" dirty="0" err="1" smtClean="0"/>
              <a:t>uslovu</a:t>
            </a:r>
            <a:r>
              <a:rPr lang="en-US" sz="2100" dirty="0" smtClean="0"/>
              <a:t>, </a:t>
            </a:r>
            <a:r>
              <a:rPr lang="en-US" sz="2100" dirty="0" err="1" smtClean="0"/>
              <a:t>mogu</a:t>
            </a:r>
            <a:r>
              <a:rPr lang="en-US" sz="2100" dirty="0" smtClean="0"/>
              <a:t> se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stringovi</a:t>
            </a:r>
            <a:r>
              <a:rPr lang="en-U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FF9900"/>
                </a:solidFill>
              </a:rPr>
              <a:t>   </a:t>
            </a:r>
            <a:r>
              <a:rPr lang="en-GB" sz="2100" dirty="0" smtClean="0">
                <a:solidFill>
                  <a:srgbClr val="1818FF"/>
                </a:solidFill>
              </a:rPr>
              <a:t>Case </a:t>
            </a:r>
            <a:r>
              <a:rPr lang="sr-Latn-CS" sz="2100" dirty="0" smtClean="0">
                <a:solidFill>
                  <a:srgbClr val="FF0000"/>
                </a:solidFill>
              </a:rPr>
              <a:t>"aaa"</a:t>
            </a:r>
            <a:r>
              <a:rPr lang="sr-Latn-CS" sz="2100" dirty="0" smtClean="0">
                <a:solidFill>
                  <a:srgbClr val="1818FF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"bbb"</a:t>
            </a:r>
            <a:endParaRPr lang="en-U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FF0000"/>
                </a:solidFill>
              </a:rPr>
              <a:t>   </a:t>
            </a:r>
            <a:r>
              <a:rPr lang="en-US" sz="2100" dirty="0" err="1" smtClean="0"/>
              <a:t>odgovara</a:t>
            </a:r>
            <a:r>
              <a:rPr lang="en-US" sz="2100" dirty="0" smtClean="0"/>
              <a:t> </a:t>
            </a:r>
            <a:r>
              <a:rPr lang="en-US" sz="2100" dirty="0" err="1" smtClean="0"/>
              <a:t>svim</a:t>
            </a:r>
            <a:r>
              <a:rPr lang="en-US" sz="2100" dirty="0" smtClean="0"/>
              <a:t> </a:t>
            </a:r>
            <a:r>
              <a:rPr lang="en-US" sz="2100" dirty="0" err="1" smtClean="0"/>
              <a:t>stringovima</a:t>
            </a:r>
            <a:r>
              <a:rPr lang="en-US" sz="2100" dirty="0" smtClean="0"/>
              <a:t> </a:t>
            </a:r>
            <a:r>
              <a:rPr lang="en-US" sz="2100" dirty="0" err="1" smtClean="0"/>
              <a:t>izme</a:t>
            </a:r>
            <a:r>
              <a:rPr lang="sr-Latn-CS" sz="2100" dirty="0" smtClean="0"/>
              <a:t>đu </a:t>
            </a:r>
            <a:r>
              <a:rPr lang="sr-Latn-CS" sz="2100" dirty="0" smtClean="0">
                <a:solidFill>
                  <a:srgbClr val="3333CC"/>
                </a:solidFill>
              </a:rPr>
              <a:t>"aaa"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"bbb"</a:t>
            </a:r>
            <a:r>
              <a:rPr lang="sr-Latn-CS" sz="2100" dirty="0" smtClean="0"/>
              <a:t>, a to su </a:t>
            </a:r>
            <a:r>
              <a:rPr lang="sr-Latn-CS" sz="2100" dirty="0" smtClean="0">
                <a:solidFill>
                  <a:srgbClr val="3333CC"/>
                </a:solidFill>
              </a:rPr>
              <a:t>"aaaa"</a:t>
            </a:r>
            <a:r>
              <a:rPr lang="sr-Latn-CS" sz="2100" dirty="0" smtClean="0"/>
              <a:t>,</a:t>
            </a:r>
            <a:r>
              <a:rPr lang="sr-Latn-CS" sz="2100" dirty="0" smtClean="0">
                <a:solidFill>
                  <a:srgbClr val="3333CC"/>
                </a:solidFill>
              </a:rPr>
              <a:t> "aabcd"</a:t>
            </a:r>
            <a:r>
              <a:rPr lang="sr-Latn-CS" sz="2100" dirty="0" smtClean="0"/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babin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zub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/>
              <a:t>itd. 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GoTo naredba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405812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en-US" sz="2100" dirty="0" smtClean="0"/>
              <a:t> je </a:t>
            </a:r>
            <a:r>
              <a:rPr lang="en-US" sz="2100" dirty="0" err="1" smtClean="0"/>
              <a:t>naredba</a:t>
            </a:r>
            <a:r>
              <a:rPr lang="en-US" sz="2100" dirty="0" smtClean="0"/>
              <a:t> </a:t>
            </a:r>
            <a:r>
              <a:rPr lang="en-US" sz="2100" dirty="0" err="1" smtClean="0"/>
              <a:t>bezuslovnog</a:t>
            </a:r>
            <a:r>
              <a:rPr lang="en-US" sz="2100" dirty="0" smtClean="0"/>
              <a:t> </a:t>
            </a:r>
            <a:r>
              <a:rPr lang="en-US" sz="2100" dirty="0" err="1" smtClean="0"/>
              <a:t>skoka</a:t>
            </a:r>
            <a:r>
              <a:rPr lang="sr-Latn-CS" sz="2100" dirty="0" smtClean="0"/>
              <a:t> (grananja)</a:t>
            </a:r>
            <a:r>
              <a:rPr lang="en-US" sz="2100" dirty="0" smtClean="0"/>
              <a:t>,</a:t>
            </a:r>
            <a:r>
              <a:rPr lang="vi-VN" sz="2100" dirty="0" smtClean="0"/>
              <a:t> </a:t>
            </a:r>
            <a:r>
              <a:rPr lang="en-US" sz="2100" dirty="0" err="1" smtClean="0"/>
              <a:t>tj</a:t>
            </a:r>
            <a:r>
              <a:rPr lang="en-US" sz="2100" dirty="0" smtClean="0"/>
              <a:t>. </a:t>
            </a:r>
            <a:r>
              <a:rPr lang="en-US" sz="2100" dirty="0" err="1" smtClean="0">
                <a:solidFill>
                  <a:srgbClr val="1818FF"/>
                </a:solidFill>
              </a:rPr>
              <a:t>GoTo</a:t>
            </a:r>
            <a:r>
              <a:rPr lang="vi-VN" sz="2100" dirty="0" smtClean="0"/>
              <a:t> bezuslovno prebacuje izvrš</a:t>
            </a:r>
            <a:r>
              <a:rPr lang="en-US" sz="2100" dirty="0" smtClean="0"/>
              <a:t>ava</a:t>
            </a:r>
            <a:r>
              <a:rPr lang="vi-VN" sz="2100" dirty="0" smtClean="0"/>
              <a:t>nje programa</a:t>
            </a:r>
            <a:r>
              <a:rPr lang="sr-Latn-CS" sz="2100" dirty="0" smtClean="0"/>
              <a:t> </a:t>
            </a:r>
            <a:r>
              <a:rPr lang="vi-VN" sz="2100" dirty="0" smtClean="0"/>
              <a:t>na određenu instrukciju procedure koja mora započeti </a:t>
            </a:r>
            <a:r>
              <a:rPr lang="vi-VN" sz="2100" dirty="0" smtClean="0">
                <a:solidFill>
                  <a:srgbClr val="FF0000"/>
                </a:solidFill>
              </a:rPr>
              <a:t>labelom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100" dirty="0" smtClean="0"/>
              <a:t>Labela je oznaka </a:t>
            </a:r>
            <a:r>
              <a:rPr lang="en-US" sz="2100" dirty="0" err="1" smtClean="0"/>
              <a:t>koja</a:t>
            </a:r>
            <a:r>
              <a:rPr lang="en-US" sz="2100" dirty="0" smtClean="0"/>
              <a:t> </a:t>
            </a:r>
            <a:r>
              <a:rPr lang="vi-VN" sz="2100" dirty="0" smtClean="0"/>
              <a:t>jednoznačno odre</a:t>
            </a:r>
            <a:r>
              <a:rPr lang="sr-Latn-CS" sz="2100" dirty="0" smtClean="0"/>
              <a:t>đuje</a:t>
            </a:r>
            <a:r>
              <a:rPr lang="vi-VN" sz="2100" dirty="0" smtClean="0"/>
              <a:t> instrukciju na koju se ide naredbom GoTo. Labela može biti </a:t>
            </a:r>
            <a:r>
              <a:rPr lang="vi-VN" sz="2100" dirty="0" smtClean="0">
                <a:solidFill>
                  <a:srgbClr val="FF0000"/>
                </a:solidFill>
              </a:rPr>
              <a:t>tekstualni string praćen dvotačkom</a:t>
            </a:r>
            <a:r>
              <a:rPr lang="vi-VN" sz="2100" dirty="0" smtClean="0"/>
              <a:t> (:) ili </a:t>
            </a:r>
            <a:r>
              <a:rPr lang="vi-VN" sz="2100" dirty="0" smtClean="0">
                <a:solidFill>
                  <a:srgbClr val="FF0000"/>
                </a:solidFill>
              </a:rPr>
              <a:t>broj bez dvotačke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en-US" sz="2100" dirty="0" smtClean="0">
                <a:solidFill>
                  <a:srgbClr val="3333CC"/>
                </a:solidFill>
              </a:rPr>
              <a:t> Then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Lab</a:t>
            </a:r>
            <a:r>
              <a:rPr lang="en-US" sz="2100" dirty="0" smtClean="0">
                <a:solidFill>
                  <a:srgbClr val="3333CC"/>
                </a:solidFill>
              </a:rPr>
              <a:t> Else </a:t>
            </a:r>
            <a:r>
              <a:rPr lang="en-US" sz="2100" dirty="0" err="1" smtClean="0">
                <a:solidFill>
                  <a:srgbClr val="3333CC"/>
                </a:solidFill>
              </a:rPr>
              <a:t>GoTo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smtClean="0">
                <a:solidFill>
                  <a:srgbClr val="FF0000"/>
                </a:solidFill>
              </a:rPr>
              <a:t>L</a:t>
            </a:r>
            <a:r>
              <a:rPr lang="sr-Latn-CS" sz="2100" dirty="0" smtClean="0">
                <a:solidFill>
                  <a:srgbClr val="FF0000"/>
                </a:solidFill>
              </a:rPr>
              <a:t>ab</a:t>
            </a:r>
            <a:r>
              <a:rPr lang="en-US" sz="2100" dirty="0" smtClean="0">
                <a:solidFill>
                  <a:srgbClr val="FF0000"/>
                </a:solidFill>
              </a:rPr>
              <a:t>: </a:t>
            </a:r>
            <a:r>
              <a:rPr lang="sr-Latn-CS" sz="2100" dirty="0" smtClean="0">
                <a:solidFill>
                  <a:srgbClr val="3333CC"/>
                </a:solidFill>
              </a:rPr>
              <a:t>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FF0000"/>
                </a:solidFill>
              </a:rPr>
              <a:t>1000</a:t>
            </a:r>
            <a:r>
              <a:rPr lang="sr-Latn-CS" sz="2100" dirty="0" smtClean="0">
                <a:solidFill>
                  <a:srgbClr val="3333CC"/>
                </a:solidFill>
              </a:rPr>
              <a:t> Naredbe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US" sz="2100" dirty="0" err="1" smtClean="0"/>
              <a:t>GoTo</a:t>
            </a:r>
            <a:r>
              <a:rPr lang="vi-VN" sz="2100" dirty="0" smtClean="0"/>
              <a:t> ne može da grana van procedure</a:t>
            </a:r>
            <a:r>
              <a:rPr lang="sr-Latn-CS" sz="2100" dirty="0" smtClean="0"/>
              <a:t>!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vi-VN" sz="2100" dirty="0" smtClean="0"/>
              <a:t>U VBA proceduri može postojati proizvoljan broj </a:t>
            </a:r>
            <a:r>
              <a:rPr lang="sr-Latn-CS" sz="2100" dirty="0" smtClean="0"/>
              <a:t>različitih </a:t>
            </a:r>
            <a:r>
              <a:rPr lang="vi-VN" sz="2100" dirty="0" smtClean="0"/>
              <a:t>labela.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GB" sz="2100" dirty="0" err="1" smtClean="0">
                <a:solidFill>
                  <a:srgbClr val="3333CC"/>
                </a:solidFill>
              </a:rPr>
              <a:t>GoTo</a:t>
            </a:r>
            <a:r>
              <a:rPr lang="en-GB" sz="2100" dirty="0" smtClean="0"/>
              <a:t> </a:t>
            </a:r>
            <a:r>
              <a:rPr lang="sr-Latn-CS" sz="2100" dirty="0" smtClean="0"/>
              <a:t>ćemo uglavnom koristiti kod </a:t>
            </a:r>
            <a:r>
              <a:rPr lang="en-GB" sz="2100" dirty="0" err="1" smtClean="0"/>
              <a:t>upravljanj</a:t>
            </a:r>
            <a:r>
              <a:rPr lang="sr-Latn-CS" sz="2100" dirty="0" smtClean="0"/>
              <a:t>a</a:t>
            </a:r>
            <a:r>
              <a:rPr lang="en-GB" sz="2100" dirty="0" smtClean="0"/>
              <a:t> </a:t>
            </a:r>
            <a:r>
              <a:rPr lang="en-GB" sz="2100" dirty="0" err="1" smtClean="0"/>
              <a:t>greškama</a:t>
            </a:r>
            <a:r>
              <a:rPr lang="sr-Latn-CS" sz="2100" dirty="0" smtClean="0"/>
              <a:t>.</a:t>
            </a:r>
            <a:r>
              <a:rPr lang="en-GB" sz="2100" dirty="0" smtClean="0"/>
              <a:t> </a:t>
            </a:r>
            <a:endParaRPr lang="sr-Latn-C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28908</TotalTime>
  <Words>2106</Words>
  <Application>Microsoft Office PowerPoint</Application>
  <PresentationFormat>On-screen Show (4:3)</PresentationFormat>
  <Paragraphs>363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Equation</vt:lpstr>
      <vt:lpstr>Programiranje kroz aplikacije</vt:lpstr>
      <vt:lpstr>Kontrola toka u VBA</vt:lpstr>
      <vt:lpstr>If naredba</vt:lpstr>
      <vt:lpstr>Primer sa If naredbom </vt:lpstr>
      <vt:lpstr>Jednolinijska If naredba </vt:lpstr>
      <vt:lpstr>Select Case naredba</vt:lpstr>
      <vt:lpstr>Primer sa Select Case naredbom </vt:lpstr>
      <vt:lpstr>Case uslovi </vt:lpstr>
      <vt:lpstr>GoTo naredba</vt:lpstr>
      <vt:lpstr>For petlja</vt:lpstr>
      <vt:lpstr>Do While petlja</vt:lpstr>
      <vt:lpstr>Do Until petlja</vt:lpstr>
      <vt:lpstr>Do petlja</vt:lpstr>
      <vt:lpstr>While petlja</vt:lpstr>
      <vt:lpstr>Nizovi</vt:lpstr>
      <vt:lpstr>Deklaracija nizova</vt:lpstr>
      <vt:lpstr>Primer sa nizovima</vt:lpstr>
      <vt:lpstr>Višedimenzioni nizovi</vt:lpstr>
      <vt:lpstr>Dinamički nizovi</vt:lpstr>
      <vt:lpstr>Primer sa dinamičkim nizovima</vt:lpstr>
      <vt:lpstr>Niz kao argument funkcije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PC</cp:lastModifiedBy>
  <cp:revision>842</cp:revision>
  <dcterms:created xsi:type="dcterms:W3CDTF">2004-08-23T07:37:27Z</dcterms:created>
  <dcterms:modified xsi:type="dcterms:W3CDTF">2021-10-19T14:20:45Z</dcterms:modified>
</cp:coreProperties>
</file>