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327" r:id="rId4"/>
    <p:sldId id="329" r:id="rId5"/>
    <p:sldId id="328" r:id="rId6"/>
    <p:sldId id="330" r:id="rId7"/>
    <p:sldId id="331" r:id="rId8"/>
    <p:sldId id="332" r:id="rId9"/>
    <p:sldId id="333" r:id="rId10"/>
    <p:sldId id="334" r:id="rId11"/>
    <p:sldId id="349" r:id="rId12"/>
    <p:sldId id="335" r:id="rId13"/>
    <p:sldId id="336" r:id="rId14"/>
    <p:sldId id="337" r:id="rId15"/>
    <p:sldId id="338" r:id="rId16"/>
    <p:sldId id="339" r:id="rId17"/>
    <p:sldId id="350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24" r:id="rId27"/>
    <p:sldId id="348" r:id="rId28"/>
    <p:sldId id="323" r:id="rId29"/>
    <p:sldId id="325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9900"/>
    <a:srgbClr val="339933"/>
    <a:srgbClr val="CCFFCC"/>
    <a:srgbClr val="CC66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7" d="100"/>
          <a:sy n="127" d="100"/>
        </p:scale>
        <p:origin x="10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C16A8C2-81A0-4857-BFAA-C026A99A5D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38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8CCFD50-145A-4638-86D1-501D149E6F77}" type="datetimeFigureOut">
              <a:rPr lang="sr-Latn-CS"/>
              <a:pPr>
                <a:defRPr/>
              </a:pPr>
              <a:t>1.3.2023.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F55BAD4-D72C-4B18-B6C3-E4C28815129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05466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498E9-26A5-494B-AACD-C95FCF76B7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300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2782-255B-456C-85DF-53F15587AF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224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75AC1-2347-4BB9-BBBF-BCF6D1A9B7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662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C7389-9AF0-4CBD-A4B8-C19DD67D20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22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708B6-81AF-4E37-97E9-C69D98B77F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29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0E136-3728-4627-BD6B-CFECEF3E26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843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5C74-4142-416D-A18C-BD8F1E8245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26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DEEF9-47F9-4EA7-88C3-4FD66F5ED9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5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7941B-0B62-4F59-B47C-0C8AA6409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853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3A047-3AB6-4B7D-AFFF-508E0313E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32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0E539-6E49-4627-BFDB-0156B23A3D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625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E6A2AB4-CE71-4281-A233-5D4DFA5648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97425"/>
            <a:ext cx="7072312" cy="12858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Rad sa stringovima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Rad sa vremenom i datumima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LTrim</a:t>
            </a:r>
            <a:r>
              <a:rPr lang="sr-Latn-CS" sz="3600" smtClean="0"/>
              <a:t>, </a:t>
            </a:r>
            <a:r>
              <a:rPr lang="en-US" sz="3600" smtClean="0"/>
              <a:t>RTrim</a:t>
            </a:r>
            <a:r>
              <a:rPr lang="sr-Latn-CS" sz="3600" smtClean="0"/>
              <a:t> i </a:t>
            </a:r>
            <a:r>
              <a:rPr lang="en-US" sz="3600" smtClean="0"/>
              <a:t>Trim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392906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LTrim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počinje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LTrim("   Makro")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RTrim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</a:t>
            </a:r>
            <a:r>
              <a:rPr lang="en-US" sz="2100" smtClean="0"/>
              <a:t>se zavr</a:t>
            </a:r>
            <a:r>
              <a:rPr lang="sr-Latn-CS" sz="2100" smtClean="0"/>
              <a:t>š</a:t>
            </a:r>
            <a:r>
              <a:rPr lang="en-US" sz="2100" smtClean="0"/>
              <a:t>av</a:t>
            </a:r>
            <a:r>
              <a:rPr lang="sr-Latn-CS" sz="2100" smtClean="0"/>
              <a:t>a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R</a:t>
            </a:r>
            <a:r>
              <a:rPr lang="en-GB" sz="2100" smtClean="0">
                <a:solidFill>
                  <a:srgbClr val="3333CC"/>
                </a:solidFill>
              </a:rPr>
              <a:t>Trim("Makro   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počinje i </a:t>
            </a:r>
            <a:r>
              <a:rPr lang="en-US" sz="2100" smtClean="0"/>
              <a:t>zavr</a:t>
            </a:r>
            <a:r>
              <a:rPr lang="sr-Latn-CS" sz="2100" smtClean="0"/>
              <a:t>š</a:t>
            </a:r>
            <a:r>
              <a:rPr lang="en-US" sz="2100" smtClean="0"/>
              <a:t>av</a:t>
            </a:r>
            <a:r>
              <a:rPr lang="sr-Latn-CS" sz="2100" smtClean="0"/>
              <a:t>a se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Trim("</a:t>
            </a: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Makro   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sr-Latn-CS" sz="210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Split i Join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>
          <a:xfrm>
            <a:off x="285750" y="1281113"/>
            <a:ext cx="8678863" cy="20764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Split</a:t>
            </a:r>
            <a:r>
              <a:rPr lang="sr-Latn-CS" sz="2100" b="1" smtClean="0">
                <a:solidFill>
                  <a:srgbClr val="3333CC"/>
                </a:solidFill>
              </a:rPr>
              <a:t>(str</a:t>
            </a:r>
            <a:r>
              <a:rPr lang="en-US" sz="2100" b="1" smtClean="0">
                <a:solidFill>
                  <a:srgbClr val="3333CC"/>
                </a:solidFill>
              </a:rPr>
              <a:t>,</a:t>
            </a:r>
            <a:r>
              <a:rPr lang="sr-Latn-RS" sz="2100" b="1" smtClean="0">
                <a:solidFill>
                  <a:srgbClr val="3333CC"/>
                </a:solidFill>
              </a:rPr>
              <a:t> </a:t>
            </a:r>
            <a:r>
              <a:rPr lang="en-US" sz="2100" b="1" smtClean="0">
                <a:solidFill>
                  <a:srgbClr val="3333CC"/>
                </a:solidFill>
              </a:rPr>
              <a:t>kar</a:t>
            </a:r>
            <a:r>
              <a:rPr lang="sr-Latn-CS" sz="2100" b="1" smtClean="0">
                <a:solidFill>
                  <a:srgbClr val="3333CC"/>
                </a:solidFill>
              </a:rPr>
              <a:t>)</a:t>
            </a:r>
            <a:r>
              <a:rPr lang="sr-Latn-CS" sz="2100" smtClean="0"/>
              <a:t> </a:t>
            </a:r>
            <a:r>
              <a:rPr lang="sr-Latn-RS" sz="2100" smtClean="0"/>
              <a:t>deli</a:t>
            </a:r>
            <a:r>
              <a:rPr lang="en-US" sz="2100" smtClean="0"/>
              <a:t>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en-US" sz="2100" smtClean="0"/>
              <a:t> na niz stringova, pri </a:t>
            </a:r>
            <a:r>
              <a:rPr lang="sr-Latn-RS" sz="2100" smtClean="0"/>
              <a:t>čemu se deljenje vrši</a:t>
            </a:r>
            <a:r>
              <a:rPr lang="sr-Latn-CS" sz="2100" smtClean="0"/>
              <a:t> na karakteru </a:t>
            </a:r>
            <a:r>
              <a:rPr lang="sr-Latn-CS" sz="2100" smtClean="0">
                <a:solidFill>
                  <a:srgbClr val="3333CC"/>
                </a:solidFill>
              </a:rPr>
              <a:t>kar</a:t>
            </a:r>
            <a:r>
              <a:rPr lang="sr-Latn-CS" sz="2100" smtClean="0"/>
              <a:t>. </a:t>
            </a:r>
            <a:r>
              <a:rPr lang="sr-Latn-CS" sz="2100" smtClean="0">
                <a:solidFill>
                  <a:srgbClr val="FF0000"/>
                </a:solidFill>
              </a:rPr>
              <a:t>Funkcija vraća niz stringova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sr-Latn-RS" sz="2100" b="1" smtClean="0">
                <a:solidFill>
                  <a:srgbClr val="3333CC"/>
                </a:solidFill>
              </a:rPr>
              <a:t>Join</a:t>
            </a:r>
            <a:r>
              <a:rPr lang="sr-Latn-CS" sz="2100" b="1" smtClean="0">
                <a:solidFill>
                  <a:srgbClr val="3333CC"/>
                </a:solidFill>
              </a:rPr>
              <a:t>(niz, kar)</a:t>
            </a:r>
            <a:r>
              <a:rPr lang="sr-Latn-CS" sz="2100" smtClean="0"/>
              <a:t> </a:t>
            </a:r>
            <a:r>
              <a:rPr lang="sr-Latn-RS" sz="2100" smtClean="0"/>
              <a:t>vraća string dobijenih spajanjem svih stringova iz niza </a:t>
            </a:r>
            <a:r>
              <a:rPr lang="sr-Latn-RS" sz="2100" b="1" smtClean="0">
                <a:solidFill>
                  <a:srgbClr val="3333CC"/>
                </a:solidFill>
              </a:rPr>
              <a:t>niz</a:t>
            </a:r>
            <a:r>
              <a:rPr lang="sr-Latn-RS" sz="2100" smtClean="0"/>
              <a:t>, pri čemu se stringovi razdvajaju karakterom </a:t>
            </a:r>
            <a:r>
              <a:rPr lang="sr-Latn-RS" sz="2100" smtClean="0">
                <a:solidFill>
                  <a:srgbClr val="3333CC"/>
                </a:solidFill>
              </a:rPr>
              <a:t>kar</a:t>
            </a:r>
            <a:r>
              <a:rPr lang="sr-Latn-RS" sz="2100" smtClean="0"/>
              <a:t>.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 obe funkcije, ako se </a:t>
            </a:r>
            <a:r>
              <a:rPr lang="sr-Latn-CS" sz="2100" smtClean="0">
                <a:solidFill>
                  <a:srgbClr val="3333CC"/>
                </a:solidFill>
              </a:rPr>
              <a:t>kar</a:t>
            </a:r>
            <a:r>
              <a:rPr lang="sr-Latn-CS" sz="2100" smtClean="0"/>
              <a:t> izostavi, </a:t>
            </a:r>
            <a:r>
              <a:rPr lang="sr-Latn-RS" sz="2100" smtClean="0"/>
              <a:t>podrazumeva se da je spejs.</a:t>
            </a:r>
            <a:endParaRPr lang="sr-Latn-CS" sz="2100" smtClean="0">
              <a:solidFill>
                <a:srgbClr val="3333CC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50824" y="3500815"/>
            <a:ext cx="5185271" cy="313932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sr-Latn-R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SplitJoin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String, K As String)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 As String, I As Integer,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String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Split(S, K)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funkcije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Split"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</a:t>
            </a:r>
            <a:r>
              <a:rPr lang="en-US" dirty="0" err="1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</a:t>
            </a:r>
            <a:r>
              <a:rPr lang="en-US" dirty="0" err="1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)</a:t>
            </a:r>
            <a:r>
              <a:rPr lang="en-US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To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UBound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funkcije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J</a:t>
            </a:r>
            <a:r>
              <a:rPr lang="sr-Latn-R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in"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Join(</a:t>
            </a:r>
            <a:r>
              <a:rPr lang="en-US" b="1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, "%")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147817" y="4240213"/>
            <a:ext cx="2439987" cy="20304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 funkcije Split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Danas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 funkcije J</a:t>
            </a:r>
            <a:r>
              <a:rPr lang="sr-Latn-R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</a:t>
            </a: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Danas%je%fin%dan</a:t>
            </a:r>
            <a:endParaRPr lang="en-US" dirty="0">
              <a:solidFill>
                <a:srgbClr val="339933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13318" name="Rectangle 1"/>
          <p:cNvSpPr>
            <a:spLocks noChangeArrowheads="1"/>
          </p:cNvSpPr>
          <p:nvPr/>
        </p:nvSpPr>
        <p:spPr bwMode="auto">
          <a:xfrm>
            <a:off x="5693792" y="3549650"/>
            <a:ext cx="3414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0070C0"/>
                </a:solidFill>
              </a:rPr>
              <a:t>SplitJoin "Danas je fin dan", " "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13319" name="Down Arrow 2"/>
          <p:cNvSpPr>
            <a:spLocks noChangeArrowheads="1"/>
          </p:cNvSpPr>
          <p:nvPr/>
        </p:nvSpPr>
        <p:spPr bwMode="auto">
          <a:xfrm>
            <a:off x="7308279" y="3886200"/>
            <a:ext cx="92075" cy="344488"/>
          </a:xfrm>
          <a:prstGeom prst="downArrow">
            <a:avLst>
              <a:gd name="adj1" fmla="val 50000"/>
              <a:gd name="adj2" fmla="val 5004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Rad sa </a:t>
            </a:r>
            <a:r>
              <a:rPr lang="sr-Latn-CS" sz="3600" dirty="0" smtClean="0"/>
              <a:t>kôdovima </a:t>
            </a:r>
            <a:r>
              <a:rPr lang="sr-Latn-CS" sz="3600" dirty="0" smtClean="0"/>
              <a:t>karaktera</a:t>
            </a:r>
            <a:endParaRPr lang="en-US" sz="3600" dirty="0" smtClean="0"/>
          </a:p>
        </p:txBody>
      </p:sp>
      <p:sp>
        <p:nvSpPr>
          <p:cNvPr id="14339" name="Content Placeholder 3"/>
          <p:cNvSpPr>
            <a:spLocks noGrp="1"/>
          </p:cNvSpPr>
          <p:nvPr>
            <p:ph idx="1"/>
          </p:nvPr>
        </p:nvSpPr>
        <p:spPr>
          <a:xfrm>
            <a:off x="285750" y="1411288"/>
            <a:ext cx="8572500" cy="5089525"/>
          </a:xfrm>
        </p:spPr>
        <p:txBody>
          <a:bodyPr/>
          <a:lstStyle/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Asc(str)</a:t>
            </a:r>
            <a:r>
              <a:rPr lang="sr-Latn-CS" sz="2100" smtClean="0"/>
              <a:t> v</a:t>
            </a:r>
            <a:r>
              <a:rPr lang="en-US" sz="2100" smtClean="0"/>
              <a:t>raća ANSI kôd prvog karaktera u stringu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	Asc("A")</a:t>
            </a:r>
            <a:r>
              <a:rPr lang="sr-Latn-CS" sz="2100" smtClean="0"/>
              <a:t>  vraća broj </a:t>
            </a:r>
            <a:r>
              <a:rPr lang="sr-Latn-CS" sz="2100" smtClean="0">
                <a:solidFill>
                  <a:srgbClr val="3333CC"/>
                </a:solidFill>
              </a:rPr>
              <a:t>65</a:t>
            </a:r>
            <a:endParaRPr lang="en-US" sz="2100" smtClean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Asc</a:t>
            </a:r>
            <a:r>
              <a:rPr lang="sr-Latn-CS" sz="2100" b="1" smtClean="0">
                <a:solidFill>
                  <a:srgbClr val="3333CC"/>
                </a:solidFill>
              </a:rPr>
              <a:t>W</a:t>
            </a:r>
            <a:r>
              <a:rPr lang="en-U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v</a:t>
            </a:r>
            <a:r>
              <a:rPr lang="en-US" sz="2100" smtClean="0"/>
              <a:t>raća </a:t>
            </a:r>
            <a:r>
              <a:rPr lang="sr-Latn-CS" sz="2100" smtClean="0"/>
              <a:t>Unicode</a:t>
            </a:r>
            <a:r>
              <a:rPr lang="en-US" sz="2100" smtClean="0"/>
              <a:t> kôd prvog karaktera u stringu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	Asc</a:t>
            </a:r>
            <a:r>
              <a:rPr lang="sr-Latn-CS" sz="2100" smtClean="0">
                <a:solidFill>
                  <a:srgbClr val="3333CC"/>
                </a:solidFill>
              </a:rPr>
              <a:t>W</a:t>
            </a:r>
            <a:r>
              <a:rPr lang="en-GB" sz="2100" smtClean="0">
                <a:solidFill>
                  <a:srgbClr val="3333CC"/>
                </a:solidFill>
              </a:rPr>
              <a:t>("Žarko")</a:t>
            </a:r>
            <a:r>
              <a:rPr lang="sr-Latn-CS" sz="2100" smtClean="0"/>
              <a:t>  vraća broj </a:t>
            </a:r>
            <a:r>
              <a:rPr lang="sr-Latn-CS" sz="2100" smtClean="0">
                <a:solidFill>
                  <a:srgbClr val="3333CC"/>
                </a:solidFill>
              </a:rPr>
              <a:t>381</a:t>
            </a:r>
            <a:endParaRPr lang="en-US" sz="2100" smtClean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Chr(kodkar)</a:t>
            </a:r>
            <a:r>
              <a:rPr lang="sr-Latn-CS" sz="2100" smtClean="0"/>
              <a:t> v</a:t>
            </a:r>
            <a:r>
              <a:rPr lang="en-US" sz="2100" smtClean="0"/>
              <a:t>raća karakter koji odgovara ANSI kôdu </a:t>
            </a:r>
            <a:r>
              <a:rPr lang="en-US" sz="2100" smtClean="0">
                <a:solidFill>
                  <a:srgbClr val="3333CC"/>
                </a:solidFill>
              </a:rPr>
              <a:t>kodkar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Chr(65)</a:t>
            </a:r>
            <a:r>
              <a:rPr lang="en-GB" sz="2100" smtClean="0"/>
              <a:t> vraća karakter </a:t>
            </a:r>
            <a:r>
              <a:rPr lang="en-GB" sz="2100" smtClean="0">
                <a:solidFill>
                  <a:srgbClr val="3333CC"/>
                </a:solidFill>
              </a:rPr>
              <a:t>"A"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Chr</a:t>
            </a:r>
            <a:r>
              <a:rPr lang="sr-Latn-CS" sz="2100" b="1" smtClean="0">
                <a:solidFill>
                  <a:srgbClr val="3333CC"/>
                </a:solidFill>
              </a:rPr>
              <a:t>W</a:t>
            </a:r>
            <a:r>
              <a:rPr lang="en-US" sz="2100" b="1" smtClean="0">
                <a:solidFill>
                  <a:srgbClr val="3333CC"/>
                </a:solidFill>
              </a:rPr>
              <a:t>(kodkar)</a:t>
            </a:r>
            <a:r>
              <a:rPr lang="sr-Latn-CS" sz="2100" smtClean="0"/>
              <a:t> v</a:t>
            </a:r>
            <a:r>
              <a:rPr lang="en-US" sz="2100" smtClean="0"/>
              <a:t>raća karakter koji odgovara </a:t>
            </a:r>
            <a:r>
              <a:rPr lang="sr-Latn-CS" sz="2100" smtClean="0"/>
              <a:t>Unicode</a:t>
            </a:r>
            <a:r>
              <a:rPr lang="en-US" sz="2100" smtClean="0"/>
              <a:t> kôdu </a:t>
            </a:r>
            <a:r>
              <a:rPr lang="en-US" sz="2100" smtClean="0">
                <a:solidFill>
                  <a:srgbClr val="3333CC"/>
                </a:solidFill>
              </a:rPr>
              <a:t>kodkar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Chr</a:t>
            </a:r>
            <a:r>
              <a:rPr lang="sr-Latn-CS" sz="2100" smtClean="0">
                <a:solidFill>
                  <a:srgbClr val="3333CC"/>
                </a:solidFill>
              </a:rPr>
              <a:t>W</a:t>
            </a:r>
            <a:r>
              <a:rPr lang="en-GB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3333CC"/>
                </a:solidFill>
              </a:rPr>
              <a:t>382</a:t>
            </a:r>
            <a:r>
              <a:rPr lang="en-GB" sz="2100" smtClean="0">
                <a:solidFill>
                  <a:srgbClr val="3333CC"/>
                </a:solidFill>
              </a:rPr>
              <a:t>)</a:t>
            </a:r>
            <a:r>
              <a:rPr lang="en-GB" sz="2100" smtClean="0"/>
              <a:t> vraća karakter </a:t>
            </a:r>
            <a:r>
              <a:rPr lang="en-GB" sz="2100" smtClean="0">
                <a:solidFill>
                  <a:srgbClr val="3333CC"/>
                </a:solidFill>
              </a:rPr>
              <a:t>"ž"</a:t>
            </a:r>
            <a:endParaRPr lang="sr-Latn-CS" sz="210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vi-VN" sz="3600" smtClean="0"/>
              <a:t>Rad sa slovima š, đ, č, ć i ž</a:t>
            </a:r>
            <a:endParaRPr lang="en-US" sz="3600" smtClean="0"/>
          </a:p>
        </p:txBody>
      </p:sp>
      <p:sp>
        <p:nvSpPr>
          <p:cNvPr id="15363" name="Content Placeholder 3"/>
          <p:cNvSpPr>
            <a:spLocks noGrp="1"/>
          </p:cNvSpPr>
          <p:nvPr>
            <p:ph idx="1"/>
          </p:nvPr>
        </p:nvSpPr>
        <p:spPr>
          <a:xfrm>
            <a:off x="285750" y="1268760"/>
            <a:ext cx="8643938" cy="5467350"/>
          </a:xfrm>
        </p:spPr>
        <p:txBody>
          <a:bodyPr/>
          <a:lstStyle/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rad sa našim slovima koristimo funkciju </a:t>
            </a:r>
            <a:r>
              <a:rPr lang="sr-Latn-CS" sz="2100" dirty="0" smtClean="0">
                <a:solidFill>
                  <a:srgbClr val="3333CC"/>
                </a:solidFill>
              </a:rPr>
              <a:t>ChrW</a:t>
            </a:r>
            <a:r>
              <a:rPr lang="sr-Latn-CS" sz="2100" dirty="0" smtClean="0"/>
              <a:t>. Jedino što treba da znamo su Unicode kodovi naših slova (tabela ispod).</a:t>
            </a: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1500" dirty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1500" dirty="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Na primer, string </a:t>
            </a:r>
            <a:r>
              <a:rPr lang="sr-Latn-CS" sz="2100" dirty="0" smtClean="0">
                <a:solidFill>
                  <a:srgbClr val="3333CC"/>
                </a:solidFill>
              </a:rPr>
              <a:t>"Šećer"</a:t>
            </a:r>
            <a:r>
              <a:rPr lang="sr-Latn-CS" sz="2100" dirty="0" smtClean="0"/>
              <a:t> bi se definisao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nl-NL" sz="2100" dirty="0" smtClean="0">
                <a:solidFill>
                  <a:srgbClr val="3333CC"/>
                </a:solidFill>
              </a:rPr>
              <a:t>S = ChrW(352) + "e" + ChrW(263) + "er"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Na ovaj način ne možemo prikazati ova slova u korisničkim formama. Da bi to uradili, sistemski moramo podesiti opciju </a:t>
            </a:r>
            <a:r>
              <a:rPr lang="sr-Latn-CS" sz="2100" b="1" dirty="0" smtClean="0"/>
              <a:t>Language for non-Unicode programs</a:t>
            </a:r>
            <a:r>
              <a:rPr lang="sr-Latn-CS" sz="2100" dirty="0" smtClean="0"/>
              <a:t> na Serbian (Latin). Ova opcija se nalazi na tabu </a:t>
            </a:r>
            <a:r>
              <a:rPr lang="sr-Latn-CS" sz="2100" dirty="0" smtClean="0">
                <a:solidFill>
                  <a:srgbClr val="FF0000"/>
                </a:solidFill>
              </a:rPr>
              <a:t>Administrative</a:t>
            </a:r>
            <a:r>
              <a:rPr lang="sr-Latn-CS" sz="2100" dirty="0" smtClean="0"/>
              <a:t> prozora </a:t>
            </a:r>
            <a:r>
              <a:rPr lang="sr-Latn-CS" sz="2100" dirty="0" smtClean="0">
                <a:solidFill>
                  <a:srgbClr val="FF0000"/>
                </a:solidFill>
              </a:rPr>
              <a:t>Region and Language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FF0000"/>
                </a:solidFill>
              </a:rPr>
              <a:t>Windows 7</a:t>
            </a:r>
            <a:r>
              <a:rPr lang="sr-Latn-CS" sz="2100" dirty="0" smtClean="0"/>
              <a:t>, odnosno prozora </a:t>
            </a:r>
            <a:r>
              <a:rPr lang="sr-Latn-CS" sz="2100" dirty="0" smtClean="0">
                <a:solidFill>
                  <a:srgbClr val="FF9900"/>
                </a:solidFill>
              </a:rPr>
              <a:t>Region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FF9900"/>
                </a:solidFill>
              </a:rPr>
              <a:t>Windows 8</a:t>
            </a:r>
            <a:r>
              <a:rPr lang="sr-Latn-CS" sz="2100" dirty="0"/>
              <a:t> </a:t>
            </a:r>
            <a:r>
              <a:rPr lang="sr-Latn-CS" sz="2100" dirty="0" smtClean="0"/>
              <a:t>i </a:t>
            </a:r>
            <a:r>
              <a:rPr lang="sr-Latn-CS" sz="2100" dirty="0">
                <a:solidFill>
                  <a:srgbClr val="FF9900"/>
                </a:solidFill>
              </a:rPr>
              <a:t>10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Sa ovom opcijom omogućavamo unos naših slova u VBE prozor.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Povedite računa o </a:t>
            </a:r>
            <a:r>
              <a:rPr lang="sr-Latn-CS" sz="2100" dirty="0"/>
              <a:t>VBE </a:t>
            </a:r>
            <a:r>
              <a:rPr lang="sr-Latn-CS" sz="2100" dirty="0" smtClean="0"/>
              <a:t>fontu (Tools/Options/Editor Format/Font). Na primer, </a:t>
            </a:r>
            <a:r>
              <a:rPr lang="sr-Latn-CS" sz="2100" dirty="0" smtClean="0">
                <a:solidFill>
                  <a:srgbClr val="3333CC"/>
                </a:solidFill>
              </a:rPr>
              <a:t>Courier (Western)</a:t>
            </a:r>
            <a:r>
              <a:rPr lang="sr-Latn-CS" sz="2100" dirty="0" smtClean="0"/>
              <a:t> podržava naše karaktere.</a:t>
            </a:r>
            <a:endParaRPr lang="sr-Latn-CS" sz="21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220523"/>
              </p:ext>
            </p:extLst>
          </p:nvPr>
        </p:nvGraphicFramePr>
        <p:xfrm>
          <a:off x="842963" y="1996832"/>
          <a:ext cx="7437437" cy="640080"/>
        </p:xfrm>
        <a:graphic>
          <a:graphicData uri="http://schemas.openxmlformats.org/drawingml/2006/table">
            <a:tbl>
              <a:tblPr/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56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56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56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833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19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Slovo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Đ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Ć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Ž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đ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ć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ž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Kôd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268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262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381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269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382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86543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285750" y="1341438"/>
            <a:ext cx="8286750" cy="5016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Like</a:t>
            </a:r>
            <a:r>
              <a:rPr lang="vi-VN" sz="2100" dirty="0" smtClean="0"/>
              <a:t> operator </a:t>
            </a:r>
            <a:r>
              <a:rPr lang="en-US" sz="2100" dirty="0" err="1" smtClean="0"/>
              <a:t>omogu</a:t>
            </a:r>
            <a:r>
              <a:rPr lang="sr-Latn-CS" sz="2100" dirty="0" smtClean="0"/>
              <a:t>ć</a:t>
            </a:r>
            <a:r>
              <a:rPr lang="en-US" sz="2100" dirty="0" smtClean="0"/>
              <a:t>ava</a:t>
            </a:r>
            <a:r>
              <a:rPr lang="vi-VN" sz="2100" dirty="0" smtClean="0"/>
              <a:t> moćno i elegantno poređenje stringova. Primenjuje se u sledećem obliku: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string Like </a:t>
            </a:r>
            <a:r>
              <a:rPr lang="en-GB" sz="2100" dirty="0" err="1" smtClean="0">
                <a:solidFill>
                  <a:srgbClr val="3333CC"/>
                </a:solidFill>
              </a:rPr>
              <a:t>obrazac</a:t>
            </a:r>
            <a:endParaRPr lang="en-GB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dirty="0" smtClean="0"/>
              <a:t>   </a:t>
            </a:r>
            <a:r>
              <a:rPr lang="en-GB" sz="2100" dirty="0" err="1" smtClean="0"/>
              <a:t>gde</a:t>
            </a:r>
            <a:r>
              <a:rPr lang="en-GB" sz="2100" dirty="0" smtClean="0"/>
              <a:t> </a:t>
            </a:r>
            <a:r>
              <a:rPr lang="en-GB" sz="2100" dirty="0" err="1" smtClean="0">
                <a:solidFill>
                  <a:srgbClr val="3333CC"/>
                </a:solidFill>
              </a:rPr>
              <a:t>obrazac</a:t>
            </a:r>
            <a:r>
              <a:rPr lang="en-GB" sz="2100" dirty="0" smtClean="0"/>
              <a:t> </a:t>
            </a:r>
            <a:r>
              <a:rPr lang="en-GB" sz="2100" dirty="0" err="1" smtClean="0"/>
              <a:t>predstavlja</a:t>
            </a:r>
            <a:r>
              <a:rPr lang="en-GB" sz="2100" dirty="0" smtClean="0"/>
              <a:t> string </a:t>
            </a:r>
            <a:r>
              <a:rPr lang="en-GB" sz="2100" dirty="0" err="1" smtClean="0"/>
              <a:t>koji</a:t>
            </a:r>
            <a:r>
              <a:rPr lang="en-GB" sz="2100" dirty="0" smtClean="0"/>
              <a:t> </a:t>
            </a:r>
            <a:r>
              <a:rPr lang="en-GB" sz="2100" dirty="0" err="1" smtClean="0"/>
              <a:t>može</a:t>
            </a:r>
            <a:r>
              <a:rPr lang="en-GB" sz="2100" dirty="0" smtClean="0"/>
              <a:t> </a:t>
            </a:r>
            <a:r>
              <a:rPr lang="en-GB" sz="2100" dirty="0" err="1" smtClean="0"/>
              <a:t>sadržati</a:t>
            </a:r>
            <a:r>
              <a:rPr lang="en-GB" sz="2100" dirty="0" smtClean="0"/>
              <a:t> tri </a:t>
            </a:r>
            <a:r>
              <a:rPr lang="en-GB" sz="2100" dirty="0" err="1" smtClean="0"/>
              <a:t>džoker</a:t>
            </a:r>
            <a:r>
              <a:rPr lang="en-GB" sz="2100" dirty="0" smtClean="0"/>
              <a:t> </a:t>
            </a:r>
            <a:r>
              <a:rPr lang="en-GB" sz="2100" dirty="0" err="1" smtClean="0"/>
              <a:t>znaka</a:t>
            </a:r>
            <a:r>
              <a:rPr lang="en-GB" sz="2100" dirty="0" smtClean="0"/>
              <a:t>:</a:t>
            </a:r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?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bilo</a:t>
            </a:r>
            <a:r>
              <a:rPr lang="en-GB" sz="1900" dirty="0" smtClean="0"/>
              <a:t> </a:t>
            </a:r>
            <a:r>
              <a:rPr lang="en-GB" sz="1900" dirty="0" err="1" smtClean="0"/>
              <a:t>koji</a:t>
            </a:r>
            <a:r>
              <a:rPr lang="en-GB" sz="1900" dirty="0" smtClean="0"/>
              <a:t> </a:t>
            </a:r>
            <a:r>
              <a:rPr lang="en-GB" sz="1900" dirty="0" err="1" smtClean="0"/>
              <a:t>karakter</a:t>
            </a:r>
            <a:r>
              <a:rPr lang="en-GB" sz="1900" dirty="0" smtClean="0"/>
              <a:t>,</a:t>
            </a:r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*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proizvoljan</a:t>
            </a:r>
            <a:r>
              <a:rPr lang="en-GB" sz="1900" dirty="0" smtClean="0"/>
              <a:t> </a:t>
            </a:r>
            <a:r>
              <a:rPr lang="en-GB" sz="1900" dirty="0" err="1" smtClean="0"/>
              <a:t>broj</a:t>
            </a:r>
            <a:r>
              <a:rPr lang="en-GB" sz="1900" dirty="0" smtClean="0"/>
              <a:t> </a:t>
            </a:r>
            <a:r>
              <a:rPr lang="en-GB" sz="1900" dirty="0" err="1" smtClean="0"/>
              <a:t>karaktera</a:t>
            </a:r>
            <a:r>
              <a:rPr lang="en-GB" sz="1900" dirty="0" smtClean="0"/>
              <a:t>, </a:t>
            </a:r>
            <a:r>
              <a:rPr lang="en-GB" sz="1900" dirty="0" err="1" smtClean="0"/>
              <a:t>i</a:t>
            </a:r>
            <a:endParaRPr lang="en-GB" sz="1900" dirty="0" smtClean="0"/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#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bilo</a:t>
            </a:r>
            <a:r>
              <a:rPr lang="en-GB" sz="1900" dirty="0" smtClean="0"/>
              <a:t> </a:t>
            </a:r>
            <a:r>
              <a:rPr lang="en-GB" sz="1900" dirty="0" err="1" smtClean="0"/>
              <a:t>koju</a:t>
            </a:r>
            <a:r>
              <a:rPr lang="en-GB" sz="1900" dirty="0" smtClean="0"/>
              <a:t> </a:t>
            </a:r>
            <a:r>
              <a:rPr lang="en-GB" sz="1900" dirty="0" err="1" smtClean="0"/>
              <a:t>cifru</a:t>
            </a:r>
            <a:r>
              <a:rPr lang="en-GB" sz="1900" dirty="0" smtClean="0"/>
              <a:t>.</a:t>
            </a:r>
            <a:endParaRPr lang="sr-Latn-CS" sz="19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Nekoliko</a:t>
            </a:r>
            <a:r>
              <a:rPr lang="en-US" sz="2100" dirty="0" smtClean="0"/>
              <a:t> </a:t>
            </a:r>
            <a:r>
              <a:rPr lang="en-US" sz="2100" dirty="0" err="1" smtClean="0"/>
              <a:t>primera</a:t>
            </a:r>
            <a:r>
              <a:rPr lang="sr-Latn-C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“</a:t>
            </a:r>
            <a:r>
              <a:rPr lang="en-US" sz="2100" dirty="0" err="1" smtClean="0">
                <a:solidFill>
                  <a:srgbClr val="3333CC"/>
                </a:solidFill>
              </a:rPr>
              <a:t>Konik</a:t>
            </a:r>
            <a:r>
              <a:rPr lang="sr-Latn-CS" sz="2100" dirty="0" smtClean="0">
                <a:solidFill>
                  <a:srgbClr val="3333CC"/>
                </a:solidFill>
              </a:rPr>
              <a:t>" Like "K</a:t>
            </a:r>
            <a:r>
              <a:rPr lang="en-US" sz="2100" dirty="0" smtClean="0">
                <a:solidFill>
                  <a:srgbClr val="3333CC"/>
                </a:solidFill>
              </a:rPr>
              <a:t>on</a:t>
            </a:r>
            <a:r>
              <a:rPr lang="sr-Latn-CS" sz="2100" dirty="0" smtClean="0">
                <a:solidFill>
                  <a:srgbClr val="3333CC"/>
                </a:solidFill>
              </a:rPr>
              <a:t>?</a:t>
            </a:r>
            <a:r>
              <a:rPr lang="en-US" sz="2100" dirty="0" smtClean="0">
                <a:solidFill>
                  <a:srgbClr val="3333CC"/>
                </a:solidFill>
              </a:rPr>
              <a:t>k</a:t>
            </a:r>
            <a:r>
              <a:rPr lang="sr-Latn-CS" sz="2100" dirty="0" smtClean="0">
                <a:solidFill>
                  <a:srgbClr val="3333CC"/>
                </a:solidFill>
              </a:rPr>
              <a:t>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</a:t>
            </a:r>
            <a:r>
              <a:rPr lang="en-US" sz="2100" dirty="0" err="1" smtClean="0">
                <a:solidFill>
                  <a:srgbClr val="3333CC"/>
                </a:solidFill>
              </a:rPr>
              <a:t>nik</a:t>
            </a:r>
            <a:r>
              <a:rPr lang="sr-Latn-CS" sz="2100" dirty="0" smtClean="0">
                <a:solidFill>
                  <a:srgbClr val="3333CC"/>
                </a:solidFill>
              </a:rPr>
              <a:t>" Like "Ko?</a:t>
            </a:r>
            <a:r>
              <a:rPr lang="en-US" sz="2100" dirty="0" smtClean="0">
                <a:solidFill>
                  <a:srgbClr val="3333CC"/>
                </a:solidFill>
              </a:rPr>
              <a:t>k</a:t>
            </a:r>
            <a:r>
              <a:rPr lang="sr-Latn-CS" sz="2100" dirty="0" smtClean="0">
                <a:solidFill>
                  <a:srgbClr val="3333CC"/>
                </a:solidFill>
              </a:rPr>
              <a:t>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False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</a:t>
            </a:r>
            <a:r>
              <a:rPr lang="en-US" sz="2100" dirty="0" err="1" smtClean="0">
                <a:solidFill>
                  <a:srgbClr val="3333CC"/>
                </a:solidFill>
              </a:rPr>
              <a:t>nik</a:t>
            </a:r>
            <a:r>
              <a:rPr lang="sr-Latn-CS" sz="2100" dirty="0" smtClean="0">
                <a:solidFill>
                  <a:srgbClr val="3333CC"/>
                </a:solidFill>
              </a:rPr>
              <a:t>" Like "K*"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"20</a:t>
            </a:r>
            <a:r>
              <a:rPr lang="sr-Latn-ME" sz="2100" dirty="0" smtClean="0">
                <a:solidFill>
                  <a:srgbClr val="3333CC"/>
                </a:solidFill>
              </a:rPr>
              <a:t>23</a:t>
            </a:r>
            <a:r>
              <a:rPr lang="sr-Latn-CS" sz="2100" dirty="0" smtClean="0">
                <a:solidFill>
                  <a:srgbClr val="3333CC"/>
                </a:solidFill>
              </a:rPr>
              <a:t>" </a:t>
            </a:r>
            <a:r>
              <a:rPr lang="sr-Latn-CS" sz="2100" dirty="0" smtClean="0">
                <a:solidFill>
                  <a:srgbClr val="3333CC"/>
                </a:solidFill>
              </a:rPr>
              <a:t>Like "####"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"Kon</a:t>
            </a:r>
            <a:r>
              <a:rPr lang="en-US" sz="2100" dirty="0" err="1" smtClean="0">
                <a:solidFill>
                  <a:srgbClr val="3333CC"/>
                </a:solidFill>
              </a:rPr>
              <a:t>ik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20</a:t>
            </a:r>
            <a:r>
              <a:rPr lang="sr-Latn-ME" sz="2100" dirty="0" smtClean="0">
                <a:solidFill>
                  <a:srgbClr val="3333CC"/>
                </a:solidFill>
              </a:rPr>
              <a:t>23</a:t>
            </a:r>
            <a:r>
              <a:rPr lang="sr-Latn-CS" sz="2100" dirty="0" smtClean="0">
                <a:solidFill>
                  <a:srgbClr val="3333CC"/>
                </a:solidFill>
              </a:rPr>
              <a:t>" </a:t>
            </a:r>
            <a:r>
              <a:rPr lang="sr-Latn-CS" sz="2100" dirty="0" smtClean="0">
                <a:solidFill>
                  <a:srgbClr val="3333CC"/>
                </a:solidFill>
              </a:rPr>
              <a:t>Like "K*##</a:t>
            </a:r>
            <a:r>
              <a:rPr lang="sr-Latn-ME" sz="2100" dirty="0" smtClean="0">
                <a:solidFill>
                  <a:srgbClr val="3333CC"/>
                </a:solidFill>
              </a:rPr>
              <a:t>23</a:t>
            </a:r>
            <a:r>
              <a:rPr lang="sr-Latn-CS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2287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179388" y="1296988"/>
            <a:ext cx="8785225" cy="527526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>
                <a:solidFill>
                  <a:srgbClr val="3333CC"/>
                </a:solidFill>
              </a:rPr>
              <a:t>Like</a:t>
            </a:r>
            <a:r>
              <a:rPr lang="vi-VN" sz="2100" dirty="0" smtClean="0"/>
              <a:t> dozvoljava i pretragu samo određenih karaktera, koji se navode u srednjim zagradama </a:t>
            </a:r>
            <a:r>
              <a:rPr lang="vi-VN" sz="2100" dirty="0" smtClean="0">
                <a:solidFill>
                  <a:srgbClr val="3333CC"/>
                </a:solidFill>
              </a:rPr>
              <a:t>[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]</a:t>
            </a:r>
            <a:r>
              <a:rPr lang="vi-VN" sz="2100" dirty="0" smtClean="0"/>
              <a:t>.</a:t>
            </a:r>
            <a:r>
              <a:rPr lang="sr-Latn-CS" sz="2100" dirty="0" smtClean="0"/>
              <a:t> Na primer, izraz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err="1" smtClean="0">
                <a:solidFill>
                  <a:srgbClr val="3333CC"/>
                </a:solidFill>
              </a:rPr>
              <a:t>Konik</a:t>
            </a:r>
            <a:r>
              <a:rPr lang="en-GB" sz="2100" dirty="0" smtClean="0">
                <a:solidFill>
                  <a:srgbClr val="3333CC"/>
                </a:solidFill>
              </a:rPr>
              <a:t>" Like "</a:t>
            </a:r>
            <a:r>
              <a:rPr lang="en-GB" sz="2100" dirty="0" err="1" smtClean="0">
                <a:solidFill>
                  <a:srgbClr val="3333CC"/>
                </a:solidFill>
              </a:rPr>
              <a:t>Kon</a:t>
            </a:r>
            <a:r>
              <a:rPr lang="en-GB" sz="2100" dirty="0" smtClean="0">
                <a:solidFill>
                  <a:srgbClr val="3333CC"/>
                </a:solidFill>
              </a:rPr>
              <a:t>[</a:t>
            </a:r>
            <a:r>
              <a:rPr lang="en-GB" sz="2100" dirty="0" err="1" smtClean="0">
                <a:solidFill>
                  <a:srgbClr val="3333CC"/>
                </a:solidFill>
              </a:rPr>
              <a:t>aei</a:t>
            </a:r>
            <a:r>
              <a:rPr lang="en-GB" sz="2100" dirty="0" smtClean="0">
                <a:solidFill>
                  <a:srgbClr val="3333CC"/>
                </a:solidFill>
              </a:rPr>
              <a:t>]k"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dirty="0" smtClean="0"/>
              <a:t>   </a:t>
            </a:r>
            <a:r>
              <a:rPr lang="en-GB" sz="2100" dirty="0" err="1" smtClean="0"/>
              <a:t>vra</a:t>
            </a:r>
            <a:r>
              <a:rPr lang="sr-Latn-CS" sz="2100" dirty="0" smtClean="0"/>
              <a:t>ća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True</a:t>
            </a:r>
            <a:r>
              <a:rPr lang="en-GB" sz="2100" dirty="0" smtClean="0"/>
              <a:t>, </a:t>
            </a:r>
            <a:r>
              <a:rPr lang="en-GB" sz="2100" dirty="0" err="1" smtClean="0"/>
              <a:t>jer</a:t>
            </a:r>
            <a:r>
              <a:rPr lang="en-GB" sz="2100" dirty="0" smtClean="0"/>
              <a:t> </a:t>
            </a:r>
            <a:r>
              <a:rPr lang="sr-Latn-CS" sz="2100" dirty="0" smtClean="0"/>
              <a:t>s</a:t>
            </a:r>
            <a:r>
              <a:rPr lang="en-GB" sz="2100" dirty="0" smtClean="0"/>
              <a:t>e </a:t>
            </a:r>
            <a:r>
              <a:rPr lang="en-GB" sz="2100" dirty="0" err="1" smtClean="0"/>
              <a:t>na</a:t>
            </a:r>
            <a:r>
              <a:rPr lang="en-GB" sz="2100" dirty="0" smtClean="0"/>
              <a:t> </a:t>
            </a:r>
            <a:r>
              <a:rPr lang="en-GB" sz="2100" dirty="0" err="1" smtClean="0"/>
              <a:t>četvrtoj</a:t>
            </a:r>
            <a:r>
              <a:rPr lang="en-GB" sz="2100" dirty="0" smtClean="0"/>
              <a:t> </a:t>
            </a:r>
            <a:r>
              <a:rPr lang="en-GB" sz="2100" dirty="0" err="1" smtClean="0"/>
              <a:t>poziciji</a:t>
            </a:r>
            <a:r>
              <a:rPr lang="en-GB" sz="2100" dirty="0" smtClean="0"/>
              <a:t> </a:t>
            </a:r>
            <a:r>
              <a:rPr lang="en-GB" sz="2100" dirty="0" err="1" smtClean="0"/>
              <a:t>traž</a:t>
            </a:r>
            <a:r>
              <a:rPr lang="sr-Latn-CS" sz="2100" dirty="0" smtClean="0"/>
              <a:t>e</a:t>
            </a:r>
            <a:r>
              <a:rPr lang="en-GB" sz="2100" dirty="0" smtClean="0"/>
              <a:t> </a:t>
            </a:r>
            <a:r>
              <a:rPr lang="en-GB" sz="2100" dirty="0" err="1" smtClean="0"/>
              <a:t>samo</a:t>
            </a:r>
            <a:r>
              <a:rPr lang="en-GB" sz="2100" dirty="0" smtClean="0"/>
              <a:t> </a:t>
            </a:r>
            <a:r>
              <a:rPr lang="en-GB" sz="2100" dirty="0" err="1" smtClean="0"/>
              <a:t>karakter</a:t>
            </a:r>
            <a:r>
              <a:rPr lang="sr-Latn-CS" sz="2100" dirty="0" smtClean="0"/>
              <a:t>i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a</a:t>
            </a:r>
            <a:r>
              <a:rPr lang="en-GB" sz="2100" dirty="0" smtClean="0"/>
              <a:t>, </a:t>
            </a:r>
            <a:r>
              <a:rPr lang="en-GB" sz="2100" dirty="0" smtClean="0">
                <a:solidFill>
                  <a:srgbClr val="3333CC"/>
                </a:solidFill>
              </a:rPr>
              <a:t>e</a:t>
            </a:r>
            <a:r>
              <a:rPr lang="en-GB" sz="1900" dirty="0" smtClean="0"/>
              <a:t>,</a:t>
            </a:r>
            <a:r>
              <a:rPr lang="en-GB" sz="2100" dirty="0" smtClean="0"/>
              <a:t> </a:t>
            </a:r>
            <a:r>
              <a:rPr lang="en-GB" sz="2100" dirty="0" err="1" smtClean="0">
                <a:solidFill>
                  <a:srgbClr val="3333CC"/>
                </a:solidFill>
              </a:rPr>
              <a:t>i</a:t>
            </a:r>
            <a:r>
              <a:rPr lang="en-GB" sz="2100" dirty="0" smtClean="0"/>
              <a:t>.</a:t>
            </a:r>
            <a:endParaRPr lang="sr-Latn-CS" sz="19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O</a:t>
            </a:r>
            <a:r>
              <a:rPr lang="en-US" sz="2100" dirty="0" err="1" smtClean="0"/>
              <a:t>pseg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karaktera</a:t>
            </a:r>
            <a:r>
              <a:rPr lang="sr-Latn-CS" sz="2100" dirty="0" smtClean="0"/>
              <a:t> se takođe navodi u </a:t>
            </a:r>
            <a:r>
              <a:rPr lang="vi-VN" sz="2100" dirty="0" smtClean="0">
                <a:solidFill>
                  <a:srgbClr val="3333CC"/>
                </a:solidFill>
              </a:rPr>
              <a:t>[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]</a:t>
            </a:r>
            <a:r>
              <a:rPr lang="en-US" sz="2100" dirty="0" smtClean="0"/>
              <a:t>, </a:t>
            </a:r>
            <a:r>
              <a:rPr lang="en-US" sz="2100" dirty="0" err="1" smtClean="0"/>
              <a:t>koristeći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FF0000"/>
                </a:solidFill>
              </a:rPr>
              <a:t>-</a:t>
            </a:r>
            <a:r>
              <a:rPr lang="en-US" sz="2100" dirty="0" smtClean="0"/>
              <a:t>. </a:t>
            </a:r>
            <a:r>
              <a:rPr lang="sr-Latn-CS" sz="2100" dirty="0" smtClean="0"/>
              <a:t>N</a:t>
            </a:r>
            <a:r>
              <a:rPr lang="en-US" sz="2100" dirty="0" smtClean="0"/>
              <a:t>a primer</a:t>
            </a:r>
            <a:r>
              <a:rPr lang="sr-Latn-CS" sz="2100" dirty="0" smtClean="0"/>
              <a:t>:</a:t>
            </a:r>
          </a:p>
          <a:p>
            <a:pPr marL="639763" lvl="1" indent="-239713" eaLnBrk="1" hangingPunct="1">
              <a:spcBef>
                <a:spcPts val="6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dirty="0" smtClean="0">
                <a:solidFill>
                  <a:srgbClr val="3333CC"/>
                </a:solidFill>
              </a:rPr>
              <a:t>[a-z]</a:t>
            </a:r>
            <a:r>
              <a:rPr lang="en-US" sz="1900" dirty="0" smtClean="0"/>
              <a:t> </a:t>
            </a:r>
            <a:r>
              <a:rPr lang="en-US" sz="1900" dirty="0" err="1" smtClean="0"/>
              <a:t>menja</a:t>
            </a:r>
            <a:r>
              <a:rPr lang="en-US" sz="1900" dirty="0" smtClean="0"/>
              <a:t> </a:t>
            </a:r>
            <a:r>
              <a:rPr lang="en-US" sz="1900" dirty="0" err="1" smtClean="0"/>
              <a:t>bilo</a:t>
            </a:r>
            <a:r>
              <a:rPr lang="en-US" sz="1900" dirty="0" smtClean="0"/>
              <a:t> </a:t>
            </a:r>
            <a:r>
              <a:rPr lang="en-US" sz="1900" dirty="0" err="1" smtClean="0"/>
              <a:t>koje</a:t>
            </a:r>
            <a:r>
              <a:rPr lang="en-US" sz="1900" dirty="0" smtClean="0"/>
              <a:t> </a:t>
            </a:r>
            <a:r>
              <a:rPr lang="en-US" sz="1900" dirty="0" err="1" smtClean="0"/>
              <a:t>malo</a:t>
            </a:r>
            <a:r>
              <a:rPr lang="en-US" sz="1900" dirty="0" smtClean="0"/>
              <a:t> </a:t>
            </a:r>
            <a:r>
              <a:rPr lang="en-US" sz="1900" dirty="0" err="1" smtClean="0"/>
              <a:t>slovo</a:t>
            </a:r>
            <a:r>
              <a:rPr lang="en-US" sz="1900" dirty="0" smtClean="0"/>
              <a:t>,</a:t>
            </a:r>
            <a:endParaRPr lang="sr-Latn-CS" sz="1900" dirty="0" smtClean="0"/>
          </a:p>
          <a:p>
            <a:pPr marL="639763" lvl="1" indent="-239713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dirty="0" smtClean="0">
                <a:solidFill>
                  <a:srgbClr val="3333CC"/>
                </a:solidFill>
              </a:rPr>
              <a:t>[A-Z]</a:t>
            </a:r>
            <a:r>
              <a:rPr lang="en-US" sz="1900" dirty="0" smtClean="0"/>
              <a:t> </a:t>
            </a:r>
            <a:r>
              <a:rPr lang="en-US" sz="1900" dirty="0" err="1" smtClean="0"/>
              <a:t>menja</a:t>
            </a:r>
            <a:r>
              <a:rPr lang="en-US" sz="1900" dirty="0" smtClean="0"/>
              <a:t> </a:t>
            </a:r>
            <a:r>
              <a:rPr lang="en-US" sz="1900" dirty="0" err="1" smtClean="0"/>
              <a:t>bilo</a:t>
            </a:r>
            <a:r>
              <a:rPr lang="en-US" sz="1900" dirty="0" smtClean="0"/>
              <a:t> </a:t>
            </a:r>
            <a:r>
              <a:rPr lang="en-US" sz="1900" dirty="0" err="1" smtClean="0"/>
              <a:t>koje</a:t>
            </a:r>
            <a:r>
              <a:rPr lang="en-US" sz="1900" dirty="0" smtClean="0"/>
              <a:t> </a:t>
            </a:r>
            <a:r>
              <a:rPr lang="en-US" sz="1900" dirty="0" err="1" smtClean="0"/>
              <a:t>veliko</a:t>
            </a:r>
            <a:r>
              <a:rPr lang="en-US" sz="1900" dirty="0" smtClean="0"/>
              <a:t> </a:t>
            </a:r>
            <a:r>
              <a:rPr lang="en-US" sz="1900" dirty="0" err="1" smtClean="0"/>
              <a:t>slovo</a:t>
            </a:r>
            <a:r>
              <a:rPr lang="en-US" sz="1900" dirty="0" smtClean="0"/>
              <a:t>,</a:t>
            </a:r>
            <a:endParaRPr lang="sr-Latn-CS" sz="1900" dirty="0" smtClean="0"/>
          </a:p>
          <a:p>
            <a:pPr marL="639763" lvl="1" indent="-239713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dirty="0" smtClean="0">
                <a:solidFill>
                  <a:srgbClr val="3333CC"/>
                </a:solidFill>
              </a:rPr>
              <a:t>[A-D]</a:t>
            </a:r>
            <a:r>
              <a:rPr lang="en-US" sz="1900" dirty="0" smtClean="0"/>
              <a:t> </a:t>
            </a:r>
            <a:r>
              <a:rPr lang="en-US" sz="1900" dirty="0" err="1" smtClean="0"/>
              <a:t>menja</a:t>
            </a:r>
            <a:r>
              <a:rPr lang="en-US" sz="1900" dirty="0" smtClean="0"/>
              <a:t> </a:t>
            </a:r>
            <a:r>
              <a:rPr lang="en-US" sz="1900" dirty="0" err="1" smtClean="0"/>
              <a:t>velika</a:t>
            </a:r>
            <a:r>
              <a:rPr lang="en-US" sz="1900" dirty="0" smtClean="0"/>
              <a:t> </a:t>
            </a:r>
            <a:r>
              <a:rPr lang="en-US" sz="1900" dirty="0" err="1" smtClean="0"/>
              <a:t>slova</a:t>
            </a:r>
            <a:r>
              <a:rPr lang="en-US" sz="1900" dirty="0" smtClean="0"/>
              <a:t> </a:t>
            </a:r>
            <a:r>
              <a:rPr lang="en-US" sz="1900" dirty="0" smtClean="0">
                <a:solidFill>
                  <a:srgbClr val="3333CC"/>
                </a:solidFill>
              </a:rPr>
              <a:t>A</a:t>
            </a:r>
            <a:r>
              <a:rPr lang="en-US" sz="1900" dirty="0" smtClean="0"/>
              <a:t>, </a:t>
            </a:r>
            <a:r>
              <a:rPr lang="en-US" sz="1900" dirty="0" smtClean="0">
                <a:solidFill>
                  <a:srgbClr val="3333CC"/>
                </a:solidFill>
              </a:rPr>
              <a:t>B</a:t>
            </a:r>
            <a:r>
              <a:rPr lang="en-US" sz="1900" dirty="0" smtClean="0"/>
              <a:t>, </a:t>
            </a:r>
            <a:r>
              <a:rPr lang="en-US" sz="1900" dirty="0" smtClean="0">
                <a:solidFill>
                  <a:srgbClr val="3333CC"/>
                </a:solidFill>
              </a:rPr>
              <a:t>C</a:t>
            </a:r>
            <a:r>
              <a:rPr lang="en-US" sz="1900" dirty="0" smtClean="0"/>
              <a:t> </a:t>
            </a:r>
            <a:r>
              <a:rPr lang="en-US" sz="1900" dirty="0" err="1" smtClean="0"/>
              <a:t>i</a:t>
            </a:r>
            <a:r>
              <a:rPr lang="en-US" sz="1900" dirty="0" smtClean="0"/>
              <a:t> </a:t>
            </a:r>
            <a:r>
              <a:rPr lang="en-US" sz="1900" dirty="0" smtClean="0">
                <a:solidFill>
                  <a:srgbClr val="3333CC"/>
                </a:solidFill>
              </a:rPr>
              <a:t>D</a:t>
            </a:r>
            <a:r>
              <a:rPr lang="en-US" sz="1900" dirty="0" smtClean="0"/>
              <a:t>. </a:t>
            </a:r>
            <a:endParaRPr lang="sr-Latn-CS" sz="19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P</a:t>
            </a:r>
            <a:r>
              <a:rPr lang="en-US" sz="2100" dirty="0" err="1" smtClean="0"/>
              <a:t>rilikom</a:t>
            </a:r>
            <a:r>
              <a:rPr lang="en-US" sz="2100" dirty="0" smtClean="0"/>
              <a:t> </a:t>
            </a:r>
            <a:r>
              <a:rPr lang="en-US" sz="2100" dirty="0" err="1" smtClean="0"/>
              <a:t>korišćenja</a:t>
            </a:r>
            <a:r>
              <a:rPr lang="en-US" sz="2100" dirty="0" smtClean="0"/>
              <a:t> </a:t>
            </a:r>
            <a:r>
              <a:rPr lang="en-US" sz="2100" dirty="0" err="1" smtClean="0"/>
              <a:t>opsega</a:t>
            </a:r>
            <a:r>
              <a:rPr lang="en-US" sz="2100" dirty="0" smtClean="0"/>
              <a:t>, </a:t>
            </a:r>
            <a:r>
              <a:rPr lang="en-US" sz="2100" dirty="0" err="1" smtClean="0"/>
              <a:t>opseg</a:t>
            </a:r>
            <a:r>
              <a:rPr lang="en-US" sz="2100" dirty="0" smtClean="0"/>
              <a:t> </a:t>
            </a:r>
            <a:r>
              <a:rPr lang="sr-Latn-ME" sz="2100" dirty="0" smtClean="0"/>
              <a:t>se </a:t>
            </a:r>
            <a:r>
              <a:rPr lang="en-US" sz="2100" dirty="0" smtClean="0"/>
              <a:t>mora </a:t>
            </a:r>
            <a:r>
              <a:rPr lang="en-US" sz="2100" dirty="0" err="1" smtClean="0"/>
              <a:t>navesti</a:t>
            </a:r>
            <a:r>
              <a:rPr lang="en-US" sz="2100" dirty="0" smtClean="0"/>
              <a:t> u </a:t>
            </a:r>
            <a:r>
              <a:rPr lang="en-US" sz="2100" dirty="0" err="1" smtClean="0"/>
              <a:t>rastućem</a:t>
            </a:r>
            <a:r>
              <a:rPr lang="en-US" sz="2100" dirty="0" smtClean="0"/>
              <a:t> </a:t>
            </a:r>
            <a:r>
              <a:rPr lang="en-US" sz="2100" dirty="0" err="1" smtClean="0"/>
              <a:t>redosledu</a:t>
            </a:r>
            <a:r>
              <a:rPr lang="en-US" sz="2100" dirty="0" smtClean="0"/>
              <a:t>. Na primer, </a:t>
            </a:r>
            <a:r>
              <a:rPr lang="en-US" sz="2100" dirty="0" err="1" smtClean="0"/>
              <a:t>zapis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[Z-A]</a:t>
            </a:r>
            <a:r>
              <a:rPr lang="en-US" sz="2100" dirty="0" smtClean="0"/>
              <a:t> bi </a:t>
            </a:r>
            <a:r>
              <a:rPr lang="en-US" sz="2100" dirty="0" err="1" smtClean="0"/>
              <a:t>doveo</a:t>
            </a:r>
            <a:r>
              <a:rPr lang="en-US" sz="2100" dirty="0" smtClean="0"/>
              <a:t> do </a:t>
            </a:r>
            <a:r>
              <a:rPr lang="en-US" sz="2100" dirty="0" err="1" smtClean="0"/>
              <a:t>greške</a:t>
            </a:r>
            <a:r>
              <a:rPr lang="en-US" sz="2100" dirty="0" smtClean="0"/>
              <a:t> u </a:t>
            </a:r>
            <a:r>
              <a:rPr lang="en-US" sz="2100" dirty="0" err="1" smtClean="0"/>
              <a:t>izvršavanju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Ako ispred opsega stavimo znak uzvika, onda proveravamo da li karakter ne pripada datom opsegu. Na primer, sa </a:t>
            </a:r>
            <a:r>
              <a:rPr lang="sr-Latn-CS" sz="2100" dirty="0" smtClean="0">
                <a:solidFill>
                  <a:srgbClr val="3333CC"/>
                </a:solidFill>
              </a:rPr>
              <a:t>[!a-z]</a:t>
            </a:r>
            <a:r>
              <a:rPr lang="sr-Latn-CS" sz="2100" dirty="0" smtClean="0"/>
              <a:t> ispitujemo da li dati karakter nije malo slovo.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2287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74638" y="1439863"/>
            <a:ext cx="8583612" cy="48704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Nekoliko primera: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"H" Like "[A-Z]"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"H" Like "[!A-Z]"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False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"H5N1" Like "H#[!C-E]#"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Ako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vrhu</a:t>
            </a:r>
            <a:r>
              <a:rPr lang="en-US" sz="2100" dirty="0" smtClean="0"/>
              <a:t> </a:t>
            </a:r>
            <a:r>
              <a:rPr lang="en-US" sz="2100" dirty="0" err="1" smtClean="0"/>
              <a:t>modula</a:t>
            </a:r>
            <a:r>
              <a:rPr lang="en-US" sz="2100" dirty="0" smtClean="0"/>
              <a:t> </a:t>
            </a:r>
            <a:r>
              <a:rPr lang="en-US" sz="2100" dirty="0" err="1" smtClean="0"/>
              <a:t>stoji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Option Compare Text</a:t>
            </a:r>
            <a:r>
              <a:rPr lang="vi-VN" sz="2100" dirty="0" smtClean="0"/>
              <a:t>, poređenje sa </a:t>
            </a:r>
            <a:r>
              <a:rPr lang="vi-VN" sz="2100" dirty="0" smtClean="0">
                <a:solidFill>
                  <a:srgbClr val="3333CC"/>
                </a:solidFill>
              </a:rPr>
              <a:t>[A-Z]</a:t>
            </a:r>
            <a:r>
              <a:rPr lang="vi-VN" sz="2100" dirty="0" smtClean="0"/>
              <a:t> i </a:t>
            </a:r>
            <a:r>
              <a:rPr lang="vi-VN" sz="2100" dirty="0" smtClean="0">
                <a:solidFill>
                  <a:srgbClr val="3333CC"/>
                </a:solidFill>
              </a:rPr>
              <a:t>[a-z]</a:t>
            </a:r>
            <a:r>
              <a:rPr lang="vi-VN" sz="2100" dirty="0" smtClean="0"/>
              <a:t> daje isti rezultat.</a:t>
            </a:r>
            <a:endParaRPr lang="sr-Latn-C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P</a:t>
            </a:r>
            <a:r>
              <a:rPr lang="sr-Latn-CS" sz="2100" dirty="0" smtClean="0"/>
              <a:t>rover</a:t>
            </a:r>
            <a:r>
              <a:rPr lang="en-US" sz="2100" dirty="0" smtClean="0"/>
              <a:t>a</a:t>
            </a:r>
            <a:r>
              <a:rPr lang="sr-Latn-CS" sz="2100" dirty="0" smtClean="0"/>
              <a:t> da li tekući karakter pripada jednom od više opsega</a:t>
            </a:r>
            <a:r>
              <a:rPr lang="en-US" sz="2100" dirty="0" smtClean="0"/>
              <a:t> se </a:t>
            </a:r>
            <a:r>
              <a:rPr lang="en-US" sz="2100" dirty="0" err="1" smtClean="0"/>
              <a:t>vr</a:t>
            </a:r>
            <a:r>
              <a:rPr lang="sr-Latn-RS" sz="2100" dirty="0" smtClean="0"/>
              <a:t>ši nadovezivanjem opsega u </a:t>
            </a:r>
            <a:r>
              <a:rPr lang="vi-VN" sz="2100" dirty="0" smtClean="0">
                <a:solidFill>
                  <a:srgbClr val="3333CC"/>
                </a:solidFill>
              </a:rPr>
              <a:t>[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]</a:t>
            </a:r>
            <a:r>
              <a:rPr lang="sr-Latn-CS" sz="2100" dirty="0" smtClean="0"/>
              <a:t>. Na primer, provera da li je karakter slovo, veliko ili malo, se može vršiti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"H" Like "[a-zA-Z]"</a:t>
            </a:r>
            <a:r>
              <a:rPr lang="sr-Latn-CS" sz="2100" dirty="0" smtClean="0"/>
              <a:t>	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Iako na prvi pogled deluje logično da se opsezi razdvoje zarezima, to ne treba raditi jer bi se onda i zarez uzimao u obzir prilikom pretrage.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3" y="457200"/>
            <a:ext cx="8964488" cy="741363"/>
          </a:xfrm>
        </p:spPr>
        <p:txBody>
          <a:bodyPr/>
          <a:lstStyle/>
          <a:p>
            <a:pPr eaLnBrk="1" hangingPunct="1"/>
            <a:r>
              <a:rPr lang="en-US" sz="3600" dirty="0" smtClean="0"/>
              <a:t>Like operator</a:t>
            </a:r>
            <a:r>
              <a:rPr lang="sr-Latn-CS" sz="3600" dirty="0" smtClean="0"/>
              <a:t> – Prikaz specijalnih karaktera</a:t>
            </a:r>
            <a:endParaRPr lang="en-US" sz="3600" dirty="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74638" y="1511871"/>
            <a:ext cx="8583612" cy="357331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Videli smo da se kao specijalni karakteri</a:t>
            </a:r>
            <a:r>
              <a:rPr lang="en-US" sz="2100" dirty="0" smtClean="0"/>
              <a:t> u </a:t>
            </a:r>
            <a:r>
              <a:rPr lang="en-US" sz="2100" dirty="0" err="1" smtClean="0"/>
              <a:t>stringu</a:t>
            </a:r>
            <a:r>
              <a:rPr lang="en-US" sz="2100" dirty="0" smtClean="0"/>
              <a:t> </a:t>
            </a:r>
            <a:r>
              <a:rPr lang="en-US" sz="2100" dirty="0" err="1" smtClean="0"/>
              <a:t>obrascu</a:t>
            </a:r>
            <a:r>
              <a:rPr lang="sr-Latn-CS" sz="2100" dirty="0" smtClean="0"/>
              <a:t> koriste </a:t>
            </a:r>
            <a:r>
              <a:rPr lang="en-US" sz="2100" dirty="0" smtClean="0">
                <a:solidFill>
                  <a:srgbClr val="FF0000"/>
                </a:solidFill>
              </a:rPr>
              <a:t>[</a:t>
            </a:r>
            <a:r>
              <a:rPr lang="en-US" sz="2100" dirty="0" smtClean="0"/>
              <a:t>, </a:t>
            </a:r>
            <a:r>
              <a:rPr lang="en-US" sz="2100" dirty="0">
                <a:solidFill>
                  <a:srgbClr val="FF0000"/>
                </a:solidFill>
              </a:rPr>
              <a:t>]</a:t>
            </a:r>
            <a:r>
              <a:rPr lang="en-US" sz="2100" dirty="0" smtClean="0"/>
              <a:t>, </a:t>
            </a:r>
            <a:r>
              <a:rPr lang="en-US" sz="2100" dirty="0">
                <a:solidFill>
                  <a:srgbClr val="FF0000"/>
                </a:solidFill>
              </a:rPr>
              <a:t>*</a:t>
            </a:r>
            <a:r>
              <a:rPr lang="en-US" sz="2100" dirty="0" smtClean="0"/>
              <a:t>, </a:t>
            </a:r>
            <a:r>
              <a:rPr lang="en-US" sz="2100" dirty="0">
                <a:solidFill>
                  <a:srgbClr val="FF0000"/>
                </a:solidFill>
              </a:rPr>
              <a:t>#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>
                <a:solidFill>
                  <a:srgbClr val="FF0000"/>
                </a:solidFill>
              </a:rPr>
              <a:t>?</a:t>
            </a:r>
            <a:r>
              <a:rPr lang="en-US" sz="2100" dirty="0" smtClean="0"/>
              <a:t>. </a:t>
            </a:r>
            <a:r>
              <a:rPr lang="en-US" sz="2100" dirty="0" err="1" smtClean="0"/>
              <a:t>Postavlja</a:t>
            </a:r>
            <a:r>
              <a:rPr lang="en-US" sz="2100" dirty="0" smtClean="0"/>
              <a:t> se </a:t>
            </a:r>
            <a:r>
              <a:rPr lang="en-US" sz="2100" dirty="0" err="1" smtClean="0"/>
              <a:t>pitanje</a:t>
            </a:r>
            <a:r>
              <a:rPr lang="en-US" sz="2100" dirty="0" smtClean="0"/>
              <a:t> - </a:t>
            </a:r>
            <a:r>
              <a:rPr lang="en-US" sz="2100" dirty="0" err="1" smtClean="0"/>
              <a:t>Kako</a:t>
            </a:r>
            <a:r>
              <a:rPr lang="en-US" sz="2100" dirty="0" smtClean="0"/>
              <a:t>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dirty="0" err="1" smtClean="0"/>
              <a:t>ove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karaktere</a:t>
            </a:r>
            <a:r>
              <a:rPr lang="en-US" sz="2100" dirty="0" smtClean="0"/>
              <a:t> </a:t>
            </a:r>
            <a:r>
              <a:rPr lang="en-US" sz="2100" dirty="0" err="1" smtClean="0"/>
              <a:t>kao</a:t>
            </a:r>
            <a:r>
              <a:rPr lang="en-US" sz="2100" dirty="0" smtClean="0"/>
              <a:t> </a:t>
            </a:r>
            <a:r>
              <a:rPr lang="en-US" sz="2100" dirty="0" err="1" smtClean="0"/>
              <a:t>ostale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karaktere</a:t>
            </a:r>
            <a:r>
              <a:rPr lang="en-US" sz="2100" dirty="0" smtClean="0"/>
              <a:t>?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Odgovor</a:t>
            </a:r>
            <a:r>
              <a:rPr lang="en-US" sz="2100" dirty="0" smtClean="0"/>
              <a:t> – </a:t>
            </a:r>
            <a:r>
              <a:rPr lang="en-US" sz="2100" dirty="0" err="1" smtClean="0"/>
              <a:t>Potrebno</a:t>
            </a:r>
            <a:r>
              <a:rPr lang="en-US" sz="2100" dirty="0" smtClean="0"/>
              <a:t> </a:t>
            </a:r>
            <a:r>
              <a:rPr lang="en-US" sz="2100" dirty="0" err="1" smtClean="0"/>
              <a:t>ih</a:t>
            </a:r>
            <a:r>
              <a:rPr lang="en-US" sz="2100" dirty="0" smtClean="0"/>
              <a:t> je </a:t>
            </a:r>
            <a:r>
              <a:rPr lang="en-US" sz="2100" dirty="0" err="1" smtClean="0"/>
              <a:t>smestiti</a:t>
            </a:r>
            <a:r>
              <a:rPr lang="en-US" sz="2100" dirty="0" smtClean="0"/>
              <a:t> </a:t>
            </a:r>
            <a:r>
              <a:rPr lang="en-US" sz="2100" dirty="0" err="1" smtClean="0"/>
              <a:t>unutar</a:t>
            </a:r>
            <a:r>
              <a:rPr lang="en-US" sz="2100" dirty="0" smtClean="0"/>
              <a:t> </a:t>
            </a:r>
            <a:r>
              <a:rPr lang="en-US" sz="2100" dirty="0" err="1" smtClean="0"/>
              <a:t>zagrada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FF0000"/>
                </a:solidFill>
              </a:rPr>
              <a:t>[ ]</a:t>
            </a:r>
            <a:r>
              <a:rPr lang="sr-Latn-ME" sz="2100" dirty="0"/>
              <a:t>.</a:t>
            </a:r>
            <a:r>
              <a:rPr lang="en-US" sz="2100" dirty="0" smtClean="0"/>
              <a:t> </a:t>
            </a:r>
            <a:endParaRPr lang="sr-Latn-ME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ME" sz="2100" dirty="0" smtClean="0"/>
              <a:t>P</a:t>
            </a:r>
            <a:r>
              <a:rPr lang="en-US" sz="2100" dirty="0" err="1" smtClean="0"/>
              <a:t>rimjer</a:t>
            </a:r>
            <a:r>
              <a:rPr lang="en-US" sz="2100" dirty="0" smtClean="0"/>
              <a:t>: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"H#?1" Like "H[#][?]#"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U </a:t>
            </a:r>
            <a:r>
              <a:rPr lang="en-US" sz="2100" dirty="0" err="1" smtClean="0"/>
              <a:t>prethodnom</a:t>
            </a:r>
            <a:r>
              <a:rPr lang="en-US" sz="2100" dirty="0" smtClean="0"/>
              <a:t> </a:t>
            </a:r>
            <a:r>
              <a:rPr lang="en-US" sz="2100" dirty="0" err="1" smtClean="0"/>
              <a:t>primeru</a:t>
            </a:r>
            <a:r>
              <a:rPr lang="en-US" sz="2100" dirty="0" smtClean="0"/>
              <a:t>, </a:t>
            </a:r>
            <a:r>
              <a:rPr lang="pt-BR" sz="2100" dirty="0">
                <a:solidFill>
                  <a:srgbClr val="3333CC"/>
                </a:solidFill>
              </a:rPr>
              <a:t>[#]</a:t>
            </a:r>
            <a:r>
              <a:rPr lang="en-US" sz="2100" dirty="0" smtClean="0"/>
              <a:t> u </a:t>
            </a:r>
            <a:r>
              <a:rPr lang="pt-BR" sz="2100" dirty="0">
                <a:solidFill>
                  <a:srgbClr val="3333CC"/>
                </a:solidFill>
              </a:rPr>
              <a:t>"H</a:t>
            </a:r>
            <a:r>
              <a:rPr lang="pt-BR" sz="2100" dirty="0" smtClean="0">
                <a:solidFill>
                  <a:srgbClr val="3333CC"/>
                </a:solidFill>
              </a:rPr>
              <a:t>[#][?]#"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/>
              <a:t>se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 err="1"/>
              <a:t>odnosi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en-US" sz="2100" dirty="0" err="1"/>
              <a:t>karakter</a:t>
            </a:r>
            <a:r>
              <a:rPr lang="en-US" sz="2100" dirty="0"/>
              <a:t> </a:t>
            </a:r>
            <a:r>
              <a:rPr lang="en-US" sz="2100" dirty="0">
                <a:solidFill>
                  <a:srgbClr val="3333CC"/>
                </a:solidFill>
              </a:rPr>
              <a:t>#</a:t>
            </a:r>
            <a:r>
              <a:rPr lang="en-US" sz="2100" dirty="0"/>
              <a:t>, a </a:t>
            </a:r>
            <a:r>
              <a:rPr lang="en-US" sz="2100" dirty="0">
                <a:solidFill>
                  <a:srgbClr val="3333CC"/>
                </a:solidFill>
              </a:rPr>
              <a:t>#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sr-Latn-ME" sz="2100" dirty="0" smtClean="0"/>
              <a:t>jednu</a:t>
            </a:r>
            <a:r>
              <a:rPr lang="en-US" sz="2100" dirty="0" smtClean="0"/>
              <a:t> </a:t>
            </a:r>
            <a:r>
              <a:rPr lang="en-US" sz="2100" dirty="0" err="1" smtClean="0"/>
              <a:t>cifr</a:t>
            </a:r>
            <a:r>
              <a:rPr lang="sr-Latn-ME" sz="2100" dirty="0" smtClean="0"/>
              <a:t>u</a:t>
            </a:r>
            <a:r>
              <a:rPr lang="en-US" sz="2100" dirty="0" smtClean="0"/>
              <a:t>. </a:t>
            </a:r>
            <a:r>
              <a:rPr lang="en-US" sz="2100" dirty="0" err="1" smtClean="0"/>
              <a:t>Sli</a:t>
            </a:r>
            <a:r>
              <a:rPr lang="sr-Latn-ME" sz="2100" dirty="0" smtClean="0"/>
              <a:t>čno, </a:t>
            </a:r>
            <a:r>
              <a:rPr lang="pt-BR" sz="2100" dirty="0">
                <a:solidFill>
                  <a:srgbClr val="3333CC"/>
                </a:solidFill>
              </a:rPr>
              <a:t>[?]</a:t>
            </a:r>
            <a:r>
              <a:rPr lang="sr-Latn-ME" sz="2100" dirty="0" smtClean="0"/>
              <a:t> se odnosi na karakter </a:t>
            </a:r>
            <a:r>
              <a:rPr lang="sr-Latn-ME" sz="2100" dirty="0">
                <a:solidFill>
                  <a:srgbClr val="3333CC"/>
                </a:solidFill>
              </a:rPr>
              <a:t>?</a:t>
            </a:r>
            <a:r>
              <a:rPr lang="sr-Latn-ME" sz="2100" dirty="0" smtClean="0"/>
              <a:t>.</a:t>
            </a:r>
            <a:endParaRPr lang="sr-Latn-CS" sz="21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61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9443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Rad sa vremenom i datumima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74638" y="1393825"/>
            <a:ext cx="8583612" cy="5214938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VBA poseduje tip podataka </a:t>
            </a:r>
            <a:r>
              <a:rPr lang="sr-Latn-RS" sz="2100" dirty="0" smtClean="0">
                <a:solidFill>
                  <a:srgbClr val="3333CC"/>
                </a:solidFill>
              </a:rPr>
              <a:t>Date</a:t>
            </a:r>
            <a:r>
              <a:rPr lang="sr-Latn-RS" sz="2100" dirty="0" smtClean="0"/>
              <a:t> koji radi sa vremenom i datumima. </a:t>
            </a:r>
            <a:r>
              <a:rPr lang="en-US" sz="2100" dirty="0" smtClean="0"/>
              <a:t>VBA </a:t>
            </a:r>
            <a:r>
              <a:rPr lang="en-US" sz="2100" dirty="0" err="1" smtClean="0"/>
              <a:t>može</a:t>
            </a:r>
            <a:r>
              <a:rPr lang="en-US" sz="2100" dirty="0" smtClean="0"/>
              <a:t> </a:t>
            </a:r>
            <a:r>
              <a:rPr lang="en-US" sz="2100" dirty="0" err="1" smtClean="0"/>
              <a:t>da</a:t>
            </a:r>
            <a:r>
              <a:rPr lang="en-US" sz="2100" dirty="0" smtClean="0"/>
              <a:t> </a:t>
            </a:r>
            <a:r>
              <a:rPr lang="en-US" sz="2100" dirty="0" err="1" smtClean="0"/>
              <a:t>radi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datumima</a:t>
            </a:r>
            <a:r>
              <a:rPr lang="en-US" sz="2100" dirty="0" smtClean="0"/>
              <a:t> </a:t>
            </a:r>
            <a:r>
              <a:rPr lang="en-US" sz="2100" dirty="0" err="1" smtClean="0"/>
              <a:t>iz</a:t>
            </a:r>
            <a:r>
              <a:rPr lang="en-US" sz="2100" dirty="0" smtClean="0"/>
              <a:t> </a:t>
            </a:r>
            <a:r>
              <a:rPr lang="en-US" sz="2100" dirty="0" err="1" smtClean="0"/>
              <a:t>opsega</a:t>
            </a:r>
            <a:r>
              <a:rPr lang="en-US" sz="2100" dirty="0" smtClean="0"/>
              <a:t> 1.1.100–31.12.9999.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vremenom</a:t>
            </a:r>
            <a:r>
              <a:rPr lang="en-US" sz="2100" dirty="0" smtClean="0"/>
              <a:t> </a:t>
            </a:r>
            <a:r>
              <a:rPr lang="en-US" sz="2100" dirty="0" err="1" smtClean="0"/>
              <a:t>od</a:t>
            </a:r>
            <a:r>
              <a:rPr lang="en-US" sz="2100" dirty="0" smtClean="0"/>
              <a:t> 0:00:00 do 23:59:59. </a:t>
            </a: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Dodeljivanje</a:t>
            </a:r>
            <a:r>
              <a:rPr lang="en-US" sz="2100" dirty="0" smtClean="0"/>
              <a:t> </a:t>
            </a:r>
            <a:r>
              <a:rPr lang="en-US" sz="2100" dirty="0" err="1" smtClean="0"/>
              <a:t>vrednosti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promenljivoj</a:t>
            </a:r>
            <a:r>
              <a:rPr lang="en-US" sz="2100" dirty="0" smtClean="0"/>
              <a:t> se </a:t>
            </a:r>
            <a:r>
              <a:rPr lang="en-US" sz="2100" dirty="0" err="1" smtClean="0"/>
              <a:t>vrši</a:t>
            </a:r>
            <a:r>
              <a:rPr lang="en-US" sz="2100" dirty="0" smtClean="0"/>
              <a:t> </a:t>
            </a: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karaktera</a:t>
            </a:r>
            <a:r>
              <a:rPr lang="en-US" sz="2100" dirty="0" smtClean="0"/>
              <a:t> </a:t>
            </a:r>
            <a:r>
              <a:rPr lang="en-US" sz="2100" dirty="0" err="1" smtClean="0"/>
              <a:t>taraba</a:t>
            </a:r>
            <a:r>
              <a:rPr lang="en-US" sz="2100" dirty="0" smtClean="0"/>
              <a:t> (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  <a:r>
              <a:rPr lang="en-US" sz="2100" dirty="0" smtClean="0"/>
              <a:t>)</a:t>
            </a:r>
            <a:r>
              <a:rPr lang="sr-Latn-RS" sz="2100" dirty="0" smtClean="0"/>
              <a:t> </a:t>
            </a:r>
            <a:r>
              <a:rPr lang="en-US" sz="2100" dirty="0" err="1" smtClean="0"/>
              <a:t>kojim</a:t>
            </a:r>
            <a:r>
              <a:rPr lang="en-US" sz="2100" dirty="0" smtClean="0"/>
              <a:t> </a:t>
            </a:r>
            <a:r>
              <a:rPr lang="en-US" sz="2100" dirty="0" err="1" smtClean="0"/>
              <a:t>počinje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završava</a:t>
            </a:r>
            <a:r>
              <a:rPr lang="en-US" sz="2100" dirty="0" smtClean="0"/>
              <a:t> se </a:t>
            </a:r>
            <a:r>
              <a:rPr lang="en-US" sz="2100" dirty="0" err="1" smtClean="0"/>
              <a:t>vrednost</a:t>
            </a:r>
            <a:r>
              <a:rPr lang="en-US" sz="2100" dirty="0" smtClean="0"/>
              <a:t>. Na primer, datum </a:t>
            </a:r>
            <a:r>
              <a:rPr lang="sr-Latn-ME" sz="2100" dirty="0" smtClean="0"/>
              <a:t>26</a:t>
            </a:r>
            <a:r>
              <a:rPr lang="en-US" sz="2100" dirty="0" smtClean="0"/>
              <a:t>.10.20</a:t>
            </a:r>
            <a:r>
              <a:rPr lang="sr-Latn-ME" sz="2100" dirty="0" smtClean="0"/>
              <a:t>21</a:t>
            </a:r>
            <a:r>
              <a:rPr lang="en-US" sz="2100" dirty="0" smtClean="0"/>
              <a:t>. bi se u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promenljivu</a:t>
            </a:r>
            <a:r>
              <a:rPr lang="en-US" sz="2100" dirty="0" smtClean="0"/>
              <a:t> </a:t>
            </a:r>
            <a:r>
              <a:rPr lang="en-US" sz="2100" dirty="0" err="1" smtClean="0">
                <a:solidFill>
                  <a:srgbClr val="3333CC"/>
                </a:solidFill>
              </a:rPr>
              <a:t>Da</a:t>
            </a:r>
            <a:r>
              <a:rPr lang="sr-Latn-RS" sz="2100" dirty="0" smtClean="0">
                <a:solidFill>
                  <a:srgbClr val="3333CC"/>
                </a:solidFill>
              </a:rPr>
              <a:t>tum</a:t>
            </a:r>
            <a:r>
              <a:rPr lang="en-US" sz="2100" dirty="0" smtClean="0"/>
              <a:t> </a:t>
            </a:r>
            <a:r>
              <a:rPr lang="en-US" sz="2100" dirty="0" err="1" smtClean="0"/>
              <a:t>uneo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bilo</a:t>
            </a:r>
            <a:r>
              <a:rPr lang="en-US" sz="2100" dirty="0" smtClean="0"/>
              <a:t> </a:t>
            </a:r>
            <a:r>
              <a:rPr lang="en-US" sz="2100" dirty="0" err="1" smtClean="0"/>
              <a:t>koji</a:t>
            </a:r>
            <a:r>
              <a:rPr lang="en-US" sz="2100" dirty="0" smtClean="0"/>
              <a:t> </a:t>
            </a:r>
            <a:r>
              <a:rPr lang="en-US" sz="2100" dirty="0" err="1" smtClean="0"/>
              <a:t>od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sledećih</a:t>
            </a:r>
            <a:r>
              <a:rPr lang="en-US" sz="2100" dirty="0" smtClean="0"/>
              <a:t> </a:t>
            </a:r>
            <a:r>
              <a:rPr lang="en-US" sz="2100" dirty="0" err="1" smtClean="0"/>
              <a:t>načina</a:t>
            </a:r>
            <a:r>
              <a:rPr lang="en-US" sz="2100" dirty="0" smtClean="0"/>
              <a:t>:</a:t>
            </a:r>
            <a:endParaRPr lang="sr-Latn-RS" sz="2100" dirty="0" smtClean="0"/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Datum = #</a:t>
            </a:r>
            <a:r>
              <a:rPr lang="en-US" sz="2100" dirty="0" smtClean="0">
                <a:solidFill>
                  <a:srgbClr val="3333CC"/>
                </a:solidFill>
              </a:rPr>
              <a:t>October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ME" sz="2100" dirty="0" smtClean="0">
                <a:solidFill>
                  <a:srgbClr val="3333CC"/>
                </a:solidFill>
              </a:rPr>
              <a:t>26</a:t>
            </a:r>
            <a:r>
              <a:rPr lang="sr-Latn-CS" sz="2100" dirty="0" smtClean="0">
                <a:solidFill>
                  <a:srgbClr val="3333CC"/>
                </a:solidFill>
              </a:rPr>
              <a:t>, 20</a:t>
            </a:r>
            <a:r>
              <a:rPr lang="sr-Latn-ME" sz="2100" dirty="0" smtClean="0">
                <a:solidFill>
                  <a:srgbClr val="3333CC"/>
                </a:solidFill>
              </a:rPr>
              <a:t>21</a:t>
            </a:r>
            <a:r>
              <a:rPr lang="sr-Latn-CS" sz="2100" dirty="0" smtClean="0">
                <a:solidFill>
                  <a:srgbClr val="3333CC"/>
                </a:solidFill>
              </a:rPr>
              <a:t>#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Da</a:t>
            </a:r>
            <a:r>
              <a:rPr lang="sr-Latn-RS" sz="2100" dirty="0" smtClean="0">
                <a:solidFill>
                  <a:srgbClr val="3333CC"/>
                </a:solidFill>
              </a:rPr>
              <a:t>tum</a:t>
            </a:r>
            <a:r>
              <a:rPr lang="en-GB" sz="2100" dirty="0" smtClean="0">
                <a:solidFill>
                  <a:srgbClr val="3333CC"/>
                </a:solidFill>
              </a:rPr>
              <a:t> = #</a:t>
            </a:r>
            <a:r>
              <a:rPr lang="sr-Latn-ME" sz="2100" dirty="0" smtClean="0">
                <a:solidFill>
                  <a:srgbClr val="3333CC"/>
                </a:solidFill>
              </a:rPr>
              <a:t>26</a:t>
            </a:r>
            <a:r>
              <a:rPr lang="en-GB" sz="2100" dirty="0" smtClean="0">
                <a:solidFill>
                  <a:srgbClr val="3333CC"/>
                </a:solidFill>
              </a:rPr>
              <a:t>/10/20</a:t>
            </a:r>
            <a:r>
              <a:rPr lang="sr-Latn-ME" sz="2100" dirty="0" smtClean="0">
                <a:solidFill>
                  <a:srgbClr val="3333CC"/>
                </a:solidFill>
              </a:rPr>
              <a:t>21</a:t>
            </a:r>
            <a:r>
              <a:rPr lang="en-GB" sz="2100" dirty="0" smtClean="0">
                <a:solidFill>
                  <a:srgbClr val="3333CC"/>
                </a:solidFill>
              </a:rPr>
              <a:t>#</a:t>
            </a:r>
            <a:endParaRPr lang="sr-Latn-R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Vreme</a:t>
            </a:r>
            <a:r>
              <a:rPr lang="en-US" sz="2100" dirty="0" smtClean="0"/>
              <a:t> se </a:t>
            </a:r>
            <a:r>
              <a:rPr lang="sr-Latn-RS" sz="2100" dirty="0" smtClean="0"/>
              <a:t>takođe unosi</a:t>
            </a:r>
            <a:r>
              <a:rPr lang="en-US" sz="2100" dirty="0" smtClean="0"/>
              <a:t> </a:t>
            </a: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karaktera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  <a:r>
              <a:rPr lang="en-US" sz="2100" dirty="0" smtClean="0"/>
              <a:t>. Na primer,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promenljivoj</a:t>
            </a:r>
            <a:r>
              <a:rPr lang="en-US" sz="2100" dirty="0" smtClean="0"/>
              <a:t> </a:t>
            </a:r>
            <a:r>
              <a:rPr lang="sr-Latn-RS" sz="2100" dirty="0" smtClean="0">
                <a:solidFill>
                  <a:srgbClr val="3333CC"/>
                </a:solidFill>
              </a:rPr>
              <a:t>Vreme</a:t>
            </a:r>
            <a:r>
              <a:rPr lang="en-US" sz="2100" dirty="0" smtClean="0"/>
              <a:t> se </a:t>
            </a:r>
            <a:r>
              <a:rPr lang="en-US" sz="2100" dirty="0" err="1" smtClean="0"/>
              <a:t>dodela</a:t>
            </a:r>
            <a:r>
              <a:rPr lang="en-US" sz="2100" dirty="0" smtClean="0"/>
              <a:t> </a:t>
            </a:r>
            <a:r>
              <a:rPr lang="en-US" sz="2100" dirty="0" err="1" smtClean="0"/>
              <a:t>vrši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</a:t>
            </a:r>
            <a:r>
              <a:rPr lang="en-US" sz="2100" dirty="0" smtClean="0"/>
              <a:t> </a:t>
            </a:r>
            <a:r>
              <a:rPr lang="en-US" sz="2100" dirty="0" err="1" smtClean="0"/>
              <a:t>način</a:t>
            </a:r>
            <a:r>
              <a:rPr lang="en-US" sz="2100" dirty="0" smtClean="0"/>
              <a:t>:</a:t>
            </a:r>
            <a:endParaRPr lang="sr-Latn-R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RS" sz="2100" dirty="0" smtClean="0"/>
              <a:t>   </a:t>
            </a:r>
            <a:r>
              <a:rPr lang="sr-Latn-RS" sz="2100" dirty="0" smtClean="0">
                <a:solidFill>
                  <a:srgbClr val="3333CC"/>
                </a:solidFill>
              </a:rPr>
              <a:t>Vreme</a:t>
            </a:r>
            <a:r>
              <a:rPr lang="en-US" sz="2100" dirty="0" smtClean="0">
                <a:solidFill>
                  <a:srgbClr val="3333CC"/>
                </a:solidFill>
              </a:rPr>
              <a:t> = #1</a:t>
            </a:r>
            <a:r>
              <a:rPr lang="sr-Latn-ME" sz="2100" dirty="0" smtClean="0">
                <a:solidFill>
                  <a:srgbClr val="3333CC"/>
                </a:solidFill>
              </a:rPr>
              <a:t>8</a:t>
            </a:r>
            <a:r>
              <a:rPr lang="en-US" sz="2100" dirty="0" smtClean="0">
                <a:solidFill>
                  <a:srgbClr val="3333CC"/>
                </a:solidFill>
              </a:rPr>
              <a:t>:15</a:t>
            </a:r>
            <a:r>
              <a:rPr lang="sr-Latn-RS" sz="2100" dirty="0" smtClean="0">
                <a:solidFill>
                  <a:srgbClr val="3333CC"/>
                </a:solidFill>
              </a:rPr>
              <a:t>:22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U Code </a:t>
            </a:r>
            <a:r>
              <a:rPr lang="en-US" sz="2100" dirty="0" err="1" smtClean="0"/>
              <a:t>prozoru</a:t>
            </a:r>
            <a:r>
              <a:rPr lang="en-US" sz="2100" dirty="0" smtClean="0"/>
              <a:t>, VBA </a:t>
            </a:r>
            <a:r>
              <a:rPr lang="en-US" sz="2100" dirty="0" err="1" smtClean="0"/>
              <a:t>konvertuje</a:t>
            </a:r>
            <a:r>
              <a:rPr lang="en-US" sz="2100" dirty="0" smtClean="0"/>
              <a:t> </a:t>
            </a:r>
            <a:r>
              <a:rPr lang="en-US" sz="2100" dirty="0" err="1" smtClean="0"/>
              <a:t>une</a:t>
            </a:r>
            <a:r>
              <a:rPr lang="sr-Latn-ME" sz="2100" dirty="0" smtClean="0"/>
              <a:t>s</a:t>
            </a:r>
            <a:r>
              <a:rPr lang="en-US" sz="2100" dirty="0" err="1" smtClean="0"/>
              <a:t>eni</a:t>
            </a:r>
            <a:r>
              <a:rPr lang="en-US" sz="2100" dirty="0" smtClean="0"/>
              <a:t> </a:t>
            </a:r>
            <a:r>
              <a:rPr lang="en-US" sz="2100" dirty="0" err="1" smtClean="0"/>
              <a:t>podatak</a:t>
            </a:r>
            <a:r>
              <a:rPr lang="en-US" sz="2100" dirty="0" smtClean="0"/>
              <a:t> u format </a:t>
            </a:r>
            <a:r>
              <a:rPr lang="en-US" sz="2100" dirty="0" err="1" smtClean="0"/>
              <a:t>koji</a:t>
            </a:r>
            <a:r>
              <a:rPr lang="en-US" sz="2100" dirty="0" smtClean="0"/>
              <a:t> je </a:t>
            </a:r>
            <a:r>
              <a:rPr lang="en-US" sz="2100" dirty="0" err="1" smtClean="0"/>
              <a:t>sistemski</a:t>
            </a:r>
            <a:r>
              <a:rPr lang="en-US" sz="2100" dirty="0" smtClean="0"/>
              <a:t> </a:t>
            </a:r>
            <a:r>
              <a:rPr lang="en-US" sz="2100" dirty="0" err="1" smtClean="0"/>
              <a:t>podešen</a:t>
            </a:r>
            <a:r>
              <a:rPr lang="en-U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651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Funkcije Date, Time i Now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idx="1"/>
          </p:nvPr>
        </p:nvSpPr>
        <p:spPr>
          <a:xfrm>
            <a:off x="274638" y="1536700"/>
            <a:ext cx="8583612" cy="4249738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tekući</a:t>
            </a:r>
            <a:r>
              <a:rPr lang="en-US" sz="2100" dirty="0" smtClean="0"/>
              <a:t> datum.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Smislene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err="1" smtClean="0"/>
              <a:t>operacije</a:t>
            </a:r>
            <a:r>
              <a:rPr lang="en-US" sz="2100" dirty="0" smtClean="0"/>
              <a:t> </a:t>
            </a:r>
            <a:r>
              <a:rPr lang="en-US" sz="2100" dirty="0" err="1" smtClean="0"/>
              <a:t>sabiranja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oduzimanja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datumima</a:t>
            </a:r>
            <a:r>
              <a:rPr lang="en-US" sz="2100" dirty="0" smtClean="0"/>
              <a:t>. Na primer, datum </a:t>
            </a:r>
            <a:r>
              <a:rPr lang="en-US" sz="2100" dirty="0" err="1" smtClean="0"/>
              <a:t>koji</a:t>
            </a:r>
            <a:r>
              <a:rPr lang="en-US" sz="2100" dirty="0" smtClean="0"/>
              <a:t> je </a:t>
            </a:r>
            <a:r>
              <a:rPr lang="en-US" sz="2100" dirty="0" err="1" smtClean="0"/>
              <a:t>za</a:t>
            </a:r>
            <a:r>
              <a:rPr lang="en-US" sz="2100" dirty="0" smtClean="0"/>
              <a:t> 123 </a:t>
            </a:r>
            <a:r>
              <a:rPr lang="en-US" sz="2100" dirty="0" err="1" smtClean="0"/>
              <a:t>dana</a:t>
            </a:r>
            <a:r>
              <a:rPr lang="en-US" sz="2100" dirty="0" smtClean="0"/>
              <a:t> </a:t>
            </a:r>
            <a:r>
              <a:rPr lang="en-US" sz="2100" dirty="0" err="1" smtClean="0"/>
              <a:t>ispred</a:t>
            </a:r>
            <a:r>
              <a:rPr lang="en-US" sz="2100" dirty="0" smtClean="0"/>
              <a:t> </a:t>
            </a:r>
            <a:r>
              <a:rPr lang="en-US" sz="2100" dirty="0" err="1" smtClean="0"/>
              <a:t>današnjeg</a:t>
            </a:r>
            <a:r>
              <a:rPr lang="en-US" sz="2100" dirty="0" smtClean="0"/>
              <a:t> se </a:t>
            </a:r>
            <a:r>
              <a:rPr lang="en-US" sz="2100" dirty="0" err="1" smtClean="0"/>
              <a:t>dobija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Date + 123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Time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tekuće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Now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tekući</a:t>
            </a:r>
            <a:r>
              <a:rPr lang="en-US" sz="2100" dirty="0" smtClean="0"/>
              <a:t> datum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en-US" sz="2100" dirty="0" smtClean="0"/>
              <a:t>.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Time</a:t>
            </a:r>
            <a:r>
              <a:rPr lang="en-US" sz="2100" dirty="0" smtClean="0"/>
              <a:t> </a:t>
            </a:r>
            <a:r>
              <a:rPr lang="en-US" sz="2100" dirty="0" err="1" smtClean="0"/>
              <a:t>naredbi</a:t>
            </a:r>
            <a:r>
              <a:rPr lang="en-US" sz="2100" dirty="0" smtClean="0"/>
              <a:t> se </a:t>
            </a:r>
            <a:r>
              <a:rPr lang="en-US" sz="2100" dirty="0" err="1" smtClean="0"/>
              <a:t>mogu</a:t>
            </a:r>
            <a:r>
              <a:rPr lang="en-US" sz="2100" dirty="0" smtClean="0"/>
              <a:t> </a:t>
            </a:r>
            <a:r>
              <a:rPr lang="en-US" sz="2100" dirty="0" err="1" smtClean="0"/>
              <a:t>menjati</a:t>
            </a:r>
            <a:r>
              <a:rPr lang="en-US" sz="2100" dirty="0" smtClean="0"/>
              <a:t> </a:t>
            </a:r>
            <a:r>
              <a:rPr lang="en-US" sz="2100" dirty="0" err="1" smtClean="0"/>
              <a:t>sistemski</a:t>
            </a:r>
            <a:r>
              <a:rPr lang="en-US" sz="2100" dirty="0" smtClean="0"/>
              <a:t> datum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sr-Latn-ME" sz="2100" dirty="0" smtClean="0"/>
              <a:t> (</a:t>
            </a:r>
            <a:r>
              <a:rPr lang="sr-Latn-ME" sz="2100" dirty="0" smtClean="0">
                <a:solidFill>
                  <a:srgbClr val="FF0000"/>
                </a:solidFill>
              </a:rPr>
              <a:t>nije dozvoljeno u Windows 8 i nadalje</a:t>
            </a:r>
            <a:r>
              <a:rPr lang="sr-Latn-ME" sz="2100" dirty="0" smtClean="0"/>
              <a:t>)</a:t>
            </a:r>
            <a:r>
              <a:rPr lang="en-US" sz="2100" dirty="0" smtClean="0"/>
              <a:t> i to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</a:t>
            </a:r>
            <a:r>
              <a:rPr lang="en-US" sz="2100" dirty="0" smtClean="0"/>
              <a:t> </a:t>
            </a:r>
            <a:r>
              <a:rPr lang="en-US" sz="2100" dirty="0" err="1" smtClean="0"/>
              <a:t>način</a:t>
            </a:r>
            <a:r>
              <a:rPr lang="en-U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Date = #1</a:t>
            </a:r>
            <a:r>
              <a:rPr lang="sr-Latn-ME" sz="2100" dirty="0" smtClean="0">
                <a:solidFill>
                  <a:srgbClr val="3333CC"/>
                </a:solidFill>
              </a:rPr>
              <a:t>1</a:t>
            </a:r>
            <a:r>
              <a:rPr lang="en-US" sz="2100" dirty="0" smtClean="0">
                <a:solidFill>
                  <a:srgbClr val="3333CC"/>
                </a:solidFill>
              </a:rPr>
              <a:t> October 201</a:t>
            </a:r>
            <a:r>
              <a:rPr lang="sr-Latn-ME" sz="2100" dirty="0" smtClean="0">
                <a:solidFill>
                  <a:srgbClr val="3333CC"/>
                </a:solidFill>
              </a:rPr>
              <a:t>7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Time = #12:23:34#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Osnovno o stringovima</a:t>
            </a:r>
          </a:p>
        </p:txBody>
      </p:sp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285750" y="1428750"/>
            <a:ext cx="8429625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String</a:t>
            </a:r>
            <a:r>
              <a:rPr lang="en-US" sz="2100" dirty="0" smtClean="0"/>
              <a:t> </a:t>
            </a:r>
            <a:r>
              <a:rPr lang="en-US" sz="2100" dirty="0" err="1" smtClean="0"/>
              <a:t>kao</a:t>
            </a:r>
            <a:r>
              <a:rPr lang="sr-Latn-CS" sz="2100" dirty="0" smtClean="0"/>
              <a:t> tip podataka služi za smeštanje teksta i rad sa tekstom.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Postoje stringovi promenljive i fiksne dužine.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Stringovi promenljive dužine mogu sadržati i do dve milijarde (tačnije, 2</a:t>
            </a:r>
            <a:r>
              <a:rPr lang="sr-Latn-CS" sz="2100" baseline="30000" dirty="0" smtClean="0"/>
              <a:t>31</a:t>
            </a:r>
            <a:r>
              <a:rPr lang="sr-Latn-CS" sz="2100" dirty="0" smtClean="0"/>
              <a:t>) karaktera; zauzimaju 10 bajtova plus memoriju koja je potrebna za smeštanje stringa.</a:t>
            </a:r>
            <a:r>
              <a:rPr lang="en-US" sz="2100" dirty="0" smtClean="0"/>
              <a:t> </a:t>
            </a:r>
            <a:r>
              <a:rPr lang="en-US" sz="2100" dirty="0" err="1" smtClean="0"/>
              <a:t>Deklari</a:t>
            </a:r>
            <a:r>
              <a:rPr lang="sr-Latn-CS" sz="2100" dirty="0" smtClean="0"/>
              <a:t>šu se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Dim S as String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Stringovi fiksne dužine mogu sadržati od 1 do 64 000 karaktera (tačnije, 2</a:t>
            </a:r>
            <a:r>
              <a:rPr lang="sr-Latn-CS" sz="2100" baseline="30000" dirty="0" smtClean="0"/>
              <a:t>16</a:t>
            </a:r>
            <a:r>
              <a:rPr lang="sr-Latn-CS" sz="2100" dirty="0" smtClean="0"/>
              <a:t>) i oni zauzimaju samo memoriju potrebnu za smeštanje stringa. Ne deklarišu se kao nizovi, već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Dim S as String</a:t>
            </a:r>
            <a:r>
              <a:rPr lang="sr-Latn-CS" sz="2100" dirty="0" smtClean="0">
                <a:solidFill>
                  <a:srgbClr val="3333CC"/>
                </a:solidFill>
              </a:rPr>
              <a:t> * 50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Dodela vrednosti </a:t>
            </a:r>
            <a:r>
              <a:rPr lang="sr-Latn-CS" sz="2100" dirty="0" smtClean="0">
                <a:solidFill>
                  <a:srgbClr val="3333CC"/>
                </a:solidFill>
              </a:rPr>
              <a:t>String</a:t>
            </a:r>
            <a:r>
              <a:rPr lang="sr-Latn-CS" sz="2100" dirty="0" smtClean="0"/>
              <a:t> promenljivoj se vrši sa: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S = "Divan dan 26.10.2021"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941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Funkcija DateDiff</a:t>
            </a:r>
          </a:p>
        </p:txBody>
      </p:sp>
      <p:sp>
        <p:nvSpPr>
          <p:cNvPr id="21507" name="Content Placeholder 3"/>
          <p:cNvSpPr>
            <a:spLocks noGrp="1"/>
          </p:cNvSpPr>
          <p:nvPr>
            <p:ph idx="1"/>
          </p:nvPr>
        </p:nvSpPr>
        <p:spPr>
          <a:xfrm>
            <a:off x="274638" y="1608138"/>
            <a:ext cx="8583612" cy="367823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broj</a:t>
            </a:r>
            <a:r>
              <a:rPr lang="en-US" sz="2100" dirty="0" smtClean="0"/>
              <a:t> </a:t>
            </a:r>
            <a:r>
              <a:rPr lang="en-US" sz="2100" dirty="0" err="1" smtClean="0"/>
              <a:t>proteklih</a:t>
            </a:r>
            <a:r>
              <a:rPr lang="en-US" sz="2100" dirty="0" smtClean="0"/>
              <a:t> </a:t>
            </a:r>
            <a:r>
              <a:rPr lang="en-US" sz="2100" dirty="0" err="1" smtClean="0"/>
              <a:t>vremenskih</a:t>
            </a:r>
            <a:r>
              <a:rPr lang="en-US" sz="2100" dirty="0" smtClean="0"/>
              <a:t> </a:t>
            </a:r>
            <a:r>
              <a:rPr lang="en-US" sz="2100" dirty="0" err="1" smtClean="0"/>
              <a:t>jedinica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</a:t>
            </a:r>
            <a:r>
              <a:rPr lang="en-US" sz="2100" dirty="0" err="1" smtClean="0"/>
              <a:t>dva</a:t>
            </a:r>
            <a:r>
              <a:rPr lang="en-US" sz="2100" dirty="0" smtClean="0"/>
              <a:t> </a:t>
            </a:r>
            <a:r>
              <a:rPr lang="en-US" sz="2100" dirty="0" err="1" smtClean="0"/>
              <a:t>datuma</a:t>
            </a:r>
            <a:r>
              <a:rPr lang="en-US" sz="2100" dirty="0" smtClean="0"/>
              <a:t>. </a:t>
            </a:r>
            <a:r>
              <a:rPr lang="en-US" sz="2100" dirty="0" err="1" smtClean="0"/>
              <a:t>Sintaksa</a:t>
            </a:r>
            <a:r>
              <a:rPr lang="en-US" sz="2100" dirty="0" smtClean="0"/>
              <a:t> je: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>
                <a:solidFill>
                  <a:srgbClr val="3333CC"/>
                </a:solidFill>
              </a:rPr>
              <a:t>(</a:t>
            </a:r>
            <a:r>
              <a:rPr lang="en-US" sz="2100" dirty="0" err="1" smtClean="0">
                <a:solidFill>
                  <a:srgbClr val="3333CC"/>
                </a:solidFill>
              </a:rPr>
              <a:t>VremJed</a:t>
            </a:r>
            <a:r>
              <a:rPr lang="en-US" sz="2100" dirty="0" smtClean="0">
                <a:solidFill>
                  <a:srgbClr val="3333CC"/>
                </a:solidFill>
              </a:rPr>
              <a:t>, Datum1, Datum2)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err="1" smtClean="0"/>
              <a:t>gde</a:t>
            </a:r>
            <a:r>
              <a:rPr lang="en-US" sz="2100" dirty="0" smtClean="0"/>
              <a:t> argument </a:t>
            </a:r>
            <a:r>
              <a:rPr lang="en-US" sz="2100" dirty="0" err="1" smtClean="0">
                <a:solidFill>
                  <a:srgbClr val="3333CC"/>
                </a:solidFill>
              </a:rPr>
              <a:t>VremJed</a:t>
            </a:r>
            <a:r>
              <a:rPr lang="en-US" sz="2100" dirty="0" smtClean="0"/>
              <a:t> </a:t>
            </a:r>
            <a:r>
              <a:rPr lang="en-US" sz="2100" dirty="0" err="1" smtClean="0"/>
              <a:t>predstavlja</a:t>
            </a:r>
            <a:r>
              <a:rPr lang="en-US" sz="2100" dirty="0" smtClean="0"/>
              <a:t> </a:t>
            </a:r>
            <a:r>
              <a:rPr lang="en-US" sz="2100" dirty="0" err="1" smtClean="0"/>
              <a:t>vremensku</a:t>
            </a:r>
            <a:r>
              <a:rPr lang="en-US" sz="2100" dirty="0" smtClean="0"/>
              <a:t> </a:t>
            </a:r>
            <a:r>
              <a:rPr lang="en-US" sz="2100" dirty="0" err="1" smtClean="0"/>
              <a:t>jedinicu</a:t>
            </a:r>
            <a:r>
              <a:rPr lang="en-US" sz="2100" dirty="0" smtClean="0"/>
              <a:t> u </a:t>
            </a:r>
            <a:r>
              <a:rPr lang="en-US" sz="2100" dirty="0" err="1" smtClean="0"/>
              <a:t>kojoj</a:t>
            </a:r>
            <a:r>
              <a:rPr lang="en-US" sz="2100" dirty="0" smtClean="0"/>
              <a:t> </a:t>
            </a:r>
            <a:r>
              <a:rPr lang="en-US" sz="2100" dirty="0" err="1" smtClean="0"/>
              <a:t>merimo</a:t>
            </a:r>
            <a:r>
              <a:rPr lang="en-US" sz="2100" dirty="0" smtClean="0"/>
              <a:t> </a:t>
            </a:r>
            <a:r>
              <a:rPr lang="en-US" sz="2100" dirty="0" err="1" smtClean="0"/>
              <a:t>razliku</a:t>
            </a:r>
            <a:r>
              <a:rPr lang="en-US" sz="2100" dirty="0" smtClean="0"/>
              <a:t> (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err="1" smtClean="0">
                <a:solidFill>
                  <a:srgbClr val="3333CC"/>
                </a:solidFill>
              </a:rPr>
              <a:t>yyyy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godine</a:t>
            </a:r>
            <a:r>
              <a:rPr lang="en-US" sz="2100" dirty="0" smtClean="0"/>
              <a:t>,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m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meseci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w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nedelje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d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dani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h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sati,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n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minuti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s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sekunde</a:t>
            </a:r>
            <a:r>
              <a:rPr lang="en-US" sz="2100" dirty="0" smtClean="0"/>
              <a:t>), </a:t>
            </a:r>
            <a:r>
              <a:rPr lang="en-US" sz="2100" dirty="0" err="1" smtClean="0"/>
              <a:t>dok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Datum1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Datum2</a:t>
            </a:r>
            <a:r>
              <a:rPr lang="en-US" sz="2100" dirty="0" smtClean="0"/>
              <a:t> </a:t>
            </a:r>
            <a:r>
              <a:rPr lang="en-US" sz="2100" dirty="0" err="1" smtClean="0"/>
              <a:t>datumi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</a:t>
            </a:r>
            <a:r>
              <a:rPr lang="en-US" sz="2100" dirty="0" err="1" smtClean="0"/>
              <a:t>kojih</a:t>
            </a:r>
            <a:r>
              <a:rPr lang="en-US" sz="2100" dirty="0" smtClean="0"/>
              <a:t> se </a:t>
            </a:r>
            <a:r>
              <a:rPr lang="en-US" sz="2100" dirty="0" err="1" smtClean="0"/>
              <a:t>meri</a:t>
            </a:r>
            <a:r>
              <a:rPr lang="en-US" sz="2100" dirty="0" smtClean="0"/>
              <a:t> </a:t>
            </a:r>
            <a:r>
              <a:rPr lang="en-US" sz="2100" dirty="0" err="1" smtClean="0"/>
              <a:t>razlika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Na primer, </a:t>
            </a:r>
            <a:r>
              <a:rPr lang="en-US" sz="2100" dirty="0" err="1" smtClean="0"/>
              <a:t>broj</a:t>
            </a:r>
            <a:r>
              <a:rPr lang="en-US" sz="2100" dirty="0" smtClean="0"/>
              <a:t> </a:t>
            </a:r>
            <a:r>
              <a:rPr lang="en-US" sz="2100" dirty="0" err="1" smtClean="0"/>
              <a:t>proteklih</a:t>
            </a:r>
            <a:r>
              <a:rPr lang="en-US" sz="2100" dirty="0" smtClean="0"/>
              <a:t> </a:t>
            </a:r>
            <a:r>
              <a:rPr lang="en-US" sz="2100" dirty="0" err="1" smtClean="0"/>
              <a:t>dana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1. </a:t>
            </a:r>
            <a:r>
              <a:rPr lang="en-US" sz="2100" dirty="0" err="1" smtClean="0"/>
              <a:t>septembra</a:t>
            </a:r>
            <a:r>
              <a:rPr lang="en-US" sz="2100" dirty="0" smtClean="0"/>
              <a:t> 1939.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danas</a:t>
            </a:r>
            <a:r>
              <a:rPr lang="en-US" sz="2100" dirty="0" smtClean="0"/>
              <a:t> je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d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, #1 September 1939#, Date)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7981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Funkcija Format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idx="1"/>
          </p:nvPr>
        </p:nvSpPr>
        <p:spPr>
          <a:xfrm>
            <a:off x="274638" y="1571625"/>
            <a:ext cx="8583612" cy="335756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Format</a:t>
            </a:r>
            <a:r>
              <a:rPr lang="en-US" sz="2100" dirty="0" smtClean="0"/>
              <a:t> je </a:t>
            </a:r>
            <a:r>
              <a:rPr lang="en-US" sz="2100" dirty="0" err="1" smtClean="0"/>
              <a:t>vrlo</a:t>
            </a:r>
            <a:r>
              <a:rPr lang="en-US" sz="2100" dirty="0" smtClean="0"/>
              <a:t> </a:t>
            </a:r>
            <a:r>
              <a:rPr lang="en-US" sz="2100" dirty="0" err="1" smtClean="0"/>
              <a:t>pogodan</a:t>
            </a:r>
            <a:r>
              <a:rPr lang="en-US" sz="2100" dirty="0" smtClean="0"/>
              <a:t> </a:t>
            </a:r>
            <a:r>
              <a:rPr lang="en-US" sz="2100" dirty="0" err="1" smtClean="0"/>
              <a:t>alat</a:t>
            </a:r>
            <a:r>
              <a:rPr lang="en-US" sz="2100" dirty="0" smtClean="0"/>
              <a:t> </a:t>
            </a:r>
            <a:r>
              <a:rPr lang="en-US" sz="2100" dirty="0" err="1" smtClean="0"/>
              <a:t>pri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formatiranju</a:t>
            </a:r>
            <a:r>
              <a:rPr lang="en-US" sz="2100" dirty="0" smtClean="0"/>
              <a:t> </a:t>
            </a:r>
            <a:r>
              <a:rPr lang="en-US" sz="2100" dirty="0" err="1" smtClean="0"/>
              <a:t>numeričkih</a:t>
            </a:r>
            <a:r>
              <a:rPr lang="en-US" sz="2100" dirty="0" smtClean="0"/>
              <a:t> </a:t>
            </a:r>
            <a:r>
              <a:rPr lang="en-US" sz="2100" dirty="0" err="1" smtClean="0"/>
              <a:t>vrednosti</a:t>
            </a:r>
            <a:r>
              <a:rPr lang="en-US" sz="2100" dirty="0" smtClean="0"/>
              <a:t>, </a:t>
            </a:r>
            <a:r>
              <a:rPr lang="en-US" sz="2100" dirty="0" err="1" smtClean="0"/>
              <a:t>vremena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datuma</a:t>
            </a:r>
            <a:r>
              <a:rPr lang="en-US" sz="2100" dirty="0" smtClean="0"/>
              <a:t>. </a:t>
            </a:r>
            <a:r>
              <a:rPr lang="en-US" sz="2100" dirty="0" err="1" smtClean="0"/>
              <a:t>Mi</a:t>
            </a:r>
            <a:r>
              <a:rPr lang="en-US" sz="2100" dirty="0" smtClean="0"/>
              <a:t> </a:t>
            </a:r>
            <a:r>
              <a:rPr lang="en-US" sz="2100" dirty="0" err="1" smtClean="0"/>
              <a:t>ćemo</a:t>
            </a:r>
            <a:r>
              <a:rPr lang="en-US" sz="2100" dirty="0" smtClean="0"/>
              <a:t>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dirty="0" err="1" smtClean="0"/>
              <a:t>njen</a:t>
            </a:r>
            <a:r>
              <a:rPr lang="en-US" sz="2100" dirty="0" smtClean="0"/>
              <a:t> </a:t>
            </a:r>
            <a:r>
              <a:rPr lang="en-US" sz="2100" dirty="0" err="1" smtClean="0"/>
              <a:t>skraćeni</a:t>
            </a:r>
            <a:r>
              <a:rPr lang="en-US" sz="2100" dirty="0" smtClean="0"/>
              <a:t> </a:t>
            </a:r>
            <a:r>
              <a:rPr lang="en-US" sz="2100" dirty="0" err="1" smtClean="0"/>
              <a:t>oblik</a:t>
            </a:r>
            <a:r>
              <a:rPr lang="en-U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Format(</a:t>
            </a:r>
            <a:r>
              <a:rPr lang="en-US" sz="2100" dirty="0" err="1" smtClean="0">
                <a:solidFill>
                  <a:srgbClr val="3333CC"/>
                </a:solidFill>
              </a:rPr>
              <a:t>izraz</a:t>
            </a:r>
            <a:r>
              <a:rPr lang="en-US" sz="2100" dirty="0" smtClean="0">
                <a:solidFill>
                  <a:srgbClr val="3333CC"/>
                </a:solidFill>
              </a:rPr>
              <a:t>, format)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err="1" smtClean="0"/>
              <a:t>gde</a:t>
            </a:r>
            <a:r>
              <a:rPr lang="en-US" sz="2100" dirty="0" smtClean="0"/>
              <a:t> se </a:t>
            </a:r>
            <a:r>
              <a:rPr lang="en-US" sz="2100" dirty="0" err="1" smtClean="0">
                <a:solidFill>
                  <a:srgbClr val="3333CC"/>
                </a:solidFill>
              </a:rPr>
              <a:t>izraz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</a:t>
            </a:r>
            <a:r>
              <a:rPr lang="en-US" sz="2100" dirty="0" smtClean="0"/>
              <a:t> u </a:t>
            </a:r>
            <a:r>
              <a:rPr lang="en-US" sz="2100" dirty="0" err="1" smtClean="0"/>
              <a:t>skladu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formatom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format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string </a:t>
            </a:r>
            <a:r>
              <a:rPr lang="en-US" sz="2100" dirty="0" err="1" smtClean="0"/>
              <a:t>koji</a:t>
            </a:r>
            <a:r>
              <a:rPr lang="en-US" sz="2100" dirty="0" smtClean="0"/>
              <a:t> </a:t>
            </a:r>
            <a:r>
              <a:rPr lang="en-US" sz="2100" dirty="0" err="1" smtClean="0"/>
              <a:t>predstavlja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formatirani</a:t>
            </a:r>
            <a:r>
              <a:rPr lang="en-US" sz="2100" dirty="0" smtClean="0"/>
              <a:t> </a:t>
            </a:r>
            <a:r>
              <a:rPr lang="en-US" sz="2100" dirty="0" err="1" smtClean="0"/>
              <a:t>izraz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Pri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formatiranju</a:t>
            </a:r>
            <a:r>
              <a:rPr lang="en-US" sz="2100" dirty="0" smtClean="0"/>
              <a:t> </a:t>
            </a:r>
            <a:r>
              <a:rPr lang="en-US" sz="2100" dirty="0" err="1" smtClean="0"/>
              <a:t>izraza</a:t>
            </a:r>
            <a:r>
              <a:rPr lang="en-US" sz="2100" dirty="0" smtClean="0"/>
              <a:t>, </a:t>
            </a:r>
            <a:r>
              <a:rPr lang="en-US" sz="2100" dirty="0" err="1" smtClean="0"/>
              <a:t>možemo</a:t>
            </a:r>
            <a:r>
              <a:rPr lang="en-US" sz="2100" dirty="0" smtClean="0"/>
              <a:t>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i="1" dirty="0" err="1" smtClean="0">
                <a:solidFill>
                  <a:srgbClr val="FF0000"/>
                </a:solidFill>
              </a:rPr>
              <a:t>predefinisane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i="1" dirty="0" err="1" smtClean="0">
                <a:solidFill>
                  <a:srgbClr val="FF0000"/>
                </a:solidFill>
              </a:rPr>
              <a:t>korisničke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dirty="0" err="1" smtClean="0"/>
              <a:t>formate</a:t>
            </a:r>
            <a:r>
              <a:rPr lang="en-US" sz="2100" dirty="0" smtClean="0"/>
              <a:t>. </a:t>
            </a:r>
            <a:r>
              <a:rPr lang="en-US" sz="2100" dirty="0" err="1" smtClean="0"/>
              <a:t>Podrazumevani</a:t>
            </a:r>
            <a:r>
              <a:rPr lang="en-US" sz="2100" dirty="0" smtClean="0"/>
              <a:t> format </a:t>
            </a:r>
            <a:r>
              <a:rPr lang="en-US" sz="2100" dirty="0" err="1" smtClean="0"/>
              <a:t>zavisi</a:t>
            </a:r>
            <a:r>
              <a:rPr lang="en-US" sz="2100" dirty="0" smtClean="0"/>
              <a:t> od </a:t>
            </a:r>
            <a:r>
              <a:rPr lang="en-US" sz="2100" dirty="0" err="1" smtClean="0"/>
              <a:t>sistemskih</a:t>
            </a:r>
            <a:r>
              <a:rPr lang="en-US" sz="2100" dirty="0" smtClean="0"/>
              <a:t> </a:t>
            </a:r>
            <a:r>
              <a:rPr lang="en-US" sz="2100" dirty="0" err="1" smtClean="0"/>
              <a:t>podešavanja</a:t>
            </a:r>
            <a:r>
              <a:rPr lang="en-US" sz="2100" dirty="0" smtClean="0"/>
              <a:t> (Control Panel/Regional Options).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80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Predefinisani numerički formati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124821"/>
              </p:ext>
            </p:extLst>
          </p:nvPr>
        </p:nvGraphicFramePr>
        <p:xfrm>
          <a:off x="463550" y="1273313"/>
          <a:ext cx="8215313" cy="5321299"/>
        </p:xfrm>
        <a:graphic>
          <a:graphicData uri="http://schemas.openxmlformats.org/drawingml/2006/table">
            <a:tbl>
              <a:tblPr/>
              <a:tblGrid>
                <a:gridCol w="1857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7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49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General Number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Podrazumevani format.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Format(12345,"General Number")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"12345"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Currency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separator hiljada, oznaka valute i dva decimalna mesta. Oznaka valute zavisi od sistemskog podešavanja.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Format(12345,"Currency")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"12.345,00 €"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Fixed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najmanje jedna cifra levo od decimalnog zareza i najmanje dve cifre desno od decimalnog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Format(1222.345,"Fixed")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"1222,35"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Standard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separator hiljada, najmanje jedna cifra levo od decimalnog zareza i najmanje dve cifre desno od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Format(1222.345,"Standard")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"1.222,35"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Percent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broj pomnožen sa 100, dve cifre desno od decimalnog zareza i karakter procenat desno od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Format(0.12345,"Percent")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"12,35%"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1358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Scientific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Standardni scientific zapis. Cifra najveće težine je prikazana levo od decimalnog zareza, i prikazuje se 2 do 30 decimalnih mesta praćeno sa 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"E"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i eksponentom.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Format(12300,"Scientific")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"1,23E+04"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080375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Predefinisani formati za datum i vreme</a:t>
            </a:r>
            <a:endParaRPr lang="en-US" sz="360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70673"/>
              </p:ext>
            </p:extLst>
          </p:nvPr>
        </p:nvGraphicFramePr>
        <p:xfrm>
          <a:off x="612775" y="1744663"/>
          <a:ext cx="8001000" cy="4480560"/>
        </p:xfrm>
        <a:graphic>
          <a:graphicData uri="http://schemas.openxmlformats.org/drawingml/2006/table">
            <a:tbl>
              <a:tblPr/>
              <a:tblGrid>
                <a:gridCol w="170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97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9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 dirty="0">
                          <a:latin typeface="+mn-lt"/>
                          <a:ea typeface="Times New Roman"/>
                        </a:rPr>
                        <a:t>Format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Opis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99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General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Podrazumevani format.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Long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long date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3. decembar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2017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Medium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medium date formatom (na primer,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03-dec-17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Short Date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short date formatom (na primer,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3.12.2017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Long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long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12:32:45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Medium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medium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Short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short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Korisni</a:t>
            </a:r>
            <a:r>
              <a:rPr lang="en-US" sz="3600" smtClean="0"/>
              <a:t>čki numerički formati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188" y="1357313"/>
            <a:ext cx="8572500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en-GB" sz="2100" dirty="0" err="1">
                <a:latin typeface="+mn-lt"/>
              </a:rPr>
              <a:t>Specijalni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simboli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koji</a:t>
            </a:r>
            <a:r>
              <a:rPr lang="en-GB" sz="2100" dirty="0">
                <a:latin typeface="+mn-lt"/>
              </a:rPr>
              <a:t> se </a:t>
            </a:r>
            <a:r>
              <a:rPr lang="en-GB" sz="2100" dirty="0" err="1">
                <a:latin typeface="+mn-lt"/>
              </a:rPr>
              <a:t>koriste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pri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definisanju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korisni</a:t>
            </a:r>
            <a:r>
              <a:rPr lang="sr-Latn-RS" sz="2100" dirty="0">
                <a:latin typeface="+mn-lt"/>
              </a:rPr>
              <a:t>čkih numeričkih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formata</a:t>
            </a:r>
            <a:r>
              <a:rPr lang="sr-Latn-RS" sz="2100" dirty="0">
                <a:latin typeface="+mn-lt"/>
              </a:rPr>
              <a:t> su dati u tabeli ispod</a:t>
            </a:r>
            <a:r>
              <a:rPr lang="en-GB" sz="2100" dirty="0">
                <a:latin typeface="+mn-lt"/>
              </a:rPr>
              <a:t>.</a:t>
            </a:r>
            <a:endParaRPr lang="en-US" sz="21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74663" y="2365375"/>
          <a:ext cx="8215312" cy="4160835"/>
        </p:xfrm>
        <a:graphic>
          <a:graphicData uri="http://schemas.openxmlformats.org/drawingml/2006/table">
            <a:tbl>
              <a:tblPr/>
              <a:tblGrid>
                <a:gridCol w="1500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15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Simbol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Opis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#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Jedna cifra. Ništa se ne prikazuje ako nema unosa.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Jedna cifra. Prikazuje nulu ako nema unosa.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Pozicija decimalne tačke.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Pozicija separatora hiljada. Označava poziciju samo prve hiljade.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Množi broj sa 100 (samo za prikaz) i dodaje karakter %.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E+ e+ E- e-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Prikaz brojeva u scientific formatu.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Courier New" pitchFamily="49" charset="0"/>
                        </a:rPr>
                        <a:t>E–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i e– smeštaju znak - u eksponent; E+ i e+ smeštaju znak + u eksponent.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 ( ) – + &lt;space&gt;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Prikazuje date karaktere.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\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Umetanje karaktera koji dolazi posle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Courier New" pitchFamily="49" charset="0"/>
                        </a:rPr>
                        <a:t>\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"text"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Umetanje teksta pod znacima navoda.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23187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Korisni</a:t>
            </a:r>
            <a:r>
              <a:rPr lang="en-US" sz="3600" smtClean="0"/>
              <a:t>čki numerički formati (primeri)</a:t>
            </a: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500063" y="1485900"/>
            <a:ext cx="6500812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Format(6353.4, "##,##0.00")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"6,353.40"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Format(334.9, "###0.00 kg")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"334.90 kg"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Format(4, "0.00%")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"400.00%"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Format(6353.4, "00.00000E+")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"63.53400E+2"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Format(6353.4, "#.#E+")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"6.4E+3"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GB" sz="2100" dirty="0">
                <a:solidFill>
                  <a:srgbClr val="3333CC"/>
                </a:solidFill>
                <a:cs typeface="Times New Roman" pitchFamily="18" charset="0"/>
              </a:rPr>
              <a:t>Format(1234567, "00-00-000")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vraća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>
                <a:solidFill>
                  <a:srgbClr val="3333CC"/>
                </a:solidFill>
                <a:cs typeface="Times New Roman" pitchFamily="18" charset="0"/>
              </a:rPr>
              <a:t>"12-34-567"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Obrnut</a:t>
            </a:r>
            <a:r>
              <a:rPr lang="vi-VN" sz="2100" dirty="0" smtClean="0"/>
              <a:t> koja za argument ima string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 i vraća string koji ima obrnut redosled karaktera u odnosu na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000250" y="2506663"/>
            <a:ext cx="4918075" cy="23542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</a:t>
            </a:r>
            <a:r>
              <a:rPr lang="en-U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Len(S)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Mid(S, I, 1)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sr-Latn-RS" sz="2100" kern="1200" dirty="0" smtClean="0">
                <a:solidFill>
                  <a:srgbClr val="3333CC"/>
                </a:solidFill>
                <a:ea typeface="Times New Roman"/>
              </a:rPr>
              <a:t>BezSlova</a:t>
            </a:r>
            <a:r>
              <a:rPr lang="vi-VN" sz="2100" dirty="0" smtClean="0"/>
              <a:t> koja za argument ima string</a:t>
            </a:r>
            <a:r>
              <a:rPr lang="sr-Latn-RS" sz="2100" dirty="0" smtClean="0"/>
              <a:t> </a:t>
            </a:r>
            <a:r>
              <a:rPr lang="sr-Latn-RS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 i koja</a:t>
            </a:r>
            <a:r>
              <a:rPr lang="sr-Latn-RS" sz="2100" dirty="0" smtClean="0"/>
              <a:t> vraća string koji se dobija kada se</a:t>
            </a:r>
            <a:r>
              <a:rPr lang="vi-VN" sz="2100" dirty="0" smtClean="0"/>
              <a:t> iz ulaznog stringa izba</a:t>
            </a:r>
            <a:r>
              <a:rPr lang="sr-Latn-RS" sz="2100" dirty="0" smtClean="0"/>
              <a:t>c</a:t>
            </a:r>
            <a:r>
              <a:rPr lang="vi-VN" sz="2100" dirty="0" smtClean="0"/>
              <a:t>e slova.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704784" y="2506440"/>
            <a:ext cx="5740102" cy="300082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""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Len(S)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If </a:t>
            </a:r>
            <a:r>
              <a:rPr lang="en-U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Mid(S, I, 1) Like "[!A-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Za</a:t>
            </a:r>
            <a:r>
              <a:rPr lang="en-U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-z]"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Mid(S, I, 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 I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572500" cy="10604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Napisati funkciju </a:t>
            </a:r>
            <a:r>
              <a:rPr lang="sr-Latn-CS" sz="2100" kern="1200" dirty="0" smtClean="0">
                <a:solidFill>
                  <a:srgbClr val="3333CC"/>
                </a:solidFill>
                <a:ea typeface="Times New Roman"/>
              </a:rPr>
              <a:t>ObrniImePrez</a:t>
            </a:r>
            <a:r>
              <a:rPr lang="sr-Latn-CS" sz="2400" dirty="0" smtClean="0"/>
              <a:t> </a:t>
            </a:r>
            <a:r>
              <a:rPr lang="sr-Latn-RS" sz="2100" dirty="0" smtClean="0"/>
              <a:t>koja za a</a:t>
            </a:r>
            <a:r>
              <a:rPr lang="vi-VN" sz="2100" dirty="0" smtClean="0"/>
              <a:t>rgument ima string koji predstavlja ime i prezime studenta, razdvojeni spejsom, i koja treba da obrne redosled imena i prezimena (prvo prezime, pa ime).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547664" y="2940050"/>
            <a:ext cx="6336704" cy="203041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ObrniImePrez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K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InStr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(S, " ")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ObrniImePrez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Mid(S, K + 1, Len(S) - K) &amp; _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   </a:t>
            </a: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 " &amp; Mid(S, 1, K - 1)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4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8461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DecUBin</a:t>
            </a:r>
            <a:r>
              <a:rPr lang="vi-VN" sz="2100" dirty="0" smtClean="0"/>
              <a:t> koja za argument ima prirodan broj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N</a:t>
            </a:r>
            <a:r>
              <a:rPr lang="vi-VN" sz="2100" dirty="0" smtClean="0"/>
              <a:t> i koja vraća string koji predstavlja binarni zapis broja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N</a:t>
            </a:r>
            <a:r>
              <a:rPr lang="vi-VN" sz="2100" dirty="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000250" y="2471738"/>
            <a:ext cx="5214938" cy="30003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</a:t>
            </a:r>
            <a:r>
              <a:rPr lang="en-U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Do Until N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N Mod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N \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Loop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437562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Nadovezivanje stringova. vbCrLf i vbTab</a:t>
            </a:r>
            <a:endParaRPr lang="en-US" sz="3600" smtClean="0"/>
          </a:p>
        </p:txBody>
      </p:sp>
      <p:sp>
        <p:nvSpPr>
          <p:cNvPr id="5123" name="Content Placeholder 3"/>
          <p:cNvSpPr>
            <a:spLocks noGrp="1"/>
          </p:cNvSpPr>
          <p:nvPr>
            <p:ph idx="1"/>
          </p:nvPr>
        </p:nvSpPr>
        <p:spPr>
          <a:xfrm>
            <a:off x="318839" y="1678682"/>
            <a:ext cx="8429625" cy="4270598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nadovezivanje stringova se mogu koristiti karakteri </a:t>
            </a:r>
            <a:r>
              <a:rPr lang="sr-Latn-CS" sz="2100" dirty="0" smtClean="0">
                <a:solidFill>
                  <a:srgbClr val="3333CC"/>
                </a:solidFill>
              </a:rPr>
              <a:t>+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&amp;</a:t>
            </a:r>
            <a:r>
              <a:rPr lang="sr-Latn-CS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S = "Divan " + "dan "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S = S &amp; "26.10.2011"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Preporučuje se korišćenje </a:t>
            </a:r>
            <a:r>
              <a:rPr lang="sr-Latn-CS" sz="2100" dirty="0" smtClean="0">
                <a:solidFill>
                  <a:srgbClr val="3333CC"/>
                </a:solidFill>
              </a:rPr>
              <a:t>&amp;</a:t>
            </a:r>
            <a:r>
              <a:rPr lang="sr-Latn-CS" sz="2100" dirty="0" smtClean="0"/>
              <a:t> umesto </a:t>
            </a:r>
            <a:r>
              <a:rPr lang="sr-Latn-CS" sz="2100" dirty="0" smtClean="0">
                <a:solidFill>
                  <a:srgbClr val="3333CC"/>
                </a:solidFill>
              </a:rPr>
              <a:t>+</a:t>
            </a:r>
            <a:r>
              <a:rPr lang="en-US" sz="2100" dirty="0" smtClean="0"/>
              <a:t>,</a:t>
            </a:r>
            <a:r>
              <a:rPr lang="sr-Latn-CS" sz="2100" dirty="0" smtClean="0"/>
              <a:t> jer je </a:t>
            </a:r>
            <a:r>
              <a:rPr lang="sr-Latn-CS" sz="2100" dirty="0" smtClean="0">
                <a:solidFill>
                  <a:srgbClr val="3333CC"/>
                </a:solidFill>
              </a:rPr>
              <a:t>+</a:t>
            </a:r>
            <a:r>
              <a:rPr lang="sr-Latn-CS" sz="2100" dirty="0" smtClean="0"/>
              <a:t> i operator sabiranja.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Pri formiranju/nadovezivanju stringova mogu se koristiti specijalni karakteri </a:t>
            </a:r>
            <a:r>
              <a:rPr lang="sr-Latn-CS" sz="2100" b="1" dirty="0" smtClean="0">
                <a:solidFill>
                  <a:srgbClr val="3333CC"/>
                </a:solidFill>
              </a:rPr>
              <a:t>vbCrLf</a:t>
            </a:r>
            <a:r>
              <a:rPr lang="sr-Latn-CS" sz="2100" dirty="0" smtClean="0"/>
              <a:t> (prelazak u novi red) i </a:t>
            </a:r>
            <a:r>
              <a:rPr lang="sr-Latn-CS" sz="2100" b="1" dirty="0" smtClean="0">
                <a:solidFill>
                  <a:srgbClr val="3333CC"/>
                </a:solidFill>
              </a:rPr>
              <a:t>vbTab</a:t>
            </a:r>
            <a:r>
              <a:rPr lang="sr-Latn-CS" sz="2100" dirty="0" smtClean="0"/>
              <a:t> (tab karakter).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S = "aaa"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9933"/>
                </a:solidFill>
              </a:rPr>
              <a:t>vbTab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"a"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9933"/>
                </a:solidFill>
              </a:rPr>
              <a:t>vbCrLf</a:t>
            </a:r>
            <a:endParaRPr lang="en-US" sz="2100" dirty="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S = S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"bb"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9933"/>
                </a:solidFill>
              </a:rPr>
              <a:t>vbTab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"b"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9933"/>
                </a:solidFill>
              </a:rPr>
              <a:t>vbCrLf</a:t>
            </a:r>
            <a:endParaRPr lang="en-US" sz="2100" dirty="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S = S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c</a:t>
            </a:r>
            <a:r>
              <a:rPr lang="sr-Latn-CS" sz="2100" dirty="0" smtClean="0">
                <a:solidFill>
                  <a:srgbClr val="3333CC"/>
                </a:solidFill>
              </a:rPr>
              <a:t>"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9933"/>
                </a:solidFill>
              </a:rPr>
              <a:t>vbTab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c</a:t>
            </a:r>
            <a:r>
              <a:rPr lang="sr-Latn-CS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>
              <a:solidFill>
                <a:srgbClr val="3333CC"/>
              </a:solidFill>
            </a:endParaRPr>
          </a:p>
        </p:txBody>
      </p:sp>
      <p:sp>
        <p:nvSpPr>
          <p:cNvPr id="4" name="AutoShape 6"/>
          <p:cNvSpPr>
            <a:spLocks/>
          </p:cNvSpPr>
          <p:nvPr/>
        </p:nvSpPr>
        <p:spPr bwMode="auto">
          <a:xfrm>
            <a:off x="4887664" y="4465290"/>
            <a:ext cx="503238" cy="1143000"/>
          </a:xfrm>
          <a:prstGeom prst="rightBrace">
            <a:avLst>
              <a:gd name="adj1" fmla="val 332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r-Latn-C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6433889" y="4485927"/>
            <a:ext cx="1100138" cy="1111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aaa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	a</a:t>
            </a:r>
          </a:p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bb	b</a:t>
            </a:r>
          </a:p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c		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c</a:t>
            </a:r>
            <a:endParaRPr lang="en-US" sz="2100" kern="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5473452" y="5041552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6435086" y="4089806"/>
            <a:ext cx="1100138" cy="4080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sr-Latn-ME" sz="2100" kern="0" dirty="0" smtClean="0">
                <a:latin typeface="+mn-lt"/>
              </a:rPr>
              <a:t>string </a:t>
            </a:r>
            <a:r>
              <a:rPr lang="sr-Latn-ME" sz="2100" kern="0" dirty="0" smtClean="0">
                <a:solidFill>
                  <a:srgbClr val="3333CC"/>
                </a:solidFill>
                <a:latin typeface="+mn-lt"/>
              </a:rPr>
              <a:t>S</a:t>
            </a:r>
            <a:endParaRPr lang="en-US" sz="2100" kern="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794000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Mid</a:t>
            </a:r>
            <a:endParaRPr lang="en-US" sz="3600" smtClean="0"/>
          </a:p>
        </p:txBody>
      </p:sp>
      <p:sp>
        <p:nvSpPr>
          <p:cNvPr id="6147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478631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Karakterima stringa se ne pristupa kao članovima niza (C, MATLAB).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pristupanje pojedinim karakterima i podstringovima stringa, koristi se funkcija </a:t>
            </a:r>
            <a:r>
              <a:rPr lang="sr-Latn-CS" sz="2100" dirty="0" smtClean="0">
                <a:solidFill>
                  <a:srgbClr val="3333CC"/>
                </a:solidFill>
              </a:rPr>
              <a:t>Mid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b="1" dirty="0" smtClean="0">
                <a:solidFill>
                  <a:srgbClr val="3333CC"/>
                </a:solidFill>
              </a:rPr>
              <a:t>Mid(</a:t>
            </a:r>
            <a:r>
              <a:rPr lang="sr-Latn-CS" sz="2100" b="1" dirty="0" smtClean="0">
                <a:solidFill>
                  <a:srgbClr val="3333CC"/>
                </a:solidFill>
              </a:rPr>
              <a:t>S</a:t>
            </a:r>
            <a:r>
              <a:rPr lang="en-GB" sz="2100" b="1" dirty="0" smtClean="0">
                <a:solidFill>
                  <a:srgbClr val="3333CC"/>
                </a:solidFill>
              </a:rPr>
              <a:t>,</a:t>
            </a:r>
            <a:r>
              <a:rPr lang="sr-Latn-CS" sz="2100" b="1" dirty="0" smtClean="0">
                <a:solidFill>
                  <a:srgbClr val="3333CC"/>
                </a:solidFill>
              </a:rPr>
              <a:t> </a:t>
            </a:r>
            <a:r>
              <a:rPr lang="en-GB" sz="2100" b="1" dirty="0" smtClean="0">
                <a:solidFill>
                  <a:srgbClr val="3333CC"/>
                </a:solidFill>
              </a:rPr>
              <a:t>start,</a:t>
            </a:r>
            <a:r>
              <a:rPr lang="sr-Latn-CS" sz="2100" b="1" dirty="0" smtClean="0">
                <a:solidFill>
                  <a:srgbClr val="3333CC"/>
                </a:solidFill>
              </a:rPr>
              <a:t> </a:t>
            </a:r>
            <a:r>
              <a:rPr lang="en-GB" sz="2100" b="1" dirty="0" smtClean="0">
                <a:solidFill>
                  <a:srgbClr val="3333CC"/>
                </a:solidFill>
              </a:rPr>
              <a:t>N)</a:t>
            </a:r>
            <a:r>
              <a:rPr lang="sr-Latn-CS" sz="2100" dirty="0" smtClean="0"/>
              <a:t> vraća string koji se sastoji od </a:t>
            </a:r>
            <a:r>
              <a:rPr lang="sr-Latn-CS" sz="2100" dirty="0" smtClean="0">
                <a:solidFill>
                  <a:srgbClr val="3333CC"/>
                </a:solidFill>
              </a:rPr>
              <a:t>N</a:t>
            </a:r>
            <a:r>
              <a:rPr lang="sr-Latn-CS" sz="2100" dirty="0" smtClean="0"/>
              <a:t> karaktera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 počev od karaktera čija je pozicija </a:t>
            </a:r>
            <a:r>
              <a:rPr lang="sr-Latn-CS" sz="2100" dirty="0" smtClean="0">
                <a:solidFill>
                  <a:srgbClr val="3333CC"/>
                </a:solidFill>
              </a:rPr>
              <a:t>start</a:t>
            </a:r>
            <a:r>
              <a:rPr lang="sr-Latn-CS" sz="2100" dirty="0" smtClean="0"/>
              <a:t>. Argument </a:t>
            </a:r>
            <a:r>
              <a:rPr lang="sr-Latn-CS" sz="2100" dirty="0" smtClean="0">
                <a:solidFill>
                  <a:srgbClr val="3333CC"/>
                </a:solidFill>
              </a:rPr>
              <a:t>N</a:t>
            </a:r>
            <a:r>
              <a:rPr lang="sr-Latn-CS" sz="2100" dirty="0" smtClean="0"/>
              <a:t> je opcion i ako se ne navede, ide se do kraja stringa. Na primer:</a:t>
            </a:r>
            <a:endParaRPr lang="en-US" sz="2100" dirty="0" smtClean="0"/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Mid("Program",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2,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4)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err="1" smtClean="0">
                <a:solidFill>
                  <a:srgbClr val="3333CC"/>
                </a:solidFill>
              </a:rPr>
              <a:t>rogr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Mid("Program",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2)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err="1" smtClean="0">
                <a:solidFill>
                  <a:srgbClr val="3333CC"/>
                </a:solidFill>
              </a:rPr>
              <a:t>rogram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sr-Latn-C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Izmena podstringova datog stringa se takođe vrši pomoću </a:t>
            </a:r>
            <a:r>
              <a:rPr lang="sr-Latn-CS" sz="2100" dirty="0" smtClean="0">
                <a:solidFill>
                  <a:srgbClr val="3333CC"/>
                </a:solidFill>
              </a:rPr>
              <a:t>Mid</a:t>
            </a:r>
            <a:r>
              <a:rPr lang="sr-Latn-CS" sz="2100" dirty="0" smtClean="0"/>
              <a:t>. Na primer: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Mid(S,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1,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3) = "123"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err="1" smtClean="0"/>
              <a:t>menja</a:t>
            </a:r>
            <a:r>
              <a:rPr lang="sr-Latn-CS" sz="2100" dirty="0" smtClean="0"/>
              <a:t> prva tri karaktera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 podstringom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123</a:t>
            </a:r>
            <a:r>
              <a:rPr lang="en-GB" sz="2100" dirty="0" smtClean="0">
                <a:solidFill>
                  <a:srgbClr val="3333CC"/>
                </a:solidFill>
              </a:rPr>
              <a:t>".</a:t>
            </a:r>
            <a:endParaRPr lang="en-U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08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Pore</a:t>
            </a:r>
            <a:r>
              <a:rPr lang="sr-Latn-CS" sz="3600" smtClean="0"/>
              <a:t>đenje stringova</a:t>
            </a:r>
            <a:endParaRPr lang="en-US" sz="3600" smtClean="0"/>
          </a:p>
        </p:txBody>
      </p:sp>
      <p:sp>
        <p:nvSpPr>
          <p:cNvPr id="7171" name="Content Placeholder 3"/>
          <p:cNvSpPr>
            <a:spLocks noGrp="1"/>
          </p:cNvSpPr>
          <p:nvPr>
            <p:ph idx="1"/>
          </p:nvPr>
        </p:nvSpPr>
        <p:spPr>
          <a:xfrm>
            <a:off x="285750" y="1268413"/>
            <a:ext cx="8572500" cy="54292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poređenje stringova može poslužiti funkcija </a:t>
            </a:r>
            <a:r>
              <a:rPr lang="sr-Latn-CS" sz="2100" dirty="0" smtClean="0">
                <a:solidFill>
                  <a:srgbClr val="3333CC"/>
                </a:solidFill>
              </a:rPr>
              <a:t>StrComp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b="1" dirty="0" err="1" smtClean="0">
                <a:solidFill>
                  <a:srgbClr val="3333CC"/>
                </a:solidFill>
              </a:rPr>
              <a:t>StrComp</a:t>
            </a:r>
            <a:r>
              <a:rPr lang="en-GB" sz="2100" b="1" dirty="0" smtClean="0">
                <a:solidFill>
                  <a:srgbClr val="3333CC"/>
                </a:solidFill>
              </a:rPr>
              <a:t>(s1,</a:t>
            </a:r>
            <a:r>
              <a:rPr lang="sr-Latn-CS" sz="2100" b="1" dirty="0" smtClean="0">
                <a:solidFill>
                  <a:srgbClr val="3333CC"/>
                </a:solidFill>
              </a:rPr>
              <a:t> </a:t>
            </a:r>
            <a:r>
              <a:rPr lang="en-GB" sz="2100" b="1" dirty="0" smtClean="0">
                <a:solidFill>
                  <a:srgbClr val="3333CC"/>
                </a:solidFill>
              </a:rPr>
              <a:t>s2,</a:t>
            </a:r>
            <a:r>
              <a:rPr lang="sr-Latn-CS" sz="2100" b="1" dirty="0" smtClean="0">
                <a:solidFill>
                  <a:srgbClr val="3333CC"/>
                </a:solidFill>
              </a:rPr>
              <a:t> </a:t>
            </a:r>
            <a:r>
              <a:rPr lang="en-GB" sz="2100" b="1" dirty="0" err="1" smtClean="0">
                <a:solidFill>
                  <a:srgbClr val="3333CC"/>
                </a:solidFill>
              </a:rPr>
              <a:t>nacin</a:t>
            </a:r>
            <a:r>
              <a:rPr lang="en-GB" sz="2100" b="1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/>
              <a:t> p</a:t>
            </a:r>
            <a:r>
              <a:rPr lang="vi-VN" sz="2100" dirty="0" smtClean="0"/>
              <a:t>oredi stringove </a:t>
            </a:r>
            <a:r>
              <a:rPr lang="vi-VN" sz="2100" dirty="0" smtClean="0">
                <a:solidFill>
                  <a:srgbClr val="3333CC"/>
                </a:solidFill>
              </a:rPr>
              <a:t>s1</a:t>
            </a:r>
            <a:r>
              <a:rPr lang="vi-VN" sz="2100" dirty="0" smtClean="0"/>
              <a:t> i </a:t>
            </a:r>
            <a:r>
              <a:rPr lang="vi-VN" sz="2100" dirty="0" smtClean="0">
                <a:solidFill>
                  <a:srgbClr val="3333CC"/>
                </a:solidFill>
              </a:rPr>
              <a:t>s2</a:t>
            </a:r>
            <a:r>
              <a:rPr lang="vi-VN" sz="2100" dirty="0" smtClean="0"/>
              <a:t> i vraća </a:t>
            </a:r>
            <a:r>
              <a:rPr lang="vi-VN" sz="2100" b="1" dirty="0" smtClean="0"/>
              <a:t>0</a:t>
            </a:r>
            <a:r>
              <a:rPr lang="vi-VN" sz="2100" dirty="0" smtClean="0"/>
              <a:t> ako su jednaki, </a:t>
            </a:r>
            <a:r>
              <a:rPr lang="vi-VN" sz="2100" b="1" dirty="0" smtClean="0"/>
              <a:t>-1</a:t>
            </a:r>
            <a:r>
              <a:rPr lang="vi-VN" sz="2100" dirty="0" smtClean="0"/>
              <a:t> ako je </a:t>
            </a:r>
            <a:r>
              <a:rPr lang="vi-VN" sz="2100" dirty="0" smtClean="0">
                <a:solidFill>
                  <a:srgbClr val="3333CC"/>
                </a:solidFill>
              </a:rPr>
              <a:t>s1</a:t>
            </a:r>
            <a:r>
              <a:rPr lang="en-US" sz="2100" dirty="0" smtClean="0">
                <a:solidFill>
                  <a:srgbClr val="3333CC"/>
                </a:solidFill>
              </a:rPr>
              <a:t>&lt;</a:t>
            </a:r>
            <a:r>
              <a:rPr lang="vi-VN" sz="2100" dirty="0" smtClean="0">
                <a:solidFill>
                  <a:srgbClr val="3333CC"/>
                </a:solidFill>
              </a:rPr>
              <a:t>s2</a:t>
            </a:r>
            <a:r>
              <a:rPr lang="vi-VN" sz="2100" dirty="0" smtClean="0"/>
              <a:t>, i </a:t>
            </a:r>
            <a:r>
              <a:rPr lang="vi-VN" sz="2100" b="1" dirty="0" smtClean="0"/>
              <a:t>1</a:t>
            </a:r>
            <a:r>
              <a:rPr lang="vi-VN" sz="2100" dirty="0" smtClean="0"/>
              <a:t> ako je </a:t>
            </a:r>
            <a:r>
              <a:rPr lang="vi-VN" sz="2100" dirty="0" smtClean="0">
                <a:solidFill>
                  <a:srgbClr val="3333CC"/>
                </a:solidFill>
              </a:rPr>
              <a:t>s2</a:t>
            </a:r>
            <a:r>
              <a:rPr lang="en-US" sz="2100" dirty="0" smtClean="0">
                <a:solidFill>
                  <a:srgbClr val="3333CC"/>
                </a:solidFill>
              </a:rPr>
              <a:t>&lt;</a:t>
            </a:r>
            <a:r>
              <a:rPr lang="vi-VN" sz="2100" dirty="0" smtClean="0">
                <a:solidFill>
                  <a:srgbClr val="3333CC"/>
                </a:solidFill>
              </a:rPr>
              <a:t>s1</a:t>
            </a:r>
            <a:r>
              <a:rPr lang="vi-VN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Argument </a:t>
            </a:r>
            <a:r>
              <a:rPr lang="en-GB" sz="2100" dirty="0" err="1" smtClean="0">
                <a:solidFill>
                  <a:srgbClr val="3333CC"/>
                </a:solidFill>
              </a:rPr>
              <a:t>nacin</a:t>
            </a:r>
            <a:r>
              <a:rPr lang="vi-VN" sz="2100" dirty="0" smtClean="0"/>
              <a:t> predstavlja </a:t>
            </a:r>
            <a:r>
              <a:rPr lang="en-US" sz="2100" dirty="0" err="1" smtClean="0"/>
              <a:t>na</a:t>
            </a:r>
            <a:r>
              <a:rPr lang="sr-Latn-CS" sz="2100" dirty="0" smtClean="0"/>
              <a:t>čin</a:t>
            </a:r>
            <a:r>
              <a:rPr lang="vi-VN" sz="2100" dirty="0" smtClean="0"/>
              <a:t> poređenja stringova i može biti </a:t>
            </a:r>
            <a:r>
              <a:rPr lang="vi-VN" sz="2100" dirty="0" smtClean="0">
                <a:solidFill>
                  <a:srgbClr val="FF0000"/>
                </a:solidFill>
              </a:rPr>
              <a:t>binaran</a:t>
            </a:r>
            <a:r>
              <a:rPr lang="vi-VN" sz="2100" dirty="0" smtClean="0"/>
              <a:t> (</a:t>
            </a:r>
            <a:r>
              <a:rPr lang="sr-Latn-CS" sz="2100" dirty="0" smtClean="0">
                <a:solidFill>
                  <a:srgbClr val="3333CC"/>
                </a:solidFill>
              </a:rPr>
              <a:t>nacin</a:t>
            </a:r>
            <a:r>
              <a:rPr lang="vi-VN" sz="2100" dirty="0" smtClean="0">
                <a:solidFill>
                  <a:srgbClr val="3333CC"/>
                </a:solidFill>
              </a:rPr>
              <a:t> = 0</a:t>
            </a:r>
            <a:r>
              <a:rPr lang="vi-VN" sz="2100" dirty="0" smtClean="0"/>
              <a:t>), kad se pravi razlika između velikih i malih slova, i </a:t>
            </a:r>
            <a:r>
              <a:rPr lang="vi-VN" sz="2100" dirty="0" smtClean="0">
                <a:solidFill>
                  <a:srgbClr val="FF0000"/>
                </a:solidFill>
              </a:rPr>
              <a:t>tekstualan </a:t>
            </a:r>
            <a:r>
              <a:rPr lang="vi-VN" sz="2100" dirty="0" smtClean="0"/>
              <a:t>(</a:t>
            </a:r>
            <a:r>
              <a:rPr lang="sr-Latn-CS" sz="2100" dirty="0" smtClean="0">
                <a:solidFill>
                  <a:srgbClr val="3333CC"/>
                </a:solidFill>
              </a:rPr>
              <a:t>nacin</a:t>
            </a:r>
            <a:r>
              <a:rPr lang="vi-VN" sz="2100" dirty="0" smtClean="0">
                <a:solidFill>
                  <a:srgbClr val="3333CC"/>
                </a:solidFill>
              </a:rPr>
              <a:t> = 1</a:t>
            </a:r>
            <a:r>
              <a:rPr lang="vi-VN" sz="2100" dirty="0" smtClean="0"/>
              <a:t>), kad se ne pravi razlika. Ako se </a:t>
            </a:r>
            <a:r>
              <a:rPr lang="sr-Latn-CS" sz="2100" dirty="0" smtClean="0">
                <a:solidFill>
                  <a:srgbClr val="3333CC"/>
                </a:solidFill>
              </a:rPr>
              <a:t>nacin</a:t>
            </a:r>
            <a:r>
              <a:rPr lang="vi-VN" sz="2100" dirty="0" smtClean="0"/>
              <a:t> ne navede, podrazumevano je binarno poređenje.</a:t>
            </a:r>
            <a:r>
              <a:rPr lang="sr-Latn-CS" sz="2100" dirty="0" smtClean="0"/>
              <a:t> Na primer:</a:t>
            </a:r>
            <a:endParaRPr lang="en-US" sz="2100" dirty="0" smtClean="0"/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StrComp</a:t>
            </a:r>
            <a:r>
              <a:rPr lang="en-GB" sz="2100" dirty="0" smtClean="0">
                <a:solidFill>
                  <a:srgbClr val="3333CC"/>
                </a:solidFill>
              </a:rPr>
              <a:t>("VBA",</a:t>
            </a:r>
            <a:r>
              <a:rPr lang="sr-Latn-ME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err="1" smtClean="0">
                <a:solidFill>
                  <a:srgbClr val="3333CC"/>
                </a:solidFill>
              </a:rPr>
              <a:t>vba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ME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0)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-1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StrComp</a:t>
            </a:r>
            <a:r>
              <a:rPr lang="en-GB" sz="2100" dirty="0" smtClean="0">
                <a:solidFill>
                  <a:srgbClr val="3333CC"/>
                </a:solidFill>
              </a:rPr>
              <a:t>("VBA",</a:t>
            </a:r>
            <a:r>
              <a:rPr lang="sr-Latn-ME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err="1" smtClean="0">
                <a:solidFill>
                  <a:srgbClr val="3333CC"/>
                </a:solidFill>
              </a:rPr>
              <a:t>vba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ME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1)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0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</a:t>
            </a:r>
            <a:r>
              <a:rPr lang="vi-VN" sz="2100" dirty="0" smtClean="0"/>
              <a:t>tringovi se mogu porediti i operatorom ispitivanja jednakosti </a:t>
            </a:r>
            <a:r>
              <a:rPr lang="vi-VN" sz="2100" dirty="0" smtClean="0">
                <a:solidFill>
                  <a:srgbClr val="3333CC"/>
                </a:solidFill>
              </a:rPr>
              <a:t>=</a:t>
            </a:r>
            <a:r>
              <a:rPr lang="sr-Latn-CS" sz="2100" dirty="0" smtClean="0"/>
              <a:t>,</a:t>
            </a:r>
            <a:r>
              <a:rPr lang="vi-VN" sz="2100" dirty="0" smtClean="0"/>
              <a:t> </a:t>
            </a:r>
            <a:r>
              <a:rPr lang="sr-Latn-CS" sz="2100" dirty="0" smtClean="0"/>
              <a:t>koji</a:t>
            </a:r>
            <a:r>
              <a:rPr lang="vi-VN" sz="2100" dirty="0" smtClean="0"/>
              <a:t> vrši binarno poređenje</a:t>
            </a:r>
            <a:r>
              <a:rPr lang="sr-Latn-CS" sz="2100" dirty="0" smtClean="0"/>
              <a:t> (</a:t>
            </a:r>
            <a:r>
              <a:rPr lang="vi-VN" sz="2100" dirty="0" smtClean="0"/>
              <a:t>podrazumevani način poređenja</a:t>
            </a:r>
            <a:r>
              <a:rPr lang="sr-Latn-CS" sz="2100" dirty="0" smtClean="0"/>
              <a:t>)</a:t>
            </a:r>
            <a:r>
              <a:rPr lang="vi-VN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Podrazumevani način poređenja se </a:t>
            </a:r>
            <a:r>
              <a:rPr lang="sr-Latn-CS" sz="2100" dirty="0" smtClean="0"/>
              <a:t>definiše navođenjem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Option Compare Text</a:t>
            </a:r>
            <a:r>
              <a:rPr lang="sr-Latn-CS" sz="2100" dirty="0" smtClean="0"/>
              <a:t>  ili  </a:t>
            </a:r>
            <a:r>
              <a:rPr lang="sr-Latn-CS" sz="2100" dirty="0" smtClean="0">
                <a:solidFill>
                  <a:srgbClr val="3333CC"/>
                </a:solidFill>
              </a:rPr>
              <a:t>Option Compare Binary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/>
              <a:t>na vrhu modula</a:t>
            </a:r>
            <a:r>
              <a:rPr lang="sr-Latn-CS" sz="2100" dirty="0" smtClean="0"/>
              <a:t>.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6568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Len, Str i Val</a:t>
            </a:r>
            <a:endParaRPr lang="en-US" sz="3600" smtClean="0"/>
          </a:p>
        </p:txBody>
      </p:sp>
      <p:sp>
        <p:nvSpPr>
          <p:cNvPr id="6147" name="Content Placeholder 3"/>
          <p:cNvSpPr>
            <a:spLocks noGrp="1"/>
          </p:cNvSpPr>
          <p:nvPr>
            <p:ph idx="1"/>
          </p:nvPr>
        </p:nvSpPr>
        <p:spPr>
          <a:xfrm>
            <a:off x="285750" y="1582738"/>
            <a:ext cx="8572500" cy="473233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Dužina stringa se dobija pomoću funkcije </a:t>
            </a:r>
            <a:r>
              <a:rPr lang="sr-Latn-CS" sz="2100" b="1" dirty="0" smtClean="0">
                <a:solidFill>
                  <a:srgbClr val="3333CC"/>
                </a:solidFill>
              </a:rPr>
              <a:t>Len</a:t>
            </a:r>
            <a:r>
              <a:rPr lang="sr-Latn-CS" sz="2100" dirty="0" smtClean="0"/>
              <a:t>, tj. </a:t>
            </a:r>
            <a:r>
              <a:rPr lang="sr-Latn-CS" sz="2100" dirty="0" smtClean="0">
                <a:solidFill>
                  <a:srgbClr val="3333CC"/>
                </a:solidFill>
              </a:rPr>
              <a:t>Len(S)</a:t>
            </a:r>
            <a:r>
              <a:rPr lang="sr-Latn-CS" sz="2100" dirty="0" smtClean="0"/>
              <a:t> vraća dužinu (broj karaktera)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konvertuje broj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, argument funkcije, u odgovarajući string.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Str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3333CC"/>
                </a:solidFill>
              </a:rPr>
              <a:t>-</a:t>
            </a:r>
            <a:r>
              <a:rPr lang="en-GB" sz="2100" dirty="0" smtClean="0">
                <a:solidFill>
                  <a:srgbClr val="3333CC"/>
                </a:solidFill>
              </a:rPr>
              <a:t>412.</a:t>
            </a:r>
            <a:r>
              <a:rPr lang="sr-Latn-CS" sz="2100" dirty="0" smtClean="0">
                <a:solidFill>
                  <a:srgbClr val="3333CC"/>
                </a:solidFill>
              </a:rPr>
              <a:t>56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-</a:t>
            </a:r>
            <a:r>
              <a:rPr lang="en-GB" sz="2100" dirty="0" smtClean="0">
                <a:solidFill>
                  <a:srgbClr val="3333CC"/>
                </a:solidFill>
              </a:rPr>
              <a:t>412.</a:t>
            </a:r>
            <a:r>
              <a:rPr lang="sr-Latn-CS" sz="2100" dirty="0" smtClean="0">
                <a:solidFill>
                  <a:srgbClr val="3333CC"/>
                </a:solidFill>
              </a:rPr>
              <a:t>56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Val</a:t>
            </a:r>
            <a:r>
              <a:rPr lang="sr-Latn-CS" sz="2100" dirty="0" smtClean="0"/>
              <a:t> v</a:t>
            </a:r>
            <a:r>
              <a:rPr lang="vi-VN" sz="2100" dirty="0" smtClean="0"/>
              <a:t>raća broj sadržan u stringu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, argumentu funkcije</a:t>
            </a:r>
            <a:r>
              <a:rPr lang="vi-VN" sz="2100" dirty="0" smtClean="0"/>
              <a:t>. Čitanje broja započinje s leva i završava se kad se naiđe na prvi nenumerički karakter. </a:t>
            </a:r>
            <a:r>
              <a:rPr lang="vi-VN" sz="2100" dirty="0" smtClean="0">
                <a:solidFill>
                  <a:srgbClr val="3333CC"/>
                </a:solidFill>
              </a:rPr>
              <a:t>Val</a:t>
            </a:r>
            <a:r>
              <a:rPr lang="vi-VN" sz="2100" dirty="0" smtClean="0"/>
              <a:t> prepoznaje tačku kao decimalni separator, ali ne i zarez, ignoriše tabove i blanko znake.</a:t>
            </a:r>
            <a:r>
              <a:rPr lang="sr-Latn-CS" sz="2100" dirty="0" smtClean="0"/>
              <a:t> Na primer:</a:t>
            </a:r>
            <a:endParaRPr lang="en-US" sz="2100" dirty="0" smtClean="0"/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Val("301.1*44")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301.1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Val("301..1*44")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Left i Right</a:t>
            </a:r>
            <a:endParaRPr lang="en-US" sz="3600" smtClean="0"/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>
          <a:xfrm>
            <a:off x="251520" y="1412776"/>
            <a:ext cx="8572500" cy="507608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Left(S, N)</a:t>
            </a:r>
            <a:r>
              <a:rPr lang="sr-Latn-CS" sz="2100" dirty="0" smtClean="0"/>
              <a:t> vraća string koji se sastoji od prvih </a:t>
            </a:r>
            <a:r>
              <a:rPr lang="sr-Latn-CS" sz="2100" dirty="0" smtClean="0">
                <a:solidFill>
                  <a:srgbClr val="3333CC"/>
                </a:solidFill>
              </a:rPr>
              <a:t>N</a:t>
            </a:r>
            <a:r>
              <a:rPr lang="sr-Latn-CS" sz="2100" dirty="0" smtClean="0"/>
              <a:t> karaktera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Left("</a:t>
            </a:r>
            <a:r>
              <a:rPr lang="en-GB" sz="2100" dirty="0" err="1" smtClean="0">
                <a:solidFill>
                  <a:srgbClr val="3333CC"/>
                </a:solidFill>
              </a:rPr>
              <a:t>Dobar</a:t>
            </a:r>
            <a:r>
              <a:rPr lang="en-GB" sz="2100" dirty="0" smtClean="0">
                <a:solidFill>
                  <a:srgbClr val="3333CC"/>
                </a:solidFill>
              </a:rPr>
              <a:t> dan",4)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Doba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Left(S, N)</a:t>
            </a:r>
            <a:r>
              <a:rPr lang="sr-Latn-CS" sz="2100" dirty="0" smtClean="0"/>
              <a:t> vraća isto što i </a:t>
            </a:r>
            <a:r>
              <a:rPr lang="sr-Latn-CS" sz="2100" dirty="0" smtClean="0">
                <a:solidFill>
                  <a:srgbClr val="3333CC"/>
                </a:solidFill>
              </a:rPr>
              <a:t>Mid(S, 1, N)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Right(S, N)</a:t>
            </a:r>
            <a:r>
              <a:rPr lang="sr-Latn-CS" sz="2100" dirty="0" smtClean="0"/>
              <a:t> vraća string koji se sastoji od poslednjih </a:t>
            </a:r>
            <a:r>
              <a:rPr lang="sr-Latn-CS" sz="2100" dirty="0" smtClean="0">
                <a:solidFill>
                  <a:srgbClr val="3333CC"/>
                </a:solidFill>
              </a:rPr>
              <a:t>N</a:t>
            </a:r>
            <a:r>
              <a:rPr lang="sr-Latn-CS" sz="2100" dirty="0" smtClean="0"/>
              <a:t> karaktera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Right</a:t>
            </a:r>
            <a:r>
              <a:rPr lang="en-GB" sz="2100" dirty="0" smtClean="0">
                <a:solidFill>
                  <a:srgbClr val="3333CC"/>
                </a:solidFill>
              </a:rPr>
              <a:t>("</a:t>
            </a:r>
            <a:r>
              <a:rPr lang="en-GB" sz="2100" dirty="0" err="1" smtClean="0">
                <a:solidFill>
                  <a:srgbClr val="3333CC"/>
                </a:solidFill>
              </a:rPr>
              <a:t>Dobar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>
                <a:solidFill>
                  <a:srgbClr val="3333CC"/>
                </a:solidFill>
              </a:rPr>
              <a:t>dan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3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dan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Right(S, N)</a:t>
            </a:r>
            <a:r>
              <a:rPr lang="sr-Latn-CS" sz="2100" dirty="0" smtClean="0"/>
              <a:t> vraća isto što i </a:t>
            </a:r>
            <a:r>
              <a:rPr lang="sr-Latn-CS" sz="2100" dirty="0" smtClean="0">
                <a:solidFill>
                  <a:srgbClr val="3333CC"/>
                </a:solidFill>
              </a:rPr>
              <a:t>Mid(S, Len(S)-N+1)</a:t>
            </a:r>
            <a:r>
              <a:rPr lang="sr-Latn-CS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ME" sz="2100" dirty="0" smtClean="0"/>
              <a:t>Za razliku of </a:t>
            </a:r>
            <a:r>
              <a:rPr lang="sr-Latn-ME" sz="2100" dirty="0" smtClean="0">
                <a:solidFill>
                  <a:srgbClr val="3333CC"/>
                </a:solidFill>
              </a:rPr>
              <a:t>Mid</a:t>
            </a:r>
            <a:r>
              <a:rPr lang="sr-Latn-ME" sz="2100" dirty="0" smtClean="0"/>
              <a:t>, funkcije </a:t>
            </a:r>
            <a:r>
              <a:rPr lang="en-US" sz="2100" dirty="0" smtClean="0">
                <a:solidFill>
                  <a:srgbClr val="3333CC"/>
                </a:solidFill>
              </a:rPr>
              <a:t>Left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>
                <a:solidFill>
                  <a:srgbClr val="3333CC"/>
                </a:solidFill>
              </a:rPr>
              <a:t>Right</a:t>
            </a:r>
            <a:r>
              <a:rPr lang="en-US" sz="2100" dirty="0" smtClean="0"/>
              <a:t> se </a:t>
            </a:r>
            <a:r>
              <a:rPr lang="en-US" sz="2100" dirty="0" smtClean="0">
                <a:solidFill>
                  <a:srgbClr val="FF0000"/>
                </a:solidFill>
              </a:rPr>
              <a:t>ne </a:t>
            </a:r>
            <a:r>
              <a:rPr lang="en-US" sz="2100" dirty="0" err="1" smtClean="0">
                <a:solidFill>
                  <a:srgbClr val="FF0000"/>
                </a:solidFill>
              </a:rPr>
              <a:t>mogu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dirty="0" err="1" smtClean="0">
                <a:solidFill>
                  <a:srgbClr val="FF0000"/>
                </a:solidFill>
              </a:rPr>
              <a:t>koristiti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sr-Latn-ME" sz="2100" dirty="0" smtClean="0">
                <a:solidFill>
                  <a:srgbClr val="FF0000"/>
                </a:solidFill>
              </a:rPr>
              <a:t>za upis</a:t>
            </a:r>
            <a:r>
              <a:rPr lang="sr-Latn-ME" sz="2100" dirty="0" smtClean="0"/>
              <a:t>, tj. naredbe tipa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None/>
              <a:tabLst>
                <a:tab pos="238125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Right</a:t>
            </a:r>
            <a:r>
              <a:rPr lang="en-GB" sz="2100" dirty="0">
                <a:solidFill>
                  <a:srgbClr val="3333CC"/>
                </a:solidFill>
              </a:rPr>
              <a:t>("</a:t>
            </a:r>
            <a:r>
              <a:rPr lang="en-GB" sz="2100" dirty="0" err="1">
                <a:solidFill>
                  <a:srgbClr val="3333CC"/>
                </a:solidFill>
              </a:rPr>
              <a:t>Dobar</a:t>
            </a:r>
            <a:r>
              <a:rPr lang="en-GB" sz="2100" dirty="0">
                <a:solidFill>
                  <a:srgbClr val="3333CC"/>
                </a:solidFill>
              </a:rPr>
              <a:t> </a:t>
            </a:r>
            <a:r>
              <a:rPr lang="en-GB" sz="2100" dirty="0" err="1">
                <a:solidFill>
                  <a:srgbClr val="3333CC"/>
                </a:solidFill>
              </a:rPr>
              <a:t>dan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1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>
                <a:solidFill>
                  <a:srgbClr val="3333CC"/>
                </a:solidFill>
              </a:rPr>
              <a:t> =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#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sr-Latn-ME" sz="2100" dirty="0" smtClean="0">
              <a:solidFill>
                <a:srgbClr val="3333CC"/>
              </a:solidFill>
            </a:endParaRPr>
          </a:p>
          <a:p>
            <a:pPr marL="0" indent="0" eaLnBrk="1" hangingPunct="1">
              <a:spcBef>
                <a:spcPts val="0"/>
              </a:spcBef>
              <a:buClr>
                <a:schemeClr val="tx1"/>
              </a:buClr>
              <a:buNone/>
              <a:tabLst>
                <a:tab pos="238125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sr-Latn-ME" sz="2100" dirty="0"/>
              <a:t>nisu </a:t>
            </a:r>
            <a:r>
              <a:rPr lang="sr-Latn-ME" sz="2100" dirty="0" smtClean="0"/>
              <a:t>dozvoljene!</a:t>
            </a:r>
            <a:endParaRPr lang="sr-Latn-CS" sz="21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80250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Replace, InStr i InStrRev</a:t>
            </a:r>
            <a:endParaRPr lang="en-US" sz="3600" smtClean="0"/>
          </a:p>
        </p:txBody>
      </p:sp>
      <p:sp>
        <p:nvSpPr>
          <p:cNvPr id="10243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49291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Replace(str, s1, s2)</a:t>
            </a:r>
            <a:r>
              <a:rPr lang="sr-Latn-CS" sz="2100" dirty="0" smtClean="0"/>
              <a:t> vraća string </a:t>
            </a:r>
            <a:r>
              <a:rPr lang="en-GB" sz="2100" dirty="0" err="1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kod koga je svaki podstring </a:t>
            </a:r>
            <a:r>
              <a:rPr lang="en-GB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 zamenjen podstringom </a:t>
            </a:r>
            <a:r>
              <a:rPr lang="en-GB" sz="2100" dirty="0" smtClean="0">
                <a:solidFill>
                  <a:srgbClr val="3333CC"/>
                </a:solidFill>
              </a:rPr>
              <a:t>s2</a:t>
            </a:r>
            <a:r>
              <a:rPr lang="sr-Latn-CS" sz="2400" dirty="0" smtClean="0"/>
              <a:t>.</a:t>
            </a:r>
            <a:r>
              <a:rPr lang="sr-Latn-CS" sz="2100" dirty="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Replace("</a:t>
            </a:r>
            <a:r>
              <a:rPr lang="sr-Latn-CS" sz="2100" dirty="0" smtClean="0">
                <a:solidFill>
                  <a:srgbClr val="3333CC"/>
                </a:solidFill>
              </a:rPr>
              <a:t>B</a:t>
            </a:r>
            <a:r>
              <a:rPr lang="en-GB" sz="2100" dirty="0" err="1" smtClean="0">
                <a:solidFill>
                  <a:srgbClr val="3333CC"/>
                </a:solidFill>
              </a:rPr>
              <a:t>anana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"n</a:t>
            </a:r>
            <a:r>
              <a:rPr lang="sr-Latn-ME" sz="2100" dirty="0" smtClean="0">
                <a:solidFill>
                  <a:srgbClr val="3333CC"/>
                </a:solidFill>
              </a:rPr>
              <a:t>a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"</a:t>
            </a:r>
            <a:r>
              <a:rPr lang="sr-Latn-ME" sz="2100" dirty="0" smtClean="0">
                <a:solidFill>
                  <a:srgbClr val="3333CC"/>
                </a:solidFill>
              </a:rPr>
              <a:t>tu</a:t>
            </a:r>
            <a:r>
              <a:rPr lang="en-GB" sz="2100" dirty="0" smtClean="0">
                <a:solidFill>
                  <a:srgbClr val="3333CC"/>
                </a:solidFill>
              </a:rPr>
              <a:t>")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B</a:t>
            </a:r>
            <a:r>
              <a:rPr lang="sr-Latn-ME" sz="2100" dirty="0">
                <a:solidFill>
                  <a:srgbClr val="3333CC"/>
                </a:solidFill>
              </a:rPr>
              <a:t>a</a:t>
            </a:r>
            <a:r>
              <a:rPr lang="sr-Latn-ME" sz="2100" dirty="0" smtClean="0">
                <a:solidFill>
                  <a:srgbClr val="3333CC"/>
                </a:solidFill>
              </a:rPr>
              <a:t>tutu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dirty="0" smtClean="0">
                <a:solidFill>
                  <a:srgbClr val="3333CC"/>
                </a:solidFill>
              </a:rPr>
              <a:t>Replace</a:t>
            </a:r>
            <a:r>
              <a:rPr lang="sr-Latn-CS" sz="2100" dirty="0" smtClean="0"/>
              <a:t> ima dodatne opcione argumente koji definišu poziciju u stringu </a:t>
            </a:r>
            <a:r>
              <a:rPr lang="sr-Latn-CS" sz="2100" dirty="0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od koje se vrši pretraga, broj zamena koje treba izvršiti i način poređenja stringova. Pogledati Help.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InStr(s1, s2)</a:t>
            </a:r>
            <a:r>
              <a:rPr lang="sr-Latn-CS" sz="2100" dirty="0" smtClean="0"/>
              <a:t> vraća poziciju </a:t>
            </a:r>
            <a:r>
              <a:rPr lang="sr-Latn-CS" sz="2100" u="sng" dirty="0" smtClean="0"/>
              <a:t>prve pojave</a:t>
            </a:r>
            <a:r>
              <a:rPr lang="sr-Latn-CS" sz="2100" dirty="0" smtClean="0"/>
              <a:t> stringa </a:t>
            </a:r>
            <a:r>
              <a:rPr lang="sr-Latn-CS" sz="2100" dirty="0" smtClean="0">
                <a:solidFill>
                  <a:srgbClr val="3333CC"/>
                </a:solidFill>
              </a:rPr>
              <a:t>s2</a:t>
            </a:r>
            <a:r>
              <a:rPr lang="sr-Latn-CS" sz="2100" dirty="0" smtClean="0"/>
              <a:t> u stringu </a:t>
            </a:r>
            <a:r>
              <a:rPr lang="sr-Latn-CS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. Ukoliko ga nema, funkcija vraća </a:t>
            </a:r>
            <a:r>
              <a:rPr lang="sr-Latn-CS" sz="2100" b="1" dirty="0" smtClean="0"/>
              <a:t>0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InStr("Banana", "ana")</a:t>
            </a:r>
            <a:r>
              <a:rPr lang="sr-Latn-CS" sz="2100" dirty="0" smtClean="0"/>
              <a:t>  vraća broj </a:t>
            </a:r>
            <a:r>
              <a:rPr lang="sr-Latn-CS" sz="2100" dirty="0" smtClean="0">
                <a:solidFill>
                  <a:srgbClr val="3333CC"/>
                </a:solidFill>
              </a:rPr>
              <a:t>2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InStrRev(s1, s2)</a:t>
            </a:r>
            <a:r>
              <a:rPr lang="sr-Latn-CS" sz="2100" dirty="0" smtClean="0"/>
              <a:t> vraća poziciju </a:t>
            </a:r>
            <a:r>
              <a:rPr lang="sr-Latn-CS" sz="2100" u="sng" dirty="0" smtClean="0"/>
              <a:t>poslednje pojave</a:t>
            </a:r>
            <a:r>
              <a:rPr lang="sr-Latn-CS" sz="2100" dirty="0" smtClean="0"/>
              <a:t> stringa </a:t>
            </a:r>
            <a:r>
              <a:rPr lang="sr-Latn-CS" sz="2100" dirty="0" smtClean="0">
                <a:solidFill>
                  <a:srgbClr val="3333CC"/>
                </a:solidFill>
              </a:rPr>
              <a:t>s2</a:t>
            </a:r>
            <a:r>
              <a:rPr lang="sr-Latn-CS" sz="2100" dirty="0" smtClean="0"/>
              <a:t> u stringu </a:t>
            </a:r>
            <a:r>
              <a:rPr lang="sr-Latn-CS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. Ukoliko ga nema, funkcija vraća </a:t>
            </a:r>
            <a:r>
              <a:rPr lang="sr-Latn-CS" sz="2100" b="1" dirty="0" smtClean="0"/>
              <a:t>0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InStrRev("Banana", "ana")</a:t>
            </a:r>
            <a:r>
              <a:rPr lang="sr-Latn-CS" sz="2100" dirty="0" smtClean="0"/>
              <a:t>  vraća broj </a:t>
            </a:r>
            <a:r>
              <a:rPr lang="sr-Latn-CS" sz="2100" dirty="0" smtClean="0">
                <a:solidFill>
                  <a:srgbClr val="3333CC"/>
                </a:solidFill>
              </a:rPr>
              <a:t>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LCase i UCase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idx="1"/>
          </p:nvPr>
        </p:nvSpPr>
        <p:spPr>
          <a:xfrm>
            <a:off x="285750" y="1714500"/>
            <a:ext cx="8572500" cy="25717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LCase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sv-SE" sz="2100" smtClean="0"/>
              <a:t>vraća string kod koga su velika slova konvertovana u mala, a ostali karakteri su neizmenjeni.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LCase("#A1G2")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sr-Latn-CS" sz="2100" smtClean="0">
                <a:solidFill>
                  <a:srgbClr val="3333CC"/>
                </a:solidFill>
              </a:rPr>
              <a:t>#a1g2</a:t>
            </a:r>
            <a:r>
              <a:rPr lang="en-GB" sz="2100" smtClean="0">
                <a:solidFill>
                  <a:srgbClr val="3333CC"/>
                </a:solidFill>
              </a:rPr>
              <a:t>" 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UCase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sv-SE" sz="2100" smtClean="0"/>
              <a:t>vraća string kod koga su mala slova konvertovana u velika, a ostali karakteri su neizmenjeni.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UCase("?b1c2")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?B</a:t>
            </a:r>
            <a:r>
              <a:rPr lang="sr-Latn-CS" sz="2100" smtClean="0">
                <a:solidFill>
                  <a:srgbClr val="3333CC"/>
                </a:solidFill>
              </a:rPr>
              <a:t>1</a:t>
            </a:r>
            <a:r>
              <a:rPr lang="en-U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>
                <a:solidFill>
                  <a:srgbClr val="3333CC"/>
                </a:solidFill>
              </a:rPr>
              <a:t>2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sr-Latn-CS" sz="210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115928</TotalTime>
  <Words>3370</Words>
  <Application>Microsoft Office PowerPoint</Application>
  <PresentationFormat>On-screen Show (4:3)</PresentationFormat>
  <Paragraphs>347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Calibri</vt:lpstr>
      <vt:lpstr>Courier New</vt:lpstr>
      <vt:lpstr>Tahoma</vt:lpstr>
      <vt:lpstr>Times New Roman</vt:lpstr>
      <vt:lpstr>Wingdings</vt:lpstr>
      <vt:lpstr>Pixel</vt:lpstr>
      <vt:lpstr>Programiranje kroz aplikacije</vt:lpstr>
      <vt:lpstr>Osnovno o stringovima</vt:lpstr>
      <vt:lpstr>Nadovezivanje stringova. vbCrLf i vbTab</vt:lpstr>
      <vt:lpstr>Funkcija Mid</vt:lpstr>
      <vt:lpstr>Poređenje stringova</vt:lpstr>
      <vt:lpstr>Funkcije Len, Str i Val</vt:lpstr>
      <vt:lpstr>Funkcije Left i Right</vt:lpstr>
      <vt:lpstr>Funkcije Replace, InStr i InStrRev</vt:lpstr>
      <vt:lpstr>Funkcije LCase i UCase</vt:lpstr>
      <vt:lpstr>Funkcije LTrim, RTrim i Trim</vt:lpstr>
      <vt:lpstr>Funkcije Split i Join</vt:lpstr>
      <vt:lpstr>Rad sa kôdovima karaktera</vt:lpstr>
      <vt:lpstr>Rad sa slovima š, đ, č, ć i ž</vt:lpstr>
      <vt:lpstr>Like operator</vt:lpstr>
      <vt:lpstr>Like operator (nastavak)</vt:lpstr>
      <vt:lpstr>Like operator (nastavak)</vt:lpstr>
      <vt:lpstr>Like operator – Prikaz specijalnih karaktera</vt:lpstr>
      <vt:lpstr>Rad sa vremenom i datumima</vt:lpstr>
      <vt:lpstr>Funkcije Date, Time i Now</vt:lpstr>
      <vt:lpstr>Funkcija DateDiff</vt:lpstr>
      <vt:lpstr>Funkcija Format</vt:lpstr>
      <vt:lpstr>Predefinisani numerički formati</vt:lpstr>
      <vt:lpstr>Predefinisani formati za datum i vreme</vt:lpstr>
      <vt:lpstr>Korisnički numerički formati</vt:lpstr>
      <vt:lpstr>Korisnički numerički formati (primeri)</vt:lpstr>
      <vt:lpstr>Primer 1</vt:lpstr>
      <vt:lpstr>Primer 2</vt:lpstr>
      <vt:lpstr>Primer 3</vt:lpstr>
      <vt:lpstr>Primer 4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1015</cp:revision>
  <dcterms:created xsi:type="dcterms:W3CDTF">2004-08-23T07:37:27Z</dcterms:created>
  <dcterms:modified xsi:type="dcterms:W3CDTF">2023-03-01T12:02:20Z</dcterms:modified>
</cp:coreProperties>
</file>