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handoutMasterIdLst>
    <p:handoutMasterId r:id="rId26"/>
  </p:handoutMasterIdLst>
  <p:sldIdLst>
    <p:sldId id="256" r:id="rId2"/>
    <p:sldId id="295" r:id="rId3"/>
    <p:sldId id="296" r:id="rId4"/>
    <p:sldId id="297" r:id="rId5"/>
    <p:sldId id="283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6" r:id="rId14"/>
    <p:sldId id="307" r:id="rId15"/>
    <p:sldId id="308" r:id="rId16"/>
    <p:sldId id="317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CFEBE"/>
    <a:srgbClr val="3399FF"/>
    <a:srgbClr val="FF3300"/>
    <a:srgbClr val="CCFFCC"/>
    <a:srgbClr val="CC6600"/>
    <a:srgbClr val="FF9900"/>
    <a:srgbClr val="339933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9715" autoAdjust="0"/>
  </p:normalViewPr>
  <p:slideViewPr>
    <p:cSldViewPr showGuides="1">
      <p:cViewPr varScale="1">
        <p:scale>
          <a:sx n="127" d="100"/>
          <a:sy n="127" d="100"/>
        </p:scale>
        <p:origin x="1086" y="114"/>
      </p:cViewPr>
      <p:guideLst>
        <p:guide orient="horz" pos="220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43BBD98-F6BC-4852-B1C6-69FC3D8A7E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08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68BF6-EC9D-457F-BD23-350832E43B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583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6F98F-FFD7-4B3D-86DB-558E3F423C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703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74036-CFFB-497C-97BA-3DBB74D033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5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D1048-0E7B-4FF6-9B70-70E3D9D346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413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3EC06-182B-47EB-8ADB-E86DE9011D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708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9FD3B-9734-401D-8D69-823BEBA937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99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BE5F1-F60A-44AE-B5CD-B5072BD4E8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60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D8FA-674A-48E4-9B93-D0D5BE2A01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6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C494F-9436-4E20-820B-7FAED1AED3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388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0669B-6B2F-497F-B0D3-A2C3D78E47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953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2B38C-10A8-4173-9E65-24C05B9B38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30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F85B-6A89-458F-848B-4F79861BDD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626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EA29F10F-77F9-4295-9528-CFABDEAEFF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797425"/>
            <a:ext cx="8496300" cy="1511300"/>
          </a:xfrm>
        </p:spPr>
        <p:txBody>
          <a:bodyPr/>
          <a:lstStyle/>
          <a:p>
            <a:pPr eaLnBrk="1" hangingPunct="1"/>
            <a:r>
              <a:rPr lang="en-US" sz="3800" smtClean="0"/>
              <a:t>Rad sa pasusima i tabelama u Word-u</a:t>
            </a:r>
          </a:p>
          <a:p>
            <a:pPr eaLnBrk="1" hangingPunct="1"/>
            <a:r>
              <a:rPr lang="en-US" sz="3800" smtClean="0"/>
              <a:t>Word i Excel kroz primere</a:t>
            </a:r>
            <a:endParaRPr lang="sr-Latn-CS" sz="3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9531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Rad sa tabelama</a:t>
            </a:r>
            <a:r>
              <a:rPr lang="en-US" sz="3600" smtClean="0"/>
              <a:t> – Primer 1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73050" y="1196752"/>
            <a:ext cx="8619430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ct val="95000"/>
              </a:lnSpc>
            </a:pPr>
            <a:r>
              <a:rPr lang="en-US" sz="2000" dirty="0"/>
              <a:t>U </a:t>
            </a:r>
            <a:r>
              <a:rPr lang="en-US" sz="2000" dirty="0" err="1"/>
              <a:t>folderu</a:t>
            </a:r>
            <a:r>
              <a:rPr lang="en-US" sz="2000" dirty="0"/>
              <a:t> C:\Temp\</a:t>
            </a:r>
            <a:r>
              <a:rPr lang="sr-Latn-CS" sz="2000" dirty="0"/>
              <a:t>VBA</a:t>
            </a:r>
            <a:r>
              <a:rPr lang="en-US" sz="2000" dirty="0"/>
              <a:t> se </a:t>
            </a:r>
            <a:r>
              <a:rPr lang="en-US" sz="2000" dirty="0" err="1"/>
              <a:t>nalazi</a:t>
            </a:r>
            <a:r>
              <a:rPr lang="en-US" sz="2000" dirty="0"/>
              <a:t> </a:t>
            </a:r>
            <a:r>
              <a:rPr lang="en-US" sz="2000" dirty="0" err="1"/>
              <a:t>određeni</a:t>
            </a:r>
            <a:r>
              <a:rPr lang="en-US" sz="2000" dirty="0"/>
              <a:t> </a:t>
            </a:r>
            <a:r>
              <a:rPr lang="en-US" sz="2000" dirty="0" err="1"/>
              <a:t>broj</a:t>
            </a:r>
            <a:r>
              <a:rPr lang="en-US" sz="2000" dirty="0"/>
              <a:t> Word </a:t>
            </a:r>
            <a:r>
              <a:rPr lang="en-US" sz="2000" dirty="0" err="1"/>
              <a:t>dokumenata</a:t>
            </a:r>
            <a:r>
              <a:rPr lang="en-US" sz="2000" dirty="0"/>
              <a:t>. </a:t>
            </a:r>
            <a:r>
              <a:rPr lang="en-US" sz="2000" dirty="0" err="1"/>
              <a:t>Napisati</a:t>
            </a:r>
            <a:r>
              <a:rPr lang="en-US" sz="2000" dirty="0"/>
              <a:t> </a:t>
            </a:r>
            <a:r>
              <a:rPr lang="sr-Latn-CS" sz="2000" dirty="0"/>
              <a:t>proceduru</a:t>
            </a:r>
            <a:r>
              <a:rPr lang="en-US" sz="2000" dirty="0"/>
              <a:t> </a:t>
            </a:r>
            <a:r>
              <a:rPr lang="en-US" sz="2000" dirty="0" err="1"/>
              <a:t>koja</a:t>
            </a:r>
            <a:r>
              <a:rPr lang="en-US" sz="2000" dirty="0"/>
              <a:t> </a:t>
            </a:r>
            <a:r>
              <a:rPr lang="en-US" sz="2000" dirty="0" err="1"/>
              <a:t>kopira</a:t>
            </a:r>
            <a:r>
              <a:rPr lang="en-US" sz="2000" dirty="0"/>
              <a:t> </a:t>
            </a:r>
            <a:r>
              <a:rPr lang="en-US" sz="2000" dirty="0" err="1"/>
              <a:t>sve</a:t>
            </a:r>
            <a:r>
              <a:rPr lang="en-US" sz="2000" dirty="0"/>
              <a:t> </a:t>
            </a:r>
            <a:r>
              <a:rPr lang="en-US" sz="2000" dirty="0" err="1"/>
              <a:t>tabele</a:t>
            </a:r>
            <a:r>
              <a:rPr lang="en-US" sz="2000" dirty="0"/>
              <a:t> </a:t>
            </a:r>
            <a:r>
              <a:rPr lang="en-US" sz="2000" dirty="0" err="1"/>
              <a:t>iz</a:t>
            </a:r>
            <a:r>
              <a:rPr lang="en-US" sz="2000" dirty="0"/>
              <a:t> </a:t>
            </a:r>
            <a:r>
              <a:rPr lang="en-US" sz="2000" dirty="0" err="1"/>
              <a:t>svih</a:t>
            </a:r>
            <a:r>
              <a:rPr lang="en-US" sz="2000" dirty="0"/>
              <a:t> </a:t>
            </a:r>
            <a:r>
              <a:rPr lang="en-US" sz="2000" dirty="0" err="1"/>
              <a:t>dokumenata</a:t>
            </a:r>
            <a:r>
              <a:rPr lang="en-US" sz="2000" dirty="0"/>
              <a:t> u </a:t>
            </a:r>
            <a:r>
              <a:rPr lang="en-US" sz="2000" dirty="0" err="1"/>
              <a:t>datom</a:t>
            </a:r>
            <a:r>
              <a:rPr lang="en-US" sz="2000" dirty="0"/>
              <a:t> </a:t>
            </a:r>
            <a:r>
              <a:rPr lang="en-US" sz="2000" dirty="0" err="1"/>
              <a:t>folderu</a:t>
            </a:r>
            <a:r>
              <a:rPr lang="en-US" sz="2000" dirty="0"/>
              <a:t> u </a:t>
            </a:r>
            <a:r>
              <a:rPr lang="en-US" sz="2000" dirty="0" err="1"/>
              <a:t>dokument</a:t>
            </a:r>
            <a:r>
              <a:rPr lang="en-US" sz="2000" dirty="0"/>
              <a:t> </a:t>
            </a:r>
            <a:r>
              <a:rPr lang="en-US" sz="2000" dirty="0" err="1"/>
              <a:t>gde</a:t>
            </a:r>
            <a:r>
              <a:rPr lang="en-US" sz="2000" dirty="0"/>
              <a:t> se </a:t>
            </a:r>
            <a:r>
              <a:rPr lang="en-US" sz="2000" dirty="0" err="1"/>
              <a:t>nalazi</a:t>
            </a:r>
            <a:r>
              <a:rPr lang="en-US" sz="2000" dirty="0"/>
              <a:t> </a:t>
            </a:r>
            <a:r>
              <a:rPr lang="en-US" sz="2000" dirty="0" err="1"/>
              <a:t>makro</a:t>
            </a:r>
            <a:r>
              <a:rPr lang="en-US" sz="2000" dirty="0"/>
              <a:t>.</a:t>
            </a:r>
            <a:endParaRPr lang="sr-Latn-CS" sz="2000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95288" y="2243138"/>
            <a:ext cx="8497192" cy="452431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dirty="0">
                <a:solidFill>
                  <a:srgbClr val="3333CC"/>
                </a:solidFill>
              </a:rPr>
              <a:t>Sub KopTab()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Dim S As String, Fold As String, T1 As Table, TekDok As Document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Fold = "C:\Temp\VBA\"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S = Dir(Fold &amp; "*.</a:t>
            </a:r>
            <a:r>
              <a:rPr lang="sr-Latn-CS" dirty="0" smtClean="0">
                <a:solidFill>
                  <a:srgbClr val="3333CC"/>
                </a:solidFill>
              </a:rPr>
              <a:t>docx")</a:t>
            </a:r>
            <a:endParaRPr lang="sr-Latn-CS" dirty="0">
              <a:solidFill>
                <a:srgbClr val="3333CC"/>
              </a:solidFill>
            </a:endParaRP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Do </a:t>
            </a:r>
            <a:r>
              <a:rPr lang="en-US" dirty="0">
                <a:solidFill>
                  <a:srgbClr val="3333CC"/>
                </a:solidFill>
              </a:rPr>
              <a:t>While</a:t>
            </a:r>
            <a:r>
              <a:rPr lang="sr-Latn-CS" dirty="0">
                <a:solidFill>
                  <a:srgbClr val="3333CC"/>
                </a:solidFill>
              </a:rPr>
              <a:t> S </a:t>
            </a:r>
            <a:r>
              <a:rPr lang="en-US" dirty="0">
                <a:solidFill>
                  <a:srgbClr val="3333CC"/>
                </a:solidFill>
              </a:rPr>
              <a:t>&lt;&gt;</a:t>
            </a:r>
            <a:r>
              <a:rPr lang="sr-Latn-CS" dirty="0">
                <a:solidFill>
                  <a:srgbClr val="3333CC"/>
                </a:solidFill>
              </a:rPr>
              <a:t> ""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Set TekDok = Documents.Open(FileName:=Fold &amp; S, Visible:=False)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For Each T1 In TekDok.Tables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    T1.Range.Copy</a:t>
            </a:r>
          </a:p>
          <a:p>
            <a:pPr lvl="1"/>
            <a:r>
              <a:rPr lang="sr-Latn-CS" dirty="0">
                <a:solidFill>
                  <a:srgbClr val="FF0000"/>
                </a:solidFill>
              </a:rPr>
              <a:t>        ThisDocument.Activate</a:t>
            </a:r>
          </a:p>
          <a:p>
            <a:pPr lvl="1"/>
            <a:r>
              <a:rPr lang="sr-Latn-CS" dirty="0">
                <a:solidFill>
                  <a:srgbClr val="FF0000"/>
                </a:solidFill>
              </a:rPr>
              <a:t>        Selection.Paste</a:t>
            </a:r>
          </a:p>
          <a:p>
            <a:pPr lvl="1"/>
            <a:r>
              <a:rPr lang="sr-Latn-CS" dirty="0">
                <a:solidFill>
                  <a:srgbClr val="FF0000"/>
                </a:solidFill>
              </a:rPr>
              <a:t>        Selection.TypeParagraph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Next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TekDok.Close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S = Dir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Loop</a:t>
            </a:r>
          </a:p>
          <a:p>
            <a:r>
              <a:rPr lang="sr-Latn-CS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12293" name="Rectangle 8"/>
          <p:cNvSpPr>
            <a:spLocks noChangeArrowheads="1"/>
          </p:cNvSpPr>
          <p:nvPr/>
        </p:nvSpPr>
        <p:spPr bwMode="auto">
          <a:xfrm>
            <a:off x="4391050" y="4586288"/>
            <a:ext cx="2989262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1700">
                <a:solidFill>
                  <a:srgbClr val="FF0000"/>
                </a:solidFill>
              </a:rPr>
              <a:t>Smeštanje kopirane tabele u </a:t>
            </a:r>
          </a:p>
          <a:p>
            <a:r>
              <a:rPr lang="sr-Latn-CS" sz="1700">
                <a:solidFill>
                  <a:srgbClr val="FF0000"/>
                </a:solidFill>
              </a:rPr>
              <a:t>ThisDocument</a:t>
            </a:r>
            <a:endParaRPr lang="en-GB" sz="1700">
              <a:solidFill>
                <a:srgbClr val="FF0000"/>
              </a:solidFill>
            </a:endParaRPr>
          </a:p>
        </p:txBody>
      </p:sp>
      <p:sp>
        <p:nvSpPr>
          <p:cNvPr id="12294" name="AutoShape 10"/>
          <p:cNvSpPr>
            <a:spLocks/>
          </p:cNvSpPr>
          <p:nvPr/>
        </p:nvSpPr>
        <p:spPr bwMode="auto">
          <a:xfrm>
            <a:off x="4054500" y="4484688"/>
            <a:ext cx="360362" cy="863600"/>
          </a:xfrm>
          <a:prstGeom prst="rightBrace">
            <a:avLst>
              <a:gd name="adj1" fmla="val 19971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9531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Rad sa tabelama</a:t>
            </a:r>
            <a:r>
              <a:rPr lang="en-US" sz="3600" smtClean="0"/>
              <a:t> – Primer 2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45058" y="1206158"/>
            <a:ext cx="8475414" cy="2139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ct val="95000"/>
              </a:lnSpc>
            </a:pPr>
            <a:r>
              <a:rPr lang="en-US" sz="2000" dirty="0"/>
              <a:t>Folder C:\Temp\VBA </a:t>
            </a:r>
            <a:r>
              <a:rPr lang="en-US" sz="2000" dirty="0" err="1"/>
              <a:t>sadr</a:t>
            </a:r>
            <a:r>
              <a:rPr lang="sr-Latn-CS" sz="2000" dirty="0"/>
              <a:t>ži</a:t>
            </a:r>
            <a:r>
              <a:rPr lang="en-US" sz="2000" dirty="0"/>
              <a:t> </a:t>
            </a:r>
            <a:r>
              <a:rPr lang="en-US" sz="2000" dirty="0" err="1"/>
              <a:t>određeni</a:t>
            </a:r>
            <a:r>
              <a:rPr lang="en-US" sz="2000" dirty="0"/>
              <a:t> </a:t>
            </a:r>
            <a:r>
              <a:rPr lang="en-US" sz="2000" dirty="0" err="1"/>
              <a:t>broj</a:t>
            </a:r>
            <a:r>
              <a:rPr lang="en-US" sz="2000" dirty="0"/>
              <a:t> Word </a:t>
            </a:r>
            <a:r>
              <a:rPr lang="en-US" sz="2000" dirty="0" err="1"/>
              <a:t>dokumenata</a:t>
            </a:r>
            <a:r>
              <a:rPr lang="en-US" sz="2000" dirty="0"/>
              <a:t>, </a:t>
            </a:r>
            <a:r>
              <a:rPr lang="en-US" sz="2000" dirty="0" err="1"/>
              <a:t>pri</a:t>
            </a:r>
            <a:r>
              <a:rPr lang="en-US" sz="2000" dirty="0"/>
              <a:t> </a:t>
            </a:r>
            <a:r>
              <a:rPr lang="en-US" sz="2000" dirty="0" err="1"/>
              <a:t>čemu</a:t>
            </a:r>
            <a:r>
              <a:rPr lang="en-US" sz="2000" dirty="0"/>
              <a:t> u </a:t>
            </a:r>
            <a:r>
              <a:rPr lang="sr-Latn-CS" sz="2000" dirty="0"/>
              <a:t>svakom dokumentu </a:t>
            </a:r>
            <a:r>
              <a:rPr lang="en-US" sz="2000" dirty="0" err="1"/>
              <a:t>prvi</a:t>
            </a:r>
            <a:r>
              <a:rPr lang="en-US" sz="2000" dirty="0"/>
              <a:t> </a:t>
            </a:r>
            <a:r>
              <a:rPr lang="en-US" sz="2000" dirty="0" err="1"/>
              <a:t>pasus</a:t>
            </a:r>
            <a:r>
              <a:rPr lang="en-US" sz="2000" dirty="0"/>
              <a:t> </a:t>
            </a:r>
            <a:r>
              <a:rPr lang="en-US" sz="2000" dirty="0" err="1"/>
              <a:t>sadrži</a:t>
            </a:r>
            <a:r>
              <a:rPr lang="en-US" sz="2000" dirty="0"/>
              <a:t> </a:t>
            </a:r>
            <a:r>
              <a:rPr lang="en-US" sz="2000" dirty="0" err="1"/>
              <a:t>ime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prezime</a:t>
            </a:r>
            <a:r>
              <a:rPr lang="en-US" sz="2000" dirty="0"/>
              <a:t> </a:t>
            </a:r>
            <a:r>
              <a:rPr lang="en-US" sz="2000" dirty="0" err="1"/>
              <a:t>studenta</a:t>
            </a:r>
            <a:r>
              <a:rPr lang="en-US" sz="2000" dirty="0"/>
              <a:t>, </a:t>
            </a:r>
            <a:r>
              <a:rPr lang="en-US" sz="2000" dirty="0" err="1"/>
              <a:t>drugi</a:t>
            </a:r>
            <a:r>
              <a:rPr lang="en-US" sz="2000" dirty="0"/>
              <a:t> </a:t>
            </a:r>
            <a:r>
              <a:rPr lang="en-US" sz="2000" dirty="0" err="1" smtClean="0"/>
              <a:t>sadrži</a:t>
            </a:r>
            <a:r>
              <a:rPr lang="en-US" sz="2000" dirty="0" smtClean="0"/>
              <a:t> </a:t>
            </a:r>
            <a:r>
              <a:rPr lang="en-US" sz="2000" dirty="0" err="1"/>
              <a:t>jedinstveni</a:t>
            </a:r>
            <a:r>
              <a:rPr lang="en-US" sz="2000" dirty="0"/>
              <a:t> </a:t>
            </a:r>
            <a:r>
              <a:rPr lang="en-US" sz="2000" dirty="0" err="1" smtClean="0"/>
              <a:t>kôd</a:t>
            </a:r>
            <a:r>
              <a:rPr lang="en-US" sz="2000" dirty="0" smtClean="0"/>
              <a:t> </a:t>
            </a:r>
            <a:r>
              <a:rPr lang="en-US" sz="2000" dirty="0"/>
              <a:t>student</a:t>
            </a:r>
            <a:r>
              <a:rPr lang="sr-Latn-CS" sz="2000" dirty="0"/>
              <a:t>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treći</a:t>
            </a:r>
            <a:r>
              <a:rPr lang="en-US" sz="2000" dirty="0"/>
              <a:t> </a:t>
            </a:r>
            <a:r>
              <a:rPr lang="en-US" sz="2000" dirty="0" err="1" smtClean="0"/>
              <a:t>sadrži</a:t>
            </a:r>
            <a:r>
              <a:rPr lang="en-US" sz="2000" dirty="0" smtClean="0"/>
              <a:t> </a:t>
            </a:r>
            <a:r>
              <a:rPr lang="en-US" sz="2000" dirty="0" err="1"/>
              <a:t>naslov</a:t>
            </a:r>
            <a:r>
              <a:rPr lang="en-US" sz="2000" dirty="0"/>
              <a:t> </a:t>
            </a:r>
            <a:r>
              <a:rPr lang="en-US" sz="2000" dirty="0" err="1"/>
              <a:t>diplomskog</a:t>
            </a:r>
            <a:r>
              <a:rPr lang="en-US" sz="2000" dirty="0"/>
              <a:t> </a:t>
            </a:r>
            <a:r>
              <a:rPr lang="en-US" sz="2000" dirty="0" err="1"/>
              <a:t>rada</a:t>
            </a:r>
            <a:r>
              <a:rPr lang="en-US" sz="2000" dirty="0"/>
              <a:t>. </a:t>
            </a:r>
            <a:r>
              <a:rPr lang="en-US" sz="2000" dirty="0" err="1"/>
              <a:t>Napisati</a:t>
            </a:r>
            <a:r>
              <a:rPr lang="en-US" sz="2000" dirty="0"/>
              <a:t> </a:t>
            </a:r>
            <a:r>
              <a:rPr lang="en-US" sz="2000" dirty="0" err="1"/>
              <a:t>proceduru</a:t>
            </a:r>
            <a:r>
              <a:rPr lang="en-US" sz="2000" dirty="0"/>
              <a:t> </a:t>
            </a:r>
            <a:r>
              <a:rPr lang="en-US" sz="2000" dirty="0" err="1"/>
              <a:t>koja</a:t>
            </a:r>
            <a:r>
              <a:rPr lang="en-US" sz="2000" dirty="0"/>
              <a:t> </a:t>
            </a:r>
            <a:r>
              <a:rPr lang="sr-Latn-RS" sz="2000" dirty="0" smtClean="0"/>
              <a:t>čita </a:t>
            </a:r>
            <a:r>
              <a:rPr lang="sr-Latn-CS" sz="2000" dirty="0" smtClean="0"/>
              <a:t>ove</a:t>
            </a:r>
            <a:r>
              <a:rPr lang="en-US" sz="2000" dirty="0" smtClean="0"/>
              <a:t> </a:t>
            </a:r>
            <a:r>
              <a:rPr lang="en-US" sz="2000" dirty="0" err="1"/>
              <a:t>podatke</a:t>
            </a:r>
            <a:r>
              <a:rPr lang="en-US" sz="2000" dirty="0"/>
              <a:t> </a:t>
            </a:r>
            <a:r>
              <a:rPr lang="en-US" sz="2000" dirty="0" err="1"/>
              <a:t>iz</a:t>
            </a:r>
            <a:r>
              <a:rPr lang="en-US" sz="2000" dirty="0"/>
              <a:t> </a:t>
            </a:r>
            <a:r>
              <a:rPr lang="en-US" sz="2000" dirty="0" err="1"/>
              <a:t>svih</a:t>
            </a:r>
            <a:r>
              <a:rPr lang="en-US" sz="2000" dirty="0"/>
              <a:t> </a:t>
            </a:r>
            <a:r>
              <a:rPr lang="en-US" sz="2000" dirty="0" err="1"/>
              <a:t>dokumenata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smešta</a:t>
            </a:r>
            <a:r>
              <a:rPr lang="en-US" sz="2000" dirty="0"/>
              <a:t> </a:t>
            </a:r>
            <a:r>
              <a:rPr lang="en-US" sz="2000" dirty="0" err="1"/>
              <a:t>ih</a:t>
            </a:r>
            <a:r>
              <a:rPr lang="en-US" sz="2000" dirty="0"/>
              <a:t> u </a:t>
            </a:r>
            <a:r>
              <a:rPr lang="en-US" sz="2000" dirty="0" err="1"/>
              <a:t>tabelu</a:t>
            </a:r>
            <a:r>
              <a:rPr lang="en-US" sz="2000" dirty="0"/>
              <a:t> u </a:t>
            </a:r>
            <a:r>
              <a:rPr lang="en-US" sz="2000" dirty="0" err="1"/>
              <a:t>dokumentu</a:t>
            </a:r>
            <a:r>
              <a:rPr lang="en-US" sz="2000" dirty="0"/>
              <a:t> </a:t>
            </a:r>
            <a:r>
              <a:rPr lang="en-US" sz="2000" dirty="0" err="1"/>
              <a:t>gde</a:t>
            </a:r>
            <a:r>
              <a:rPr lang="en-US" sz="2000" dirty="0"/>
              <a:t> se </a:t>
            </a:r>
            <a:r>
              <a:rPr lang="en-US" sz="2000" dirty="0" err="1"/>
              <a:t>nalazi</a:t>
            </a:r>
            <a:r>
              <a:rPr lang="en-US" sz="2000" dirty="0"/>
              <a:t> </a:t>
            </a:r>
            <a:r>
              <a:rPr lang="en-US" sz="2000" dirty="0" err="1"/>
              <a:t>makro</a:t>
            </a:r>
            <a:r>
              <a:rPr lang="en-US" sz="2000" dirty="0"/>
              <a:t>. </a:t>
            </a:r>
            <a:r>
              <a:rPr lang="en-US" sz="2000" dirty="0" err="1"/>
              <a:t>Tabela</a:t>
            </a:r>
            <a:r>
              <a:rPr lang="en-US" sz="2000" dirty="0"/>
              <a:t> </a:t>
            </a:r>
            <a:r>
              <a:rPr lang="en-US" sz="2000" dirty="0" err="1"/>
              <a:t>sadrži</a:t>
            </a:r>
            <a:r>
              <a:rPr lang="en-US" sz="2000" dirty="0"/>
              <a:t> tri </a:t>
            </a:r>
            <a:r>
              <a:rPr lang="en-US" sz="2000" dirty="0" err="1"/>
              <a:t>kolone</a:t>
            </a:r>
            <a:r>
              <a:rPr lang="sr-Latn-CS" sz="2000" dirty="0"/>
              <a:t> -</a:t>
            </a:r>
            <a:r>
              <a:rPr lang="en-US" sz="2000" dirty="0"/>
              <a:t> </a:t>
            </a:r>
            <a:r>
              <a:rPr lang="en-US" sz="2000" dirty="0" err="1"/>
              <a:t>prva</a:t>
            </a:r>
            <a:r>
              <a:rPr lang="en-US" sz="2000" dirty="0"/>
              <a:t> </a:t>
            </a:r>
            <a:r>
              <a:rPr lang="en-US" sz="2000" dirty="0" err="1"/>
              <a:t>odgovara</a:t>
            </a:r>
            <a:r>
              <a:rPr lang="en-US" sz="2000" dirty="0"/>
              <a:t> </a:t>
            </a:r>
            <a:r>
              <a:rPr lang="en-US" sz="2000" dirty="0" err="1"/>
              <a:t>imenu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prezimenu</a:t>
            </a:r>
            <a:r>
              <a:rPr lang="en-US" sz="2000" dirty="0"/>
              <a:t> </a:t>
            </a:r>
            <a:r>
              <a:rPr lang="en-US" sz="2000" dirty="0" err="1"/>
              <a:t>studenta</a:t>
            </a:r>
            <a:r>
              <a:rPr lang="en-US" sz="2000" dirty="0"/>
              <a:t>, </a:t>
            </a:r>
            <a:r>
              <a:rPr lang="en-US" sz="2000" dirty="0" err="1"/>
              <a:t>druga</a:t>
            </a:r>
            <a:r>
              <a:rPr lang="en-US" sz="2000" dirty="0"/>
              <a:t> </a:t>
            </a:r>
            <a:r>
              <a:rPr lang="en-US" sz="2000" dirty="0" err="1"/>
              <a:t>jedinstvenom</a:t>
            </a:r>
            <a:r>
              <a:rPr lang="en-US" sz="2000" dirty="0"/>
              <a:t> </a:t>
            </a:r>
            <a:r>
              <a:rPr lang="en-US" sz="2000" dirty="0" err="1"/>
              <a:t>kôdu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treća</a:t>
            </a:r>
            <a:r>
              <a:rPr lang="en-US" sz="2000" dirty="0"/>
              <a:t> </a:t>
            </a:r>
            <a:r>
              <a:rPr lang="en-US" sz="2000" dirty="0" err="1"/>
              <a:t>naslovu</a:t>
            </a:r>
            <a:r>
              <a:rPr lang="en-US" sz="2000" dirty="0"/>
              <a:t> </a:t>
            </a:r>
            <a:r>
              <a:rPr lang="en-US" sz="2000" dirty="0" err="1"/>
              <a:t>diplomskog</a:t>
            </a:r>
            <a:r>
              <a:rPr lang="en-US" sz="2000" dirty="0"/>
              <a:t> </a:t>
            </a:r>
            <a:r>
              <a:rPr lang="en-US" sz="2000" dirty="0" err="1"/>
              <a:t>rada</a:t>
            </a:r>
            <a:r>
              <a:rPr lang="en-US" sz="2000" dirty="0"/>
              <a:t>. </a:t>
            </a:r>
            <a:r>
              <a:rPr lang="en-US" sz="2000" dirty="0" err="1"/>
              <a:t>Tabela</a:t>
            </a:r>
            <a:r>
              <a:rPr lang="en-US" sz="2000" dirty="0"/>
              <a:t> </a:t>
            </a:r>
            <a:r>
              <a:rPr lang="en-US" sz="2000" dirty="0" err="1"/>
              <a:t>treba</a:t>
            </a:r>
            <a:r>
              <a:rPr lang="en-US" sz="2000" dirty="0"/>
              <a:t> da se </a:t>
            </a:r>
            <a:r>
              <a:rPr lang="en-US" sz="2000" dirty="0" err="1"/>
              <a:t>nađe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kraju</a:t>
            </a:r>
            <a:r>
              <a:rPr lang="en-US" sz="2000" dirty="0"/>
              <a:t> </a:t>
            </a:r>
            <a:r>
              <a:rPr lang="en-US" sz="2000" dirty="0" err="1"/>
              <a:t>dokumenta</a:t>
            </a:r>
            <a:r>
              <a:rPr lang="en-US" sz="2000" dirty="0"/>
              <a:t>.</a:t>
            </a:r>
            <a:endParaRPr lang="sr-Latn-CS" sz="2000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95288" y="3500438"/>
            <a:ext cx="7129040" cy="3113087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dirty="0">
                <a:solidFill>
                  <a:srgbClr val="3333CC"/>
                </a:solidFill>
              </a:rPr>
              <a:t>Sub Diplomski()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Dim Dok As Document, R As Range, Tab1 As Table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Dim I As Integer, S As String, Tekst As String, Putanja As String</a:t>
            </a:r>
          </a:p>
          <a:p>
            <a:pPr lvl="1"/>
            <a:r>
              <a:rPr lang="sr-Latn-CS" dirty="0">
                <a:solidFill>
                  <a:srgbClr val="FF0000"/>
                </a:solidFill>
              </a:rPr>
              <a:t>Set R = ThisDocument.Content</a:t>
            </a:r>
          </a:p>
          <a:p>
            <a:pPr lvl="1"/>
            <a:r>
              <a:rPr lang="sr-Latn-CS" dirty="0">
                <a:solidFill>
                  <a:srgbClr val="FF0000"/>
                </a:solidFill>
              </a:rPr>
              <a:t>R.Collapse  wdCollapseEnd</a:t>
            </a:r>
          </a:p>
          <a:p>
            <a:pPr lvl="1"/>
            <a:r>
              <a:rPr lang="sr-Latn-CS" dirty="0">
                <a:solidFill>
                  <a:srgbClr val="FF0000"/>
                </a:solidFill>
              </a:rPr>
              <a:t>Set Tab1 = ThisDocument.Tables.Add(R, 1, 3)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With Tab1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.AutoFitBehavior wdAutoFitContent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.Borders.InsideLineStyle = wdLineStyleSingle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.Borders.OutsideLineStyle = wdLineStyleDouble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End With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5903219" y="4527052"/>
            <a:ext cx="3240782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sz="1700" dirty="0">
                <a:solidFill>
                  <a:srgbClr val="FF0000"/>
                </a:solidFill>
              </a:rPr>
              <a:t>Smeštanje </a:t>
            </a:r>
            <a:r>
              <a:rPr lang="sr-Latn-CS" sz="1700" dirty="0" smtClean="0">
                <a:solidFill>
                  <a:srgbClr val="FF0000"/>
                </a:solidFill>
              </a:rPr>
              <a:t>novokreirane </a:t>
            </a:r>
            <a:r>
              <a:rPr lang="sr-Latn-CS" sz="1700" dirty="0">
                <a:solidFill>
                  <a:srgbClr val="FF0000"/>
                </a:solidFill>
              </a:rPr>
              <a:t>tabele </a:t>
            </a:r>
            <a:r>
              <a:rPr lang="sr-Latn-CS" sz="1700" dirty="0" smtClean="0">
                <a:solidFill>
                  <a:srgbClr val="FF0000"/>
                </a:solidFill>
              </a:rPr>
              <a:t>na kraj ThisDocument-a</a:t>
            </a:r>
            <a:endParaRPr lang="en-GB" sz="1700" dirty="0">
              <a:solidFill>
                <a:srgbClr val="FF0000"/>
              </a:solidFill>
            </a:endParaRPr>
          </a:p>
        </p:txBody>
      </p:sp>
      <p:sp>
        <p:nvSpPr>
          <p:cNvPr id="6" name="AutoShape 10"/>
          <p:cNvSpPr>
            <a:spLocks/>
          </p:cNvSpPr>
          <p:nvPr/>
        </p:nvSpPr>
        <p:spPr bwMode="auto">
          <a:xfrm>
            <a:off x="5566668" y="4407520"/>
            <a:ext cx="360362" cy="863600"/>
          </a:xfrm>
          <a:prstGeom prst="rightBrace">
            <a:avLst>
              <a:gd name="adj1" fmla="val 19971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1851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Rad sa tabelama</a:t>
            </a:r>
            <a:r>
              <a:rPr lang="en-US" sz="3600" smtClean="0"/>
              <a:t> – Primer 2</a:t>
            </a:r>
            <a:r>
              <a:rPr lang="sr-Latn-CS" sz="3600" smtClean="0"/>
              <a:t> (nastavak)</a:t>
            </a:r>
            <a:endParaRPr lang="en-US" sz="3600" smtClean="0"/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50825" y="1330325"/>
            <a:ext cx="7993063" cy="532447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/>
            <a:r>
              <a:rPr lang="sr-Latn-CS" sz="1700" dirty="0">
                <a:solidFill>
                  <a:srgbClr val="3333CC"/>
                </a:solidFill>
              </a:rPr>
              <a:t>Tab1.Cell(1, 1).Range.Text = "Ime i prezime"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Tab1.Cell(1, 2).Range.Text = "Jedinstveni kod"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Tab1.Cell(1, 3).Range.Text = "Naslov diplomskog rada"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Putanja = "C:\Temp\VBA"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S = Dir(Putanja &amp; "\*.</a:t>
            </a:r>
            <a:r>
              <a:rPr lang="sr-Latn-CS" sz="1700" dirty="0" smtClean="0">
                <a:solidFill>
                  <a:srgbClr val="3333CC"/>
                </a:solidFill>
              </a:rPr>
              <a:t>docx")</a:t>
            </a:r>
            <a:endParaRPr lang="sr-Latn-CS" sz="1700" dirty="0">
              <a:solidFill>
                <a:srgbClr val="3333CC"/>
              </a:solidFill>
            </a:endParaRP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I = 1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Do While S &lt;&gt; ""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Tab1.Rows.Add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I = I + 1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Set Dok = Documents.Open(FileName:=Putanja &amp; "\" &amp; S, Visible:=False)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</a:t>
            </a:r>
            <a:r>
              <a:rPr lang="sr-Latn-CS" sz="1700" dirty="0">
                <a:solidFill>
                  <a:srgbClr val="008000"/>
                </a:solidFill>
              </a:rPr>
              <a:t>Tekst = Dok.Paragraphs(1).Range.Text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</a:t>
            </a:r>
            <a:r>
              <a:rPr lang="sr-Latn-CS" sz="1700" dirty="0">
                <a:solidFill>
                  <a:srgbClr val="008000"/>
                </a:solidFill>
              </a:rPr>
              <a:t>Tab1.Cell(</a:t>
            </a:r>
            <a:r>
              <a:rPr lang="en-US" sz="1700" dirty="0">
                <a:solidFill>
                  <a:srgbClr val="008000"/>
                </a:solidFill>
              </a:rPr>
              <a:t>I,</a:t>
            </a:r>
            <a:r>
              <a:rPr lang="sr-Latn-CS" sz="1700" dirty="0">
                <a:solidFill>
                  <a:srgbClr val="008000"/>
                </a:solidFill>
              </a:rPr>
              <a:t>1).Range.Text = </a:t>
            </a:r>
            <a:r>
              <a:rPr lang="en-US" sz="1700" dirty="0">
                <a:solidFill>
                  <a:srgbClr val="008000"/>
                </a:solidFill>
              </a:rPr>
              <a:t>Left</a:t>
            </a:r>
            <a:r>
              <a:rPr lang="sr-Latn-CS" sz="1700" dirty="0">
                <a:solidFill>
                  <a:srgbClr val="008000"/>
                </a:solidFill>
              </a:rPr>
              <a:t>(Tekst, Len(Tekst) - </a:t>
            </a:r>
            <a:r>
              <a:rPr lang="sr-Latn-RS" sz="1700" dirty="0" smtClean="0">
                <a:solidFill>
                  <a:srgbClr val="008000"/>
                </a:solidFill>
              </a:rPr>
              <a:t>1</a:t>
            </a:r>
            <a:r>
              <a:rPr lang="sr-Latn-CS" sz="1700" dirty="0" smtClean="0">
                <a:solidFill>
                  <a:srgbClr val="008000"/>
                </a:solidFill>
              </a:rPr>
              <a:t>)</a:t>
            </a:r>
            <a:endParaRPr lang="sr-Latn-CS" sz="1700" dirty="0">
              <a:solidFill>
                <a:srgbClr val="008000"/>
              </a:solidFill>
            </a:endParaRPr>
          </a:p>
          <a:p>
            <a:pPr lvl="1"/>
            <a:r>
              <a:rPr lang="sr-Latn-CS" sz="1700" dirty="0">
                <a:solidFill>
                  <a:srgbClr val="008000"/>
                </a:solidFill>
              </a:rPr>
              <a:t>    Tekst = Dok.Paragraphs(2).Range.Text</a:t>
            </a:r>
          </a:p>
          <a:p>
            <a:pPr lvl="1"/>
            <a:r>
              <a:rPr lang="sr-Latn-CS" sz="1700" dirty="0">
                <a:solidFill>
                  <a:srgbClr val="008000"/>
                </a:solidFill>
              </a:rPr>
              <a:t>    Tab1.Cell(</a:t>
            </a:r>
            <a:r>
              <a:rPr lang="en-US" sz="1700" dirty="0">
                <a:solidFill>
                  <a:srgbClr val="008000"/>
                </a:solidFill>
              </a:rPr>
              <a:t>I,</a:t>
            </a:r>
            <a:r>
              <a:rPr lang="sr-Latn-CS" sz="1700" dirty="0">
                <a:solidFill>
                  <a:srgbClr val="008000"/>
                </a:solidFill>
              </a:rPr>
              <a:t>2).Range.Text = </a:t>
            </a:r>
            <a:r>
              <a:rPr lang="en-US" sz="1700" dirty="0">
                <a:solidFill>
                  <a:srgbClr val="008000"/>
                </a:solidFill>
              </a:rPr>
              <a:t>Left</a:t>
            </a:r>
            <a:r>
              <a:rPr lang="sr-Latn-CS" sz="1700" dirty="0">
                <a:solidFill>
                  <a:srgbClr val="008000"/>
                </a:solidFill>
              </a:rPr>
              <a:t>(Tekst, Len(Tekst) - </a:t>
            </a:r>
            <a:r>
              <a:rPr lang="sr-Latn-RS" sz="1700" dirty="0" smtClean="0">
                <a:solidFill>
                  <a:srgbClr val="008000"/>
                </a:solidFill>
              </a:rPr>
              <a:t>1</a:t>
            </a:r>
            <a:r>
              <a:rPr lang="sr-Latn-CS" sz="1700" dirty="0" smtClean="0">
                <a:solidFill>
                  <a:srgbClr val="008000"/>
                </a:solidFill>
              </a:rPr>
              <a:t>)</a:t>
            </a:r>
            <a:endParaRPr lang="sr-Latn-CS" sz="1700" dirty="0">
              <a:solidFill>
                <a:srgbClr val="008000"/>
              </a:solidFill>
            </a:endParaRPr>
          </a:p>
          <a:p>
            <a:pPr lvl="1"/>
            <a:r>
              <a:rPr lang="sr-Latn-CS" sz="1700" dirty="0">
                <a:solidFill>
                  <a:srgbClr val="008000"/>
                </a:solidFill>
              </a:rPr>
              <a:t>    Tekst = Dok.Paragraphs(3).Range.Text</a:t>
            </a:r>
          </a:p>
          <a:p>
            <a:pPr lvl="1"/>
            <a:r>
              <a:rPr lang="sr-Latn-CS" sz="1700" dirty="0">
                <a:solidFill>
                  <a:srgbClr val="008000"/>
                </a:solidFill>
              </a:rPr>
              <a:t>    Tab1.Cell(</a:t>
            </a:r>
            <a:r>
              <a:rPr lang="en-US" sz="1700" dirty="0">
                <a:solidFill>
                  <a:srgbClr val="008000"/>
                </a:solidFill>
              </a:rPr>
              <a:t>I,</a:t>
            </a:r>
            <a:r>
              <a:rPr lang="sr-Latn-CS" sz="1700" dirty="0">
                <a:solidFill>
                  <a:srgbClr val="008000"/>
                </a:solidFill>
              </a:rPr>
              <a:t>3).Range.Text = </a:t>
            </a:r>
            <a:r>
              <a:rPr lang="en-US" sz="1700" dirty="0">
                <a:solidFill>
                  <a:srgbClr val="008000"/>
                </a:solidFill>
              </a:rPr>
              <a:t>Left</a:t>
            </a:r>
            <a:r>
              <a:rPr lang="sr-Latn-CS" sz="1700" dirty="0">
                <a:solidFill>
                  <a:srgbClr val="008000"/>
                </a:solidFill>
              </a:rPr>
              <a:t>(Tekst, Len(Tekst) - </a:t>
            </a:r>
            <a:r>
              <a:rPr lang="sr-Latn-RS" sz="1700" dirty="0" smtClean="0">
                <a:solidFill>
                  <a:srgbClr val="008000"/>
                </a:solidFill>
              </a:rPr>
              <a:t>1</a:t>
            </a:r>
            <a:r>
              <a:rPr lang="sr-Latn-CS" sz="1700" dirty="0" smtClean="0">
                <a:solidFill>
                  <a:srgbClr val="008000"/>
                </a:solidFill>
              </a:rPr>
              <a:t>)</a:t>
            </a:r>
            <a:endParaRPr lang="sr-Latn-CS" sz="1700" dirty="0">
              <a:solidFill>
                <a:srgbClr val="008000"/>
              </a:solidFill>
            </a:endParaRP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Dok.Close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S = Dir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Loop</a:t>
            </a:r>
          </a:p>
          <a:p>
            <a:r>
              <a:rPr lang="sr-Latn-CS" sz="17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6516216" y="4437112"/>
            <a:ext cx="2589981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700" dirty="0" err="1">
                <a:solidFill>
                  <a:srgbClr val="008000"/>
                </a:solidFill>
              </a:rPr>
              <a:t>Eliminisanje</a:t>
            </a:r>
            <a:r>
              <a:rPr lang="en-US" sz="1700" dirty="0">
                <a:solidFill>
                  <a:srgbClr val="008000"/>
                </a:solidFill>
              </a:rPr>
              <a:t> </a:t>
            </a:r>
            <a:r>
              <a:rPr lang="en-US" sz="1700" dirty="0" err="1">
                <a:solidFill>
                  <a:srgbClr val="008000"/>
                </a:solidFill>
              </a:rPr>
              <a:t>karaktera</a:t>
            </a:r>
            <a:r>
              <a:rPr lang="en-US" sz="1700" dirty="0">
                <a:solidFill>
                  <a:srgbClr val="008000"/>
                </a:solidFill>
              </a:rPr>
              <a:t> </a:t>
            </a:r>
            <a:r>
              <a:rPr lang="sr-Latn-RS" sz="1700" dirty="0" smtClean="0">
                <a:solidFill>
                  <a:srgbClr val="008000"/>
                </a:solidFill>
              </a:rPr>
              <a:t>za prelazak u novi pasus</a:t>
            </a:r>
            <a:r>
              <a:rPr lang="sr-Latn-CS" sz="1700" dirty="0" smtClean="0">
                <a:solidFill>
                  <a:srgbClr val="008000"/>
                </a:solidFill>
              </a:rPr>
              <a:t>.</a:t>
            </a:r>
            <a:endParaRPr lang="en-GB" sz="1700" dirty="0">
              <a:solidFill>
                <a:srgbClr val="008000"/>
              </a:solidFill>
            </a:endParaRPr>
          </a:p>
        </p:txBody>
      </p:sp>
      <p:sp>
        <p:nvSpPr>
          <p:cNvPr id="14341" name="AutoShape 6"/>
          <p:cNvSpPr>
            <a:spLocks/>
          </p:cNvSpPr>
          <p:nvPr/>
        </p:nvSpPr>
        <p:spPr bwMode="auto">
          <a:xfrm>
            <a:off x="6156176" y="3955541"/>
            <a:ext cx="360363" cy="1608336"/>
          </a:xfrm>
          <a:prstGeom prst="rightBrace">
            <a:avLst>
              <a:gd name="adj1" fmla="val 33297"/>
              <a:gd name="adj2" fmla="val 50000"/>
            </a:avLst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7533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Simultani rad sa Word-om i Excel-om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5106"/>
            <a:ext cx="8583613" cy="4248150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/>
              <a:t>Iz jednog Word dokumenta možemo kreirati, modifikovati, zatvoriti ili brisati Excel radne sveske i obrnuto.</a:t>
            </a:r>
            <a:endParaRPr lang="en-US" sz="2100" dirty="0" smtClean="0"/>
          </a:p>
          <a:p>
            <a:pPr marL="239713" indent="-239713" eaLnBrk="1" hangingPunct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/>
              <a:t>Povezivanje ove dve aplikacije ćemo ilustrovati kroz četiri primera. 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/>
              <a:t>Da bi iz Word dokumenta mogli raditi sa Excel radnim sveskama, potrebno je u VBE </a:t>
            </a:r>
            <a:r>
              <a:rPr lang="sr-Latn-CS" sz="2100" dirty="0" smtClean="0">
                <a:solidFill>
                  <a:srgbClr val="FF0000"/>
                </a:solidFill>
              </a:rPr>
              <a:t>podesiti referencu na objektnu biblioteku Excel-a</a:t>
            </a:r>
            <a:r>
              <a:rPr lang="sr-Latn-CS" sz="2100" dirty="0" smtClean="0"/>
              <a:t>. Ovo se radi pomoću opcije </a:t>
            </a:r>
            <a:r>
              <a:rPr lang="sr-Latn-CS" sz="2100" b="1" dirty="0" smtClean="0"/>
              <a:t>Tools</a:t>
            </a:r>
            <a:r>
              <a:rPr lang="en-US" sz="2100" b="1" dirty="0" smtClean="0"/>
              <a:t>/</a:t>
            </a:r>
            <a:r>
              <a:rPr lang="sr-Latn-CS" sz="2100" b="1" dirty="0" smtClean="0"/>
              <a:t>References</a:t>
            </a:r>
            <a:r>
              <a:rPr lang="sr-Latn-CS" sz="2100" dirty="0" smtClean="0"/>
              <a:t>, čijim se odabirom dobija dijalog boks sličan onom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r>
              <a:rPr lang="sr-Latn-CS" sz="2100" dirty="0" smtClean="0"/>
              <a:t> </a:t>
            </a:r>
            <a:r>
              <a:rPr lang="en-US" sz="2100" dirty="0" err="1" smtClean="0"/>
              <a:t>narednog</a:t>
            </a:r>
            <a:r>
              <a:rPr lang="en-US" sz="2100" dirty="0" smtClean="0"/>
              <a:t> </a:t>
            </a:r>
            <a:r>
              <a:rPr lang="en-US" sz="2100" dirty="0" err="1" smtClean="0"/>
              <a:t>slajda</a:t>
            </a:r>
            <a:r>
              <a:rPr lang="sr-Latn-CS" sz="2100" dirty="0" smtClean="0"/>
              <a:t>. Referenca se traži u polju </a:t>
            </a:r>
            <a:r>
              <a:rPr lang="sr-Latn-CS" sz="2100" b="1" dirty="0" smtClean="0"/>
              <a:t>Available References</a:t>
            </a:r>
            <a:r>
              <a:rPr lang="sr-Latn-CS" sz="2100" dirty="0" smtClean="0"/>
              <a:t>. </a:t>
            </a:r>
            <a:endParaRPr lang="en-US" sz="2100" dirty="0" smtClean="0"/>
          </a:p>
          <a:p>
            <a:pPr marL="239713" indent="-239713" eaLnBrk="1" hangingPunct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/>
              <a:t>U slučaju Office-a 2003, referenca je </a:t>
            </a:r>
            <a:r>
              <a:rPr lang="sr-Latn-CS" sz="2100" b="1" dirty="0" smtClean="0"/>
              <a:t>Microsoft Excel 11.0 Object Library</a:t>
            </a:r>
            <a:r>
              <a:rPr lang="sr-Latn-CS" sz="2100" dirty="0" smtClean="0"/>
              <a:t>. U slučaju Office-a 2000</a:t>
            </a:r>
            <a:r>
              <a:rPr lang="en-US" sz="2100" dirty="0" smtClean="0"/>
              <a:t>, 2007</a:t>
            </a:r>
            <a:r>
              <a:rPr lang="sr-Latn-ME" sz="2100" dirty="0" smtClean="0"/>
              <a:t>,</a:t>
            </a:r>
            <a:r>
              <a:rPr lang="en-US" sz="2100" dirty="0" smtClean="0"/>
              <a:t> 2010</a:t>
            </a:r>
            <a:r>
              <a:rPr lang="sr-Latn-ME" sz="2100" dirty="0" smtClean="0"/>
              <a:t>, 2013</a:t>
            </a:r>
            <a:r>
              <a:rPr lang="sr-Latn-CS" sz="2100" dirty="0" smtClean="0"/>
              <a:t>, 2016, verzij</a:t>
            </a:r>
            <a:r>
              <a:rPr lang="en-US" sz="2100" dirty="0" smtClean="0"/>
              <a:t>e</a:t>
            </a:r>
            <a:r>
              <a:rPr lang="sr-Latn-CS" sz="2100" dirty="0" smtClean="0"/>
              <a:t> objektn</a:t>
            </a:r>
            <a:r>
              <a:rPr lang="en-US" sz="2100" dirty="0" err="1" smtClean="0"/>
              <a:t>ih</a:t>
            </a:r>
            <a:r>
              <a:rPr lang="sr-Latn-CS" sz="2100" dirty="0" smtClean="0"/>
              <a:t> bibliotek</a:t>
            </a:r>
            <a:r>
              <a:rPr lang="en-US" sz="2100" dirty="0" smtClean="0"/>
              <a:t>a</a:t>
            </a:r>
            <a:r>
              <a:rPr lang="sr-Latn-CS" sz="2100" dirty="0" smtClean="0"/>
              <a:t> </a:t>
            </a:r>
            <a:r>
              <a:rPr lang="en-US" sz="2100" dirty="0" err="1" smtClean="0"/>
              <a:t>su</a:t>
            </a:r>
            <a:r>
              <a:rPr lang="sr-Latn-CS" sz="2100" dirty="0" smtClean="0"/>
              <a:t> 9.0</a:t>
            </a:r>
            <a:r>
              <a:rPr lang="en-US" sz="2100" dirty="0" smtClean="0"/>
              <a:t>, </a:t>
            </a:r>
            <a:r>
              <a:rPr lang="sr-Latn-CS" sz="2100" dirty="0" smtClean="0"/>
              <a:t>12.0</a:t>
            </a:r>
            <a:r>
              <a:rPr lang="sr-Latn-ME" sz="2100" dirty="0" smtClean="0"/>
              <a:t>, </a:t>
            </a:r>
            <a:r>
              <a:rPr lang="en-US" sz="2100" dirty="0" smtClean="0"/>
              <a:t>14.0</a:t>
            </a:r>
            <a:r>
              <a:rPr lang="sr-Latn-ME" sz="2100" dirty="0" smtClean="0"/>
              <a:t>, 15.0 i 16.0</a:t>
            </a:r>
            <a:r>
              <a:rPr lang="en-US" sz="2100" dirty="0" smtClean="0"/>
              <a:t>, </a:t>
            </a:r>
            <a:r>
              <a:rPr lang="en-US" sz="2100" dirty="0" err="1" smtClean="0"/>
              <a:t>respektivno</a:t>
            </a:r>
            <a:r>
              <a:rPr lang="en-US" sz="2100" dirty="0" smtClean="0"/>
              <a:t>.</a:t>
            </a: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395288" y="4005263"/>
            <a:ext cx="8583612" cy="251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GB" sz="210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5693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Referenca </a:t>
            </a:r>
            <a:r>
              <a:rPr lang="pt-BR" sz="3600" smtClean="0"/>
              <a:t>na objektnu biblioteku Excel-a</a:t>
            </a:r>
            <a:endParaRPr lang="en-US" sz="3600" smtClean="0"/>
          </a:p>
        </p:txBody>
      </p:sp>
      <p:sp>
        <p:nvSpPr>
          <p:cNvPr id="16388" name="Rectangle 78"/>
          <p:cNvSpPr>
            <a:spLocks noChangeArrowheads="1"/>
          </p:cNvSpPr>
          <p:nvPr/>
        </p:nvSpPr>
        <p:spPr bwMode="auto">
          <a:xfrm>
            <a:off x="1260475" y="6256338"/>
            <a:ext cx="662463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100"/>
              <a:t>Pode</a:t>
            </a:r>
            <a:r>
              <a:rPr lang="sr-Latn-CS" sz="2100"/>
              <a:t>šavanje reference </a:t>
            </a:r>
            <a:r>
              <a:rPr lang="pt-BR" sz="2100"/>
              <a:t>na objektnu biblioteku Excel-a</a:t>
            </a:r>
            <a:endParaRPr lang="en-GB" sz="21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163" y="1556792"/>
            <a:ext cx="5431133" cy="4442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63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</a:t>
            </a:r>
            <a:r>
              <a:rPr lang="sr-Latn-CS" sz="3600" smtClean="0"/>
              <a:t>1</a:t>
            </a:r>
            <a:endParaRPr lang="en-US" sz="3600" smtClean="0"/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395288" y="1220788"/>
            <a:ext cx="8353425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Word dokument sadrži jednu tabelu. Napisati Word makro koji će kreirati novu Excel radnu svesku i u njen prvi radni list iskopirati tu tabelu. Radnu svesku snimiti pod imenom </a:t>
            </a:r>
            <a:r>
              <a:rPr lang="sr-Latn-CS" sz="2100" dirty="0" smtClean="0"/>
              <a:t>TabelaIzWorda</a:t>
            </a:r>
            <a:r>
              <a:rPr lang="en-US" sz="2100" dirty="0" smtClean="0"/>
              <a:t>.</a:t>
            </a:r>
            <a:endParaRPr lang="en-US" sz="2100" dirty="0"/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466724" y="2205038"/>
            <a:ext cx="7273628" cy="452431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dirty="0">
                <a:solidFill>
                  <a:srgbClr val="3333CC"/>
                </a:solidFill>
              </a:rPr>
              <a:t>Sub TabelaIzWorda()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Dim </a:t>
            </a:r>
            <a:r>
              <a:rPr lang="sr-Latn-CS" b="1" dirty="0">
                <a:solidFill>
                  <a:srgbClr val="FF0000"/>
                </a:solidFill>
              </a:rPr>
              <a:t>RS As </a:t>
            </a:r>
            <a:r>
              <a:rPr lang="sr-Latn-CS" b="1" dirty="0" smtClean="0">
                <a:solidFill>
                  <a:srgbClr val="FF0000"/>
                </a:solidFill>
              </a:rPr>
              <a:t>Excel.Workbook</a:t>
            </a:r>
            <a:endParaRPr lang="sr-Latn-CS" dirty="0" smtClean="0">
              <a:solidFill>
                <a:srgbClr val="3333CC"/>
              </a:solidFill>
            </a:endParaRPr>
          </a:p>
          <a:p>
            <a:pPr lvl="1"/>
            <a:r>
              <a:rPr lang="sr-Latn-CS" dirty="0" smtClean="0">
                <a:solidFill>
                  <a:srgbClr val="3333CC"/>
                </a:solidFill>
              </a:rPr>
              <a:t>Dim</a:t>
            </a:r>
            <a:r>
              <a:rPr lang="en-US" dirty="0" smtClean="0">
                <a:solidFill>
                  <a:srgbClr val="3333CC"/>
                </a:solidFill>
              </a:rPr>
              <a:t> </a:t>
            </a:r>
            <a:r>
              <a:rPr lang="sr-Latn-CS" dirty="0">
                <a:solidFill>
                  <a:srgbClr val="3333CC"/>
                </a:solidFill>
              </a:rPr>
              <a:t>I As Integer, J As Integer, S As String, Tabela As </a:t>
            </a:r>
            <a:r>
              <a:rPr lang="sr-Latn-CS" dirty="0" smtClean="0">
                <a:solidFill>
                  <a:srgbClr val="3333CC"/>
                </a:solidFill>
              </a:rPr>
              <a:t>Table</a:t>
            </a:r>
          </a:p>
          <a:p>
            <a:pPr lvl="1"/>
            <a:r>
              <a:rPr lang="sr-Latn-CS" dirty="0" smtClean="0">
                <a:solidFill>
                  <a:srgbClr val="3333CC"/>
                </a:solidFill>
              </a:rPr>
              <a:t>Set </a:t>
            </a:r>
            <a:r>
              <a:rPr lang="sr-Latn-CS" dirty="0">
                <a:solidFill>
                  <a:srgbClr val="3333CC"/>
                </a:solidFill>
              </a:rPr>
              <a:t>RS = </a:t>
            </a:r>
            <a:r>
              <a:rPr lang="sr-Latn-CS" b="1" dirty="0">
                <a:solidFill>
                  <a:srgbClr val="FF0000"/>
                </a:solidFill>
              </a:rPr>
              <a:t>Excel.Workbooks.Add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I = 1: J = 1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Set Tabela = ThisDocument.Tables(1)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For I = 1 To Tabela.Rows.Count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For J = 1 To Tabela.Columns.Count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    S = Tabela.Cell(I, J)</a:t>
            </a:r>
            <a:r>
              <a:rPr lang="sr-Latn-CS" dirty="0">
                <a:solidFill>
                  <a:srgbClr val="FF0000"/>
                </a:solidFill>
              </a:rPr>
              <a:t>.Range.Text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    RS.Worksheets(1).Cells(I, J) = </a:t>
            </a:r>
            <a:r>
              <a:rPr lang="en-US" dirty="0">
                <a:solidFill>
                  <a:srgbClr val="3333CC"/>
                </a:solidFill>
              </a:rPr>
              <a:t>Left</a:t>
            </a:r>
            <a:r>
              <a:rPr lang="sr-Latn-CS" dirty="0">
                <a:solidFill>
                  <a:srgbClr val="3333CC"/>
                </a:solidFill>
              </a:rPr>
              <a:t>(S, Len(S) - </a:t>
            </a:r>
            <a:r>
              <a:rPr lang="en-US" dirty="0">
                <a:solidFill>
                  <a:srgbClr val="3333CC"/>
                </a:solidFill>
              </a:rPr>
              <a:t>2</a:t>
            </a:r>
            <a:r>
              <a:rPr lang="sr-Latn-CS" dirty="0">
                <a:solidFill>
                  <a:srgbClr val="3333CC"/>
                </a:solidFill>
              </a:rPr>
              <a:t>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Next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Next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RS.SaveAs ThisDocument.Path &amp; "\TabelaIzWorda"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RS.Close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Set RS = Nothing</a:t>
            </a:r>
          </a:p>
          <a:p>
            <a:r>
              <a:rPr lang="sr-Latn-CS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6775450" y="4154488"/>
            <a:ext cx="2222500" cy="1400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r>
              <a:rPr lang="en-US" sz="1700">
                <a:solidFill>
                  <a:srgbClr val="FF0000"/>
                </a:solidFill>
              </a:rPr>
              <a:t>Eliminisanje karaktera Chr(13) i Chr(7) sa kraja stringa koji predstavlja sadr</a:t>
            </a:r>
            <a:r>
              <a:rPr lang="sr-Latn-CS" sz="1700">
                <a:solidFill>
                  <a:srgbClr val="FF0000"/>
                </a:solidFill>
              </a:rPr>
              <a:t>žaj ćelije Word tabele.</a:t>
            </a:r>
            <a:endParaRPr lang="en-GB" sz="1700">
              <a:solidFill>
                <a:srgbClr val="FF0000"/>
              </a:solidFill>
            </a:endParaRPr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 flipH="1" flipV="1">
            <a:off x="6516216" y="4869160"/>
            <a:ext cx="25923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57200"/>
            <a:ext cx="8568952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Alternativno kreiranje Excel radne sveske</a:t>
            </a:r>
            <a:endParaRPr lang="en-US" sz="3600" smtClean="0"/>
          </a:p>
        </p:txBody>
      </p:sp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323528" y="1340768"/>
            <a:ext cx="835292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Alternativa kreiranju Workbook objekta RS na </a:t>
            </a:r>
            <a:r>
              <a:rPr lang="sr-Latn-CS" sz="2100" dirty="0" smtClean="0"/>
              <a:t>prethodno opisani način </a:t>
            </a:r>
            <a:r>
              <a:rPr lang="sr-Latn-CS" sz="2100" dirty="0"/>
              <a:t>je da se kreira nova Excel aplikacija i da se pomoću nje kreira Workbook </a:t>
            </a:r>
            <a:r>
              <a:rPr lang="sr-Latn-CS" sz="2100" dirty="0" smtClean="0"/>
              <a:t>objekt:</a:t>
            </a:r>
            <a:endParaRPr lang="sr-Latn-CS" sz="2100" dirty="0"/>
          </a:p>
          <a:p>
            <a:pPr marL="239713" indent="3175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75000"/>
            </a:pPr>
            <a:r>
              <a:rPr lang="sr-Latn-CS" sz="2100" dirty="0">
                <a:solidFill>
                  <a:srgbClr val="3333CC"/>
                </a:solidFill>
              </a:rPr>
              <a:t>Dim ExAp As Excel.Application, RS As Workbook</a:t>
            </a:r>
          </a:p>
          <a:p>
            <a:pPr marL="239713" indent="3175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75000"/>
            </a:pPr>
            <a:r>
              <a:rPr lang="sr-Latn-CS" sz="2100" dirty="0">
                <a:solidFill>
                  <a:srgbClr val="3333CC"/>
                </a:solidFill>
              </a:rPr>
              <a:t>Set ExAp = </a:t>
            </a:r>
            <a:r>
              <a:rPr lang="sr-Latn-CS" sz="2100" dirty="0">
                <a:solidFill>
                  <a:srgbClr val="FF0000"/>
                </a:solidFill>
              </a:rPr>
              <a:t>New Excel.Application</a:t>
            </a:r>
          </a:p>
          <a:p>
            <a:pPr marL="239713" indent="31750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75000"/>
            </a:pPr>
            <a:r>
              <a:rPr lang="sr-Latn-CS" sz="2100" dirty="0">
                <a:solidFill>
                  <a:srgbClr val="3333CC"/>
                </a:solidFill>
              </a:rPr>
              <a:t>Set RS = ExAp.Workbooks.Add</a:t>
            </a:r>
          </a:p>
          <a:p>
            <a:pPr marL="239713" indent="-239713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Nova Excel aplikacija se još može kreirati i kao</a:t>
            </a:r>
          </a:p>
          <a:p>
            <a:pPr marL="239713" indent="31750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SzPct val="75000"/>
            </a:pPr>
            <a:r>
              <a:rPr lang="sr-Latn-CS" sz="2100" dirty="0">
                <a:solidFill>
                  <a:srgbClr val="3333CC"/>
                </a:solidFill>
              </a:rPr>
              <a:t>Set ExAp = CreateObject("Excel.Application")</a:t>
            </a:r>
          </a:p>
          <a:p>
            <a:pPr marL="271463">
              <a:spcAft>
                <a:spcPts val="600"/>
              </a:spcAft>
              <a:buClr>
                <a:schemeClr val="tx1"/>
              </a:buClr>
              <a:buSzPct val="75000"/>
            </a:pPr>
            <a:r>
              <a:rPr lang="sr-Latn-CS" sz="2100" dirty="0"/>
              <a:t>gde je </a:t>
            </a:r>
            <a:r>
              <a:rPr lang="sr-Latn-CS" sz="2100" dirty="0">
                <a:solidFill>
                  <a:srgbClr val="FF0000"/>
                </a:solidFill>
              </a:rPr>
              <a:t>CreateObject</a:t>
            </a:r>
            <a:r>
              <a:rPr lang="sr-Latn-CS" sz="2100" dirty="0"/>
              <a:t> funkcija koja kreira </a:t>
            </a:r>
            <a:r>
              <a:rPr lang="sr-Latn-CS" sz="2100" dirty="0">
                <a:solidFill>
                  <a:srgbClr val="FF0000"/>
                </a:solidFill>
              </a:rPr>
              <a:t>ActiveX</a:t>
            </a:r>
            <a:r>
              <a:rPr lang="sr-Latn-CS" sz="2100" dirty="0"/>
              <a:t> objekt i vraća referencu na njega</a:t>
            </a:r>
            <a:r>
              <a:rPr lang="sr-Latn-CS" sz="2100" dirty="0" smtClean="0"/>
              <a:t>.</a:t>
            </a:r>
            <a:endParaRPr lang="sr-Latn-CS" sz="21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74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63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2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22263" y="1125538"/>
            <a:ext cx="8497887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algn="just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1700" dirty="0"/>
              <a:t>U datom Word dokumentu kreirati proceduru koja će</a:t>
            </a:r>
            <a:r>
              <a:rPr lang="en-US" sz="1700" dirty="0"/>
              <a:t> </a:t>
            </a:r>
            <a:r>
              <a:rPr lang="sr-Latn-CS" sz="1700" dirty="0"/>
              <a:t>u istom folderu kreirati </a:t>
            </a:r>
            <a:r>
              <a:rPr lang="sr-Latn-CS" sz="1700" dirty="0" smtClean="0"/>
              <a:t>Excel svesku Sveska.xlsx </a:t>
            </a:r>
            <a:r>
              <a:rPr lang="sr-Latn-CS" sz="1700" dirty="0"/>
              <a:t>i u njen prvi radni list iskopirati sve reči iz Word dokumenta </a:t>
            </a:r>
            <a:r>
              <a:rPr lang="en-US" sz="1700" dirty="0" err="1"/>
              <a:t>sa</a:t>
            </a:r>
            <a:r>
              <a:rPr lang="sr-Latn-CS" sz="1700" dirty="0"/>
              <a:t> više od 7 karaktera, ne računajući blanko na kraju riječi. Riječi kopirati u treću kolonu (ćelije C1, C2, C3).</a:t>
            </a:r>
            <a:r>
              <a:rPr lang="en-US" sz="1700" dirty="0"/>
              <a:t> </a:t>
            </a:r>
            <a:r>
              <a:rPr lang="sr-Latn-CS" sz="1700" dirty="0"/>
              <a:t>Ukoliko ne postoji nijedna takva riječ, u ćeliju A1 prvog radnog lista upisati „Ne postoj</a:t>
            </a:r>
            <a:r>
              <a:rPr lang="en-US" sz="1700" dirty="0"/>
              <a:t>e</a:t>
            </a:r>
            <a:r>
              <a:rPr lang="sr-Latn-CS" sz="1700" dirty="0"/>
              <a:t> riječ</a:t>
            </a:r>
            <a:r>
              <a:rPr lang="en-US" sz="1700" dirty="0" err="1"/>
              <a:t>i</a:t>
            </a:r>
            <a:r>
              <a:rPr lang="sr-Latn-CS" sz="1700" dirty="0"/>
              <a:t> </a:t>
            </a:r>
            <a:r>
              <a:rPr lang="en-US" sz="1700" dirty="0"/>
              <a:t>du</a:t>
            </a:r>
            <a:r>
              <a:rPr lang="sr-Latn-CS" sz="1700" dirty="0"/>
              <a:t>že od 7“</a:t>
            </a:r>
            <a:r>
              <a:rPr lang="en-US" sz="1700" dirty="0"/>
              <a:t>.</a:t>
            </a:r>
            <a:r>
              <a:rPr lang="sr-Latn-CS" sz="1700" dirty="0"/>
              <a:t> Procedura sa poziva klikom na dugme unutar dokumenta. </a:t>
            </a:r>
            <a:endParaRPr lang="en-US" sz="1700" dirty="0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331788" y="2411413"/>
            <a:ext cx="8344668" cy="430212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Sub Preko7()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Dim RS As Excel.Workbook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Dim I As Integer, Rec As Range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Set RS = Excel.Workbooks.Add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I = 0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For Each Rec In ThisDocument.Words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    If Len(Trim(Rec.Text)) &gt; 7 Then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        I = I + 1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        RS.Worksheets(1).Cells(I, 3) = </a:t>
            </a:r>
            <a:r>
              <a:rPr lang="en-US" dirty="0">
                <a:solidFill>
                  <a:srgbClr val="3333CC"/>
                </a:solidFill>
              </a:rPr>
              <a:t>Trim</a:t>
            </a:r>
            <a:r>
              <a:rPr lang="sr-Latn-CS" dirty="0">
                <a:solidFill>
                  <a:srgbClr val="3333CC"/>
                </a:solidFill>
              </a:rPr>
              <a:t>(Rec.Text)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    End If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Next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If I = 0 Then RS.Worksheets(1).Cells(1</a:t>
            </a:r>
            <a:r>
              <a:rPr lang="sr-Latn-CS">
                <a:solidFill>
                  <a:srgbClr val="3333CC"/>
                </a:solidFill>
              </a:rPr>
              <a:t>, </a:t>
            </a:r>
            <a:r>
              <a:rPr lang="sr-Latn-CS" smtClean="0">
                <a:solidFill>
                  <a:srgbClr val="3333CC"/>
                </a:solidFill>
              </a:rPr>
              <a:t>1) </a:t>
            </a:r>
            <a:r>
              <a:rPr lang="sr-Latn-CS" dirty="0">
                <a:solidFill>
                  <a:srgbClr val="3333CC"/>
                </a:solidFill>
              </a:rPr>
              <a:t>=</a:t>
            </a:r>
            <a:r>
              <a:rPr lang="en-US" dirty="0">
                <a:solidFill>
                  <a:srgbClr val="3333CC"/>
                </a:solidFill>
              </a:rPr>
              <a:t> </a:t>
            </a:r>
            <a:r>
              <a:rPr lang="sr-Latn-CS" dirty="0">
                <a:solidFill>
                  <a:srgbClr val="3333CC"/>
                </a:solidFill>
              </a:rPr>
              <a:t>"Ne postoje riječi duže od 7"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RS.SaveAs ThisDocument.Path &amp; "\Sveska"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RS.Close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Set RS = Nothing</a:t>
            </a:r>
          </a:p>
          <a:p>
            <a:pPr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0326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2</a:t>
            </a:r>
            <a:r>
              <a:rPr lang="sr-Latn-CS" sz="3600" smtClean="0"/>
              <a:t> – Kontrole u dokumentu</a:t>
            </a:r>
            <a:endParaRPr lang="en-US" sz="3600" smtClean="0"/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2263" y="1485106"/>
            <a:ext cx="8642350" cy="424815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Aft>
                <a:spcPct val="20000"/>
              </a:spcAft>
            </a:pPr>
            <a:r>
              <a:rPr lang="sr-Latn-CS" sz="2100" dirty="0" smtClean="0"/>
              <a:t>Osim na korisničku formu, kontrolu možemo dodati i u sam dokument.</a:t>
            </a:r>
          </a:p>
          <a:p>
            <a:pPr marL="239713" indent="-239713" eaLnBrk="1" hangingPunct="1">
              <a:lnSpc>
                <a:spcPct val="90000"/>
              </a:lnSpc>
            </a:pPr>
            <a:r>
              <a:rPr lang="sr-Latn-CS" sz="2100" dirty="0" smtClean="0"/>
              <a:t>Dodavanje kontrole se vrši koristeći grupu alatki </a:t>
            </a:r>
            <a:r>
              <a:rPr lang="sr-Latn-CS" sz="2100" b="1" dirty="0" smtClean="0"/>
              <a:t>Controls</a:t>
            </a:r>
            <a:r>
              <a:rPr lang="sr-Latn-CS" sz="2100" dirty="0"/>
              <a:t> </a:t>
            </a:r>
            <a:r>
              <a:rPr lang="sr-Latn-CS" sz="2100" dirty="0" smtClean="0"/>
              <a:t>na Developer tabu.</a:t>
            </a:r>
            <a:r>
              <a:rPr lang="sr-Latn-CS" sz="2100" dirty="0"/>
              <a:t> </a:t>
            </a:r>
            <a:r>
              <a:rPr lang="sr-Latn-CS" sz="2100" dirty="0" smtClean="0"/>
              <a:t>Klikom na dugme </a:t>
            </a:r>
            <a:r>
              <a:rPr lang="sr-Latn-CS" sz="2100" b="1" dirty="0" smtClean="0"/>
              <a:t>Insert</a:t>
            </a:r>
            <a:r>
              <a:rPr lang="sr-Latn-CS" sz="2100" dirty="0" smtClean="0"/>
              <a:t>, otvara se prozor odakle biramo </a:t>
            </a:r>
            <a:r>
              <a:rPr lang="sr-Latn-CS" sz="2100" b="1" dirty="0" smtClean="0">
                <a:solidFill>
                  <a:srgbClr val="FF0000"/>
                </a:solidFill>
              </a:rPr>
              <a:t>ActiveX Controls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Aft>
                <a:spcPct val="20000"/>
              </a:spcAft>
            </a:pPr>
            <a:r>
              <a:rPr lang="sr-Latn-CS" sz="2100" dirty="0" smtClean="0"/>
              <a:t>ActiveX Controls omogućavaju VBA programiranje!</a:t>
            </a:r>
          </a:p>
          <a:p>
            <a:pPr marL="239713" indent="-239713" eaLnBrk="1" hangingPunct="1">
              <a:lnSpc>
                <a:spcPct val="90000"/>
              </a:lnSpc>
              <a:spcAft>
                <a:spcPct val="20000"/>
              </a:spcAft>
            </a:pPr>
            <a:r>
              <a:rPr lang="sr-Latn-CS" sz="2100" dirty="0" smtClean="0"/>
              <a:t>Na programski kôd kontrole se prebacujemo dvostrukim klikom na kontrolu u </a:t>
            </a:r>
            <a:r>
              <a:rPr lang="sr-Latn-CS" sz="2100" dirty="0" smtClean="0">
                <a:solidFill>
                  <a:srgbClr val="FF0000"/>
                </a:solidFill>
              </a:rPr>
              <a:t>Design Mode</a:t>
            </a:r>
            <a:r>
              <a:rPr lang="sr-Latn-CS" sz="2100" dirty="0" smtClean="0"/>
              <a:t>-u.</a:t>
            </a:r>
          </a:p>
          <a:p>
            <a:pPr marL="239713" indent="-239713" eaLnBrk="1" hangingPunct="1">
              <a:lnSpc>
                <a:spcPct val="90000"/>
              </a:lnSpc>
              <a:spcAft>
                <a:spcPct val="20000"/>
              </a:spcAft>
            </a:pPr>
            <a:r>
              <a:rPr lang="en-US" sz="2100" dirty="0" err="1" smtClean="0"/>
              <a:t>Kôdovi</a:t>
            </a:r>
            <a:r>
              <a:rPr lang="en-US" sz="2100" dirty="0" smtClean="0"/>
              <a:t> </a:t>
            </a:r>
            <a:r>
              <a:rPr lang="en-US" sz="2100" dirty="0" err="1" smtClean="0"/>
              <a:t>svih</a:t>
            </a:r>
            <a:r>
              <a:rPr lang="en-US" sz="2100" dirty="0" smtClean="0"/>
              <a:t> </a:t>
            </a:r>
            <a:r>
              <a:rPr lang="en-US" sz="2100" dirty="0" err="1" smtClean="0"/>
              <a:t>kontrola</a:t>
            </a:r>
            <a:r>
              <a:rPr lang="en-US" sz="2100" dirty="0" smtClean="0"/>
              <a:t> </a:t>
            </a:r>
            <a:r>
              <a:rPr lang="en-US" sz="2100" dirty="0" err="1" smtClean="0"/>
              <a:t>kreiranih</a:t>
            </a:r>
            <a:r>
              <a:rPr lang="en-US" sz="2100" dirty="0" smtClean="0"/>
              <a:t>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ovaj</a:t>
            </a:r>
            <a:r>
              <a:rPr lang="en-US" sz="2100" dirty="0" smtClean="0"/>
              <a:t> </a:t>
            </a:r>
            <a:r>
              <a:rPr lang="en-US" sz="2100" dirty="0" err="1" smtClean="0"/>
              <a:t>način</a:t>
            </a:r>
            <a:r>
              <a:rPr lang="en-US" sz="2100" dirty="0" smtClean="0"/>
              <a:t> se </a:t>
            </a:r>
            <a:r>
              <a:rPr lang="en-US" sz="2100" dirty="0" err="1" smtClean="0"/>
              <a:t>nalaze</a:t>
            </a:r>
            <a:r>
              <a:rPr lang="en-US" sz="2100" dirty="0" smtClean="0"/>
              <a:t> u </a:t>
            </a:r>
            <a:r>
              <a:rPr lang="en-US" sz="2100" dirty="0" err="1" smtClean="0"/>
              <a:t>okviru</a:t>
            </a:r>
            <a:r>
              <a:rPr lang="en-US" sz="2100" dirty="0" smtClean="0"/>
              <a:t> </a:t>
            </a:r>
            <a:r>
              <a:rPr lang="en-US" sz="2100" dirty="0" err="1" smtClean="0"/>
              <a:t>objekta</a:t>
            </a:r>
            <a:r>
              <a:rPr lang="en-US" sz="2100" dirty="0" smtClean="0"/>
              <a:t> </a:t>
            </a:r>
            <a:r>
              <a:rPr lang="en-US" sz="2100" dirty="0" err="1" smtClean="0">
                <a:solidFill>
                  <a:srgbClr val="3333CC"/>
                </a:solidFill>
              </a:rPr>
              <a:t>ThisDocument</a:t>
            </a:r>
            <a:r>
              <a:rPr lang="en-US" sz="2100" dirty="0" smtClean="0"/>
              <a:t>. </a:t>
            </a:r>
            <a:r>
              <a:rPr lang="en-US" sz="2100" dirty="0" err="1" smtClean="0"/>
              <a:t>Nakon</a:t>
            </a:r>
            <a:r>
              <a:rPr lang="en-US" sz="2100" dirty="0" smtClean="0"/>
              <a:t> </a:t>
            </a:r>
            <a:r>
              <a:rPr lang="en-US" sz="2100" dirty="0" err="1" smtClean="0"/>
              <a:t>programiranja</a:t>
            </a:r>
            <a:r>
              <a:rPr lang="en-US" sz="2100" dirty="0" smtClean="0"/>
              <a:t>, </a:t>
            </a:r>
            <a:r>
              <a:rPr lang="en-US" sz="2100" dirty="0" err="1" smtClean="0"/>
              <a:t>potrebno</a:t>
            </a:r>
            <a:r>
              <a:rPr lang="en-US" sz="2100" dirty="0" smtClean="0"/>
              <a:t> je </a:t>
            </a:r>
            <a:r>
              <a:rPr lang="en-US" sz="2100" dirty="0" err="1" smtClean="0"/>
              <a:t>izaći</a:t>
            </a:r>
            <a:r>
              <a:rPr lang="en-US" sz="2100" dirty="0" smtClean="0"/>
              <a:t> </a:t>
            </a:r>
            <a:r>
              <a:rPr lang="en-US" sz="2100" dirty="0" err="1" smtClean="0"/>
              <a:t>iz</a:t>
            </a:r>
            <a:r>
              <a:rPr lang="en-US" sz="2100" dirty="0" smtClean="0"/>
              <a:t> Design Mode-a da </a:t>
            </a:r>
            <a:r>
              <a:rPr lang="en-US" sz="2100" dirty="0" err="1" smtClean="0"/>
              <a:t>bismo</a:t>
            </a:r>
            <a:r>
              <a:rPr lang="en-US" sz="2100" dirty="0" smtClean="0"/>
              <a:t> </a:t>
            </a:r>
            <a:r>
              <a:rPr lang="en-US" sz="2100" dirty="0" err="1" smtClean="0"/>
              <a:t>testirali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koristili</a:t>
            </a:r>
            <a:r>
              <a:rPr lang="en-US" sz="2100" dirty="0" smtClean="0"/>
              <a:t> </a:t>
            </a:r>
            <a:r>
              <a:rPr lang="en-US" sz="2100" dirty="0" err="1" smtClean="0"/>
              <a:t>našu</a:t>
            </a:r>
            <a:r>
              <a:rPr lang="en-US" sz="2100" dirty="0" smtClean="0"/>
              <a:t> </a:t>
            </a:r>
            <a:r>
              <a:rPr lang="en-US" sz="2100" dirty="0" err="1" smtClean="0"/>
              <a:t>kontrolu</a:t>
            </a:r>
            <a:r>
              <a:rPr lang="en-US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lnSpc>
                <a:spcPct val="90000"/>
              </a:lnSpc>
              <a:spcAft>
                <a:spcPct val="20000"/>
              </a:spcAft>
            </a:pPr>
            <a:r>
              <a:rPr lang="sr-Latn-CS" sz="2100" dirty="0" smtClean="0"/>
              <a:t>U našem primeru, ubacujemo dugme i procedura izgleda:</a:t>
            </a:r>
            <a:endParaRPr lang="en-US" sz="2100" dirty="0" smtClean="0"/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2235200" y="5517232"/>
            <a:ext cx="4657725" cy="925512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GB" sz="1900" dirty="0">
                <a:solidFill>
                  <a:srgbClr val="3333CC"/>
                </a:solidFill>
              </a:rPr>
              <a:t>Private Sub CommandButton1_Click()</a:t>
            </a:r>
          </a:p>
          <a:p>
            <a:pPr>
              <a:lnSpc>
                <a:spcPct val="95000"/>
              </a:lnSpc>
            </a:pPr>
            <a:r>
              <a:rPr lang="en-GB" sz="1900" dirty="0">
                <a:solidFill>
                  <a:srgbClr val="3333CC"/>
                </a:solidFill>
              </a:rPr>
              <a:t>   Call Preko7</a:t>
            </a:r>
          </a:p>
          <a:p>
            <a:pPr>
              <a:lnSpc>
                <a:spcPct val="95000"/>
              </a:lnSpc>
            </a:pPr>
            <a:r>
              <a:rPr lang="en-GB" sz="1900" dirty="0">
                <a:solidFill>
                  <a:srgbClr val="3333CC"/>
                </a:solidFill>
              </a:rPr>
              <a:t>End Sub</a:t>
            </a:r>
            <a:endParaRPr lang="sr-Latn-CS" sz="1900" dirty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7533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Jo</a:t>
            </a:r>
            <a:r>
              <a:rPr lang="sr-Latn-CS" sz="3600" smtClean="0"/>
              <a:t>š malo o kontrolama u dokumentu</a:t>
            </a:r>
            <a:endParaRPr lang="en-US" sz="36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2263" y="1268760"/>
            <a:ext cx="8642350" cy="1655763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100" smtClean="0"/>
              <a:t>Pošto su kontrole deo samog dokumenta, najjednostavnije ih je referencirati preko objekta </a:t>
            </a:r>
            <a:r>
              <a:rPr lang="sr-Latn-CS" sz="2100" smtClean="0">
                <a:solidFill>
                  <a:srgbClr val="3333CC"/>
                </a:solidFill>
              </a:rPr>
              <a:t>ThisDocument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100" smtClean="0"/>
              <a:t>Recimo da smo dokumentu dodali klizač i pomoću njega želimo da menjamo veličinu fonta prvog pasusa dokumenta. Procedura koja bi vršila ovu funkciju bi bila:</a:t>
            </a:r>
            <a:endParaRPr lang="en-US" sz="21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896746" y="2960504"/>
            <a:ext cx="6537275" cy="1203406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</a:pPr>
            <a:r>
              <a:rPr lang="en-GB" sz="1900" dirty="0">
                <a:solidFill>
                  <a:srgbClr val="3333CC"/>
                </a:solidFill>
              </a:rPr>
              <a:t>Private Sub ScrollBar1_Change()</a:t>
            </a:r>
          </a:p>
          <a:p>
            <a:pPr>
              <a:lnSpc>
                <a:spcPct val="95000"/>
              </a:lnSpc>
              <a:tabLst>
                <a:tab pos="357188" algn="l"/>
              </a:tabLst>
            </a:pPr>
            <a:r>
              <a:rPr lang="sr-Latn-ME" sz="1900" dirty="0" smtClean="0">
                <a:solidFill>
                  <a:srgbClr val="3333CC"/>
                </a:solidFill>
              </a:rPr>
              <a:t>	</a:t>
            </a:r>
            <a:r>
              <a:rPr lang="en-GB" sz="1900" dirty="0" err="1" smtClean="0">
                <a:solidFill>
                  <a:srgbClr val="3333CC"/>
                </a:solidFill>
              </a:rPr>
              <a:t>ThisDocument.Paragraphs</a:t>
            </a:r>
            <a:r>
              <a:rPr lang="en-GB" sz="1900" dirty="0" smtClean="0">
                <a:solidFill>
                  <a:srgbClr val="3333CC"/>
                </a:solidFill>
              </a:rPr>
              <a:t>(1</a:t>
            </a:r>
            <a:r>
              <a:rPr lang="en-GB" sz="1900" dirty="0">
                <a:solidFill>
                  <a:srgbClr val="3333CC"/>
                </a:solidFill>
              </a:rPr>
              <a:t>).</a:t>
            </a:r>
            <a:r>
              <a:rPr lang="en-GB" sz="1900" dirty="0" err="1">
                <a:solidFill>
                  <a:srgbClr val="3333CC"/>
                </a:solidFill>
              </a:rPr>
              <a:t>Range.Font.Size</a:t>
            </a:r>
            <a:r>
              <a:rPr lang="en-GB" sz="1900" dirty="0">
                <a:solidFill>
                  <a:srgbClr val="3333CC"/>
                </a:solidFill>
              </a:rPr>
              <a:t> =</a:t>
            </a:r>
            <a:r>
              <a:rPr lang="sr-Latn-CS" sz="1900" dirty="0">
                <a:solidFill>
                  <a:srgbClr val="3333CC"/>
                </a:solidFill>
              </a:rPr>
              <a:t> _</a:t>
            </a:r>
          </a:p>
          <a:p>
            <a:pPr>
              <a:lnSpc>
                <a:spcPct val="95000"/>
              </a:lnSpc>
            </a:pPr>
            <a:r>
              <a:rPr lang="sr-Latn-CS" sz="1900" dirty="0">
                <a:solidFill>
                  <a:srgbClr val="3333CC"/>
                </a:solidFill>
              </a:rPr>
              <a:t>      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sr-Latn-CS" sz="1900" dirty="0">
                <a:solidFill>
                  <a:srgbClr val="3333CC"/>
                </a:solidFill>
              </a:rPr>
              <a:t>                 </a:t>
            </a:r>
            <a:r>
              <a:rPr lang="en-GB" sz="1900" dirty="0">
                <a:solidFill>
                  <a:srgbClr val="3333CC"/>
                </a:solidFill>
              </a:rPr>
              <a:t>Val(ThisDocument.ScrollBar1.Value)</a:t>
            </a:r>
          </a:p>
          <a:p>
            <a:pPr>
              <a:lnSpc>
                <a:spcPct val="95000"/>
              </a:lnSpc>
            </a:pPr>
            <a:r>
              <a:rPr lang="en-GB" sz="1900" dirty="0">
                <a:solidFill>
                  <a:srgbClr val="3333CC"/>
                </a:solidFill>
              </a:rPr>
              <a:t>End Sub</a:t>
            </a:r>
            <a:endParaRPr lang="sr-Latn-CS" sz="1900" dirty="0">
              <a:solidFill>
                <a:srgbClr val="3333CC"/>
              </a:solidFill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900113" y="4652963"/>
            <a:ext cx="7416800" cy="925638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GB" sz="1900" dirty="0">
                <a:solidFill>
                  <a:srgbClr val="3333CC"/>
                </a:solidFill>
              </a:rPr>
              <a:t>Private Sub ScrollBar1_Change()</a:t>
            </a:r>
          </a:p>
          <a:p>
            <a:pPr>
              <a:lnSpc>
                <a:spcPct val="95000"/>
              </a:lnSpc>
              <a:tabLst>
                <a:tab pos="357188" algn="l"/>
              </a:tabLst>
            </a:pPr>
            <a:r>
              <a:rPr lang="sr-Latn-ME" sz="1900" b="1" dirty="0" smtClean="0">
                <a:solidFill>
                  <a:srgbClr val="FF0000"/>
                </a:solidFill>
              </a:rPr>
              <a:t>	</a:t>
            </a:r>
            <a:r>
              <a:rPr lang="en-GB" sz="1900" b="1" dirty="0" err="1" smtClean="0">
                <a:solidFill>
                  <a:srgbClr val="FF0000"/>
                </a:solidFill>
              </a:rPr>
              <a:t>Me</a:t>
            </a:r>
            <a:r>
              <a:rPr lang="en-GB" sz="1900" dirty="0" err="1" smtClean="0">
                <a:solidFill>
                  <a:srgbClr val="3333CC"/>
                </a:solidFill>
              </a:rPr>
              <a:t>.Paragraphs</a:t>
            </a:r>
            <a:r>
              <a:rPr lang="en-GB" sz="1900" dirty="0" smtClean="0">
                <a:solidFill>
                  <a:srgbClr val="3333CC"/>
                </a:solidFill>
              </a:rPr>
              <a:t>(1</a:t>
            </a:r>
            <a:r>
              <a:rPr lang="en-GB" sz="1900" dirty="0">
                <a:solidFill>
                  <a:srgbClr val="3333CC"/>
                </a:solidFill>
              </a:rPr>
              <a:t>).</a:t>
            </a:r>
            <a:r>
              <a:rPr lang="en-GB" sz="1900" dirty="0" err="1">
                <a:solidFill>
                  <a:srgbClr val="3333CC"/>
                </a:solidFill>
              </a:rPr>
              <a:t>Range.Font.Size</a:t>
            </a:r>
            <a:r>
              <a:rPr lang="en-GB" sz="1900" dirty="0">
                <a:solidFill>
                  <a:srgbClr val="3333CC"/>
                </a:solidFill>
              </a:rPr>
              <a:t> = Val(</a:t>
            </a:r>
            <a:r>
              <a:rPr lang="en-GB" sz="1900" b="1" dirty="0">
                <a:solidFill>
                  <a:srgbClr val="FF0000"/>
                </a:solidFill>
              </a:rPr>
              <a:t>Me</a:t>
            </a:r>
            <a:r>
              <a:rPr lang="en-GB" sz="1900" dirty="0">
                <a:solidFill>
                  <a:srgbClr val="3333CC"/>
                </a:solidFill>
              </a:rPr>
              <a:t>.ScrollBar1.Value)</a:t>
            </a:r>
          </a:p>
          <a:p>
            <a:pPr>
              <a:lnSpc>
                <a:spcPct val="95000"/>
              </a:lnSpc>
            </a:pPr>
            <a:r>
              <a:rPr lang="en-GB" sz="1900" dirty="0">
                <a:solidFill>
                  <a:srgbClr val="3333CC"/>
                </a:solidFill>
              </a:rPr>
              <a:t>End Sub</a:t>
            </a:r>
            <a:endParaRPr lang="sr-Latn-CS" sz="1900" dirty="0">
              <a:solidFill>
                <a:srgbClr val="3333CC"/>
              </a:solidFill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539750" y="4219575"/>
            <a:ext cx="720725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sr-Latn-CS" sz="2100"/>
              <a:t>ili</a:t>
            </a:r>
            <a:endParaRPr lang="en-US" sz="2100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22263" y="5766425"/>
            <a:ext cx="86423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Pored korisničkih formi, gde smo koristili ključnu reč </a:t>
            </a:r>
            <a:r>
              <a:rPr lang="sr-Latn-CS" sz="2100" b="1">
                <a:solidFill>
                  <a:srgbClr val="FF0000"/>
                </a:solidFill>
              </a:rPr>
              <a:t>Me</a:t>
            </a:r>
            <a:r>
              <a:rPr lang="sr-Latn-CS" sz="2100"/>
              <a:t>, pomoću te reči sebe mogu referencirati i objekti kao što su dokumenti (Word) i radne sveske i listovi (Excel).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08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 Paragraph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68413"/>
            <a:ext cx="8583612" cy="129540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5000"/>
              </a:lnSpc>
              <a:spcAft>
                <a:spcPct val="20000"/>
              </a:spcAft>
              <a:buClr>
                <a:schemeClr val="tx1"/>
              </a:buClr>
            </a:pPr>
            <a:r>
              <a:rPr lang="sr-Latn-CS" sz="2100" smtClean="0"/>
              <a:t>Objekt </a:t>
            </a:r>
            <a:r>
              <a:rPr lang="sr-Latn-CS" sz="2100" smtClean="0">
                <a:solidFill>
                  <a:srgbClr val="3333CC"/>
                </a:solidFill>
              </a:rPr>
              <a:t>Paragraph</a:t>
            </a:r>
            <a:r>
              <a:rPr lang="sr-Latn-CS" sz="2100" smtClean="0"/>
              <a:t> je član kolekcije </a:t>
            </a:r>
            <a:r>
              <a:rPr lang="sr-Latn-CS" sz="2100" smtClean="0">
                <a:solidFill>
                  <a:srgbClr val="3333CC"/>
                </a:solidFill>
              </a:rPr>
              <a:t>Paragraphs</a:t>
            </a:r>
            <a:r>
              <a:rPr lang="sr-Latn-CS" sz="2100" smtClean="0"/>
              <a:t> koja predstavlja sve pasuse specificiranog objekta tipa </a:t>
            </a:r>
            <a:r>
              <a:rPr lang="sr-Latn-CS" sz="2100" smtClean="0">
                <a:solidFill>
                  <a:srgbClr val="3333CC"/>
                </a:solidFill>
              </a:rPr>
              <a:t>Document</a:t>
            </a:r>
            <a:r>
              <a:rPr lang="sr-Latn-CS" sz="2100" smtClean="0"/>
              <a:t>,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 ili </a:t>
            </a:r>
            <a:r>
              <a:rPr lang="sr-Latn-CS" sz="2100" smtClean="0">
                <a:solidFill>
                  <a:srgbClr val="3333CC"/>
                </a:solidFill>
              </a:rPr>
              <a:t>Selection</a:t>
            </a:r>
            <a:r>
              <a:rPr lang="sr-Latn-CS" sz="2100" smtClean="0"/>
              <a:t>. </a:t>
            </a:r>
            <a:endParaRPr lang="en-US" sz="2100" smtClean="0"/>
          </a:p>
          <a:p>
            <a:pPr marL="239713" indent="-239713" eaLnBrk="1" hangingPunct="1">
              <a:lnSpc>
                <a:spcPct val="95000"/>
              </a:lnSpc>
              <a:spcAft>
                <a:spcPct val="20000"/>
              </a:spcAft>
              <a:buClr>
                <a:schemeClr val="tx1"/>
              </a:buClr>
            </a:pPr>
            <a:r>
              <a:rPr lang="sr-Latn-CS" sz="2100" smtClean="0"/>
              <a:t>Pojedini članovi kolekcije </a:t>
            </a:r>
            <a:r>
              <a:rPr lang="sr-Latn-CS" sz="2100" smtClean="0">
                <a:solidFill>
                  <a:srgbClr val="3333CC"/>
                </a:solidFill>
              </a:rPr>
              <a:t>Paragraphs</a:t>
            </a:r>
            <a:r>
              <a:rPr lang="sr-Latn-CS" sz="2100" smtClean="0"/>
              <a:t> se navode pomoću njihovog rednog broja</a:t>
            </a:r>
            <a:r>
              <a:rPr lang="en-US" sz="2100" smtClean="0"/>
              <a:t>, npr. </a:t>
            </a:r>
            <a:r>
              <a:rPr lang="en-US" sz="2100" smtClean="0">
                <a:solidFill>
                  <a:srgbClr val="3333CC"/>
                </a:solidFill>
              </a:rPr>
              <a:t>ActiveDocument.Paragraphs(3)</a:t>
            </a:r>
            <a:r>
              <a:rPr lang="en-US" sz="2100" smtClean="0"/>
              <a:t>.</a:t>
            </a:r>
          </a:p>
        </p:txBody>
      </p:sp>
      <p:graphicFrame>
        <p:nvGraphicFramePr>
          <p:cNvPr id="250952" name="Group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698414"/>
              </p:ext>
            </p:extLst>
          </p:nvPr>
        </p:nvGraphicFramePr>
        <p:xfrm>
          <a:off x="454025" y="2924944"/>
          <a:ext cx="8280400" cy="3456082"/>
        </p:xfrm>
        <a:graphic>
          <a:graphicData uri="http://schemas.openxmlformats.org/drawingml/2006/table">
            <a:tbl>
              <a:tblPr/>
              <a:tblGrid>
                <a:gridCol w="1741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3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14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4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LeftIndent</a:t>
                      </a: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Vraća/menja uvlačenje pasusa (mereno u pt) sa leve strane. 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4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RightIndent</a:t>
                      </a:r>
                      <a:endParaRPr kumimoji="0" lang="en-GB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menja uvlačenje pasusa (mereno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 pt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 sa desne strane.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4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LineSpacing</a:t>
                      </a:r>
                      <a:endParaRPr kumimoji="0" lang="en-GB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raća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menja veličinu proreda (mereno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 pt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 za dati pasus.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51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SpaceAfter</a:t>
                      </a: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Vraća/menja veličinu razmaka (mereno u pt) između specificiranog i narednog pasusa. 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51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SpaceBefore</a:t>
                      </a:r>
                      <a:endParaRPr kumimoji="0" lang="en-GB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Vraća/menja veličinu razmaka (mereno u pt) između specificiranog i prethodnog pasusa. 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0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Alignment</a:t>
                      </a: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menja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poravnanje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pasusa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 Na primer,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konstanta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koja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definiše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centralno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poravnanje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je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wdAlignParagraphCenter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63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</a:t>
            </a:r>
            <a:r>
              <a:rPr lang="sr-Latn-CS" sz="3600" smtClean="0"/>
              <a:t>3</a:t>
            </a:r>
            <a:endParaRPr lang="en-US" sz="3600" smtClean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22263" y="1079500"/>
            <a:ext cx="8497887" cy="102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Napisati Excel makro koji će kreirati novi Word dokument sa jednom tabelom u koju će kopirati trenutnu selekciju ćelija. Dokument snimiti pod imenom </a:t>
            </a:r>
            <a:r>
              <a:rPr lang="sr-Latn-CS" sz="2100" dirty="0" smtClean="0"/>
              <a:t>TabelaIzExcela.docx.</a:t>
            </a:r>
            <a:endParaRPr lang="en-US" sz="2100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31788" y="1989138"/>
            <a:ext cx="8200652" cy="4185761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sz="1900" dirty="0">
                <a:solidFill>
                  <a:srgbClr val="3333CC"/>
                </a:solidFill>
              </a:rPr>
              <a:t>Sub TabelaIzExcela()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Dim </a:t>
            </a:r>
            <a:r>
              <a:rPr lang="sr-Latn-CS" sz="1900" b="1" dirty="0">
                <a:solidFill>
                  <a:srgbClr val="FF0000"/>
                </a:solidFill>
              </a:rPr>
              <a:t>Dok As </a:t>
            </a:r>
            <a:r>
              <a:rPr lang="en-US" sz="1900" b="1" dirty="0">
                <a:solidFill>
                  <a:srgbClr val="FF0000"/>
                </a:solidFill>
              </a:rPr>
              <a:t>Word.</a:t>
            </a:r>
            <a:r>
              <a:rPr lang="sr-Latn-CS" sz="1900" b="1" dirty="0">
                <a:solidFill>
                  <a:srgbClr val="FF0000"/>
                </a:solidFill>
              </a:rPr>
              <a:t>Document</a:t>
            </a:r>
            <a:r>
              <a:rPr lang="sr-Latn-CS" sz="1900" dirty="0">
                <a:solidFill>
                  <a:srgbClr val="3333CC"/>
                </a:solidFill>
              </a:rPr>
              <a:t>, BrV as Integer, BrK as Integer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BrV = Selection.Rows.Count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BrK = Selection.Columns.Count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Set Dok = </a:t>
            </a:r>
            <a:r>
              <a:rPr lang="sr-Latn-CS" sz="1900" b="1" dirty="0">
                <a:solidFill>
                  <a:srgbClr val="FF0000"/>
                </a:solidFill>
              </a:rPr>
              <a:t>Word.Documents.Add</a:t>
            </a:r>
          </a:p>
          <a:p>
            <a:pPr lvl="1"/>
            <a:r>
              <a:rPr lang="sr-Latn-CS" sz="1900" dirty="0">
                <a:solidFill>
                  <a:srgbClr val="008000"/>
                </a:solidFill>
              </a:rPr>
              <a:t>Dok.Tables.Add  Dok.Paragraphs(1).Range, BrV, BrK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For I = 1 To BrV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For J = 1 To BrK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Dok.Tables(1).Cell(I, J).Range = Selection.Cells(I, J)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Next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Next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Dok.SaveAs ThisWorkbook.Path &amp; "\</a:t>
            </a:r>
            <a:r>
              <a:rPr lang="sr-Latn-CS" sz="1900" dirty="0" smtClean="0">
                <a:solidFill>
                  <a:srgbClr val="3333CC"/>
                </a:solidFill>
              </a:rPr>
              <a:t>TabelaIzExcela.docx"</a:t>
            </a:r>
            <a:endParaRPr lang="sr-Latn-CS" sz="1900" dirty="0">
              <a:solidFill>
                <a:srgbClr val="3333CC"/>
              </a:solidFill>
            </a:endParaRP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Dok.Close</a:t>
            </a:r>
          </a:p>
          <a:p>
            <a:r>
              <a:rPr lang="sr-Latn-CS" sz="19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875463" y="2671763"/>
            <a:ext cx="2089025" cy="12003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Latn-CS" dirty="0">
                <a:solidFill>
                  <a:srgbClr val="FF0000"/>
                </a:solidFill>
              </a:rPr>
              <a:t>Prvo podesiti referencu na objektnu biblioteku Word-a</a:t>
            </a:r>
            <a:r>
              <a:rPr lang="sr-Latn-CS" dirty="0" smtClean="0">
                <a:solidFill>
                  <a:srgbClr val="FF0000"/>
                </a:solidFill>
              </a:rPr>
              <a:t>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H="1" flipV="1">
            <a:off x="2484438" y="2600324"/>
            <a:ext cx="4391025" cy="6846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1511" name="Rectangle 5"/>
          <p:cNvSpPr>
            <a:spLocks noChangeArrowheads="1"/>
          </p:cNvSpPr>
          <p:nvPr/>
        </p:nvSpPr>
        <p:spPr bwMode="auto">
          <a:xfrm>
            <a:off x="3706813" y="5877272"/>
            <a:ext cx="5113337" cy="661987"/>
          </a:xfrm>
          <a:prstGeom prst="rect">
            <a:avLst/>
          </a:prstGeom>
          <a:solidFill>
            <a:srgbClr val="FCFEB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Word aplikacija se kao objekat mo</a:t>
            </a:r>
            <a:r>
              <a:rPr lang="sr-Latn-RS">
                <a:solidFill>
                  <a:schemeClr val="tx2"/>
                </a:solidFill>
              </a:rPr>
              <a:t>že kreirati sa:</a:t>
            </a:r>
          </a:p>
          <a:p>
            <a:r>
              <a:rPr lang="sr-Latn-CS" b="1">
                <a:solidFill>
                  <a:srgbClr val="FF0000"/>
                </a:solidFill>
              </a:rPr>
              <a:t>CreateObject("Word.Application")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63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</a:t>
            </a:r>
            <a:r>
              <a:rPr lang="sr-Latn-CS" sz="3600" smtClean="0"/>
              <a:t>4</a:t>
            </a:r>
            <a:endParaRPr lang="en-US" sz="3600" smtClean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22263" y="1254125"/>
            <a:ext cx="8497887" cy="273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1900" dirty="0"/>
              <a:t>Radna sveska </a:t>
            </a:r>
            <a:r>
              <a:rPr lang="sr-Latn-CS" sz="1900" dirty="0" smtClean="0"/>
              <a:t>Zalihe.xlsx </a:t>
            </a:r>
            <a:r>
              <a:rPr lang="sr-Latn-CS" sz="1900" dirty="0"/>
              <a:t>predstavlja zalihe firme koja prodaje računarske komponente. Sveska sadrži šifre, nazive, jedinične cene i trenutnu količinu proizvoda, na način prikazan ispod. Potrebno je </a:t>
            </a:r>
            <a:r>
              <a:rPr lang="en-US" sz="1900" dirty="0" err="1"/>
              <a:t>ažurirati</a:t>
            </a:r>
            <a:r>
              <a:rPr lang="en-US" sz="1900" dirty="0"/>
              <a:t> </a:t>
            </a:r>
            <a:r>
              <a:rPr lang="en-US" sz="1900" dirty="0" err="1"/>
              <a:t>stanje</a:t>
            </a:r>
            <a:r>
              <a:rPr lang="en-US" sz="1900" dirty="0"/>
              <a:t> </a:t>
            </a:r>
            <a:r>
              <a:rPr lang="en-US" sz="1900" dirty="0" err="1"/>
              <a:t>zaliha</a:t>
            </a:r>
            <a:r>
              <a:rPr lang="sr-Latn-CS" sz="1900" dirty="0"/>
              <a:t>, pri čemu je</a:t>
            </a:r>
            <a:r>
              <a:rPr lang="en-US" sz="1900" dirty="0"/>
              <a:t> </a:t>
            </a:r>
            <a:r>
              <a:rPr lang="sr-Latn-CS" sz="1900" dirty="0"/>
              <a:t>s</a:t>
            </a:r>
            <a:r>
              <a:rPr lang="en-US" sz="1900" dirty="0" err="1"/>
              <a:t>pisak</a:t>
            </a:r>
            <a:r>
              <a:rPr lang="en-US" sz="1900" dirty="0"/>
              <a:t> </a:t>
            </a:r>
            <a:r>
              <a:rPr lang="en-US" sz="1900" dirty="0" err="1"/>
              <a:t>novopristiglih</a:t>
            </a:r>
            <a:r>
              <a:rPr lang="en-US" sz="1900" dirty="0"/>
              <a:t> </a:t>
            </a:r>
            <a:r>
              <a:rPr lang="en-US" sz="1900" dirty="0" err="1"/>
              <a:t>komponenti</a:t>
            </a:r>
            <a:r>
              <a:rPr lang="en-US" sz="1900" dirty="0"/>
              <a:t> </a:t>
            </a:r>
            <a:r>
              <a:rPr lang="en-US" sz="1900" dirty="0" err="1"/>
              <a:t>dat</a:t>
            </a:r>
            <a:r>
              <a:rPr lang="en-US" sz="1900" dirty="0"/>
              <a:t> u Word </a:t>
            </a:r>
            <a:r>
              <a:rPr lang="en-US" sz="1900" dirty="0" err="1"/>
              <a:t>dokumentu</a:t>
            </a:r>
            <a:r>
              <a:rPr lang="en-US" sz="1900" dirty="0"/>
              <a:t> </a:t>
            </a:r>
            <a:r>
              <a:rPr lang="en-US" sz="1900" dirty="0" smtClean="0"/>
              <a:t>Doprema.doc</a:t>
            </a:r>
            <a:r>
              <a:rPr lang="sr-Latn-RS" sz="1900" dirty="0" smtClean="0"/>
              <a:t>x</a:t>
            </a:r>
            <a:r>
              <a:rPr lang="en-US" sz="1900" dirty="0" smtClean="0"/>
              <a:t>, </a:t>
            </a:r>
            <a:r>
              <a:rPr lang="en-US" sz="1900" dirty="0" err="1"/>
              <a:t>koji</a:t>
            </a:r>
            <a:r>
              <a:rPr lang="en-US" sz="1900" dirty="0"/>
              <a:t> se </a:t>
            </a:r>
            <a:r>
              <a:rPr lang="en-US" sz="1900" dirty="0" err="1"/>
              <a:t>nalazi</a:t>
            </a:r>
            <a:r>
              <a:rPr lang="en-US" sz="1900" dirty="0"/>
              <a:t> u </a:t>
            </a:r>
            <a:r>
              <a:rPr lang="en-US" sz="1900" dirty="0" err="1"/>
              <a:t>istom</a:t>
            </a:r>
            <a:r>
              <a:rPr lang="en-US" sz="1900" dirty="0"/>
              <a:t> </a:t>
            </a:r>
            <a:r>
              <a:rPr lang="en-US" sz="1900" dirty="0" err="1"/>
              <a:t>folderu</a:t>
            </a:r>
            <a:r>
              <a:rPr lang="sr-Latn-CS" sz="1900" dirty="0"/>
              <a:t>.</a:t>
            </a:r>
          </a:p>
          <a:p>
            <a:pPr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GB" sz="1900" dirty="0" err="1"/>
              <a:t>Ažuriranje</a:t>
            </a:r>
            <a:r>
              <a:rPr lang="en-GB" sz="1900" dirty="0"/>
              <a:t> se </a:t>
            </a:r>
            <a:r>
              <a:rPr lang="en-GB" sz="1900" dirty="0" err="1"/>
              <a:t>vrši</a:t>
            </a:r>
            <a:r>
              <a:rPr lang="en-GB" sz="1900" dirty="0"/>
              <a:t> </a:t>
            </a:r>
            <a:r>
              <a:rPr lang="en-GB" sz="1900" dirty="0" err="1"/>
              <a:t>tako</a:t>
            </a:r>
            <a:r>
              <a:rPr lang="en-GB" sz="1900" dirty="0"/>
              <a:t> </a:t>
            </a:r>
            <a:r>
              <a:rPr lang="en-GB" sz="1900" dirty="0" err="1"/>
              <a:t>što</a:t>
            </a:r>
            <a:r>
              <a:rPr lang="en-GB" sz="1900" dirty="0"/>
              <a:t> se </a:t>
            </a:r>
            <a:r>
              <a:rPr lang="en-GB" sz="1900" dirty="0" err="1"/>
              <a:t>postojećim</a:t>
            </a:r>
            <a:r>
              <a:rPr lang="en-GB" sz="1900" dirty="0"/>
              <a:t> </a:t>
            </a:r>
            <a:r>
              <a:rPr lang="en-GB" sz="1900" dirty="0" err="1"/>
              <a:t>komponentama</a:t>
            </a:r>
            <a:r>
              <a:rPr lang="en-GB" sz="1900" dirty="0"/>
              <a:t> </a:t>
            </a:r>
            <a:r>
              <a:rPr lang="en-GB" sz="1900" dirty="0" err="1"/>
              <a:t>uveća</a:t>
            </a:r>
            <a:r>
              <a:rPr lang="en-GB" sz="1900" dirty="0"/>
              <a:t> </a:t>
            </a:r>
            <a:r>
              <a:rPr lang="en-GB" sz="1900" dirty="0" err="1"/>
              <a:t>količina</a:t>
            </a:r>
            <a:r>
              <a:rPr lang="en-GB" sz="1900" dirty="0"/>
              <a:t> </a:t>
            </a:r>
            <a:r>
              <a:rPr lang="en-GB" sz="1900" dirty="0" err="1"/>
              <a:t>za</a:t>
            </a:r>
            <a:r>
              <a:rPr lang="en-GB" sz="1900" dirty="0"/>
              <a:t> </a:t>
            </a:r>
            <a:r>
              <a:rPr lang="en-GB" sz="1900" dirty="0" err="1"/>
              <a:t>iznos</a:t>
            </a:r>
            <a:r>
              <a:rPr lang="en-GB" sz="1900" dirty="0"/>
              <a:t> </a:t>
            </a:r>
            <a:r>
              <a:rPr lang="en-GB" sz="1900" dirty="0" err="1"/>
              <a:t>dat</a:t>
            </a:r>
            <a:r>
              <a:rPr lang="en-GB" sz="1900" dirty="0"/>
              <a:t> u </a:t>
            </a:r>
            <a:r>
              <a:rPr lang="en-GB" sz="1900" dirty="0" err="1"/>
              <a:t>fajlu</a:t>
            </a:r>
            <a:r>
              <a:rPr lang="en-GB" sz="1900" dirty="0"/>
              <a:t> </a:t>
            </a:r>
            <a:r>
              <a:rPr lang="en-GB" sz="1900" dirty="0" smtClean="0"/>
              <a:t>Doprema.doc</a:t>
            </a:r>
            <a:r>
              <a:rPr lang="sr-Latn-ME" sz="1900" dirty="0" smtClean="0"/>
              <a:t>x</a:t>
            </a:r>
            <a:r>
              <a:rPr lang="sr-Latn-CS" sz="1900" dirty="0" smtClean="0"/>
              <a:t>. </a:t>
            </a:r>
            <a:r>
              <a:rPr lang="sr-Latn-CS" sz="1900" dirty="0"/>
              <a:t>U svesku </a:t>
            </a:r>
            <a:r>
              <a:rPr lang="sr-Latn-CS" sz="1900" dirty="0" smtClean="0"/>
              <a:t>Zalihe.xlsx </a:t>
            </a:r>
            <a:r>
              <a:rPr lang="sr-Latn-CS" sz="1900" dirty="0"/>
              <a:t>dodati dugme koje vrši ažuriranje.</a:t>
            </a:r>
            <a:endParaRPr lang="en-US" sz="1900" dirty="0"/>
          </a:p>
        </p:txBody>
      </p:sp>
      <p:pic>
        <p:nvPicPr>
          <p:cNvPr id="2253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" t="37796" r="6111" b="16887"/>
          <a:stretch>
            <a:fillRect/>
          </a:stretch>
        </p:blipFill>
        <p:spPr bwMode="auto">
          <a:xfrm>
            <a:off x="611188" y="3933825"/>
            <a:ext cx="4321175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4" t="53871" r="12268" b="29073"/>
          <a:stretch>
            <a:fillRect/>
          </a:stretch>
        </p:blipFill>
        <p:spPr bwMode="auto">
          <a:xfrm>
            <a:off x="5795963" y="4271963"/>
            <a:ext cx="213995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2052638" y="5964451"/>
            <a:ext cx="1529586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GB" sz="2100" dirty="0" smtClean="0">
                <a:solidFill>
                  <a:srgbClr val="FF0000"/>
                </a:solidFill>
              </a:rPr>
              <a:t>Zalihe.xls</a:t>
            </a:r>
            <a:r>
              <a:rPr lang="sr-Latn-ME" sz="2100" dirty="0" smtClean="0">
                <a:solidFill>
                  <a:srgbClr val="FF0000"/>
                </a:solidFill>
              </a:rPr>
              <a:t>x</a:t>
            </a:r>
            <a:r>
              <a:rPr lang="en-GB" sz="2100" dirty="0" smtClean="0">
                <a:solidFill>
                  <a:srgbClr val="FF0000"/>
                </a:solidFill>
              </a:rPr>
              <a:t> </a:t>
            </a:r>
            <a:endParaRPr lang="en-GB" sz="2100" dirty="0">
              <a:solidFill>
                <a:srgbClr val="FF0000"/>
              </a:solidFill>
            </a:endParaRPr>
          </a:p>
        </p:txBody>
      </p:sp>
      <p:sp>
        <p:nvSpPr>
          <p:cNvPr id="22535" name="Rectangle 10"/>
          <p:cNvSpPr>
            <a:spLocks noChangeArrowheads="1"/>
          </p:cNvSpPr>
          <p:nvPr/>
        </p:nvSpPr>
        <p:spPr bwMode="auto">
          <a:xfrm>
            <a:off x="5940425" y="5194514"/>
            <a:ext cx="2007281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CS" sz="2100" dirty="0">
                <a:solidFill>
                  <a:srgbClr val="FF0000"/>
                </a:solidFill>
              </a:rPr>
              <a:t>Doprema</a:t>
            </a:r>
            <a:r>
              <a:rPr lang="en-GB" sz="2100" dirty="0">
                <a:solidFill>
                  <a:srgbClr val="FF0000"/>
                </a:solidFill>
              </a:rPr>
              <a:t>.</a:t>
            </a:r>
            <a:r>
              <a:rPr lang="sr-Latn-CS" sz="2100" dirty="0" smtClean="0">
                <a:solidFill>
                  <a:srgbClr val="FF0000"/>
                </a:solidFill>
              </a:rPr>
              <a:t>docx</a:t>
            </a:r>
            <a:r>
              <a:rPr lang="en-GB" sz="2100" dirty="0" smtClean="0">
                <a:solidFill>
                  <a:srgbClr val="FF0000"/>
                </a:solidFill>
              </a:rPr>
              <a:t> </a:t>
            </a:r>
            <a:endParaRPr lang="en-GB" sz="21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63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</a:t>
            </a:r>
            <a:r>
              <a:rPr lang="sr-Latn-CS" sz="3600" smtClean="0"/>
              <a:t>4</a:t>
            </a:r>
            <a:endParaRPr lang="en-US" sz="3600" smtClean="0"/>
          </a:p>
        </p:txBody>
      </p:sp>
      <p:sp>
        <p:nvSpPr>
          <p:cNvPr id="23555" name="Rectangle 8"/>
          <p:cNvSpPr>
            <a:spLocks noChangeArrowheads="1"/>
          </p:cNvSpPr>
          <p:nvPr/>
        </p:nvSpPr>
        <p:spPr bwMode="auto">
          <a:xfrm>
            <a:off x="323850" y="1160463"/>
            <a:ext cx="8712646" cy="5647700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sz="1900" dirty="0">
                <a:solidFill>
                  <a:srgbClr val="3333CC"/>
                </a:solidFill>
              </a:rPr>
              <a:t>Sub Azuriraj()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Dim Dok As Document, list As Worksheet, vr As Integer, k As Integer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Set list = ThisWorkbook.Worksheets(1)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Set Dok = Word.Documents.Open(ThisWorkbook.Path &amp; "\</a:t>
            </a:r>
            <a:r>
              <a:rPr lang="sr-Latn-CS" sz="1900" dirty="0" smtClean="0">
                <a:solidFill>
                  <a:srgbClr val="3333CC"/>
                </a:solidFill>
              </a:rPr>
              <a:t>Doprema.docx")</a:t>
            </a:r>
            <a:endParaRPr lang="sr-Latn-CS" sz="1900" dirty="0">
              <a:solidFill>
                <a:srgbClr val="3333CC"/>
              </a:solidFill>
            </a:endParaRP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With Dok.Tables(1)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For k = 2 To .Rows.Count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vr = 2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Do While list.Cells(vr, 1) &lt;&gt; ""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    If list.Cells(vr, 1) = Val(.Cell(k, 1).Range) Then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        list.Cells(vr, 4) = list.Cells(vr, 4) + Val(.Cell(k, 3).Range)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    End If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    vr = vr + 1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Loop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Next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End With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ThisWorkbook.Save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Dok.Close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Set Dok = Nothing</a:t>
            </a:r>
          </a:p>
          <a:p>
            <a:r>
              <a:rPr lang="sr-Latn-CS" sz="19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57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</a:t>
            </a:r>
            <a:r>
              <a:rPr lang="sr-Latn-CS" sz="3600" smtClean="0"/>
              <a:t>4 - Kontrole </a:t>
            </a:r>
            <a:endParaRPr lang="en-US" sz="3600" smtClean="0"/>
          </a:p>
        </p:txBody>
      </p:sp>
      <p:sp>
        <p:nvSpPr>
          <p:cNvPr id="2457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2263" y="1557338"/>
            <a:ext cx="8642350" cy="237648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</a:pPr>
            <a:r>
              <a:rPr lang="sr-Latn-CS" sz="2100" smtClean="0"/>
              <a:t>Kod Excel-a, prvo odaberemo kontrolu, pa onda kliknemo gde želimo da se nađe ta kontrola. Naravno, to radimo u Design Mode-u.</a:t>
            </a:r>
          </a:p>
          <a:p>
            <a:pPr marL="239713" indent="-239713" eaLnBrk="1" hangingPunct="1">
              <a:lnSpc>
                <a:spcPct val="90000"/>
              </a:lnSpc>
            </a:pPr>
            <a:r>
              <a:rPr lang="sr-Latn-CS" sz="2100" smtClean="0"/>
              <a:t>Ako želimo da se kontrola prostire preko čitavih ćelija, potrebno je držati dugme </a:t>
            </a:r>
            <a:r>
              <a:rPr lang="sr-Latn-CS" sz="2100" b="1" smtClean="0">
                <a:solidFill>
                  <a:srgbClr val="FF0000"/>
                </a:solidFill>
              </a:rPr>
              <a:t>Alt</a:t>
            </a:r>
            <a:r>
              <a:rPr lang="sr-Latn-CS" sz="2100" smtClean="0"/>
              <a:t> prilikom smeštanja kontrole.</a:t>
            </a:r>
          </a:p>
          <a:p>
            <a:pPr marL="239713" indent="-239713" eaLnBrk="1" hangingPunct="1">
              <a:lnSpc>
                <a:spcPct val="90000"/>
              </a:lnSpc>
            </a:pPr>
            <a:r>
              <a:rPr lang="sr-Latn-CS" sz="2100" smtClean="0"/>
              <a:t>Programski kod dodate kontrole se nalazi u okviru radnog lista koji sadrži kontrolu.</a:t>
            </a:r>
          </a:p>
          <a:p>
            <a:pPr marL="239713" indent="-239713" eaLnBrk="1" hangingPunct="1">
              <a:lnSpc>
                <a:spcPct val="90000"/>
              </a:lnSpc>
            </a:pPr>
            <a:r>
              <a:rPr lang="sr-Latn-CS" sz="2100" smtClean="0"/>
              <a:t>U našem slučaju, procedura je</a:t>
            </a:r>
            <a:endParaRPr lang="en-US" sz="2100" smtClean="0"/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2411413" y="4025900"/>
            <a:ext cx="4321175" cy="925513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GB" sz="1900">
                <a:solidFill>
                  <a:srgbClr val="3333CC"/>
                </a:solidFill>
              </a:rPr>
              <a:t>Private Sub CommandButton1_Click()</a:t>
            </a:r>
          </a:p>
          <a:p>
            <a:pPr>
              <a:lnSpc>
                <a:spcPct val="95000"/>
              </a:lnSpc>
            </a:pPr>
            <a:r>
              <a:rPr lang="en-GB" sz="1900">
                <a:solidFill>
                  <a:srgbClr val="3333CC"/>
                </a:solidFill>
              </a:rPr>
              <a:t>   Call Azuriraj</a:t>
            </a:r>
          </a:p>
          <a:p>
            <a:pPr>
              <a:lnSpc>
                <a:spcPct val="95000"/>
              </a:lnSpc>
            </a:pPr>
            <a:r>
              <a:rPr lang="en-GB" sz="1900">
                <a:solidFill>
                  <a:srgbClr val="3333CC"/>
                </a:solidFill>
              </a:rPr>
              <a:t>End Sub</a:t>
            </a:r>
            <a:endParaRPr lang="sr-Latn-CS" sz="190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9838" y="3130550"/>
            <a:ext cx="4103687" cy="739775"/>
          </a:xfrm>
        </p:spPr>
        <p:txBody>
          <a:bodyPr/>
          <a:lstStyle/>
          <a:p>
            <a:pPr eaLnBrk="1" hangingPunct="1"/>
            <a:r>
              <a:rPr lang="en-US" sz="7000" b="1" smtClean="0">
                <a:solidFill>
                  <a:srgbClr val="FF0000"/>
                </a:solidFill>
              </a:rPr>
              <a:t>K</a:t>
            </a:r>
            <a:r>
              <a:rPr lang="en-US" sz="7000" b="1" smtClean="0"/>
              <a:t>  </a:t>
            </a:r>
            <a:r>
              <a:rPr lang="en-US" sz="7000" b="1" smtClean="0">
                <a:solidFill>
                  <a:srgbClr val="92D050"/>
                </a:solidFill>
              </a:rPr>
              <a:t>R</a:t>
            </a:r>
            <a:r>
              <a:rPr lang="en-US" sz="7000" b="1" smtClean="0"/>
              <a:t>  </a:t>
            </a:r>
            <a:r>
              <a:rPr lang="en-US" sz="7000" b="1" smtClean="0">
                <a:solidFill>
                  <a:srgbClr val="3399FF"/>
                </a:solidFill>
              </a:rPr>
              <a:t>A</a:t>
            </a:r>
            <a:r>
              <a:rPr lang="en-US" sz="7000" b="1" smtClean="0"/>
              <a:t>  </a:t>
            </a:r>
            <a:r>
              <a:rPr lang="en-US" sz="7000" b="1" smtClean="0">
                <a:solidFill>
                  <a:srgbClr val="FFC000"/>
                </a:solidFill>
              </a:rPr>
              <a:t>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372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 Paragraph - Metode</a:t>
            </a:r>
          </a:p>
        </p:txBody>
      </p:sp>
      <p:graphicFrame>
        <p:nvGraphicFramePr>
          <p:cNvPr id="252056" name="Group 152"/>
          <p:cNvGraphicFramePr>
            <a:graphicFrameLocks noGrp="1"/>
          </p:cNvGraphicFramePr>
          <p:nvPr/>
        </p:nvGraphicFramePr>
        <p:xfrm>
          <a:off x="434975" y="1625600"/>
          <a:ext cx="8280400" cy="2308320"/>
        </p:xfrm>
        <a:graphic>
          <a:graphicData uri="http://schemas.openxmlformats.org/drawingml/2006/table">
            <a:tbl>
              <a:tblPr/>
              <a:tblGrid>
                <a:gridCol w="1582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7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13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37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Indent</a:t>
                      </a: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Uvlačenje pasusa do pozicije sledećeg taba.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3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Outdent</a:t>
                      </a: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Izvlačenje pasusa do pozicije prethodnog taba.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3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Space1</a:t>
                      </a: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Postavlja prored pasusa na jednostruk (single).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93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Space15</a:t>
                      </a: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Postavlja prored pasusa na 1.5.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93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Space2</a:t>
                      </a: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Postavlja prored pasusa na dvostruk (double).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146" name="Rectangle 154"/>
          <p:cNvSpPr>
            <a:spLocks noGrp="1" noChangeArrowheads="1"/>
          </p:cNvSpPr>
          <p:nvPr>
            <p:ph type="body" idx="1"/>
          </p:nvPr>
        </p:nvSpPr>
        <p:spPr>
          <a:xfrm>
            <a:off x="323850" y="4365625"/>
            <a:ext cx="8496300" cy="1871663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100" smtClean="0"/>
              <a:t>Iz tabele sa osobinama vidimo da se uvlačenja, proredi i razmaci definišu u tačkama</a:t>
            </a:r>
            <a:r>
              <a:rPr lang="en-US" sz="2100" smtClean="0"/>
              <a:t> (pt)</a:t>
            </a:r>
            <a:r>
              <a:rPr lang="sr-Latn-CS" sz="2100" smtClean="0"/>
              <a:t>.</a:t>
            </a:r>
            <a:endParaRPr lang="en-US" sz="2100" smtClean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100" smtClean="0"/>
              <a:t>Za pretvaranje </a:t>
            </a:r>
            <a:r>
              <a:rPr lang="sr-Latn-CS" sz="2100" smtClean="0"/>
              <a:t>milimet</a:t>
            </a:r>
            <a:r>
              <a:rPr lang="en-US" sz="2100" smtClean="0"/>
              <a:t>ara</a:t>
            </a:r>
            <a:r>
              <a:rPr lang="sr-Latn-CS" sz="2100" smtClean="0"/>
              <a:t>, centimet</a:t>
            </a:r>
            <a:r>
              <a:rPr lang="en-US" sz="2100" smtClean="0"/>
              <a:t>ara </a:t>
            </a:r>
            <a:r>
              <a:rPr lang="sr-Latn-CS" sz="2100" smtClean="0"/>
              <a:t>i inči u tačke</a:t>
            </a:r>
            <a:r>
              <a:rPr lang="en-US" sz="2100" smtClean="0"/>
              <a:t> se koriste </a:t>
            </a:r>
            <a:r>
              <a:rPr lang="sr-Latn-CS" sz="2100" smtClean="0"/>
              <a:t>metode </a:t>
            </a:r>
            <a:r>
              <a:rPr lang="sr-Latn-CS" sz="2100" smtClean="0">
                <a:solidFill>
                  <a:srgbClr val="3333CC"/>
                </a:solidFill>
              </a:rPr>
              <a:t>MillimetersToPoints</a:t>
            </a:r>
            <a:r>
              <a:rPr lang="sr-Latn-CS" sz="2100" smtClean="0"/>
              <a:t>, </a:t>
            </a:r>
            <a:r>
              <a:rPr lang="sr-Latn-CS" sz="2100" smtClean="0">
                <a:solidFill>
                  <a:srgbClr val="3333CC"/>
                </a:solidFill>
              </a:rPr>
              <a:t>CentimetersToPoints</a:t>
            </a:r>
            <a:r>
              <a:rPr lang="sr-Latn-CS" sz="2100" smtClean="0"/>
              <a:t> i </a:t>
            </a:r>
            <a:r>
              <a:rPr lang="sr-Latn-CS" sz="2100" smtClean="0">
                <a:solidFill>
                  <a:srgbClr val="3333CC"/>
                </a:solidFill>
              </a:rPr>
              <a:t>InchesToPoint</a:t>
            </a:r>
            <a:r>
              <a:rPr lang="en-US" sz="2100" smtClean="0">
                <a:solidFill>
                  <a:srgbClr val="3333CC"/>
                </a:solidFill>
              </a:rPr>
              <a:t>s</a:t>
            </a:r>
            <a:r>
              <a:rPr lang="en-US" sz="210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100" smtClean="0"/>
              <a:t>U pitanju su</a:t>
            </a:r>
            <a:r>
              <a:rPr lang="sr-Latn-CS" sz="2100" smtClean="0"/>
              <a:t> metode objekta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en-US" sz="210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372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 Paragraph - Primer</a:t>
            </a:r>
          </a:p>
        </p:txBody>
      </p:sp>
      <p:sp>
        <p:nvSpPr>
          <p:cNvPr id="6147" name="Rectangle 31"/>
          <p:cNvSpPr>
            <a:spLocks noChangeArrowheads="1"/>
          </p:cNvSpPr>
          <p:nvPr/>
        </p:nvSpPr>
        <p:spPr bwMode="auto">
          <a:xfrm>
            <a:off x="239713" y="1166109"/>
            <a:ext cx="8713787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95000"/>
              </a:lnSpc>
            </a:pPr>
            <a:r>
              <a:rPr lang="en-US" sz="2000"/>
              <a:t>Napisati proceduru </a:t>
            </a:r>
            <a:r>
              <a:rPr lang="sr-Latn-CS" sz="2000"/>
              <a:t>koja sve pasuse sa više od 7 rečenica uvlači po 1</a:t>
            </a:r>
            <a:r>
              <a:rPr lang="en-US" sz="2000"/>
              <a:t> </a:t>
            </a:r>
            <a:r>
              <a:rPr lang="sr-Latn-CS" sz="2000"/>
              <a:t>cm sa obe strane, postavlja im obostrano poravnanje i dvostruki prored, razmiče ih 1.5</a:t>
            </a:r>
            <a:r>
              <a:rPr lang="en-US" sz="2000"/>
              <a:t> </a:t>
            </a:r>
            <a:r>
              <a:rPr lang="sr-Latn-CS" sz="2000"/>
              <a:t>cm od susednih pasusa i postavlja okvir koji se sastoji od jedne linije iznad i ispod pasusa. Linije okvira formatirati po želji.</a:t>
            </a:r>
          </a:p>
        </p:txBody>
      </p:sp>
      <p:sp>
        <p:nvSpPr>
          <p:cNvPr id="6148" name="Rectangle 35"/>
          <p:cNvSpPr>
            <a:spLocks noChangeArrowheads="1"/>
          </p:cNvSpPr>
          <p:nvPr/>
        </p:nvSpPr>
        <p:spPr bwMode="auto">
          <a:xfrm>
            <a:off x="146050" y="3100388"/>
            <a:ext cx="4337050" cy="2970212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rIns="72000">
            <a:spAutoFit/>
          </a:bodyPr>
          <a:lstStyle/>
          <a:p>
            <a:r>
              <a:rPr lang="sr-Latn-CS" sz="1700" dirty="0">
                <a:solidFill>
                  <a:srgbClr val="3333CC"/>
                </a:solidFill>
              </a:rPr>
              <a:t>Sub Pasusi()</a:t>
            </a:r>
          </a:p>
          <a:p>
            <a:r>
              <a:rPr lang="sr-Latn-CS" sz="1700" dirty="0">
                <a:solidFill>
                  <a:srgbClr val="3333CC"/>
                </a:solidFill>
              </a:rPr>
              <a:t>Dim Pas As Paragraph</a:t>
            </a:r>
          </a:p>
          <a:p>
            <a:r>
              <a:rPr lang="sr-Latn-CS" sz="1700" dirty="0">
                <a:solidFill>
                  <a:srgbClr val="3333CC"/>
                </a:solidFill>
              </a:rPr>
              <a:t>For Each Pas In</a:t>
            </a:r>
            <a:r>
              <a:rPr lang="en-US" sz="1700" dirty="0">
                <a:solidFill>
                  <a:srgbClr val="3333CC"/>
                </a:solidFill>
              </a:rPr>
              <a:t> </a:t>
            </a:r>
            <a:r>
              <a:rPr lang="sr-Latn-CS" sz="1700" dirty="0">
                <a:solidFill>
                  <a:srgbClr val="3333CC"/>
                </a:solidFill>
              </a:rPr>
              <a:t>ThisDocument.Paragraphs</a:t>
            </a:r>
          </a:p>
          <a:p>
            <a:r>
              <a:rPr lang="sr-Latn-CS" sz="1700" dirty="0">
                <a:solidFill>
                  <a:srgbClr val="3333CC"/>
                </a:solidFill>
              </a:rPr>
              <a:t>    If Pas.Range.Sentences.Count &gt; 7 Then</a:t>
            </a:r>
          </a:p>
          <a:p>
            <a:r>
              <a:rPr lang="sr-Latn-CS" sz="1700" dirty="0">
                <a:solidFill>
                  <a:srgbClr val="3333CC"/>
                </a:solidFill>
              </a:rPr>
              <a:t>        With Pas</a:t>
            </a:r>
          </a:p>
          <a:p>
            <a:pPr lvl="1"/>
            <a:endParaRPr lang="en-US" sz="1700" dirty="0">
              <a:solidFill>
                <a:srgbClr val="3333CC"/>
              </a:solidFill>
            </a:endParaRPr>
          </a:p>
          <a:p>
            <a:pPr lvl="1"/>
            <a:endParaRPr lang="en-US" sz="1700" dirty="0">
              <a:solidFill>
                <a:srgbClr val="3333CC"/>
              </a:solidFill>
            </a:endParaRP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End With</a:t>
            </a:r>
          </a:p>
          <a:p>
            <a:r>
              <a:rPr lang="sr-Latn-CS" sz="1700" dirty="0">
                <a:solidFill>
                  <a:srgbClr val="3333CC"/>
                </a:solidFill>
              </a:rPr>
              <a:t>    End If</a:t>
            </a:r>
          </a:p>
          <a:p>
            <a:r>
              <a:rPr lang="sr-Latn-CS" sz="1700" dirty="0">
                <a:solidFill>
                  <a:srgbClr val="3333CC"/>
                </a:solidFill>
              </a:rPr>
              <a:t>Next</a:t>
            </a:r>
          </a:p>
          <a:p>
            <a:r>
              <a:rPr lang="sr-Latn-CS" sz="17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6149" name="Rectangle 37"/>
          <p:cNvSpPr>
            <a:spLocks noChangeArrowheads="1"/>
          </p:cNvSpPr>
          <p:nvPr/>
        </p:nvSpPr>
        <p:spPr bwMode="auto">
          <a:xfrm>
            <a:off x="4902200" y="2667000"/>
            <a:ext cx="4105275" cy="4068763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95000"/>
              </a:lnSpc>
            </a:pPr>
            <a:r>
              <a:rPr lang="sr-Latn-CS" sz="1700" dirty="0">
                <a:solidFill>
                  <a:srgbClr val="3333CC"/>
                </a:solidFill>
              </a:rPr>
              <a:t>.Alignment = wdAlignParagraphJustify</a:t>
            </a:r>
          </a:p>
          <a:p>
            <a:pPr>
              <a:lnSpc>
                <a:spcPct val="95000"/>
              </a:lnSpc>
            </a:pPr>
            <a:r>
              <a:rPr lang="sr-Latn-CS" sz="1700" dirty="0">
                <a:solidFill>
                  <a:srgbClr val="3333CC"/>
                </a:solidFill>
              </a:rPr>
              <a:t>.LeftIndent = CentimetersToPoints(1)</a:t>
            </a:r>
          </a:p>
          <a:p>
            <a:pPr>
              <a:lnSpc>
                <a:spcPct val="95000"/>
              </a:lnSpc>
            </a:pPr>
            <a:r>
              <a:rPr lang="sr-Latn-CS" sz="1700" dirty="0">
                <a:solidFill>
                  <a:srgbClr val="3333CC"/>
                </a:solidFill>
              </a:rPr>
              <a:t>.RightIndent = CentimetersToPoints(1)</a:t>
            </a:r>
          </a:p>
          <a:p>
            <a:pPr>
              <a:lnSpc>
                <a:spcPct val="95000"/>
              </a:lnSpc>
            </a:pPr>
            <a:r>
              <a:rPr lang="sr-Latn-CS" sz="1700" dirty="0">
                <a:solidFill>
                  <a:srgbClr val="3333CC"/>
                </a:solidFill>
              </a:rPr>
              <a:t>.SpaceAfter = CentimetersToPoints(1.5)</a:t>
            </a:r>
          </a:p>
          <a:p>
            <a:pPr>
              <a:lnSpc>
                <a:spcPct val="95000"/>
              </a:lnSpc>
            </a:pPr>
            <a:r>
              <a:rPr lang="sr-Latn-CS" sz="1700" dirty="0">
                <a:solidFill>
                  <a:srgbClr val="3333CC"/>
                </a:solidFill>
              </a:rPr>
              <a:t>.SpaceBefore =</a:t>
            </a:r>
            <a:r>
              <a:rPr lang="en-US" sz="1700" dirty="0">
                <a:solidFill>
                  <a:srgbClr val="3333CC"/>
                </a:solidFill>
              </a:rPr>
              <a:t> </a:t>
            </a:r>
            <a:r>
              <a:rPr lang="sr-Latn-CS" sz="1700" dirty="0">
                <a:solidFill>
                  <a:srgbClr val="3333CC"/>
                </a:solidFill>
              </a:rPr>
              <a:t>CentimetersToPoints(1.5)</a:t>
            </a:r>
          </a:p>
          <a:p>
            <a:pPr>
              <a:lnSpc>
                <a:spcPct val="95000"/>
              </a:lnSpc>
            </a:pPr>
            <a:r>
              <a:rPr lang="sr-Latn-CS" sz="1700" dirty="0">
                <a:solidFill>
                  <a:srgbClr val="3333CC"/>
                </a:solidFill>
              </a:rPr>
              <a:t>.Space2</a:t>
            </a:r>
          </a:p>
          <a:p>
            <a:pPr>
              <a:lnSpc>
                <a:spcPct val="95000"/>
              </a:lnSpc>
            </a:pPr>
            <a:r>
              <a:rPr lang="sr-Latn-CS" sz="1700" dirty="0">
                <a:solidFill>
                  <a:srgbClr val="3333CC"/>
                </a:solidFill>
              </a:rPr>
              <a:t>With .Borders(wdBorderTop)</a:t>
            </a:r>
          </a:p>
          <a:p>
            <a:pPr>
              <a:lnSpc>
                <a:spcPct val="95000"/>
              </a:lnSpc>
            </a:pPr>
            <a:r>
              <a:rPr lang="en-US" sz="1700" dirty="0">
                <a:solidFill>
                  <a:srgbClr val="3333CC"/>
                </a:solidFill>
              </a:rPr>
              <a:t>    </a:t>
            </a:r>
            <a:r>
              <a:rPr lang="sr-Latn-CS" sz="1700" dirty="0">
                <a:solidFill>
                  <a:srgbClr val="3333CC"/>
                </a:solidFill>
              </a:rPr>
              <a:t>.LineStyle = wdLineStyleSingle</a:t>
            </a:r>
          </a:p>
          <a:p>
            <a:pPr>
              <a:lnSpc>
                <a:spcPct val="95000"/>
              </a:lnSpc>
            </a:pPr>
            <a:r>
              <a:rPr lang="en-US" sz="1700" dirty="0">
                <a:solidFill>
                  <a:srgbClr val="3333CC"/>
                </a:solidFill>
              </a:rPr>
              <a:t>    </a:t>
            </a:r>
            <a:r>
              <a:rPr lang="sr-Latn-CS" sz="1700" dirty="0">
                <a:solidFill>
                  <a:srgbClr val="3333CC"/>
                </a:solidFill>
              </a:rPr>
              <a:t>.LineWidth = wdLineWidth600pt</a:t>
            </a:r>
          </a:p>
          <a:p>
            <a:pPr>
              <a:lnSpc>
                <a:spcPct val="95000"/>
              </a:lnSpc>
            </a:pPr>
            <a:r>
              <a:rPr lang="en-US" sz="1700" dirty="0">
                <a:solidFill>
                  <a:srgbClr val="3333CC"/>
                </a:solidFill>
              </a:rPr>
              <a:t>    </a:t>
            </a:r>
            <a:r>
              <a:rPr lang="sr-Latn-CS" sz="1700" dirty="0">
                <a:solidFill>
                  <a:srgbClr val="3333CC"/>
                </a:solidFill>
              </a:rPr>
              <a:t>.Color = wdColorDarkRed</a:t>
            </a:r>
          </a:p>
          <a:p>
            <a:pPr>
              <a:lnSpc>
                <a:spcPct val="95000"/>
              </a:lnSpc>
            </a:pPr>
            <a:r>
              <a:rPr lang="sr-Latn-CS" sz="1700" dirty="0">
                <a:solidFill>
                  <a:srgbClr val="3333CC"/>
                </a:solidFill>
              </a:rPr>
              <a:t>End With</a:t>
            </a:r>
          </a:p>
          <a:p>
            <a:pPr>
              <a:lnSpc>
                <a:spcPct val="95000"/>
              </a:lnSpc>
            </a:pPr>
            <a:r>
              <a:rPr lang="sr-Latn-CS" sz="1700" dirty="0">
                <a:solidFill>
                  <a:srgbClr val="3333CC"/>
                </a:solidFill>
              </a:rPr>
              <a:t>With .Borders(wdBorderBottom)</a:t>
            </a:r>
          </a:p>
          <a:p>
            <a:pPr>
              <a:lnSpc>
                <a:spcPct val="95000"/>
              </a:lnSpc>
            </a:pPr>
            <a:r>
              <a:rPr lang="en-US" sz="1700" dirty="0">
                <a:solidFill>
                  <a:srgbClr val="3333CC"/>
                </a:solidFill>
              </a:rPr>
              <a:t>    </a:t>
            </a:r>
            <a:r>
              <a:rPr lang="sr-Latn-CS" sz="1700" dirty="0">
                <a:solidFill>
                  <a:srgbClr val="3333CC"/>
                </a:solidFill>
              </a:rPr>
              <a:t>.LineStyle = wdLineStyleDashDot</a:t>
            </a:r>
          </a:p>
          <a:p>
            <a:pPr>
              <a:lnSpc>
                <a:spcPct val="95000"/>
              </a:lnSpc>
            </a:pPr>
            <a:r>
              <a:rPr lang="en-US" sz="1700" dirty="0">
                <a:solidFill>
                  <a:srgbClr val="3333CC"/>
                </a:solidFill>
              </a:rPr>
              <a:t>    </a:t>
            </a:r>
            <a:r>
              <a:rPr lang="sr-Latn-CS" sz="1700" dirty="0">
                <a:solidFill>
                  <a:srgbClr val="3333CC"/>
                </a:solidFill>
              </a:rPr>
              <a:t>.LineWidth = wdLineWidth075pt</a:t>
            </a:r>
          </a:p>
          <a:p>
            <a:pPr>
              <a:lnSpc>
                <a:spcPct val="95000"/>
              </a:lnSpc>
            </a:pPr>
            <a:r>
              <a:rPr lang="en-US" sz="1700" dirty="0">
                <a:solidFill>
                  <a:srgbClr val="3333CC"/>
                </a:solidFill>
              </a:rPr>
              <a:t>    </a:t>
            </a:r>
            <a:r>
              <a:rPr lang="sr-Latn-CS" sz="1700" dirty="0">
                <a:solidFill>
                  <a:srgbClr val="3333CC"/>
                </a:solidFill>
              </a:rPr>
              <a:t>.Color = wdColorAutomatic</a:t>
            </a:r>
          </a:p>
          <a:p>
            <a:pPr>
              <a:lnSpc>
                <a:spcPct val="95000"/>
              </a:lnSpc>
            </a:pPr>
            <a:r>
              <a:rPr lang="sr-Latn-CS" sz="1700" dirty="0">
                <a:solidFill>
                  <a:srgbClr val="3333CC"/>
                </a:solidFill>
              </a:rPr>
              <a:t>End With</a:t>
            </a:r>
          </a:p>
        </p:txBody>
      </p:sp>
      <p:sp>
        <p:nvSpPr>
          <p:cNvPr id="6150" name="AutoShape 38"/>
          <p:cNvSpPr>
            <a:spLocks/>
          </p:cNvSpPr>
          <p:nvPr/>
        </p:nvSpPr>
        <p:spPr bwMode="auto">
          <a:xfrm>
            <a:off x="4640263" y="2581275"/>
            <a:ext cx="287337" cy="4248150"/>
          </a:xfrm>
          <a:prstGeom prst="leftBrace">
            <a:avLst>
              <a:gd name="adj1" fmla="val 123205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51" name="AutoShape 39"/>
          <p:cNvSpPr>
            <a:spLocks noChangeArrowheads="1"/>
          </p:cNvSpPr>
          <p:nvPr/>
        </p:nvSpPr>
        <p:spPr bwMode="auto">
          <a:xfrm>
            <a:off x="1657350" y="4627563"/>
            <a:ext cx="2952750" cy="144462"/>
          </a:xfrm>
          <a:prstGeom prst="leftArrow">
            <a:avLst>
              <a:gd name="adj1" fmla="val 50000"/>
              <a:gd name="adj2" fmla="val 510991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872037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Objekti Tables i Table</a:t>
            </a:r>
          </a:p>
        </p:txBody>
      </p:sp>
      <p:sp>
        <p:nvSpPr>
          <p:cNvPr id="7171" name="Rectangle 213"/>
          <p:cNvSpPr>
            <a:spLocks noChangeArrowheads="1"/>
          </p:cNvSpPr>
          <p:nvPr/>
        </p:nvSpPr>
        <p:spPr bwMode="auto">
          <a:xfrm>
            <a:off x="309563" y="1412875"/>
            <a:ext cx="8583612" cy="32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Tabele se predstavljaju pomoću objekta </a:t>
            </a:r>
            <a:r>
              <a:rPr lang="sr-Latn-CS" sz="2100" dirty="0">
                <a:solidFill>
                  <a:srgbClr val="3333CC"/>
                </a:solidFill>
              </a:rPr>
              <a:t>Table</a:t>
            </a:r>
            <a:r>
              <a:rPr lang="sr-Latn-CS" sz="2100" dirty="0"/>
              <a:t>, odnosno pomoću kolekcije </a:t>
            </a:r>
            <a:r>
              <a:rPr lang="sr-Latn-CS" sz="2100" dirty="0">
                <a:solidFill>
                  <a:srgbClr val="3333CC"/>
                </a:solidFill>
              </a:rPr>
              <a:t>Tables</a:t>
            </a:r>
            <a:r>
              <a:rPr lang="sr-Latn-CS" sz="2100" dirty="0"/>
              <a:t> koja predstavlja sve tabele specificirane selekcije, opsega ili čitavog dokumenta. </a:t>
            </a:r>
            <a:endParaRPr lang="en-US" sz="2100" dirty="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Osobina </a:t>
            </a:r>
            <a:r>
              <a:rPr lang="sr-Latn-CS" sz="2100" dirty="0">
                <a:solidFill>
                  <a:srgbClr val="3333CC"/>
                </a:solidFill>
              </a:rPr>
              <a:t>Tables</a:t>
            </a:r>
            <a:r>
              <a:rPr lang="sr-Latn-CS" sz="2100" dirty="0"/>
              <a:t> objekta </a:t>
            </a:r>
            <a:r>
              <a:rPr lang="sr-Latn-CS" sz="2100" dirty="0">
                <a:solidFill>
                  <a:srgbClr val="3333CC"/>
                </a:solidFill>
              </a:rPr>
              <a:t>Document</a:t>
            </a:r>
            <a:r>
              <a:rPr lang="sr-Latn-CS" sz="2100" dirty="0"/>
              <a:t> vraća kolekciju </a:t>
            </a:r>
            <a:r>
              <a:rPr lang="sr-Latn-CS" sz="2100" dirty="0">
                <a:solidFill>
                  <a:srgbClr val="3333CC"/>
                </a:solidFill>
              </a:rPr>
              <a:t>Tables</a:t>
            </a:r>
            <a:r>
              <a:rPr lang="sr-Latn-CS" sz="2100" dirty="0"/>
              <a:t>.  </a:t>
            </a:r>
            <a:endParaRPr lang="en-US" sz="2100" dirty="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Pojedinačne tabele se dobijaju navođenjem rednog broja tabele u kolekciji </a:t>
            </a:r>
            <a:r>
              <a:rPr lang="sr-Latn-CS" sz="2100" dirty="0">
                <a:solidFill>
                  <a:srgbClr val="3333CC"/>
                </a:solidFill>
              </a:rPr>
              <a:t>Tables</a:t>
            </a:r>
            <a:r>
              <a:rPr lang="sr-Latn-CS" sz="2100" dirty="0"/>
              <a:t>. Na primer,</a:t>
            </a:r>
          </a:p>
          <a:p>
            <a:pPr marL="239713" indent="-239713"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Documents("</a:t>
            </a:r>
            <a:r>
              <a:rPr lang="sr-Latn-CS" sz="2100" dirty="0" smtClean="0">
                <a:solidFill>
                  <a:srgbClr val="3333CC"/>
                </a:solidFill>
              </a:rPr>
              <a:t>VBA.docx").</a:t>
            </a:r>
            <a:r>
              <a:rPr lang="sr-Latn-CS" sz="2100" dirty="0">
                <a:solidFill>
                  <a:srgbClr val="3333CC"/>
                </a:solidFill>
              </a:rPr>
              <a:t>Tables(1)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/>
              <a:t>	</a:t>
            </a:r>
            <a:r>
              <a:rPr lang="sr-Latn-CS" sz="2100" dirty="0"/>
              <a:t>vraća prvu tabelu u dokumentu </a:t>
            </a:r>
            <a:r>
              <a:rPr lang="sr-Latn-CS" sz="2100" dirty="0" smtClean="0"/>
              <a:t>VBA.docx.</a:t>
            </a:r>
            <a:endParaRPr lang="en-US" sz="21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888162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Objekti Tables i Table - Osobine</a:t>
            </a:r>
          </a:p>
        </p:txBody>
      </p:sp>
      <p:graphicFrame>
        <p:nvGraphicFramePr>
          <p:cNvPr id="256225" name="Group 225"/>
          <p:cNvGraphicFramePr>
            <a:graphicFrameLocks noGrp="1"/>
          </p:cNvGraphicFramePr>
          <p:nvPr/>
        </p:nvGraphicFramePr>
        <p:xfrm>
          <a:off x="357188" y="1685925"/>
          <a:ext cx="8416925" cy="4407072"/>
        </p:xfrm>
        <a:graphic>
          <a:graphicData uri="http://schemas.openxmlformats.org/drawingml/2006/table">
            <a:tbl>
              <a:tblPr/>
              <a:tblGrid>
                <a:gridCol w="14951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17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09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093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65150" algn="l"/>
                        </a:tabLst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Objekt Table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53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Borders</a:t>
                      </a: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Borders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sve ivice date tabele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 Na primer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</a:t>
                      </a:r>
                      <a:endParaRPr kumimoji="0" lang="en-GB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Documents(1).Tables(1).Borders(wdBorderHorizontal).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_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LineWidth = wdLineWidth150pt</a:t>
                      </a:r>
                      <a:endParaRPr kumimoji="0" lang="en-GB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debljinu svih horizontalnih linija prve tabele postavlja na 1.5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58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Columns</a:t>
                      </a: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Columns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sve kolone tabele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 Na primer,</a:t>
                      </a:r>
                      <a:endParaRPr kumimoji="0" lang="en-GB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Documents(1).Tables(1).Columns(2).Delete</a:t>
                      </a:r>
                      <a:endParaRPr kumimoji="0" lang="en-GB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briše drugu kolonu prve tabele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4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Rows</a:t>
                      </a: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Rows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koja predstavlja sve vrste tabele.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093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Tables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14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Count</a:t>
                      </a: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tabela u referenciranom dokumentu.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672262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Kolekcija Tables – Metoda Add</a:t>
            </a:r>
          </a:p>
        </p:txBody>
      </p:sp>
      <p:sp>
        <p:nvSpPr>
          <p:cNvPr id="9219" name="Rectangle 32"/>
          <p:cNvSpPr>
            <a:spLocks noChangeArrowheads="1"/>
          </p:cNvSpPr>
          <p:nvPr/>
        </p:nvSpPr>
        <p:spPr bwMode="auto">
          <a:xfrm>
            <a:off x="149284" y="1196752"/>
            <a:ext cx="8928992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pt-BR" sz="2100" dirty="0"/>
              <a:t>Metoda </a:t>
            </a:r>
            <a:r>
              <a:rPr lang="pt-BR" sz="2100" dirty="0">
                <a:solidFill>
                  <a:srgbClr val="3333CC"/>
                </a:solidFill>
              </a:rPr>
              <a:t>Add</a:t>
            </a:r>
            <a:r>
              <a:rPr lang="pt-BR" sz="2100" dirty="0"/>
              <a:t> kolekcije </a:t>
            </a:r>
            <a:r>
              <a:rPr lang="pt-BR" sz="2100" dirty="0">
                <a:solidFill>
                  <a:srgbClr val="3333CC"/>
                </a:solidFill>
              </a:rPr>
              <a:t>Tables</a:t>
            </a:r>
            <a:r>
              <a:rPr lang="pt-BR" sz="2100" dirty="0"/>
              <a:t> kreira novu tabelu.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pt-BR" sz="2100" dirty="0"/>
              <a:t>Sintaksa (pojednostavljena) metode je:</a:t>
            </a:r>
            <a:endParaRPr lang="sr-Latn-CS" sz="2100" dirty="0"/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Add(Range, NumRows, NumColumns)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/>
              <a:t>	</a:t>
            </a:r>
            <a:r>
              <a:rPr lang="sr-Latn-CS" sz="2100" dirty="0"/>
              <a:t>gde su argumenti (svi su </a:t>
            </a:r>
            <a:r>
              <a:rPr lang="en-US" sz="2100" dirty="0" err="1"/>
              <a:t>obavezni</a:t>
            </a:r>
            <a:r>
              <a:rPr lang="sr-Latn-CS" sz="2100" dirty="0"/>
              <a:t>)</a:t>
            </a:r>
          </a:p>
          <a:p>
            <a:pPr marL="625475" lvl="1" indent="-214313">
              <a:lnSpc>
                <a:spcPct val="85000"/>
              </a:lnSpc>
              <a:spcBef>
                <a:spcPct val="10000"/>
              </a:spcBef>
              <a:spcAft>
                <a:spcPct val="20000"/>
              </a:spcAft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US" sz="2000" dirty="0">
                <a:solidFill>
                  <a:srgbClr val="3333CC"/>
                </a:solidFill>
              </a:rPr>
              <a:t>Range</a:t>
            </a:r>
            <a:r>
              <a:rPr lang="sr-Latn-CS" sz="2000" dirty="0"/>
              <a:t> – </a:t>
            </a:r>
            <a:r>
              <a:rPr lang="pl-PL" sz="2000" dirty="0" smtClean="0"/>
              <a:t>opseg (pozicija) </a:t>
            </a:r>
            <a:r>
              <a:rPr lang="pl-PL" sz="2000" dirty="0"/>
              <a:t>u dokumentu gde smeštamo tabelu</a:t>
            </a:r>
            <a:r>
              <a:rPr lang="en-US" sz="2000" dirty="0"/>
              <a:t>;</a:t>
            </a:r>
          </a:p>
          <a:p>
            <a:pPr marL="625475" lvl="1" indent="-214313">
              <a:lnSpc>
                <a:spcPct val="85000"/>
              </a:lnSpc>
              <a:spcBef>
                <a:spcPct val="10000"/>
              </a:spcBef>
              <a:spcAft>
                <a:spcPct val="20000"/>
              </a:spcAft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US" sz="2000" dirty="0" err="1">
                <a:solidFill>
                  <a:srgbClr val="3333CC"/>
                </a:solidFill>
              </a:rPr>
              <a:t>NumRows</a:t>
            </a:r>
            <a:r>
              <a:rPr lang="sr-Latn-CS" sz="2000" dirty="0"/>
              <a:t> – broj vrsta nov</a:t>
            </a:r>
            <a:r>
              <a:rPr lang="en-US" sz="2000" dirty="0"/>
              <a:t>e</a:t>
            </a:r>
            <a:r>
              <a:rPr lang="sr-Latn-CS" sz="2000" dirty="0"/>
              <a:t> tabel</a:t>
            </a:r>
            <a:r>
              <a:rPr lang="en-US" sz="2000" dirty="0"/>
              <a:t>e</a:t>
            </a:r>
            <a:r>
              <a:rPr lang="sr-Latn-CS" sz="2000" dirty="0"/>
              <a:t>;</a:t>
            </a:r>
            <a:endParaRPr lang="en-US" sz="2000" dirty="0"/>
          </a:p>
          <a:p>
            <a:pPr marL="625475" lvl="1" indent="-214313">
              <a:lnSpc>
                <a:spcPct val="85000"/>
              </a:lnSpc>
              <a:spcBef>
                <a:spcPct val="1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pt-BR" sz="2000" dirty="0">
                <a:solidFill>
                  <a:srgbClr val="3333CC"/>
                </a:solidFill>
              </a:rPr>
              <a:t>NumColumns</a:t>
            </a:r>
            <a:r>
              <a:rPr lang="pt-BR" sz="2000" dirty="0"/>
              <a:t> – broj kolona nove tabele</a:t>
            </a:r>
            <a:r>
              <a:rPr lang="pt-BR" sz="2000" dirty="0" smtClean="0"/>
              <a:t>.</a:t>
            </a:r>
            <a:endParaRPr lang="sr-Latn-ME" sz="2000" dirty="0"/>
          </a:p>
          <a:p>
            <a:pPr marL="239713" indent="-239713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pt-BR" sz="2100" dirty="0"/>
              <a:t>Na primer, kreiranje prazne tabele 2×3 na početku </a:t>
            </a:r>
            <a:r>
              <a:rPr lang="pt-BR" sz="2100" dirty="0" smtClean="0"/>
              <a:t>dokumenta </a:t>
            </a:r>
            <a:r>
              <a:rPr lang="pt-BR" sz="2100" dirty="0"/>
              <a:t>se vrši sa: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	</a:t>
            </a:r>
            <a:r>
              <a:rPr lang="en-US" sz="2100" dirty="0" err="1" smtClean="0">
                <a:solidFill>
                  <a:srgbClr val="3333CC"/>
                </a:solidFill>
              </a:rPr>
              <a:t>ThisDocument</a:t>
            </a:r>
            <a:r>
              <a:rPr lang="sr-Latn-CS" sz="2100" dirty="0" smtClean="0">
                <a:solidFill>
                  <a:srgbClr val="3333CC"/>
                </a:solidFill>
              </a:rPr>
              <a:t>.Tables.Add  </a:t>
            </a:r>
            <a:r>
              <a:rPr lang="sr-Latn-CS" sz="2100" dirty="0">
                <a:solidFill>
                  <a:srgbClr val="3333CC"/>
                </a:solidFill>
              </a:rPr>
              <a:t>Documents(1).Range(0,0), 2, 3</a:t>
            </a:r>
          </a:p>
          <a:p>
            <a:pPr marL="239713" indent="-239713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K</a:t>
            </a:r>
            <a:r>
              <a:rPr lang="pt-BR" sz="2100" dirty="0"/>
              <a:t>reiranje prazne tabele 2×3 na </a:t>
            </a:r>
            <a:r>
              <a:rPr lang="sr-Latn-CS" sz="2100" dirty="0"/>
              <a:t>kraju</a:t>
            </a:r>
            <a:r>
              <a:rPr lang="pt-BR" sz="2100" dirty="0"/>
              <a:t> prvog dokumenta se vrši sa:</a:t>
            </a:r>
          </a:p>
          <a:p>
            <a:pPr marL="239713" indent="-239713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</a:t>
            </a:r>
            <a:r>
              <a:rPr lang="en-US" sz="2100" dirty="0">
                <a:solidFill>
                  <a:srgbClr val="3333CC"/>
                </a:solidFill>
              </a:rPr>
              <a:t>Dim </a:t>
            </a:r>
            <a:r>
              <a:rPr lang="en-US" sz="2100" dirty="0" err="1">
                <a:solidFill>
                  <a:srgbClr val="3333CC"/>
                </a:solidFill>
              </a:rPr>
              <a:t>Selek</a:t>
            </a:r>
            <a:r>
              <a:rPr lang="en-US" sz="2100" dirty="0">
                <a:solidFill>
                  <a:srgbClr val="3333CC"/>
                </a:solidFill>
              </a:rPr>
              <a:t> as Range</a:t>
            </a:r>
          </a:p>
          <a:p>
            <a:pPr marL="239713" indent="-239713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Set </a:t>
            </a:r>
            <a:r>
              <a:rPr lang="sr-Latn-CS" sz="2100" dirty="0">
                <a:solidFill>
                  <a:srgbClr val="3333CC"/>
                </a:solidFill>
              </a:rPr>
              <a:t>Selek = Documents(1).Content</a:t>
            </a:r>
          </a:p>
          <a:p>
            <a:pPr marL="239713" indent="-239713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Selek.Collapse wdCollapseEnd</a:t>
            </a:r>
          </a:p>
          <a:p>
            <a:pPr marL="239713" indent="-23971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Documents(1).Tables.Add  Selek, 2, </a:t>
            </a:r>
            <a:r>
              <a:rPr lang="sr-Latn-CS" sz="2100" dirty="0" smtClean="0">
                <a:solidFill>
                  <a:srgbClr val="3333CC"/>
                </a:solidFill>
              </a:rPr>
              <a:t>3</a:t>
            </a:r>
            <a:endParaRPr lang="sr-Latn-CS" sz="2100" dirty="0">
              <a:solidFill>
                <a:srgbClr val="3333CC"/>
              </a:solidFill>
            </a:endParaRPr>
          </a:p>
        </p:txBody>
      </p:sp>
      <p:sp>
        <p:nvSpPr>
          <p:cNvPr id="9220" name="Rectangle 33"/>
          <p:cNvSpPr>
            <a:spLocks noChangeArrowheads="1"/>
          </p:cNvSpPr>
          <p:nvPr/>
        </p:nvSpPr>
        <p:spPr bwMode="auto">
          <a:xfrm>
            <a:off x="250825" y="4121150"/>
            <a:ext cx="8583613" cy="254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sr-Latn-CS" sz="2100" dirty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729162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Objekt Table - </a:t>
            </a:r>
            <a:r>
              <a:rPr lang="sr-Latn-CS" sz="3600" smtClean="0"/>
              <a:t>Metode</a:t>
            </a:r>
            <a:endParaRPr lang="en-US" sz="3600" smtClean="0"/>
          </a:p>
        </p:txBody>
      </p:sp>
      <p:graphicFrame>
        <p:nvGraphicFramePr>
          <p:cNvPr id="258272" name="Group 224"/>
          <p:cNvGraphicFramePr>
            <a:graphicFrameLocks noGrp="1"/>
          </p:cNvGraphicFramePr>
          <p:nvPr/>
        </p:nvGraphicFramePr>
        <p:xfrm>
          <a:off x="252413" y="1358900"/>
          <a:ext cx="8640762" cy="5043489"/>
        </p:xfrm>
        <a:graphic>
          <a:graphicData uri="http://schemas.openxmlformats.org/drawingml/2006/table">
            <a:tbl>
              <a:tblPr/>
              <a:tblGrid>
                <a:gridCol w="1366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73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15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6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Cell</a:t>
                      </a: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objekt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Cell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koji predstavlja jednu ćeliju tabele. Sintaksa je: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Cell(Row, Column)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gde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Row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predstavlja redni broj vrste, a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Column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redni broj kolone date ćelije. Oba argumenta su obavezna. Na primer, naredba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Tables(1).Cell(1,1).Delete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Courier New" pitchFamily="49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briše prvu ćeliju prve tabele aktivnog dokumenta.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5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Delete</a:t>
                      </a: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tabele.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5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Select</a:t>
                      </a: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Selektovanje tabele.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5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Sort</a:t>
                      </a: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Sortiranje tabele.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10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Split</a:t>
                      </a: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Deljenje tabele umetanjem praznog pasusa iznad specificirane vrste i vraća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Table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objekt koji sadrži specificiranu vrstu i vrste nakon nje. Sintaksa je: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Split(BeforeRow)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gde je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BeforeRow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redni broj vrste iznad koje umećemo pasus.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521325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Kolekcije Rows i Columns</a:t>
            </a:r>
          </a:p>
        </p:txBody>
      </p:sp>
      <p:sp>
        <p:nvSpPr>
          <p:cNvPr id="11267" name="Rectangle 29"/>
          <p:cNvSpPr>
            <a:spLocks noChangeArrowheads="1"/>
          </p:cNvSpPr>
          <p:nvPr/>
        </p:nvSpPr>
        <p:spPr bwMode="auto">
          <a:xfrm>
            <a:off x="250825" y="1412776"/>
            <a:ext cx="8713788" cy="504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100" dirty="0"/>
              <a:t>K</a:t>
            </a:r>
            <a:r>
              <a:rPr lang="pt-BR" sz="2100" dirty="0"/>
              <a:t>orisno je navesti i metod</a:t>
            </a:r>
            <a:r>
              <a:rPr lang="sr-Latn-CS" sz="2100" dirty="0"/>
              <a:t>e</a:t>
            </a:r>
            <a:r>
              <a:rPr lang="pt-BR" sz="2100" dirty="0"/>
              <a:t> </a:t>
            </a:r>
            <a:r>
              <a:rPr lang="pt-BR" sz="2100" dirty="0">
                <a:solidFill>
                  <a:srgbClr val="3333CC"/>
                </a:solidFill>
              </a:rPr>
              <a:t>Add</a:t>
            </a:r>
            <a:r>
              <a:rPr lang="pt-BR" sz="2100" dirty="0"/>
              <a:t> </a:t>
            </a:r>
            <a:r>
              <a:rPr lang="sr-Latn-CS" sz="2100" dirty="0"/>
              <a:t>i </a:t>
            </a:r>
            <a:r>
              <a:rPr lang="sr-Latn-CS" sz="2100" dirty="0">
                <a:solidFill>
                  <a:srgbClr val="3333CC"/>
                </a:solidFill>
              </a:rPr>
              <a:t>Delete</a:t>
            </a:r>
            <a:r>
              <a:rPr lang="sr-Latn-CS" sz="2100" dirty="0"/>
              <a:t> </a:t>
            </a:r>
            <a:r>
              <a:rPr lang="pt-BR" sz="2100" dirty="0"/>
              <a:t>kolekcija </a:t>
            </a:r>
            <a:r>
              <a:rPr lang="pt-BR" sz="2100" dirty="0">
                <a:solidFill>
                  <a:srgbClr val="3333CC"/>
                </a:solidFill>
              </a:rPr>
              <a:t>Rows</a:t>
            </a:r>
            <a:r>
              <a:rPr lang="pt-BR" sz="2100" dirty="0"/>
              <a:t> i </a:t>
            </a:r>
            <a:r>
              <a:rPr lang="pt-BR" sz="2100" dirty="0">
                <a:solidFill>
                  <a:srgbClr val="3333CC"/>
                </a:solidFill>
              </a:rPr>
              <a:t>Columns</a:t>
            </a:r>
            <a:r>
              <a:rPr lang="sr-Latn-CS" sz="2100" dirty="0"/>
              <a:t>.</a:t>
            </a:r>
          </a:p>
          <a:p>
            <a:pPr marL="239713" indent="-239713">
              <a:spcBef>
                <a:spcPts val="900"/>
              </a:spcBef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Metoda </a:t>
            </a:r>
            <a:r>
              <a:rPr lang="sr-Latn-CS" sz="2100" dirty="0">
                <a:solidFill>
                  <a:srgbClr val="3333CC"/>
                </a:solidFill>
              </a:rPr>
              <a:t>Add</a:t>
            </a:r>
            <a:r>
              <a:rPr lang="pt-BR" sz="2100" dirty="0"/>
              <a:t> </a:t>
            </a:r>
            <a:r>
              <a:rPr lang="pt-BR" sz="2100" dirty="0" smtClean="0"/>
              <a:t>dodaj</a:t>
            </a:r>
            <a:r>
              <a:rPr lang="sr-Latn-CS" sz="2100" dirty="0"/>
              <a:t>e</a:t>
            </a:r>
            <a:r>
              <a:rPr lang="pt-BR" sz="2100" dirty="0"/>
              <a:t> nove vrste i </a:t>
            </a:r>
            <a:r>
              <a:rPr lang="pt-BR" sz="2100" dirty="0" smtClean="0"/>
              <a:t>kolone</a:t>
            </a:r>
            <a:r>
              <a:rPr lang="sr-Latn-ME" sz="2100" dirty="0" smtClean="0"/>
              <a:t> </a:t>
            </a:r>
            <a:r>
              <a:rPr lang="pt-BR" sz="2100" dirty="0" smtClean="0"/>
              <a:t>u tabelu. </a:t>
            </a:r>
            <a:r>
              <a:rPr lang="pt-BR" sz="2100" dirty="0"/>
              <a:t>U oba slučaja, ova metoda ima jedan </a:t>
            </a:r>
            <a:r>
              <a:rPr lang="sr-Latn-CS" sz="2100" dirty="0"/>
              <a:t>opcioni</a:t>
            </a:r>
            <a:r>
              <a:rPr lang="pt-BR" sz="2100" dirty="0"/>
              <a:t> argument</a:t>
            </a:r>
            <a:r>
              <a:rPr lang="sr-Latn-CS" sz="2100" dirty="0"/>
              <a:t> -</a:t>
            </a:r>
            <a:r>
              <a:rPr lang="pt-BR" sz="2100" dirty="0"/>
              <a:t> </a:t>
            </a:r>
            <a:r>
              <a:rPr lang="sr-Latn-ME" sz="2100" dirty="0" smtClean="0">
                <a:solidFill>
                  <a:srgbClr val="FF0000"/>
                </a:solidFill>
              </a:rPr>
              <a:t>objekat</a:t>
            </a:r>
            <a:r>
              <a:rPr lang="pt-BR" sz="2100" dirty="0" smtClean="0">
                <a:solidFill>
                  <a:srgbClr val="FF0000"/>
                </a:solidFill>
              </a:rPr>
              <a:t> </a:t>
            </a:r>
            <a:r>
              <a:rPr lang="pt-BR" sz="2100" dirty="0">
                <a:solidFill>
                  <a:srgbClr val="FF0000"/>
                </a:solidFill>
              </a:rPr>
              <a:t>vrste</a:t>
            </a:r>
            <a:r>
              <a:rPr lang="sr-Latn-CS" sz="2100" dirty="0">
                <a:solidFill>
                  <a:srgbClr val="FF0000"/>
                </a:solidFill>
              </a:rPr>
              <a:t> (</a:t>
            </a:r>
            <a:r>
              <a:rPr lang="pt-BR" sz="2100" dirty="0">
                <a:solidFill>
                  <a:srgbClr val="FF0000"/>
                </a:solidFill>
              </a:rPr>
              <a:t>kolone</a:t>
            </a:r>
            <a:r>
              <a:rPr lang="sr-Latn-CS" sz="2100" dirty="0">
                <a:solidFill>
                  <a:srgbClr val="FF0000"/>
                </a:solidFill>
              </a:rPr>
              <a:t>)</a:t>
            </a:r>
            <a:r>
              <a:rPr lang="pt-BR" sz="2100" dirty="0"/>
              <a:t>, ispred koje su ubacuje nova vrsta</a:t>
            </a:r>
            <a:r>
              <a:rPr lang="sr-Latn-CS" sz="2100" dirty="0"/>
              <a:t> (</a:t>
            </a:r>
            <a:r>
              <a:rPr lang="pt-BR" sz="2100" dirty="0"/>
              <a:t>kolona</a:t>
            </a:r>
            <a:r>
              <a:rPr lang="sr-Latn-CS" sz="2100" dirty="0"/>
              <a:t>)</a:t>
            </a:r>
            <a:r>
              <a:rPr lang="pt-BR" sz="2100" dirty="0"/>
              <a:t>.</a:t>
            </a:r>
            <a:r>
              <a:rPr lang="sr-Latn-CS" sz="2100" dirty="0"/>
              <a:t> Ukoliko se ovaj argument izostavi, dodavanje se vrši nakon poslednje vrste (kolone).</a:t>
            </a:r>
          </a:p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Na primer, ubacivanje nove </a:t>
            </a:r>
            <a:r>
              <a:rPr lang="sr-Latn-CS" sz="2100" dirty="0" smtClean="0"/>
              <a:t>vrste, </a:t>
            </a:r>
            <a:r>
              <a:rPr lang="sr-Latn-CS" sz="2100" dirty="0"/>
              <a:t>ispred </a:t>
            </a:r>
            <a:r>
              <a:rPr lang="sr-Latn-CS" sz="2100" dirty="0" smtClean="0"/>
              <a:t>četvrte vrste </a:t>
            </a:r>
            <a:r>
              <a:rPr lang="sr-Latn-CS" sz="2100" dirty="0"/>
              <a:t>prve </a:t>
            </a:r>
            <a:r>
              <a:rPr lang="sr-Latn-CS" sz="2100" dirty="0" smtClean="0"/>
              <a:t>tabele </a:t>
            </a:r>
            <a:r>
              <a:rPr lang="sr-Latn-CS" sz="2100" dirty="0"/>
              <a:t>aktivnog </a:t>
            </a:r>
            <a:r>
              <a:rPr lang="sr-Latn-CS" sz="2100" dirty="0" smtClean="0"/>
              <a:t>dokumenta, </a:t>
            </a:r>
            <a:r>
              <a:rPr lang="sr-Latn-CS" sz="2100" dirty="0"/>
              <a:t>bi išlo:</a:t>
            </a: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Dim T As Table</a:t>
            </a: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Set T = ActiveDocument.Tables(1)</a:t>
            </a: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T.Rows.Add  T.Rows(4)</a:t>
            </a:r>
          </a:p>
          <a:p>
            <a:pPr marL="239713" indent="-239713">
              <a:spcBef>
                <a:spcPct val="5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pt-BR" sz="2100" dirty="0"/>
              <a:t>Brisanje specificiranih vrsta i kolona se vrši metodom </a:t>
            </a:r>
            <a:r>
              <a:rPr lang="pt-BR" sz="2100" dirty="0">
                <a:solidFill>
                  <a:srgbClr val="3333CC"/>
                </a:solidFill>
              </a:rPr>
              <a:t>Delete</a:t>
            </a:r>
            <a:r>
              <a:rPr lang="pt-BR" sz="2100" dirty="0"/>
              <a:t>.</a:t>
            </a:r>
            <a:endParaRPr lang="sr-Latn-CS" sz="2100" dirty="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Na primer, brisanje druge kolone prethodno definisane tabele </a:t>
            </a:r>
            <a:r>
              <a:rPr lang="sr-Latn-CS" sz="2100" dirty="0">
                <a:solidFill>
                  <a:srgbClr val="3333CC"/>
                </a:solidFill>
              </a:rPr>
              <a:t>T</a:t>
            </a:r>
            <a:r>
              <a:rPr lang="sr-Latn-CS" sz="2100" dirty="0"/>
              <a:t> bi bilo: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</a:t>
            </a:r>
            <a:r>
              <a:rPr lang="pt-BR" sz="2100" dirty="0">
                <a:solidFill>
                  <a:srgbClr val="3333CC"/>
                </a:solidFill>
              </a:rPr>
              <a:t>T.Columns(2).Delete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27901</TotalTime>
  <Words>2567</Words>
  <Application>Microsoft Office PowerPoint</Application>
  <PresentationFormat>On-screen Show (4:3)</PresentationFormat>
  <Paragraphs>337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Arial Black</vt:lpstr>
      <vt:lpstr>Courier New</vt:lpstr>
      <vt:lpstr>Tahoma</vt:lpstr>
      <vt:lpstr>Times New Roman</vt:lpstr>
      <vt:lpstr>Wingdings</vt:lpstr>
      <vt:lpstr>Pixel</vt:lpstr>
      <vt:lpstr>Programiranje kroz aplikacije</vt:lpstr>
      <vt:lpstr>Objekt Paragraph</vt:lpstr>
      <vt:lpstr>Objekt Paragraph - Metode</vt:lpstr>
      <vt:lpstr>Objekt Paragraph - Primer</vt:lpstr>
      <vt:lpstr>Objekti Tables i Table</vt:lpstr>
      <vt:lpstr>Objekti Tables i Table - Osobine</vt:lpstr>
      <vt:lpstr>Kolekcija Tables – Metoda Add</vt:lpstr>
      <vt:lpstr>Objekt Table - Metode</vt:lpstr>
      <vt:lpstr>Kolekcije Rows i Columns</vt:lpstr>
      <vt:lpstr>Rad sa tabelama – Primer 1</vt:lpstr>
      <vt:lpstr>Rad sa tabelama – Primer 2</vt:lpstr>
      <vt:lpstr>Rad sa tabelama – Primer 2 (nastavak)</vt:lpstr>
      <vt:lpstr>Simultani rad sa Word-om i Excel-om</vt:lpstr>
      <vt:lpstr>Referenca na objektnu biblioteku Excel-a</vt:lpstr>
      <vt:lpstr>Primer 1</vt:lpstr>
      <vt:lpstr>Alternativno kreiranje Excel radne sveske</vt:lpstr>
      <vt:lpstr>Primer 2</vt:lpstr>
      <vt:lpstr>Primer 2 – Kontrole u dokumentu</vt:lpstr>
      <vt:lpstr>Još malo o kontrolama u dokumentu</vt:lpstr>
      <vt:lpstr>Primer 3</vt:lpstr>
      <vt:lpstr>Primer 4</vt:lpstr>
      <vt:lpstr>Primer 4</vt:lpstr>
      <vt:lpstr>Primer 4 - Kontrole </vt:lpstr>
      <vt:lpstr>K  R  A  J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691</cp:revision>
  <dcterms:created xsi:type="dcterms:W3CDTF">2004-08-23T07:37:27Z</dcterms:created>
  <dcterms:modified xsi:type="dcterms:W3CDTF">2022-04-27T07:03:45Z</dcterms:modified>
</cp:coreProperties>
</file>