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5"/>
  </p:handoutMasterIdLst>
  <p:sldIdLst>
    <p:sldId id="256" r:id="rId2"/>
    <p:sldId id="295" r:id="rId3"/>
    <p:sldId id="258" r:id="rId4"/>
    <p:sldId id="259" r:id="rId5"/>
    <p:sldId id="296" r:id="rId6"/>
    <p:sldId id="260" r:id="rId7"/>
    <p:sldId id="283" r:id="rId8"/>
    <p:sldId id="297" r:id="rId9"/>
    <p:sldId id="262" r:id="rId10"/>
    <p:sldId id="261" r:id="rId11"/>
    <p:sldId id="263" r:id="rId12"/>
    <p:sldId id="264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3" r:id="rId21"/>
    <p:sldId id="292" r:id="rId22"/>
    <p:sldId id="291" r:id="rId23"/>
    <p:sldId id="294" r:id="rId24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3300"/>
    <a:srgbClr val="CCFFCC"/>
    <a:srgbClr val="3399FF"/>
    <a:srgbClr val="CC6600"/>
    <a:srgbClr val="FF9900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7" d="100"/>
          <a:sy n="127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60DB001-0F50-425D-A699-AFAAD9ECE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31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2747-3FAE-4FF2-8C5E-4DCBFD06D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8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0621A-A1D9-406B-BE16-41F6707D8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5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B8267-A96E-4A57-B754-C5B0EC95D8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98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2A924-3F63-4C4D-B771-F803BC88F9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2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3A2C9-ED54-4AE4-97A3-196B9A52D4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70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9ECBE-3865-4EC9-8193-A33ECF95D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50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A2C8-17B3-4433-8CF8-C81DE7D0B5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5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96E4-3C24-4D5D-82A5-AE26943C44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69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74A1-8311-42E2-9A7D-FE1EC82F7E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0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70A02-762D-4354-8491-EA2DD5A3E6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8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2BF63-3B24-4AFE-8448-90D87C2309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31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3435D-C4EE-4E78-B5FE-F7AFF9088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7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756C1EC-1277-479E-ACF6-DB7BEA4CD8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5157192"/>
            <a:ext cx="3456384" cy="792088"/>
          </a:xfrm>
        </p:spPr>
        <p:txBody>
          <a:bodyPr/>
          <a:lstStyle/>
          <a:p>
            <a:pPr eaLnBrk="1" hangingPunct="1"/>
            <a:r>
              <a:rPr lang="en-US" sz="4000" dirty="0" smtClean="0"/>
              <a:t>Word </a:t>
            </a:r>
            <a:r>
              <a:rPr lang="en-US" sz="4000" dirty="0" err="1" smtClean="0"/>
              <a:t>i</a:t>
            </a:r>
            <a:r>
              <a:rPr lang="en-US" sz="4000" dirty="0" smtClean="0"/>
              <a:t> VBA</a:t>
            </a:r>
            <a:endParaRPr lang="sr-Latn-C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Objekti koji predstavljaju tekst </a:t>
            </a:r>
            <a:endParaRPr lang="en-US" sz="36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272337" cy="32400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smtClean="0"/>
              <a:t>Sledeći objekti omogućuju rad sa tekstom u Word VBA: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Range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Selection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Characters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Words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Sentences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Paragraphs</a:t>
            </a:r>
          </a:p>
          <a:p>
            <a:pPr marL="239713" indent="-239713" eaLnBrk="1" hangingPunct="1">
              <a:lnSpc>
                <a:spcPct val="80000"/>
              </a:lnSpc>
              <a:spcBef>
                <a:spcPct val="70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en-GB" sz="2100" smtClean="0"/>
              <a:t>U nastavku ćemo opisati svaki od ovih objekata.</a:t>
            </a:r>
            <a:r>
              <a:rPr lang="sr-Latn-CS" sz="2100" smtClean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448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379538"/>
            <a:ext cx="8712200" cy="49291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U Excel-u ne postoji objekt koji predstavlja jednu ćeliju radnog lista, već se ćelija predstavlja pomoću objekta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U Word-u, slično, ne postoji objekt koji predstavlja jedan karakter ili reč, već se u tu svrhu koristi objekt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Objekt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predstavlja neprekinutu sekciju teksta u dokumentu, pa može predstavljati </a:t>
            </a:r>
            <a:r>
              <a:rPr lang="sr-Latn-CS" sz="2100" u="sng" dirty="0" smtClean="0"/>
              <a:t>sve između jednog karaktera i čitavog dokumenta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Objekt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se može dobiti pomoću </a:t>
            </a:r>
            <a:r>
              <a:rPr lang="sr-Latn-CS" sz="2100" dirty="0" smtClean="0">
                <a:solidFill>
                  <a:srgbClr val="FF0000"/>
                </a:solidFill>
              </a:rPr>
              <a:t>metode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00B050"/>
                </a:solidFill>
              </a:rPr>
              <a:t>osobine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FF0000"/>
                </a:solidFill>
              </a:rPr>
              <a:t>Metoda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se odnosi na objekt </a:t>
            </a:r>
            <a:r>
              <a:rPr lang="sr-Latn-CS" sz="2100" dirty="0" smtClean="0">
                <a:solidFill>
                  <a:srgbClr val="3333CC"/>
                </a:solidFill>
              </a:rPr>
              <a:t>Document </a:t>
            </a:r>
            <a:r>
              <a:rPr lang="sr-Latn-CS" sz="2100" dirty="0" smtClean="0"/>
              <a:t>(objašnjeno - slajd 8)</a:t>
            </a:r>
            <a:r>
              <a:rPr lang="sr-Latn-CS" sz="2100" dirty="0" smtClean="0">
                <a:solidFill>
                  <a:srgbClr val="3333CC"/>
                </a:solidFill>
              </a:rPr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00B050"/>
                </a:solidFill>
              </a:rPr>
              <a:t>Osobinu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ima veliki broj Word-ovih objekata. Ova osobina je važna jer kod nekih objekata predstavlja jedini način rada sa tekstom. Na primer, objekt </a:t>
            </a:r>
            <a:r>
              <a:rPr lang="sr-Latn-CS" sz="2100" dirty="0" smtClean="0">
                <a:solidFill>
                  <a:srgbClr val="3333CC"/>
                </a:solidFill>
              </a:rPr>
              <a:t>Paragraph</a:t>
            </a:r>
            <a:r>
              <a:rPr lang="sr-Latn-CS" sz="2100" dirty="0" smtClean="0"/>
              <a:t> nema osobinu </a:t>
            </a:r>
            <a:r>
              <a:rPr lang="sr-Latn-CS" sz="2100" dirty="0" smtClean="0">
                <a:solidFill>
                  <a:srgbClr val="3333CC"/>
                </a:solidFill>
              </a:rPr>
              <a:t>Font</a:t>
            </a:r>
            <a:r>
              <a:rPr lang="sr-Latn-CS" sz="2100" dirty="0" smtClean="0"/>
              <a:t>, pa se podešavanje fonta vrši preko osobine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, npr.: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Documents(1).Paragraphs(1).Range.Font.Bold = True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51296" y="529431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Objekt Range </a:t>
            </a:r>
            <a:r>
              <a:rPr lang="sr-Latn-CS" sz="3600" dirty="0"/>
              <a:t>– </a:t>
            </a:r>
            <a:r>
              <a:rPr lang="sr-Latn-CS" sz="3600" dirty="0" smtClean="0"/>
              <a:t>Osobine</a:t>
            </a:r>
            <a:endParaRPr lang="en-US" sz="3600" dirty="0" smtClean="0"/>
          </a:p>
        </p:txBody>
      </p:sp>
      <p:graphicFrame>
        <p:nvGraphicFramePr>
          <p:cNvPr id="215552" name="Group 5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3353416"/>
              </p:ext>
            </p:extLst>
          </p:nvPr>
        </p:nvGraphicFramePr>
        <p:xfrm>
          <a:off x="347663" y="1452563"/>
          <a:ext cx="8512175" cy="4825465"/>
        </p:xfrm>
        <a:graphic>
          <a:graphicData uri="http://schemas.openxmlformats.org/drawingml/2006/table">
            <a:tbl>
              <a:tblPr/>
              <a:tblGrid>
                <a:gridCol w="160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49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145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opseg boldovan,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nijedan karakter opsega nije boldovan 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wdUndefined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deo opsega boldovan. Može se setovati na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se bolduje),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(uklanja se boldovanje) ili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wdToggle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(True se menja u False i obrnuto).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4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Italic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Isto kao za osobinu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karakteri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rečenice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pasusi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41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ili menja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određuje formatiranje karaktera opsega.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06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Text</a:t>
                      </a: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ili menja tekst opsega. Na primer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Activedocument.Paragraphs(1).Range.Text = "Prvi pasus"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 zameniti prvi pasus aktivnog dokumenta datim tekstom.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51600" y="526489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Objekt Range </a:t>
            </a:r>
            <a:r>
              <a:rPr lang="sr-Latn-CS" sz="3600" dirty="0"/>
              <a:t>– </a:t>
            </a:r>
            <a:r>
              <a:rPr lang="sr-Latn-CS" sz="3600" dirty="0" smtClean="0"/>
              <a:t>Metode</a:t>
            </a:r>
            <a:endParaRPr lang="en-US" sz="3600" dirty="0" smtClean="0"/>
          </a:p>
        </p:txBody>
      </p:sp>
      <p:graphicFrame>
        <p:nvGraphicFramePr>
          <p:cNvPr id="239687" name="Group 7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752612"/>
              </p:ext>
            </p:extLst>
          </p:nvPr>
        </p:nvGraphicFramePr>
        <p:xfrm>
          <a:off x="457200" y="1619250"/>
          <a:ext cx="8218488" cy="4000535"/>
        </p:xfrm>
        <a:graphic>
          <a:graphicData uri="http://schemas.openxmlformats.org/drawingml/2006/table">
            <a:tbl>
              <a:tblPr/>
              <a:tblGrid>
                <a:gridCol w="155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Copy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Kopiranje sadr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ž</a:t>
                      </a: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aja opsega na Clipboard.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0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Cut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Premeštanje sadržaja opsega na Clipboard.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779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Paste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Smešta sadržaj Clipboard-a na tekuću poziciju opsega. Da bismo izbegli prepisivanje preko selektovanog opsega, upotrebiti metodu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Collapse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pre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Paste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080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Delete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Brisanje dela opsega ili čitavog opsega. Ako se navede bez argumenata, briše se ceo opseg. Ako se navede sa argumentima, na sledeći način: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Delete(Unit, Count)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briše se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jedinica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može biti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wdCharacter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(podrazumevano) ili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wdWord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 Ako je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pozitivan broj, brišu se jedinice unapred, a ako je negativan brisanje je unazad.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7321550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Range – Metode</a:t>
            </a:r>
            <a:r>
              <a:rPr lang="en-US" sz="3600" dirty="0" smtClean="0"/>
              <a:t> (</a:t>
            </a:r>
            <a:r>
              <a:rPr lang="en-US" sz="3600" dirty="0" err="1" smtClean="0"/>
              <a:t>nastavak</a:t>
            </a:r>
            <a:r>
              <a:rPr lang="en-US" sz="3600" dirty="0" smtClean="0"/>
              <a:t>)</a:t>
            </a:r>
          </a:p>
        </p:txBody>
      </p:sp>
      <p:graphicFrame>
        <p:nvGraphicFramePr>
          <p:cNvPr id="240685" name="Group 45"/>
          <p:cNvGraphicFramePr>
            <a:graphicFrameLocks noGrp="1"/>
          </p:cNvGraphicFramePr>
          <p:nvPr>
            <p:ph idx="1"/>
          </p:nvPr>
        </p:nvGraphicFramePr>
        <p:xfrm>
          <a:off x="301625" y="1662113"/>
          <a:ext cx="8580438" cy="4773862"/>
        </p:xfrm>
        <a:graphic>
          <a:graphicData uri="http://schemas.openxmlformats.org/drawingml/2006/table">
            <a:tbl>
              <a:tblPr/>
              <a:tblGrid>
                <a:gridCol w="289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3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10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posle specificiranog opsega. Sintaksa 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InsertAfter(Text)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ć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2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ispred specificiranog opsega. Sintaksa je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InsertBefore(Text)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271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InsertParagraphAfter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posle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370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InsertParagraphBefore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ispred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9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Select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Selektovanje specificiranog opsega.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6480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Selection</a:t>
            </a:r>
          </a:p>
        </p:txBody>
      </p:sp>
      <p:sp>
        <p:nvSpPr>
          <p:cNvPr id="17411" name="Rectangle 31"/>
          <p:cNvSpPr>
            <a:spLocks noChangeArrowheads="1"/>
          </p:cNvSpPr>
          <p:nvPr/>
        </p:nvSpPr>
        <p:spPr bwMode="auto">
          <a:xfrm>
            <a:off x="250825" y="1433513"/>
            <a:ext cx="8713788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predstavlja tekuću selekciju u Word-ovom dokumentu, tj. sve što je u datom trenutku selektovano (blok teksta, tekst bo</a:t>
            </a:r>
            <a:r>
              <a:rPr lang="en-US" sz="2100"/>
              <a:t>ks</a:t>
            </a:r>
            <a:r>
              <a:rPr lang="sr-Latn-CS" sz="2100"/>
              <a:t>, tabela, slika, …). Ako ništa nije selektovano,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označava tekuću tačku za umetanje. </a:t>
            </a:r>
            <a:endParaRPr lang="en-US" sz="2100"/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/>
              <a:t>O</a:t>
            </a:r>
            <a:r>
              <a:rPr lang="sr-Latn-CS" sz="2100"/>
              <a:t>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en-US" sz="2100"/>
              <a:t> vra</a:t>
            </a:r>
            <a:r>
              <a:rPr lang="sr-Latn-CS" sz="2100"/>
              <a:t>ća osobina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objekta </a:t>
            </a:r>
            <a:r>
              <a:rPr lang="sr-Latn-CS" sz="2100">
                <a:solidFill>
                  <a:srgbClr val="3333CC"/>
                </a:solidFill>
              </a:rPr>
              <a:t>Application</a:t>
            </a:r>
            <a:r>
              <a:rPr lang="sr-Latn-CS" sz="2100"/>
              <a:t>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U svakom trenutku u dokumentu može postojati samo jedna selekcija, a ukoliko postoji više otvorenih dokumenata, samo jedna selekcija može biti aktivna.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su dosta slični. Razlikuju se po tome da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odgovara jednoj aktivnoj selekciji, 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postoji nezavisno od kursora i selekcije, uvek se sastoji od teksta i može se pristupiti bilo kojem broju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objekata.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dele veliki broj osobina i metoda. Na sledećem slajdu je prikazan jedan broj metoda objekta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koji nisu navedeni kod objekta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6384925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</a:t>
            </a:r>
            <a:r>
              <a:rPr lang="en-US" sz="3600" dirty="0" smtClean="0"/>
              <a:t>Selection</a:t>
            </a:r>
            <a:r>
              <a:rPr lang="sr-Latn-CS" sz="3600" dirty="0" smtClean="0"/>
              <a:t> – još metoda</a:t>
            </a:r>
            <a:endParaRPr lang="en-US" sz="3600" dirty="0" smtClean="0"/>
          </a:p>
        </p:txBody>
      </p:sp>
      <p:graphicFrame>
        <p:nvGraphicFramePr>
          <p:cNvPr id="242771" name="Group 8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999912"/>
              </p:ext>
            </p:extLst>
          </p:nvPr>
        </p:nvGraphicFramePr>
        <p:xfrm>
          <a:off x="396875" y="1576388"/>
          <a:ext cx="8362950" cy="4381502"/>
        </p:xfrm>
        <a:graphic>
          <a:graphicData uri="http://schemas.openxmlformats.org/drawingml/2006/table">
            <a:tbl>
              <a:tblPr/>
              <a:tblGrid>
                <a:gridCol w="2078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4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vraća tip selekcije.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1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TypeBackspace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briše karakter koji prethodi selekciji. Ovaj metod je funkcionalno isti kao dugme Backspace.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99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TypeParagraph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umeće novi, prazni, pasus.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Ovaj metod je funkcionalno isti kao dugme Enter.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83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za umetanje teksta u dokument. Sintaksa je: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TypeText(Text)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umeće. N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imer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želimo da ispred tekuće selekcije umetnemo tekst "Dobar dan", potrebno je da uradimo sledeće: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Selection.Collapse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wdCollapseStart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Selection.TypeText  "Dobar dan"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29289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Jedan primer</a:t>
            </a:r>
            <a:endParaRPr lang="en-US" sz="3600" smtClean="0"/>
          </a:p>
        </p:txBody>
      </p:sp>
      <p:sp>
        <p:nvSpPr>
          <p:cNvPr id="19459" name="Rectangle 27"/>
          <p:cNvSpPr>
            <a:spLocks noChangeArrowheads="1"/>
          </p:cNvSpPr>
          <p:nvPr/>
        </p:nvSpPr>
        <p:spPr bwMode="auto">
          <a:xfrm>
            <a:off x="273050" y="1177925"/>
            <a:ext cx="87137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100" dirty="0"/>
              <a:t>Napisati p</a:t>
            </a:r>
            <a:r>
              <a:rPr lang="en-GB" sz="2100" dirty="0" err="1"/>
              <a:t>rocedur</a:t>
            </a:r>
            <a:r>
              <a:rPr lang="sr-Latn-CS" sz="2100" dirty="0"/>
              <a:t>u</a:t>
            </a:r>
            <a:r>
              <a:rPr lang="en-GB" sz="2100" dirty="0"/>
              <a:t> </a:t>
            </a:r>
            <a:r>
              <a:rPr lang="sr-Latn-CS" sz="2100" dirty="0"/>
              <a:t>koja</a:t>
            </a:r>
            <a:r>
              <a:rPr lang="en-GB" sz="2100" dirty="0"/>
              <a:t> </a:t>
            </a:r>
            <a:r>
              <a:rPr lang="en-GB" sz="2100" dirty="0" err="1"/>
              <a:t>kreira</a:t>
            </a:r>
            <a:r>
              <a:rPr lang="en-GB" sz="2100" dirty="0"/>
              <a:t> </a:t>
            </a:r>
            <a:r>
              <a:rPr lang="en-GB" sz="2100" dirty="0" err="1"/>
              <a:t>novi</a:t>
            </a:r>
            <a:r>
              <a:rPr lang="en-GB" sz="2100" dirty="0"/>
              <a:t> </a:t>
            </a:r>
            <a:r>
              <a:rPr lang="en-GB" sz="2100" dirty="0" smtClean="0"/>
              <a:t>Word </a:t>
            </a:r>
            <a:r>
              <a:rPr lang="en-GB" sz="2100" dirty="0" err="1"/>
              <a:t>dokument</a:t>
            </a:r>
            <a:r>
              <a:rPr lang="en-GB" sz="2100" dirty="0"/>
              <a:t> </a:t>
            </a:r>
            <a:r>
              <a:rPr lang="en-GB" sz="2100" dirty="0" err="1"/>
              <a:t>kod</a:t>
            </a:r>
            <a:r>
              <a:rPr lang="en-GB" sz="2100" dirty="0"/>
              <a:t> </a:t>
            </a:r>
            <a:r>
              <a:rPr lang="en-GB" sz="2100" dirty="0" err="1"/>
              <a:t>koga</a:t>
            </a:r>
            <a:r>
              <a:rPr lang="en-GB" sz="2100" dirty="0"/>
              <a:t> je u </a:t>
            </a:r>
            <a:r>
              <a:rPr lang="en-GB" sz="2100" dirty="0" err="1"/>
              <a:t>svakom</a:t>
            </a:r>
            <a:r>
              <a:rPr lang="en-GB" sz="2100" dirty="0"/>
              <a:t> </a:t>
            </a:r>
            <a:r>
              <a:rPr lang="en-GB" sz="2100" dirty="0" err="1"/>
              <a:t>redu</a:t>
            </a:r>
            <a:r>
              <a:rPr lang="en-GB" sz="2100" dirty="0"/>
              <a:t> </a:t>
            </a:r>
            <a:r>
              <a:rPr lang="en-GB" sz="2100" dirty="0" err="1"/>
              <a:t>upisano</a:t>
            </a:r>
            <a:r>
              <a:rPr lang="en-GB" sz="2100" dirty="0"/>
              <a:t> </a:t>
            </a:r>
            <a:r>
              <a:rPr lang="en-GB" sz="2100" dirty="0" err="1"/>
              <a:t>ime</a:t>
            </a:r>
            <a:r>
              <a:rPr lang="en-GB" sz="2100" dirty="0"/>
              <a:t> </a:t>
            </a:r>
            <a:r>
              <a:rPr lang="en-GB" sz="2100" dirty="0" err="1"/>
              <a:t>jednog</a:t>
            </a:r>
            <a:r>
              <a:rPr lang="en-GB" sz="2100" dirty="0"/>
              <a:t> .</a:t>
            </a:r>
            <a:r>
              <a:rPr lang="en-GB" sz="2100" dirty="0" err="1" smtClean="0"/>
              <a:t>docx</a:t>
            </a:r>
            <a:r>
              <a:rPr lang="en-GB" sz="2100" dirty="0" smtClean="0"/>
              <a:t> </a:t>
            </a:r>
            <a:r>
              <a:rPr lang="en-GB" sz="2100" dirty="0" err="1"/>
              <a:t>fajla</a:t>
            </a:r>
            <a:r>
              <a:rPr lang="en-GB" sz="2100" dirty="0"/>
              <a:t> </a:t>
            </a:r>
            <a:r>
              <a:rPr lang="en-GB" sz="2100" dirty="0" err="1"/>
              <a:t>iz</a:t>
            </a:r>
            <a:r>
              <a:rPr lang="en-GB" sz="2100" dirty="0"/>
              <a:t> </a:t>
            </a:r>
            <a:r>
              <a:rPr lang="en-GB" sz="2100" dirty="0" err="1"/>
              <a:t>odabranog</a:t>
            </a:r>
            <a:r>
              <a:rPr lang="en-GB" sz="2100" dirty="0"/>
              <a:t> </a:t>
            </a:r>
            <a:r>
              <a:rPr lang="en-GB" sz="2100" dirty="0" err="1"/>
              <a:t>foldera</a:t>
            </a:r>
            <a:r>
              <a:rPr lang="en-GB" sz="2100" dirty="0"/>
              <a:t>. Folder se </a:t>
            </a:r>
            <a:r>
              <a:rPr lang="en-GB" sz="2100" dirty="0" err="1"/>
              <a:t>odabira</a:t>
            </a:r>
            <a:r>
              <a:rPr lang="en-GB" sz="2100" dirty="0"/>
              <a:t> </a:t>
            </a:r>
            <a:r>
              <a:rPr lang="en-GB" sz="2100" dirty="0" err="1"/>
              <a:t>pomoću</a:t>
            </a:r>
            <a:r>
              <a:rPr lang="en-GB" sz="2100" dirty="0"/>
              <a:t> </a:t>
            </a:r>
            <a:r>
              <a:rPr lang="en-GB" sz="2100" dirty="0" err="1">
                <a:solidFill>
                  <a:srgbClr val="3333CC"/>
                </a:solidFill>
              </a:rPr>
              <a:t>FileDialog</a:t>
            </a:r>
            <a:r>
              <a:rPr lang="en-GB" sz="2100" dirty="0"/>
              <a:t> </a:t>
            </a:r>
            <a:r>
              <a:rPr lang="en-GB" sz="2100" dirty="0" err="1"/>
              <a:t>objekta</a:t>
            </a:r>
            <a:r>
              <a:rPr lang="en-GB" sz="2100" dirty="0"/>
              <a:t>.</a:t>
            </a:r>
            <a:endParaRPr lang="sr-Latn-CS" sz="2100" dirty="0"/>
          </a:p>
        </p:txBody>
      </p:sp>
      <p:sp>
        <p:nvSpPr>
          <p:cNvPr id="19460" name="Rectangle 28"/>
          <p:cNvSpPr>
            <a:spLocks noChangeArrowheads="1"/>
          </p:cNvSpPr>
          <p:nvPr/>
        </p:nvSpPr>
        <p:spPr bwMode="auto">
          <a:xfrm>
            <a:off x="183089" y="2420938"/>
            <a:ext cx="4465638" cy="22891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ImenaFajlova()</a:t>
            </a:r>
          </a:p>
          <a:p>
            <a:r>
              <a:rPr lang="sr-Latn-CS" dirty="0">
                <a:solidFill>
                  <a:srgbClr val="3333CC"/>
                </a:solidFill>
              </a:rPr>
              <a:t>Dim FD As FileDialog, Dok As Document</a:t>
            </a:r>
          </a:p>
          <a:p>
            <a:r>
              <a:rPr lang="sr-Latn-CS" dirty="0">
                <a:solidFill>
                  <a:srgbClr val="3333CC"/>
                </a:solidFill>
              </a:rPr>
              <a:t>Dim ImeFold As String, ImeFajla As String</a:t>
            </a:r>
          </a:p>
          <a:p>
            <a:r>
              <a:rPr lang="sr-Latn-CS" dirty="0">
                <a:solidFill>
                  <a:srgbClr val="3333CC"/>
                </a:solidFill>
              </a:rPr>
              <a:t>Set FD = Application.FileDialog( _</a:t>
            </a:r>
          </a:p>
          <a:p>
            <a:r>
              <a:rPr lang="sr-Latn-CS" dirty="0">
                <a:solidFill>
                  <a:srgbClr val="3333CC"/>
                </a:solidFill>
              </a:rPr>
              <a:t>        msoFileDialogFolderPicker)</a:t>
            </a:r>
          </a:p>
          <a:p>
            <a:r>
              <a:rPr lang="sr-Latn-CS" dirty="0">
                <a:solidFill>
                  <a:srgbClr val="3333CC"/>
                </a:solidFill>
              </a:rPr>
              <a:t>FD.InitialFileName = "C:\Temp"</a:t>
            </a:r>
          </a:p>
          <a:p>
            <a:r>
              <a:rPr lang="sr-Latn-CS" dirty="0">
                <a:solidFill>
                  <a:srgbClr val="3333CC"/>
                </a:solidFill>
              </a:rPr>
              <a:t>FD.Title = "Odaberite folder"</a:t>
            </a:r>
          </a:p>
          <a:p>
            <a:r>
              <a:rPr lang="sr-Latn-CS" dirty="0">
                <a:solidFill>
                  <a:srgbClr val="3333CC"/>
                </a:solidFill>
              </a:rPr>
              <a:t>FD.Show</a:t>
            </a:r>
          </a:p>
        </p:txBody>
      </p:sp>
      <p:sp>
        <p:nvSpPr>
          <p:cNvPr id="19461" name="Rectangle 29"/>
          <p:cNvSpPr>
            <a:spLocks noChangeArrowheads="1"/>
          </p:cNvSpPr>
          <p:nvPr/>
        </p:nvSpPr>
        <p:spPr bwMode="auto">
          <a:xfrm>
            <a:off x="4720288" y="2420938"/>
            <a:ext cx="4316208" cy="3970318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If FD.SelectedItems.Count &gt; 0 Then</a:t>
            </a:r>
          </a:p>
          <a:p>
            <a:r>
              <a:rPr lang="sr-Latn-CS" dirty="0">
                <a:solidFill>
                  <a:srgbClr val="3333CC"/>
                </a:solidFill>
              </a:rPr>
              <a:t>    ImeFold = FD.SelectedItems(1)</a:t>
            </a:r>
          </a:p>
          <a:p>
            <a:r>
              <a:rPr lang="sr-Latn-CS" dirty="0">
                <a:solidFill>
                  <a:srgbClr val="3333CC"/>
                </a:solidFill>
              </a:rPr>
              <a:t>    Set Dok = Documents.Add</a:t>
            </a:r>
          </a:p>
          <a:p>
            <a:r>
              <a:rPr lang="sr-Latn-CS" dirty="0">
                <a:solidFill>
                  <a:srgbClr val="3333CC"/>
                </a:solidFill>
              </a:rPr>
              <a:t>    Dok.Activate</a:t>
            </a:r>
          </a:p>
          <a:p>
            <a:r>
              <a:rPr lang="sr-Latn-CS" dirty="0">
                <a:solidFill>
                  <a:srgbClr val="3333CC"/>
                </a:solidFill>
              </a:rPr>
              <a:t>    ImeFajla = Dir(ImeFold &amp; "\*.</a:t>
            </a:r>
            <a:r>
              <a:rPr lang="sr-Latn-CS" dirty="0" smtClean="0">
                <a:solidFill>
                  <a:srgbClr val="3333CC"/>
                </a:solidFill>
              </a:rPr>
              <a:t>doc</a:t>
            </a:r>
            <a:r>
              <a:rPr lang="en-US" dirty="0" smtClean="0">
                <a:solidFill>
                  <a:srgbClr val="3333CC"/>
                </a:solidFill>
              </a:rPr>
              <a:t>x</a:t>
            </a:r>
            <a:r>
              <a:rPr lang="sr-Latn-CS" dirty="0" smtClean="0">
                <a:solidFill>
                  <a:srgbClr val="3333CC"/>
                </a:solidFill>
              </a:rPr>
              <a:t>")</a:t>
            </a:r>
            <a:endParaRPr lang="sr-Latn-CS" dirty="0">
              <a:solidFill>
                <a:srgbClr val="3333CC"/>
              </a:solidFill>
            </a:endParaRPr>
          </a:p>
          <a:p>
            <a:r>
              <a:rPr lang="sr-Latn-CS" dirty="0">
                <a:solidFill>
                  <a:srgbClr val="3333CC"/>
                </a:solidFill>
              </a:rPr>
              <a:t>    Do While ImeFajla &lt;&gt; ""</a:t>
            </a:r>
          </a:p>
          <a:p>
            <a:r>
              <a:rPr lang="sr-Latn-CS" dirty="0">
                <a:solidFill>
                  <a:srgbClr val="3333CC"/>
                </a:solidFill>
              </a:rPr>
              <a:t>        </a:t>
            </a:r>
            <a:r>
              <a:rPr lang="sr-Latn-CS" dirty="0">
                <a:solidFill>
                  <a:srgbClr val="FF0000"/>
                </a:solidFill>
              </a:rPr>
              <a:t>Selection.TypeText  ImeFajla</a:t>
            </a:r>
          </a:p>
          <a:p>
            <a:r>
              <a:rPr lang="sr-Latn-CS" dirty="0">
                <a:solidFill>
                  <a:srgbClr val="FF0000"/>
                </a:solidFill>
              </a:rPr>
              <a:t>        Selection.TypeParagraph</a:t>
            </a:r>
          </a:p>
          <a:p>
            <a:r>
              <a:rPr lang="sr-Latn-CS" dirty="0">
                <a:solidFill>
                  <a:srgbClr val="3333CC"/>
                </a:solidFill>
              </a:rPr>
              <a:t>        ImeFajla = Dir</a:t>
            </a:r>
          </a:p>
          <a:p>
            <a:r>
              <a:rPr lang="sr-Latn-CS" dirty="0">
                <a:solidFill>
                  <a:srgbClr val="3333CC"/>
                </a:solidFill>
              </a:rPr>
              <a:t>    Loop</a:t>
            </a:r>
            <a:endParaRPr lang="en-US" dirty="0">
              <a:solidFill>
                <a:srgbClr val="3333CC"/>
              </a:solidFill>
            </a:endParaRPr>
          </a:p>
          <a:p>
            <a:r>
              <a:rPr lang="en-US" dirty="0">
                <a:solidFill>
                  <a:srgbClr val="3333CC"/>
                </a:solidFill>
              </a:rPr>
              <a:t>    </a:t>
            </a:r>
            <a:r>
              <a:rPr lang="sr-Latn-CS" dirty="0">
                <a:solidFill>
                  <a:srgbClr val="3333CC"/>
                </a:solidFill>
              </a:rPr>
              <a:t>Dok.SaveAs ImeFold &amp;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"\</a:t>
            </a:r>
            <a:r>
              <a:rPr lang="sr-Latn-CS" dirty="0" smtClean="0">
                <a:solidFill>
                  <a:srgbClr val="3333CC"/>
                </a:solidFill>
              </a:rPr>
              <a:t>Imena.doc</a:t>
            </a:r>
            <a:r>
              <a:rPr lang="en-US" dirty="0" smtClean="0">
                <a:solidFill>
                  <a:srgbClr val="3333CC"/>
                </a:solidFill>
              </a:rPr>
              <a:t>x</a:t>
            </a:r>
            <a:r>
              <a:rPr lang="sr-Latn-CS" dirty="0" smtClean="0">
                <a:solidFill>
                  <a:srgbClr val="3333CC"/>
                </a:solidFill>
              </a:rPr>
              <a:t>"</a:t>
            </a:r>
            <a:endParaRPr lang="sr-Latn-CS" dirty="0">
              <a:solidFill>
                <a:srgbClr val="3333CC"/>
              </a:solidFill>
            </a:endParaRPr>
          </a:p>
          <a:p>
            <a:r>
              <a:rPr lang="en-US" dirty="0">
                <a:solidFill>
                  <a:srgbClr val="3333CC"/>
                </a:solidFill>
              </a:rPr>
              <a:t>    </a:t>
            </a:r>
            <a:r>
              <a:rPr lang="sr-Latn-CS" dirty="0">
                <a:solidFill>
                  <a:srgbClr val="3333CC"/>
                </a:solidFill>
              </a:rPr>
              <a:t>Dok.Close</a:t>
            </a:r>
          </a:p>
          <a:p>
            <a:r>
              <a:rPr lang="sr-Latn-CS" dirty="0">
                <a:solidFill>
                  <a:srgbClr val="3333CC"/>
                </a:solidFill>
              </a:rPr>
              <a:t>End If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512493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Kolekcija </a:t>
            </a:r>
            <a:r>
              <a:rPr lang="sr-Latn-CS" sz="3600" dirty="0" smtClean="0"/>
              <a:t>Characters</a:t>
            </a:r>
            <a:endParaRPr lang="en-US" sz="3600" dirty="0" smtClean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1520" y="1340768"/>
            <a:ext cx="8569325" cy="48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je kolekcija svih karaktera datog objekta, bilo da je to reč, rečenica, pasus, selekcija ili ceo dokument. Na primer, 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ActiveDocument.Words(3).Characters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vraća kolekciju karaktera u objektu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koji predstavlja treću reč aktivnog dokumenta. 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vraća kolekciju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. Ovu osobinu imaju:</a:t>
            </a:r>
          </a:p>
          <a:p>
            <a:pPr marL="239713" indent="-239713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  <a:endParaRPr lang="sr-Latn-CS" sz="2100"/>
          </a:p>
          <a:p>
            <a:pPr marL="239713" indent="-239713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endParaRPr lang="sr-Latn-CS" sz="2100"/>
          </a:p>
          <a:p>
            <a:pPr marL="239713" indent="-239713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Document</a:t>
            </a:r>
            <a:endParaRPr lang="sr-Latn-CS" sz="2100"/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Pristupanje pojedinačnim karakterima se vrši navođenjem rednog broja karaktera u zagradi. Na primer, naredbom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ActiveDocument.Words(1).Characters(1).Font.Color = wdColorPink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pristupamo prvom karakteru prve reči dokumenta i menjamo mu boju u ljubičastu.</a:t>
            </a:r>
            <a:endParaRPr lang="en-US" sz="21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5613"/>
            <a:ext cx="6312693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Kolekcija </a:t>
            </a:r>
            <a:r>
              <a:rPr lang="sr-Latn-CS" sz="3600" dirty="0" smtClean="0"/>
              <a:t>Characters </a:t>
            </a:r>
            <a:r>
              <a:rPr lang="sr-Latn-CS" sz="3600" dirty="0"/>
              <a:t>– </a:t>
            </a:r>
            <a:r>
              <a:rPr lang="sr-Latn-CS" sz="3600" dirty="0" smtClean="0"/>
              <a:t>Primer</a:t>
            </a:r>
            <a:endParaRPr lang="en-US" sz="3600" dirty="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39725" y="1363663"/>
            <a:ext cx="82978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 koja u dokumentu pronalazi sve reči duže od 10 karaktera i podvlači ih.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63688" y="2551420"/>
            <a:ext cx="5609228" cy="243143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DuzeOd10Podvuci()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Rec As Range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Each Rec In ThisDocument.Words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If Rec.Characters.</a:t>
            </a:r>
            <a:r>
              <a:rPr lang="sr-Latn-CS" sz="1900" dirty="0">
                <a:solidFill>
                  <a:srgbClr val="FF0000"/>
                </a:solidFill>
              </a:rPr>
              <a:t>Count</a:t>
            </a:r>
            <a:r>
              <a:rPr lang="sr-Latn-CS" sz="1900" dirty="0">
                <a:solidFill>
                  <a:srgbClr val="3333CC"/>
                </a:solidFill>
              </a:rPr>
              <a:t> &gt; 10 Then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Rec.Font.Underline = wdUnderlineSingle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End If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  <a:endParaRPr lang="en-GB" sz="1900" dirty="0">
              <a:solidFill>
                <a:srgbClr val="3333CC"/>
              </a:solidFill>
            </a:endParaRPr>
          </a:p>
          <a:p>
            <a:r>
              <a:rPr lang="en-GB" sz="1900" dirty="0">
                <a:solidFill>
                  <a:srgbClr val="3333CC"/>
                </a:solidFill>
              </a:rPr>
              <a:t>End Sub</a:t>
            </a:r>
            <a:r>
              <a:rPr lang="sr-Latn-CS" sz="1900" dirty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987675" y="5411788"/>
            <a:ext cx="31686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000"/>
              <a:t>Osobina </a:t>
            </a:r>
            <a:r>
              <a:rPr lang="sr-Latn-CS" sz="2000">
                <a:solidFill>
                  <a:srgbClr val="3333CC"/>
                </a:solidFill>
              </a:rPr>
              <a:t>Count</a:t>
            </a:r>
            <a:r>
              <a:rPr lang="sr-Latn-CS" sz="2000"/>
              <a:t> vraća broj karaktera u datoj kolekciji.</a:t>
            </a:r>
            <a:endParaRPr lang="en-GB" sz="2000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H="1" flipV="1">
            <a:off x="4560888" y="3744913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Application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1438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Objektni model Word-a je hijerarhijski uređen. Na vrhu modela se nalazi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, koji predstavlja sam</a:t>
            </a:r>
            <a:r>
              <a:rPr lang="en-US" sz="2100" smtClean="0"/>
              <a:t>u aplikaciju</a:t>
            </a:r>
            <a:r>
              <a:rPr lang="sr-Latn-CS" sz="2100" smtClean="0"/>
              <a:t>, tj. Word.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sadrži druge objekte, od kojih je najčešće korišćeni objekt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koji predstavlja otvoreni dokument. </a:t>
            </a:r>
            <a:endParaRPr lang="en-US" sz="2100" smtClean="0"/>
          </a:p>
        </p:txBody>
      </p:sp>
      <p:graphicFrame>
        <p:nvGraphicFramePr>
          <p:cNvPr id="250884" name="Group 4"/>
          <p:cNvGraphicFramePr>
            <a:graphicFrameLocks noGrp="1"/>
          </p:cNvGraphicFramePr>
          <p:nvPr/>
        </p:nvGraphicFramePr>
        <p:xfrm>
          <a:off x="454025" y="2946400"/>
          <a:ext cx="8280400" cy="3336937"/>
        </p:xfrm>
        <a:graphic>
          <a:graphicData uri="http://schemas.openxmlformats.org/drawingml/2006/table">
            <a:tbl>
              <a:tblPr/>
              <a:tblGrid>
                <a:gridCol w="273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ili m</a:t>
                      </a: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raća kolekciju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koja sadrži sve trenutno otvorene dokumente.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Osobina koja vraća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aktivni dokument.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CentimetersToPoints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retvara centimetr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MillimetersToPoints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 milimetr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InchesToPoints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inč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Quit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z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atvara Word.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5613"/>
            <a:ext cx="3648397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Kolekcija </a:t>
            </a:r>
            <a:r>
              <a:rPr lang="sr-Latn-CS" sz="3600" dirty="0" smtClean="0"/>
              <a:t>Words</a:t>
            </a:r>
            <a:endParaRPr lang="en-US" sz="3600" dirty="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3528" y="1408113"/>
            <a:ext cx="8641085" cy="446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>
                <a:solidFill>
                  <a:srgbClr val="3333CC"/>
                </a:solidFill>
              </a:rPr>
              <a:t>Words</a:t>
            </a:r>
            <a:r>
              <a:rPr lang="sr-Latn-CS" sz="2100" dirty="0"/>
              <a:t> je kolekcija svih reči specificiranog objekta. Na </a:t>
            </a:r>
            <a:r>
              <a:rPr lang="sr-Latn-CS" sz="2100" dirty="0" smtClean="0"/>
              <a:t>primer:</a:t>
            </a:r>
            <a:endParaRPr lang="sr-Latn-CS" sz="2100" dirty="0"/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ActiveDocument.Words</a:t>
            </a:r>
          </a:p>
          <a:p>
            <a:pPr marL="239713" indent="-239713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Active</a:t>
            </a:r>
            <a:r>
              <a:rPr lang="en-US" sz="2100" dirty="0">
                <a:solidFill>
                  <a:srgbClr val="3333CC"/>
                </a:solidFill>
              </a:rPr>
              <a:t>D</a:t>
            </a:r>
            <a:r>
              <a:rPr lang="sr-Latn-CS" sz="2100" dirty="0">
                <a:solidFill>
                  <a:srgbClr val="3333CC"/>
                </a:solidFill>
              </a:rPr>
              <a:t>ocument.Sentences(2).Words</a:t>
            </a:r>
          </a:p>
          <a:p>
            <a:pPr marL="239713" indent="-239713"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vraćaju sve reči aktivnog dokumenta i reči druge rečenice aktivnog dokumenta, respektivno. </a:t>
            </a:r>
          </a:p>
          <a:p>
            <a:pPr marL="239713" indent="-239713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Words</a:t>
            </a:r>
            <a:r>
              <a:rPr lang="sr-Latn-CS" sz="2100" dirty="0"/>
              <a:t> predmetnog objekta vraća kolekciju </a:t>
            </a:r>
            <a:r>
              <a:rPr lang="sr-Latn-CS" sz="2100" dirty="0">
                <a:solidFill>
                  <a:srgbClr val="3333CC"/>
                </a:solidFill>
              </a:rPr>
              <a:t>Words</a:t>
            </a:r>
            <a:r>
              <a:rPr lang="sr-Latn-CS" sz="2100" dirty="0"/>
              <a:t>. Ovu osobinu imaju objekti:</a:t>
            </a:r>
          </a:p>
          <a:p>
            <a:pPr marL="239713" indent="-239713">
              <a:spcBef>
                <a:spcPct val="1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endParaRPr lang="sr-Latn-CS" sz="2100" dirty="0">
              <a:solidFill>
                <a:srgbClr val="3333CC"/>
              </a:solidFill>
            </a:endParaRPr>
          </a:p>
          <a:p>
            <a:pPr marL="239713" indent="-239713">
              <a:spcBef>
                <a:spcPct val="1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Selection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en-US" sz="2100" dirty="0" smtClean="0">
                <a:solidFill>
                  <a:srgbClr val="3333CC"/>
                </a:solidFill>
              </a:rPr>
              <a:t>	Document</a:t>
            </a:r>
            <a:endParaRPr lang="sr-Latn-CS" sz="2100" dirty="0"/>
          </a:p>
          <a:p>
            <a:pPr marL="239713" indent="-239713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 smtClean="0"/>
              <a:t>Word </a:t>
            </a:r>
            <a:r>
              <a:rPr lang="sr-Latn-CS" sz="2100" dirty="0"/>
              <a:t>VBA ne sadrži objekt koji predstavlja reč. Umesto toga, reči se klasifikuju kao objekti tipa </a:t>
            </a:r>
            <a:r>
              <a:rPr lang="sr-Latn-CS" sz="2100" dirty="0">
                <a:solidFill>
                  <a:srgbClr val="3333CC"/>
                </a:solidFill>
              </a:rPr>
              <a:t>Range</a:t>
            </a:r>
            <a:r>
              <a:rPr lang="sr-Latn-CS" sz="2100" dirty="0"/>
              <a:t>. Samim tim, važe pomenute osobine i metode.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5613"/>
            <a:ext cx="5520605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Kolekcija </a:t>
            </a:r>
            <a:r>
              <a:rPr lang="sr-Latn-CS" sz="3600" dirty="0" smtClean="0"/>
              <a:t>Words </a:t>
            </a:r>
            <a:r>
              <a:rPr lang="sr-Latn-CS" sz="3600" dirty="0"/>
              <a:t>– </a:t>
            </a:r>
            <a:r>
              <a:rPr lang="sr-Latn-CS" sz="3600" dirty="0" smtClean="0"/>
              <a:t>Primer</a:t>
            </a:r>
            <a:endParaRPr lang="en-US" sz="3600" dirty="0" smtClean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5288" y="1269703"/>
            <a:ext cx="82804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proceduru koja pomoću message boksa javlja koliko reči u aktivnom dokumentu počinje velikim slovom.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8313" y="2251767"/>
            <a:ext cx="7704087" cy="416421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PocinjuVelikim()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Dim Rec As Range, Br As Integer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For Each Rec In ActiveDocument.Words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If Mid(Rec.Text, 1, 1) Like "[A-Z]"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If Br = 0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"Nema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Else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"Ima " &amp; Br &amp; "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If</a:t>
            </a:r>
            <a:endParaRPr lang="en-GB" sz="2100">
              <a:solidFill>
                <a:srgbClr val="3333CC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100">
                <a:solidFill>
                  <a:srgbClr val="3333CC"/>
                </a:solidFill>
              </a:rPr>
              <a:t>End Sub</a:t>
            </a:r>
            <a:r>
              <a:rPr lang="sr-Latn-CS" sz="210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368477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Kolekcija </a:t>
            </a:r>
            <a:r>
              <a:rPr lang="en-US" sz="3600" dirty="0" smtClean="0"/>
              <a:t>Sentences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50825" y="1339999"/>
            <a:ext cx="8713788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 dirty="0"/>
              <a:t>Sentences</a:t>
            </a:r>
            <a:r>
              <a:rPr lang="sr-Latn-CS" sz="2100" dirty="0"/>
              <a:t> je kolekcija svih reč</a:t>
            </a:r>
            <a:r>
              <a:rPr lang="en-US" sz="2100" dirty="0" err="1"/>
              <a:t>enica</a:t>
            </a:r>
            <a:r>
              <a:rPr lang="sr-Latn-CS" sz="2100" dirty="0"/>
              <a:t> specificiranog objekta</a:t>
            </a:r>
            <a:r>
              <a:rPr lang="en-US" sz="2100" dirty="0"/>
              <a:t>. Na primer,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en-US" sz="2100" dirty="0" err="1">
                <a:solidFill>
                  <a:srgbClr val="3333CC"/>
                </a:solidFill>
              </a:rPr>
              <a:t>ActiveDocument.Sentences</a:t>
            </a:r>
            <a:endParaRPr lang="en-US" sz="2100" dirty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en-US" sz="2100" dirty="0" err="1">
                <a:solidFill>
                  <a:srgbClr val="3333CC"/>
                </a:solidFill>
              </a:rPr>
              <a:t>ActiveDocument.Paragraphs</a:t>
            </a:r>
            <a:r>
              <a:rPr lang="en-US" sz="2100" dirty="0">
                <a:solidFill>
                  <a:srgbClr val="3333CC"/>
                </a:solidFill>
              </a:rPr>
              <a:t>(3).</a:t>
            </a:r>
            <a:r>
              <a:rPr lang="en-US" sz="2100" b="1" dirty="0" err="1">
                <a:solidFill>
                  <a:srgbClr val="FF0000"/>
                </a:solidFill>
              </a:rPr>
              <a:t>Range</a:t>
            </a:r>
            <a:r>
              <a:rPr lang="en-US" sz="2100" dirty="0" err="1">
                <a:solidFill>
                  <a:srgbClr val="3333CC"/>
                </a:solidFill>
              </a:rPr>
              <a:t>.Sentences</a:t>
            </a:r>
            <a:endParaRPr lang="en-US" sz="2100" dirty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en-US" sz="2100" dirty="0" err="1"/>
              <a:t>vraćaju</a:t>
            </a:r>
            <a:r>
              <a:rPr lang="en-US" sz="2100" dirty="0"/>
              <a:t> </a:t>
            </a:r>
            <a:r>
              <a:rPr lang="en-US" sz="2100" dirty="0" err="1"/>
              <a:t>sve</a:t>
            </a:r>
            <a:r>
              <a:rPr lang="en-US" sz="2100" dirty="0"/>
              <a:t> </a:t>
            </a:r>
            <a:r>
              <a:rPr lang="en-US" sz="2100" dirty="0" err="1"/>
              <a:t>rečenice</a:t>
            </a:r>
            <a:r>
              <a:rPr lang="en-US" sz="2100" dirty="0"/>
              <a:t> </a:t>
            </a:r>
            <a:r>
              <a:rPr lang="en-US" sz="2100" dirty="0" err="1"/>
              <a:t>aktivnog</a:t>
            </a:r>
            <a:r>
              <a:rPr lang="en-US" sz="2100" dirty="0"/>
              <a:t> </a:t>
            </a:r>
            <a:r>
              <a:rPr lang="en-US" sz="2100" dirty="0" err="1"/>
              <a:t>dokumenta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sve</a:t>
            </a:r>
            <a:r>
              <a:rPr lang="en-US" sz="2100" dirty="0"/>
              <a:t> </a:t>
            </a:r>
            <a:r>
              <a:rPr lang="en-US" sz="2100" dirty="0" err="1"/>
              <a:t>rečenice</a:t>
            </a:r>
            <a:r>
              <a:rPr lang="en-US" sz="2100" dirty="0"/>
              <a:t> </a:t>
            </a:r>
            <a:r>
              <a:rPr lang="en-US" sz="2100" dirty="0" err="1"/>
              <a:t>tre</a:t>
            </a:r>
            <a:r>
              <a:rPr lang="sr-Latn-CS" sz="2100" dirty="0"/>
              <a:t>ćeg</a:t>
            </a:r>
            <a:r>
              <a:rPr lang="en-US" sz="2100" dirty="0"/>
              <a:t> </a:t>
            </a:r>
            <a:r>
              <a:rPr lang="en-US" sz="2100" dirty="0" err="1"/>
              <a:t>pasusa</a:t>
            </a:r>
            <a:r>
              <a:rPr lang="en-US" sz="2100" dirty="0"/>
              <a:t>, </a:t>
            </a:r>
            <a:r>
              <a:rPr lang="en-US" sz="2100" dirty="0" err="1"/>
              <a:t>respektivno</a:t>
            </a:r>
            <a:r>
              <a:rPr lang="en-US" sz="2100" dirty="0"/>
              <a:t>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Sentences</a:t>
            </a:r>
            <a:r>
              <a:rPr lang="sr-Latn-CS" sz="2100" dirty="0"/>
              <a:t> predmetnog objekta vraća kolekciju </a:t>
            </a:r>
            <a:r>
              <a:rPr lang="sr-Latn-CS" sz="2100" dirty="0">
                <a:solidFill>
                  <a:srgbClr val="3333CC"/>
                </a:solidFill>
              </a:rPr>
              <a:t>Sentences</a:t>
            </a:r>
            <a:r>
              <a:rPr lang="sr-Latn-CS" sz="2100" dirty="0"/>
              <a:t>. Ovu osobinu imaju: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endParaRPr lang="sr-Latn-CS" sz="2100" dirty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Selection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75000"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en-U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Document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Kao i reči, rečenice su takođe objekti tipa </a:t>
            </a:r>
            <a:r>
              <a:rPr lang="sr-Latn-CS" sz="2100" dirty="0">
                <a:solidFill>
                  <a:srgbClr val="3333CC"/>
                </a:solidFill>
              </a:rPr>
              <a:t>Range</a:t>
            </a:r>
            <a:r>
              <a:rPr lang="sr-Latn-CS" sz="2100" dirty="0"/>
              <a:t>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Kao mali primer, daćemo naredbu koja bolduje poslednju rečenicu u dokumentu.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N = ActiveDocument.Sentences.Count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ActiveDocument.Sentences(N).Font.Bold = True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5613"/>
            <a:ext cx="6312693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Kolekcija </a:t>
            </a:r>
            <a:r>
              <a:rPr lang="sr-Latn-CS" sz="3600" dirty="0" smtClean="0"/>
              <a:t>Sentences </a:t>
            </a:r>
            <a:r>
              <a:rPr lang="sr-Latn-CS" sz="3600" dirty="0"/>
              <a:t>– </a:t>
            </a:r>
            <a:r>
              <a:rPr lang="sr-Latn-CS" sz="3600" dirty="0" smtClean="0"/>
              <a:t>Primer</a:t>
            </a:r>
            <a:endParaRPr lang="en-US" sz="3600" dirty="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88" y="1245928"/>
            <a:ext cx="82804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</a:t>
            </a:r>
            <a:r>
              <a:rPr lang="sr-Latn-CS" sz="2100" dirty="0" smtClean="0"/>
              <a:t>proceduru</a:t>
            </a:r>
            <a:r>
              <a:rPr lang="sr-Latn-ME" sz="2100" dirty="0"/>
              <a:t> </a:t>
            </a:r>
            <a:r>
              <a:rPr lang="sr-Latn-CS" sz="2100" dirty="0" smtClean="0"/>
              <a:t>koja </a:t>
            </a:r>
            <a:r>
              <a:rPr lang="sr-Latn-CS" sz="2100" dirty="0"/>
              <a:t>sve rečenice dokumenta sa više od 10 reči boji crvenom bojom. Na kraj dokumenta dodati rečenicu koja kaže koliko ima rečenica sa više od 10 reči.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0374" y="2253752"/>
            <a:ext cx="8144073" cy="439043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Sub Preko10Reci()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Dim Recenica As Range, Br As Integer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For Each Recenica In ActiveDocument.Sentences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If Recenica.Words.Count &gt; 10 Then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Recenica.HighlightColorIndex = wdRed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ActiveDocument.</a:t>
            </a:r>
            <a:r>
              <a:rPr lang="en-US" sz="2100" dirty="0">
                <a:solidFill>
                  <a:srgbClr val="339933"/>
                </a:solidFill>
              </a:rPr>
              <a:t>Content.</a:t>
            </a:r>
            <a:r>
              <a:rPr lang="sr-Latn-CS" sz="2100" dirty="0">
                <a:solidFill>
                  <a:srgbClr val="339933"/>
                </a:solidFill>
              </a:rPr>
              <a:t>Select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Selection.Collapse wdCollapseEnd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Selection.TypeParagraph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Selection.TypeText "Ima " &amp; Br &amp; " rečenica sa preko 10 reči."</a:t>
            </a:r>
          </a:p>
          <a:p>
            <a:pPr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292477" y="4349750"/>
            <a:ext cx="3455987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/>
              <a:t>Osobina </a:t>
            </a:r>
            <a:r>
              <a:rPr lang="sr-Latn-CS" sz="1900">
                <a:solidFill>
                  <a:srgbClr val="3333CC"/>
                </a:solidFill>
              </a:rPr>
              <a:t>HighlightColorIndex</a:t>
            </a:r>
            <a:r>
              <a:rPr lang="sr-Latn-CS" sz="1900"/>
              <a:t> vraća ili menja boju pozadine teksta opsega.</a:t>
            </a:r>
            <a:endParaRPr lang="en-GB" sz="1900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924299" y="4110037"/>
            <a:ext cx="136817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dokumenta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7338"/>
            <a:ext cx="8510587" cy="4248150"/>
          </a:xfrm>
          <a:noFill/>
        </p:spPr>
        <p:txBody>
          <a:bodyPr lIns="54000" rIns="54000"/>
          <a:lstStyle/>
          <a:p>
            <a:pPr marL="381000" indent="-3810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Standardni na</a:t>
            </a:r>
            <a:r>
              <a:rPr lang="sr-Latn-CS" sz="2100" smtClean="0"/>
              <a:t>čin referenciranja je pomoću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, i to na jedan od sledeća dva načina: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Application.Documents(</a:t>
            </a:r>
            <a:r>
              <a:rPr lang="en-GB" sz="2100" smtClean="0">
                <a:solidFill>
                  <a:srgbClr val="3333CC"/>
                </a:solidFill>
              </a:rPr>
              <a:t>"VBA.docx"</a:t>
            </a:r>
            <a:r>
              <a:rPr lang="sr-Latn-CS" sz="2100" smtClean="0">
                <a:solidFill>
                  <a:srgbClr val="3333CC"/>
                </a:solidFill>
              </a:rPr>
              <a:t>)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Application.Documents(1)</a:t>
            </a:r>
            <a:endParaRPr lang="sr-Latn-CS" sz="2100" smtClean="0"/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Ukoliko naš kod radi samo sa Word-ovim dokumentima, može se izostaviti objekat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u referenciranju.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Druga dva načina referenciranja dokumenta su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ActiveDocument	</a:t>
            </a:r>
            <a:r>
              <a:rPr lang="sr-Latn-CS" sz="2100" smtClean="0">
                <a:sym typeface="Wingdings" pitchFamily="2" charset="2"/>
              </a:rPr>
              <a:t> aktivni dokument 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ThisDocument	</a:t>
            </a:r>
            <a:r>
              <a:rPr lang="sr-Latn-CS" sz="2100" smtClean="0">
                <a:sym typeface="Wingdings" pitchFamily="2" charset="2"/>
              </a:rPr>
              <a:t> dokument u kojem se nalazi VBA kod koji se 			    trenutno izvršava</a:t>
            </a:r>
            <a:endParaRPr lang="sr-Latn-CS" sz="2100" smtClean="0">
              <a:solidFill>
                <a:srgbClr val="3333CC"/>
              </a:solidFill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ActiveDocument</a:t>
            </a:r>
            <a:r>
              <a:rPr lang="sr-Latn-CS" sz="2100" smtClean="0"/>
              <a:t> se dobija preko istoimene osobina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40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novog dokumenta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5750"/>
            <a:ext cx="8569325" cy="3097213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Za otvaranje dokumenata se koristi metoda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 U pitanju je metoda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 koja ima 10 argumenata, a obavezan je samo prvi argument – ime dokumenta sa putem.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Documents.Open 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RS" sz="2100" smtClean="0"/>
              <a:t>Radi lakšeg referenciranja dokumenta, često ćemo koristiti sledeći zapis: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Dim Dok as </a:t>
            </a:r>
            <a:r>
              <a:rPr lang="sr-Latn-CS" sz="210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set Dok = Documents.Open("C:\Temp\VBA.doc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801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</a:t>
            </a:r>
            <a:r>
              <a:rPr lang="sr-Latn-CS" sz="3600" smtClean="0"/>
              <a:t>reiranje novog dokumenta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8640763" cy="5043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buClr>
                <a:schemeClr val="tx1"/>
              </a:buClr>
            </a:pPr>
            <a:r>
              <a:rPr lang="sr-Latn-CS" sz="2100" dirty="0" smtClean="0"/>
              <a:t>Za kreiranje novog dokumenta se koristi metoda </a:t>
            </a:r>
            <a:r>
              <a:rPr lang="sr-Latn-CS" sz="2100" dirty="0" smtClean="0">
                <a:solidFill>
                  <a:srgbClr val="3333CC"/>
                </a:solidFill>
              </a:rPr>
              <a:t>Add</a:t>
            </a:r>
            <a:r>
              <a:rPr lang="sr-Latn-CS" sz="2100" dirty="0" smtClean="0"/>
              <a:t> kolekcije </a:t>
            </a:r>
            <a:r>
              <a:rPr lang="sr-Latn-CS" sz="2100" dirty="0" smtClean="0">
                <a:solidFill>
                  <a:srgbClr val="3333CC"/>
                </a:solidFill>
              </a:rPr>
              <a:t>Documents</a:t>
            </a:r>
            <a:r>
              <a:rPr lang="sr-Latn-CS" sz="2100" dirty="0" smtClean="0"/>
              <a:t>. Sintaksa (pojednostavljena) je:</a:t>
            </a:r>
          </a:p>
          <a:p>
            <a:pPr marL="239713" indent="-239713" eaLnBrk="1" hangingPunct="1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Documents.Add(Template, NewTemplate)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/>
              <a:t>gde su: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dirty="0" smtClean="0">
                <a:solidFill>
                  <a:srgbClr val="3333CC"/>
                </a:solidFill>
              </a:rPr>
              <a:t>Template</a:t>
            </a:r>
            <a:r>
              <a:rPr lang="sr-Latn-CS" sz="1900" dirty="0" smtClean="0"/>
              <a:t> </a:t>
            </a:r>
            <a:r>
              <a:rPr lang="sr-Latn-CS" sz="1800" dirty="0" smtClean="0"/>
              <a:t>–</a:t>
            </a:r>
            <a:r>
              <a:rPr lang="sr-Latn-CS" sz="1900" dirty="0" smtClean="0"/>
              <a:t> opcioni argument koji određuje šablon (template) fajl na osnovu kojeg se kreira novi dokument. </a:t>
            </a:r>
            <a:r>
              <a:rPr lang="sr-Latn-CS" sz="1900" dirty="0" smtClean="0">
                <a:solidFill>
                  <a:srgbClr val="3333CC"/>
                </a:solidFill>
              </a:rPr>
              <a:t>Template</a:t>
            </a:r>
            <a:r>
              <a:rPr lang="sr-Latn-CS" sz="1900" dirty="0" smtClean="0"/>
              <a:t> se navodi kao string koji predstavlja ime .dot</a:t>
            </a:r>
            <a:r>
              <a:rPr lang="sr-Latn-ME" sz="1900" dirty="0" smtClean="0"/>
              <a:t>m</a:t>
            </a:r>
            <a:r>
              <a:rPr lang="en-US" sz="1900" dirty="0" smtClean="0"/>
              <a:t> </a:t>
            </a:r>
            <a:r>
              <a:rPr lang="sr-Latn-CS" sz="1900" dirty="0" smtClean="0"/>
              <a:t>fajla, zajedno sa putem do tog fajla. Ukoliko se ovaj argument izostavi, za kreiranje se koristi fajl </a:t>
            </a:r>
            <a:r>
              <a:rPr lang="sr-Latn-CS" sz="1900" dirty="0" smtClean="0">
                <a:solidFill>
                  <a:srgbClr val="FF0000"/>
                </a:solidFill>
              </a:rPr>
              <a:t>Normal.dot</a:t>
            </a:r>
            <a:r>
              <a:rPr lang="sr-Latn-ME" sz="1900" dirty="0" smtClean="0">
                <a:solidFill>
                  <a:srgbClr val="FF0000"/>
                </a:solidFill>
              </a:rPr>
              <a:t>m</a:t>
            </a:r>
            <a:r>
              <a:rPr lang="sr-Latn-CS" sz="1900" dirty="0" smtClean="0"/>
              <a:t>.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dirty="0" smtClean="0">
                <a:solidFill>
                  <a:srgbClr val="3333CC"/>
                </a:solidFill>
              </a:rPr>
              <a:t>NewTemplate</a:t>
            </a:r>
            <a:r>
              <a:rPr lang="sr-Latn-CS" sz="1900" dirty="0" smtClean="0"/>
              <a:t> – opcioni argument koji određuje da li kreiramo standardni Word dokument (.doc</a:t>
            </a:r>
            <a:r>
              <a:rPr lang="en-US" sz="1900" dirty="0" smtClean="0"/>
              <a:t>x</a:t>
            </a:r>
            <a:r>
              <a:rPr lang="sr-Latn-CS" sz="1900" dirty="0" smtClean="0"/>
              <a:t>) ili šablon (</a:t>
            </a:r>
            <a:r>
              <a:rPr lang="en-US" sz="1900" dirty="0" smtClean="0"/>
              <a:t>.dot</a:t>
            </a:r>
            <a:r>
              <a:rPr lang="sr-Latn-ME" sz="1900" dirty="0" smtClean="0"/>
              <a:t>m</a:t>
            </a:r>
            <a:r>
              <a:rPr lang="sr-Latn-CS" sz="1900" dirty="0" smtClean="0"/>
              <a:t>). Vrednost </a:t>
            </a:r>
            <a:r>
              <a:rPr lang="sr-Latn-CS" sz="1900" dirty="0" smtClean="0">
                <a:solidFill>
                  <a:srgbClr val="FF0000"/>
                </a:solidFill>
              </a:rPr>
              <a:t>True</a:t>
            </a:r>
            <a:r>
              <a:rPr lang="sr-Latn-CS" sz="1900" dirty="0" smtClean="0"/>
              <a:t> je za .dot</a:t>
            </a:r>
            <a:r>
              <a:rPr lang="sr-Latn-ME" sz="1900" dirty="0" smtClean="0"/>
              <a:t>m</a:t>
            </a:r>
            <a:r>
              <a:rPr lang="sr-Latn-CS" sz="1900" dirty="0" smtClean="0"/>
              <a:t>, a </a:t>
            </a:r>
            <a:r>
              <a:rPr lang="sr-Latn-CS" sz="1900" dirty="0" smtClean="0">
                <a:solidFill>
                  <a:srgbClr val="FF0000"/>
                </a:solidFill>
              </a:rPr>
              <a:t>False</a:t>
            </a:r>
            <a:r>
              <a:rPr lang="sr-Latn-CS" sz="1900" dirty="0" smtClean="0"/>
              <a:t> za </a:t>
            </a:r>
            <a:r>
              <a:rPr lang="en-US" sz="1900" dirty="0" smtClean="0"/>
              <a:t>.</a:t>
            </a:r>
            <a:r>
              <a:rPr lang="en-US" sz="1900" dirty="0" err="1" smtClean="0"/>
              <a:t>docx</a:t>
            </a:r>
            <a:r>
              <a:rPr lang="sr-Latn-CS" sz="1900" dirty="0" smtClean="0"/>
              <a:t> fajlove (podrazumevano).</a:t>
            </a:r>
            <a:endParaRPr lang="en-US" sz="23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</a:pPr>
            <a:r>
              <a:rPr lang="en-US" sz="2100" dirty="0" err="1" smtClean="0"/>
              <a:t>Mi</a:t>
            </a:r>
            <a:r>
              <a:rPr lang="en-US" sz="2100" dirty="0" smtClean="0"/>
              <a:t> </a:t>
            </a:r>
            <a:r>
              <a:rPr lang="sr-Latn-RS" sz="2100" dirty="0" smtClean="0"/>
              <a:t>ćemo koristiti zapis bez argumenata: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Dim Dok as </a:t>
            </a:r>
            <a:r>
              <a:rPr lang="sr-Latn-CS" sz="2100" dirty="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	set Dok = Documents.</a:t>
            </a:r>
            <a:r>
              <a:rPr lang="en-US" sz="2100" dirty="0" smtClean="0">
                <a:solidFill>
                  <a:srgbClr val="3333CC"/>
                </a:solidFill>
              </a:rPr>
              <a:t>Add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92813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</a:t>
            </a:r>
            <a:r>
              <a:rPr lang="en-US" sz="3600" dirty="0" err="1" smtClean="0"/>
              <a:t>i</a:t>
            </a:r>
            <a:r>
              <a:rPr lang="en-US" sz="3600" dirty="0" smtClean="0"/>
              <a:t> Documents </a:t>
            </a:r>
            <a:r>
              <a:rPr lang="sr-Latn-CS" sz="3600" dirty="0"/>
              <a:t>–</a:t>
            </a:r>
            <a:r>
              <a:rPr lang="en-US" sz="3600" dirty="0" smtClean="0"/>
              <a:t> </a:t>
            </a:r>
            <a:r>
              <a:rPr lang="en-US" sz="3600" dirty="0" err="1" smtClean="0"/>
              <a:t>Osobine</a:t>
            </a:r>
            <a:endParaRPr lang="en-US" sz="3600" dirty="0" smtClean="0"/>
          </a:p>
        </p:txBody>
      </p:sp>
      <p:graphicFrame>
        <p:nvGraphicFramePr>
          <p:cNvPr id="211173" name="Group 229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496300" cy="5041903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20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karakter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reči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sve rečenice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pasusi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komentar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FullName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dokumenta, uključujući i put do njega.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put do dokumenta.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Kod novih, nesnimljenih dokumenata,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je prazan string ("").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li je bilo promena u dokumentu od trenutka poslednjeg snimanja. Ukoliko nije,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vraća True.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Content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predstavlja sadržaj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celog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broj trenutno otvorenih dokumenata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kol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Documents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368477" cy="668338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Document </a:t>
            </a:r>
            <a:r>
              <a:rPr lang="sr-Latn-CS" sz="3600" dirty="0"/>
              <a:t>–</a:t>
            </a:r>
            <a:r>
              <a:rPr lang="en-US" sz="3600" dirty="0" smtClean="0"/>
              <a:t> </a:t>
            </a:r>
            <a:r>
              <a:rPr lang="en-US" sz="3600" dirty="0" err="1" smtClean="0"/>
              <a:t>Metode</a:t>
            </a:r>
            <a:endParaRPr lang="en-US" sz="3600" dirty="0" smtClean="0"/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468313" y="1443038"/>
          <a:ext cx="8229600" cy="4757737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5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MCPdigital"/>
                        </a:rPr>
                        <a:t>A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ctivate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Aktiviranje specificiranog dokumenta, koji postaje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Zatvaranje dokumenta.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 ima (pojednostavljenu) sintaksu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Close(SaveChanges)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specificira da li želimo da snimimo promene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pre zatvaranja. Argument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že biti:</a:t>
                      </a:r>
                      <a:endParaRPr lang="sr-Latn-CS" sz="21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w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snimaju),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wdDoNotSaveChanges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ne snimaj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i  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wdPromptToSaveChanges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(korisnik se pita za snimanje)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Ukoliko se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izostavi, korisnik se pita za snimanje.</a:t>
                      </a: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dokumenta.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specificiranog dokumenta pod drugim imenom. Ovaj metod ima (pojednostavljenu) sintaksu: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SaveAs(FileName)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FileName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puno ime fajla, uključujući i put do njega.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40485" cy="668338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Document </a:t>
            </a:r>
            <a:r>
              <a:rPr lang="sr-Latn-CS" sz="3600" dirty="0"/>
              <a:t>–</a:t>
            </a:r>
            <a:r>
              <a:rPr lang="en-US" sz="3600" dirty="0" smtClean="0"/>
              <a:t> </a:t>
            </a:r>
            <a:r>
              <a:rPr lang="en-US" sz="3600" dirty="0" err="1" smtClean="0"/>
              <a:t>Metode</a:t>
            </a:r>
            <a:endParaRPr lang="en-US" sz="3600" dirty="0" smtClean="0"/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582613" y="1728788"/>
          <a:ext cx="7991475" cy="4003689"/>
        </p:xfrm>
        <a:graphic>
          <a:graphicData uri="http://schemas.openxmlformats.org/drawingml/2006/table">
            <a:tbl>
              <a:tblPr/>
              <a:tblGrid>
                <a:gridCol w="1607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3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Undo, Redo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Vraćanje određenog broja akcija i obrnuto.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,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Times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broj akcija.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8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Dobijanje objekta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koji predstavlja tekst dokumenta određen početnom i krajnjom pozicijom.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Range(Start, End)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su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Start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End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pozicija početnog i krajnjeg karaktera. Na primer: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ActiveDocument.R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ange(0,50)</a:t>
                      </a:r>
                      <a:endParaRPr kumimoji="0" lang="sr-Latn-C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prvih 50 karaktera aktivnog dokumenta.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5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PrintOut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Štampanje dokumenta. </a:t>
                      </a:r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Više detalja</a:t>
                      </a:r>
                      <a:r>
                        <a:rPr lang="sr-Latn-R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 knjizi na str. 158 ili u Help-u Word-a.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404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na nivou dokumenta</a:t>
            </a:r>
            <a:r>
              <a:rPr lang="sr-Latn-CS" sz="3600" smtClean="0"/>
              <a:t> 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510587" cy="48974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Za razliku od Excel-a, gde imamo mnoštvo događaja vezan</a:t>
            </a:r>
            <a:r>
              <a:rPr lang="en-US" sz="2100" dirty="0" err="1" smtClean="0"/>
              <a:t>ih</a:t>
            </a:r>
            <a:r>
              <a:rPr lang="sr-Latn-CS" sz="2100" dirty="0" smtClean="0"/>
              <a:t> za radne sveske i radne listove, kod Word-a imamo mali broj događaja vezanih za dokumente. </a:t>
            </a:r>
            <a:r>
              <a:rPr lang="en-US" sz="2100" dirty="0" smtClean="0"/>
              <a:t>N</a:t>
            </a:r>
            <a:r>
              <a:rPr lang="sr-Latn-CS" sz="2100" dirty="0" smtClean="0"/>
              <a:t>ajznačajniji događaji su: 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New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Akcija koja okida događaj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 je zatvaranje dokumenta, bilo opcijom File/Close ili pozivom metode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. Procedura vezana za ovaj događaj je </a:t>
            </a:r>
            <a:r>
              <a:rPr lang="sr-Latn-CS" sz="2100" dirty="0" smtClean="0">
                <a:solidFill>
                  <a:srgbClr val="3333CC"/>
                </a:solidFill>
              </a:rPr>
              <a:t>Document_Close</a:t>
            </a:r>
            <a:r>
              <a:rPr lang="sr-Latn-CS" sz="2100" dirty="0" smtClean="0"/>
              <a:t> i ona se izvršava pre nego se dokument zatvori.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Događaj </a:t>
            </a:r>
            <a:r>
              <a:rPr lang="sr-Latn-CS" sz="2100" dirty="0" smtClean="0">
                <a:solidFill>
                  <a:srgbClr val="3333CC"/>
                </a:solidFill>
              </a:rPr>
              <a:t>New</a:t>
            </a:r>
            <a:r>
              <a:rPr lang="sr-Latn-CS" sz="2100" dirty="0" smtClean="0"/>
              <a:t> se odnosi samo na šablone i akcija koja okida ovaj događaj je kreiranje novog dokumenta zasnovanog na šablonu ili kad se pozove metoda </a:t>
            </a:r>
            <a:r>
              <a:rPr lang="sr-Latn-CS" sz="2100" dirty="0" smtClean="0">
                <a:solidFill>
                  <a:srgbClr val="3333CC"/>
                </a:solidFill>
              </a:rPr>
              <a:t>Add</a:t>
            </a:r>
            <a:r>
              <a:rPr lang="sr-Latn-CS" sz="2100" dirty="0" smtClean="0"/>
              <a:t> i specificira se šablon.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buClr>
                <a:schemeClr val="tx1"/>
              </a:buClr>
            </a:pPr>
            <a:r>
              <a:rPr lang="sr-Latn-CS" sz="2100" dirty="0" smtClean="0"/>
              <a:t>Akcija koja okida događaj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 je otvaranje dokumenta, bilo opcijom File/Open ili pozivom metode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27642</TotalTime>
  <Words>2367</Words>
  <Application>Microsoft Office PowerPoint</Application>
  <PresentationFormat>On-screen Show (4:3)</PresentationFormat>
  <Paragraphs>324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Black</vt:lpstr>
      <vt:lpstr>Courier New</vt:lpstr>
      <vt:lpstr>MCPdigital</vt:lpstr>
      <vt:lpstr>Tahoma</vt:lpstr>
      <vt:lpstr>Times New Roman</vt:lpstr>
      <vt:lpstr>Wingdings</vt:lpstr>
      <vt:lpstr>Pixel</vt:lpstr>
      <vt:lpstr>Programiranje kroz aplikacije</vt:lpstr>
      <vt:lpstr>Objekt Application</vt:lpstr>
      <vt:lpstr>Referenciranje dokumenta</vt:lpstr>
      <vt:lpstr>Otvaranje novog dokumenta</vt:lpstr>
      <vt:lpstr>Kreiranje novog dokumenta</vt:lpstr>
      <vt:lpstr>Document i Documents – Osobine</vt:lpstr>
      <vt:lpstr>Document – Metode</vt:lpstr>
      <vt:lpstr>Document – Metode</vt:lpstr>
      <vt:lpstr>Događaji na nivou dokumenta </vt:lpstr>
      <vt:lpstr>Objekti koji predstavljaju tekst </vt:lpstr>
      <vt:lpstr>Objekt Range</vt:lpstr>
      <vt:lpstr>Objekt Range – Osobine</vt:lpstr>
      <vt:lpstr>Objekt Range – Metode</vt:lpstr>
      <vt:lpstr>Objekt Range – Metode (nastavak)</vt:lpstr>
      <vt:lpstr>Objekt Selection</vt:lpstr>
      <vt:lpstr>Objekt Selection – još metoda</vt:lpstr>
      <vt:lpstr>Jedan primer</vt:lpstr>
      <vt:lpstr>Kolekcija Characters</vt:lpstr>
      <vt:lpstr>Kolekcija Characters – Primer</vt:lpstr>
      <vt:lpstr>Kolekcija Words</vt:lpstr>
      <vt:lpstr>Kolekcija Words – Primer</vt:lpstr>
      <vt:lpstr>Kolekcija Sentences</vt:lpstr>
      <vt:lpstr>Kolekcija Sentences – Primer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655</cp:revision>
  <dcterms:created xsi:type="dcterms:W3CDTF">2004-08-23T07:37:27Z</dcterms:created>
  <dcterms:modified xsi:type="dcterms:W3CDTF">2023-04-19T11:17:56Z</dcterms:modified>
</cp:coreProperties>
</file>