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377" r:id="rId4"/>
    <p:sldId id="349" r:id="rId5"/>
    <p:sldId id="378" r:id="rId6"/>
    <p:sldId id="379" r:id="rId7"/>
    <p:sldId id="351" r:id="rId8"/>
    <p:sldId id="380" r:id="rId9"/>
    <p:sldId id="350" r:id="rId10"/>
    <p:sldId id="383" r:id="rId11"/>
    <p:sldId id="382" r:id="rId12"/>
    <p:sldId id="393" r:id="rId13"/>
    <p:sldId id="381" r:id="rId14"/>
    <p:sldId id="384" r:id="rId15"/>
    <p:sldId id="352" r:id="rId16"/>
    <p:sldId id="394" r:id="rId17"/>
    <p:sldId id="385" r:id="rId18"/>
    <p:sldId id="386" r:id="rId19"/>
    <p:sldId id="388" r:id="rId20"/>
    <p:sldId id="389" r:id="rId21"/>
    <p:sldId id="390" r:id="rId22"/>
    <p:sldId id="391" r:id="rId23"/>
    <p:sldId id="324" r:id="rId24"/>
    <p:sldId id="392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9933"/>
    <a:srgbClr val="FF3300"/>
    <a:srgbClr val="3333CC"/>
    <a:srgbClr val="CCFFCC"/>
    <a:srgbClr val="FF9900"/>
    <a:srgbClr val="0064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E6C700-377D-4EB7-937E-CD848BB6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9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9A3C95-25E9-443D-BC41-BFEE67477F0A}" type="datetimeFigureOut">
              <a:rPr lang="sr-Latn-CS"/>
              <a:pPr>
                <a:defRPr/>
              </a:pPr>
              <a:t>22.3.2023.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FA99C4-8E51-45AF-9815-45D87F166D5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362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5BC6-53D5-488A-B254-98DDC7634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6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666BD-997F-4D29-8F3E-EB0313761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3B861-78C3-49BF-AF24-6C8CF8BFC8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1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71527-6531-486E-97E2-B72908BD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B990-ACDD-4983-9665-7055DCCBB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162E-C614-49FB-878C-8EE28093D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2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BA18-C30B-47FA-9B70-843A94B4C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82B4-ACA1-4683-AAA2-4E8A5232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76C1-3574-46FD-B1A3-DCBAA2F38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4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366F-C70A-42FA-9489-FC0253DD6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1734-0718-4E96-AB7A-85E0A378B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D1FA59C-6CCD-4A95-B52D-FEC50FB0D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Programiranje</a:t>
            </a:r>
            <a:r>
              <a:rPr lang="en-US" smtClean="0"/>
              <a:t>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33900"/>
            <a:ext cx="5715000" cy="21431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Aktivni</a:t>
            </a:r>
            <a:r>
              <a:rPr lang="en-US" sz="4000" dirty="0" smtClean="0"/>
              <a:t> </a:t>
            </a:r>
            <a:r>
              <a:rPr lang="en-US" sz="4000" dirty="0" err="1" smtClean="0"/>
              <a:t>objekti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For Each </a:t>
            </a:r>
            <a:r>
              <a:rPr lang="en-US" sz="4000" dirty="0" err="1" smtClean="0"/>
              <a:t>i</a:t>
            </a:r>
            <a:r>
              <a:rPr lang="en-US" sz="4000" dirty="0" smtClean="0"/>
              <a:t>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Programiranje</a:t>
            </a:r>
            <a:r>
              <a:rPr lang="en-US" sz="4000" dirty="0" smtClean="0"/>
              <a:t> </a:t>
            </a:r>
            <a:r>
              <a:rPr lang="en-US" sz="4000" dirty="0" err="1" smtClean="0"/>
              <a:t>događaja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65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Worksheet / Worksheets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Worksheet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ili menja ime radnog lista.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Visible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Određuje da li se dati radni list može videti (True) ili ne (False).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kolona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Worksheets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radnih listova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786188"/>
          <a:ext cx="8215312" cy="2800353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Metoda</a:t>
                      </a:r>
                      <a:endParaRPr lang="en-US" sz="17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Objekat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Aktiviranje specificiranog radnog lista. Taj list postaje </a:t>
                      </a:r>
                      <a:r>
                        <a:rPr lang="sr-Latn-CS" sz="1700" kern="120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ActiveSheet</a:t>
                      </a: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Select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Selektovanje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Calculate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Izvršavanje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Copy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Kopiranje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Move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Pomeranje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Delete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Brisanje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Kolekcija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16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Add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Dodavanje novih radnih listova u datu svesku.</a:t>
                      </a:r>
                      <a:endParaRPr lang="en-US" sz="1700" kern="12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263" y="1306513"/>
          <a:ext cx="8215312" cy="2448306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adresu specificiranog opsega (u vidu teksta).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kolona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ćelija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CurrentRegion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predstavlja region u kom se nalazi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Resize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datog opsega i vraća referencu na dobijeni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sadrži predmetni opseg.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125" y="4135438"/>
          <a:ext cx="8421688" cy="2255873"/>
        </p:xfrm>
        <a:graphic>
          <a:graphicData uri="http://schemas.openxmlformats.org/drawingml/2006/table">
            <a:tbl>
              <a:tblPr/>
              <a:tblGrid>
                <a:gridCol w="162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Premeštanje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Copy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kompletnog sadržaja opsega, uključujući format i komentare.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ClearContents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sadržaja iz opsega, uz očuvanje formata.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Delete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specifiranog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AddComment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Dodavanje komentara u specificiranu ćeliju.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1125538"/>
            <a:ext cx="8713092" cy="1060450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000" dirty="0" err="1" smtClean="0"/>
              <a:t>Napisati</a:t>
            </a:r>
            <a:r>
              <a:rPr lang="en-US" sz="2000" dirty="0" smtClean="0"/>
              <a:t> </a:t>
            </a:r>
            <a:r>
              <a:rPr lang="vi-VN" sz="2000" dirty="0" smtClean="0"/>
              <a:t>procedur</a:t>
            </a:r>
            <a:r>
              <a:rPr lang="en-US" sz="2000" dirty="0" smtClean="0"/>
              <a:t>u</a:t>
            </a:r>
            <a:r>
              <a:rPr lang="vi-VN" sz="2000" dirty="0" smtClean="0"/>
              <a:t> </a:t>
            </a:r>
            <a:r>
              <a:rPr lang="sr-Latn-RS" sz="2000" dirty="0" smtClean="0"/>
              <a:t>ABC koja </a:t>
            </a:r>
            <a:r>
              <a:rPr lang="en-US" sz="2000" dirty="0" err="1" smtClean="0"/>
              <a:t>kreira</a:t>
            </a:r>
            <a:r>
              <a:rPr lang="en-US" sz="2000" dirty="0" smtClean="0"/>
              <a:t> </a:t>
            </a:r>
            <a:r>
              <a:rPr lang="en-US" sz="2000" dirty="0" err="1" smtClean="0"/>
              <a:t>novu</a:t>
            </a:r>
            <a:r>
              <a:rPr lang="en-US" sz="2000" dirty="0" smtClean="0"/>
              <a:t> </a:t>
            </a:r>
            <a:r>
              <a:rPr lang="en-US" sz="2000" dirty="0" err="1" smtClean="0"/>
              <a:t>radnu</a:t>
            </a:r>
            <a:r>
              <a:rPr lang="en-US" sz="2000" dirty="0" smtClean="0"/>
              <a:t> </a:t>
            </a:r>
            <a:r>
              <a:rPr lang="en-US" sz="2000" dirty="0" err="1" smtClean="0"/>
              <a:t>svesku</a:t>
            </a:r>
            <a:r>
              <a:rPr lang="en-US" sz="2000" dirty="0" smtClean="0"/>
              <a:t>,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imena</a:t>
            </a:r>
            <a:r>
              <a:rPr lang="en-US" sz="2000" dirty="0" smtClean="0"/>
              <a:t> </a:t>
            </a:r>
            <a:r>
              <a:rPr lang="en-US" sz="2000" dirty="0" err="1" smtClean="0"/>
              <a:t>listovima</a:t>
            </a:r>
            <a:r>
              <a:rPr lang="en-US" sz="2000" dirty="0" smtClean="0"/>
              <a:t> List1, List2,…, </a:t>
            </a:r>
            <a:r>
              <a:rPr lang="en-US" sz="2000" dirty="0" err="1" smtClean="0"/>
              <a:t>upisuje</a:t>
            </a:r>
            <a:r>
              <a:rPr lang="en-US" sz="2000" dirty="0" smtClean="0"/>
              <a:t> </a:t>
            </a:r>
            <a:r>
              <a:rPr lang="sr-Latn-RS" sz="2000" dirty="0" smtClean="0"/>
              <a:t>string</a:t>
            </a:r>
            <a:r>
              <a:rPr lang="en-US" sz="2000" dirty="0" smtClean="0"/>
              <a:t> </a:t>
            </a:r>
            <a:r>
              <a:rPr lang="en-US" sz="2000" dirty="0" err="1" smtClean="0"/>
              <a:t>unesen</a:t>
            </a:r>
            <a:r>
              <a:rPr lang="en-US" sz="2000" dirty="0" smtClean="0"/>
              <a:t> </a:t>
            </a:r>
            <a:r>
              <a:rPr lang="en-US" sz="2000" dirty="0" err="1" smtClean="0"/>
              <a:t>pomo</a:t>
            </a:r>
            <a:r>
              <a:rPr lang="sr-Latn-RS" sz="2000" dirty="0" smtClean="0"/>
              <a:t>ću input box-a u ćeliju A1 svakog lista, snima svesku pod imenom </a:t>
            </a:r>
            <a:r>
              <a:rPr lang="sr-Latn-RS" sz="2000" b="1" dirty="0" smtClean="0"/>
              <a:t>Sveska.xlsx</a:t>
            </a:r>
            <a:r>
              <a:rPr lang="sr-Latn-RS" sz="2000" dirty="0" smtClean="0"/>
              <a:t> i zatvara je</a:t>
            </a:r>
            <a:r>
              <a:rPr lang="vi-VN" sz="2000" dirty="0" smtClean="0"/>
              <a:t>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5750" y="2441843"/>
            <a:ext cx="8678738" cy="378565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ABC()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Workbook, List As Worksheet, S As String,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Set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Workbooks.Add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 = </a:t>
            </a:r>
            <a:r>
              <a:rPr lang="en-US" sz="2000" b="1" dirty="0" err="1">
                <a:solidFill>
                  <a:srgbClr val="FF3300"/>
                </a:solidFill>
                <a:ea typeface="Times New Roman" pitchFamily="18" charset="0"/>
                <a:cs typeface="Courier New" pitchFamily="49" charset="0"/>
              </a:rPr>
              <a:t>InputBox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Uneti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string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:")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Each List In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Sveska.Worksheets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 = I + 1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List.Name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"List" &amp; I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List.Range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("A1").Value = S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Sveska.SaveAs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ThisWorkbook.Path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&amp; "\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Sveska.xls</a:t>
            </a:r>
            <a:r>
              <a:rPr lang="sr-Latn-ME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Sveska.Close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Programiranje događaja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93838"/>
            <a:ext cx="8510909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 predstavlja akciju koju inicira bilo korisnik bilo VBA kôd.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Programiranje događaja je moć</a:t>
            </a:r>
            <a:r>
              <a:rPr lang="en-US" sz="2100" kern="0" dirty="0">
                <a:latin typeface="+mn-lt"/>
              </a:rPr>
              <a:t>an</a:t>
            </a:r>
            <a:r>
              <a:rPr lang="vi-VN" sz="2100" kern="0" dirty="0">
                <a:latin typeface="+mn-lt"/>
              </a:rPr>
              <a:t> alat pomoću koje</a:t>
            </a:r>
            <a:r>
              <a:rPr lang="en-US" sz="2100" kern="0" dirty="0">
                <a:latin typeface="+mn-lt"/>
              </a:rPr>
              <a:t>g</a:t>
            </a:r>
            <a:r>
              <a:rPr lang="vi-VN" sz="2100" kern="0" dirty="0">
                <a:latin typeface="+mn-lt"/>
              </a:rPr>
              <a:t> pratimo korisničke akcije ili promene same aplikacije i preduzimamo odgovarajuće korake.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(eng. </a:t>
            </a:r>
            <a:r>
              <a:rPr lang="vi-VN" sz="2100" i="1" kern="0" dirty="0">
                <a:latin typeface="+mn-lt"/>
              </a:rPr>
              <a:t>event-handler procedures</a:t>
            </a:r>
            <a:r>
              <a:rPr lang="vi-VN" sz="2100" kern="0" dirty="0">
                <a:latin typeface="+mn-lt"/>
              </a:rPr>
              <a:t>) su subprocedure koje programiramo, u skladu sa samim događajem, i koje Excel automatski izvršava kad se događaj pojavi.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Događaji i procedure za upravljanje događajima postoje od Excel-a 97. Ranije verzije nisu podržavale rad sa događajima. Od verzije 97 do 20</a:t>
            </a:r>
            <a:r>
              <a:rPr lang="en-US" sz="2100" kern="0" dirty="0" smtClean="0">
                <a:latin typeface="+mn-lt"/>
              </a:rPr>
              <a:t>1</a:t>
            </a:r>
            <a:r>
              <a:rPr lang="sr-Latn-ME" sz="2100" kern="0" dirty="0" smtClean="0">
                <a:latin typeface="+mn-lt"/>
              </a:rPr>
              <a:t>3</a:t>
            </a:r>
            <a:r>
              <a:rPr lang="vi-VN" sz="2100" kern="0" dirty="0" smtClean="0">
                <a:latin typeface="+mn-lt"/>
              </a:rPr>
              <a:t>, </a:t>
            </a:r>
            <a:r>
              <a:rPr lang="vi-VN" sz="2100" kern="0" dirty="0">
                <a:latin typeface="+mn-lt"/>
              </a:rPr>
              <a:t>celokupna struktura događaja je ostala nepromenjena, uz dodatak manjeg broja događaja zavisno od same verzije.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u Excel-u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357313"/>
            <a:ext cx="828092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Događaje u Excel-u možemo klasifikovati na:</a:t>
            </a: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sveske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listove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dijagrame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aplikaciju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korisničke forme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</a:t>
            </a:r>
            <a:r>
              <a:rPr lang="en-US" sz="2000" kern="0" dirty="0">
                <a:latin typeface="+mn-lt"/>
              </a:rPr>
              <a:t>je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klase</a:t>
            </a:r>
            <a:r>
              <a:rPr lang="en-US" sz="2000" kern="0" dirty="0">
                <a:latin typeface="+mn-lt"/>
              </a:rPr>
              <a:t> i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koji nisu vezani za objekte.</a:t>
            </a:r>
            <a:endParaRPr lang="en-US" sz="2000" kern="0" dirty="0">
              <a:latin typeface="+mn-lt"/>
            </a:endParaRPr>
          </a:p>
          <a:p>
            <a:pPr marL="239713" indent="-239713" algn="just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moraju biti smeštene u okviru odgovarajućih modula. Na primer, procedure koje upravljaju događajima vezanim za radne sveske se smeštaju u okviru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ThisWorkbook</a:t>
            </a:r>
            <a:r>
              <a:rPr lang="vi-VN" sz="2100" kern="0" dirty="0">
                <a:latin typeface="+mn-lt"/>
              </a:rPr>
              <a:t> modula, procedure koje upravljaju događajima vezanim za radne listove se smeštaju u okviru modula </a:t>
            </a:r>
            <a:r>
              <a:rPr lang="vi-VN" sz="2100" kern="0" dirty="0" smtClean="0">
                <a:latin typeface="+mn-lt"/>
              </a:rPr>
              <a:t>radn</a:t>
            </a:r>
            <a:r>
              <a:rPr lang="sr-Latn-ME" sz="2100" kern="0" dirty="0" smtClean="0">
                <a:latin typeface="+mn-lt"/>
              </a:rPr>
              <a:t>ih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listova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(npr.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Sheet1</a:t>
            </a:r>
            <a:r>
              <a:rPr lang="vi-VN" sz="2100" kern="0" dirty="0">
                <a:latin typeface="+mn-lt"/>
              </a:rPr>
              <a:t>,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Sheet2</a:t>
            </a:r>
            <a:r>
              <a:rPr lang="vi-VN" sz="2100" kern="0" dirty="0">
                <a:latin typeface="+mn-lt"/>
              </a:rPr>
              <a:t>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radne sveske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512623"/>
              </p:ext>
            </p:extLst>
          </p:nvPr>
        </p:nvGraphicFramePr>
        <p:xfrm>
          <a:off x="306388" y="1124744"/>
          <a:ext cx="8572500" cy="5472624"/>
        </p:xfrm>
        <a:graphic>
          <a:graphicData uri="http://schemas.openxmlformats.org/drawingml/2006/table">
            <a:tbl>
              <a:tblPr/>
              <a:tblGrid>
                <a:gridCol w="269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zatvori.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BeforePrint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štampa ili pregleda sa Print Preview.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BeforeSave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snimi.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NewSheet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Novi list je dodat u radnu svesku.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otvorena.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radni list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SheetBeforeDoubleClick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SheetBeforeRightClick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Desni 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SheetCalculate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proračunata.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SheetSelectionChange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Selekcija na bilo kojoj radnoj svesci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deaktiviran.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WindowResize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Veličina bilo kojeg prozora radne sveske je promenjena.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896869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Primer</a:t>
            </a:r>
            <a:r>
              <a:rPr lang="en-US" sz="3600" dirty="0" smtClean="0"/>
              <a:t> </a:t>
            </a:r>
            <a:r>
              <a:rPr lang="sr-Latn-ME" sz="3600" dirty="0" smtClean="0"/>
              <a:t>– Evidencija otvaranja sveske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571" y="1554782"/>
            <a:ext cx="829488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Uradimo </a:t>
            </a:r>
            <a:r>
              <a:rPr lang="sr-Latn-RS" sz="2000" kern="0" dirty="0">
                <a:latin typeface="+mn-lt"/>
              </a:rPr>
              <a:t>primer sa vođenjem </a:t>
            </a:r>
            <a:r>
              <a:rPr lang="vi-VN" sz="2000" kern="0" dirty="0">
                <a:latin typeface="+mn-lt"/>
              </a:rPr>
              <a:t>evidencij</a:t>
            </a:r>
            <a:r>
              <a:rPr lang="sr-Latn-R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o otvaranju radne sveske. U radni list, nazvan </a:t>
            </a:r>
            <a:r>
              <a:rPr lang="vi-VN" sz="2000" b="1" kern="0" dirty="0">
                <a:latin typeface="+mn-lt"/>
              </a:rPr>
              <a:t>Evidencija</a:t>
            </a:r>
            <a:r>
              <a:rPr lang="vi-VN" sz="2000" kern="0" dirty="0">
                <a:latin typeface="+mn-lt"/>
              </a:rPr>
              <a:t>, ćemo upisivati vreme i datum svakog otvaranja sveske. </a:t>
            </a:r>
            <a:endParaRPr lang="sr-Latn-ME" sz="2000" kern="0" dirty="0" smtClean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 smtClean="0">
                <a:latin typeface="+mn-lt"/>
              </a:rPr>
              <a:t>Upisivanje </a:t>
            </a:r>
            <a:r>
              <a:rPr lang="vi-VN" sz="2000" kern="0" dirty="0">
                <a:latin typeface="+mn-lt"/>
              </a:rPr>
              <a:t>vršimo u ćelijama A1, A2 itd. Ukoliko radni list Evidencija ne postoji, kreira</a:t>
            </a:r>
            <a:r>
              <a:rPr lang="sr-Latn-RS" sz="2000" kern="0" dirty="0">
                <a:latin typeface="+mn-lt"/>
              </a:rPr>
              <a:t>ćemo ga</a:t>
            </a:r>
            <a:r>
              <a:rPr lang="vi-VN" sz="2000" kern="0" dirty="0">
                <a:latin typeface="+mn-lt"/>
              </a:rPr>
              <a:t> pri prvom otvaranju sveske.</a:t>
            </a:r>
            <a:endParaRPr lang="en-U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Ukoliko sakrijemo list Evidencija </a:t>
            </a:r>
            <a:r>
              <a:rPr lang="vi-VN" sz="2000" kern="0" dirty="0" smtClean="0">
                <a:latin typeface="+mn-lt"/>
              </a:rPr>
              <a:t>(</a:t>
            </a:r>
            <a:r>
              <a:rPr lang="en-US" sz="2000" kern="0" dirty="0" err="1" smtClean="0">
                <a:latin typeface="+mn-lt"/>
              </a:rPr>
              <a:t>desni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klik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na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ime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lista</a:t>
            </a:r>
            <a:r>
              <a:rPr lang="en-US" sz="2000" kern="0" dirty="0" smtClean="0">
                <a:latin typeface="+mn-lt"/>
              </a:rPr>
              <a:t> u </a:t>
            </a:r>
            <a:r>
              <a:rPr lang="en-US" sz="2000" kern="0" dirty="0" err="1" smtClean="0">
                <a:latin typeface="+mn-lt"/>
              </a:rPr>
              <a:t>donjem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levom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uglu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ili</a:t>
            </a:r>
            <a:r>
              <a:rPr lang="sr-Latn-ME" sz="2000" kern="0" dirty="0" smtClean="0">
                <a:latin typeface="+mn-lt"/>
              </a:rPr>
              <a:t> dugme </a:t>
            </a:r>
            <a:r>
              <a:rPr lang="sr-Latn-ME" sz="2000" kern="0" dirty="0">
                <a:solidFill>
                  <a:srgbClr val="FF0000"/>
                </a:solidFill>
                <a:latin typeface="+mn-lt"/>
              </a:rPr>
              <a:t>Hide</a:t>
            </a:r>
            <a:r>
              <a:rPr lang="sr-Latn-ME" sz="2000" kern="0" dirty="0" smtClean="0">
                <a:latin typeface="+mn-lt"/>
              </a:rPr>
              <a:t> na grupi komandi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Window</a:t>
            </a:r>
            <a:r>
              <a:rPr lang="sr-Latn-ME" sz="2000" kern="0" dirty="0" smtClean="0">
                <a:latin typeface="+mn-lt"/>
              </a:rPr>
              <a:t> kartice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View</a:t>
            </a:r>
            <a:r>
              <a:rPr lang="vi-VN" sz="2000" kern="0" dirty="0" smtClean="0">
                <a:latin typeface="+mn-lt"/>
              </a:rPr>
              <a:t>), </a:t>
            </a:r>
            <a:r>
              <a:rPr lang="vi-VN" sz="2000" kern="0" dirty="0">
                <a:latin typeface="+mn-lt"/>
              </a:rPr>
              <a:t>možemo neprimetno voditi evidenciju otvaranja radne sveske.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251520" y="627067"/>
            <a:ext cx="6984776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Private Sub Workbook_Open()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Sveska As Workbook, List As Worksheet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Postoji As Boolean, BrList As Integer, I As Integer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Sveska = ThisWorkbook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Postoji = False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For Each List In Sveska.Worksheets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9933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9933"/>
                </a:solidFill>
                <a:latin typeface="+mn-lt"/>
              </a:rPr>
              <a:t>If List.Name = "Evidencija" Then Postoji = True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Next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If Postoji = False Then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CC6600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CC6600"/>
                </a:solidFill>
                <a:latin typeface="+mn-lt"/>
              </a:rPr>
              <a:t>BrList = Sveska.Worksheets.Count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Sveska.Worksheets.Add  After:=Sveska.Worksheets(BrList)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Sveska.Worksheets(BrList + 1).Name = "Evidencija"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End If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List = Sveska.Worksheets("Evidencija")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I =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Do While List.Cells(I, 1).Value &lt;&gt; "</a:t>
            </a:r>
            <a:r>
              <a:rPr lang="sr-Latn-CS" dirty="0">
                <a:solidFill>
                  <a:srgbClr val="FF0000"/>
                </a:solidFill>
              </a:rPr>
              <a:t>"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    I = I + 1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Loop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List.Cells(I, 1).Value = "Otvorena " &amp; Date &amp; " u " &amp; Time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Sveska.Worksheets(1).Select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Sveska.Save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30726" y="1593775"/>
            <a:ext cx="272653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339933"/>
                </a:solidFill>
              </a:rPr>
              <a:t>For petlja utvrđuje da li postoji radni list sa imenom Evidencija</a:t>
            </a:r>
            <a:endParaRPr lang="en-GB" dirty="0">
              <a:solidFill>
                <a:srgbClr val="339933"/>
              </a:solidFill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5482009" y="1916832"/>
            <a:ext cx="638944" cy="399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01518" y="2710661"/>
            <a:ext cx="345573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CC6600"/>
                </a:solidFill>
              </a:rPr>
              <a:t>Ako ne postoji list Evidencija, kreiraj ga nakon svih listova</a:t>
            </a:r>
            <a:endParaRPr lang="en-GB" dirty="0">
              <a:solidFill>
                <a:srgbClr val="CC6600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3186750" y="3036144"/>
            <a:ext cx="2214767" cy="32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688906" y="4582868"/>
            <a:ext cx="309634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FF0000"/>
                </a:solidFill>
              </a:rPr>
              <a:t>Pronađi prvu praznu ćeliju u prvoj koloni gde se vrši upis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92760" y="4941166"/>
            <a:ext cx="1296143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NewSheet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269033"/>
            <a:ext cx="8640960" cy="259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okida dodavanjem novog lista u predmetnu radnu svesku. List može biti radni list ili </a:t>
            </a:r>
            <a:r>
              <a:rPr lang="vi-VN" sz="2000" kern="0" dirty="0" smtClean="0">
                <a:latin typeface="+mn-lt"/>
              </a:rPr>
              <a:t>dijagram</a:t>
            </a:r>
            <a:r>
              <a:rPr lang="sr-Latn-ME" sz="2000" kern="0" dirty="0" smtClean="0">
                <a:latin typeface="+mn-lt"/>
              </a:rPr>
              <a:t> (eng. </a:t>
            </a:r>
            <a:r>
              <a:rPr lang="sr-Latn-ME" sz="2000" i="1" kern="0" dirty="0" smtClean="0">
                <a:latin typeface="+mn-lt"/>
              </a:rPr>
              <a:t>chart</a:t>
            </a:r>
            <a:r>
              <a:rPr lang="sr-Latn-ME" sz="2000" kern="0" dirty="0" smtClean="0">
                <a:latin typeface="+mn-lt"/>
              </a:rPr>
              <a:t>)</a:t>
            </a:r>
            <a:r>
              <a:rPr lang="vi-VN" sz="2000" kern="0" dirty="0" smtClean="0">
                <a:latin typeface="+mn-lt"/>
              </a:rPr>
              <a:t>. </a:t>
            </a:r>
            <a:r>
              <a:rPr lang="vi-VN" sz="2000" kern="0" dirty="0">
                <a:latin typeface="+mn-lt"/>
              </a:rPr>
              <a:t>Mi ćemo raditi </a:t>
            </a:r>
            <a:r>
              <a:rPr lang="en-US" sz="2000" kern="0" dirty="0" err="1">
                <a:latin typeface="+mn-lt"/>
              </a:rPr>
              <a:t>samo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sa radnim listovima.</a:t>
            </a:r>
            <a:r>
              <a:rPr lang="en-US" sz="2000" kern="0" dirty="0">
                <a:latin typeface="+mn-lt"/>
              </a:rPr>
              <a:t>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Procedura koja odgovara ovom događaju </a:t>
            </a:r>
            <a:r>
              <a:rPr lang="vi-VN" sz="2000" kern="0" dirty="0">
                <a:latin typeface="+mn-lt"/>
              </a:rPr>
              <a:t>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latin typeface="+mn-lt"/>
              </a:rPr>
              <a:t>Programirati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doga</a:t>
            </a:r>
            <a:r>
              <a:rPr lang="sr-Latn-RS" sz="2000" kern="0" dirty="0">
                <a:latin typeface="+mn-lt"/>
              </a:rPr>
              <a:t>đ</a:t>
            </a:r>
            <a:r>
              <a:rPr lang="en-US" sz="2000" kern="0" dirty="0">
                <a:latin typeface="+mn-lt"/>
              </a:rPr>
              <a:t>a</a:t>
            </a:r>
            <a:r>
              <a:rPr lang="sr-Latn-RS" sz="2000" kern="0" dirty="0">
                <a:latin typeface="+mn-lt"/>
              </a:rPr>
              <a:t>j 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en-US" sz="2000" kern="0" dirty="0">
                <a:latin typeface="+mn-lt"/>
              </a:rPr>
              <a:t> </a:t>
            </a:r>
            <a:r>
              <a:rPr lang="sr-Latn-RS" sz="2000" kern="0" dirty="0">
                <a:latin typeface="+mn-lt"/>
              </a:rPr>
              <a:t>tako da se </a:t>
            </a:r>
            <a:r>
              <a:rPr lang="en-US" sz="2000" kern="0" dirty="0" err="1">
                <a:latin typeface="+mn-lt"/>
              </a:rPr>
              <a:t>pr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kreiranju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prikaz</a:t>
            </a:r>
            <a:r>
              <a:rPr lang="sr-Latn-RS" sz="2000" kern="0" dirty="0">
                <a:latin typeface="+mn-lt"/>
              </a:rPr>
              <a:t>uje</a:t>
            </a:r>
            <a:r>
              <a:rPr lang="en-US" sz="2000" kern="0" dirty="0">
                <a:latin typeface="+mn-lt"/>
              </a:rPr>
              <a:t> input box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un</a:t>
            </a:r>
            <a:r>
              <a:rPr lang="sr-Latn-RS" sz="2000" kern="0" dirty="0">
                <a:latin typeface="+mn-lt"/>
              </a:rPr>
              <a:t>o</a:t>
            </a:r>
            <a:r>
              <a:rPr lang="en-US" sz="2000" kern="0" dirty="0">
                <a:latin typeface="+mn-lt"/>
              </a:rPr>
              <a:t>s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 smtClean="0">
                <a:latin typeface="+mn-lt"/>
              </a:rPr>
              <a:t>Une</a:t>
            </a:r>
            <a:r>
              <a:rPr lang="sr-Latn-ME" sz="2000" kern="0" dirty="0" smtClean="0">
                <a:latin typeface="+mn-lt"/>
              </a:rPr>
              <a:t>s</a:t>
            </a:r>
            <a:r>
              <a:rPr lang="en-US" sz="2000" kern="0" dirty="0" err="1" smtClean="0">
                <a:latin typeface="+mn-lt"/>
              </a:rPr>
              <a:t>eni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se </a:t>
            </a:r>
            <a:r>
              <a:rPr lang="en-US" sz="2000" kern="0" dirty="0" err="1">
                <a:latin typeface="+mn-lt"/>
              </a:rPr>
              <a:t>smešta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nakon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postojećih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listova</a:t>
            </a:r>
            <a:r>
              <a:rPr lang="en-US" sz="2000" kern="0" dirty="0">
                <a:latin typeface="+mn-lt"/>
              </a:rPr>
              <a:t>.</a:t>
            </a:r>
            <a:endParaRPr lang="vi-VN" sz="2000" kern="0" dirty="0">
              <a:latin typeface="+mn-lt"/>
            </a:endParaRPr>
          </a:p>
        </p:txBody>
      </p:sp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1187624" y="4522756"/>
            <a:ext cx="7056784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Private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Sub Workbook_NewSheet(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ByVal Sh As Object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String,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L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Worksheet, brojListova as Integer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InputBox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("Uneti ime: ", "Ime radnog lista")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</a:rPr>
              <a:t>brojListova </a:t>
            </a:r>
            <a:r>
              <a:rPr lang="sr-Latn-CS" sz="1900" dirty="0">
                <a:solidFill>
                  <a:srgbClr val="3333CC"/>
                </a:solidFill>
              </a:rPr>
              <a:t>= </a:t>
            </a:r>
            <a:r>
              <a:rPr lang="sr-Latn-CS" sz="1900" dirty="0" smtClean="0">
                <a:solidFill>
                  <a:srgbClr val="3333CC"/>
                </a:solidFill>
              </a:rPr>
              <a:t>ThisWorkbook.Worksheets.Count</a:t>
            </a:r>
            <a:endParaRPr lang="sr-Latn-CS" sz="1900" dirty="0" smtClean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Sh.Name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Sh.Move </a:t>
            </a:r>
            <a:r>
              <a:rPr lang="en-US" sz="190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After:=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ThisWorkbook.Worksheets(</a:t>
            </a:r>
            <a:r>
              <a:rPr lang="sr-Latn-CS" sz="1900" dirty="0">
                <a:solidFill>
                  <a:srgbClr val="3333CC"/>
                </a:solidFill>
              </a:rPr>
              <a:t>brojListova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)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156176" y="3717032"/>
            <a:ext cx="264318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/>
              <a:t>Kreirani</a:t>
            </a:r>
            <a:r>
              <a:rPr lang="en-US" dirty="0"/>
              <a:t> list je </a:t>
            </a:r>
            <a:r>
              <a:rPr lang="en-US" dirty="0" err="1"/>
              <a:t>prosleđen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smtClean="0"/>
              <a:t>argument</a:t>
            </a:r>
            <a:r>
              <a:rPr lang="sr-Latn-CS" dirty="0" smtClean="0"/>
              <a:t>!!!</a:t>
            </a:r>
            <a:endParaRPr lang="en-GB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5868145" y="3998556"/>
            <a:ext cx="288032" cy="5825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</a:t>
            </a:r>
            <a:r>
              <a:rPr lang="en-GB" sz="3600" smtClean="0"/>
              <a:t>BeforePrint</a:t>
            </a:r>
            <a:r>
              <a:rPr lang="en-US" sz="3600" smtClean="0"/>
              <a:t>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292151"/>
            <a:ext cx="836689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ešava </a:t>
            </a:r>
            <a:r>
              <a:rPr lang="sr-Latn-RS" sz="2000" kern="0" dirty="0">
                <a:latin typeface="+mn-lt"/>
              </a:rPr>
              <a:t>se </a:t>
            </a:r>
            <a:r>
              <a:rPr lang="vi-VN" sz="2000" kern="0" dirty="0">
                <a:latin typeface="+mn-lt"/>
              </a:rPr>
              <a:t>neposredno pred štampu ili pregled pred štampu (</a:t>
            </a: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rint </a:t>
            </a: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review). Ne postoji način da se odredi o kom zahtev</a:t>
            </a:r>
            <a:r>
              <a:rPr lang="sr-Latn-RS" sz="2000" kern="0" dirty="0">
                <a:latin typeface="+mn-lt"/>
              </a:rPr>
              <a:t>u</a:t>
            </a:r>
            <a:r>
              <a:rPr lang="vi-VN" sz="2000" kern="0" dirty="0">
                <a:latin typeface="+mn-lt"/>
              </a:rPr>
              <a:t> se radi.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Događaj koristi argument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, kojim se može poništiti štampa radne sveske. To se postiže postavljanjem vrednosti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 na True.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postoji samo na nivou radne sveske, tj. ne postoji na nivou radnog lista, pa se ne može odrediti šta da se štampa.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Programirati događaj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BeforePrint</a:t>
            </a:r>
            <a:r>
              <a:rPr lang="sr-Latn-RS" sz="2000" kern="0" dirty="0">
                <a:latin typeface="+mn-lt"/>
              </a:rPr>
              <a:t> tako da se javlja poruka (potrošen toner) korisniku </a:t>
            </a:r>
            <a:r>
              <a:rPr lang="vi-VN" sz="2000" kern="0" dirty="0">
                <a:latin typeface="+mn-lt"/>
              </a:rPr>
              <a:t>pri svakom zahtevu za štampu date radne sveske.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4430713"/>
            <a:ext cx="7488832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Private Sub Workbook_BeforePrint(Cancel As Boolean)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Poruka As String, Odgovor As Integer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Poruka = "Ponestalo je tonera!" &amp; vbCrLf &amp; 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"Želite li da nastavite sa štampom?"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Odgovor 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MsgBox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(Poruka, vbYesNo, "Podsećanje na toner")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If Odgovor = vbNo  Then 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47725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U</a:t>
            </a:r>
            <a:r>
              <a:rPr lang="vi-VN" sz="2100" kern="0" dirty="0">
                <a:latin typeface="+mn-lt"/>
              </a:rPr>
              <a:t> Excel-</a:t>
            </a:r>
            <a:r>
              <a:rPr lang="en-US" sz="2100" kern="0" dirty="0">
                <a:latin typeface="+mn-lt"/>
              </a:rPr>
              <a:t>u</a:t>
            </a:r>
            <a:r>
              <a:rPr lang="vi-VN" sz="2100" kern="0" dirty="0">
                <a:latin typeface="+mn-lt"/>
              </a:rPr>
              <a:t>, samo jedna radna sveska može biti trenutno aktivna. Slično, kod aktivne sveske, samo jedan radni list može biti trenutno aktivan i samo jedna ćelija je aktivna ćelija, čak i kada se radi sa opsegom koji obuhvata više ćelija. Uzimajući ovo u obzir, VBA nam dopušta </a:t>
            </a:r>
            <a:r>
              <a:rPr lang="vi-VN" sz="2100" kern="0" dirty="0" smtClean="0">
                <a:latin typeface="+mn-lt"/>
              </a:rPr>
              <a:t>da</a:t>
            </a:r>
            <a:r>
              <a:rPr lang="sr-Latn-ME" sz="2100" kern="0" dirty="0" smtClean="0">
                <a:latin typeface="+mn-lt"/>
              </a:rPr>
              <a:t> jednostavno pristupamo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aktivnim </a:t>
            </a:r>
            <a:r>
              <a:rPr lang="vi-VN" sz="2100" kern="0" dirty="0" smtClean="0">
                <a:latin typeface="+mn-lt"/>
              </a:rPr>
              <a:t>objektima. </a:t>
            </a:r>
            <a:endParaRPr lang="vi-VN" sz="2100" kern="0" dirty="0">
              <a:latin typeface="+mn-lt"/>
            </a:endParaRPr>
          </a:p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Aktivnim objektima pristupamo preko osobina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. Na primer, 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 ima osobinu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ActiveCell</a:t>
            </a:r>
            <a:r>
              <a:rPr lang="vi-VN" sz="2100" kern="0" dirty="0">
                <a:latin typeface="+mn-lt"/>
              </a:rPr>
              <a:t> koja vraća referencu na aktivnu ćeliju. Tako, na primer, ako želimo da u aktivnu ćeliju upišemo broj 32.1, dovoljno je napisati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ActiveCell.Value = 32.1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O</a:t>
            </a:r>
            <a:r>
              <a:rPr lang="vi-VN" sz="2100" kern="0" dirty="0">
                <a:latin typeface="+mn-lt"/>
              </a:rPr>
              <a:t>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je </a:t>
            </a:r>
            <a:r>
              <a:rPr lang="vi-VN" sz="2100" kern="0" dirty="0"/>
              <a:t>izostavljen </a:t>
            </a:r>
            <a:r>
              <a:rPr lang="vi-VN" sz="2100" kern="0" dirty="0">
                <a:latin typeface="+mn-lt"/>
              </a:rPr>
              <a:t>jer se podrazumeva.</a:t>
            </a:r>
          </a:p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Ukoliko je selektovan opseg unutar radnog lista, aktivna ćelija će biti jedna ćelija tog opsega.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08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radnog lista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11213" y="1765300"/>
          <a:ext cx="7551737" cy="2432304"/>
        </p:xfrm>
        <a:graphic>
          <a:graphicData uri="http://schemas.openxmlformats.org/drawingml/2006/table">
            <a:tbl>
              <a:tblPr/>
              <a:tblGrid>
                <a:gridCol w="2189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2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BeforeDoubleClick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Dvoklik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BeforeRightClick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Desni 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Calculate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proračunat ili nanovo proračunat.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Ćelija radnog lista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deaktiviran.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SelectionChange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Selekcija na radnom listu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4691063"/>
            <a:ext cx="82153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dirty="0"/>
              <a:t>Procedure za upravljanje ovim događajima se smeštaju u kodni modul odgovarajućeg lista</a:t>
            </a:r>
            <a:r>
              <a:rPr lang="en-GB" sz="2100" dirty="0"/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BeforeRightClick (radni list)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7500"/>
            <a:ext cx="8334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dešava pri operaciji desni klik, i to neposredno pre podrazumevane radnje inicirane desnim klikom. Podrazumevana radnja inicirana desnim klikom je pojava padajućeg menija. 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Odgovarajuća procedura ima dva argumenta,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Target</a:t>
            </a:r>
            <a:r>
              <a:rPr lang="vi-VN" sz="2000" kern="0" dirty="0">
                <a:latin typeface="+mn-lt"/>
              </a:rPr>
              <a:t> i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.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Target </a:t>
            </a:r>
            <a:r>
              <a:rPr lang="vi-VN" sz="2000" kern="0" dirty="0">
                <a:latin typeface="+mn-lt"/>
              </a:rPr>
              <a:t>označava tekuću selekciju na radnom listu ili, ako ništa nije selektovano, ćeliju na koju je korisnik kliknuo, a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 određuje da li će se izvršiti podrazumevana radnja.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rogramira</a:t>
            </a:r>
            <a:r>
              <a:rPr lang="sr-Latn-RS" sz="2000" kern="0" dirty="0">
                <a:latin typeface="+mn-lt"/>
              </a:rPr>
              <a:t>ti</a:t>
            </a:r>
            <a:r>
              <a:rPr lang="vi-VN" sz="2000" kern="0" dirty="0">
                <a:latin typeface="+mn-lt"/>
              </a:rPr>
              <a:t> događaj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BeforeRightClick</a:t>
            </a:r>
            <a:r>
              <a:rPr lang="sr-Latn-R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tako </a:t>
            </a:r>
            <a:r>
              <a:rPr lang="sr-Latn-RS" sz="2000" kern="0" dirty="0">
                <a:latin typeface="+mn-lt"/>
              </a:rPr>
              <a:t>da se prikaže</a:t>
            </a:r>
            <a:r>
              <a:rPr lang="vi-VN" sz="2000" kern="0" dirty="0">
                <a:latin typeface="+mn-lt"/>
              </a:rPr>
              <a:t> message box sa porukom koliko </a:t>
            </a:r>
            <a:r>
              <a:rPr lang="sr-Latn-RS" sz="2000" kern="0" dirty="0">
                <a:latin typeface="+mn-lt"/>
              </a:rPr>
              <a:t>selektovani</a:t>
            </a:r>
            <a:r>
              <a:rPr lang="vi-VN" sz="2000" kern="0" dirty="0">
                <a:latin typeface="+mn-lt"/>
              </a:rPr>
              <a:t> opseg ima ćelija, koliko praznih ćelija, koliko pozitivnih i negativnih brojeva, i koliko nula.</a:t>
            </a:r>
            <a:r>
              <a:rPr lang="sr-Latn-RS" sz="2000" kern="0" dirty="0">
                <a:latin typeface="+mn-lt"/>
              </a:rPr>
              <a:t> Onemogućiti pojavu padajućeg menija.</a:t>
            </a:r>
            <a:endParaRPr lang="vi-VN" sz="20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513277" y="560314"/>
            <a:ext cx="8208911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Private Sub Worksheet_BeforeRightClick(ByVal </a:t>
            </a:r>
            <a:r>
              <a:rPr lang="sr-Latn-CS" sz="1650" dirty="0">
                <a:solidFill>
                  <a:srgbClr val="FF0000"/>
                </a:solidFill>
                <a:latin typeface="+mn-lt"/>
              </a:rPr>
              <a:t>Target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 As Range,</a:t>
            </a:r>
            <a:r>
              <a:rPr lang="en-US" sz="165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 smtClean="0">
                <a:solidFill>
                  <a:srgbClr val="FF0000"/>
                </a:solidFill>
                <a:latin typeface="+mn-lt"/>
              </a:rPr>
              <a:t>Cancel</a:t>
            </a:r>
            <a:r>
              <a:rPr lang="sr-Latn-CS" sz="165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As Boolean)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Poz As Integer, Neg As Integer, Nule As Integer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Prazne As Integer, S As String, Celija As Range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Prazne = 0: Poz = 0: Neg = 0: Nule = 0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For Each Celija In Target.Cells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If Celija.Value = ""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Prazne = Prazne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ElseIf IsNumeric(Celija.Value)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If Celija.Value &gt;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Poz = Poz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ElseIf Celija.Value &lt;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Neg = Neg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Nule = Nule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Next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"Ima " &amp; Target.Count &amp; " ćelija, od toga:"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Prazne &amp; " praznih ćelija,"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Poz &amp; " pozitivnih brojeva,"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Neg &amp; " negativnih brojeva i " &amp; vbCrLf</a:t>
            </a:r>
            <a:r>
              <a:rPr lang="en-US" sz="1650" dirty="0">
                <a:solidFill>
                  <a:srgbClr val="CC6600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CC6600"/>
                </a:solidFill>
              </a:rPr>
              <a:t>&amp; Nule &amp; " nula."</a:t>
            </a:r>
            <a:endParaRPr lang="sr-Latn-CS" sz="1650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MsgBox S</a:t>
            </a:r>
          </a:p>
          <a:p>
            <a:pPr lvl="1">
              <a:defRPr/>
            </a:pPr>
            <a:r>
              <a:rPr lang="sr-Latn-CS" sz="1650" dirty="0">
                <a:solidFill>
                  <a:srgbClr val="339933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508104" y="2100772"/>
            <a:ext cx="3146750" cy="16619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FF0000"/>
                </a:solidFill>
              </a:rPr>
              <a:t>Prolazak kroz opseg i uvećavanje odgovarajućih brojača na osnovu sadržaja ćelije. </a:t>
            </a:r>
            <a:r>
              <a:rPr lang="en-US" sz="1700" dirty="0" err="1" smtClean="0">
                <a:solidFill>
                  <a:srgbClr val="FF0000"/>
                </a:solidFill>
              </a:rPr>
              <a:t>Funkcija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b="1" dirty="0" err="1">
                <a:solidFill>
                  <a:srgbClr val="FF0000"/>
                </a:solidFill>
              </a:rPr>
              <a:t>IsNumeric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vraća</a:t>
            </a:r>
            <a:r>
              <a:rPr lang="en-US" sz="1700" dirty="0">
                <a:solidFill>
                  <a:srgbClr val="FF0000"/>
                </a:solidFill>
              </a:rPr>
              <a:t> True </a:t>
            </a:r>
            <a:r>
              <a:rPr lang="en-US" sz="1700" dirty="0" err="1">
                <a:solidFill>
                  <a:srgbClr val="FF0000"/>
                </a:solidFill>
              </a:rPr>
              <a:t>ako</a:t>
            </a:r>
            <a:r>
              <a:rPr lang="en-US" sz="1700" dirty="0">
                <a:solidFill>
                  <a:srgbClr val="FF0000"/>
                </a:solidFill>
              </a:rPr>
              <a:t> je </a:t>
            </a:r>
            <a:r>
              <a:rPr lang="en-US" sz="1700" dirty="0" err="1">
                <a:solidFill>
                  <a:srgbClr val="FF0000"/>
                </a:solidFill>
              </a:rPr>
              <a:t>sadr</a:t>
            </a:r>
            <a:r>
              <a:rPr lang="sr-Latn-RS" sz="1700" dirty="0">
                <a:solidFill>
                  <a:srgbClr val="FF0000"/>
                </a:solidFill>
              </a:rPr>
              <a:t>žaj </a:t>
            </a:r>
            <a:r>
              <a:rPr lang="en-US" sz="1700" dirty="0" err="1">
                <a:solidFill>
                  <a:srgbClr val="FF0000"/>
                </a:solidFill>
              </a:rPr>
              <a:t>ćelij</a:t>
            </a:r>
            <a:r>
              <a:rPr lang="sr-Latn-RS" sz="1700" dirty="0">
                <a:solidFill>
                  <a:srgbClr val="FF0000"/>
                </a:solidFill>
              </a:rPr>
              <a:t>e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sr-Latn-RS" sz="1700" dirty="0">
                <a:solidFill>
                  <a:srgbClr val="FF0000"/>
                </a:solidFill>
              </a:rPr>
              <a:t>broj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i</a:t>
            </a:r>
            <a:r>
              <a:rPr lang="en-US" sz="1700" dirty="0">
                <a:solidFill>
                  <a:srgbClr val="FF0000"/>
                </a:solidFill>
              </a:rPr>
              <a:t> False u </a:t>
            </a:r>
            <a:r>
              <a:rPr lang="en-US" sz="1700" dirty="0" err="1">
                <a:solidFill>
                  <a:srgbClr val="FF0000"/>
                </a:solidFill>
              </a:rPr>
              <a:t>suprotnom</a:t>
            </a:r>
            <a:r>
              <a:rPr lang="sr-Latn-RS" sz="1700" dirty="0">
                <a:solidFill>
                  <a:srgbClr val="FF0000"/>
                </a:solidFill>
              </a:rPr>
              <a:t>.</a:t>
            </a:r>
            <a:endParaRPr lang="en-GB" sz="1700" dirty="0">
              <a:solidFill>
                <a:srgbClr val="FF0000"/>
              </a:solidFill>
            </a:endParaRPr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4139952" y="2931986"/>
            <a:ext cx="13681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99992" y="5959790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339933"/>
                </a:solidFill>
              </a:rPr>
              <a:t>Onemogućavanje pojave padajućeg menija</a:t>
            </a:r>
            <a:endParaRPr lang="en-GB" sz="1700" dirty="0">
              <a:solidFill>
                <a:srgbClr val="339933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2411760" y="6277863"/>
            <a:ext cx="2083332" cy="14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24128" y="4027073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CC6600"/>
                </a:solidFill>
              </a:rPr>
              <a:t>Formiranje stringa za prikaz pomoću MsgBox-a</a:t>
            </a:r>
            <a:endParaRPr lang="en-GB" sz="1700" dirty="0">
              <a:solidFill>
                <a:srgbClr val="CC66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55976" y="4340689"/>
            <a:ext cx="1368152" cy="5284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Događaji koji nisu pridruženi objektu</a:t>
            </a:r>
            <a:endParaRPr lang="en-US" sz="36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1" y="1408113"/>
            <a:ext cx="8534722" cy="4916487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P</a:t>
            </a:r>
            <a:r>
              <a:rPr lang="vi-VN" sz="2100" dirty="0" smtClean="0"/>
              <a:t>ostoje i događaji koji nisu pridruženi objektima, kao što su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. Ovim se događajima pristupa koristeći istoimene metode objekta </a:t>
            </a:r>
            <a:r>
              <a:rPr lang="vi-VN" sz="2100" dirty="0" smtClean="0">
                <a:solidFill>
                  <a:srgbClr val="3333CC"/>
                </a:solidFill>
              </a:rPr>
              <a:t>Application</a:t>
            </a:r>
            <a:r>
              <a:rPr lang="vi-VN" sz="2100" dirty="0" smtClean="0"/>
              <a:t>.</a:t>
            </a:r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 startuje određenu proceduru u tačno određeno vreme, pri čemu procedura i vreme izvršenja predstavljaju argumente metode. Na primer, pozivom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Application.OnTime </a:t>
            </a:r>
            <a:r>
              <a:rPr lang="sr-Latn-R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Now + </a:t>
            </a:r>
            <a:r>
              <a:rPr lang="sr-Latn-RS" sz="2100" dirty="0" smtClean="0">
                <a:solidFill>
                  <a:srgbClr val="3333CC"/>
                </a:solidFill>
              </a:rPr>
              <a:t>TimeValue(</a:t>
            </a:r>
            <a:r>
              <a:rPr lang="vi-VN" sz="2100" dirty="0" smtClean="0">
                <a:solidFill>
                  <a:srgbClr val="3333CC"/>
                </a:solidFill>
              </a:rPr>
              <a:t>"00:00:</a:t>
            </a:r>
            <a:r>
              <a:rPr lang="en-US" sz="2100" dirty="0" smtClean="0">
                <a:solidFill>
                  <a:srgbClr val="3333CC"/>
                </a:solidFill>
              </a:rPr>
              <a:t>05</a:t>
            </a:r>
            <a:r>
              <a:rPr lang="vi-VN" sz="2100" dirty="0" smtClean="0">
                <a:solidFill>
                  <a:srgbClr val="3333CC"/>
                </a:solidFill>
              </a:rPr>
              <a:t>"</a:t>
            </a:r>
            <a:r>
              <a:rPr lang="sr-Latn-RS" sz="2100" dirty="0" smtClean="0">
                <a:solidFill>
                  <a:srgbClr val="3333CC"/>
                </a:solidFill>
              </a:rPr>
              <a:t>)</a:t>
            </a:r>
            <a:r>
              <a:rPr lang="vi-VN" sz="2100" dirty="0" smtClean="0">
                <a:solidFill>
                  <a:srgbClr val="3333CC"/>
                </a:solidFill>
              </a:rPr>
              <a:t>, "UradiNesto"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naša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tačno </a:t>
            </a:r>
            <a:r>
              <a:rPr lang="sr-Latn-ME" sz="2100" dirty="0" smtClean="0"/>
              <a:t>5</a:t>
            </a:r>
            <a:r>
              <a:rPr lang="vi-VN" sz="2100" dirty="0" smtClean="0"/>
              <a:t> sekundi nakon pozivanja metode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.</a:t>
            </a:r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Ova </a:t>
            </a:r>
            <a:r>
              <a:rPr lang="sr-Latn-RS" sz="2100" dirty="0" smtClean="0"/>
              <a:t>naredba</a:t>
            </a:r>
            <a:r>
              <a:rPr lang="vi-VN" sz="2100" dirty="0" smtClean="0"/>
              <a:t> se može naći u bilo kojoj proceduri projekta, pa sami biramo gde ćemo je staviti.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se </a:t>
            </a:r>
            <a:r>
              <a:rPr lang="sr-Latn-RS" sz="2100" dirty="0" smtClean="0"/>
              <a:t>obično stavlja</a:t>
            </a:r>
            <a:r>
              <a:rPr lang="vi-VN" sz="2100" dirty="0" smtClean="0"/>
              <a:t> u standardn</a:t>
            </a:r>
            <a:r>
              <a:rPr lang="sr-Latn-RS" sz="2100" dirty="0" smtClean="0"/>
              <a:t>i</a:t>
            </a:r>
            <a:r>
              <a:rPr lang="vi-VN" sz="2100" dirty="0" smtClean="0"/>
              <a:t> </a:t>
            </a:r>
            <a:r>
              <a:rPr lang="sr-Latn-RS" sz="2100" dirty="0" smtClean="0"/>
              <a:t>kodni </a:t>
            </a:r>
            <a:r>
              <a:rPr lang="vi-VN" sz="2100" dirty="0" smtClean="0"/>
              <a:t>modul.</a:t>
            </a:r>
            <a:endParaRPr lang="sr-Latn-RS" sz="2100" dirty="0" smtClean="0"/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Primer sa </a:t>
            </a:r>
            <a:r>
              <a:rPr lang="sr-Latn-RS" sz="2100" dirty="0" smtClean="0">
                <a:solidFill>
                  <a:srgbClr val="3333CC"/>
                </a:solidFill>
              </a:rPr>
              <a:t>OnTime</a:t>
            </a:r>
            <a:r>
              <a:rPr lang="sr-Latn-RS" sz="2100" dirty="0" smtClean="0"/>
              <a:t> u </a:t>
            </a:r>
            <a:r>
              <a:rPr lang="sr-Latn-RS" sz="2100" dirty="0" smtClean="0">
                <a:solidFill>
                  <a:srgbClr val="3333CC"/>
                </a:solidFill>
              </a:rPr>
              <a:t>Workbook_Open</a:t>
            </a:r>
            <a:r>
              <a:rPr lang="sr-Latn-RS" sz="2100" dirty="0" smtClean="0"/>
              <a:t> proceduri.</a:t>
            </a:r>
            <a:endParaRPr lang="vi-VN" sz="21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 OnKey</a:t>
            </a:r>
            <a:endParaRPr 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758" y="1412776"/>
            <a:ext cx="8390706" cy="3130550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 startuje određenu proceduru pritiskom određene kombinacije tastera, pri čemu procedura i kombinacija tastera predstavljaju argumente metode. Na primer, pozivom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Application.OnKey </a:t>
            </a:r>
            <a:r>
              <a:rPr lang="vi-VN" sz="2100" dirty="0">
                <a:solidFill>
                  <a:srgbClr val="3333CC"/>
                </a:solidFill>
              </a:rPr>
              <a:t>"</a:t>
            </a:r>
            <a:r>
              <a:rPr lang="sr-Latn-RS" sz="2100" dirty="0" smtClean="0">
                <a:solidFill>
                  <a:srgbClr val="3333CC"/>
                </a:solidFill>
              </a:rPr>
              <a:t>+</a:t>
            </a:r>
            <a:r>
              <a:rPr lang="vi-VN" sz="2100" dirty="0" smtClean="0">
                <a:solidFill>
                  <a:srgbClr val="3333CC"/>
                </a:solidFill>
              </a:rPr>
              <a:t>{ESC}", "UradiNesto"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pritiskom kombinacije tastera </a:t>
            </a:r>
            <a:r>
              <a:rPr lang="sr-Latn-RS" sz="2100" dirty="0" smtClean="0">
                <a:solidFill>
                  <a:srgbClr val="FF3300"/>
                </a:solidFill>
              </a:rPr>
              <a:t>Shift</a:t>
            </a:r>
            <a:r>
              <a:rPr lang="vi-VN" sz="2100" dirty="0" smtClean="0">
                <a:solidFill>
                  <a:srgbClr val="FF3300"/>
                </a:solidFill>
              </a:rPr>
              <a:t> </a:t>
            </a:r>
            <a:r>
              <a:rPr lang="vi-VN" sz="2100" dirty="0" smtClean="0"/>
              <a:t>i </a:t>
            </a:r>
            <a:r>
              <a:rPr lang="vi-VN" sz="2100" dirty="0" smtClean="0">
                <a:solidFill>
                  <a:srgbClr val="FF3300"/>
                </a:solidFill>
              </a:rPr>
              <a:t>Esc</a:t>
            </a:r>
            <a:r>
              <a:rPr lang="vi-VN" sz="2100" dirty="0" smtClean="0"/>
              <a:t>.</a:t>
            </a:r>
            <a:r>
              <a:rPr lang="sr-Latn-RS" sz="2100" dirty="0" smtClean="0"/>
              <a:t> </a:t>
            </a:r>
            <a:r>
              <a:rPr lang="en-GB" sz="2100" dirty="0" err="1" smtClean="0"/>
              <a:t>Pogledati</a:t>
            </a:r>
            <a:r>
              <a:rPr lang="en-GB" sz="2100" dirty="0" smtClean="0"/>
              <a:t> Help </a:t>
            </a:r>
            <a:r>
              <a:rPr lang="en-GB" sz="2100" dirty="0" err="1" smtClean="0"/>
              <a:t>radi</a:t>
            </a:r>
            <a:r>
              <a:rPr lang="en-GB" sz="2100" dirty="0" smtClean="0"/>
              <a:t> </a:t>
            </a:r>
            <a:r>
              <a:rPr lang="en-GB" sz="2100" dirty="0" err="1" smtClean="0"/>
              <a:t>više</a:t>
            </a:r>
            <a:r>
              <a:rPr lang="en-GB" sz="2100" dirty="0" smtClean="0"/>
              <a:t> </a:t>
            </a:r>
            <a:r>
              <a:rPr lang="en-GB" sz="2100" dirty="0" err="1" smtClean="0"/>
              <a:t>informacija</a:t>
            </a:r>
            <a:r>
              <a:rPr lang="en-GB" sz="2100" dirty="0" smtClean="0"/>
              <a:t> o </a:t>
            </a:r>
            <a:r>
              <a:rPr lang="en-GB" sz="2100" dirty="0" err="1" smtClean="0"/>
              <a:t>načinu</a:t>
            </a:r>
            <a:r>
              <a:rPr lang="en-GB" sz="2100" dirty="0" smtClean="0"/>
              <a:t> </a:t>
            </a:r>
            <a:r>
              <a:rPr lang="en-GB" sz="2100" dirty="0" err="1" smtClean="0"/>
              <a:t>zadavanja</a:t>
            </a:r>
            <a:r>
              <a:rPr lang="en-GB" sz="2100" dirty="0" smtClean="0"/>
              <a:t> </a:t>
            </a:r>
            <a:r>
              <a:rPr lang="en-GB" sz="2100" dirty="0" err="1" smtClean="0"/>
              <a:t>kombinacije</a:t>
            </a:r>
            <a:r>
              <a:rPr lang="en-GB" sz="2100" dirty="0" smtClean="0"/>
              <a:t> </a:t>
            </a:r>
            <a:r>
              <a:rPr lang="en-GB" sz="2100" dirty="0" err="1" smtClean="0"/>
              <a:t>tastera</a:t>
            </a:r>
            <a:r>
              <a:rPr lang="en-GB" sz="2100" dirty="0" smtClean="0"/>
              <a:t>.</a:t>
            </a:r>
            <a:endParaRPr lang="sr-Latn-RS" sz="2100" dirty="0" smtClean="0"/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Događaj i proceduru stavljamo u modul po želji</a:t>
            </a:r>
            <a:r>
              <a:rPr lang="vi-VN" sz="2100" dirty="0" smtClean="0"/>
              <a:t>.</a:t>
            </a:r>
            <a:endParaRPr lang="sr-Latn-RS" sz="21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8740"/>
            <a:ext cx="8438901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z="2100" kern="0" dirty="0" smtClean="0">
                <a:latin typeface="+mn-lt"/>
              </a:rPr>
              <a:t>Drugi</a:t>
            </a:r>
            <a:r>
              <a:rPr lang="en-US" sz="2100" kern="0" dirty="0" smtClean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su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solidFill>
                  <a:srgbClr val="3333CC"/>
                </a:solidFill>
                <a:latin typeface="+mn-lt"/>
              </a:rPr>
              <a:t>Selection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selektovani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objekat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bila</a:t>
            </a:r>
            <a:r>
              <a:rPr lang="en-US" sz="2000" kern="0" dirty="0">
                <a:latin typeface="+mn-lt"/>
              </a:rPr>
              <a:t> to </a:t>
            </a:r>
            <a:r>
              <a:rPr lang="en-US" sz="2000" kern="0" dirty="0" err="1">
                <a:latin typeface="+mn-lt"/>
              </a:rPr>
              <a:t>jedna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opseg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tekst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boks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oblik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ActiveChart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listu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ActiveWindow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prozor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ThisWorkbook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predstavlja </a:t>
            </a:r>
            <a:r>
              <a:rPr lang="en-US" sz="2000" kern="0" dirty="0" err="1" smtClean="0">
                <a:latin typeface="+mn-lt"/>
              </a:rPr>
              <a:t>radn</a:t>
            </a:r>
            <a:r>
              <a:rPr lang="sr-Latn-ME" sz="2000" kern="0" dirty="0" smtClean="0">
                <a:latin typeface="+mn-lt"/>
              </a:rPr>
              <a:t>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svesk</a:t>
            </a:r>
            <a:r>
              <a:rPr lang="sr-Latn-ME" sz="2000" kern="0" dirty="0" smtClean="0">
                <a:latin typeface="+mn-lt"/>
              </a:rPr>
              <a:t>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sadrži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proceduru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se </a:t>
            </a:r>
            <a:r>
              <a:rPr lang="en-US" sz="2000" kern="0" dirty="0" err="1">
                <a:latin typeface="+mn-lt"/>
              </a:rPr>
              <a:t>trenutno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izvršava</a:t>
            </a:r>
            <a:r>
              <a:rPr lang="sr-Latn-ME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– može biti aktivni objekat, ali i ne mora.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Pogodnost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ovim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osobinama</a:t>
            </a:r>
            <a:r>
              <a:rPr lang="en-US" sz="2100" kern="0" dirty="0">
                <a:latin typeface="+mn-lt"/>
              </a:rPr>
              <a:t> je da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potrebe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znati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ćeliju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radni</a:t>
            </a:r>
            <a:r>
              <a:rPr lang="en-US" sz="2100" kern="0" dirty="0">
                <a:latin typeface="+mn-lt"/>
              </a:rPr>
              <a:t>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svesku</a:t>
            </a:r>
            <a:r>
              <a:rPr lang="en-US" sz="2100" kern="0" dirty="0" smtClean="0">
                <a:latin typeface="+mn-lt"/>
              </a:rPr>
              <a:t>, </a:t>
            </a:r>
            <a:r>
              <a:rPr lang="sr-Latn-RS" sz="2100" kern="0" dirty="0">
                <a:latin typeface="+mn-lt"/>
              </a:rPr>
              <a:t>š</a:t>
            </a:r>
            <a:r>
              <a:rPr lang="en-US" sz="2100" kern="0" dirty="0">
                <a:latin typeface="+mn-lt"/>
              </a:rPr>
              <a:t>to </a:t>
            </a:r>
            <a:r>
              <a:rPr lang="en-US" sz="2100" kern="0" dirty="0" err="1">
                <a:latin typeface="+mn-lt"/>
              </a:rPr>
              <a:t>omogućava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pisanje</a:t>
            </a:r>
            <a:r>
              <a:rPr lang="en-US" sz="2100" kern="0" dirty="0">
                <a:latin typeface="+mn-lt"/>
              </a:rPr>
              <a:t> VBA </a:t>
            </a:r>
            <a:r>
              <a:rPr lang="en-US" sz="2100" kern="0" dirty="0" err="1">
                <a:latin typeface="+mn-lt"/>
              </a:rPr>
              <a:t>kôda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vezan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posebnu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svesku</a:t>
            </a:r>
            <a:r>
              <a:rPr lang="en-US" sz="2100" kern="0" dirty="0">
                <a:latin typeface="+mn-lt"/>
              </a:rPr>
              <a:t>,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opseg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K</a:t>
            </a:r>
            <a:r>
              <a:rPr lang="en-US" sz="3600" dirty="0" err="1" smtClean="0"/>
              <a:t>onstrukcija</a:t>
            </a:r>
            <a:r>
              <a:rPr lang="en-US" sz="3600" dirty="0" smtClean="0"/>
              <a:t> </a:t>
            </a:r>
            <a:r>
              <a:rPr lang="en-US" sz="3600" dirty="0"/>
              <a:t>With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60463"/>
            <a:ext cx="8548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Posmatrajmo sledeći niz operacija na jednom objektu (opseg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A1:D5</a:t>
            </a:r>
            <a:r>
              <a:rPr lang="sr-Latn-RS" sz="2100" kern="0" dirty="0">
                <a:latin typeface="+mn-lt"/>
              </a:rPr>
              <a:t>)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Range("A1:D5").</a:t>
            </a: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Font.ColorIndex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 = 34</a:t>
            </a:r>
            <a:endParaRPr lang="sr-Latn-RS" sz="1900" kern="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Ove</a:t>
            </a:r>
            <a:r>
              <a:rPr lang="sr-Latn-RS" sz="2100" kern="0" dirty="0">
                <a:latin typeface="+mn-lt"/>
              </a:rPr>
              <a:t> naredbe se mogu grupisati na sledeći način:</a:t>
            </a: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Range("A1:D5")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Font.ColorIndex = 34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b="1" kern="0" dirty="0">
                <a:solidFill>
                  <a:srgbClr val="3333CC"/>
                </a:solidFill>
                <a:latin typeface="+mn-lt"/>
              </a:rPr>
              <a:t>End With</a:t>
            </a:r>
            <a:endParaRPr lang="sr-Latn-RS" sz="1900" b="1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7200"/>
            <a:ext cx="6240685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K</a:t>
            </a:r>
            <a:r>
              <a:rPr lang="en-US" sz="3600" dirty="0" err="1" smtClean="0"/>
              <a:t>onstrukcija</a:t>
            </a:r>
            <a:r>
              <a:rPr lang="en-US" sz="3600" dirty="0" smtClean="0"/>
              <a:t> </a:t>
            </a:r>
            <a:r>
              <a:rPr lang="en-US" sz="3600" dirty="0"/>
              <a:t>With (</a:t>
            </a:r>
            <a:r>
              <a:rPr lang="en-US" sz="3600" dirty="0" err="1" smtClean="0"/>
              <a:t>nastavak</a:t>
            </a:r>
            <a:r>
              <a:rPr lang="en-US" sz="3600" dirty="0" smtClean="0"/>
              <a:t>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je </a:t>
            </a:r>
            <a:r>
              <a:rPr lang="en-US" sz="2100" kern="0" dirty="0" err="1">
                <a:latin typeface="+mn-lt"/>
              </a:rPr>
              <a:t>jasniji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ali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izvršava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 smtClean="0">
                <a:latin typeface="+mn-lt"/>
              </a:rPr>
              <a:t>brže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jer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referencira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eksplicitno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svakoj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Pošto</a:t>
            </a:r>
            <a:r>
              <a:rPr lang="en-US" sz="2100" kern="0" dirty="0">
                <a:latin typeface="+mn-lt"/>
              </a:rPr>
              <a:t> se u </a:t>
            </a:r>
            <a:r>
              <a:rPr lang="en-US" sz="2100" kern="0" dirty="0" err="1">
                <a:latin typeface="+mn-lt"/>
              </a:rPr>
              <a:t>drugom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setu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ponavlja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Font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ugnezditi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radi </a:t>
            </a:r>
            <a:r>
              <a:rPr lang="en-US" sz="2100" kern="0" dirty="0" err="1">
                <a:latin typeface="+mn-lt"/>
              </a:rPr>
              <a:t>grupisa</a:t>
            </a:r>
            <a:r>
              <a:rPr lang="sr-Latn-RS" sz="2100" kern="0" dirty="0">
                <a:latin typeface="+mn-lt"/>
              </a:rPr>
              <a:t>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ovog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objekta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 Range("A1:D5")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Interior.Color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RGB(59, 123, 19)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WrapText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With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.Font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.Name = "Courier New"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.Bold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.Size = 13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.Underline =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xlUnderlineStyleSingle</a:t>
            </a:r>
            <a:endParaRPr lang="en-US" sz="2100" kern="0" dirty="0">
              <a:solidFill>
                <a:srgbClr val="339933"/>
              </a:solidFill>
              <a:latin typeface="+mn-lt"/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ColorIndex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= 34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End With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End With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boje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5536" y="1382713"/>
            <a:ext cx="8366893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prethodnom primeru smo boju </a:t>
            </a:r>
            <a:r>
              <a:rPr lang="en-US" sz="2100" kern="0" dirty="0" err="1">
                <a:latin typeface="+mn-lt"/>
              </a:rPr>
              <a:t>fonta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odredi</a:t>
            </a:r>
            <a:r>
              <a:rPr lang="sr-Latn-RS" sz="2100" kern="0" dirty="0">
                <a:latin typeface="+mn-lt"/>
              </a:rPr>
              <a:t>l</a:t>
            </a:r>
            <a:r>
              <a:rPr lang="en-US" sz="2100" kern="0" dirty="0" err="1">
                <a:latin typeface="+mn-lt"/>
              </a:rPr>
              <a:t>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funkcije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RGB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koja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poziva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sledeći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RGB(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crvena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zelena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plava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O</a:t>
            </a:r>
            <a:r>
              <a:rPr lang="en-US" sz="2100" kern="0" dirty="0" err="1">
                <a:latin typeface="+mn-lt"/>
              </a:rPr>
              <a:t>bavezn</a:t>
            </a:r>
            <a:r>
              <a:rPr lang="sr-Latn-RS" sz="2100" kern="0" dirty="0">
                <a:latin typeface="+mn-lt"/>
              </a:rPr>
              <a:t>i</a:t>
            </a:r>
            <a:r>
              <a:rPr lang="en-US" sz="2100" kern="0" dirty="0">
                <a:latin typeface="+mn-lt"/>
              </a:rPr>
              <a:t> argument</a:t>
            </a:r>
            <a:r>
              <a:rPr lang="sr-Latn-RS" sz="2100" kern="0" dirty="0">
                <a:latin typeface="+mn-lt"/>
              </a:rPr>
              <a:t>i, </a:t>
            </a:r>
            <a:r>
              <a:rPr lang="en-US" sz="2100" kern="0" dirty="0" err="1">
                <a:solidFill>
                  <a:srgbClr val="3333CC"/>
                </a:solidFill>
              </a:rPr>
              <a:t>crvena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zelena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sr-Latn-RS" sz="2100" kern="0" dirty="0">
                <a:latin typeface="+mn-lt"/>
              </a:rPr>
              <a:t>i </a:t>
            </a:r>
            <a:r>
              <a:rPr lang="en-US" sz="2100" kern="0" dirty="0" err="1" smtClean="0">
                <a:solidFill>
                  <a:srgbClr val="3333CC"/>
                </a:solidFill>
              </a:rPr>
              <a:t>plava</a:t>
            </a:r>
            <a:r>
              <a:rPr lang="sr-Latn-RS" sz="2100" kern="0" dirty="0" smtClean="0">
                <a:solidFill>
                  <a:srgbClr val="3333CC"/>
                </a:solidFill>
              </a:rPr>
              <a:t>, </a:t>
            </a:r>
            <a:r>
              <a:rPr lang="en-US" sz="2100" kern="0" dirty="0" err="1" smtClean="0">
                <a:latin typeface="+mn-lt"/>
              </a:rPr>
              <a:t>su</a:t>
            </a:r>
            <a:r>
              <a:rPr lang="en-US" sz="2100" kern="0" dirty="0" smtClean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celi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brojevi</a:t>
            </a:r>
            <a:r>
              <a:rPr lang="en-US" sz="2100" kern="0" dirty="0">
                <a:latin typeface="+mn-lt"/>
              </a:rPr>
              <a:t> od 0 do 255. Na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definisati</a:t>
            </a:r>
            <a:r>
              <a:rPr lang="en-US" sz="2100" kern="0" dirty="0">
                <a:latin typeface="+mn-lt"/>
              </a:rPr>
              <a:t> 256</a:t>
            </a:r>
            <a:r>
              <a:rPr lang="en-US" sz="2100" kern="0" baseline="30000" dirty="0">
                <a:latin typeface="+mn-lt"/>
              </a:rPr>
              <a:t>3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da se </a:t>
            </a:r>
            <a:r>
              <a:rPr lang="en-US" sz="2100" kern="0" dirty="0" err="1">
                <a:latin typeface="+mn-lt"/>
              </a:rPr>
              <a:t>definiše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 u VBA je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ColorIndex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koja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uzeti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vrednosti</a:t>
            </a:r>
            <a:r>
              <a:rPr lang="en-US" sz="2100" kern="0" dirty="0">
                <a:latin typeface="+mn-lt"/>
              </a:rPr>
              <a:t> od 0 (bez </a:t>
            </a:r>
            <a:r>
              <a:rPr lang="en-US" sz="2100" kern="0" dirty="0" err="1">
                <a:latin typeface="+mn-lt"/>
              </a:rPr>
              <a:t>boje</a:t>
            </a:r>
            <a:r>
              <a:rPr lang="en-US" sz="2100" kern="0" dirty="0">
                <a:latin typeface="+mn-lt"/>
              </a:rPr>
              <a:t>) do 56.</a:t>
            </a:r>
            <a:endParaRPr lang="sr-Latn-R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J</a:t>
            </a:r>
            <a:r>
              <a:rPr lang="en-US" sz="2100" kern="0" dirty="0" err="1">
                <a:latin typeface="+mn-lt"/>
              </a:rPr>
              <a:t>edini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da se </a:t>
            </a:r>
            <a:r>
              <a:rPr lang="en-US" sz="2100" kern="0" dirty="0" err="1">
                <a:latin typeface="+mn-lt"/>
              </a:rPr>
              <a:t>ukloni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objekta </a:t>
            </a:r>
            <a:r>
              <a:rPr lang="en-US" sz="2100" kern="0" dirty="0" smtClean="0">
                <a:latin typeface="+mn-lt"/>
              </a:rPr>
              <a:t>je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sr-Latn-RS" sz="2100" kern="0" dirty="0">
                <a:latin typeface="+mn-lt"/>
              </a:rPr>
              <a:t> </a:t>
            </a:r>
            <a:r>
              <a:rPr lang="sr-Latn-RS" sz="2100" kern="0" dirty="0" smtClean="0">
                <a:solidFill>
                  <a:srgbClr val="3333CC"/>
                </a:solidFill>
              </a:rPr>
              <a:t>ColorIndex </a:t>
            </a:r>
            <a:r>
              <a:rPr lang="sr-Latn-RS" sz="2100" kern="0" dirty="0">
                <a:latin typeface="+mn-lt"/>
              </a:rPr>
              <a:t>upisivanjem vrednosti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0</a:t>
            </a:r>
            <a:r>
              <a:rPr lang="sr-Latn-RS" sz="2100" kern="0" dirty="0">
                <a:latin typeface="+mn-lt"/>
              </a:rPr>
              <a:t> ili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xlColorIndexNone</a:t>
            </a:r>
            <a:r>
              <a:rPr lang="sr-Latn-RS" sz="2100" kern="0" dirty="0" smtClean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436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1275"/>
            <a:ext cx="8334375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petlja predstavlja varijaciju </a:t>
            </a:r>
            <a:r>
              <a:rPr lang="vi-VN" sz="2100" kern="0" dirty="0">
                <a:solidFill>
                  <a:srgbClr val="3333CC"/>
                </a:solidFill>
              </a:rPr>
              <a:t>For</a:t>
            </a:r>
            <a:r>
              <a:rPr lang="vi-VN" sz="2100" kern="0" dirty="0">
                <a:latin typeface="+mn-lt"/>
              </a:rPr>
              <a:t> petlje i namenjena je radu sa kolekcijama, tj. kada je potrebno izvršiti određenu operaciju nad svim objektima u datoj kolekciji. Sintaksa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For Each Element in 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Naredbe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r>
              <a:rPr lang="vi-VN" sz="2100" kern="0" dirty="0">
                <a:latin typeface="+mn-lt"/>
              </a:rPr>
              <a:t> predstavlja ime kolekcije i to može biti i niz.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Iz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se takođe izlazi koristeći </a:t>
            </a:r>
            <a:r>
              <a:rPr lang="vi-VN" sz="2100" kern="0" dirty="0">
                <a:solidFill>
                  <a:srgbClr val="3333CC"/>
                </a:solidFill>
              </a:rPr>
              <a:t>Exit For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Umesto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  <a:r>
              <a:rPr lang="sr-Latn-RS" sz="2100" kern="0" dirty="0">
                <a:latin typeface="+mn-lt"/>
              </a:rPr>
              <a:t> možemo koristiti samo </a:t>
            </a:r>
            <a:r>
              <a:rPr lang="sr-Latn-RS" sz="2100" kern="0" dirty="0">
                <a:solidFill>
                  <a:srgbClr val="3333CC"/>
                </a:solidFill>
              </a:rPr>
              <a:t>Next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Štampanje elemenata niza </a:t>
            </a:r>
            <a:r>
              <a:rPr lang="sr-Latn-RS" sz="2100" kern="0" dirty="0">
                <a:solidFill>
                  <a:srgbClr val="3333CC"/>
                </a:solidFill>
              </a:rPr>
              <a:t>Niz</a:t>
            </a:r>
            <a:r>
              <a:rPr lang="sr-Latn-RS" sz="2100" kern="0" dirty="0">
                <a:latin typeface="+mn-lt"/>
              </a:rPr>
              <a:t> se može izvršiti na sledeći način: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n In Niz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Debug.Print  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 n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Na ovaj način ne moramo znati broj elemenata niza.</a:t>
            </a:r>
            <a:endParaRPr lang="vi-VN" sz="21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For Each </a:t>
            </a:r>
            <a:r>
              <a:rPr lang="en-US" sz="3600" dirty="0" err="1" smtClean="0"/>
              <a:t>petlja</a:t>
            </a:r>
            <a:r>
              <a:rPr lang="sr-Latn-ME" sz="3600" dirty="0" smtClean="0"/>
              <a:t>:</a:t>
            </a:r>
            <a:r>
              <a:rPr lang="en-US" sz="3600" dirty="0" smtClean="0"/>
              <a:t> </a:t>
            </a:r>
            <a:r>
              <a:rPr lang="en-US" sz="3600" dirty="0" err="1" smtClean="0"/>
              <a:t>Primeri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35075"/>
            <a:ext cx="8548687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Prikazati imena svih radnih listova aktivne radne sveske.</a:t>
            </a:r>
            <a:endParaRPr lang="vi-VN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Dim List As Worksheet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For Each List In </a:t>
            </a:r>
            <a:r>
              <a:rPr lang="en-US" sz="2100" kern="0" dirty="0" err="1">
                <a:solidFill>
                  <a:srgbClr val="FF0000"/>
                </a:solidFill>
              </a:rPr>
              <a:t>ActiveWorkbook.Worksheets</a:t>
            </a:r>
            <a:endParaRPr lang="en-US" sz="2100" kern="0" dirty="0">
              <a:solidFill>
                <a:srgbClr val="FF0000"/>
              </a:solidFill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</a:t>
            </a:r>
            <a:r>
              <a:rPr lang="en-US" sz="2100" kern="0" dirty="0" err="1">
                <a:solidFill>
                  <a:srgbClr val="3333CC"/>
                </a:solidFill>
              </a:rPr>
              <a:t>MsgBox</a:t>
            </a:r>
            <a:r>
              <a:rPr lang="en-US" sz="2100" kern="0" dirty="0">
                <a:solidFill>
                  <a:srgbClr val="3333CC"/>
                </a:solidFill>
              </a:rPr>
              <a:t> 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List.</a:t>
            </a:r>
            <a:r>
              <a:rPr lang="en-US" sz="2100" kern="0" dirty="0" err="1">
                <a:solidFill>
                  <a:srgbClr val="FF0000"/>
                </a:solidFill>
              </a:rPr>
              <a:t>Name</a:t>
            </a:r>
            <a:endParaRPr lang="en-US" sz="2100" kern="0" dirty="0">
              <a:solidFill>
                <a:srgbClr val="FF0000"/>
              </a:solidFill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Next List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vakoj ćeliji selekcije dode</a:t>
            </a:r>
            <a:r>
              <a:rPr lang="sr-Latn-RS" sz="2100" kern="0" dirty="0">
                <a:latin typeface="+mn-lt"/>
              </a:rPr>
              <a:t>liti</a:t>
            </a:r>
            <a:r>
              <a:rPr lang="vi-VN" sz="2100" kern="0" dirty="0">
                <a:latin typeface="+mn-lt"/>
              </a:rPr>
              <a:t> slučajan ceo broj između 0 i 100.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Dim Cell As Range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Cell In Selection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Cell.Value = Fix(Rnd * 101)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Z</a:t>
            </a:r>
            <a:r>
              <a:rPr lang="en-GB" sz="2100" kern="0" dirty="0" err="1">
                <a:latin typeface="+mn-lt"/>
              </a:rPr>
              <a:t>atv</a:t>
            </a:r>
            <a:r>
              <a:rPr lang="sr-Latn-RS" sz="2100" kern="0" dirty="0">
                <a:latin typeface="+mn-lt"/>
              </a:rPr>
              <a:t>oriti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radne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sveske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osim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aktivne</a:t>
            </a:r>
            <a:r>
              <a:rPr lang="sr-Latn-RS" sz="2100" kern="0" dirty="0">
                <a:latin typeface="+mn-lt"/>
              </a:rPr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Dim Sveska as Workbook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Sveska In Workbooks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If Sveska.Name &lt;&gt; ActiveWorkbook.Name  Then  Sveska.</a:t>
            </a:r>
            <a:r>
              <a:rPr lang="sr-Latn-CS" sz="2100" kern="0" dirty="0">
                <a:solidFill>
                  <a:srgbClr val="FF0000"/>
                </a:solidFill>
              </a:rPr>
              <a:t>Close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Next Sveska</a:t>
            </a:r>
          </a:p>
          <a:p>
            <a:pPr>
              <a:defRPr/>
            </a:pPr>
            <a:endParaRPr lang="sr-Latn-RS" sz="2100" kern="0" dirty="0">
              <a:solidFill>
                <a:srgbClr val="3333CC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215063" y="2324100"/>
            <a:ext cx="235743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Osobina </a:t>
            </a:r>
            <a:r>
              <a:rPr lang="sr-Latn-CS">
                <a:solidFill>
                  <a:srgbClr val="3333CC"/>
                </a:solidFill>
              </a:rPr>
              <a:t>Name</a:t>
            </a:r>
            <a:r>
              <a:rPr lang="sr-Latn-CS"/>
              <a:t> vraća ime radnog lista.</a:t>
            </a:r>
            <a:endParaRPr lang="en-GB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H="1" flipV="1">
            <a:off x="3265488" y="2513013"/>
            <a:ext cx="29495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6416675" y="4929188"/>
            <a:ext cx="2428875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Metoda </a:t>
            </a:r>
            <a:r>
              <a:rPr lang="sr-Latn-CS">
                <a:solidFill>
                  <a:srgbClr val="3333CC"/>
                </a:solidFill>
              </a:rPr>
              <a:t>Close</a:t>
            </a:r>
            <a:r>
              <a:rPr lang="sr-Latn-CS"/>
              <a:t> zatvara radnu svesku.</a:t>
            </a:r>
            <a:endParaRPr lang="en-GB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7820025" y="5567363"/>
            <a:ext cx="14287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Workbook / Workbooks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45162"/>
              </p:ext>
            </p:extLst>
          </p:nvPr>
        </p:nvGraphicFramePr>
        <p:xfrm>
          <a:off x="525463" y="1268760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FullName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sveske, uključujući i put do nje.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put do radne sveske.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Kod novih, nesnimljenih, radnih sveski Path je prazan string.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trenutno otvorenih radnih sveski.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35974"/>
              </p:ext>
            </p:extLst>
          </p:nvPr>
        </p:nvGraphicFramePr>
        <p:xfrm>
          <a:off x="525463" y="3717032"/>
          <a:ext cx="8215312" cy="2820985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Aktiviranje radne sveske. Ta sveska postaje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ActiveWorkbook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Close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Zatvaranje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PrintOut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Štampanje specificirane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radne sveske.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slučaju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nove radne sveske, koristiti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specificirane radne sveske pod drugim imenom. 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Otvaranje postojeće radne sveske.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117745</TotalTime>
  <Words>2862</Words>
  <Application>Microsoft Office PowerPoint</Application>
  <PresentationFormat>On-screen Show (4:3)</PresentationFormat>
  <Paragraphs>387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Aktivni objekti</vt:lpstr>
      <vt:lpstr>Aktivni objekti (nastavak)</vt:lpstr>
      <vt:lpstr>Konstrukcija With</vt:lpstr>
      <vt:lpstr>Konstrukcija With (nastavak)</vt:lpstr>
      <vt:lpstr>Definisanje boje</vt:lpstr>
      <vt:lpstr>For Each petlja</vt:lpstr>
      <vt:lpstr>For Each petlja: Primeri</vt:lpstr>
      <vt:lpstr>Objekti Workbook / Workbooks</vt:lpstr>
      <vt:lpstr>Objekti Worksheet / Worksheets</vt:lpstr>
      <vt:lpstr>Range objekat</vt:lpstr>
      <vt:lpstr>Primer</vt:lpstr>
      <vt:lpstr>Programiranje događaja</vt:lpstr>
      <vt:lpstr>Događaji u Excel-u</vt:lpstr>
      <vt:lpstr>Događaji na nivou radne sveske</vt:lpstr>
      <vt:lpstr>Primer – Evidencija otvaranja sveske</vt:lpstr>
      <vt:lpstr>PowerPoint Presentation</vt:lpstr>
      <vt:lpstr>Događaj NewSheet (radna sveska)</vt:lpstr>
      <vt:lpstr>Događaj BeforePrint (radna sveska)</vt:lpstr>
      <vt:lpstr>Događaji na nivou radnog lista</vt:lpstr>
      <vt:lpstr>Događaj BeforeRightClick (radni list)</vt:lpstr>
      <vt:lpstr>PowerPoint Presentation</vt:lpstr>
      <vt:lpstr>Događaji koji nisu pridruženi objektu</vt:lpstr>
      <vt:lpstr>Događaj OnKey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1221</cp:revision>
  <dcterms:created xsi:type="dcterms:W3CDTF">2004-08-23T07:37:27Z</dcterms:created>
  <dcterms:modified xsi:type="dcterms:W3CDTF">2023-03-22T12:13:19Z</dcterms:modified>
</cp:coreProperties>
</file>