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83" r:id="rId4"/>
    <p:sldId id="258" r:id="rId5"/>
    <p:sldId id="284" r:id="rId6"/>
    <p:sldId id="259" r:id="rId7"/>
    <p:sldId id="291" r:id="rId8"/>
    <p:sldId id="285" r:id="rId9"/>
    <p:sldId id="260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62" r:id="rId18"/>
    <p:sldId id="295" r:id="rId19"/>
    <p:sldId id="294" r:id="rId20"/>
    <p:sldId id="296" r:id="rId21"/>
    <p:sldId id="261" r:id="rId22"/>
    <p:sldId id="297" r:id="rId23"/>
    <p:sldId id="298" r:id="rId24"/>
    <p:sldId id="299" r:id="rId25"/>
    <p:sldId id="300" r:id="rId26"/>
    <p:sldId id="301" r:id="rId27"/>
    <p:sldId id="306" r:id="rId28"/>
    <p:sldId id="302" r:id="rId29"/>
    <p:sldId id="303" r:id="rId30"/>
    <p:sldId id="304" r:id="rId31"/>
    <p:sldId id="30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CC6600"/>
    <a:srgbClr val="006400"/>
    <a:srgbClr val="FF3300"/>
    <a:srgbClr val="CCFFCC"/>
    <a:srgbClr val="33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DA128E0-BED4-4AF2-9503-5F147446D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02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218E85-C149-4175-9829-14A2A754333B}" type="datetimeFigureOut">
              <a:rPr lang="sr-Latn-CS"/>
              <a:pPr>
                <a:defRPr/>
              </a:pPr>
              <a:t>15.2.2023.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F9CFEB-DFCC-46E4-AC71-CDAD18C023E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3133414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193BD-D059-4058-92F7-24BD14521D63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26754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17DFA2-DF20-4330-87AE-A3A82305F557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2005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528C4D-6B99-4730-80A8-2730A08FD9A7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3283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C74E9E-5D4A-49BC-861D-22E177EB9868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9562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349F5-CE97-459F-91A6-F2E6C4C2880A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78645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963947-82EB-433A-BC28-67D64675FF67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50778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B5520-AE60-473E-92DA-6EBD62664ACF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60860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9B14E5-07A5-4963-B021-42C0324089E6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11607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5F75D9-48F7-456F-9A2A-B60825DAAEB8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05083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26ADAF-7E09-4EE6-914A-A6E43FB76797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7383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9C4D6-300E-40C6-A38D-C9EBE39BE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4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9E5D9-9FFA-4F77-AD12-2DF85C502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8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2461F-FB90-44CE-89F1-7B8D761EBA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8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771F4-9B15-4469-B33F-974ACE5F34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4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42CB0-EA0A-467C-AEBF-05059D9BCC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E8115-1353-4FFB-BFD2-F1B8C63930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1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06ABA-0837-48FE-AC76-F4EB3C0911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18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D7FD-6846-450C-BC98-D45E1B967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6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83E72-889F-4635-AF7A-2C0FB389F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4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32AD-DA8B-4930-9751-D48EE6EA70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32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E5F7-D206-4A48-A1C6-DE47505570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50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D48B6BE-498E-4333-91A8-EF67B8AD64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214813"/>
            <a:ext cx="7435850" cy="2643187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Uvod</a:t>
            </a:r>
            <a:endParaRPr lang="sr-Latn-C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VBE – Programsko okru</a:t>
            </a:r>
            <a:r>
              <a:rPr lang="sr-Latn-CS" sz="4000" smtClean="0"/>
              <a:t>ženje</a:t>
            </a:r>
          </a:p>
          <a:p>
            <a:pPr eaLnBrk="1" hangingPunct="1">
              <a:spcBef>
                <a:spcPts val="300"/>
              </a:spcBef>
            </a:pPr>
            <a:r>
              <a:rPr lang="sr-Latn-CS" sz="4000" smtClean="0"/>
              <a:t>Procedure</a:t>
            </a:r>
            <a:endParaRPr lang="en-U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Operatori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Korisni prozori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2725"/>
            <a:ext cx="8654925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 radu sa VBE, koristićemo 4 prozora: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Project Explorer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strukturu</a:t>
            </a:r>
            <a:r>
              <a:rPr lang="en-GB" sz="2100" dirty="0" smtClean="0"/>
              <a:t> </a:t>
            </a:r>
            <a:r>
              <a:rPr lang="en-GB" sz="2100" dirty="0" err="1" smtClean="0"/>
              <a:t>svih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otvorenih</a:t>
            </a:r>
            <a:r>
              <a:rPr lang="en-GB" sz="2100" dirty="0" smtClean="0"/>
              <a:t> </a:t>
            </a:r>
            <a:r>
              <a:rPr lang="sr-Latn-CS" sz="2100" dirty="0" smtClean="0"/>
              <a:t>dokumenata</a:t>
            </a:r>
            <a:r>
              <a:rPr lang="en-GB" sz="2100" dirty="0" smtClean="0"/>
              <a:t>. </a:t>
            </a:r>
            <a:r>
              <a:rPr lang="en-GB" sz="2100" dirty="0" err="1" smtClean="0"/>
              <a:t>Svak</a:t>
            </a:r>
            <a:r>
              <a:rPr lang="sr-Latn-CS" sz="2100" dirty="0" smtClean="0"/>
              <a:t>i otvoren dokument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</a:t>
            </a:r>
            <a:r>
              <a:rPr lang="en-GB" sz="2100" dirty="0" err="1" smtClean="0"/>
              <a:t>jedan</a:t>
            </a:r>
            <a:r>
              <a:rPr lang="en-GB" sz="2100" dirty="0" smtClean="0"/>
              <a:t> </a:t>
            </a:r>
            <a:r>
              <a:rPr lang="en-GB" sz="2100" i="1" dirty="0" err="1" smtClean="0"/>
              <a:t>projekat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Code</a:t>
            </a:r>
            <a:r>
              <a:rPr lang="sr-Latn-CS" sz="2100" dirty="0" smtClean="0">
                <a:ea typeface="+mn-ea"/>
                <a:cs typeface="+mn-cs"/>
              </a:rPr>
              <a:t> prozor </a:t>
            </a:r>
            <a:r>
              <a:rPr lang="vi-VN" sz="2100" dirty="0" smtClean="0">
                <a:ea typeface="+mn-ea"/>
                <a:cs typeface="+mn-cs"/>
              </a:rPr>
              <a:t>sadrži VBA</a:t>
            </a:r>
            <a:r>
              <a:rPr lang="en-US" sz="2100" dirty="0" smtClean="0">
                <a:ea typeface="+mn-ea"/>
                <a:cs typeface="+mn-cs"/>
              </a:rPr>
              <a:t> program</a:t>
            </a:r>
            <a:r>
              <a:rPr lang="sr-Latn-CS" sz="2100" dirty="0" smtClean="0">
                <a:ea typeface="+mn-ea"/>
                <a:cs typeface="+mn-cs"/>
              </a:rPr>
              <a:t>e</a:t>
            </a:r>
            <a:r>
              <a:rPr lang="vi-VN" sz="2100" dirty="0" smtClean="0">
                <a:ea typeface="+mn-ea"/>
                <a:cs typeface="+mn-cs"/>
              </a:rPr>
              <a:t>. Svaka stavka iz Project Explorer prozora ima pridružen kodni prozor.</a:t>
            </a:r>
            <a:endParaRPr lang="en-US" sz="2100" dirty="0" smtClean="0">
              <a:ea typeface="+mn-ea"/>
              <a:cs typeface="+mn-cs"/>
            </a:endParaRP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100" b="1" dirty="0" smtClean="0">
                <a:solidFill>
                  <a:srgbClr val="FF0000"/>
                </a:solidFill>
              </a:rPr>
              <a:t>Immediate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prozor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slu</a:t>
            </a:r>
            <a:r>
              <a:rPr lang="sr-Latn-CS" sz="2100" dirty="0" smtClean="0">
                <a:ea typeface="+mn-ea"/>
                <a:cs typeface="+mn-cs"/>
              </a:rPr>
              <a:t>ži za direktno izvršavanje naredbi (VBA naredbi, matematičkih izraza, poziva funkcija).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GB" sz="2100" b="1" dirty="0" smtClean="0">
                <a:solidFill>
                  <a:srgbClr val="FF0000"/>
                </a:solidFill>
              </a:rPr>
              <a:t>Properties</a:t>
            </a:r>
            <a:r>
              <a:rPr lang="en-GB" sz="2100" dirty="0" smtClean="0"/>
              <a:t>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osobine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izabranog</a:t>
            </a:r>
            <a:r>
              <a:rPr lang="en-GB" sz="2100" dirty="0" smtClean="0"/>
              <a:t> </a:t>
            </a:r>
            <a:r>
              <a:rPr lang="en-GB" sz="2100" dirty="0" err="1" smtClean="0"/>
              <a:t>objekta</a:t>
            </a:r>
            <a:r>
              <a:rPr lang="en-GB" sz="2100" dirty="0" smtClean="0"/>
              <a:t> u Project Explorer </a:t>
            </a:r>
            <a:r>
              <a:rPr lang="en-GB" sz="2100" dirty="0" err="1" smtClean="0"/>
              <a:t>prozoru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Prikaz prozora pomoću stavke </a:t>
            </a:r>
            <a:r>
              <a:rPr lang="sr-Latn-CS" sz="2100" b="1" dirty="0" smtClean="0">
                <a:solidFill>
                  <a:srgbClr val="FF0000"/>
                </a:solidFill>
              </a:rPr>
              <a:t>View</a:t>
            </a:r>
            <a:r>
              <a:rPr lang="sr-Latn-CS" sz="2200" dirty="0" smtClean="0">
                <a:sym typeface="Mathematica1" pitchFamily="2" charset="2"/>
              </a:rPr>
              <a:t> iz linije menija VBE-a ili preko odgovarajućih prečica.</a:t>
            </a:r>
            <a:endParaRPr lang="sr-Latn-C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365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Procedure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3803650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VBA programski kôd se unosi u formi procedure.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Procedure </a:t>
            </a:r>
            <a:r>
              <a:rPr lang="sr-Latn-CS" sz="2200" dirty="0" smtClean="0"/>
              <a:t>se dele</a:t>
            </a:r>
            <a:r>
              <a:rPr lang="vi-VN" sz="2200" dirty="0" smtClean="0"/>
              <a:t> na </a:t>
            </a:r>
            <a:r>
              <a:rPr lang="vi-VN" sz="2200" b="1" dirty="0" smtClean="0">
                <a:solidFill>
                  <a:srgbClr val="FF0000"/>
                </a:solidFill>
              </a:rPr>
              <a:t>subprocedure</a:t>
            </a:r>
            <a:r>
              <a:rPr lang="vi-VN" sz="2200" dirty="0" smtClean="0"/>
              <a:t> (makroi) i </a:t>
            </a:r>
            <a:r>
              <a:rPr lang="vi-VN" sz="2200" b="1" dirty="0" smtClean="0">
                <a:solidFill>
                  <a:srgbClr val="FF0000"/>
                </a:solidFill>
              </a:rPr>
              <a:t>funkcije</a:t>
            </a:r>
            <a:r>
              <a:rPr lang="vi-VN" sz="2200" dirty="0" smtClean="0"/>
              <a:t>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Subprocedure predstavljaju skup VBA naredbi kojima se izvršava određeni zadatak.</a:t>
            </a:r>
            <a:endParaRPr lang="sr-Latn-CS" sz="22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 </a:t>
            </a:r>
            <a:r>
              <a:rPr lang="en-GB" sz="2100" dirty="0" err="1" smtClean="0"/>
              <a:t>imaju</a:t>
            </a:r>
            <a:r>
              <a:rPr lang="en-GB" sz="2100" dirty="0" smtClean="0"/>
              <a:t> </a:t>
            </a:r>
            <a:r>
              <a:rPr lang="en-GB" sz="2100" dirty="0" err="1" smtClean="0"/>
              <a:t>uticaj</a:t>
            </a:r>
            <a:r>
              <a:rPr lang="en-GB" sz="2100" dirty="0" smtClean="0"/>
              <a:t> </a:t>
            </a:r>
            <a:r>
              <a:rPr lang="en-GB" sz="2100" dirty="0" err="1" smtClean="0"/>
              <a:t>na</a:t>
            </a:r>
            <a:r>
              <a:rPr lang="en-GB" sz="2100" dirty="0" smtClean="0"/>
              <a:t> </a:t>
            </a:r>
            <a:r>
              <a:rPr lang="en-GB" sz="2100" dirty="0" err="1" smtClean="0"/>
              <a:t>svoje</a:t>
            </a:r>
            <a:r>
              <a:rPr lang="en-GB" sz="2100" dirty="0" smtClean="0"/>
              <a:t> </a:t>
            </a:r>
            <a:r>
              <a:rPr lang="en-GB" sz="2100" dirty="0" err="1" smtClean="0"/>
              <a:t>okruženje</a:t>
            </a:r>
            <a:r>
              <a:rPr lang="sr-Latn-CS" sz="2100" dirty="0" smtClean="0"/>
              <a:t> (npr. mogu menjati format ćelija u Excel-u).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ne vraćaju</a:t>
            </a:r>
            <a:r>
              <a:rPr lang="sr-Latn-CS" sz="2100" dirty="0" smtClean="0">
                <a:solidFill>
                  <a:srgbClr val="FF0000"/>
                </a:solidFill>
              </a:rPr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rezultat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</a:t>
            </a:r>
            <a:r>
              <a:rPr lang="vi-VN" sz="2200" dirty="0" smtClean="0"/>
              <a:t>unkcij</a:t>
            </a:r>
            <a:r>
              <a:rPr lang="sr-Latn-CS" sz="2200" dirty="0" smtClean="0"/>
              <a:t>e</a:t>
            </a:r>
            <a:r>
              <a:rPr lang="vi-VN" sz="2200" dirty="0" smtClean="0"/>
              <a:t> izvršava</a:t>
            </a:r>
            <a:r>
              <a:rPr lang="sr-Latn-CS" sz="2200" dirty="0" smtClean="0"/>
              <a:t>ju</a:t>
            </a:r>
            <a:r>
              <a:rPr lang="vi-VN" sz="2200" dirty="0" smtClean="0"/>
              <a:t> određeni zadatak i pritom vraća</a:t>
            </a:r>
            <a:r>
              <a:rPr lang="sr-Latn-CS" sz="2200" dirty="0" smtClean="0"/>
              <a:t>ju</a:t>
            </a:r>
            <a:r>
              <a:rPr lang="vi-VN" sz="2200" dirty="0" smtClean="0"/>
              <a:t> rezultat.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Prvo ćemo detaljno objasniti funkcije, a nakon toga subprocedure.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08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19462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Funkcije</a:t>
            </a:r>
            <a:r>
              <a:rPr lang="vi-VN" sz="2200" smtClean="0"/>
              <a:t> primaju argumente, odrade određenu operaciju sa njima i vrate rezultat.</a:t>
            </a:r>
            <a:endParaRPr lang="sr-Latn-CS" sz="22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vi-VN" sz="2200" smtClean="0"/>
              <a:t>Iako mogu uticati na izgled okruženja, </a:t>
            </a:r>
            <a:r>
              <a:rPr lang="vi-VN" sz="2200" smtClean="0">
                <a:solidFill>
                  <a:srgbClr val="FF0000"/>
                </a:solidFill>
              </a:rPr>
              <a:t>dobro definisana funkcija ne utiče na svoje okruženje</a:t>
            </a:r>
            <a:r>
              <a:rPr lang="sr-Latn-CS" sz="2200" smtClean="0">
                <a:solidFill>
                  <a:srgbClr val="FF0000"/>
                </a:solidFill>
              </a:rPr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Format funkcija je: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865188" y="3525838"/>
            <a:ext cx="7416800" cy="13843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b="1" dirty="0"/>
              <a:t>Function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ImeFunkcije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en-GB" sz="2100" b="1" dirty="0">
                <a:solidFill>
                  <a:srgbClr val="00B050"/>
                </a:solidFill>
              </a:rPr>
              <a:t>arg1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</a:t>
            </a:r>
            <a:r>
              <a:rPr lang="en-GB" sz="2100" b="1" dirty="0">
                <a:solidFill>
                  <a:srgbClr val="00B050"/>
                </a:solidFill>
              </a:rPr>
              <a:t>arg2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...) </a:t>
            </a:r>
            <a:r>
              <a:rPr lang="en-GB" sz="2100" b="1" dirty="0"/>
              <a:t>As</a:t>
            </a:r>
            <a:r>
              <a:rPr lang="en-GB" sz="2100" dirty="0">
                <a:solidFill>
                  <a:srgbClr val="3333CC"/>
                </a:solidFill>
              </a:rPr>
              <a:t> Tip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ImeFunkcije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b="1" dirty="0"/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5083175"/>
            <a:ext cx="8667750" cy="1184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200" dirty="0" err="1">
                <a:latin typeface="+mn-lt"/>
              </a:rPr>
              <a:t>Funkcije</a:t>
            </a:r>
            <a:r>
              <a:rPr lang="en-GB" sz="2200" dirty="0">
                <a:latin typeface="+mn-lt"/>
              </a:rPr>
              <a:t> se </a:t>
            </a:r>
            <a:r>
              <a:rPr lang="en-GB" sz="2200" dirty="0" err="1">
                <a:latin typeface="+mn-lt"/>
              </a:rPr>
              <a:t>najčešće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definišu</a:t>
            </a:r>
            <a:r>
              <a:rPr lang="en-GB" sz="2200" dirty="0">
                <a:latin typeface="+mn-lt"/>
              </a:rPr>
              <a:t> u </a:t>
            </a:r>
            <a:r>
              <a:rPr lang="en-GB" sz="2200" dirty="0" err="1">
                <a:latin typeface="+mn-lt"/>
              </a:rPr>
              <a:t>okviru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standardnog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kodnog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modula</a:t>
            </a:r>
            <a:r>
              <a:rPr lang="sr-Latn-CS" sz="2200" dirty="0">
                <a:latin typeface="+mn-lt"/>
              </a:rPr>
              <a:t>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Standardni kodni modul se u projekat ubacuje sa </a:t>
            </a:r>
            <a:r>
              <a:rPr lang="sr-Latn-CS" sz="2200" b="1" dirty="0">
                <a:solidFill>
                  <a:srgbClr val="FF0000"/>
                </a:solidFill>
              </a:rPr>
              <a:t>Insert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>
                <a:solidFill>
                  <a:srgbClr val="FF0000"/>
                </a:solidFill>
                <a:sym typeface="Mathematica1" pitchFamily="2" charset="2"/>
              </a:rPr>
              <a:t>/ </a:t>
            </a:r>
            <a:r>
              <a:rPr lang="en-GB" sz="2200" b="1" dirty="0">
                <a:solidFill>
                  <a:srgbClr val="FF0000"/>
                </a:solidFill>
              </a:rPr>
              <a:t>M</a:t>
            </a:r>
            <a:r>
              <a:rPr lang="sr-Latn-CS" sz="2200" b="1" dirty="0">
                <a:solidFill>
                  <a:srgbClr val="FF0000"/>
                </a:solidFill>
              </a:rPr>
              <a:t>odule</a:t>
            </a:r>
            <a:r>
              <a:rPr lang="sr-Latn-CS" sz="2200" dirty="0">
                <a:latin typeface="+mn-lt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517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Dajemo primer funkcije za sabiranje kvadrata dva unesena broja.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857250" y="2000250"/>
            <a:ext cx="7358063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Dim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As </a:t>
            </a:r>
            <a:r>
              <a:rPr lang="en-GB" sz="2100" dirty="0" smtClean="0">
                <a:solidFill>
                  <a:srgbClr val="3333CC"/>
                </a:solidFill>
              </a:rPr>
              <a:t>Integer</a:t>
            </a:r>
            <a:endParaRPr lang="en-GB" sz="2100" dirty="0">
              <a:solidFill>
                <a:srgbClr val="3333CC"/>
              </a:solidFill>
            </a:endParaRPr>
          </a:p>
          <a:p>
            <a:pPr>
              <a:tabLst>
                <a:tab pos="446088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C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A ^ 2 + B ^ 2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ZbirKvadrata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4071938"/>
            <a:ext cx="8524875" cy="1524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solidFill>
                  <a:srgbClr val="FF0000"/>
                </a:solidFill>
                <a:latin typeface="+mn-lt"/>
              </a:rPr>
              <a:t>Ime funkcije predstavlja izlaznu promenljivu</a:t>
            </a:r>
            <a:r>
              <a:rPr lang="sr-Latn-CS" sz="2200" dirty="0">
                <a:latin typeface="+mn-lt"/>
              </a:rPr>
              <a:t>, tj. vrednost koju vraća funkcija.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Šta bi se desilo ako bi se izostavila poslednja linija u prethodnoj funkciji?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Poziv funkcije</a:t>
            </a:r>
            <a:endParaRPr lang="en-US" sz="36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654925" cy="5018088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definisana u standardnom kodnom modulu je dostupna svim procedurama u projektu.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se poziva navođenjem imena funkcije sa listom ulaznih argumenata u zagradi, razdvojenih zarezima.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 prethodnom primeru, poziv bi mogao biti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Ako se funkcija poziva iz Immediate prozora, mora se navesti naredba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 pre poziva funkcije. Na primer: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Print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Umesto naredbe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, može se koristiti njen skraćen oblik </a:t>
            </a:r>
            <a:r>
              <a:rPr lang="sr-Latn-CS" sz="2200" dirty="0" smtClean="0">
                <a:solidFill>
                  <a:srgbClr val="3333CC"/>
                </a:solidFill>
              </a:rPr>
              <a:t>?</a:t>
            </a:r>
            <a:r>
              <a:rPr lang="sr-Latn-CS" sz="2200" dirty="0" smtClean="0"/>
              <a:t>, tj.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  ?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Pozivanje funkcije unutar ćelije radnog lista u Excel-u je isto kao pozivanje ugrađenih funkcija, tj. prvo znak =, pa ime funkcije sa argumentima.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2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Imenovanje funkcija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48037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Prilikom davanja imena </a:t>
            </a:r>
            <a:r>
              <a:rPr lang="sr-Latn-CS" sz="2200" dirty="0" smtClean="0"/>
              <a:t>funkciji</a:t>
            </a:r>
            <a:r>
              <a:rPr lang="vi-VN" sz="2200" dirty="0" smtClean="0"/>
              <a:t> moramo ispoštovati par jednostavnih </a:t>
            </a:r>
            <a:r>
              <a:rPr lang="sr-Latn-CS" sz="2200" dirty="0" smtClean="0"/>
              <a:t>pravila:</a:t>
            </a:r>
          </a:p>
          <a:p>
            <a:pPr marL="457200" indent="-28416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I</a:t>
            </a:r>
            <a:r>
              <a:rPr lang="vi-VN" sz="2200" dirty="0" smtClean="0"/>
              <a:t>me </a:t>
            </a:r>
            <a:r>
              <a:rPr lang="sr-Latn-RS" sz="2200" dirty="0" smtClean="0"/>
              <a:t>funkcije</a:t>
            </a:r>
            <a:r>
              <a:rPr lang="vi-VN" sz="2200" dirty="0" smtClean="0"/>
              <a:t> ne može biti duže od </a:t>
            </a:r>
            <a:r>
              <a:rPr lang="vi-VN" sz="2200" b="1" dirty="0" smtClean="0">
                <a:solidFill>
                  <a:srgbClr val="FF0000"/>
                </a:solidFill>
              </a:rPr>
              <a:t>255</a:t>
            </a:r>
            <a:r>
              <a:rPr lang="vi-VN" sz="2200" dirty="0" smtClean="0"/>
              <a:t> karaktera,</a:t>
            </a:r>
            <a:endParaRPr lang="sr-Latn-CS" sz="2200" dirty="0" smtClean="0"/>
          </a:p>
          <a:p>
            <a:pPr marL="457200" indent="-28416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P</a:t>
            </a:r>
            <a:r>
              <a:rPr lang="vi-VN" sz="2200" dirty="0" smtClean="0"/>
              <a:t>rvi karakter mora biti slovo, a ostali karakteri mogu biti slova, cifre ili karakter podvlaka (</a:t>
            </a:r>
            <a:r>
              <a:rPr lang="sr-Latn-CS" sz="2200" dirty="0" smtClean="0"/>
              <a:t> </a:t>
            </a:r>
            <a:r>
              <a:rPr lang="vi-VN" sz="2200" dirty="0" smtClean="0"/>
              <a:t>_</a:t>
            </a:r>
            <a:r>
              <a:rPr lang="sr-Latn-CS" sz="2200" dirty="0" smtClean="0"/>
              <a:t> </a:t>
            </a:r>
            <a:r>
              <a:rPr lang="vi-VN" sz="2200" dirty="0" smtClean="0"/>
              <a:t>). Ostali karakteri nisu dozvoljeni.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Na primer, dozvoljena imena </a:t>
            </a:r>
            <a:r>
              <a:rPr lang="sr-Latn-CS" sz="2200" dirty="0" smtClean="0"/>
              <a:t>funkcija</a:t>
            </a:r>
            <a:r>
              <a:rPr lang="vi-VN" sz="2200" dirty="0" smtClean="0"/>
              <a:t> su: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Izraz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Para5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Debeli_lad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vi-VN" sz="2200" dirty="0" smtClean="0"/>
              <a:t>dok su nedozvoljena imena: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vi-VN" sz="2200" dirty="0" smtClean="0">
                <a:solidFill>
                  <a:srgbClr val="3333CC"/>
                </a:solidFill>
              </a:rPr>
              <a:t>5Para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Mirko&amp;Slavko</a:t>
            </a:r>
            <a:r>
              <a:rPr lang="vi-VN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Debeli</a:t>
            </a:r>
            <a:r>
              <a:rPr lang="vi-VN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lad</a:t>
            </a:r>
            <a:endParaRPr lang="vi-VN" sz="2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Što se tiče imena </a:t>
            </a:r>
            <a:r>
              <a:rPr lang="sr-Latn-RS" sz="2200" dirty="0" smtClean="0"/>
              <a:t>funkcija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FF0000"/>
                </a:solidFill>
              </a:rPr>
              <a:t>VBA nije case-sensitive</a:t>
            </a:r>
            <a:r>
              <a:rPr lang="vi-VN" sz="2200" dirty="0" smtClean="0"/>
              <a:t>, tj. ne pravi razliku između velikih i malih slova. Tako se imena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,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i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odnose na istu </a:t>
            </a:r>
            <a:r>
              <a:rPr lang="en-US" sz="2200" dirty="0" err="1" smtClean="0"/>
              <a:t>funkciju</a:t>
            </a:r>
            <a:r>
              <a:rPr lang="vi-VN" sz="22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Argumenti</a:t>
            </a:r>
            <a:r>
              <a:rPr lang="sr-Latn-CS" sz="3600" smtClean="0"/>
              <a:t> funkcij</a:t>
            </a:r>
            <a:r>
              <a:rPr lang="en-US" sz="3600" smtClean="0"/>
              <a:t>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7555" y="1311547"/>
            <a:ext cx="8510909" cy="53578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2200" dirty="0" err="1" smtClean="0"/>
              <a:t>Ulazn</a:t>
            </a:r>
            <a:r>
              <a:rPr lang="sr-Latn-CS" sz="2200" dirty="0" smtClean="0"/>
              <a:t>i argumenti su </a:t>
            </a:r>
            <a:r>
              <a:rPr lang="en-US" sz="2200" dirty="0" err="1" smtClean="0"/>
              <a:t>podaci</a:t>
            </a:r>
            <a:r>
              <a:rPr lang="sr-Latn-CS" sz="2200" dirty="0" smtClean="0"/>
              <a:t> koje se prosleđuju funkciji prilikom poziva funkcije.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Preko ulaznih argumenata, okolina (korisnik ili program) komunicira sa funkcijom.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Na primer, ako želimo da odredimo sinus broja X, potrebno je da pozovemo funkciju </a:t>
            </a:r>
            <a:r>
              <a:rPr lang="sr-Latn-CS" sz="2200" dirty="0" smtClean="0">
                <a:solidFill>
                  <a:srgbClr val="3333CC"/>
                </a:solidFill>
              </a:rPr>
              <a:t>Sin</a:t>
            </a:r>
            <a:r>
              <a:rPr lang="sr-Latn-CS" sz="2200" dirty="0" smtClean="0"/>
              <a:t> kao </a:t>
            </a:r>
            <a:r>
              <a:rPr lang="sr-Latn-CS" sz="2200" dirty="0" smtClean="0">
                <a:solidFill>
                  <a:srgbClr val="3333CC"/>
                </a:solidFill>
              </a:rPr>
              <a:t>Sin(X)</a:t>
            </a:r>
            <a:r>
              <a:rPr lang="sr-Latn-CS" sz="2200" dirty="0" smtClean="0"/>
              <a:t>, gde </a:t>
            </a:r>
            <a:r>
              <a:rPr lang="sr-Latn-CS" sz="2200" dirty="0" smtClean="0">
                <a:solidFill>
                  <a:srgbClr val="3333CC"/>
                </a:solidFill>
              </a:rPr>
              <a:t>X</a:t>
            </a:r>
            <a:r>
              <a:rPr lang="sr-Latn-CS" sz="2200" dirty="0" smtClean="0"/>
              <a:t> predstavlja ulazni argument.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Argumenti se navode u malim zagradama, i razdvajaju se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en-GB" sz="2200" dirty="0" smtClean="0">
                <a:solidFill>
                  <a:srgbClr val="3333CC"/>
                </a:solidFill>
              </a:rPr>
              <a:t>Function </a:t>
            </a:r>
            <a:r>
              <a:rPr lang="en-GB" sz="2200" dirty="0" err="1" smtClean="0">
                <a:solidFill>
                  <a:srgbClr val="3333CC"/>
                </a:solidFill>
              </a:rPr>
              <a:t>ImeFunkcije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en-GB" sz="2200" b="1" dirty="0" smtClean="0">
                <a:solidFill>
                  <a:srgbClr val="FF0000"/>
                </a:solidFill>
              </a:rPr>
              <a:t>arg1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arg2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...</a:t>
            </a:r>
            <a:r>
              <a:rPr lang="en-GB" sz="2200" dirty="0" smtClean="0">
                <a:solidFill>
                  <a:srgbClr val="3333CC"/>
                </a:solidFill>
              </a:rPr>
              <a:t>) As Tip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Ulazne argumente definiše </a:t>
            </a:r>
            <a:r>
              <a:rPr lang="sr-Latn-CS" sz="2200" b="1" dirty="0" smtClean="0">
                <a:solidFill>
                  <a:srgbClr val="FF0000"/>
                </a:solidFill>
              </a:rPr>
              <a:t>ime</a:t>
            </a:r>
            <a:r>
              <a:rPr lang="sr-Latn-CS" sz="2200" dirty="0" smtClean="0"/>
              <a:t> i </a:t>
            </a:r>
            <a:r>
              <a:rPr lang="sr-Latn-CS" sz="2200" b="1" dirty="0" smtClean="0">
                <a:solidFill>
                  <a:srgbClr val="FF0000"/>
                </a:solidFill>
              </a:rPr>
              <a:t>tip</a:t>
            </a:r>
            <a:r>
              <a:rPr lang="sr-Latn-CS" sz="2200" dirty="0" smtClean="0"/>
              <a:t>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Ime argumenta podleže istim ograničenjima kao ime funkcije.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Tipovi predstavljaju tipove podataka koji odgovaraju argumentima. Tip se može izostaviti.</a:t>
            </a:r>
            <a:endParaRPr lang="vi-VN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501063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  <a:r>
              <a:rPr lang="sr-Latn-CS" sz="2100" dirty="0" smtClean="0"/>
              <a:t> promenljiva može imati dve moguće vrednosti, </a:t>
            </a:r>
            <a:r>
              <a:rPr lang="sr-Latn-CS" sz="2100" kern="1200" dirty="0" smtClean="0">
                <a:solidFill>
                  <a:srgbClr val="3333CC"/>
                </a:solidFill>
              </a:rPr>
              <a:t>True</a:t>
            </a:r>
            <a:r>
              <a:rPr lang="sr-Latn-CS" sz="2100" dirty="0" smtClean="0"/>
              <a:t> (logički tačno) ili </a:t>
            </a:r>
            <a:r>
              <a:rPr lang="sr-Latn-CS" sz="2100" kern="1200" dirty="0" smtClean="0">
                <a:solidFill>
                  <a:srgbClr val="3333CC"/>
                </a:solidFill>
              </a:rPr>
              <a:t>False</a:t>
            </a:r>
            <a:r>
              <a:rPr lang="sr-Latn-CS" sz="2100" dirty="0" smtClean="0"/>
              <a:t> (logički netačno).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-32 768 do 32 767.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Long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</a:t>
            </a:r>
            <a:r>
              <a:rPr lang="en-GB" sz="2100" dirty="0" smtClean="0"/>
              <a:t>2 147 483 648 do 2 147 483 647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Single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</a:t>
            </a:r>
            <a:r>
              <a:rPr lang="en-GB" sz="2100" dirty="0" smtClean="0"/>
              <a:t>(IEEE format) </a:t>
            </a:r>
            <a:r>
              <a:rPr lang="sr-Latn-CS" sz="2100" dirty="0" smtClean="0"/>
              <a:t>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-3.402823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en-GB" sz="2100" dirty="0" smtClean="0"/>
              <a:t> do 3.402823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Double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4.94065645841247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-324</a:t>
            </a:r>
            <a:r>
              <a:rPr lang="en-GB" sz="2100" dirty="0" smtClean="0"/>
              <a:t> do 1.79769313486231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308</a:t>
            </a:r>
            <a:r>
              <a:rPr lang="sr-Latn-CS" sz="2100" dirty="0" smtClean="0"/>
              <a:t>. Zauzima 8 bajta.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9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643938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String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Tip promenljivih za smeštanje teksta.</a:t>
            </a:r>
            <a:endParaRPr lang="sr-Latn-CS" sz="2100" dirty="0" err="1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Byte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en-GB" sz="2100" dirty="0" smtClean="0"/>
              <a:t> </a:t>
            </a:r>
            <a:r>
              <a:rPr lang="en-GB" sz="2100" dirty="0" err="1" smtClean="0"/>
              <a:t>celih</a:t>
            </a:r>
            <a:r>
              <a:rPr lang="en-GB" sz="2100" dirty="0" smtClean="0"/>
              <a:t> </a:t>
            </a:r>
            <a:r>
              <a:rPr lang="en-GB" sz="2100" dirty="0" err="1" smtClean="0"/>
              <a:t>brojeva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0 do 255.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1 </a:t>
            </a:r>
            <a:r>
              <a:rPr lang="en-GB" sz="2100" dirty="0" err="1" smtClean="0"/>
              <a:t>bajt</a:t>
            </a:r>
            <a:r>
              <a:rPr lang="en-GB" sz="2100" dirty="0" smtClean="0"/>
              <a:t>.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Date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datuma</a:t>
            </a:r>
            <a:r>
              <a:rPr lang="en-GB" sz="2100" dirty="0" smtClean="0"/>
              <a:t> </a:t>
            </a:r>
            <a:r>
              <a:rPr lang="en-GB" sz="2100" dirty="0" err="1" smtClean="0"/>
              <a:t>i</a:t>
            </a:r>
            <a:r>
              <a:rPr lang="en-GB" sz="2100" dirty="0" smtClean="0"/>
              <a:t> </a:t>
            </a:r>
            <a:r>
              <a:rPr lang="en-GB" sz="2100" dirty="0" err="1" smtClean="0"/>
              <a:t>vremena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Currency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rad</a:t>
            </a:r>
            <a:r>
              <a:rPr lang="en-GB" sz="2100" dirty="0" smtClean="0"/>
              <a:t> </a:t>
            </a:r>
            <a:r>
              <a:rPr lang="en-GB" sz="2100" dirty="0" err="1" smtClean="0"/>
              <a:t>sa</a:t>
            </a:r>
            <a:r>
              <a:rPr lang="en-GB" sz="2100" dirty="0" smtClean="0"/>
              <a:t> </a:t>
            </a:r>
            <a:r>
              <a:rPr lang="en-GB" sz="2100" dirty="0" err="1" smtClean="0"/>
              <a:t>novcem</a:t>
            </a:r>
            <a:r>
              <a:rPr lang="en-GB" sz="2100" dirty="0" smtClean="0"/>
              <a:t> (</a:t>
            </a:r>
            <a:r>
              <a:rPr lang="en-GB" sz="2100" dirty="0" err="1" smtClean="0"/>
              <a:t>velika</a:t>
            </a:r>
            <a:r>
              <a:rPr lang="en-GB" sz="2100" dirty="0" smtClean="0"/>
              <a:t> </a:t>
            </a:r>
            <a:r>
              <a:rPr lang="en-GB" sz="2100" dirty="0" err="1" smtClean="0"/>
              <a:t>preciznost</a:t>
            </a:r>
            <a:r>
              <a:rPr lang="en-GB" sz="2100" dirty="0" smtClean="0"/>
              <a:t>).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Object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adresa</a:t>
            </a:r>
            <a:r>
              <a:rPr lang="en-GB" sz="2100" dirty="0" smtClean="0"/>
              <a:t> </a:t>
            </a:r>
            <a:r>
              <a:rPr lang="en-GB" sz="2100" dirty="0" err="1" smtClean="0"/>
              <a:t>objekata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4 </a:t>
            </a:r>
            <a:r>
              <a:rPr lang="en-GB" sz="2100" dirty="0" err="1" smtClean="0"/>
              <a:t>bajta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Variant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Ovaj</a:t>
            </a:r>
            <a:r>
              <a:rPr lang="en-GB" sz="2100" dirty="0" smtClean="0"/>
              <a:t> tip </a:t>
            </a:r>
            <a:r>
              <a:rPr lang="en-GB" sz="2100" dirty="0" err="1" smtClean="0"/>
              <a:t>podataka</a:t>
            </a:r>
            <a:r>
              <a:rPr lang="en-GB" sz="2100" dirty="0" smtClean="0"/>
              <a:t> se </a:t>
            </a:r>
            <a:r>
              <a:rPr lang="en-GB" sz="2100" dirty="0" err="1" smtClean="0"/>
              <a:t>dodeljuje</a:t>
            </a:r>
            <a:r>
              <a:rPr lang="en-GB" sz="2100" dirty="0" smtClean="0"/>
              <a:t> </a:t>
            </a:r>
            <a:r>
              <a:rPr lang="en-GB" sz="2100" dirty="0" err="1" smtClean="0"/>
              <a:t>svim</a:t>
            </a:r>
            <a:r>
              <a:rPr lang="en-GB" sz="2100" dirty="0" smtClean="0"/>
              <a:t> </a:t>
            </a:r>
            <a:r>
              <a:rPr lang="en-GB" sz="2100" dirty="0" err="1" smtClean="0"/>
              <a:t>promenljivim</a:t>
            </a:r>
            <a:r>
              <a:rPr lang="en-GB" sz="2100" dirty="0" smtClean="0"/>
              <a:t> </a:t>
            </a:r>
            <a:r>
              <a:rPr lang="en-GB" sz="2100" dirty="0" err="1" smtClean="0"/>
              <a:t>čiji</a:t>
            </a:r>
            <a:r>
              <a:rPr lang="en-GB" sz="2100" dirty="0" smtClean="0"/>
              <a:t> tip </a:t>
            </a:r>
            <a:r>
              <a:rPr lang="en-GB" sz="2100" dirty="0" err="1" smtClean="0"/>
              <a:t>nije</a:t>
            </a:r>
            <a:r>
              <a:rPr lang="en-GB" sz="2100" dirty="0" smtClean="0"/>
              <a:t> </a:t>
            </a:r>
            <a:r>
              <a:rPr lang="en-GB" sz="2100" dirty="0" err="1" smtClean="0"/>
              <a:t>eksplicitno</a:t>
            </a:r>
            <a:r>
              <a:rPr lang="en-GB" sz="2100" dirty="0" smtClean="0"/>
              <a:t> </a:t>
            </a:r>
            <a:r>
              <a:rPr lang="en-GB" sz="2100" dirty="0" err="1" smtClean="0"/>
              <a:t>deklarisan</a:t>
            </a:r>
            <a:r>
              <a:rPr lang="en-GB" sz="2100" dirty="0" smtClean="0"/>
              <a:t>. </a:t>
            </a:r>
            <a:r>
              <a:rPr lang="en-GB" sz="2100" dirty="0" err="1" smtClean="0"/>
              <a:t>Promenljive</a:t>
            </a:r>
            <a:r>
              <a:rPr lang="en-GB" sz="2100" dirty="0" smtClean="0"/>
              <a:t> </a:t>
            </a:r>
            <a:r>
              <a:rPr lang="en-GB" sz="2100" dirty="0" err="1" smtClean="0"/>
              <a:t>tipa</a:t>
            </a:r>
            <a:r>
              <a:rPr lang="en-GB" sz="2100" dirty="0" smtClean="0"/>
              <a:t> </a:t>
            </a:r>
            <a:r>
              <a:rPr lang="en-GB" sz="2100" kern="1200" dirty="0" smtClean="0">
                <a:solidFill>
                  <a:srgbClr val="3333CC"/>
                </a:solidFill>
              </a:rPr>
              <a:t>Variant</a:t>
            </a:r>
            <a:r>
              <a:rPr lang="en-GB" sz="2100" dirty="0" smtClean="0"/>
              <a:t> </a:t>
            </a:r>
            <a:r>
              <a:rPr lang="en-GB" sz="2100" dirty="0" err="1" smtClean="0"/>
              <a:t>mogu</a:t>
            </a:r>
            <a:r>
              <a:rPr lang="en-GB" sz="2100" dirty="0" smtClean="0"/>
              <a:t> </a:t>
            </a:r>
            <a:r>
              <a:rPr lang="en-GB" sz="2100" dirty="0" err="1" smtClean="0"/>
              <a:t>da</a:t>
            </a:r>
            <a:r>
              <a:rPr lang="en-GB" sz="2100" dirty="0" smtClean="0"/>
              <a:t> </a:t>
            </a:r>
            <a:r>
              <a:rPr lang="en-GB" sz="2100" dirty="0" err="1" smtClean="0"/>
              <a:t>sadrže</a:t>
            </a:r>
            <a:r>
              <a:rPr lang="en-GB" sz="2100" dirty="0" smtClean="0"/>
              <a:t> </a:t>
            </a:r>
            <a:r>
              <a:rPr lang="en-GB" sz="2100" dirty="0" err="1" smtClean="0"/>
              <a:t>većinu</a:t>
            </a:r>
            <a:r>
              <a:rPr lang="en-GB" sz="2100" dirty="0" smtClean="0"/>
              <a:t> </a:t>
            </a:r>
            <a:r>
              <a:rPr lang="en-GB" sz="2100" dirty="0" err="1" smtClean="0"/>
              <a:t>ostalih</a:t>
            </a:r>
            <a:r>
              <a:rPr lang="en-GB" sz="2100" dirty="0" smtClean="0"/>
              <a:t> </a:t>
            </a:r>
            <a:r>
              <a:rPr lang="en-GB" sz="2100" dirty="0" err="1" smtClean="0"/>
              <a:t>tipova</a:t>
            </a:r>
            <a:r>
              <a:rPr lang="en-GB" sz="2100" dirty="0" smtClean="0"/>
              <a:t> </a:t>
            </a:r>
            <a:r>
              <a:rPr lang="en-GB" sz="2100" dirty="0" err="1" smtClean="0"/>
              <a:t>podataka</a:t>
            </a:r>
            <a:r>
              <a:rPr lang="sr-Latn-CS" sz="2100" dirty="0" smtClean="0"/>
              <a:t> i t</a:t>
            </a:r>
            <a:r>
              <a:rPr lang="en-GB" sz="2100" dirty="0" err="1" smtClean="0"/>
              <a:t>ip</a:t>
            </a:r>
            <a:r>
              <a:rPr lang="en-GB" sz="2100" dirty="0" smtClean="0"/>
              <a:t> </a:t>
            </a:r>
            <a:r>
              <a:rPr lang="sr-Latn-CS" sz="2100" dirty="0" smtClean="0"/>
              <a:t>se menja </a:t>
            </a:r>
            <a:r>
              <a:rPr lang="en-GB" sz="2100" dirty="0" smtClean="0"/>
              <a:t>u </a:t>
            </a:r>
            <a:r>
              <a:rPr lang="en-GB" sz="2100" dirty="0" err="1" smtClean="0"/>
              <a:t>zavisnosti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</a:t>
            </a:r>
            <a:r>
              <a:rPr lang="sr-Latn-CS" sz="2100" dirty="0" smtClean="0"/>
              <a:t>operacija.</a:t>
            </a:r>
            <a:endParaRPr lang="sr-Latn-CS" sz="2100" dirty="0" err="1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3286125"/>
            <a:ext cx="8510588" cy="2928938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funkcije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(ne </a:t>
            </a:r>
            <a:r>
              <a:rPr lang="en-US" sz="2100" dirty="0" err="1" smtClean="0"/>
              <a:t>moraju</a:t>
            </a:r>
            <a:r>
              <a:rPr lang="en-US" sz="2100" dirty="0" smtClean="0"/>
              <a:t>!) </a:t>
            </a:r>
            <a:r>
              <a:rPr lang="en-US" sz="2100" dirty="0" err="1" smtClean="0"/>
              <a:t>deklarisati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promenljive</a:t>
            </a:r>
            <a:r>
              <a:rPr lang="sr-Latn-CS" sz="2100" dirty="0" smtClean="0"/>
              <a:t>. 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Deklaracija</a:t>
            </a:r>
            <a:r>
              <a:rPr lang="en-US" sz="2100" dirty="0" smtClean="0"/>
              <a:t> se </a:t>
            </a:r>
            <a:r>
              <a:rPr lang="sr-Latn-CS" sz="2100" dirty="0" smtClean="0"/>
              <a:t>(najčešće) </a:t>
            </a:r>
            <a:r>
              <a:rPr lang="en-US" sz="2100" dirty="0" err="1" smtClean="0"/>
              <a:t>vr</a:t>
            </a:r>
            <a:r>
              <a:rPr lang="sr-Latn-CS" sz="2100" dirty="0" smtClean="0"/>
              <a:t>ši koristeći ključnu reč </a:t>
            </a:r>
            <a:r>
              <a:rPr lang="sr-Latn-CS" sz="2100" kern="1200" dirty="0" smtClean="0">
                <a:solidFill>
                  <a:srgbClr val="3333CC"/>
                </a:solidFill>
              </a:rPr>
              <a:t>Dim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Prom</a:t>
            </a:r>
            <a:r>
              <a:rPr lang="en-GB" sz="2100" kern="1200" dirty="0" smtClean="0">
                <a:solidFill>
                  <a:srgbClr val="3333CC"/>
                </a:solidFill>
              </a:rPr>
              <a:t> As </a:t>
            </a:r>
            <a:r>
              <a:rPr lang="sr-Latn-CS" sz="2100" kern="1200" dirty="0" smtClean="0">
                <a:solidFill>
                  <a:srgbClr val="3333CC"/>
                </a:solidFill>
              </a:rPr>
              <a:t>Tip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Ime promenljive </a:t>
            </a:r>
            <a:r>
              <a:rPr lang="en-US" sz="2100" kern="1200" dirty="0" smtClean="0">
                <a:solidFill>
                  <a:srgbClr val="3333CC"/>
                </a:solidFill>
              </a:rPr>
              <a:t>Prom</a:t>
            </a:r>
            <a:r>
              <a:rPr lang="en-US" sz="2100" dirty="0" smtClean="0"/>
              <a:t> </a:t>
            </a:r>
            <a:r>
              <a:rPr lang="sr-Latn-CS" sz="2100" dirty="0" smtClean="0"/>
              <a:t>mora da zadovolji iste uslove kao ime funkcije</a:t>
            </a:r>
            <a:r>
              <a:rPr lang="en-US" sz="2100" dirty="0" smtClean="0"/>
              <a:t>, </a:t>
            </a:r>
            <a:r>
              <a:rPr lang="en-US" sz="2100" dirty="0" err="1" smtClean="0"/>
              <a:t>dok</a:t>
            </a:r>
            <a:r>
              <a:rPr lang="en-US" sz="2100" dirty="0" smtClean="0"/>
              <a:t> je </a:t>
            </a:r>
            <a:r>
              <a:rPr lang="en-US" sz="2100" kern="1200" dirty="0" smtClean="0">
                <a:solidFill>
                  <a:srgbClr val="3333CC"/>
                </a:solidFill>
              </a:rPr>
              <a:t>Tip</a:t>
            </a:r>
            <a:r>
              <a:rPr lang="en-US" sz="2100" dirty="0" smtClean="0"/>
              <a:t> </a:t>
            </a:r>
            <a:r>
              <a:rPr lang="en-US" sz="2100" dirty="0" err="1" smtClean="0"/>
              <a:t>jedan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prethodno</a:t>
            </a:r>
            <a:r>
              <a:rPr lang="en-US" sz="2100" dirty="0" smtClean="0"/>
              <a:t> </a:t>
            </a:r>
            <a:r>
              <a:rPr lang="en-US" sz="2100" dirty="0" err="1" smtClean="0"/>
              <a:t>opisanih</a:t>
            </a:r>
            <a:r>
              <a:rPr lang="en-US" sz="2100" dirty="0" smtClean="0"/>
              <a:t> </a:t>
            </a:r>
            <a:r>
              <a:rPr lang="en-US" sz="2100" dirty="0" err="1" smtClean="0"/>
              <a:t>tipova</a:t>
            </a:r>
            <a:r>
              <a:rPr lang="en-U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Iako se deklaracija obično vrši na početku funkcije (procedure), može se vršiti bilo gde u k</a:t>
            </a:r>
            <a:r>
              <a:rPr lang="en-GB" sz="2000" dirty="0" smtClean="0"/>
              <a:t>ô</a:t>
            </a:r>
            <a:r>
              <a:rPr lang="sr-Latn-CS" sz="2100" dirty="0" smtClean="0"/>
              <a:t>du.</a:t>
            </a:r>
            <a:endParaRPr lang="en-US" sz="2100" dirty="0" smtClean="0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871538" y="1357313"/>
            <a:ext cx="7358062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 lvl="1"/>
            <a:r>
              <a:rPr lang="en-GB" sz="2100" dirty="0">
                <a:solidFill>
                  <a:srgbClr val="FF0000"/>
                </a:solidFill>
              </a:rPr>
              <a:t>Dim </a:t>
            </a:r>
            <a:r>
              <a:rPr lang="sr-Latn-CS" sz="2100" dirty="0">
                <a:solidFill>
                  <a:srgbClr val="FF0000"/>
                </a:solidFill>
              </a:rPr>
              <a:t>C</a:t>
            </a:r>
            <a:r>
              <a:rPr lang="en-GB" sz="2100" dirty="0">
                <a:solidFill>
                  <a:srgbClr val="FF0000"/>
                </a:solidFill>
              </a:rPr>
              <a:t> As Integer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= A ^ 2 + B ^ 2</a:t>
            </a: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osoblje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984375"/>
            <a:ext cx="7786687" cy="20923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u="sng" dirty="0" smtClean="0"/>
              <a:t>Predavač</a:t>
            </a:r>
            <a:r>
              <a:rPr lang="en-US" sz="2400" dirty="0" smtClean="0"/>
              <a:t>:	</a:t>
            </a:r>
            <a:r>
              <a:rPr lang="en-US" sz="2400" b="1" dirty="0" smtClean="0">
                <a:solidFill>
                  <a:srgbClr val="FF0000"/>
                </a:solidFill>
              </a:rPr>
              <a:t>Prof</a:t>
            </a:r>
            <a:r>
              <a:rPr lang="sr-Latn-CS" sz="2400" b="1" dirty="0" smtClean="0">
                <a:solidFill>
                  <a:srgbClr val="FF0000"/>
                </a:solidFill>
              </a:rPr>
              <a:t>. dr Slobodan Đukanović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	</a:t>
            </a:r>
            <a:r>
              <a:rPr lang="sr-Latn-CS" sz="2400" b="1" dirty="0" smtClean="0"/>
              <a:t>		</a:t>
            </a:r>
            <a:r>
              <a:rPr lang="sr-Latn-CS" sz="2400" dirty="0" smtClean="0"/>
              <a:t>kabinet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Cyrl-ME" sz="2400" b="1" dirty="0" smtClean="0">
                <a:solidFill>
                  <a:srgbClr val="0070C0"/>
                </a:solidFill>
              </a:rPr>
              <a:t>322</a:t>
            </a:r>
            <a:r>
              <a:rPr lang="sr-Latn-CS" sz="2400" dirty="0" smtClean="0"/>
              <a:t> (treći sprat)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/>
              <a:t>			</a:t>
            </a:r>
            <a:r>
              <a:rPr lang="sr-Latn-CS" sz="2400" dirty="0" smtClean="0"/>
              <a:t>mail</a:t>
            </a:r>
            <a:r>
              <a:rPr lang="en-US" sz="2400" dirty="0" smtClean="0"/>
              <a:t>:</a:t>
            </a:r>
            <a:r>
              <a:rPr lang="sr-Latn-CS" sz="2400" b="1" dirty="0" smtClean="0"/>
              <a:t> </a:t>
            </a:r>
            <a:r>
              <a:rPr lang="sr-Latn-CS" sz="2400" b="1" dirty="0" smtClean="0">
                <a:solidFill>
                  <a:srgbClr val="006400"/>
                </a:solidFill>
              </a:rPr>
              <a:t>slobdj</a:t>
            </a:r>
            <a:r>
              <a:rPr lang="en-US" sz="2400" b="1" dirty="0" smtClean="0">
                <a:solidFill>
                  <a:srgbClr val="006400"/>
                </a:solidFill>
              </a:rPr>
              <a:t>@</a:t>
            </a:r>
            <a:r>
              <a:rPr lang="sr-Latn-ME" sz="2400" b="1" dirty="0" smtClean="0">
                <a:solidFill>
                  <a:srgbClr val="006400"/>
                </a:solidFill>
              </a:rPr>
              <a:t>ucg.</a:t>
            </a:r>
            <a:r>
              <a:rPr lang="en-US" sz="2400" b="1" dirty="0" smtClean="0">
                <a:solidFill>
                  <a:srgbClr val="006400"/>
                </a:solidFill>
              </a:rPr>
              <a:t>ac.me</a:t>
            </a:r>
            <a:endParaRPr lang="sr-Latn-CS" sz="2400" b="1" dirty="0" smtClean="0">
              <a:solidFill>
                <a:srgbClr val="0064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006400"/>
                </a:solidFill>
              </a:rPr>
              <a:t>			</a:t>
            </a:r>
            <a:r>
              <a:rPr lang="sr-Latn-CS" sz="2400" dirty="0" smtClean="0"/>
              <a:t>konsultacije:</a:t>
            </a:r>
            <a:r>
              <a:rPr lang="sr-Latn-CS" sz="2400" b="1" dirty="0" smtClean="0">
                <a:solidFill>
                  <a:srgbClr val="006400"/>
                </a:solidFill>
              </a:rPr>
              <a:t> </a:t>
            </a:r>
            <a:r>
              <a:rPr lang="sr-Latn-ME" sz="2400" b="1" dirty="0" smtClean="0">
                <a:solidFill>
                  <a:srgbClr val="CC6600"/>
                </a:solidFill>
              </a:rPr>
              <a:t>sreda</a:t>
            </a:r>
            <a:r>
              <a:rPr lang="sr-Latn-CS" sz="2400" b="1" dirty="0" smtClean="0">
                <a:solidFill>
                  <a:srgbClr val="CC6600"/>
                </a:solidFill>
              </a:rPr>
              <a:t>, 1</a:t>
            </a:r>
            <a:r>
              <a:rPr lang="sr-Latn-ME" sz="2400" b="1" dirty="0" smtClean="0">
                <a:solidFill>
                  <a:srgbClr val="CC6600"/>
                </a:solidFill>
              </a:rPr>
              <a:t>2</a:t>
            </a:r>
            <a:r>
              <a:rPr lang="sr-Latn-CS" sz="2400" b="1" dirty="0" smtClean="0">
                <a:solidFill>
                  <a:srgbClr val="CC6600"/>
                </a:solidFill>
              </a:rPr>
              <a:t>-1</a:t>
            </a:r>
            <a:r>
              <a:rPr lang="sr-Latn-ME" sz="2400" b="1" dirty="0" smtClean="0">
                <a:solidFill>
                  <a:srgbClr val="CC6600"/>
                </a:solidFill>
              </a:rPr>
              <a:t>3</a:t>
            </a:r>
            <a:r>
              <a:rPr lang="sr-Latn-CS" sz="2400" b="1" dirty="0" smtClean="0">
                <a:solidFill>
                  <a:srgbClr val="CC6600"/>
                </a:solidFill>
              </a:rPr>
              <a:t>h</a:t>
            </a:r>
            <a:endParaRPr lang="sr-Latn-CS" sz="2400" b="1" dirty="0" smtClean="0">
              <a:solidFill>
                <a:srgbClr val="CC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00188"/>
            <a:ext cx="8510588" cy="3786187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deklaraciji</a:t>
            </a:r>
            <a:r>
              <a:rPr lang="en-US" sz="2100" dirty="0" smtClean="0"/>
              <a:t> vi</a:t>
            </a:r>
            <a:r>
              <a:rPr lang="sr-Latn-CS" sz="2100" dirty="0" smtClean="0"/>
              <a:t>še promenljivih u jednom redu, potrebno je navesti tip za svaku promenljivu pojedinačno: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X As Integer, Y As Double, S as String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Pri deklaraciji promenljivih istog tipa, tip se mora navesti za svaku promenljivu, npr.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 </a:t>
            </a:r>
            <a:r>
              <a:rPr lang="en-GB" sz="2100" kern="1200" dirty="0" smtClean="0">
                <a:solidFill>
                  <a:srgbClr val="3333CC"/>
                </a:solidFill>
              </a:rPr>
              <a:t>As Integer, Y As Integer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dirty="0" smtClean="0"/>
              <a:t>   </a:t>
            </a:r>
            <a:r>
              <a:rPr lang="sr-Latn-CS" sz="2100" dirty="0" smtClean="0"/>
              <a:t>Skraćeni oblik: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en-GB" sz="2100" kern="1200" dirty="0" smtClean="0">
                <a:solidFill>
                  <a:srgbClr val="3333CC"/>
                </a:solidFill>
              </a:rPr>
              <a:t>, Y As Integer</a:t>
            </a:r>
            <a:endParaRPr lang="en-U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će </a:t>
            </a:r>
            <a:r>
              <a:rPr lang="en-US" sz="2100" dirty="0" err="1" smtClean="0"/>
              <a:t>deklar</a:t>
            </a:r>
            <a:r>
              <a:rPr lang="sr-Latn-CS" sz="2100" dirty="0" smtClean="0"/>
              <a:t>isati</a:t>
            </a:r>
            <a:r>
              <a:rPr lang="en-US" sz="2100" dirty="0" smtClean="0"/>
              <a:t> </a:t>
            </a:r>
            <a:r>
              <a:rPr lang="sr-Latn-CS" sz="2100" kern="1200" dirty="0" smtClean="0">
                <a:solidFill>
                  <a:srgbClr val="3333CC"/>
                </a:solidFill>
              </a:rPr>
              <a:t>Variant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i </a:t>
            </a: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Y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Deklaracija se može forsirati opcijom </a:t>
            </a:r>
            <a:r>
              <a:rPr lang="en-GB" sz="2100" dirty="0" smtClean="0">
                <a:solidFill>
                  <a:srgbClr val="FF0000"/>
                </a:solidFill>
              </a:rPr>
              <a:t>Require Variable Declaration </a:t>
            </a:r>
            <a:r>
              <a:rPr lang="en-GB" sz="2100" dirty="0" err="1" smtClean="0"/>
              <a:t>tabu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Editor</a:t>
            </a:r>
            <a:r>
              <a:rPr lang="en-GB" sz="2100" dirty="0" smtClean="0"/>
              <a:t> </a:t>
            </a:r>
            <a:r>
              <a:rPr lang="en-GB" sz="2100" dirty="0" err="1" smtClean="0"/>
              <a:t>prozora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Tools</a:t>
            </a:r>
            <a:r>
              <a:rPr lang="en-GB" sz="2100" dirty="0" smtClean="0">
                <a:solidFill>
                  <a:srgbClr val="FF0000"/>
                </a:solidFill>
                <a:sym typeface="Mathematica1"/>
              </a:rPr>
              <a:t> / </a:t>
            </a:r>
            <a:r>
              <a:rPr lang="en-GB" sz="2100" dirty="0" smtClean="0">
                <a:solidFill>
                  <a:srgbClr val="FF0000"/>
                </a:solidFill>
              </a:rPr>
              <a:t>Options</a:t>
            </a:r>
            <a:r>
              <a:rPr lang="en-GB" sz="2100" dirty="0" smtClean="0"/>
              <a:t> u VBE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80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Operator dodele vrednosti </a:t>
            </a:r>
            <a:endParaRPr lang="en-US" sz="3600" smtClean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7650" y="1497013"/>
            <a:ext cx="8501063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Operator</a:t>
            </a:r>
            <a:r>
              <a:rPr lang="sr-Latn-CS" sz="2100" dirty="0">
                <a:cs typeface="Times New Roman" pitchFamily="18" charset="0"/>
              </a:rPr>
              <a:t> dodele vrednosti </a:t>
            </a:r>
            <a:r>
              <a:rPr lang="en-US" sz="2100" dirty="0">
                <a:cs typeface="Times New Roman" pitchFamily="18" charset="0"/>
              </a:rPr>
              <a:t>je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=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Izraz koji se nalazi sa desne strane ovog operatora se izvrši i rezultat se dodeljuje promenljivoj ili objektu sa leve strane operatora. Na primer: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ea typeface="Times New Roman" pitchFamily="18" charset="0"/>
                <a:cs typeface="Courier New" pitchFamily="49" charset="0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Dim X As Double, Y As Double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X = 2.3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Y = (</a:t>
            </a:r>
            <a:r>
              <a:rPr lang="sr-Latn-CS" sz="2100" dirty="0" smtClean="0">
                <a:solidFill>
                  <a:srgbClr val="3333CC"/>
                </a:solidFill>
                <a:latin typeface="+mn-lt"/>
              </a:rPr>
              <a:t>X - 1) ^ 2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- 3</a:t>
            </a:r>
          </a:p>
          <a:p>
            <a:pPr marL="239713" indent="-239713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cs typeface="Times New Roman" pitchFamily="18" charset="0"/>
              </a:rPr>
              <a:t>I</a:t>
            </a:r>
            <a:r>
              <a:rPr lang="sr-Latn-CS" sz="2100" dirty="0">
                <a:cs typeface="Times New Roman" pitchFamily="18" charset="0"/>
              </a:rPr>
              <a:t>zraz tipa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2.3 = X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100" dirty="0">
                <a:cs typeface="Times New Roman" pitchFamily="18" charset="0"/>
              </a:rPr>
              <a:t>   </a:t>
            </a:r>
            <a:r>
              <a:rPr lang="en-GB" sz="2100" dirty="0" err="1">
                <a:cs typeface="Times New Roman" pitchFamily="18" charset="0"/>
              </a:rPr>
              <a:t>nije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dozvoljen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jer</a:t>
            </a:r>
            <a:r>
              <a:rPr lang="en-GB" sz="2100" dirty="0">
                <a:cs typeface="Times New Roman" pitchFamily="18" charset="0"/>
              </a:rPr>
              <a:t> se u </a:t>
            </a:r>
            <a:r>
              <a:rPr lang="en-GB" sz="2100" dirty="0" err="1">
                <a:cs typeface="Times New Roman" pitchFamily="18" charset="0"/>
              </a:rPr>
              <a:t>konstantu</a:t>
            </a:r>
            <a:r>
              <a:rPr lang="en-GB" sz="2100" dirty="0">
                <a:cs typeface="Times New Roman" pitchFamily="18" charset="0"/>
              </a:rPr>
              <a:t> ne </a:t>
            </a:r>
            <a:r>
              <a:rPr lang="en-GB" sz="2100" dirty="0" err="1">
                <a:cs typeface="Times New Roman" pitchFamily="18" charset="0"/>
              </a:rPr>
              <a:t>može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upisati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vrednost</a:t>
            </a:r>
            <a:r>
              <a:rPr lang="en-GB" sz="2100" dirty="0">
                <a:cs typeface="Times New Roman" pitchFamily="18" charset="0"/>
              </a:rPr>
              <a:t>.</a:t>
            </a:r>
            <a:r>
              <a:rPr lang="sr-Latn-CS" sz="21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aritmetički operatori 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388900"/>
              </p:ext>
            </p:extLst>
          </p:nvPr>
        </p:nvGraphicFramePr>
        <p:xfrm>
          <a:off x="939800" y="1928813"/>
          <a:ext cx="7286625" cy="3017835"/>
        </p:xfrm>
        <a:graphic>
          <a:graphicData uri="http://schemas.openxmlformats.org/drawingml/2006/table">
            <a:tbl>
              <a:tblPr/>
              <a:tblGrid>
                <a:gridCol w="1500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1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10+4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10-5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10*7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.6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\5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10^3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 Mod 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operatori </a:t>
            </a:r>
            <a:r>
              <a:rPr lang="en-US" sz="3600" smtClean="0"/>
              <a:t>pore</a:t>
            </a:r>
            <a:r>
              <a:rPr lang="sr-Latn-CS" sz="3600" smtClean="0"/>
              <a:t>đenja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744400"/>
              </p:ext>
            </p:extLst>
          </p:nvPr>
        </p:nvGraphicFramePr>
        <p:xfrm>
          <a:off x="571500" y="1898650"/>
          <a:ext cx="7989888" cy="2816352"/>
        </p:xfrm>
        <a:graphic>
          <a:graphicData uri="http://schemas.openxmlformats.org/drawingml/2006/table">
            <a:tbl>
              <a:tblPr/>
              <a:tblGrid>
                <a:gridCol w="1365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8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0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=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Različito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&lt;&gt;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&gt;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 &gt;= 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 &lt; "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 &lt;= 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Like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Like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"VBA" Like "V?A"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19088" y="5138738"/>
            <a:ext cx="85010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FF0000"/>
                </a:solidFill>
                <a:latin typeface="+mn-lt"/>
              </a:rPr>
              <a:t>OPREZ!</a:t>
            </a:r>
            <a:r>
              <a:rPr lang="sr-Latn-CS" sz="2100" dirty="0">
                <a:latin typeface="+mn-lt"/>
              </a:rPr>
              <a:t> Operator</a:t>
            </a:r>
            <a:r>
              <a:rPr lang="sr-Latn-CS" sz="2100" dirty="0">
                <a:cs typeface="Times New Roman" pitchFamily="18" charset="0"/>
              </a:rPr>
              <a:t> </a:t>
            </a:r>
            <a:r>
              <a:rPr lang="sr-Latn-RS" sz="2100" dirty="0">
                <a:cs typeface="Times New Roman" pitchFamily="18" charset="0"/>
              </a:rPr>
              <a:t>provere jednakosti je isti kao operator </a:t>
            </a:r>
            <a:r>
              <a:rPr lang="sr-Latn-CS" sz="2100" dirty="0">
                <a:cs typeface="Times New Roman" pitchFamily="18" charset="0"/>
              </a:rPr>
              <a:t>dodele vrednosti.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logički operatori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36173"/>
              </p:ext>
            </p:extLst>
          </p:nvPr>
        </p:nvGraphicFramePr>
        <p:xfrm>
          <a:off x="373063" y="1979613"/>
          <a:ext cx="8358188" cy="3521076"/>
        </p:xfrm>
        <a:graphic>
          <a:graphicData uri="http://schemas.openxmlformats.org/drawingml/2006/table">
            <a:tbl>
              <a:tblPr/>
              <a:tblGrid>
                <a:gridCol w="1341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7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4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ako je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6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Ekskluzivno 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Xor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je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obrnuto.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Prvenstvo</a:t>
            </a:r>
            <a:r>
              <a:rPr lang="sr-Latn-CS" sz="3600" smtClean="0"/>
              <a:t> operator</a:t>
            </a:r>
            <a:r>
              <a:rPr lang="en-US" sz="3600" smtClean="0"/>
              <a:t>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88146"/>
              </p:ext>
            </p:extLst>
          </p:nvPr>
        </p:nvGraphicFramePr>
        <p:xfrm>
          <a:off x="1090613" y="1908175"/>
          <a:ext cx="6986587" cy="3529053"/>
        </p:xfrm>
        <a:graphic>
          <a:graphicData uri="http://schemas.openxmlformats.org/drawingml/2006/table">
            <a:tbl>
              <a:tblPr/>
              <a:tblGrid>
                <a:gridCol w="3470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6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*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 i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 i 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&amp;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Nadovezivanje stringova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&gt;=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Like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Is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Operacije poređenja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Xor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Logičke operacije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Matemati</a:t>
            </a:r>
            <a:r>
              <a:rPr lang="sr-Latn-CS" sz="3600" smtClean="0"/>
              <a:t>čke funkcije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22350" y="1266825"/>
          <a:ext cx="7232650" cy="5376864"/>
        </p:xfrm>
        <a:graphic>
          <a:graphicData uri="http://schemas.openxmlformats.org/drawingml/2006/table">
            <a:tbl>
              <a:tblPr/>
              <a:tblGrid>
                <a:gridCol w="1487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5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Funkcija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Vraćena vrednost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Abs(X)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Apsolutna vrednost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Sin(X)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Tan(X)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Atn(X)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Arkus 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Exp(X)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Eksponent broja X, tj. e</a:t>
                      </a:r>
                      <a:r>
                        <a:rPr kumimoji="0" lang="sr-Latn-CS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Log(X)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Prirodni logaritam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Sqr(X)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Kvadratni koren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Sgn(X)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Znak broja. Vraćena vrednost je 1 ako je X&gt;0, –1 ako je X&lt;0 i 0 ako je X=0.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veći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manji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Rnd()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Slučajan broj između 0 i 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Forsirani izla</a:t>
            </a:r>
            <a:r>
              <a:rPr lang="sr-Latn-CS" sz="3600" smtClean="0"/>
              <a:t>zak iz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91417" y="1484784"/>
            <a:ext cx="8501063" cy="45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Izvršavanje funkcije se može prekinuti sa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sr-Latn-CS" sz="2100" dirty="0">
                <a:latin typeface="+mn-lt"/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U slučaju prekida izvršavanja, </a:t>
            </a:r>
            <a:r>
              <a:rPr lang="en-GB" sz="2100" dirty="0" err="1">
                <a:latin typeface="+mn-lt"/>
              </a:rPr>
              <a:t>voditi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računa</a:t>
            </a:r>
            <a:r>
              <a:rPr lang="en-GB" sz="2100" dirty="0">
                <a:latin typeface="+mn-lt"/>
              </a:rPr>
              <a:t> da je </a:t>
            </a:r>
            <a:r>
              <a:rPr lang="en-GB" sz="2100" dirty="0" err="1">
                <a:latin typeface="+mn-lt"/>
              </a:rPr>
              <a:t>imenu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funkcije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kao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izlaznoj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promenljivoj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dodeljena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vrednost</a:t>
            </a:r>
            <a:r>
              <a:rPr lang="en-GB" sz="2100" dirty="0">
                <a:latin typeface="+mn-lt"/>
              </a:rPr>
              <a:t> pre </a:t>
            </a:r>
            <a:r>
              <a:rPr lang="en-GB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en-GB" sz="2100" dirty="0" smtClean="0">
                <a:latin typeface="+mn-lt"/>
              </a:rPr>
              <a:t>.</a:t>
            </a: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100" dirty="0" smtClean="0">
                <a:latin typeface="+mn-lt"/>
              </a:rPr>
              <a:t> </a:t>
            </a:r>
            <a:r>
              <a:rPr lang="sr-Latn-CS" sz="2100" dirty="0"/>
              <a:t>Alternativno, možemo koristiti naredbu </a:t>
            </a:r>
            <a:r>
              <a:rPr lang="sr-Latn-CS" sz="2100" b="1" dirty="0">
                <a:solidFill>
                  <a:srgbClr val="FF0000"/>
                </a:solidFill>
              </a:rPr>
              <a:t>End</a:t>
            </a:r>
            <a:r>
              <a:rPr lang="sr-Latn-CS" sz="2100" dirty="0"/>
              <a:t> </a:t>
            </a:r>
            <a:r>
              <a:rPr lang="sr-Latn-CS" sz="2100" dirty="0" smtClean="0"/>
              <a:t>umesto </a:t>
            </a:r>
            <a:r>
              <a:rPr lang="sr-Latn-CS" sz="2100" dirty="0" smtClean="0">
                <a:solidFill>
                  <a:srgbClr val="3333CC"/>
                </a:solidFill>
              </a:rPr>
              <a:t>Exit Function</a:t>
            </a:r>
            <a:r>
              <a:rPr lang="sr-Latn-CS" sz="2100" dirty="0" smtClean="0"/>
              <a:t> za </a:t>
            </a:r>
            <a:r>
              <a:rPr lang="sr-Latn-CS" sz="2100" dirty="0"/>
              <a:t>izlazak iz funkcije</a:t>
            </a:r>
            <a:r>
              <a:rPr lang="sr-Latn-CS" sz="2100" dirty="0" smtClean="0"/>
              <a:t>.</a:t>
            </a:r>
            <a:endParaRPr lang="en-GB" sz="2100" dirty="0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2071688" y="2857500"/>
            <a:ext cx="4857750" cy="20320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sr-Latn-CS" sz="2100" dirty="0">
                <a:solidFill>
                  <a:srgbClr val="3333CC"/>
                </a:solidFill>
              </a:rPr>
              <a:t>Lista argumenata</a:t>
            </a:r>
            <a:r>
              <a:rPr lang="en-GB" sz="2100" dirty="0">
                <a:solidFill>
                  <a:srgbClr val="3333CC"/>
                </a:solidFill>
              </a:rPr>
              <a:t>) As </a:t>
            </a:r>
            <a:r>
              <a:rPr lang="sr-Latn-CS" sz="2100" dirty="0">
                <a:solidFill>
                  <a:srgbClr val="3333CC"/>
                </a:solidFill>
              </a:rPr>
              <a:t>Tip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sr-Latn-CS" sz="2100" dirty="0">
              <a:solidFill>
                <a:srgbClr val="3333CC"/>
              </a:solidFill>
            </a:endParaRPr>
          </a:p>
          <a:p>
            <a:pPr lvl="1"/>
            <a:r>
              <a:rPr lang="sr-Latn-CS" sz="2100" b="1" dirty="0">
                <a:solidFill>
                  <a:srgbClr val="FF0000"/>
                </a:solidFill>
              </a:rPr>
              <a:t>Exit Function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VBA naredbe 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komentari</a:t>
            </a:r>
            <a:endParaRPr lang="en-US" sz="3600" smtClean="0"/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Komentar u VBA počinje apostrofom (</a:t>
            </a:r>
            <a:r>
              <a:rPr lang="sr-Latn-CS" sz="2100" b="1">
                <a:solidFill>
                  <a:srgbClr val="3333CC"/>
                </a:solidFill>
              </a:rPr>
              <a:t>'</a:t>
            </a:r>
            <a:r>
              <a:rPr lang="sr-Latn-CS" sz="2100"/>
              <a:t>).</a:t>
            </a:r>
            <a:endParaRPr lang="en-US" sz="21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9933"/>
                </a:solidFill>
              </a:rPr>
              <a:t>   '</a:t>
            </a:r>
            <a:r>
              <a:rPr lang="en-US" sz="2100">
                <a:solidFill>
                  <a:srgbClr val="339933"/>
                </a:solidFill>
              </a:rPr>
              <a:t> Ovo je</a:t>
            </a:r>
            <a:r>
              <a:rPr lang="sr-Latn-CS" sz="2100">
                <a:solidFill>
                  <a:srgbClr val="339933"/>
                </a:solidFill>
              </a:rPr>
              <a:t>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sr-Latn-CS" sz="210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cs typeface="Times New Roman" pitchFamily="18" charset="0"/>
              </a:rPr>
              <a:t>Za komentar se ređe koristi ključna reč </a:t>
            </a:r>
            <a:r>
              <a:rPr lang="sr-Latn-CS" sz="2100" b="1">
                <a:solidFill>
                  <a:srgbClr val="3333CC"/>
                </a:solidFill>
              </a:rPr>
              <a:t>Rem</a:t>
            </a:r>
            <a:r>
              <a:rPr lang="sr-Latn-CS" sz="21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sr-Latn-C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 </a:t>
            </a:r>
            <a:r>
              <a:rPr lang="sr-Latn-CS" sz="2100" b="1">
                <a:solidFill>
                  <a:srgbClr val="FF0000"/>
                </a:solidFill>
              </a:rPr>
              <a:t>: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 eaLnBrk="0" hangingPunct="0">
              <a:spcBef>
                <a:spcPts val="600"/>
              </a:spcBef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cs typeface="Times New Roman" pitchFamily="18" charset="0"/>
              </a:rPr>
              <a:t>	</a:t>
            </a:r>
            <a:r>
              <a:rPr lang="sr-Latn-CS" sz="2100">
                <a:cs typeface="Times New Roman" pitchFamily="18" charset="0"/>
              </a:rPr>
              <a:t>Ukoliko se </a:t>
            </a:r>
            <a:r>
              <a:rPr lang="sr-Latn-CS" sz="2100">
                <a:solidFill>
                  <a:srgbClr val="3333CC"/>
                </a:solidFill>
              </a:rPr>
              <a:t>Rem</a:t>
            </a:r>
            <a:r>
              <a:rPr lang="sr-Latn-CS" sz="2100">
                <a:cs typeface="Times New Roman" pitchFamily="18" charset="0"/>
              </a:rPr>
              <a:t> komentar nalazi u nastavku naredbe, naredba se mora završiti dvotačkom (</a:t>
            </a:r>
            <a:r>
              <a:rPr lang="sr-Latn-CS" sz="2100">
                <a:solidFill>
                  <a:srgbClr val="3333CC"/>
                </a:solidFill>
              </a:rPr>
              <a:t>:</a:t>
            </a:r>
            <a:r>
              <a:rPr lang="sr-Latn-CS" sz="2100">
                <a:cs typeface="Times New Roman" pitchFamily="18" charset="0"/>
              </a:rPr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600075"/>
            <a:ext cx="6008687" cy="1185863"/>
          </a:xfrm>
        </p:spPr>
        <p:txBody>
          <a:bodyPr/>
          <a:lstStyle/>
          <a:p>
            <a:pPr eaLnBrk="1" hangingPunct="1"/>
            <a:r>
              <a:rPr lang="sr-Latn-CS" sz="3600" smtClean="0"/>
              <a:t>Više naredbi u jednom redu. Prelamanje naredbe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939925"/>
            <a:ext cx="85010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Za grupisanje više naredbi u jednom redu, koristi se dvotačka (</a:t>
            </a:r>
            <a:r>
              <a:rPr lang="sr-Latn-CS" sz="2100" b="1" dirty="0">
                <a:solidFill>
                  <a:srgbClr val="3333CC"/>
                </a:solidFill>
                <a:latin typeface="+mn-lt"/>
              </a:rPr>
              <a:t>:</a:t>
            </a:r>
            <a:r>
              <a:rPr lang="sr-Latn-CS" sz="2100" dirty="0">
                <a:latin typeface="+mn-lt"/>
              </a:rPr>
              <a:t>).</a:t>
            </a:r>
            <a:endParaRPr lang="en-US" sz="2100" dirty="0"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   X = 2.3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: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Y = X</a:t>
            </a:r>
            <a:r>
              <a:rPr lang="sr-Latn-CS" sz="2100" dirty="0">
                <a:solidFill>
                  <a:srgbClr val="3333CC"/>
                </a:solidFill>
              </a:rPr>
              <a:t> ^ 2 </a:t>
            </a:r>
            <a:r>
              <a:rPr lang="sr-Latn-CS" sz="2100" b="1" dirty="0">
                <a:solidFill>
                  <a:srgbClr val="FF0000"/>
                </a:solidFill>
              </a:rPr>
              <a:t>:</a:t>
            </a:r>
            <a:r>
              <a:rPr lang="sr-Latn-CS" sz="2100" dirty="0">
                <a:solidFill>
                  <a:srgbClr val="3333CC"/>
                </a:solidFill>
              </a:rPr>
              <a:t> Z = X - Y</a:t>
            </a:r>
            <a:endParaRPr lang="sr-Latn-CS" sz="2100" dirty="0">
              <a:solidFill>
                <a:srgbClr val="3333CC"/>
              </a:solidFill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Za prelamanje naredbe u više redova, koristi se podvlaka (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_ </a:t>
            </a:r>
            <a:r>
              <a:rPr lang="sr-Latn-CS" sz="2100" dirty="0">
                <a:cs typeface="Times New Roman" pitchFamily="18" charset="0"/>
              </a:rPr>
              <a:t>).</a:t>
            </a:r>
            <a:endParaRPr lang="sr-Latn-CS" sz="2100" b="1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X = X + 2.3 _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+ Y ^ 3</a:t>
            </a:r>
            <a:endParaRPr lang="sr-Latn-CS" sz="2100" dirty="0">
              <a:solidFill>
                <a:srgbClr val="33993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bodovanje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984375"/>
            <a:ext cx="8072437" cy="1084585"/>
          </a:xfrm>
          <a:noFill/>
        </p:spPr>
        <p:txBody>
          <a:bodyPr lIns="54000" rIns="54000"/>
          <a:lstStyle/>
          <a:p>
            <a:pPr eaLnBrk="1" hangingPunct="1"/>
            <a:r>
              <a:rPr lang="sr-Latn-CS" sz="2400" dirty="0" smtClean="0"/>
              <a:t>Kolokvijumi </a:t>
            </a:r>
            <a:r>
              <a:rPr lang="sr-Latn-CS" sz="2400" b="1" dirty="0" smtClean="0">
                <a:solidFill>
                  <a:srgbClr val="FF0000"/>
                </a:solidFill>
              </a:rPr>
              <a:t>2×25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Napisati funkciju </a:t>
            </a:r>
            <a:r>
              <a:rPr lang="en-US" sz="2100" dirty="0" err="1">
                <a:solidFill>
                  <a:srgbClr val="3333CC"/>
                </a:solidFill>
              </a:rPr>
              <a:t>Izraz</a:t>
            </a:r>
            <a:r>
              <a:rPr lang="en-US" sz="2100" dirty="0">
                <a:latin typeface="+mn-lt"/>
              </a:rPr>
              <a:t> </a:t>
            </a:r>
            <a:r>
              <a:rPr lang="sr-Latn-CS" sz="2100" dirty="0">
                <a:latin typeface="+mn-lt"/>
              </a:rPr>
              <a:t>koja za ulazni argument ima realan broj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dvostruke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preciznosti</a:t>
            </a:r>
            <a:r>
              <a:rPr lang="sr-Latn-CS" sz="2100" dirty="0">
                <a:latin typeface="+mn-lt"/>
              </a:rPr>
              <a:t> X i vraća vrednost izraza:</a:t>
            </a:r>
            <a:endParaRPr lang="en-US" sz="2100" dirty="0"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</p:txBody>
      </p:sp>
      <p:graphicFrame>
        <p:nvGraphicFramePr>
          <p:cNvPr id="32772" name="Object 2"/>
          <p:cNvGraphicFramePr>
            <a:graphicFrameLocks noChangeAspect="1"/>
          </p:cNvGraphicFramePr>
          <p:nvPr/>
        </p:nvGraphicFramePr>
        <p:xfrm>
          <a:off x="3127375" y="2300288"/>
          <a:ext cx="28432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8" name="Equation" r:id="rId3" imgW="1422400" imgH="469900" progId="Equation.DSMT4">
                  <p:embed/>
                </p:oleObj>
              </mc:Choice>
              <mc:Fallback>
                <p:oleObj name="Equation" r:id="rId3" imgW="1422400" imgH="4699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375" y="2300288"/>
                        <a:ext cx="28432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043608" y="3646488"/>
            <a:ext cx="7056784" cy="20313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(X As Double) As Double</a:t>
            </a:r>
          </a:p>
          <a:p>
            <a:pPr lvl="1"/>
            <a:r>
              <a:rPr lang="en-GB" sz="2100" dirty="0">
                <a:solidFill>
                  <a:srgbClr val="339933"/>
                </a:solidFill>
              </a:rPr>
              <a:t>' </a:t>
            </a:r>
            <a:r>
              <a:rPr lang="en-GB" sz="2100" dirty="0" err="1">
                <a:solidFill>
                  <a:srgbClr val="339933"/>
                </a:solidFill>
              </a:rPr>
              <a:t>Racunanje</a:t>
            </a:r>
            <a:r>
              <a:rPr lang="en-GB" sz="2100" dirty="0">
                <a:solidFill>
                  <a:srgbClr val="339933"/>
                </a:solidFill>
              </a:rPr>
              <a:t> </a:t>
            </a:r>
            <a:r>
              <a:rPr lang="en-GB" sz="2100" dirty="0" err="1">
                <a:solidFill>
                  <a:srgbClr val="339933"/>
                </a:solidFill>
              </a:rPr>
              <a:t>izraza</a:t>
            </a:r>
            <a:endParaRPr lang="en-GB" sz="2100" dirty="0">
              <a:solidFill>
                <a:srgbClr val="339933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Dim Y as Double</a:t>
            </a: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Y = </a:t>
            </a:r>
            <a:r>
              <a:rPr lang="en-GB" sz="2100" dirty="0" err="1">
                <a:solidFill>
                  <a:srgbClr val="FF0000"/>
                </a:solidFill>
              </a:rPr>
              <a:t>Sqr</a:t>
            </a:r>
            <a:r>
              <a:rPr lang="en-GB" sz="2100" dirty="0">
                <a:solidFill>
                  <a:srgbClr val="3333CC"/>
                </a:solidFill>
              </a:rPr>
              <a:t>(X ^ 4 + 3) / (X ^ 3 - 4) – </a:t>
            </a:r>
            <a:r>
              <a:rPr lang="en-GB" sz="2100" dirty="0" err="1">
                <a:solidFill>
                  <a:srgbClr val="FF0000"/>
                </a:solidFill>
              </a:rPr>
              <a:t>Exp</a:t>
            </a:r>
            <a:r>
              <a:rPr lang="sr-Latn-RS" sz="2100" dirty="0">
                <a:solidFill>
                  <a:srgbClr val="3333CC"/>
                </a:solidFill>
              </a:rPr>
              <a:t>(</a:t>
            </a:r>
            <a:r>
              <a:rPr lang="en-GB" sz="2100" dirty="0">
                <a:solidFill>
                  <a:srgbClr val="3333CC"/>
                </a:solidFill>
              </a:rPr>
              <a:t>Abs(Sin(X ^ 2))</a:t>
            </a:r>
            <a:r>
              <a:rPr lang="sr-Latn-RS" sz="2100" dirty="0">
                <a:solidFill>
                  <a:srgbClr val="3333CC"/>
                </a:solidFill>
              </a:rPr>
              <a:t>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 = Y</a:t>
            </a: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Makro rekorder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247650" y="1265238"/>
            <a:ext cx="8501063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 dirty="0"/>
              <a:t>Pomo</a:t>
            </a:r>
            <a:r>
              <a:rPr lang="sr-Latn-CS" sz="2100" dirty="0"/>
              <a:t>ću makro rekordera kreirati </a:t>
            </a:r>
            <a:r>
              <a:rPr lang="en-GB" sz="2100" dirty="0" err="1"/>
              <a:t>makro</a:t>
            </a:r>
            <a:r>
              <a:rPr lang="en-GB" sz="2100" dirty="0"/>
              <a:t> </a:t>
            </a:r>
            <a:r>
              <a:rPr lang="en-GB" sz="2100" dirty="0" err="1"/>
              <a:t>sa</a:t>
            </a:r>
            <a:r>
              <a:rPr lang="en-GB" sz="2100" dirty="0"/>
              <a:t> </a:t>
            </a:r>
            <a:r>
              <a:rPr lang="en-GB" sz="2100" dirty="0" err="1"/>
              <a:t>imenom</a:t>
            </a:r>
            <a:r>
              <a:rPr lang="en-GB" sz="2100" dirty="0"/>
              <a:t> </a:t>
            </a:r>
            <a:r>
              <a:rPr lang="en-GB" sz="2100" dirty="0" err="1">
                <a:solidFill>
                  <a:srgbClr val="3333CC"/>
                </a:solidFill>
              </a:rPr>
              <a:t>PrviMakro</a:t>
            </a:r>
            <a:r>
              <a:rPr lang="en-GB" sz="2100" dirty="0"/>
              <a:t> </a:t>
            </a:r>
            <a:r>
              <a:rPr lang="en-GB" sz="2100" dirty="0" err="1"/>
              <a:t>koji</a:t>
            </a:r>
            <a:r>
              <a:rPr lang="en-GB" sz="2100" dirty="0"/>
              <a:t> u </a:t>
            </a:r>
            <a:r>
              <a:rPr lang="en-GB" sz="2100" dirty="0" err="1"/>
              <a:t>ćeliju</a:t>
            </a:r>
            <a:r>
              <a:rPr lang="en-GB" sz="2100" dirty="0"/>
              <a:t> C3 </a:t>
            </a:r>
            <a:r>
              <a:rPr lang="en-GB" sz="2100" dirty="0" err="1"/>
              <a:t>upisuje</a:t>
            </a:r>
            <a:r>
              <a:rPr lang="en-GB" sz="2100" dirty="0"/>
              <a:t> </a:t>
            </a:r>
            <a:r>
              <a:rPr lang="sr-Latn-CS" sz="2100" dirty="0"/>
              <a:t>tekst</a:t>
            </a:r>
            <a:r>
              <a:rPr lang="en-GB" sz="2100" dirty="0"/>
              <a:t> VBA </a:t>
            </a:r>
            <a:r>
              <a:rPr lang="en-GB" sz="2100" dirty="0" err="1"/>
              <a:t>i</a:t>
            </a:r>
            <a:r>
              <a:rPr lang="en-GB" sz="2100" dirty="0"/>
              <a:t> </a:t>
            </a:r>
            <a:r>
              <a:rPr lang="en-GB" sz="2100" dirty="0" err="1"/>
              <a:t>toj</a:t>
            </a:r>
            <a:r>
              <a:rPr lang="en-GB" sz="2100" dirty="0"/>
              <a:t> </a:t>
            </a:r>
            <a:r>
              <a:rPr lang="en-GB" sz="2100" dirty="0" err="1"/>
              <a:t>ćeliji</a:t>
            </a:r>
            <a:r>
              <a:rPr lang="en-GB" sz="2100" dirty="0"/>
              <a:t> </a:t>
            </a:r>
            <a:r>
              <a:rPr lang="en-GB" sz="2100" dirty="0" err="1"/>
              <a:t>menja</a:t>
            </a:r>
            <a:r>
              <a:rPr lang="en-GB" sz="2100" dirty="0"/>
              <a:t> font </a:t>
            </a:r>
            <a:r>
              <a:rPr lang="en-GB" sz="2100" dirty="0" err="1"/>
              <a:t>na</a:t>
            </a:r>
            <a:r>
              <a:rPr lang="en-GB" sz="2100" dirty="0"/>
              <a:t> Courier New, </a:t>
            </a:r>
            <a:r>
              <a:rPr lang="en-GB" sz="2100" dirty="0" err="1"/>
              <a:t>veličine</a:t>
            </a:r>
            <a:r>
              <a:rPr lang="en-GB" sz="2100" dirty="0"/>
              <a:t> 11 pt.</a:t>
            </a:r>
            <a:r>
              <a:rPr lang="sr-Latn-CS" sz="2100" dirty="0"/>
              <a:t> </a:t>
            </a:r>
            <a:r>
              <a:rPr lang="sr-Latn-CS" sz="2100" dirty="0">
                <a:cs typeface="Times New Roman" pitchFamily="18" charset="0"/>
              </a:rPr>
              <a:t>Editovati makro </a:t>
            </a:r>
            <a:r>
              <a:rPr lang="en-GB" sz="2100" dirty="0" err="1">
                <a:solidFill>
                  <a:srgbClr val="3333CC"/>
                </a:solidFill>
              </a:rPr>
              <a:t>PrviMakro</a:t>
            </a:r>
            <a:r>
              <a:rPr lang="sr-Latn-CS" sz="2100" dirty="0"/>
              <a:t>.</a:t>
            </a:r>
          </a:p>
          <a:p>
            <a:pPr marL="239713" indent="-239713">
              <a:spcBef>
                <a:spcPts val="18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Mane makro rekordera:</a:t>
            </a:r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K</a:t>
            </a:r>
            <a:r>
              <a:rPr lang="en-GB" sz="2100" dirty="0" err="1"/>
              <a:t>ôd</a:t>
            </a:r>
            <a:r>
              <a:rPr lang="en-GB" sz="2100" dirty="0"/>
              <a:t> </a:t>
            </a:r>
            <a:r>
              <a:rPr lang="en-GB" sz="2100" dirty="0" err="1"/>
              <a:t>koji</a:t>
            </a:r>
            <a:r>
              <a:rPr lang="en-GB" sz="2100" dirty="0"/>
              <a:t> </a:t>
            </a:r>
            <a:r>
              <a:rPr lang="en-GB" sz="2100" dirty="0" err="1"/>
              <a:t>generiše</a:t>
            </a:r>
            <a:r>
              <a:rPr lang="en-GB" sz="2100" dirty="0"/>
              <a:t> </a:t>
            </a:r>
            <a:r>
              <a:rPr lang="en-GB" sz="2100" dirty="0" err="1"/>
              <a:t>makro</a:t>
            </a:r>
            <a:r>
              <a:rPr lang="en-GB" sz="2100" dirty="0"/>
              <a:t> </a:t>
            </a:r>
            <a:r>
              <a:rPr lang="en-GB" sz="2100" dirty="0" err="1"/>
              <a:t>rekorder</a:t>
            </a:r>
            <a:r>
              <a:rPr lang="en-GB" sz="2100" dirty="0"/>
              <a:t> </a:t>
            </a:r>
            <a:r>
              <a:rPr lang="sr-Latn-CS" sz="2100" dirty="0"/>
              <a:t>ima puno </a:t>
            </a:r>
            <a:r>
              <a:rPr lang="en-GB" sz="2100" dirty="0" err="1"/>
              <a:t>suvišnih</a:t>
            </a:r>
            <a:r>
              <a:rPr lang="en-GB" sz="2100" dirty="0"/>
              <a:t> </a:t>
            </a:r>
            <a:r>
              <a:rPr lang="en-GB" sz="2100" dirty="0" err="1"/>
              <a:t>naredbi</a:t>
            </a:r>
            <a:r>
              <a:rPr lang="en-GB" sz="2100" dirty="0"/>
              <a:t>. 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S</a:t>
            </a:r>
            <a:r>
              <a:rPr lang="en-GB" sz="2100" dirty="0"/>
              <a:t>am </a:t>
            </a:r>
            <a:r>
              <a:rPr lang="en-GB" sz="2100" dirty="0" err="1"/>
              <a:t>kôd</a:t>
            </a:r>
            <a:r>
              <a:rPr lang="en-GB" sz="2100" dirty="0"/>
              <a:t> </a:t>
            </a:r>
            <a:r>
              <a:rPr lang="en-GB" sz="2100" dirty="0" err="1"/>
              <a:t>zavisi</a:t>
            </a:r>
            <a:r>
              <a:rPr lang="en-GB" sz="2100" dirty="0"/>
              <a:t> od </a:t>
            </a:r>
            <a:r>
              <a:rPr lang="en-GB" sz="2100" dirty="0" err="1"/>
              <a:t>određenih</a:t>
            </a:r>
            <a:r>
              <a:rPr lang="en-GB" sz="2100" dirty="0"/>
              <a:t> </a:t>
            </a:r>
            <a:r>
              <a:rPr lang="en-GB" sz="2100" dirty="0" err="1"/>
              <a:t>podešavanja</a:t>
            </a:r>
            <a:r>
              <a:rPr lang="en-GB" sz="2100" dirty="0"/>
              <a:t>, </a:t>
            </a:r>
            <a:r>
              <a:rPr lang="en-GB" sz="2100" dirty="0" err="1"/>
              <a:t>tj</a:t>
            </a:r>
            <a:r>
              <a:rPr lang="en-GB" sz="2100" dirty="0"/>
              <a:t>. </a:t>
            </a:r>
            <a:r>
              <a:rPr lang="en-GB" sz="2100" dirty="0" err="1"/>
              <a:t>ista</a:t>
            </a:r>
            <a:r>
              <a:rPr lang="en-GB" sz="2100" dirty="0"/>
              <a:t> </a:t>
            </a:r>
            <a:r>
              <a:rPr lang="en-GB" sz="2100" dirty="0" err="1"/>
              <a:t>radnja</a:t>
            </a:r>
            <a:r>
              <a:rPr lang="en-GB" sz="2100" dirty="0"/>
              <a:t> se </a:t>
            </a:r>
            <a:r>
              <a:rPr lang="en-GB" sz="2100" dirty="0" err="1"/>
              <a:t>može</a:t>
            </a:r>
            <a:r>
              <a:rPr lang="en-GB" sz="2100" dirty="0"/>
              <a:t> </a:t>
            </a:r>
            <a:r>
              <a:rPr lang="en-GB" sz="2100" dirty="0" err="1"/>
              <a:t>kodirati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više</a:t>
            </a:r>
            <a:r>
              <a:rPr lang="en-GB" sz="2100" dirty="0"/>
              <a:t> </a:t>
            </a:r>
            <a:r>
              <a:rPr lang="en-GB" sz="2100" dirty="0" err="1"/>
              <a:t>načina</a:t>
            </a:r>
            <a:r>
              <a:rPr lang="en-GB" sz="2100" dirty="0"/>
              <a:t>. 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</a:t>
            </a:r>
            <a:r>
              <a:rPr lang="en-GB" sz="2100" dirty="0" err="1"/>
              <a:t>akro</a:t>
            </a:r>
            <a:r>
              <a:rPr lang="en-GB" sz="2100" dirty="0"/>
              <a:t> </a:t>
            </a:r>
            <a:r>
              <a:rPr lang="en-GB" sz="2100" dirty="0" err="1"/>
              <a:t>rekorder</a:t>
            </a:r>
            <a:r>
              <a:rPr lang="en-GB" sz="2100" dirty="0"/>
              <a:t> ne </a:t>
            </a:r>
            <a:r>
              <a:rPr lang="en-GB" sz="2100" dirty="0" err="1"/>
              <a:t>može</a:t>
            </a:r>
            <a:r>
              <a:rPr lang="en-GB" sz="2100" dirty="0"/>
              <a:t> </a:t>
            </a:r>
            <a:r>
              <a:rPr lang="en-GB" sz="2100" dirty="0" err="1"/>
              <a:t>generisati</a:t>
            </a:r>
            <a:r>
              <a:rPr lang="en-GB" sz="2100" dirty="0"/>
              <a:t> </a:t>
            </a:r>
            <a:r>
              <a:rPr lang="en-GB" sz="2100" dirty="0" err="1"/>
              <a:t>dodelu</a:t>
            </a:r>
            <a:r>
              <a:rPr lang="en-GB" sz="2100" dirty="0"/>
              <a:t> </a:t>
            </a:r>
            <a:r>
              <a:rPr lang="en-GB" sz="2100" dirty="0" err="1"/>
              <a:t>vrednosti</a:t>
            </a:r>
            <a:r>
              <a:rPr lang="en-GB" sz="2100" dirty="0"/>
              <a:t> </a:t>
            </a:r>
            <a:r>
              <a:rPr lang="en-GB" sz="2100" dirty="0" err="1"/>
              <a:t>promenljivoj</a:t>
            </a:r>
            <a:r>
              <a:rPr lang="en-GB" sz="2100" dirty="0"/>
              <a:t>, </a:t>
            </a:r>
            <a:r>
              <a:rPr lang="en-GB" sz="2100" dirty="0" err="1"/>
              <a:t>programsku</a:t>
            </a:r>
            <a:r>
              <a:rPr lang="en-GB" sz="2100" dirty="0"/>
              <a:t> </a:t>
            </a:r>
            <a:r>
              <a:rPr lang="en-GB" sz="2100" dirty="0" err="1"/>
              <a:t>petlju</a:t>
            </a:r>
            <a:r>
              <a:rPr lang="en-GB" sz="2100" dirty="0"/>
              <a:t> (</a:t>
            </a:r>
            <a:r>
              <a:rPr lang="en-GB" sz="2100" dirty="0" err="1"/>
              <a:t>ponavljanje</a:t>
            </a:r>
            <a:r>
              <a:rPr lang="en-GB" sz="2100" dirty="0"/>
              <a:t> </a:t>
            </a:r>
            <a:r>
              <a:rPr lang="en-GB" sz="2100" dirty="0" err="1"/>
              <a:t>naredbi</a:t>
            </a:r>
            <a:r>
              <a:rPr lang="en-GB" sz="2100" dirty="0"/>
              <a:t>), </a:t>
            </a:r>
            <a:r>
              <a:rPr lang="en-GB" sz="2100" dirty="0" err="1"/>
              <a:t>uslovno</a:t>
            </a:r>
            <a:r>
              <a:rPr lang="en-GB" sz="2100" dirty="0"/>
              <a:t> </a:t>
            </a:r>
            <a:r>
              <a:rPr lang="en-GB" sz="2100" dirty="0" err="1"/>
              <a:t>izvršavanje</a:t>
            </a:r>
            <a:r>
              <a:rPr lang="en-GB" sz="2100" dirty="0"/>
              <a:t>, </a:t>
            </a:r>
            <a:r>
              <a:rPr lang="en-GB" sz="2100" dirty="0" err="1"/>
              <a:t>prikaz</a:t>
            </a:r>
            <a:r>
              <a:rPr lang="en-GB" sz="2100" dirty="0"/>
              <a:t> </a:t>
            </a:r>
            <a:r>
              <a:rPr lang="en-GB" sz="2100" dirty="0" err="1"/>
              <a:t>dijalog</a:t>
            </a:r>
            <a:r>
              <a:rPr lang="en-GB" sz="2100" dirty="0"/>
              <a:t> </a:t>
            </a:r>
            <a:r>
              <a:rPr lang="en-GB" sz="2100" dirty="0" err="1"/>
              <a:t>prozora</a:t>
            </a:r>
            <a:r>
              <a:rPr lang="en-GB" sz="2100" dirty="0"/>
              <a:t> </a:t>
            </a:r>
            <a:r>
              <a:rPr lang="en-GB" sz="2100" dirty="0" err="1"/>
              <a:t>itd</a:t>
            </a:r>
            <a:r>
              <a:rPr lang="en-GB" sz="2100" dirty="0"/>
              <a:t>.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Ne može se kreirati funkcija.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Makro </a:t>
            </a:r>
            <a:r>
              <a:rPr lang="en-GB" sz="2100" dirty="0" err="1"/>
              <a:t>rekorder</a:t>
            </a:r>
            <a:r>
              <a:rPr lang="en-GB" sz="2100" dirty="0"/>
              <a:t> </a:t>
            </a:r>
            <a:r>
              <a:rPr lang="sr-Latn-CS" sz="2100" dirty="0"/>
              <a:t>je </a:t>
            </a:r>
            <a:r>
              <a:rPr lang="en-GB" sz="2100" dirty="0" err="1"/>
              <a:t>pogodan</a:t>
            </a:r>
            <a:r>
              <a:rPr lang="en-GB" sz="2100" dirty="0"/>
              <a:t> </a:t>
            </a:r>
            <a:r>
              <a:rPr lang="en-GB" sz="2100" dirty="0" err="1"/>
              <a:t>alat</a:t>
            </a:r>
            <a:r>
              <a:rPr lang="en-GB" sz="2100" dirty="0"/>
              <a:t> </a:t>
            </a:r>
            <a:r>
              <a:rPr lang="en-GB" sz="2100" dirty="0" err="1"/>
              <a:t>za</a:t>
            </a:r>
            <a:r>
              <a:rPr lang="en-GB" sz="2100" dirty="0"/>
              <a:t> </a:t>
            </a:r>
            <a:r>
              <a:rPr lang="en-GB" sz="2100" dirty="0" err="1"/>
              <a:t>snimanje</a:t>
            </a:r>
            <a:r>
              <a:rPr lang="en-GB" sz="2100" dirty="0"/>
              <a:t> </a:t>
            </a:r>
            <a:r>
              <a:rPr lang="en-GB" sz="2100" dirty="0" err="1"/>
              <a:t>jednostavnih</a:t>
            </a:r>
            <a:r>
              <a:rPr lang="en-GB" sz="2100" dirty="0"/>
              <a:t> </a:t>
            </a:r>
            <a:r>
              <a:rPr lang="en-GB" sz="2100" dirty="0" err="1"/>
              <a:t>makroa</a:t>
            </a:r>
            <a:r>
              <a:rPr lang="en-GB" sz="2100" dirty="0"/>
              <a:t> </a:t>
            </a:r>
            <a:r>
              <a:rPr lang="en-GB" sz="2100" dirty="0" err="1"/>
              <a:t>ili</a:t>
            </a:r>
            <a:r>
              <a:rPr lang="en-GB" sz="2100" dirty="0"/>
              <a:t> </a:t>
            </a:r>
            <a:r>
              <a:rPr lang="en-GB" sz="2100" dirty="0" err="1"/>
              <a:t>malih</a:t>
            </a:r>
            <a:r>
              <a:rPr lang="en-GB" sz="2100" dirty="0"/>
              <a:t> </a:t>
            </a:r>
            <a:r>
              <a:rPr lang="en-GB" sz="2100" dirty="0" err="1"/>
              <a:t>delova</a:t>
            </a:r>
            <a:r>
              <a:rPr lang="en-GB" sz="2100" dirty="0"/>
              <a:t> </a:t>
            </a:r>
            <a:r>
              <a:rPr lang="en-GB" sz="2100" dirty="0" err="1"/>
              <a:t>složenijih</a:t>
            </a:r>
            <a:r>
              <a:rPr lang="en-GB" sz="2100" dirty="0"/>
              <a:t> </a:t>
            </a:r>
            <a:r>
              <a:rPr lang="en-GB" sz="2100" dirty="0" err="1"/>
              <a:t>makroa</a:t>
            </a:r>
            <a:r>
              <a:rPr lang="sr-Latn-CS" sz="21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Literatura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439150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/>
              <a:t>Osnovna literatura: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630238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306513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Prezentacije </a:t>
            </a:r>
            <a:r>
              <a:rPr lang="sr-Latn-CS" sz="2400" dirty="0">
                <a:solidFill>
                  <a:srgbClr val="FF0000"/>
                </a:solidFill>
              </a:rPr>
              <a:t>sa </a:t>
            </a:r>
            <a:r>
              <a:rPr lang="sr-Latn-CS" sz="2400" dirty="0" smtClean="0">
                <a:solidFill>
                  <a:srgbClr val="FF0000"/>
                </a:solidFill>
              </a:rPr>
              <a:t>predavanja</a:t>
            </a:r>
            <a:endParaRPr lang="en-US" sz="2400" dirty="0"/>
          </a:p>
          <a:p>
            <a:pPr marL="630238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306513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Slobodan Đukanović, “VBA programiranje”, ETF Podgorica, 2011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Dodatna literatura: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Guy Hart-Davis, </a:t>
            </a:r>
            <a:r>
              <a:rPr lang="sr-Latn-CS" sz="2400" dirty="0" smtClean="0">
                <a:solidFill>
                  <a:srgbClr val="FF0000"/>
                </a:solidFill>
              </a:rPr>
              <a:t>“</a:t>
            </a:r>
            <a:r>
              <a:rPr lang="en-GB" sz="2400" dirty="0" smtClean="0">
                <a:solidFill>
                  <a:srgbClr val="FF0000"/>
                </a:solidFill>
              </a:rPr>
              <a:t>VBA6 - </a:t>
            </a:r>
            <a:r>
              <a:rPr lang="en-GB" sz="2400" dirty="0" err="1" smtClean="0">
                <a:solidFill>
                  <a:srgbClr val="FF0000"/>
                </a:solidFill>
              </a:rPr>
              <a:t>Detaljan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izvornik</a:t>
            </a:r>
            <a:r>
              <a:rPr lang="sr-Latn-CS" sz="2400" dirty="0" smtClean="0">
                <a:solidFill>
                  <a:srgbClr val="FF0000"/>
                </a:solidFill>
              </a:rPr>
              <a:t>”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Kompjuter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biblioteka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Čačak</a:t>
            </a:r>
            <a:r>
              <a:rPr lang="en-GB" sz="2400" dirty="0" smtClean="0">
                <a:solidFill>
                  <a:srgbClr val="FF0000"/>
                </a:solidFill>
              </a:rPr>
              <a:t>, 2002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Internet: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>
                <a:solidFill>
                  <a:srgbClr val="FF0000"/>
                </a:solidFill>
              </a:rPr>
              <a:t>https://docs.microsoft.com/en-us/office/vba/library-reference/concepts/getting-started-with-vba-in-office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Struktura kursa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39913"/>
            <a:ext cx="8439150" cy="2946400"/>
          </a:xfrm>
          <a:noFill/>
        </p:spPr>
        <p:txBody>
          <a:bodyPr lIns="54000" rIns="54000"/>
          <a:lstStyle/>
          <a:p>
            <a:pPr>
              <a:spcBef>
                <a:spcPts val="1200"/>
              </a:spcBef>
            </a:pPr>
            <a:r>
              <a:rPr lang="en-US" sz="2200" smtClean="0"/>
              <a:t>Koncepti Visual Basic for Applications (VBA) </a:t>
            </a:r>
            <a:r>
              <a:rPr lang="vi-VN" sz="2200" smtClean="0"/>
              <a:t>programiranja nezavisn</a:t>
            </a:r>
            <a:r>
              <a:rPr lang="en-US" sz="2200" smtClean="0"/>
              <a:t>i</a:t>
            </a:r>
            <a:r>
              <a:rPr lang="vi-VN" sz="2200" smtClean="0"/>
              <a:t> od aplikacij</a:t>
            </a:r>
            <a:r>
              <a:rPr lang="en-US" sz="2200" smtClean="0"/>
              <a:t>e (</a:t>
            </a:r>
            <a:r>
              <a:rPr lang="vi-VN" sz="2200" smtClean="0"/>
              <a:t>tipovi podataka, operacije, procedure, naredbe za kontrolu toka, nizovi i stringovi</a:t>
            </a:r>
            <a:r>
              <a:rPr lang="en-US" sz="2200" smtClean="0"/>
              <a:t>) - oko </a:t>
            </a:r>
            <a:r>
              <a:rPr lang="en-US" sz="2200" b="1" smtClean="0">
                <a:solidFill>
                  <a:srgbClr val="FF0000"/>
                </a:solidFill>
              </a:rPr>
              <a:t>25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nastave.</a:t>
            </a:r>
          </a:p>
          <a:p>
            <a:pPr>
              <a:spcBef>
                <a:spcPts val="1200"/>
              </a:spcBef>
            </a:pPr>
            <a:r>
              <a:rPr lang="en-US" sz="2200" smtClean="0"/>
              <a:t>VBA za MS Excel</a:t>
            </a:r>
            <a:r>
              <a:rPr lang="sr-Latn-CS" sz="2200" smtClean="0"/>
              <a:t> (uključujući</a:t>
            </a:r>
            <a:r>
              <a:rPr lang="en-US" sz="2200" smtClean="0"/>
              <a:t> </a:t>
            </a:r>
            <a:r>
              <a:rPr lang="sr-Latn-CS" sz="2200" smtClean="0"/>
              <a:t>p</a:t>
            </a:r>
            <a:r>
              <a:rPr lang="en-US" sz="2200" smtClean="0"/>
              <a:t>rogramiranje doga</a:t>
            </a:r>
            <a:r>
              <a:rPr lang="sr-Latn-CS" sz="2200" smtClean="0"/>
              <a:t>đaja, VBA forme, rad sa tekstualnim fajlovima i izuzeci)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4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VBA za MS Word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Interakcija aplikacija (Excel, Word i Access)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15%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  <a:endParaRPr lang="sr-Latn-CS" sz="220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Par osnovnih činjenica o VBA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697038"/>
            <a:ext cx="8319268" cy="23749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programski (makro) jezik kojim se mogu programirati (automatizovati radnje) aplikacije paketa Office i druge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400" dirty="0" smtClean="0"/>
              <a:t>VBA p</a:t>
            </a:r>
            <a:r>
              <a:rPr lang="en-GB" sz="2400" dirty="0" err="1" smtClean="0"/>
              <a:t>redstavlja</a:t>
            </a:r>
            <a:r>
              <a:rPr lang="en-GB" sz="2400" dirty="0" smtClean="0"/>
              <a:t> </a:t>
            </a:r>
            <a:r>
              <a:rPr lang="en-GB" sz="2400" dirty="0" err="1" smtClean="0"/>
              <a:t>implementaciju</a:t>
            </a:r>
            <a:r>
              <a:rPr lang="en-GB" sz="2400" dirty="0" smtClean="0"/>
              <a:t> Visual Basic-a</a:t>
            </a:r>
            <a:r>
              <a:rPr lang="sr-Latn-CS" sz="24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vlasništvo firme Microsoft.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722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57375"/>
            <a:ext cx="8405812" cy="34290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P</a:t>
            </a:r>
            <a:r>
              <a:rPr lang="vi-VN" sz="2200" dirty="0" smtClean="0"/>
              <a:t>rv</a:t>
            </a:r>
            <a:r>
              <a:rPr lang="sr-Latn-CS" sz="2200" dirty="0" smtClean="0"/>
              <a:t>a aplikacija</a:t>
            </a:r>
            <a:r>
              <a:rPr lang="vi-VN" sz="2200" dirty="0" smtClean="0"/>
              <a:t> koji je koristi</a:t>
            </a:r>
            <a:r>
              <a:rPr lang="sr-Latn-CS" sz="2200" dirty="0" smtClean="0"/>
              <a:t>la</a:t>
            </a:r>
            <a:r>
              <a:rPr lang="vi-VN" sz="2200" dirty="0" smtClean="0"/>
              <a:t> VBA bio je Excel 5. </a:t>
            </a:r>
            <a:r>
              <a:rPr lang="sr-Latn-CS" sz="2200" dirty="0" smtClean="0"/>
              <a:t>Pre Excel-a 5, </a:t>
            </a:r>
            <a:r>
              <a:rPr lang="en-US" sz="2200" dirty="0" smtClean="0"/>
              <a:t>Excel </a:t>
            </a:r>
            <a:r>
              <a:rPr lang="sr-Latn-CS" sz="2200" dirty="0" smtClean="0"/>
              <a:t>je koristio </a:t>
            </a:r>
            <a:r>
              <a:rPr lang="en-US" sz="2200" dirty="0" smtClean="0"/>
              <a:t>ma</a:t>
            </a:r>
            <a:r>
              <a:rPr lang="sr-Latn-CS" sz="2200" dirty="0" smtClean="0"/>
              <a:t>k</a:t>
            </a:r>
            <a:r>
              <a:rPr lang="en-US" sz="2200" dirty="0" err="1" smtClean="0"/>
              <a:t>ro</a:t>
            </a:r>
            <a:r>
              <a:rPr lang="en-US" sz="2200" dirty="0" smtClean="0"/>
              <a:t> </a:t>
            </a:r>
            <a:r>
              <a:rPr lang="sr-Latn-CS" sz="2200" dirty="0" smtClean="0"/>
              <a:t>jezik</a:t>
            </a:r>
            <a:r>
              <a:rPr lang="en-US" sz="2200" dirty="0" smtClean="0"/>
              <a:t> XLM.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U druge aplikacije Office-a, tj. Word, Access, Power Point, Outlook, VBA je ušao u paketu Office 97.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</a:t>
            </a:r>
            <a:r>
              <a:rPr lang="sr-Latn-CS" sz="2200" dirty="0" smtClean="0"/>
              <a:t>je bio i sastavni deo FrontPage-a (1997-2003).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Microsoft preuzima Visio 2000. godine i VBA postaje njegov deo.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je izašao iz Microsoft Office okvira i biva uključen u Adobe, AutoCAD, </a:t>
            </a:r>
            <a:r>
              <a:rPr lang="sr-Latn-CS" sz="2200" dirty="0" smtClean="0"/>
              <a:t>CorelDraw</a:t>
            </a:r>
            <a:r>
              <a:rPr lang="sr-Latn-ME" sz="2200" dirty="0"/>
              <a:t>, </a:t>
            </a:r>
            <a:r>
              <a:rPr lang="sr-Latn-ME" sz="2200" dirty="0" smtClean="0"/>
              <a:t>WordPerfect, </a:t>
            </a:r>
            <a:r>
              <a:rPr lang="vi-VN" sz="2200" dirty="0" smtClean="0"/>
              <a:t>SolidWorks</a:t>
            </a:r>
            <a:r>
              <a:rPr lang="sr-Latn-CS" sz="2200" dirty="0" smtClean="0"/>
              <a:t>, ArcGIS.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r>
              <a:rPr lang="en-US" sz="3600" smtClean="0"/>
              <a:t> (nastavak)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4163"/>
            <a:ext cx="8405812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Nakon izlaska Office-a 2007, neko vreme se spekulisalo o sudbini VBA i mogućnosti da bude zamenjen .NET jezicima.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Međutim, zvaničnici Microsoft-a su brzo razjasnili da nije reč o uklanjanju VBA, već da Microsoft ubuduće neće isporučivati VBA licence.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Jasno je naglašeno da u Microsoft-u ne nameravaju da uklone VBA iz Windows verzije Office-a.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err="1" smtClean="0"/>
              <a:t>Što</a:t>
            </a:r>
            <a:r>
              <a:rPr lang="en-GB" sz="2200" dirty="0" smtClean="0"/>
              <a:t> se </a:t>
            </a:r>
            <a:r>
              <a:rPr lang="en-GB" sz="2200" dirty="0" err="1" smtClean="0"/>
              <a:t>tiče</a:t>
            </a:r>
            <a:r>
              <a:rPr lang="en-GB" sz="2200" dirty="0" smtClean="0"/>
              <a:t> Microsoft Office-a </a:t>
            </a:r>
            <a:r>
              <a:rPr lang="en-GB" sz="2200" dirty="0" err="1" smtClean="0"/>
              <a:t>za</a:t>
            </a:r>
            <a:r>
              <a:rPr lang="en-GB" sz="2200" dirty="0" smtClean="0"/>
              <a:t> Mac OS, VBA </a:t>
            </a:r>
            <a:r>
              <a:rPr lang="en-GB" sz="2200" dirty="0" err="1" smtClean="0"/>
              <a:t>postoji</a:t>
            </a:r>
            <a:r>
              <a:rPr lang="en-GB" sz="2200" dirty="0" smtClean="0"/>
              <a:t> u </a:t>
            </a:r>
            <a:r>
              <a:rPr lang="sr-Latn-ME" sz="2200" dirty="0" smtClean="0"/>
              <a:t>svim </a:t>
            </a:r>
            <a:r>
              <a:rPr lang="en-GB" sz="2200" dirty="0" err="1" smtClean="0"/>
              <a:t>verzij</a:t>
            </a:r>
            <a:r>
              <a:rPr lang="sr-Latn-ME" sz="2200" dirty="0" smtClean="0"/>
              <a:t>ama, osim verzije</a:t>
            </a:r>
            <a:r>
              <a:rPr lang="en-GB" sz="2200" dirty="0" smtClean="0"/>
              <a:t> 2008.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smtClean="0"/>
              <a:t>Sa Office-om 2010, Microsoft </a:t>
            </a:r>
            <a:r>
              <a:rPr lang="en-GB" sz="2200" dirty="0" err="1" smtClean="0"/>
              <a:t>uvodi</a:t>
            </a:r>
            <a:r>
              <a:rPr lang="en-GB" sz="2200" dirty="0" smtClean="0"/>
              <a:t> </a:t>
            </a:r>
            <a:r>
              <a:rPr lang="en-GB" sz="2200" b="1" dirty="0" smtClean="0">
                <a:solidFill>
                  <a:srgbClr val="FF0000"/>
                </a:solidFill>
              </a:rPr>
              <a:t>VBA 7</a:t>
            </a:r>
            <a:r>
              <a:rPr lang="en-GB" sz="2200" dirty="0" smtClean="0"/>
              <a:t>, </a:t>
            </a:r>
            <a:r>
              <a:rPr lang="en-GB" sz="2200" dirty="0" err="1" smtClean="0"/>
              <a:t>koji</a:t>
            </a:r>
            <a:r>
              <a:rPr lang="en-GB" sz="2200" dirty="0" smtClean="0"/>
              <a:t> je </a:t>
            </a:r>
            <a:r>
              <a:rPr lang="en-GB" sz="2200" dirty="0" err="1" smtClean="0"/>
              <a:t>dostupan</a:t>
            </a:r>
            <a:r>
              <a:rPr lang="en-GB" sz="2200" dirty="0" smtClean="0"/>
              <a:t> u 32-bitnim </a:t>
            </a:r>
            <a:r>
              <a:rPr lang="en-GB" sz="2200" dirty="0" err="1" smtClean="0"/>
              <a:t>i</a:t>
            </a:r>
            <a:r>
              <a:rPr lang="en-GB" sz="2200" dirty="0" smtClean="0"/>
              <a:t> 64-bitnim </a:t>
            </a:r>
            <a:r>
              <a:rPr lang="en-GB" sz="2200" dirty="0" err="1" smtClean="0"/>
              <a:t>aplikacijama</a:t>
            </a:r>
            <a:r>
              <a:rPr lang="en-GB" sz="2200" dirty="0" smtClean="0"/>
              <a:t>.</a:t>
            </a:r>
            <a:endParaRPr lang="sr-Latn-ME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ME" sz="2200" dirty="0" smtClean="0"/>
              <a:t>Poslednja stabilna verzija je </a:t>
            </a:r>
            <a:r>
              <a:rPr lang="sr-Latn-ME" sz="2200" b="1" dirty="0">
                <a:solidFill>
                  <a:srgbClr val="FF0000"/>
                </a:solidFill>
              </a:rPr>
              <a:t>7.1</a:t>
            </a:r>
            <a:r>
              <a:rPr lang="sr-Latn-ME" sz="2200" dirty="0" smtClean="0"/>
              <a:t>, uvedena u Office 2019.</a:t>
            </a:r>
            <a:endParaRPr lang="sr-Latn-C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Programsko okruženje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510909" cy="4465984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Za razliku od Visual Basic-a, koji pravi samostalni izvršni fajl, VBA se može izvršavati samo u okviru host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en-GB" sz="2200" dirty="0" smtClean="0"/>
              <a:t>VBA </a:t>
            </a:r>
            <a:r>
              <a:rPr lang="en-GB" sz="2200" dirty="0" err="1" smtClean="0"/>
              <a:t>programski</a:t>
            </a:r>
            <a:r>
              <a:rPr lang="en-GB" sz="2200" dirty="0" smtClean="0"/>
              <a:t> </a:t>
            </a:r>
            <a:r>
              <a:rPr lang="en-GB" sz="2200" dirty="0" err="1" smtClean="0"/>
              <a:t>kôd</a:t>
            </a:r>
            <a:r>
              <a:rPr lang="en-GB" sz="2200" dirty="0" smtClean="0"/>
              <a:t> je </a:t>
            </a:r>
            <a:r>
              <a:rPr lang="en-GB" sz="2200" dirty="0" err="1" smtClean="0"/>
              <a:t>smešten</a:t>
            </a:r>
            <a:r>
              <a:rPr lang="en-GB" sz="2200" dirty="0" smtClean="0"/>
              <a:t> u </a:t>
            </a:r>
            <a:r>
              <a:rPr lang="en-GB" sz="2200" dirty="0" err="1" smtClean="0"/>
              <a:t>samom</a:t>
            </a:r>
            <a:r>
              <a:rPr lang="en-GB" sz="2200" dirty="0" smtClean="0"/>
              <a:t> </a:t>
            </a:r>
            <a:r>
              <a:rPr lang="en-GB" sz="2200" dirty="0" err="1" smtClean="0"/>
              <a:t>dokumentu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</a:t>
            </a:r>
            <a:r>
              <a:rPr lang="en-US" sz="2200" dirty="0" smtClean="0"/>
              <a:t> Excel</a:t>
            </a:r>
            <a:r>
              <a:rPr lang="sr-Latn-CS" sz="2200" dirty="0" smtClean="0"/>
              <a:t>-a</a:t>
            </a:r>
            <a:r>
              <a:rPr lang="en-US" sz="2200" dirty="0" smtClean="0"/>
              <a:t> 5 </a:t>
            </a:r>
            <a:r>
              <a:rPr lang="sr-Latn-CS" sz="2200" dirty="0" smtClean="0"/>
              <a:t>i</a:t>
            </a:r>
            <a:r>
              <a:rPr lang="en-US" sz="2200" dirty="0" smtClean="0"/>
              <a:t> 95, VBA </a:t>
            </a:r>
            <a:r>
              <a:rPr lang="en-US" sz="2200" dirty="0" err="1" smtClean="0"/>
              <a:t>modul</a:t>
            </a:r>
            <a:r>
              <a:rPr lang="sr-Latn-CS" sz="2200" dirty="0" smtClean="0"/>
              <a:t> se pojavljivao u vidu zasebnog radnog lista u radnoj svesci.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Počev od Office-a 97, VBA modulima se pristupa koristeći </a:t>
            </a:r>
            <a:r>
              <a:rPr lang="sr-Latn-CS" sz="2200" b="1" dirty="0" smtClean="0">
                <a:solidFill>
                  <a:srgbClr val="FF0000"/>
                </a:solidFill>
              </a:rPr>
              <a:t>Visual Basic Editor (VBE)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VBE se startuje prečicom </a:t>
            </a:r>
            <a:r>
              <a:rPr lang="sr-Latn-CS" sz="2200" b="1" dirty="0" smtClean="0">
                <a:solidFill>
                  <a:srgbClr val="FF0000"/>
                </a:solidFill>
              </a:rPr>
              <a:t>Alt+F11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 aplikacija Office-a 2007 i nadalje, koje koriste traku, VBE se startuje sa </a:t>
            </a:r>
            <a:r>
              <a:rPr lang="sr-Latn-CS" sz="2200" b="1" dirty="0" smtClean="0">
                <a:solidFill>
                  <a:srgbClr val="FF0000"/>
                </a:solidFill>
              </a:rPr>
              <a:t>Developer</a:t>
            </a:r>
            <a:r>
              <a:rPr lang="sr-Latn-CS" sz="2200" dirty="0" smtClean="0"/>
              <a:t> taba.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27946</TotalTime>
  <Words>2508</Words>
  <Application>Microsoft Office PowerPoint</Application>
  <PresentationFormat>On-screen Show (4:3)</PresentationFormat>
  <Paragraphs>400</Paragraphs>
  <Slides>31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Arial Black</vt:lpstr>
      <vt:lpstr>Calibri</vt:lpstr>
      <vt:lpstr>Courier New</vt:lpstr>
      <vt:lpstr>Mathematica1</vt:lpstr>
      <vt:lpstr>Tahoma</vt:lpstr>
      <vt:lpstr>Times New Roman</vt:lpstr>
      <vt:lpstr>Wingdings</vt:lpstr>
      <vt:lpstr>Pixel</vt:lpstr>
      <vt:lpstr>Equation</vt:lpstr>
      <vt:lpstr>Programiranje kroz aplikacije</vt:lpstr>
      <vt:lpstr>Osnovni podaci - osoblje</vt:lpstr>
      <vt:lpstr>Osnovni podaci - bodovanje</vt:lpstr>
      <vt:lpstr>Literatura</vt:lpstr>
      <vt:lpstr>Struktura kursa</vt:lpstr>
      <vt:lpstr>Par osnovnih činjenica o VBA</vt:lpstr>
      <vt:lpstr>Istorijat</vt:lpstr>
      <vt:lpstr>Istorijat (nastavak)</vt:lpstr>
      <vt:lpstr>VBE – Programsko okruženje</vt:lpstr>
      <vt:lpstr>VBE – Korisni prozori</vt:lpstr>
      <vt:lpstr>Procedure</vt:lpstr>
      <vt:lpstr>Funkcije</vt:lpstr>
      <vt:lpstr>Primer funkcije</vt:lpstr>
      <vt:lpstr>Poziv funkcije</vt:lpstr>
      <vt:lpstr>Imenovanje funkcija</vt:lpstr>
      <vt:lpstr>Argumenti funkcije</vt:lpstr>
      <vt:lpstr>Tipovi VBA promenljivih</vt:lpstr>
      <vt:lpstr>Tipovi VBA promenljivih (nastavak)</vt:lpstr>
      <vt:lpstr>Deklaracija VBA promenljivih</vt:lpstr>
      <vt:lpstr>Deklaracija VBA promenljivih (nastavak)</vt:lpstr>
      <vt:lpstr>Operator dodele vrednosti </vt:lpstr>
      <vt:lpstr>VBA aritmetički operatori </vt:lpstr>
      <vt:lpstr>VBA operatori poređenja</vt:lpstr>
      <vt:lpstr>VBA logički operatori</vt:lpstr>
      <vt:lpstr>Prvenstvo operatora</vt:lpstr>
      <vt:lpstr>Matematičke funkcije</vt:lpstr>
      <vt:lpstr>Forsirani izlazak iz funkcije</vt:lpstr>
      <vt:lpstr>VBA komentari</vt:lpstr>
      <vt:lpstr>Više naredbi u jednom redu. Prelamanje naredbe</vt:lpstr>
      <vt:lpstr>Primer funkcije</vt:lpstr>
      <vt:lpstr>Makro rekorder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720</cp:revision>
  <dcterms:created xsi:type="dcterms:W3CDTF">2004-08-23T07:37:27Z</dcterms:created>
  <dcterms:modified xsi:type="dcterms:W3CDTF">2023-02-15T10:05:20Z</dcterms:modified>
</cp:coreProperties>
</file>