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393" r:id="rId4"/>
    <p:sldId id="377" r:id="rId5"/>
    <p:sldId id="394" r:id="rId6"/>
    <p:sldId id="396" r:id="rId7"/>
    <p:sldId id="395" r:id="rId8"/>
    <p:sldId id="378" r:id="rId9"/>
    <p:sldId id="397" r:id="rId10"/>
    <p:sldId id="398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406" r:id="rId19"/>
    <p:sldId id="423" r:id="rId20"/>
    <p:sldId id="407" r:id="rId21"/>
    <p:sldId id="408" r:id="rId22"/>
    <p:sldId id="409" r:id="rId23"/>
    <p:sldId id="419" r:id="rId24"/>
    <p:sldId id="420" r:id="rId25"/>
    <p:sldId id="421" r:id="rId26"/>
    <p:sldId id="422" r:id="rId27"/>
    <p:sldId id="410" r:id="rId28"/>
    <p:sldId id="411" r:id="rId29"/>
    <p:sldId id="412" r:id="rId30"/>
    <p:sldId id="413" r:id="rId31"/>
    <p:sldId id="414" r:id="rId32"/>
    <p:sldId id="415" r:id="rId33"/>
    <p:sldId id="416" r:id="rId34"/>
    <p:sldId id="417" r:id="rId35"/>
    <p:sldId id="418" r:id="rId3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CCFFCC"/>
    <a:srgbClr val="CC6600"/>
    <a:srgbClr val="FF99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7" d="100"/>
          <a:sy n="127" d="100"/>
        </p:scale>
        <p:origin x="10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D14F777-6DEC-4CB2-A52D-03F665C0C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25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3AC4C70-C906-4091-AEBF-071DABE646BF}" type="datetimeFigureOut">
              <a:rPr lang="sr-Latn-CS"/>
              <a:pPr>
                <a:defRPr/>
              </a:pPr>
              <a:t>5.4.2023.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3784BA2-CB21-4BEE-94C8-3366E099976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5511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502F-1E12-4D10-8EAD-56CF402E97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81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F705C-8DBC-4E7B-999D-D1DB6242B2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9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68DC-0C9A-4745-A3A3-C12365AB7B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78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3CA79-F94A-4A92-847F-C815871364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67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FF946-4098-4618-8E92-3868BE6292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33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A484-B4A8-4A34-988C-7EC9A51086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3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D90DF-22AB-49C2-8F96-A243C36AC8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29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650D-0335-4AE6-BD17-5D502119C9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7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34A46-F5B2-4BDE-96D3-C434F93E10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28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7F850-7028-4BF7-921E-6FF8D09618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71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2708E-D2DB-4EBB-BB2C-5BB233310E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060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9142802-4D71-439A-B6C9-9FAC20AE7B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36" r:id="rId2"/>
    <p:sldLayoutId id="2147484437" r:id="rId3"/>
    <p:sldLayoutId id="2147484438" r:id="rId4"/>
    <p:sldLayoutId id="2147484439" r:id="rId5"/>
    <p:sldLayoutId id="2147484440" r:id="rId6"/>
    <p:sldLayoutId id="2147484441" r:id="rId7"/>
    <p:sldLayoutId id="2147484442" r:id="rId8"/>
    <p:sldLayoutId id="2147484443" r:id="rId9"/>
    <p:sldLayoutId id="2147484444" r:id="rId10"/>
    <p:sldLayoutId id="21474844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48213"/>
            <a:ext cx="5214937" cy="14668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Korisničke forme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RS" sz="4000" smtClean="0"/>
              <a:t>Upravljanje</a:t>
            </a:r>
            <a:r>
              <a:rPr lang="en-US" sz="4000" smtClean="0"/>
              <a:t> greška</a:t>
            </a:r>
            <a:r>
              <a:rPr lang="sr-Latn-RS" sz="4000" smtClean="0"/>
              <a:t>ma</a:t>
            </a:r>
            <a:endParaRPr lang="en-US" sz="400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55725"/>
            <a:ext cx="8572500" cy="51403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List boks (ListBox)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List boks daje listu stavki sa koje korisnik može izabrati jednu ili više stavki. Ova kontrola je vrlo slična kombo boksu, s tim što kombo daje padajući meni za odabir jedne stavke. Druga razlika je da kod kombo boksa korisnik može uneti stavku koja se ne nalazi na listi. Nabrojane osobine i metode kombo boksa važe i za list boks.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Ček boks (CheckBox)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</a:t>
            </a:r>
            <a:r>
              <a:rPr lang="vi-VN" sz="1900" dirty="0" smtClean="0"/>
              <a:t>Ček boks se upotrebljava kada želimo da definišemo neki binaran izbor, npr. da ili ne, istinito ili neistinito, uključeno ili isključeno. </a:t>
            </a:r>
            <a:r>
              <a:rPr lang="sr-Latn-RS" sz="1900" dirty="0" smtClean="0"/>
              <a:t>K</a:t>
            </a:r>
            <a:r>
              <a:rPr lang="vi-VN" sz="1900" dirty="0" smtClean="0"/>
              <a:t>ontrola ima dve moguće vrednosti, </a:t>
            </a:r>
            <a:r>
              <a:rPr lang="vi-VN" sz="1900" dirty="0" smtClean="0">
                <a:solidFill>
                  <a:srgbClr val="3333CC"/>
                </a:solidFill>
              </a:rPr>
              <a:t>True</a:t>
            </a:r>
            <a:r>
              <a:rPr lang="sr-Latn-RS" sz="1900" dirty="0" smtClean="0"/>
              <a:t> (</a:t>
            </a:r>
            <a:r>
              <a:rPr lang="vi-VN" sz="1900" dirty="0" smtClean="0"/>
              <a:t>kontrola čekirana</a:t>
            </a:r>
            <a:r>
              <a:rPr lang="sr-Latn-RS" sz="1900" dirty="0" smtClean="0"/>
              <a:t>)</a:t>
            </a:r>
            <a:r>
              <a:rPr lang="vi-VN" sz="1900" dirty="0" smtClean="0"/>
              <a:t> ili </a:t>
            </a:r>
            <a:r>
              <a:rPr lang="vi-VN" sz="1900" dirty="0" smtClean="0">
                <a:solidFill>
                  <a:srgbClr val="3333CC"/>
                </a:solidFill>
              </a:rPr>
              <a:t>False</a:t>
            </a:r>
            <a:r>
              <a:rPr lang="sr-Latn-RS" sz="1900" dirty="0" smtClean="0"/>
              <a:t> (</a:t>
            </a:r>
            <a:r>
              <a:rPr lang="vi-VN" sz="1900" dirty="0" smtClean="0"/>
              <a:t>kontrola </a:t>
            </a:r>
            <a:r>
              <a:rPr lang="sr-Latn-RS" sz="1900" dirty="0" smtClean="0"/>
              <a:t>nije </a:t>
            </a:r>
            <a:r>
              <a:rPr lang="vi-VN" sz="1900" dirty="0" smtClean="0"/>
              <a:t>čekirana</a:t>
            </a:r>
            <a:r>
              <a:rPr lang="sr-Latn-RS" sz="1900" dirty="0" smtClean="0"/>
              <a:t>)</a:t>
            </a:r>
            <a:r>
              <a:rPr lang="vi-VN" sz="1900" dirty="0" smtClean="0"/>
              <a:t>. Promena vrednosti ček boksa se vrši pomoću osobine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Opciono dugme (OptionButton)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Opciona dugmad </a:t>
            </a:r>
            <a:r>
              <a:rPr lang="sr-Latn-RS" sz="1900" dirty="0" smtClean="0"/>
              <a:t>(</a:t>
            </a:r>
            <a:r>
              <a:rPr lang="vi-VN" sz="1900" dirty="0" smtClean="0"/>
              <a:t>radio dugmad) se koriste </a:t>
            </a:r>
            <a:r>
              <a:rPr lang="sr-Latn-RS" sz="1900" dirty="0" smtClean="0"/>
              <a:t>za </a:t>
            </a:r>
            <a:r>
              <a:rPr lang="vi-VN" sz="1900" dirty="0" smtClean="0"/>
              <a:t>odab</a:t>
            </a:r>
            <a:r>
              <a:rPr lang="sr-Latn-RS" sz="1900" dirty="0" smtClean="0"/>
              <a:t>i</a:t>
            </a:r>
            <a:r>
              <a:rPr lang="vi-VN" sz="1900" dirty="0" smtClean="0"/>
              <a:t>r jedn</a:t>
            </a:r>
            <a:r>
              <a:rPr lang="sr-Latn-RS" sz="1900" dirty="0" smtClean="0"/>
              <a:t>e</a:t>
            </a:r>
            <a:r>
              <a:rPr lang="vi-VN" sz="1900" dirty="0" smtClean="0"/>
              <a:t> od nekoliko opcija. </a:t>
            </a:r>
            <a:r>
              <a:rPr lang="sr-Latn-RS" sz="1900" dirty="0" smtClean="0"/>
              <a:t>N</a:t>
            </a:r>
            <a:r>
              <a:rPr lang="vi-VN" sz="1900" dirty="0" smtClean="0"/>
              <a:t>alaze </a:t>
            </a:r>
            <a:r>
              <a:rPr lang="sr-Latn-RS" sz="1900" dirty="0" smtClean="0"/>
              <a:t>se </a:t>
            </a:r>
            <a:r>
              <a:rPr lang="vi-VN" sz="1900" dirty="0" smtClean="0"/>
              <a:t>u grupama od po minimum dva dugmeta. Kada se jedno dugme u grupi aktivira ostala se deaktiviraju. Pomoću osobine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 se dobija ili menja stanje dugmeta.</a:t>
            </a:r>
            <a:endParaRPr lang="sr-Latn-CS" sz="19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28750"/>
            <a:ext cx="8572500" cy="521493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Toggle dugme (ToggleButton)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Slično kao ček boks i opciona dugmad, ovo dugme ima dva moguća stanja, uključeno i isključeno. Vrednost dugmeta je </a:t>
            </a:r>
            <a:r>
              <a:rPr lang="sr-Latn-CS" sz="1900" dirty="0" smtClean="0">
                <a:solidFill>
                  <a:srgbClr val="3333CC"/>
                </a:solidFill>
              </a:rPr>
              <a:t>True</a:t>
            </a:r>
            <a:r>
              <a:rPr lang="sr-Latn-CS" sz="1900" dirty="0" smtClean="0"/>
              <a:t> (pritisnuto) ili </a:t>
            </a:r>
            <a:r>
              <a:rPr lang="sr-Latn-CS" sz="1900" dirty="0" smtClean="0">
                <a:solidFill>
                  <a:srgbClr val="3333CC"/>
                </a:solidFill>
              </a:rPr>
              <a:t>False</a:t>
            </a:r>
            <a:r>
              <a:rPr lang="sr-Latn-CS" sz="1900" dirty="0" smtClean="0"/>
              <a:t> (nije pritisnuto). Pomoću osobine </a:t>
            </a:r>
            <a:r>
              <a:rPr lang="sr-Latn-CS" sz="1900" dirty="0" smtClean="0">
                <a:solidFill>
                  <a:srgbClr val="3333CC"/>
                </a:solidFill>
              </a:rPr>
              <a:t>Value</a:t>
            </a:r>
            <a:r>
              <a:rPr lang="sr-Latn-CS" sz="1900" dirty="0" smtClean="0"/>
              <a:t> se dobija ili menja stanje dugmeta.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Okvir (Frame)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</a:t>
            </a:r>
            <a:r>
              <a:rPr lang="vi-VN" sz="1900" dirty="0" smtClean="0"/>
              <a:t>Okvir služi da obuhvati druge kontrole, bilo iz estetskih razloga, bilo zbog grupisanja kontrola na logičan način. </a:t>
            </a:r>
            <a:r>
              <a:rPr lang="sr-Latn-RS" sz="1900" dirty="0" smtClean="0"/>
              <a:t>Okvir</a:t>
            </a:r>
            <a:r>
              <a:rPr lang="vi-VN" sz="1900" dirty="0" smtClean="0"/>
              <a:t> </a:t>
            </a:r>
            <a:r>
              <a:rPr lang="en-US" sz="1900" dirty="0" smtClean="0"/>
              <a:t>se </a:t>
            </a:r>
            <a:r>
              <a:rPr lang="en-US" sz="1900" dirty="0" err="1" smtClean="0"/>
              <a:t>koristi</a:t>
            </a:r>
            <a:r>
              <a:rPr lang="en-US" sz="1900" dirty="0" smtClean="0"/>
              <a:t> </a:t>
            </a:r>
            <a:r>
              <a:rPr lang="en-US" sz="1900" dirty="0" err="1" smtClean="0"/>
              <a:t>za</a:t>
            </a:r>
            <a:r>
              <a:rPr lang="en-US" sz="1900" dirty="0" smtClean="0"/>
              <a:t> </a:t>
            </a:r>
            <a:r>
              <a:rPr lang="vi-VN" sz="1900" dirty="0" smtClean="0"/>
              <a:t>grupisanj</a:t>
            </a:r>
            <a:r>
              <a:rPr lang="sr-Latn-RS" sz="1900" dirty="0" smtClean="0"/>
              <a:t>e</a:t>
            </a:r>
            <a:r>
              <a:rPr lang="vi-VN" sz="1900" dirty="0" smtClean="0"/>
              <a:t> opcionih dugmadi kada forma ima više od jedne grupe ovih dugmadi. U jednom okviru, sva opciona dugmad su međusobno isključiva.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Komandno dugme (CommandButton)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Ovo dugme služi da izvrši određenu radnju koju programiramo u okviru događaja </a:t>
            </a:r>
            <a:r>
              <a:rPr lang="vi-VN" sz="1900" dirty="0" smtClean="0">
                <a:solidFill>
                  <a:srgbClr val="3333CC"/>
                </a:solidFill>
              </a:rPr>
              <a:t>Click</a:t>
            </a:r>
            <a:r>
              <a:rPr lang="vi-VN" sz="1900" dirty="0" smtClean="0"/>
              <a:t> ovog dugmeta. Ova kontrola se najviše koristi i svaka forma koju kreiramo će imati bar jedno komandno dugme.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Tab strip (TabStrip)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Ova kontrola služi za kreiranje formi sa više tabova (stranica).</a:t>
            </a:r>
            <a:endParaRPr lang="sr-Latn-CS" sz="19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77950"/>
            <a:ext cx="8572500" cy="49799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Multi page (MultiPage)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Slično kao tab strip, multi page kontrola kreira forme sa više stranica.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Klizač (ScrollBar)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Kod </a:t>
            </a:r>
            <a:r>
              <a:rPr lang="sr-Latn-RS" sz="1900" dirty="0" smtClean="0"/>
              <a:t>k</a:t>
            </a:r>
            <a:r>
              <a:rPr lang="vi-VN" sz="1900" dirty="0" smtClean="0"/>
              <a:t>lizač</a:t>
            </a:r>
            <a:r>
              <a:rPr lang="sr-Latn-RS" sz="1900" dirty="0" smtClean="0"/>
              <a:t>a,</a:t>
            </a:r>
            <a:r>
              <a:rPr lang="vi-VN" sz="1900" dirty="0" smtClean="0"/>
              <a:t> odab</a:t>
            </a:r>
            <a:r>
              <a:rPr lang="sr-Latn-RS" sz="1900" dirty="0" smtClean="0"/>
              <a:t>i</a:t>
            </a:r>
            <a:r>
              <a:rPr lang="vi-VN" sz="1900" dirty="0" smtClean="0"/>
              <a:t>r jedn</a:t>
            </a:r>
            <a:r>
              <a:rPr lang="sr-Latn-RS" sz="1900" dirty="0" smtClean="0"/>
              <a:t>e</a:t>
            </a:r>
            <a:r>
              <a:rPr lang="vi-VN" sz="1900" dirty="0" smtClean="0"/>
              <a:t> od vrednosti iz određenog opsega vrši</a:t>
            </a:r>
            <a:r>
              <a:rPr lang="sr-Latn-RS" sz="1900" dirty="0" smtClean="0"/>
              <a:t>mo</a:t>
            </a:r>
            <a:r>
              <a:rPr lang="vi-VN" sz="1900" dirty="0" smtClean="0"/>
              <a:t> prevlačenjem klizača. Minimalna, maksimalna i trenutna vrednost klizača se dobijaju i menjaju pomoću osobina </a:t>
            </a:r>
            <a:r>
              <a:rPr lang="vi-VN" sz="1900" dirty="0" smtClean="0">
                <a:solidFill>
                  <a:srgbClr val="3333CC"/>
                </a:solidFill>
              </a:rPr>
              <a:t>Min</a:t>
            </a:r>
            <a:r>
              <a:rPr lang="vi-VN" sz="1900" dirty="0" smtClean="0"/>
              <a:t>, </a:t>
            </a:r>
            <a:r>
              <a:rPr lang="vi-VN" sz="1900" dirty="0" smtClean="0">
                <a:solidFill>
                  <a:srgbClr val="3333CC"/>
                </a:solidFill>
              </a:rPr>
              <a:t>Max</a:t>
            </a:r>
            <a:r>
              <a:rPr lang="vi-VN" sz="1900" dirty="0" smtClean="0"/>
              <a:t> i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. Osobine </a:t>
            </a:r>
            <a:r>
              <a:rPr lang="vi-VN" sz="1900" dirty="0" smtClean="0">
                <a:solidFill>
                  <a:srgbClr val="3333CC"/>
                </a:solidFill>
              </a:rPr>
              <a:t>SmallChange</a:t>
            </a:r>
            <a:r>
              <a:rPr lang="vi-VN" sz="1900" dirty="0" smtClean="0"/>
              <a:t> i </a:t>
            </a:r>
            <a:r>
              <a:rPr lang="vi-VN" sz="1900" dirty="0" smtClean="0">
                <a:solidFill>
                  <a:srgbClr val="3333CC"/>
                </a:solidFill>
              </a:rPr>
              <a:t>LargeChange</a:t>
            </a:r>
            <a:r>
              <a:rPr lang="vi-VN" sz="1900" dirty="0" smtClean="0"/>
              <a:t> definišu korak promene vrednosti klizača.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Spin dugme (Spin 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Spin dugme omogućava odabir vrednosti kontrole klikanjem jedne od dve strelice, pri čemu jedna strelica povećava, a druga smanjuje vrednost.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Image kontrola (Image control)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Image</a:t>
            </a:r>
            <a:r>
              <a:rPr lang="vi-VN" sz="1900" dirty="0" smtClean="0"/>
              <a:t> kontrola se koristi za prikaz slike koja je u formi zasebnog fajla.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RefEdit kontrola (RefEdit)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en-US" sz="1900" dirty="0" err="1" smtClean="0"/>
              <a:t>RefEdit</a:t>
            </a:r>
            <a:r>
              <a:rPr lang="en-US" sz="1900" dirty="0" smtClean="0"/>
              <a:t> </a:t>
            </a:r>
            <a:r>
              <a:rPr lang="en-US" sz="1900" dirty="0" err="1" smtClean="0"/>
              <a:t>kontrola</a:t>
            </a:r>
            <a:r>
              <a:rPr lang="en-US" sz="1900" dirty="0" smtClean="0"/>
              <a:t> se </a:t>
            </a:r>
            <a:r>
              <a:rPr lang="en-US" sz="1900" dirty="0" err="1" smtClean="0"/>
              <a:t>koristi</a:t>
            </a:r>
            <a:r>
              <a:rPr lang="en-US" sz="1900" dirty="0" smtClean="0"/>
              <a:t> </a:t>
            </a:r>
            <a:r>
              <a:rPr lang="en-US" sz="1900" dirty="0" err="1" smtClean="0"/>
              <a:t>za</a:t>
            </a:r>
            <a:r>
              <a:rPr lang="en-US" sz="1900" dirty="0" smtClean="0"/>
              <a:t> </a:t>
            </a:r>
            <a:r>
              <a:rPr lang="en-US" sz="1900" dirty="0" err="1" smtClean="0"/>
              <a:t>odabir</a:t>
            </a:r>
            <a:r>
              <a:rPr lang="en-US" sz="1900" dirty="0" smtClean="0"/>
              <a:t> </a:t>
            </a:r>
            <a:r>
              <a:rPr lang="en-US" sz="1900" dirty="0" err="1" smtClean="0"/>
              <a:t>opsega</a:t>
            </a:r>
            <a:r>
              <a:rPr lang="en-US" sz="1900" dirty="0" smtClean="0"/>
              <a:t> u </a:t>
            </a:r>
            <a:r>
              <a:rPr lang="en-US" sz="1900" dirty="0" err="1" smtClean="0"/>
              <a:t>radnom</a:t>
            </a:r>
            <a:r>
              <a:rPr lang="en-US" sz="1900" dirty="0" smtClean="0"/>
              <a:t> </a:t>
            </a:r>
            <a:r>
              <a:rPr lang="en-US" sz="1900" dirty="0" err="1" smtClean="0"/>
              <a:t>listu</a:t>
            </a:r>
            <a:r>
              <a:rPr lang="en-US" sz="1900" dirty="0" smtClean="0"/>
              <a:t>.</a:t>
            </a:r>
            <a:endParaRPr lang="sr-Latn-CS" sz="19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65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Prikaz forme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95413"/>
            <a:ext cx="8572500" cy="49625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dirty="0" smtClean="0"/>
              <a:t>Forma se prikazuje pomoću metode </a:t>
            </a:r>
            <a:r>
              <a:rPr lang="sr-Latn-CS" sz="2100" b="1" kern="1200" dirty="0" smtClean="0">
                <a:solidFill>
                  <a:srgbClr val="3333CC"/>
                </a:solidFill>
              </a:rPr>
              <a:t>Show</a:t>
            </a:r>
            <a:r>
              <a:rPr lang="sr-Latn-CS" sz="2100" kern="1200" dirty="0" smtClean="0"/>
              <a:t> objekta </a:t>
            </a:r>
            <a:r>
              <a:rPr lang="sr-Latn-CS" sz="2100" kern="1200" dirty="0" smtClean="0">
                <a:solidFill>
                  <a:srgbClr val="3333CC"/>
                </a:solidFill>
              </a:rPr>
              <a:t>UserForm</a:t>
            </a:r>
            <a:r>
              <a:rPr lang="sr-Latn-CS" sz="2100" kern="12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dirty="0" smtClean="0"/>
              <a:t>Počev sa Office-om 2000, korisničke forme mogu biti nemodalne (eng. </a:t>
            </a:r>
            <a:r>
              <a:rPr lang="sr-Latn-CS" sz="2100" i="1" dirty="0" smtClean="0"/>
              <a:t>modeless</a:t>
            </a:r>
            <a:r>
              <a:rPr lang="sr-Latn-CS" sz="2100" dirty="0" smtClean="0"/>
              <a:t>), što znači da korisnik može pristupiti radnoj svesci, ili aplikaciji, bez zatvaranja forme. Nemodalnost se postiže sa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UserForm.Show  </a:t>
            </a:r>
            <a:r>
              <a:rPr lang="sr-Latn-CS" sz="2100" b="1" dirty="0" smtClean="0">
                <a:solidFill>
                  <a:srgbClr val="3333CC"/>
                </a:solidFill>
              </a:rPr>
              <a:t>vbModeless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dirty="0" smtClean="0"/>
              <a:t>Podrazumevani način prikaza korisničke forme je modalan.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dirty="0" smtClean="0"/>
              <a:t>VBA poseduje i naredbu </a:t>
            </a:r>
            <a:r>
              <a:rPr lang="sr-Latn-CS" sz="2100" kern="1200" dirty="0" smtClean="0">
                <a:solidFill>
                  <a:srgbClr val="3333CC"/>
                </a:solidFill>
              </a:rPr>
              <a:t>Load</a:t>
            </a:r>
            <a:r>
              <a:rPr lang="sr-Latn-CS" sz="2100" dirty="0" smtClean="0"/>
              <a:t> pomoću koje se vrši učitavanje forme u memoriju, na sledeći način: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sr-Latn-CS" sz="2100" b="1" dirty="0" smtClean="0">
                <a:solidFill>
                  <a:srgbClr val="3333CC"/>
                </a:solidFill>
              </a:rPr>
              <a:t>Load</a:t>
            </a:r>
            <a:r>
              <a:rPr lang="sr-Latn-CS" sz="2100" dirty="0" smtClean="0">
                <a:solidFill>
                  <a:srgbClr val="3333CC"/>
                </a:solidFill>
              </a:rPr>
              <a:t> UserForm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dirty="0" smtClean="0"/>
              <a:t>Ipak, ovako učitana forma nije vidljiva dok se ne pozove </a:t>
            </a:r>
            <a:r>
              <a:rPr lang="sr-Latn-CS" sz="2100" kern="1200" dirty="0" smtClean="0">
                <a:solidFill>
                  <a:srgbClr val="3333CC"/>
                </a:solidFill>
              </a:rPr>
              <a:t>Show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Load</a:t>
            </a:r>
            <a:r>
              <a:rPr lang="sr-Latn-CS" sz="2100" dirty="0" smtClean="0"/>
              <a:t> se obično koristi kod složenih formi koje se učitaju u memoriju pre upotrebe kako bi se skratilo vreme prikaza forme metodom </a:t>
            </a:r>
            <a:r>
              <a:rPr lang="sr-Latn-CS" sz="2100" kern="1200" dirty="0" smtClean="0">
                <a:solidFill>
                  <a:srgbClr val="3333CC"/>
                </a:solidFill>
              </a:rPr>
              <a:t>Show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2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Zatvaranje forme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06513"/>
            <a:ext cx="8656638" cy="52657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dirty="0" smtClean="0"/>
              <a:t>Za zatvaranje </a:t>
            </a:r>
            <a:r>
              <a:rPr lang="sr-Latn-CS" sz="2100" kern="1200" dirty="0" smtClean="0"/>
              <a:t>forme, može se koristiti </a:t>
            </a:r>
            <a:r>
              <a:rPr lang="en-US" sz="2100" kern="1200" dirty="0" err="1" smtClean="0"/>
              <a:t>metod</a:t>
            </a:r>
            <a:r>
              <a:rPr lang="sr-Latn-ME" sz="2100" kern="1200" dirty="0" smtClean="0"/>
              <a:t>a</a:t>
            </a:r>
            <a:r>
              <a:rPr lang="sr-Latn-CS" sz="2100" kern="1200" dirty="0" smtClean="0"/>
              <a:t> </a:t>
            </a:r>
            <a:r>
              <a:rPr lang="sr-Latn-CS" sz="2100" b="1" dirty="0">
                <a:solidFill>
                  <a:srgbClr val="3333CC"/>
                </a:solidFill>
              </a:rPr>
              <a:t>Unload</a:t>
            </a:r>
            <a:r>
              <a:rPr lang="sr-Latn-CS" sz="2100" kern="1200" dirty="0" smtClean="0"/>
              <a:t>. Na primer, forma </a:t>
            </a:r>
            <a:r>
              <a:rPr lang="sr-Latn-CS" sz="2100" dirty="0" smtClean="0">
                <a:solidFill>
                  <a:srgbClr val="3333CC"/>
                </a:solidFill>
              </a:rPr>
              <a:t>UserForm</a:t>
            </a:r>
            <a:r>
              <a:rPr lang="sr-Latn-CS" sz="2100" kern="1200" dirty="0" smtClean="0"/>
              <a:t> se može zatvoriti na bilo koji od sledeća dva načina: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Unload  UserForm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Unload  </a:t>
            </a:r>
            <a:r>
              <a:rPr lang="sr-Latn-CS" sz="2100" b="1" dirty="0" smtClean="0">
                <a:solidFill>
                  <a:srgbClr val="3333CC"/>
                </a:solidFill>
              </a:rPr>
              <a:t>Me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dirty="0" smtClean="0">
                <a:solidFill>
                  <a:srgbClr val="3333CC"/>
                </a:solidFill>
              </a:rPr>
              <a:t>Me</a:t>
            </a:r>
            <a:r>
              <a:rPr lang="vi-VN" sz="2100" dirty="0" smtClean="0"/>
              <a:t> je ključna reč VBA pomoću koje forma referencira samu sebe. Koristi se radi skraćenja zapisa referenciranja forme i odnosi se na onu formu u kojoj se nalazi procedura koja sadrži reč </a:t>
            </a:r>
            <a:r>
              <a:rPr lang="vi-VN" sz="2100" dirty="0" smtClean="0">
                <a:solidFill>
                  <a:srgbClr val="3333CC"/>
                </a:solidFill>
              </a:rPr>
              <a:t>Me</a:t>
            </a:r>
            <a:r>
              <a:rPr lang="vi-VN" sz="2100" dirty="0" smtClean="0"/>
              <a:t>. Korišćenje reči </a:t>
            </a:r>
            <a:r>
              <a:rPr lang="vi-VN" sz="2100" dirty="0" smtClean="0">
                <a:solidFill>
                  <a:srgbClr val="3333CC"/>
                </a:solidFill>
              </a:rPr>
              <a:t>Me</a:t>
            </a:r>
            <a:r>
              <a:rPr lang="vi-VN" sz="2100" dirty="0" smtClean="0"/>
              <a:t> umesto imena forme eliminiše potrebu menjanja kôda prilikom promene imena forme.</a:t>
            </a: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dirty="0" smtClean="0"/>
              <a:t>Forma se može zatvoriti metodom </a:t>
            </a:r>
            <a:r>
              <a:rPr lang="sr-Latn-CS" sz="2100" b="1" dirty="0" smtClean="0">
                <a:solidFill>
                  <a:srgbClr val="3333CC"/>
                </a:solidFill>
              </a:rPr>
              <a:t>Hide</a:t>
            </a:r>
            <a:r>
              <a:rPr lang="sr-Latn-CS" sz="2100" dirty="0" smtClean="0"/>
              <a:t>. Pozivom </a:t>
            </a:r>
            <a:r>
              <a:rPr lang="sr-Latn-CS" sz="2100" dirty="0" smtClean="0">
                <a:solidFill>
                  <a:srgbClr val="3333CC"/>
                </a:solidFill>
              </a:rPr>
              <a:t>Hide</a:t>
            </a:r>
            <a:r>
              <a:rPr lang="sr-Latn-CS" sz="2100" dirty="0" smtClean="0"/>
              <a:t>, forma nestaje sa ekrana, ali ostaje u memoriji, tako da naš kôd i dalje može pristupiti kontrolama. </a:t>
            </a:r>
            <a:r>
              <a:rPr lang="sr-Latn-CS" sz="2100" dirty="0" smtClean="0">
                <a:solidFill>
                  <a:srgbClr val="3333CC"/>
                </a:solidFill>
              </a:rPr>
              <a:t>Hide</a:t>
            </a:r>
            <a:r>
              <a:rPr lang="sr-Latn-CS" sz="2100" dirty="0" smtClean="0"/>
              <a:t> se poziva na bilo koji od sledeća dva načina: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UserForm.Hide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Me.Hide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23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Pozivanje forme sa palete alatki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49388"/>
            <a:ext cx="8656638" cy="36226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Korisni</a:t>
            </a:r>
            <a:r>
              <a:rPr lang="sr-Latn-RS" sz="2100" kern="1200" smtClean="0"/>
              <a:t>čke</a:t>
            </a:r>
            <a:r>
              <a:rPr lang="sr-Latn-CS" sz="2100" kern="1200" smtClean="0"/>
              <a:t> forme se mogu prikazati pomoću odgovarajućeg dugmeta sa palete alatki.</a:t>
            </a:r>
            <a:endParaRPr lang="en-US" sz="2100" kern="12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Možemo kreirati sopstvenu paletu alatki i sa nje pozvati formu, ili koristiti neku od postojećih paleta.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Za oba načina je zajedničko da se dodavanje dugmeta koje prikazuje formu najčešće vrši pri otvaranju radne sveske, tj. u okviru procedure </a:t>
            </a:r>
            <a:r>
              <a:rPr lang="sr-Latn-CS" sz="2100" kern="1200" smtClean="0">
                <a:solidFill>
                  <a:srgbClr val="3333CC"/>
                </a:solidFill>
              </a:rPr>
              <a:t>Workbook_Open</a:t>
            </a:r>
            <a:r>
              <a:rPr lang="sr-Latn-CS" sz="2100" kern="12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Prikaz forme predstavlja poziv procedure koja u sebi sadrži naredbu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UserForm.Show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2318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Dodavanje dugmeta postojećoj paleti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49388"/>
            <a:ext cx="8656638" cy="397986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Dugme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koje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dodaje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paleti</a:t>
            </a:r>
            <a:r>
              <a:rPr lang="sr-Latn-RS" sz="2100" kern="1200" dirty="0" smtClean="0"/>
              <a:t> alatki</a:t>
            </a:r>
            <a:r>
              <a:rPr lang="en-US" sz="2100" kern="1200" dirty="0" smtClean="0"/>
              <a:t> je VBA </a:t>
            </a:r>
            <a:r>
              <a:rPr lang="en-US" sz="2100" kern="1200" dirty="0" err="1" smtClean="0"/>
              <a:t>objekat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tipa</a:t>
            </a:r>
            <a:r>
              <a:rPr lang="en-US" sz="2100" kern="1200" dirty="0" smtClean="0"/>
              <a:t>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CommandBarButton</a:t>
            </a:r>
            <a:r>
              <a:rPr lang="en-US" sz="2100" kern="1200" dirty="0" smtClean="0"/>
              <a:t>.</a:t>
            </a:r>
            <a:endParaRPr lang="sr-Latn-RS" sz="2100" kern="1200" dirty="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Deklaracija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dugmeta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dodavanje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istog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paleti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vrši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sledeći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način</a:t>
            </a:r>
            <a:r>
              <a:rPr lang="en-US" sz="2100" kern="12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Dugme As CommandBarButton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Set Dugme = Application.CommandBars("</a:t>
            </a:r>
            <a:r>
              <a:rPr lang="sr-Latn-CS" sz="2100" dirty="0" smtClean="0">
                <a:solidFill>
                  <a:srgbClr val="FF0000"/>
                </a:solidFill>
              </a:rPr>
              <a:t>Standard</a:t>
            </a:r>
            <a:r>
              <a:rPr lang="sr-Latn-CS" sz="2100" dirty="0" smtClean="0">
                <a:solidFill>
                  <a:srgbClr val="3333CC"/>
                </a:solidFill>
              </a:rPr>
              <a:t>").Controls.Add( _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    Type:=msoControlButton, Temporary:=True)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dirty="0" smtClean="0"/>
              <a:t>Dodavanje kontrole se vrši metodom </a:t>
            </a:r>
            <a:r>
              <a:rPr lang="vi-VN" sz="2100" kern="1200" dirty="0" smtClean="0">
                <a:solidFill>
                  <a:srgbClr val="3333CC"/>
                </a:solidFill>
              </a:rPr>
              <a:t>Add</a:t>
            </a:r>
            <a:r>
              <a:rPr lang="vi-VN" sz="2100" kern="1200" dirty="0" smtClean="0"/>
              <a:t> kolekcije </a:t>
            </a:r>
            <a:r>
              <a:rPr lang="vi-VN" sz="2100" kern="1200" dirty="0" smtClean="0">
                <a:solidFill>
                  <a:srgbClr val="3333CC"/>
                </a:solidFill>
              </a:rPr>
              <a:t>Controls</a:t>
            </a:r>
            <a:r>
              <a:rPr lang="vi-VN" sz="2100" kern="1200" dirty="0" smtClean="0"/>
              <a:t>. Argument </a:t>
            </a:r>
            <a:r>
              <a:rPr lang="vi-VN" sz="2100" kern="1200" dirty="0" smtClean="0">
                <a:solidFill>
                  <a:srgbClr val="3333CC"/>
                </a:solidFill>
              </a:rPr>
              <a:t>Type</a:t>
            </a:r>
            <a:r>
              <a:rPr lang="vi-VN" sz="2100" kern="1200" dirty="0" smtClean="0"/>
              <a:t> određuje tip kontrole, dok </a:t>
            </a:r>
            <a:r>
              <a:rPr lang="vi-VN" sz="2100" kern="1200" dirty="0" smtClean="0">
                <a:solidFill>
                  <a:srgbClr val="3333CC"/>
                </a:solidFill>
              </a:rPr>
              <a:t>Temporary</a:t>
            </a:r>
            <a:r>
              <a:rPr lang="vi-VN" sz="2100" kern="1200" dirty="0" smtClean="0"/>
              <a:t> određuje da li se kontrola automatski briše nakon zatvaranja aplikacije (</a:t>
            </a:r>
            <a:r>
              <a:rPr lang="vi-VN" sz="2100" kern="1200" dirty="0" smtClean="0">
                <a:solidFill>
                  <a:srgbClr val="3333CC"/>
                </a:solidFill>
              </a:rPr>
              <a:t>True</a:t>
            </a:r>
            <a:r>
              <a:rPr lang="vi-VN" sz="2100" kern="1200" dirty="0" smtClean="0"/>
              <a:t>) ili ne (</a:t>
            </a:r>
            <a:r>
              <a:rPr lang="vi-VN" sz="2100" kern="1200" dirty="0" smtClean="0">
                <a:solidFill>
                  <a:srgbClr val="3333CC"/>
                </a:solidFill>
              </a:rPr>
              <a:t>False</a:t>
            </a:r>
            <a:r>
              <a:rPr lang="vi-VN" sz="2100" kern="1200" dirty="0" smtClean="0"/>
              <a:t>). Podrazumevan</a:t>
            </a:r>
            <a:r>
              <a:rPr lang="sr-Latn-RS" sz="2100" kern="1200" dirty="0" smtClean="0"/>
              <a:t>o</a:t>
            </a:r>
            <a:r>
              <a:rPr lang="vi-VN" sz="2100" kern="1200" dirty="0" smtClean="0"/>
              <a:t> je </a:t>
            </a:r>
            <a:r>
              <a:rPr lang="vi-VN" sz="2100" kern="1200" dirty="0" smtClean="0">
                <a:solidFill>
                  <a:srgbClr val="3333CC"/>
                </a:solidFill>
              </a:rPr>
              <a:t>False</a:t>
            </a:r>
            <a:r>
              <a:rPr lang="vi-VN" sz="2100" kern="1200" dirty="0" smtClean="0"/>
              <a:t>.</a:t>
            </a:r>
            <a:endParaRPr lang="sr-Latn-CS" sz="2100" kern="1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Osobine dugmeta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147763"/>
            <a:ext cx="8656638" cy="55721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Nakon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dodavanja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dugmeta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paleti</a:t>
            </a:r>
            <a:r>
              <a:rPr lang="en-US" sz="2100" kern="1200" dirty="0" smtClean="0"/>
              <a:t>, </a:t>
            </a:r>
            <a:r>
              <a:rPr lang="en-US" sz="2100" kern="1200" dirty="0" err="1" smtClean="0"/>
              <a:t>definišemo</a:t>
            </a:r>
            <a:r>
              <a:rPr lang="en-US" sz="2100" kern="1200" dirty="0" smtClean="0"/>
              <a:t> </a:t>
            </a:r>
            <a:r>
              <a:rPr lang="sr-Latn-RS" sz="2100" kern="1200" dirty="0" smtClean="0"/>
              <a:t>mu </a:t>
            </a:r>
            <a:r>
              <a:rPr lang="en-US" sz="2100" kern="1200" dirty="0" err="1" smtClean="0"/>
              <a:t>osobine</a:t>
            </a:r>
            <a:r>
              <a:rPr lang="en-US" sz="2100" kern="1200" dirty="0" smtClean="0"/>
              <a:t>. Na primer</a:t>
            </a:r>
            <a:r>
              <a:rPr lang="sr-Latn-RS" sz="2100" kern="1200" dirty="0" smtClean="0"/>
              <a:t>:</a:t>
            </a:r>
            <a:endParaRPr lang="en-US" sz="2100" kern="12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/>
              <a:t>   </a:t>
            </a:r>
            <a:r>
              <a:rPr lang="en-US" sz="2100" kern="1200" dirty="0" smtClean="0">
                <a:solidFill>
                  <a:srgbClr val="3333CC"/>
                </a:solidFill>
              </a:rPr>
              <a:t>With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Dugme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</a:t>
            </a:r>
            <a:r>
              <a:rPr lang="en-US" sz="2100" kern="1200" dirty="0" smtClean="0">
                <a:solidFill>
                  <a:srgbClr val="3333CC"/>
                </a:solidFill>
              </a:rPr>
              <a:t>.Style =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msoButtonCaption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</a:t>
            </a:r>
            <a:r>
              <a:rPr lang="en-US" sz="2100" kern="1200" dirty="0" smtClean="0">
                <a:solidFill>
                  <a:srgbClr val="3333CC"/>
                </a:solidFill>
              </a:rPr>
              <a:t>.Caption = "</a:t>
            </a:r>
            <a:r>
              <a:rPr lang="en-US" sz="2100" kern="1200" dirty="0" err="1" smtClean="0">
                <a:solidFill>
                  <a:srgbClr val="3333CC"/>
                </a:solidFill>
              </a:rPr>
              <a:t>Dugme</a:t>
            </a:r>
            <a:r>
              <a:rPr lang="en-US" sz="2100" kern="1200" dirty="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</a:t>
            </a:r>
            <a:r>
              <a:rPr lang="en-US" sz="2100" kern="1200" dirty="0" smtClean="0">
                <a:solidFill>
                  <a:srgbClr val="3333CC"/>
                </a:solidFill>
              </a:rPr>
              <a:t>.</a:t>
            </a:r>
            <a:r>
              <a:rPr lang="en-US" sz="2100" kern="1200" dirty="0" err="1" smtClean="0">
                <a:solidFill>
                  <a:srgbClr val="3333CC"/>
                </a:solidFill>
              </a:rPr>
              <a:t>OnAction</a:t>
            </a:r>
            <a:r>
              <a:rPr lang="en-US" sz="2100" kern="1200" dirty="0" smtClean="0">
                <a:solidFill>
                  <a:srgbClr val="3333CC"/>
                </a:solidFill>
              </a:rPr>
              <a:t> = "</a:t>
            </a:r>
            <a:r>
              <a:rPr lang="en-US" sz="2100" kern="1200" dirty="0" err="1" smtClean="0">
                <a:solidFill>
                  <a:srgbClr val="3333CC"/>
                </a:solidFill>
              </a:rPr>
              <a:t>Procedura</a:t>
            </a:r>
            <a:r>
              <a:rPr lang="en-US" sz="2100" kern="1200" dirty="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</a:t>
            </a:r>
            <a:r>
              <a:rPr lang="en-US" sz="2100" kern="1200" dirty="0" smtClean="0">
                <a:solidFill>
                  <a:srgbClr val="3333CC"/>
                </a:solidFill>
              </a:rPr>
              <a:t>End With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/>
              <a:t>   </a:t>
            </a:r>
            <a:r>
              <a:rPr lang="en-US" sz="2100" kern="1200" dirty="0" err="1" smtClean="0"/>
              <a:t>definiše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samo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tekstom</a:t>
            </a:r>
            <a:r>
              <a:rPr lang="en-US" sz="2100" kern="1200" dirty="0" smtClean="0"/>
              <a:t> (</a:t>
            </a:r>
            <a:r>
              <a:rPr lang="en-US" sz="2100" kern="1200" dirty="0" err="1" smtClean="0"/>
              <a:t>osobina</a:t>
            </a:r>
            <a:r>
              <a:rPr lang="en-US" sz="2100" kern="1200" dirty="0" smtClean="0"/>
              <a:t> </a:t>
            </a:r>
            <a:r>
              <a:rPr lang="en-US" sz="2100" kern="1200" dirty="0" smtClean="0">
                <a:solidFill>
                  <a:srgbClr val="3333CC"/>
                </a:solidFill>
              </a:rPr>
              <a:t>Style</a:t>
            </a:r>
            <a:r>
              <a:rPr lang="en-US" sz="2100" kern="1200" dirty="0" smtClean="0"/>
              <a:t>), </a:t>
            </a:r>
            <a:r>
              <a:rPr lang="en-US" sz="2100" kern="1200" dirty="0" err="1" smtClean="0"/>
              <a:t>tekst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će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biti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ispisan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dugmetu</a:t>
            </a:r>
            <a:r>
              <a:rPr lang="en-US" sz="2100" kern="1200" dirty="0" smtClean="0"/>
              <a:t> (</a:t>
            </a:r>
            <a:r>
              <a:rPr lang="en-US" sz="2100" kern="1200" dirty="0" err="1" smtClean="0"/>
              <a:t>osobina</a:t>
            </a:r>
            <a:r>
              <a:rPr lang="en-US" sz="2100" kern="1200" dirty="0" smtClean="0"/>
              <a:t> </a:t>
            </a:r>
            <a:r>
              <a:rPr lang="en-US" sz="2100" kern="1200" dirty="0" smtClean="0">
                <a:solidFill>
                  <a:srgbClr val="3333CC"/>
                </a:solidFill>
              </a:rPr>
              <a:t>Caption</a:t>
            </a:r>
            <a:r>
              <a:rPr lang="en-US" sz="2100" kern="1200" dirty="0" smtClean="0"/>
              <a:t>), </a:t>
            </a:r>
            <a:r>
              <a:rPr lang="en-US" sz="2100" kern="1200" dirty="0" err="1" smtClean="0"/>
              <a:t>kao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proceduru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koja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poziva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pritiskom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</a:t>
            </a:r>
            <a:r>
              <a:rPr lang="en-US" sz="2100" kern="1200" dirty="0" smtClean="0"/>
              <a:t> (</a:t>
            </a:r>
            <a:r>
              <a:rPr lang="en-US" sz="2100" kern="1200" dirty="0" err="1" smtClean="0"/>
              <a:t>osobina</a:t>
            </a:r>
            <a:r>
              <a:rPr lang="en-US" sz="2100" kern="1200" dirty="0" smtClean="0"/>
              <a:t>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OnAction</a:t>
            </a:r>
            <a:r>
              <a:rPr lang="en-US" sz="2100" kern="1200" dirty="0" smtClean="0"/>
              <a:t>).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Ako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želimo</a:t>
            </a:r>
            <a:r>
              <a:rPr lang="en-US" sz="2100" kern="1200" dirty="0" smtClean="0"/>
              <a:t> da, </a:t>
            </a:r>
            <a:r>
              <a:rPr lang="en-US" sz="2100" kern="1200" dirty="0" err="1" smtClean="0"/>
              <a:t>umesto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teksta</a:t>
            </a:r>
            <a:r>
              <a:rPr lang="en-US" sz="2100" kern="1200" dirty="0" smtClean="0"/>
              <a:t>, </a:t>
            </a:r>
            <a:r>
              <a:rPr lang="en-US" sz="2100" kern="1200" dirty="0" err="1" smtClean="0"/>
              <a:t>definišemo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ikonicu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će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biti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prikazana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dugmetu</a:t>
            </a:r>
            <a:r>
              <a:rPr lang="en-US" sz="2100" kern="1200" dirty="0" smtClean="0"/>
              <a:t>, </a:t>
            </a:r>
            <a:r>
              <a:rPr lang="en-US" sz="2100" kern="1200" dirty="0" err="1" smtClean="0"/>
              <a:t>imali</a:t>
            </a:r>
            <a:r>
              <a:rPr lang="en-US" sz="2100" kern="1200" dirty="0" smtClean="0"/>
              <a:t> bi </a:t>
            </a:r>
            <a:r>
              <a:rPr lang="en-US" sz="2100" kern="1200" dirty="0" err="1" smtClean="0"/>
              <a:t>konstrukciju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sličnu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sledećoj</a:t>
            </a:r>
            <a:r>
              <a:rPr lang="en-US" sz="2100" kern="12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</a:t>
            </a:r>
            <a:r>
              <a:rPr lang="en-US" sz="2100" kern="1200" dirty="0" smtClean="0">
                <a:solidFill>
                  <a:srgbClr val="3333CC"/>
                </a:solidFill>
              </a:rPr>
              <a:t>With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Dugme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 </a:t>
            </a:r>
            <a:r>
              <a:rPr lang="en-US" sz="2100" kern="1200" dirty="0" smtClean="0">
                <a:solidFill>
                  <a:srgbClr val="3333CC"/>
                </a:solidFill>
              </a:rPr>
              <a:t>.Style =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msoButtonIcon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 </a:t>
            </a:r>
            <a:r>
              <a:rPr lang="en-US" sz="2100" kern="1200" dirty="0" smtClean="0">
                <a:solidFill>
                  <a:srgbClr val="3333CC"/>
                </a:solidFill>
              </a:rPr>
              <a:t>.Picture = </a:t>
            </a:r>
            <a:r>
              <a:rPr lang="en-US" sz="2100" kern="1200" dirty="0" err="1" smtClean="0">
                <a:solidFill>
                  <a:srgbClr val="FF0000"/>
                </a:solidFill>
              </a:rPr>
              <a:t>LoadPicture</a:t>
            </a:r>
            <a:r>
              <a:rPr lang="en-US" sz="2100" kern="1200" dirty="0" smtClean="0">
                <a:solidFill>
                  <a:srgbClr val="3333CC"/>
                </a:solidFill>
              </a:rPr>
              <a:t>("C:\Slika.bmp")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 </a:t>
            </a:r>
            <a:r>
              <a:rPr lang="en-US" sz="2100" kern="1200" dirty="0" smtClean="0">
                <a:solidFill>
                  <a:srgbClr val="3333CC"/>
                </a:solidFill>
              </a:rPr>
              <a:t>.</a:t>
            </a:r>
            <a:r>
              <a:rPr lang="en-US" sz="2100" kern="1200" dirty="0" err="1" smtClean="0">
                <a:solidFill>
                  <a:srgbClr val="3333CC"/>
                </a:solidFill>
              </a:rPr>
              <a:t>OnAction</a:t>
            </a:r>
            <a:r>
              <a:rPr lang="en-US" sz="2100" kern="1200" dirty="0" smtClean="0">
                <a:solidFill>
                  <a:srgbClr val="3333CC"/>
                </a:solidFill>
              </a:rPr>
              <a:t> = "</a:t>
            </a:r>
            <a:r>
              <a:rPr lang="en-US" sz="2100" kern="1200" dirty="0" err="1" smtClean="0">
                <a:solidFill>
                  <a:srgbClr val="3333CC"/>
                </a:solidFill>
              </a:rPr>
              <a:t>Procedura</a:t>
            </a:r>
            <a:r>
              <a:rPr lang="en-US" sz="2100" kern="1200" dirty="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</a:t>
            </a:r>
            <a:r>
              <a:rPr lang="en-US" sz="2100" kern="1200" dirty="0" smtClean="0">
                <a:solidFill>
                  <a:srgbClr val="3333CC"/>
                </a:solidFill>
              </a:rPr>
              <a:t>End With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5794375" y="5286375"/>
            <a:ext cx="300037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Dozvoljena je i kombinacija teksta i ikonice, kada je stil </a:t>
            </a:r>
            <a:r>
              <a:rPr lang="sr-Latn-CS">
                <a:solidFill>
                  <a:srgbClr val="3333CC"/>
                </a:solidFill>
              </a:rPr>
              <a:t>msoButtonIconAndCaption</a:t>
            </a:r>
            <a:endParaRPr lang="en-GB">
              <a:solidFill>
                <a:srgbClr val="3333CC"/>
              </a:solidFill>
            </a:endParaRPr>
          </a:p>
        </p:txBody>
      </p:sp>
      <p:sp>
        <p:nvSpPr>
          <p:cNvPr id="19461" name="Line 6"/>
          <p:cNvSpPr>
            <a:spLocks noChangeShapeType="1"/>
          </p:cNvSpPr>
          <p:nvPr/>
        </p:nvSpPr>
        <p:spPr bwMode="auto">
          <a:xfrm flipH="1" flipV="1">
            <a:off x="3714750" y="5597525"/>
            <a:ext cx="2071688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 flipV="1">
            <a:off x="3760788" y="2214563"/>
            <a:ext cx="2025650" cy="324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2293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Kreiranje nove palete alatki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227138"/>
            <a:ext cx="8656638" cy="55006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Paleta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koja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dodaje</a:t>
            </a:r>
            <a:r>
              <a:rPr lang="en-US" sz="2100" kern="1200" dirty="0" smtClean="0"/>
              <a:t> je VBA </a:t>
            </a:r>
            <a:r>
              <a:rPr lang="en-US" sz="2100" kern="1200" dirty="0" err="1" smtClean="0"/>
              <a:t>objekat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tipa</a:t>
            </a:r>
            <a:r>
              <a:rPr lang="en-US" sz="2100" kern="1200" dirty="0" smtClean="0"/>
              <a:t>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CommandBar</a:t>
            </a:r>
            <a:r>
              <a:rPr lang="en-US" sz="2100" kern="1200" dirty="0" smtClean="0"/>
              <a:t>.</a:t>
            </a:r>
            <a:endParaRPr lang="sr-Latn-RS" sz="2100" kern="1200" dirty="0" smtClean="0"/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Dodavanje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palete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vrši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metodom</a:t>
            </a:r>
            <a:r>
              <a:rPr lang="en-US" sz="2100" kern="1200" dirty="0" smtClean="0"/>
              <a:t> Add </a:t>
            </a:r>
            <a:r>
              <a:rPr lang="en-US" sz="2100" kern="1200" dirty="0" err="1" smtClean="0"/>
              <a:t>kolekcije</a:t>
            </a:r>
            <a:r>
              <a:rPr lang="en-US" sz="2100" kern="1200" dirty="0" smtClean="0"/>
              <a:t>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CommandBars</a:t>
            </a:r>
            <a:r>
              <a:rPr lang="en-US" sz="2100" kern="1200" dirty="0" smtClean="0"/>
              <a:t>.</a:t>
            </a:r>
            <a:endParaRPr lang="sr-Latn-RS" sz="2100" kern="12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Paleta As CommandBar</a:t>
            </a:r>
          </a:p>
          <a:p>
            <a:pPr marL="239713" indent="-239713" eaLnBrk="1" hangingPunct="1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Set Paleta = Application.CommandBars.Add(Name:="NasaPaleta", _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    Position:=msoBarTop, Temporary:=True)</a:t>
            </a:r>
          </a:p>
          <a:p>
            <a:pPr marL="239713" indent="-239713" eaLnBrk="1" hangingPunct="1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Paleta.Visible</a:t>
            </a:r>
            <a:r>
              <a:rPr lang="en-GB" sz="2100" dirty="0" smtClean="0">
                <a:solidFill>
                  <a:srgbClr val="3333CC"/>
                </a:solidFill>
              </a:rPr>
              <a:t> = 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5000"/>
              </a:lnSpc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dirty="0" smtClean="0"/>
              <a:t>Argument </a:t>
            </a:r>
            <a:r>
              <a:rPr lang="vi-VN" sz="2100" kern="1200" dirty="0" smtClean="0">
                <a:solidFill>
                  <a:srgbClr val="3333CC"/>
                </a:solidFill>
              </a:rPr>
              <a:t>Name</a:t>
            </a:r>
            <a:r>
              <a:rPr lang="vi-VN" sz="2100" kern="1200" dirty="0" smtClean="0"/>
              <a:t> definiše ime palete. Argument </a:t>
            </a:r>
            <a:r>
              <a:rPr lang="vi-VN" sz="2100" kern="1200" dirty="0" smtClean="0">
                <a:solidFill>
                  <a:srgbClr val="3333CC"/>
                </a:solidFill>
              </a:rPr>
              <a:t>Position</a:t>
            </a:r>
            <a:r>
              <a:rPr lang="vi-VN" sz="2100" kern="1200" dirty="0" smtClean="0"/>
              <a:t> definiše poziciju palete u odnosu na prozor aplikacije. Konstantom </a:t>
            </a:r>
            <a:r>
              <a:rPr lang="vi-VN" sz="2100" kern="1200" dirty="0" smtClean="0">
                <a:solidFill>
                  <a:srgbClr val="3333CC"/>
                </a:solidFill>
              </a:rPr>
              <a:t>msoBarTop</a:t>
            </a:r>
            <a:r>
              <a:rPr lang="vi-VN" sz="2100" kern="1200" dirty="0" smtClean="0"/>
              <a:t> se paleta smešta na vrh prozora. Argument </a:t>
            </a:r>
            <a:r>
              <a:rPr lang="vi-VN" sz="2100" kern="1200" dirty="0" smtClean="0">
                <a:solidFill>
                  <a:srgbClr val="3333CC"/>
                </a:solidFill>
              </a:rPr>
              <a:t>Temporary</a:t>
            </a:r>
            <a:r>
              <a:rPr lang="vi-VN" sz="2100" kern="1200" dirty="0" smtClean="0"/>
              <a:t> određuje da li se paleta automatski briše nakon zatvaranja aplikacije (</a:t>
            </a:r>
            <a:r>
              <a:rPr lang="vi-VN" sz="2100" kern="1200" dirty="0" smtClean="0">
                <a:solidFill>
                  <a:srgbClr val="3333CC"/>
                </a:solidFill>
              </a:rPr>
              <a:t>True</a:t>
            </a:r>
            <a:r>
              <a:rPr lang="vi-VN" sz="2100" kern="1200" dirty="0" smtClean="0"/>
              <a:t>) ili ne (</a:t>
            </a:r>
            <a:r>
              <a:rPr lang="vi-VN" sz="2100" kern="1200" dirty="0" smtClean="0">
                <a:solidFill>
                  <a:srgbClr val="3333CC"/>
                </a:solidFill>
              </a:rPr>
              <a:t>False</a:t>
            </a:r>
            <a:r>
              <a:rPr lang="vi-VN" sz="2100" kern="1200" dirty="0" smtClean="0"/>
              <a:t>). Podrazumevan</a:t>
            </a:r>
            <a:r>
              <a:rPr lang="sr-Latn-RS" sz="2100" kern="1200" dirty="0" smtClean="0"/>
              <a:t>o</a:t>
            </a:r>
            <a:r>
              <a:rPr lang="vi-VN" sz="2100" kern="1200" dirty="0" smtClean="0"/>
              <a:t> je </a:t>
            </a:r>
            <a:r>
              <a:rPr lang="vi-VN" sz="2100" kern="1200" dirty="0" smtClean="0">
                <a:solidFill>
                  <a:srgbClr val="3333CC"/>
                </a:solidFill>
              </a:rPr>
              <a:t>False</a:t>
            </a:r>
            <a:r>
              <a:rPr lang="vi-VN" sz="2100" kern="1200" dirty="0" smtClean="0"/>
              <a:t>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dirty="0" smtClean="0"/>
              <a:t>Kreirana paleta podrazumevano nije vidljiva. Da bi je učinili vidljivom, potrebno je podesiti njenu osobinu </a:t>
            </a:r>
            <a:r>
              <a:rPr lang="vi-VN" sz="2100" kern="1200" dirty="0" smtClean="0">
                <a:solidFill>
                  <a:srgbClr val="3333CC"/>
                </a:solidFill>
              </a:rPr>
              <a:t>Visible</a:t>
            </a:r>
            <a:r>
              <a:rPr lang="vi-VN" sz="2100" kern="1200" dirty="0" smtClean="0"/>
              <a:t> na </a:t>
            </a:r>
            <a:r>
              <a:rPr lang="vi-VN" sz="2100" kern="1200" dirty="0" smtClean="0">
                <a:solidFill>
                  <a:srgbClr val="3333CC"/>
                </a:solidFill>
              </a:rPr>
              <a:t>True</a:t>
            </a:r>
            <a:r>
              <a:rPr lang="vi-VN" sz="2100" kern="1200" dirty="0" smtClean="0"/>
              <a:t>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dirty="0" smtClean="0"/>
              <a:t>Dodavanje dugmeta na paletu </a:t>
            </a:r>
            <a:r>
              <a:rPr lang="vi-VN" sz="2100" kern="1200" dirty="0" smtClean="0">
                <a:solidFill>
                  <a:srgbClr val="3333CC"/>
                </a:solidFill>
              </a:rPr>
              <a:t>NasaPaleta</a:t>
            </a:r>
            <a:r>
              <a:rPr lang="vi-VN" sz="2100" kern="1200" dirty="0" smtClean="0"/>
              <a:t> se vrši na </a:t>
            </a:r>
            <a:r>
              <a:rPr lang="en-US" sz="2100" kern="1200" dirty="0" err="1" smtClean="0"/>
              <a:t>ranije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opisan</a:t>
            </a:r>
            <a:r>
              <a:rPr lang="en-US" sz="2100" kern="1200" dirty="0" smtClean="0"/>
              <a:t> </a:t>
            </a:r>
            <a:r>
              <a:rPr lang="vi-VN" sz="2100" kern="1200" dirty="0" smtClean="0"/>
              <a:t>način, s tim što se paleta referencira sa </a:t>
            </a:r>
            <a:r>
              <a:rPr lang="vi-VN" sz="2100" kern="1200" dirty="0" smtClean="0">
                <a:solidFill>
                  <a:srgbClr val="3333CC"/>
                </a:solidFill>
              </a:rPr>
              <a:t>CommandBars("NasaPaleta")</a:t>
            </a:r>
            <a:r>
              <a:rPr lang="vi-VN" sz="2100" kern="12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332656"/>
            <a:ext cx="572293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Office 2007+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680" y="5619626"/>
            <a:ext cx="8792815" cy="112174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dirty="0" smtClean="0"/>
              <a:t>Od </a:t>
            </a:r>
            <a:r>
              <a:rPr lang="en-US" sz="1900" kern="1200" dirty="0"/>
              <a:t>Office-a 2007, </a:t>
            </a:r>
            <a:r>
              <a:rPr lang="en-US" sz="1900" kern="1200" dirty="0" err="1" smtClean="0"/>
              <a:t>aplikacija</a:t>
            </a:r>
            <a:r>
              <a:rPr lang="en-US" sz="1900" kern="1200" dirty="0" smtClean="0"/>
              <a:t> </a:t>
            </a:r>
            <a:r>
              <a:rPr lang="en-US" sz="1900" kern="1200" dirty="0" err="1" smtClean="0"/>
              <a:t>koriste</a:t>
            </a:r>
            <a:r>
              <a:rPr lang="en-US" sz="1900" kern="1200" dirty="0" smtClean="0"/>
              <a:t> </a:t>
            </a:r>
            <a:r>
              <a:rPr lang="en-US" sz="1900" kern="1200" dirty="0" err="1" smtClean="0"/>
              <a:t>traku</a:t>
            </a:r>
            <a:r>
              <a:rPr lang="en-US" sz="1900" kern="1200" dirty="0" smtClean="0"/>
              <a:t> (ribbon) </a:t>
            </a:r>
            <a:r>
              <a:rPr lang="en-US" sz="1900" kern="1200" dirty="0" err="1"/>
              <a:t>umesto</a:t>
            </a:r>
            <a:r>
              <a:rPr lang="en-US" sz="1900" kern="1200" dirty="0"/>
              <a:t> </a:t>
            </a:r>
            <a:r>
              <a:rPr lang="en-US" sz="1900" kern="1200" dirty="0" err="1"/>
              <a:t>menija</a:t>
            </a:r>
            <a:r>
              <a:rPr lang="en-US" sz="1900" kern="1200" dirty="0"/>
              <a:t> </a:t>
            </a:r>
            <a:r>
              <a:rPr lang="en-US" sz="1900" kern="1200" dirty="0" err="1"/>
              <a:t>i</a:t>
            </a:r>
            <a:r>
              <a:rPr lang="en-US" sz="1900" kern="1200" dirty="0"/>
              <a:t> </a:t>
            </a:r>
            <a:r>
              <a:rPr lang="en-US" sz="1900" kern="1200" dirty="0" err="1"/>
              <a:t>paleta</a:t>
            </a:r>
            <a:r>
              <a:rPr lang="en-US" sz="1900" kern="1200" dirty="0"/>
              <a:t> </a:t>
            </a:r>
            <a:r>
              <a:rPr lang="en-US" sz="1900" kern="1200" dirty="0" err="1" smtClean="0"/>
              <a:t>alatki</a:t>
            </a:r>
            <a:r>
              <a:rPr lang="en-US" sz="1900" kern="1200" dirty="0" smtClean="0"/>
              <a:t>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dirty="0" err="1" smtClean="0"/>
              <a:t>Sve</a:t>
            </a:r>
            <a:r>
              <a:rPr lang="en-US" sz="1900" kern="1200" dirty="0" smtClean="0"/>
              <a:t> </a:t>
            </a:r>
            <a:r>
              <a:rPr lang="en-US" sz="1900" kern="1200" dirty="0" err="1" smtClean="0"/>
              <a:t>korisničke</a:t>
            </a:r>
            <a:r>
              <a:rPr lang="en-US" sz="1900" kern="1200" dirty="0" smtClean="0"/>
              <a:t> </a:t>
            </a:r>
            <a:r>
              <a:rPr lang="en-US" sz="1900" kern="1200" dirty="0" err="1" smtClean="0"/>
              <a:t>palete</a:t>
            </a:r>
            <a:r>
              <a:rPr lang="en-US" sz="1900" kern="1200" dirty="0"/>
              <a:t>, </a:t>
            </a:r>
            <a:r>
              <a:rPr lang="en-US" sz="1900" kern="1200" dirty="0" err="1"/>
              <a:t>meniji</a:t>
            </a:r>
            <a:r>
              <a:rPr lang="en-US" sz="1900" kern="1200" dirty="0"/>
              <a:t> </a:t>
            </a:r>
            <a:r>
              <a:rPr lang="en-US" sz="1900" kern="1200" dirty="0" err="1"/>
              <a:t>i</a:t>
            </a:r>
            <a:r>
              <a:rPr lang="en-US" sz="1900" kern="1200" dirty="0"/>
              <a:t> </a:t>
            </a:r>
            <a:r>
              <a:rPr lang="en-US" sz="1900" kern="1200" dirty="0" err="1"/>
              <a:t>dugmad</a:t>
            </a:r>
            <a:r>
              <a:rPr lang="en-US" sz="1900" kern="1200" dirty="0"/>
              <a:t> se </a:t>
            </a:r>
            <a:r>
              <a:rPr lang="en-US" sz="1900" kern="1200" dirty="0" err="1"/>
              <a:t>smeštaju</a:t>
            </a:r>
            <a:r>
              <a:rPr lang="en-US" sz="1900" kern="1200" dirty="0"/>
              <a:t> </a:t>
            </a:r>
            <a:r>
              <a:rPr lang="en-US" sz="1900" kern="1200" dirty="0" err="1" smtClean="0"/>
              <a:t>na</a:t>
            </a:r>
            <a:r>
              <a:rPr lang="en-US" sz="1900" kern="1200" dirty="0" smtClean="0"/>
              <a:t> </a:t>
            </a:r>
            <a:r>
              <a:rPr lang="en-US" sz="1900" i="1" kern="1200" dirty="0" smtClean="0"/>
              <a:t>Add-Ins</a:t>
            </a:r>
            <a:r>
              <a:rPr lang="en-US" sz="1900" kern="1200" dirty="0" smtClean="0"/>
              <a:t> </a:t>
            </a:r>
            <a:r>
              <a:rPr lang="en-US" sz="1900" kern="1200" dirty="0"/>
              <a:t>tab</a:t>
            </a:r>
            <a:r>
              <a:rPr lang="en-US" sz="1900" kern="1200" dirty="0" smtClean="0"/>
              <a:t>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dirty="0" smtClean="0"/>
              <a:t>Dobra </a:t>
            </a:r>
            <a:r>
              <a:rPr lang="en-US" sz="1900" kern="1200" dirty="0"/>
              <a:t>vest je da se VBA </a:t>
            </a:r>
            <a:r>
              <a:rPr lang="en-US" sz="1900" kern="1200" dirty="0" err="1" smtClean="0"/>
              <a:t>kôd</a:t>
            </a:r>
            <a:r>
              <a:rPr lang="en-US" sz="1900" kern="1200" dirty="0" smtClean="0"/>
              <a:t> </a:t>
            </a:r>
            <a:r>
              <a:rPr lang="en-US" sz="1900" kern="1200" dirty="0"/>
              <a:t>ne </a:t>
            </a:r>
            <a:r>
              <a:rPr lang="en-US" sz="1900" kern="1200" dirty="0" err="1" smtClean="0"/>
              <a:t>menja</a:t>
            </a:r>
            <a:r>
              <a:rPr lang="en-US" sz="1900" kern="1200" dirty="0" smtClean="0"/>
              <a:t>.</a:t>
            </a:r>
            <a:endParaRPr lang="en-US" sz="1900" kern="1200" dirty="0"/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endParaRPr lang="en-US" sz="1900" kern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402" y="1052736"/>
            <a:ext cx="6739974" cy="323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3528" y="4538663"/>
            <a:ext cx="2880320" cy="784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N</a:t>
            </a:r>
            <a:r>
              <a:rPr lang="sr-Latn-CS" sz="1500" smtClean="0">
                <a:solidFill>
                  <a:srgbClr val="339933"/>
                </a:solidFill>
              </a:rPr>
              <a:t>ovokreirani </a:t>
            </a:r>
            <a:r>
              <a:rPr lang="sr-Latn-CS" sz="1500">
                <a:solidFill>
                  <a:srgbClr val="339933"/>
                </a:solidFill>
              </a:rPr>
              <a:t>meniji i podmeniji</a:t>
            </a:r>
          </a:p>
          <a:p>
            <a:r>
              <a:rPr lang="sr-Latn-CS" sz="1500">
                <a:solidFill>
                  <a:srgbClr val="339933"/>
                </a:solidFill>
              </a:rPr>
              <a:t>postojećih menija </a:t>
            </a:r>
            <a:r>
              <a:rPr lang="en-US" sz="1500" smtClean="0">
                <a:solidFill>
                  <a:srgbClr val="339933"/>
                </a:solidFill>
              </a:rPr>
              <a:t>se </a:t>
            </a:r>
            <a:r>
              <a:rPr lang="sr-Latn-CS" sz="1500" smtClean="0">
                <a:solidFill>
                  <a:srgbClr val="339933"/>
                </a:solidFill>
              </a:rPr>
              <a:t>smešt</a:t>
            </a:r>
            <a:r>
              <a:rPr lang="en-US" sz="1500" smtClean="0">
                <a:solidFill>
                  <a:srgbClr val="339933"/>
                </a:solidFill>
              </a:rPr>
              <a:t>aju</a:t>
            </a:r>
            <a:r>
              <a:rPr lang="sr-Latn-CS" sz="1500" smtClean="0">
                <a:solidFill>
                  <a:srgbClr val="339933"/>
                </a:solidFill>
              </a:rPr>
              <a:t> </a:t>
            </a:r>
            <a:r>
              <a:rPr lang="sr-Latn-CS" sz="1500">
                <a:solidFill>
                  <a:srgbClr val="339933"/>
                </a:solidFill>
              </a:rPr>
              <a:t>u grupu Menu </a:t>
            </a:r>
            <a:r>
              <a:rPr lang="sr-Latn-CS" sz="1500" smtClean="0">
                <a:solidFill>
                  <a:srgbClr val="339933"/>
                </a:solidFill>
              </a:rPr>
              <a:t>Commands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1705877" y="2564903"/>
            <a:ext cx="0" cy="1973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47864" y="4542219"/>
            <a:ext cx="2376264" cy="784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Dugme </a:t>
            </a:r>
            <a:r>
              <a:rPr lang="en-US" sz="1500">
                <a:solidFill>
                  <a:srgbClr val="339933"/>
                </a:solidFill>
              </a:rPr>
              <a:t>dodato postojećoj paleti </a:t>
            </a:r>
            <a:r>
              <a:rPr lang="en-US" sz="1500" smtClean="0">
                <a:solidFill>
                  <a:srgbClr val="339933"/>
                </a:solidFill>
              </a:rPr>
              <a:t>se smešta </a:t>
            </a:r>
            <a:r>
              <a:rPr lang="en-US" sz="1500">
                <a:solidFill>
                  <a:srgbClr val="339933"/>
                </a:solidFill>
              </a:rPr>
              <a:t>u grupu Toolbar Commands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2987824" y="2617495"/>
            <a:ext cx="864096" cy="19211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876528" y="4538662"/>
            <a:ext cx="2376264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Paleta </a:t>
            </a:r>
            <a:r>
              <a:rPr lang="en-US" sz="1500">
                <a:solidFill>
                  <a:srgbClr val="339933"/>
                </a:solidFill>
              </a:rPr>
              <a:t>alatki </a:t>
            </a:r>
            <a:r>
              <a:rPr lang="en-US" sz="1500" smtClean="0">
                <a:solidFill>
                  <a:srgbClr val="339933"/>
                </a:solidFill>
              </a:rPr>
              <a:t>se smešta </a:t>
            </a:r>
            <a:r>
              <a:rPr lang="en-US" sz="1500">
                <a:solidFill>
                  <a:srgbClr val="339933"/>
                </a:solidFill>
              </a:rPr>
              <a:t>u grupu </a:t>
            </a:r>
            <a:r>
              <a:rPr lang="en-US" sz="1500" smtClean="0">
                <a:solidFill>
                  <a:srgbClr val="339933"/>
                </a:solidFill>
              </a:rPr>
              <a:t>Custom Toolbars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 flipV="1">
            <a:off x="4154340" y="2604035"/>
            <a:ext cx="2361875" cy="19381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98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08312" cy="7397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Message box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95413"/>
            <a:ext cx="84772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VBA funkcija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MsgBox</a:t>
            </a:r>
            <a:r>
              <a:rPr lang="vi-VN" sz="2100" kern="0" dirty="0">
                <a:latin typeface="+mn-lt"/>
              </a:rPr>
              <a:t> prikazuje poruku </a:t>
            </a:r>
            <a:r>
              <a:rPr lang="sr-Latn-RS" sz="2100" kern="0" dirty="0">
                <a:latin typeface="+mn-lt"/>
              </a:rPr>
              <a:t>korisniku i </a:t>
            </a:r>
            <a:r>
              <a:rPr lang="vi-VN" sz="2100" kern="0" dirty="0">
                <a:latin typeface="+mn-lt"/>
              </a:rPr>
              <a:t>od korisnika se može dobiti povratna </a:t>
            </a:r>
            <a:r>
              <a:rPr lang="vi-VN" sz="2100" kern="0" dirty="0" smtClean="0">
                <a:latin typeface="+mn-lt"/>
              </a:rPr>
              <a:t>informacij</a:t>
            </a:r>
            <a:r>
              <a:rPr lang="sr-Latn-ME" sz="2100" kern="0" dirty="0" smtClean="0">
                <a:latin typeface="+mn-lt"/>
              </a:rPr>
              <a:t>a</a:t>
            </a:r>
            <a:r>
              <a:rPr lang="vi-VN" sz="2100" kern="0" dirty="0" smtClean="0">
                <a:latin typeface="+mn-lt"/>
              </a:rPr>
              <a:t>. </a:t>
            </a:r>
            <a:r>
              <a:rPr lang="vi-VN" sz="2100" kern="0" dirty="0">
                <a:latin typeface="+mn-lt"/>
              </a:rPr>
              <a:t>Sintaksa je: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Odgovor = MsgBox(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uttons]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T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itle]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[C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ontext])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vi-VN" sz="1900" kern="0" dirty="0">
                <a:latin typeface="+mn-lt"/>
              </a:rPr>
              <a:t> – tekst koji se prikazuje u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u;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uttons</a:t>
            </a:r>
            <a:r>
              <a:rPr lang="vi-VN" sz="1900" kern="0" dirty="0">
                <a:latin typeface="+mn-lt"/>
              </a:rPr>
              <a:t> – numerički izraz koji određuje </a:t>
            </a:r>
            <a:r>
              <a:rPr lang="vi-VN" sz="1900" kern="0" dirty="0" smtClean="0">
                <a:latin typeface="+mn-lt"/>
              </a:rPr>
              <a:t>dugmad </a:t>
            </a:r>
            <a:r>
              <a:rPr lang="vi-VN" sz="1900" kern="0" dirty="0">
                <a:latin typeface="+mn-lt"/>
              </a:rPr>
              <a:t>i ikonice </a:t>
            </a:r>
            <a:r>
              <a:rPr lang="sr-Latn-ME" sz="1900" kern="0" dirty="0" smtClean="0">
                <a:latin typeface="+mn-lt"/>
              </a:rPr>
              <a:t>koje </a:t>
            </a:r>
            <a:r>
              <a:rPr lang="vi-VN" sz="1900" kern="0" smtClean="0">
                <a:latin typeface="+mn-lt"/>
              </a:rPr>
              <a:t>će </a:t>
            </a:r>
            <a:r>
              <a:rPr lang="vi-VN" sz="1900" kern="0" dirty="0">
                <a:latin typeface="+mn-lt"/>
              </a:rPr>
              <a:t>biti prikazane;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T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itle</a:t>
            </a:r>
            <a:r>
              <a:rPr lang="vi-VN" sz="1900" kern="0" dirty="0">
                <a:latin typeface="+mn-lt"/>
              </a:rPr>
              <a:t> – naslov prozora message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a;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vi-VN" sz="1900" kern="0" dirty="0">
                <a:latin typeface="+mn-lt"/>
              </a:rPr>
              <a:t>, </a:t>
            </a:r>
            <a:r>
              <a:rPr lang="en-US" sz="1900" kern="0" dirty="0">
                <a:solidFill>
                  <a:srgbClr val="3333CC"/>
                </a:solidFill>
                <a:latin typeface="+mn-lt"/>
              </a:rPr>
              <a:t>C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ontext</a:t>
            </a:r>
            <a:r>
              <a:rPr lang="vi-VN" sz="1900" kern="0" dirty="0">
                <a:latin typeface="+mn-lt"/>
              </a:rPr>
              <a:t> – određuju help fajl i stavku help-a. Zadaju se u paru.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Argument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uttons</a:t>
            </a:r>
            <a:r>
              <a:rPr lang="vi-VN" sz="2100" kern="0" dirty="0">
                <a:latin typeface="+mn-lt"/>
              </a:rPr>
              <a:t> određuje dugmad i ikonice koj</a:t>
            </a:r>
            <a:r>
              <a:rPr lang="en-US" sz="2100" kern="0" dirty="0">
                <a:latin typeface="+mn-lt"/>
              </a:rPr>
              <a:t>i</a:t>
            </a:r>
            <a:r>
              <a:rPr lang="vi-VN" sz="2100" kern="0" dirty="0">
                <a:latin typeface="+mn-lt"/>
              </a:rPr>
              <a:t> će se naći na message bo</a:t>
            </a:r>
            <a:r>
              <a:rPr lang="en-US" sz="2100" kern="0" dirty="0">
                <a:latin typeface="+mn-lt"/>
              </a:rPr>
              <a:t>x-</a:t>
            </a:r>
            <a:r>
              <a:rPr lang="vi-VN" sz="2100" kern="0" dirty="0">
                <a:latin typeface="+mn-lt"/>
              </a:rPr>
              <a:t>u, kao i koje dugme je podrazumevano.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Konstante koje određuju dugmad na message bo</a:t>
            </a:r>
            <a:r>
              <a:rPr lang="en-US" sz="2100" kern="0" dirty="0">
                <a:latin typeface="+mn-lt"/>
              </a:rPr>
              <a:t>x-</a:t>
            </a:r>
            <a:r>
              <a:rPr lang="vi-VN" sz="2100" kern="0" dirty="0">
                <a:latin typeface="+mn-lt"/>
              </a:rPr>
              <a:t>u su date u tabeli </a:t>
            </a:r>
            <a:r>
              <a:rPr lang="sr-Latn-RS" sz="2100" kern="0" dirty="0">
                <a:latin typeface="+mn-lt"/>
              </a:rPr>
              <a:t>na sledećem slajdu</a:t>
            </a:r>
            <a:r>
              <a:rPr lang="vi-VN" sz="2100" kern="0" dirty="0">
                <a:latin typeface="+mn-lt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85875"/>
            <a:ext cx="8286750" cy="164306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Napraviti formu koja ima jedan tekst boks i dva dugmeta (Izmeni i Izađi. U tekst boks se unosi string i pritiskom na dugme Izmeni se menja ime prvog radnog lista une</a:t>
            </a:r>
            <a:r>
              <a:rPr lang="sr-Latn-ME" sz="2100" dirty="0" smtClean="0"/>
              <a:t>s</a:t>
            </a:r>
            <a:r>
              <a:rPr lang="vi-VN" sz="2100" dirty="0" smtClean="0"/>
              <a:t>enim stringom. Dugme Izađi zatvara formu. Prikaz forme se vrši desnim klikom miša na bilo koji radni list.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3571875"/>
            <a:ext cx="4876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 (nastavak)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0" y="144938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47738" y="2011239"/>
            <a:ext cx="7656512" cy="330859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CommandIzmeni_Click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sz="19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Me.TextBoxIme.Text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&lt;&gt; "" Then</a:t>
            </a: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(1).Name = </a:t>
            </a:r>
            <a:r>
              <a:rPr lang="en-US" sz="19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Me.TextBoxIme.Text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Niste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uneli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ime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lista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CommandIzadji_Click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	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	Unload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7775"/>
            <a:ext cx="8607425" cy="2397125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000" dirty="0" smtClean="0"/>
              <a:t>Napraviti formu koja ima grupu od 3 opciona dugmeta kojima se podešava boja ćelija selekcije na crvenu, zelenu ili plavu, jedan ček boks za postavljanje i uklanjanje okvira selekcije, kao i klizač kojim se menja veličina teksta selekcije od 7 pt do 17 pt sa korakom od 0.5 pt. </a:t>
            </a:r>
            <a:r>
              <a:rPr lang="en-US" sz="2000" dirty="0" err="1" smtClean="0"/>
              <a:t>Ako</a:t>
            </a:r>
            <a:r>
              <a:rPr lang="vi-VN" sz="2000" dirty="0" smtClean="0"/>
              <a:t> je, pri startovanju forme, veličina fonta selekcije van opsega 7-17 pt ili selekcija sadrži više od jedne veličine fonta, podesiti veličinu fonta selekcije na 9 pt. </a:t>
            </a:r>
            <a:r>
              <a:rPr lang="en-US" sz="2000" dirty="0" smtClean="0"/>
              <a:t>F</a:t>
            </a:r>
            <a:r>
              <a:rPr lang="vi-VN" sz="2000" dirty="0" smtClean="0"/>
              <a:t>orma sadrži i dugme za zatvaranje forme. Prikaz forme se vrši pomoću dugmeta sa </a:t>
            </a:r>
            <a:r>
              <a:rPr lang="sr-Latn-ME" sz="2000" dirty="0" smtClean="0"/>
              <a:t>Add-ins taba</a:t>
            </a:r>
            <a:r>
              <a:rPr lang="vi-VN" sz="2000" dirty="0" smtClean="0"/>
              <a:t>.</a:t>
            </a: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3668713"/>
            <a:ext cx="4537075" cy="297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09675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204913" y="1701800"/>
            <a:ext cx="6462712" cy="50355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CheckBoxOkvir_Click()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Me.CheckBoxOkvir.Value = True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Selection.Borders.LineStyle = xlContinuous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Selection.Borders.Weight = xlThick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Selection.Borders.LineStyle = xlNone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CommandIzadji_Click()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ScrollBarVelicinaFonta_Change()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Selection.Font.Size = Me.ScrollBarVelicinaFonta.Value /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Me.LabelVelicinaFonta.Caption = "Veličina fonta je "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Selection.Font.Size &amp; "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09675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dalje imamo:</a:t>
            </a:r>
            <a:endParaRPr lang="vi-VN" sz="2100" smtClean="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062163" y="1825625"/>
            <a:ext cx="5000625" cy="476091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OptionButtonCrvena_Click()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Me.OptionButtonCrvena.Value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RGB(255, 0, 0)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OptionButtonZelena_Click()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Me.OptionButtonZelena.Value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RGB(0, 255, 0)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OptionButtonPlava_Click()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Me.OptionButtonPlava.Value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RGB(0, 0, 255)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652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procedure </a:t>
            </a:r>
            <a:r>
              <a:rPr lang="nl-NL" sz="2100" smtClean="0">
                <a:solidFill>
                  <a:srgbClr val="3333CC"/>
                </a:solidFill>
              </a:rPr>
              <a:t>Workbook_Open</a:t>
            </a:r>
            <a:r>
              <a:rPr lang="nl-NL" sz="2100" smtClean="0"/>
              <a:t> imamo:</a:t>
            </a:r>
            <a:endParaRPr lang="vi-VN" sz="2100" smtClean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23888" y="1884363"/>
            <a:ext cx="7877175" cy="30162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Workbook_Open()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Dim Dugme As CommandBarButton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Set Dugme = Application.CommandBars("Standard").Controls.Add(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Type:=msoControlButton,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With Dugme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.Style = msoButtonCaption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.Caption = "Selekcija"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.OnAction = "RadSaSelekcijom"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With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4557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standardnog kodnog modula imamo:</a:t>
            </a:r>
            <a:endParaRPr lang="vi-VN" sz="2100" smtClean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995363" y="2076450"/>
            <a:ext cx="7127875" cy="41846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RadSaSelekcijom()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Dim VF As Variant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VF = Selection.Font.Size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FormSelekcija.Show modeless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VF &lt; 7 Or VF &gt; 17 Or IsNull(VF)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Selection.Font.Size = 9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FormSelekcija.ScrollBarVelicinaFonta = 18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FormSelekcija.LabelVelicinaFonta = "Veličina fonta je 9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FormSelekcija.ScrollBarVelicinaFonta = 2 * VF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FormSelekcija.LabelVelicinaFonta = "Veličina fonta je "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    VF &amp; "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7775"/>
            <a:ext cx="8643938" cy="196691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000" dirty="0" smtClean="0"/>
              <a:t>Napraviti formu koja ima kombo boks i četiri dugmeta sa natpisima: Upiši, Briši sve, Briši zadnji i Izađi. Pritiskom na dugme Upiši, imena radnih listova se unose u kombo boks (po principu jedno ime–jedna stavka). Dugme Briši sve briše sve stavke kombo boksa, dugme Briši zadnji briše samo zadnju stavku kombo boksa i dugme Izađi zatvara formu. Prikaz forme se vrši pomoću </a:t>
            </a:r>
            <a:r>
              <a:rPr lang="vi-VN" sz="2000" dirty="0"/>
              <a:t>dugmeta sa </a:t>
            </a:r>
            <a:r>
              <a:rPr lang="sr-Latn-ME" sz="2000" dirty="0" smtClean="0"/>
              <a:t>Add-ins </a:t>
            </a:r>
            <a:r>
              <a:rPr lang="sr-Latn-ME" sz="2000" dirty="0"/>
              <a:t>taba</a:t>
            </a:r>
            <a:r>
              <a:rPr lang="vi-VN" sz="2000" dirty="0" smtClean="0"/>
              <a:t>.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3594100"/>
            <a:ext cx="4643437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 (nastavak)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071563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7075" y="1441450"/>
            <a:ext cx="7643813" cy="53578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CommandBrisiSve_Click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Me.ComboBoxImena.Clear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CommandBrisiZadnji_Click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Me.ComboBoxImena.ListCount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Me.ComboBoxImena.RemoveItem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Me.ComboBoxImena.ListCount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- 1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CommandIzadji_Click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CommandUpisi_Click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ThisWorkbook.Worksheets.Count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Me.ComboBoxImena.AddItem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(I).Name, I-1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 (nastavak)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652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procedure </a:t>
            </a:r>
            <a:r>
              <a:rPr lang="nl-NL" sz="2100" smtClean="0">
                <a:solidFill>
                  <a:srgbClr val="3333CC"/>
                </a:solidFill>
              </a:rPr>
              <a:t>Workbook_Open</a:t>
            </a:r>
            <a:r>
              <a:rPr lang="nl-NL" sz="2100" smtClean="0"/>
              <a:t>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7075" y="1857375"/>
            <a:ext cx="7643813" cy="41862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Workbook_Open()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Paleta As CommandBar, Dugme As CommandBarButton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Paleta = Application.CommandBars.Add(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Name:="Paleta", Position:=msoBarTop,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Paleta.Visible = True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Dugme = Application.CommandBars("Paleta").Controls.Add(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Type:=msoControlButton,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With Dugme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.Style = msoIcon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.Picture = LoadPicture("C:\VBA.gif")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.Width = 30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.OnAction = "ImenaListova"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With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294687" cy="739775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Definisanje</a:t>
            </a:r>
            <a:r>
              <a:rPr lang="en-US" sz="3600" dirty="0" smtClean="0"/>
              <a:t> </a:t>
            </a:r>
            <a:r>
              <a:rPr lang="en-US" sz="3600" dirty="0" err="1" smtClean="0"/>
              <a:t>dugmadi</a:t>
            </a:r>
            <a:r>
              <a:rPr lang="en-US" sz="3600" dirty="0" smtClean="0"/>
              <a:t> </a:t>
            </a:r>
            <a:r>
              <a:rPr lang="en-US" sz="3600" dirty="0" err="1" smtClean="0"/>
              <a:t>na</a:t>
            </a:r>
            <a:r>
              <a:rPr lang="en-US" sz="3600" dirty="0" smtClean="0"/>
              <a:t> </a:t>
            </a:r>
            <a:r>
              <a:rPr lang="sr-Latn-ME" sz="3600" dirty="0" smtClean="0"/>
              <a:t>MsgBox</a:t>
            </a:r>
            <a:r>
              <a:rPr lang="en-US" sz="3600" dirty="0" smtClean="0"/>
              <a:t>-u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099443"/>
              </p:ext>
            </p:extLst>
          </p:nvPr>
        </p:nvGraphicFramePr>
        <p:xfrm>
          <a:off x="517525" y="1330325"/>
          <a:ext cx="8148638" cy="4560885"/>
        </p:xfrm>
        <a:graphic>
          <a:graphicData uri="http://schemas.openxmlformats.org/drawingml/2006/table">
            <a:tbl>
              <a:tblPr/>
              <a:tblGrid>
                <a:gridCol w="2554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6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7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0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Konstanta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Vrednost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vbOKOnly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Samo OK dugme.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vbOKCancel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OK i Cancel.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vbAbortRetryIgnore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Abort, Retry i Ignore.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vbYesNoCancel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Yes, No i Cancel.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vbYesNo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Yes i No.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vbRetryCancel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Retry i Cancel.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vbCritical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Critical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vbQuestion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Warning Query.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vbExclamation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Warning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vbInformation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64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Information Message.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vbDefaultButton1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Prvo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256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Drugo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vbDefaultButton3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Treće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vbDefaultButton4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768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Četvrto dugme je podrazumevano.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5187" name="Rectangle 5"/>
          <p:cNvSpPr>
            <a:spLocks noChangeArrowheads="1"/>
          </p:cNvSpPr>
          <p:nvPr/>
        </p:nvSpPr>
        <p:spPr bwMode="auto">
          <a:xfrm>
            <a:off x="1475656" y="6057900"/>
            <a:ext cx="6643687" cy="677863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/>
              <a:t>Ove k</a:t>
            </a:r>
            <a:r>
              <a:rPr lang="en-GB" sz="1900"/>
              <a:t>onstante su deo specifikacije VBA i mogu se koristiti bilo gde u kodu umesto odgovarajućih numeričkih vrednosti. </a:t>
            </a:r>
            <a:endParaRPr lang="en-US" sz="1900"/>
          </a:p>
        </p:txBody>
      </p:sp>
      <p:sp>
        <p:nvSpPr>
          <p:cNvPr id="5188" name="Line 6"/>
          <p:cNvSpPr>
            <a:spLocks noChangeShapeType="1"/>
          </p:cNvSpPr>
          <p:nvPr/>
        </p:nvSpPr>
        <p:spPr bwMode="auto">
          <a:xfrm flipH="1" flipV="1">
            <a:off x="1187624" y="5916613"/>
            <a:ext cx="275630" cy="4647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28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Upravljanje greškama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525" y="1425575"/>
            <a:ext cx="8429625" cy="46640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dirty="0" smtClean="0"/>
              <a:t>Greške </a:t>
            </a:r>
            <a:r>
              <a:rPr lang="en-US" sz="2100" dirty="0" smtClean="0"/>
              <a:t>se dele</a:t>
            </a:r>
            <a:r>
              <a:rPr lang="nl-NL" sz="2100" dirty="0" smtClean="0"/>
              <a:t> na </a:t>
            </a:r>
            <a:r>
              <a:rPr lang="nl-NL" sz="2100" dirty="0" smtClean="0">
                <a:solidFill>
                  <a:srgbClr val="FF0000"/>
                </a:solidFill>
              </a:rPr>
              <a:t>sintaksne greške </a:t>
            </a:r>
            <a:r>
              <a:rPr lang="nl-NL" sz="2100" dirty="0" smtClean="0"/>
              <a:t>(greške u pisanju kôda) i </a:t>
            </a:r>
            <a:r>
              <a:rPr lang="nl-NL" sz="2100" dirty="0" smtClean="0">
                <a:solidFill>
                  <a:srgbClr val="FF0000"/>
                </a:solidFill>
              </a:rPr>
              <a:t>greške prilikom izvršavanja</a:t>
            </a:r>
            <a:r>
              <a:rPr lang="nl-NL" sz="2100" dirty="0" smtClean="0"/>
              <a:t> (eng. run-time errors). Od interesa za nas su greške prilikom izvršavanja.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Grešk</a:t>
            </a:r>
            <a:r>
              <a:rPr lang="en-US" sz="2100" dirty="0" smtClean="0"/>
              <a:t>e</a:t>
            </a:r>
            <a:r>
              <a:rPr lang="vi-VN" sz="2100" dirty="0" smtClean="0"/>
              <a:t> prilikom izvršavanja uzrokuj</a:t>
            </a:r>
            <a:r>
              <a:rPr lang="en-US" sz="2100" dirty="0" smtClean="0"/>
              <a:t>u</a:t>
            </a:r>
            <a:r>
              <a:rPr lang="vi-VN" sz="2100" dirty="0" smtClean="0"/>
              <a:t> prekid rada procedure uz </a:t>
            </a:r>
            <a:r>
              <a:rPr lang="en-US" sz="2100" dirty="0" err="1" smtClean="0"/>
              <a:t>prikaz</a:t>
            </a:r>
            <a:r>
              <a:rPr lang="vi-VN" sz="2100" dirty="0" smtClean="0"/>
              <a:t> dijalog prozora </a:t>
            </a:r>
            <a:r>
              <a:rPr lang="sr-Latn-ME" sz="2100" dirty="0" smtClean="0"/>
              <a:t>na kome je dat</a:t>
            </a:r>
            <a:r>
              <a:rPr lang="vi-VN" sz="2100" dirty="0" smtClean="0"/>
              <a:t> broj greške i njen opis</a:t>
            </a:r>
            <a:r>
              <a:rPr lang="en-US" sz="2100" dirty="0" smtClean="0"/>
              <a:t>. Na primer, </a:t>
            </a:r>
            <a:r>
              <a:rPr lang="en-US" sz="2100" dirty="0" err="1" smtClean="0"/>
              <a:t>ako</a:t>
            </a:r>
            <a:r>
              <a:rPr lang="en-US" sz="2100" dirty="0" smtClean="0"/>
              <a:t> se u </a:t>
            </a:r>
            <a:r>
              <a:rPr lang="en-US" sz="2100" dirty="0" err="1" smtClean="0"/>
              <a:t>proceduri</a:t>
            </a:r>
            <a:r>
              <a:rPr lang="en-US" sz="2100" dirty="0" smtClean="0"/>
              <a:t> </a:t>
            </a:r>
            <a:r>
              <a:rPr lang="en-US" sz="2100" dirty="0" err="1" smtClean="0"/>
              <a:t>nađe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A = B / 0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err="1" smtClean="0"/>
              <a:t>pojaviće</a:t>
            </a:r>
            <a:r>
              <a:rPr lang="en-US" sz="2100" dirty="0" smtClean="0"/>
              <a:t> se </a:t>
            </a:r>
            <a:r>
              <a:rPr lang="en-US" sz="2100" dirty="0" err="1" smtClean="0"/>
              <a:t>prozor</a:t>
            </a:r>
            <a:r>
              <a:rPr lang="en-US" sz="2100" dirty="0" smtClean="0"/>
              <a:t> </a:t>
            </a:r>
            <a:r>
              <a:rPr lang="en-US" sz="2100" dirty="0" err="1" smtClean="0"/>
              <a:t>greške</a:t>
            </a:r>
            <a:r>
              <a:rPr lang="en-US" sz="2100" dirty="0" smtClean="0"/>
              <a:t> </a:t>
            </a:r>
            <a:r>
              <a:rPr lang="en-US" sz="2100" dirty="0" err="1" smtClean="0"/>
              <a:t>deljenja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nulom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Dobro napisana procedura treba da vodi računa o pojavi grešaka prilikom izvršavanja, tj. treba da ih hvata i obrađuje</a:t>
            </a:r>
            <a:r>
              <a:rPr lang="en-US" sz="2100" dirty="0" smtClean="0"/>
              <a:t>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Obrada</a:t>
            </a:r>
            <a:r>
              <a:rPr lang="vi-VN" sz="2100" dirty="0" smtClean="0"/>
              <a:t> </a:t>
            </a:r>
            <a:r>
              <a:rPr lang="en-US" sz="2100" dirty="0" err="1" smtClean="0"/>
              <a:t>grešaka</a:t>
            </a:r>
            <a:r>
              <a:rPr lang="en-US" sz="2100" dirty="0" smtClean="0"/>
              <a:t> </a:t>
            </a:r>
            <a:r>
              <a:rPr lang="en-US" sz="2100" dirty="0" err="1" smtClean="0"/>
              <a:t>podrazumeva</a:t>
            </a:r>
            <a:r>
              <a:rPr lang="en-US" sz="2100" dirty="0" smtClean="0"/>
              <a:t> </a:t>
            </a:r>
            <a:r>
              <a:rPr lang="vi-VN" sz="2100" dirty="0" smtClean="0"/>
              <a:t>preduz</a:t>
            </a:r>
            <a:r>
              <a:rPr lang="en-US" sz="2100" dirty="0" err="1" smtClean="0"/>
              <a:t>imanje</a:t>
            </a:r>
            <a:r>
              <a:rPr lang="vi-VN" sz="2100" dirty="0" smtClean="0"/>
              <a:t> korak</a:t>
            </a:r>
            <a:r>
              <a:rPr lang="en-US" sz="2100" dirty="0" smtClean="0"/>
              <a:t>a</a:t>
            </a:r>
            <a:r>
              <a:rPr lang="vi-VN" sz="2100" dirty="0" smtClean="0"/>
              <a:t> kako bi se izvršavanje procedure neometano nastavilo.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5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Naredba On Error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601788"/>
            <a:ext cx="8534400" cy="449150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dirty="0" smtClean="0"/>
              <a:t>Naredba </a:t>
            </a:r>
            <a:r>
              <a:rPr lang="nl-NL" sz="2100" b="1" dirty="0" smtClean="0">
                <a:solidFill>
                  <a:srgbClr val="3333CC"/>
                </a:solidFill>
              </a:rPr>
              <a:t>On Error </a:t>
            </a:r>
            <a:r>
              <a:rPr lang="nl-NL" sz="2100" dirty="0" smtClean="0"/>
              <a:t>omogućava hvatanje (detekciju) grešaka i koristi se u dva osnovna oblika: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nl-NL" sz="2100" dirty="0" smtClean="0">
                <a:solidFill>
                  <a:srgbClr val="3333CC"/>
                </a:solidFill>
              </a:rPr>
              <a:t>   On Error GoTo linija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nl-NL" sz="2100" dirty="0" smtClean="0">
                <a:solidFill>
                  <a:srgbClr val="3333CC"/>
                </a:solidFill>
              </a:rPr>
              <a:t>   On Error Resume Next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U prvom obliku, </a:t>
            </a:r>
            <a:r>
              <a:rPr lang="vi-VN" sz="2100" dirty="0" smtClean="0">
                <a:solidFill>
                  <a:srgbClr val="3333CC"/>
                </a:solidFill>
              </a:rPr>
              <a:t>linija</a:t>
            </a:r>
            <a:r>
              <a:rPr lang="vi-VN" sz="2100" dirty="0" smtClean="0"/>
              <a:t> predstavlja labelu ili broj programske linije na koju će “skočiti” kontrola toka u slučaju grešk</a:t>
            </a:r>
            <a:r>
              <a:rPr lang="en-US" sz="2100" dirty="0" smtClean="0"/>
              <a:t>e, </a:t>
            </a:r>
            <a:r>
              <a:rPr lang="en-US" sz="2100" dirty="0" err="1" smtClean="0"/>
              <a:t>tj</a:t>
            </a:r>
            <a:r>
              <a:rPr lang="en-US" sz="2100" dirty="0" smtClean="0"/>
              <a:t>.</a:t>
            </a:r>
            <a:r>
              <a:rPr lang="vi-VN" sz="2100" dirty="0" smtClean="0"/>
              <a:t> prvu liniju kôda za obradu greške. </a:t>
            </a:r>
            <a:endParaRPr lang="sr-Latn-ME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Ova linija se mora naći u istoj proceduri gde se nalazi naredba </a:t>
            </a:r>
            <a:r>
              <a:rPr lang="vi-VN" sz="2100" dirty="0" smtClean="0">
                <a:solidFill>
                  <a:srgbClr val="3333CC"/>
                </a:solidFill>
              </a:rPr>
              <a:t>On Error</a:t>
            </a:r>
            <a:r>
              <a:rPr lang="vi-VN" sz="2100" dirty="0" smtClean="0"/>
              <a:t>, tj. kôd za obradu grešaka je ograničen na proceduru </a:t>
            </a:r>
            <a:r>
              <a:rPr lang="en-US" sz="2100" dirty="0" err="1" smtClean="0"/>
              <a:t>gde</a:t>
            </a:r>
            <a:r>
              <a:rPr lang="vi-VN" sz="2100" dirty="0" smtClean="0"/>
              <a:t> se greška pojavljuje.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Naredba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On Error</a:t>
            </a:r>
            <a:r>
              <a:rPr lang="en-US" sz="2100" dirty="0" smtClean="0"/>
              <a:t> se </a:t>
            </a:r>
            <a:r>
              <a:rPr lang="en-US" sz="2100" dirty="0" err="1" smtClean="0"/>
              <a:t>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ispred</a:t>
            </a:r>
            <a:r>
              <a:rPr lang="en-US" sz="2100" dirty="0" smtClean="0"/>
              <a:t> </a:t>
            </a:r>
            <a:r>
              <a:rPr lang="en-US" sz="2100" dirty="0" err="1" smtClean="0"/>
              <a:t>dela</a:t>
            </a:r>
            <a:r>
              <a:rPr lang="en-US" sz="2100" dirty="0" smtClean="0"/>
              <a:t> k</a:t>
            </a:r>
            <a:r>
              <a:rPr lang="vi-VN" sz="2100" dirty="0" smtClean="0"/>
              <a:t>ô</a:t>
            </a:r>
            <a:r>
              <a:rPr lang="en-US" sz="2100" dirty="0" smtClean="0"/>
              <a:t>da </a:t>
            </a:r>
            <a:r>
              <a:rPr lang="en-US" sz="2100" dirty="0" err="1" smtClean="0"/>
              <a:t>gde</a:t>
            </a:r>
            <a:r>
              <a:rPr lang="en-US" sz="2100" dirty="0" smtClean="0"/>
              <a:t> </a:t>
            </a:r>
            <a:r>
              <a:rPr lang="sr-Latn-RS" sz="2100" dirty="0" smtClean="0"/>
              <a:t>očekuje</a:t>
            </a:r>
            <a:r>
              <a:rPr lang="en-US" sz="2100" dirty="0" err="1" smtClean="0"/>
              <a:t>mo</a:t>
            </a:r>
            <a:r>
              <a:rPr lang="sr-Latn-RS" sz="2100" dirty="0" smtClean="0"/>
              <a:t> grešk</a:t>
            </a:r>
            <a:r>
              <a:rPr lang="en-US" sz="2100" dirty="0" smtClean="0"/>
              <a:t>u</a:t>
            </a:r>
            <a:r>
              <a:rPr lang="sr-Latn-RS" sz="2100" dirty="0" smtClean="0"/>
              <a:t>.</a:t>
            </a:r>
            <a:endParaRPr lang="en-US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31/35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9437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– Deljenje sa nulom</a:t>
            </a:r>
            <a:endParaRPr lang="en-US" sz="36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7188" y="1404958"/>
            <a:ext cx="8319267" cy="30162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ObradaDeljenjaSaNulom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A As Integer, B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On Error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GoTo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ObradiGresku</a:t>
            </a:r>
            <a:endParaRPr lang="en-US" sz="19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 = 15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A = B /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 = A ^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Exit Sub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ObradiGresku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: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Greška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 &amp;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Err.Number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":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Pokušaj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deljenja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nulom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."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7188" y="4673600"/>
            <a:ext cx="8501062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Svaka greška u VBA ima pridružen jedinstven kôd </a:t>
            </a:r>
            <a:r>
              <a:rPr lang="sr-Latn-RS" sz="2100" kern="0" dirty="0">
                <a:latin typeface="+mn-lt"/>
              </a:rPr>
              <a:t>(</a:t>
            </a:r>
            <a:r>
              <a:rPr lang="vi-VN" sz="2100" kern="0" dirty="0">
                <a:latin typeface="+mn-lt"/>
              </a:rPr>
              <a:t>ceo broj</a:t>
            </a:r>
            <a:r>
              <a:rPr lang="sr-Latn-RS" sz="2100" kern="0" dirty="0">
                <a:latin typeface="+mn-lt"/>
              </a:rPr>
              <a:t>)</a:t>
            </a:r>
            <a:r>
              <a:rPr lang="vi-VN" sz="2100" kern="0" dirty="0">
                <a:latin typeface="+mn-lt"/>
              </a:rPr>
              <a:t>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Kôd greške se dobija pomoću osobine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 objekta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Err</a:t>
            </a:r>
            <a:r>
              <a:rPr lang="vi-VN" sz="2100" kern="0" dirty="0">
                <a:latin typeface="+mn-lt"/>
              </a:rPr>
              <a:t>.</a:t>
            </a:r>
            <a:r>
              <a:rPr lang="sr-Latn-RS" sz="2100" kern="0" dirty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Objekat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Err</a:t>
            </a:r>
            <a:r>
              <a:rPr lang="vi-VN" sz="2100" kern="0" dirty="0">
                <a:latin typeface="+mn-lt"/>
              </a:rPr>
              <a:t> sadrži informacije o greškama prilikom izvršavanja i njegova podrazumevana osobina 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Ukoliko nije došlo do greške, osobina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 ima vrednost 0.</a:t>
            </a:r>
            <a:endParaRPr lang="en-US" sz="210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32/35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On Error Resume Next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277938"/>
            <a:ext cx="85010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 dirty="0">
                <a:latin typeface="+mn-lt"/>
              </a:rPr>
              <a:t>Kod</a:t>
            </a:r>
            <a:r>
              <a:rPr lang="vi-VN" sz="2100" kern="0" dirty="0">
                <a:latin typeface="+mn-lt"/>
              </a:rPr>
              <a:t>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On Error Resume Next</a:t>
            </a:r>
            <a:r>
              <a:rPr lang="vi-VN" sz="2100" kern="0" dirty="0">
                <a:latin typeface="+mn-lt"/>
              </a:rPr>
              <a:t>, kontrola se prebacuje na prvu naredbu nakon naredbe koja je uzrokovala grešku</a:t>
            </a:r>
            <a:r>
              <a:rPr lang="sr-Latn-RS" sz="2100" kern="0" dirty="0">
                <a:latin typeface="+mn-lt"/>
              </a:rPr>
              <a:t>, tj.</a:t>
            </a:r>
            <a:r>
              <a:rPr lang="vi-VN" sz="2100" kern="0" dirty="0">
                <a:latin typeface="+mn-lt"/>
              </a:rPr>
              <a:t> </a:t>
            </a:r>
            <a:r>
              <a:rPr lang="vi-VN" sz="2100" i="1" kern="0" dirty="0">
                <a:latin typeface="+mn-lt"/>
              </a:rPr>
              <a:t>greška </a:t>
            </a:r>
            <a:r>
              <a:rPr lang="sr-Latn-RS" sz="2100" i="1" kern="0" dirty="0">
                <a:latin typeface="+mn-lt"/>
              </a:rPr>
              <a:t>se </a:t>
            </a:r>
            <a:r>
              <a:rPr lang="vi-VN" sz="2100" i="1" kern="0" dirty="0">
                <a:latin typeface="+mn-lt"/>
              </a:rPr>
              <a:t>ignoriše</a:t>
            </a:r>
            <a:r>
              <a:rPr lang="vi-VN" sz="2100" kern="0" dirty="0">
                <a:latin typeface="+mn-lt"/>
              </a:rPr>
              <a:t>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 dirty="0">
                <a:latin typeface="+mn-lt"/>
              </a:rPr>
              <a:t>Jedan broj </a:t>
            </a:r>
            <a:r>
              <a:rPr lang="vi-VN" sz="2100" kern="0" dirty="0">
                <a:latin typeface="+mn-lt"/>
              </a:rPr>
              <a:t>greš</a:t>
            </a:r>
            <a:r>
              <a:rPr lang="sr-Latn-RS" sz="2100" kern="0" dirty="0">
                <a:latin typeface="+mn-lt"/>
              </a:rPr>
              <a:t>a</a:t>
            </a:r>
            <a:r>
              <a:rPr lang="vi-VN" sz="2100" kern="0" dirty="0">
                <a:latin typeface="+mn-lt"/>
              </a:rPr>
              <a:t>k</a:t>
            </a:r>
            <a:r>
              <a:rPr lang="sr-Latn-RS" sz="2100" kern="0" dirty="0">
                <a:latin typeface="+mn-lt"/>
              </a:rPr>
              <a:t>a</a:t>
            </a:r>
            <a:r>
              <a:rPr lang="vi-VN" sz="2100" kern="0" dirty="0">
                <a:latin typeface="+mn-lt"/>
              </a:rPr>
              <a:t> se mo</a:t>
            </a:r>
            <a:r>
              <a:rPr lang="sr-Latn-RS" sz="2100" kern="0" dirty="0">
                <a:latin typeface="+mn-lt"/>
              </a:rPr>
              <a:t>že</a:t>
            </a:r>
            <a:r>
              <a:rPr lang="vi-VN" sz="2100" kern="0" dirty="0">
                <a:latin typeface="+mn-lt"/>
              </a:rPr>
              <a:t> ignorisati. Na primer, </a:t>
            </a:r>
            <a:r>
              <a:rPr lang="sr-Latn-RS" sz="2100" kern="0" dirty="0">
                <a:latin typeface="+mn-lt"/>
              </a:rPr>
              <a:t>ako</a:t>
            </a:r>
            <a:r>
              <a:rPr lang="vi-VN" sz="2100" kern="0" dirty="0">
                <a:latin typeface="+mn-lt"/>
              </a:rPr>
              <a:t> ćelija ne sadrži komentar, doći će </a:t>
            </a:r>
            <a:r>
              <a:rPr lang="sr-Latn-RS" sz="2100" kern="0" dirty="0">
                <a:latin typeface="+mn-lt"/>
              </a:rPr>
              <a:t>do </a:t>
            </a:r>
            <a:r>
              <a:rPr lang="vi-VN" sz="2100" kern="0" dirty="0">
                <a:latin typeface="+mn-lt"/>
              </a:rPr>
              <a:t>greške</a:t>
            </a:r>
            <a:r>
              <a:rPr lang="sr-Latn-RS" sz="2100" kern="0" dirty="0">
                <a:latin typeface="+mn-lt"/>
              </a:rPr>
              <a:t> </a:t>
            </a:r>
            <a:r>
              <a:rPr lang="sr-Latn-RS" sz="2100" kern="0" dirty="0"/>
              <a:t>pri</a:t>
            </a:r>
            <a:r>
              <a:rPr lang="vi-VN" sz="2100" kern="0" dirty="0"/>
              <a:t> pokuša</a:t>
            </a:r>
            <a:r>
              <a:rPr lang="sr-Latn-RS" sz="2100" kern="0" dirty="0"/>
              <a:t>ju</a:t>
            </a:r>
            <a:r>
              <a:rPr lang="vi-VN" sz="2100" kern="0" dirty="0"/>
              <a:t> </a:t>
            </a:r>
            <a:r>
              <a:rPr lang="sr-Latn-RS" sz="2100" kern="0" dirty="0"/>
              <a:t>čitanja komentara</a:t>
            </a:r>
            <a:r>
              <a:rPr lang="vi-VN" sz="2100" kern="0" dirty="0">
                <a:latin typeface="+mn-lt"/>
              </a:rPr>
              <a:t>. </a:t>
            </a:r>
            <a:endParaRPr lang="sr-Latn-ME" sz="2100" kern="0" dirty="0" smtClean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 smtClean="0">
                <a:latin typeface="+mn-lt"/>
              </a:rPr>
              <a:t>U </a:t>
            </a:r>
            <a:r>
              <a:rPr lang="vi-VN" sz="2100" kern="0" dirty="0">
                <a:latin typeface="+mn-lt"/>
              </a:rPr>
              <a:t>nastavku je dat primer procedure koja ispisuje komentare svih ćelija datog opsega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R</a:t>
            </a:r>
            <a:r>
              <a:rPr lang="vi-VN" sz="2100" kern="0" dirty="0">
                <a:latin typeface="+mn-lt"/>
              </a:rPr>
              <a:t>.</a:t>
            </a:r>
            <a:endParaRPr lang="en-US" sz="2100" kern="0" dirty="0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187624" y="3725158"/>
            <a:ext cx="6696744" cy="30162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Komentari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R As Range,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Range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R = Worksheets(1).Range("A1:C10")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On Error Resume Next</a:t>
            </a:r>
            <a:endParaRPr lang="en-US" sz="19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Each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In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Ćelija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celija.Address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vbCrLf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_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Komentar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: "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celija.Comment.Text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On Error </a:t>
            </a:r>
            <a:r>
              <a:rPr lang="en-US" sz="1900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GoTo</a:t>
            </a: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 0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33/35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51250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On Error GoTo 0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522983"/>
            <a:ext cx="8586787" cy="4930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 dirty="0">
                <a:latin typeface="+mn-lt"/>
              </a:rPr>
              <a:t>N</a:t>
            </a:r>
            <a:r>
              <a:rPr lang="en-US" sz="2100" kern="0" dirty="0" err="1">
                <a:latin typeface="+mn-lt"/>
              </a:rPr>
              <a:t>aredb</a:t>
            </a:r>
            <a:r>
              <a:rPr lang="sr-Latn-RS" sz="2100" kern="0" dirty="0">
                <a:latin typeface="+mn-lt"/>
              </a:rPr>
              <a:t>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On Error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GoTo 0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onemogućava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 u </a:t>
            </a:r>
            <a:r>
              <a:rPr lang="en-US" sz="2100" kern="0" dirty="0" err="1">
                <a:latin typeface="+mn-lt"/>
              </a:rPr>
              <a:t>tekućoj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proceduri</a:t>
            </a:r>
            <a:r>
              <a:rPr lang="en-US" sz="2100" kern="0" dirty="0">
                <a:latin typeface="+mn-lt"/>
              </a:rPr>
              <a:t>. </a:t>
            </a:r>
            <a:r>
              <a:rPr lang="en-US" sz="2100" kern="0" dirty="0" err="1">
                <a:latin typeface="+mn-lt"/>
              </a:rPr>
              <a:t>Iako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ovaj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oblik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protumačiti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prvi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oblik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naredbe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gde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0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predstavlja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broj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kojom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počinje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kôd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obradu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greške</a:t>
            </a:r>
            <a:r>
              <a:rPr lang="en-US" sz="2100" kern="0" dirty="0">
                <a:latin typeface="+mn-lt"/>
              </a:rPr>
              <a:t>, to </a:t>
            </a:r>
            <a:r>
              <a:rPr lang="en-US" sz="2100" kern="0" dirty="0" err="1">
                <a:latin typeface="+mn-lt"/>
              </a:rPr>
              <a:t>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slučaj</a:t>
            </a:r>
            <a:r>
              <a:rPr lang="en-US" sz="2100" kern="0" dirty="0">
                <a:latin typeface="+mn-lt"/>
              </a:rPr>
              <a:t>. </a:t>
            </a:r>
            <a:r>
              <a:rPr lang="en-US" sz="2100" kern="0" dirty="0" err="1">
                <a:latin typeface="+mn-lt"/>
              </a:rPr>
              <a:t>Čak</a:t>
            </a:r>
            <a:r>
              <a:rPr lang="en-US" sz="2100" kern="0" dirty="0">
                <a:latin typeface="+mn-lt"/>
              </a:rPr>
              <a:t> i da </a:t>
            </a:r>
            <a:r>
              <a:rPr lang="en-US" sz="2100" kern="0" dirty="0" err="1">
                <a:latin typeface="+mn-lt"/>
              </a:rPr>
              <a:t>postoji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linija</a:t>
            </a:r>
            <a:r>
              <a:rPr lang="en-US" sz="2100" kern="0" dirty="0">
                <a:latin typeface="+mn-lt"/>
              </a:rPr>
              <a:t> procedure </a:t>
            </a:r>
            <a:r>
              <a:rPr lang="en-US" sz="2100" kern="0" dirty="0" err="1">
                <a:latin typeface="+mn-lt"/>
              </a:rPr>
              <a:t>označena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0</a:t>
            </a:r>
            <a:r>
              <a:rPr lang="en-US" sz="2100" kern="0" dirty="0">
                <a:latin typeface="+mn-lt"/>
              </a:rPr>
              <a:t>, ova </a:t>
            </a:r>
            <a:r>
              <a:rPr lang="en-US" sz="2100" kern="0" dirty="0" err="1">
                <a:latin typeface="+mn-lt"/>
              </a:rPr>
              <a:t>naredba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onemogućava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en-US" sz="2100" kern="0" dirty="0" err="1">
                <a:latin typeface="+mn-lt"/>
              </a:rPr>
              <a:t>Ukoliko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procedura</a:t>
            </a:r>
            <a:r>
              <a:rPr lang="en-US" sz="2100" kern="0" dirty="0">
                <a:latin typeface="+mn-lt"/>
              </a:rPr>
              <a:t> ne </a:t>
            </a:r>
            <a:r>
              <a:rPr lang="en-US" sz="2100" kern="0" dirty="0" err="1">
                <a:latin typeface="+mn-lt"/>
              </a:rPr>
              <a:t>sadrži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On Error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GoTo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0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onemogućavanje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postiže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automatski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izlaskom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</a:t>
            </a:r>
            <a:r>
              <a:rPr lang="en-US" sz="2100" kern="0" dirty="0">
                <a:latin typeface="+mn-lt"/>
              </a:rPr>
              <a:t> procedure.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Hvatanje grešaka je ponekad jednostavnije koristiti nego da sa mnoštvom uslova predviđamo svaku moguću grešku koja se može desiti u proceduri. </a:t>
            </a: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ME" sz="2100" kern="0" dirty="0" smtClean="0">
                <a:latin typeface="+mn-lt"/>
              </a:rPr>
              <a:t>Na primer, kako možemo p</a:t>
            </a:r>
            <a:r>
              <a:rPr lang="vi-VN" sz="2100" kern="0" dirty="0" smtClean="0">
                <a:latin typeface="+mn-lt"/>
              </a:rPr>
              <a:t>rover</a:t>
            </a:r>
            <a:r>
              <a:rPr lang="en-US" sz="2100" kern="0" dirty="0" err="1">
                <a:latin typeface="+mn-lt"/>
              </a:rPr>
              <a:t>iti</a:t>
            </a:r>
            <a:r>
              <a:rPr lang="vi-VN" sz="2100" kern="0" dirty="0">
                <a:latin typeface="+mn-lt"/>
              </a:rPr>
              <a:t> da li postoji određen</a:t>
            </a:r>
            <a:r>
              <a:rPr lang="en-US" sz="2100" kern="0" dirty="0">
                <a:latin typeface="+mn-lt"/>
              </a:rPr>
              <a:t>a </a:t>
            </a:r>
            <a:r>
              <a:rPr lang="en-US" sz="2100" kern="0" dirty="0" err="1">
                <a:latin typeface="+mn-lt"/>
              </a:rPr>
              <a:t>radna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 smtClean="0">
                <a:latin typeface="+mn-lt"/>
              </a:rPr>
              <a:t>sveska</a:t>
            </a:r>
            <a:r>
              <a:rPr lang="sr-Latn-ME" sz="2100" kern="0" dirty="0" smtClean="0">
                <a:latin typeface="+mn-lt"/>
              </a:rPr>
              <a:t>?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Umesto da proveravamo postojanje </a:t>
            </a:r>
            <a:r>
              <a:rPr lang="en-US" sz="2100" kern="0" dirty="0" err="1">
                <a:latin typeface="+mn-lt"/>
              </a:rPr>
              <a:t>sveske</a:t>
            </a:r>
            <a:r>
              <a:rPr lang="vi-VN" sz="2100" kern="0" dirty="0">
                <a:latin typeface="+mn-lt"/>
              </a:rPr>
              <a:t> pre </a:t>
            </a:r>
            <a:r>
              <a:rPr lang="vi-VN" sz="2100" kern="0" dirty="0" smtClean="0">
                <a:latin typeface="+mn-lt"/>
              </a:rPr>
              <a:t>nje</a:t>
            </a:r>
            <a:r>
              <a:rPr lang="sr-Latn-ME" sz="2100" kern="0" dirty="0" smtClean="0">
                <a:latin typeface="+mn-lt"/>
              </a:rPr>
              <a:t>n</a:t>
            </a:r>
            <a:r>
              <a:rPr lang="vi-VN" sz="2100" kern="0" dirty="0" smtClean="0">
                <a:latin typeface="+mn-lt"/>
              </a:rPr>
              <a:t>og </a:t>
            </a:r>
            <a:r>
              <a:rPr lang="vi-VN" sz="2100" kern="0" dirty="0">
                <a:latin typeface="+mn-lt"/>
              </a:rPr>
              <a:t>otvaranja, možemo uhvatiti grešku koja se pojavljuje u pokušaju da </a:t>
            </a:r>
            <a:r>
              <a:rPr lang="en-US" sz="2100" kern="0" dirty="0">
                <a:latin typeface="+mn-lt"/>
              </a:rPr>
              <a:t>je</a:t>
            </a:r>
            <a:r>
              <a:rPr lang="vi-VN" sz="2100" kern="0" dirty="0">
                <a:latin typeface="+mn-lt"/>
              </a:rPr>
              <a:t> otvorimo.</a:t>
            </a:r>
            <a:endParaRPr lang="en-US" sz="210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34/35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23062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korišćenjem grešaka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411288"/>
            <a:ext cx="85010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>
                <a:latin typeface="+mn-lt"/>
              </a:rPr>
              <a:t>Napisati</a:t>
            </a:r>
            <a:r>
              <a:rPr lang="vi-VN" sz="2100" kern="0">
                <a:latin typeface="+mn-lt"/>
              </a:rPr>
              <a:t> procedur</a:t>
            </a:r>
            <a:r>
              <a:rPr lang="sr-Latn-R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 koja utvrđuje da li aktivna radna sveska sadrži list Spisak i korisniku javlja odgovarajuću poruku.</a:t>
            </a:r>
            <a:r>
              <a:rPr lang="en-US" sz="2100" kern="0">
                <a:latin typeface="+mn-lt"/>
              </a:rPr>
              <a:t> </a:t>
            </a:r>
            <a:endParaRPr lang="sr-Latn-RS" sz="2100" kern="0">
              <a:latin typeface="+mn-lt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75656" y="2438886"/>
            <a:ext cx="6167263" cy="286232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TrazenjeLista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On Error Resume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ActiveWorkbook.Worksheets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("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Spisak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").Activate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sz="20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Err.Number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0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Postoji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list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Spisak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"Ne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postoji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list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Spisak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35/35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0000" cy="7397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Primer </a:t>
            </a:r>
            <a:r>
              <a:rPr lang="en-US" sz="3600" dirty="0" err="1" smtClean="0"/>
              <a:t>MsgBox</a:t>
            </a:r>
            <a:r>
              <a:rPr lang="en-US" sz="3600" dirty="0" smtClean="0"/>
              <a:t>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2"/>
            <a:ext cx="8548687" cy="243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Kombinovanjem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konstanti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dugmad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ikonice</a:t>
            </a:r>
            <a:r>
              <a:rPr lang="en-US" sz="2100" kern="0" dirty="0">
                <a:latin typeface="+mn-lt"/>
              </a:rPr>
              <a:t> i </a:t>
            </a:r>
            <a:r>
              <a:rPr lang="en-US" sz="2100" kern="0" dirty="0" err="1">
                <a:latin typeface="+mn-lt"/>
              </a:rPr>
              <a:t>podrazumevanu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dugmad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ostvarujemo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željeni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izgled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prozora</a:t>
            </a:r>
            <a:r>
              <a:rPr lang="en-US" sz="2100" kern="0" dirty="0">
                <a:latin typeface="+mn-lt"/>
              </a:rPr>
              <a:t>. Na primer, </a:t>
            </a:r>
            <a:r>
              <a:rPr lang="en-US" sz="2100" kern="0" dirty="0" err="1">
                <a:latin typeface="+mn-lt"/>
              </a:rPr>
              <a:t>pozivom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MsgBox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("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Želite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li da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zatvorite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fajl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?", _</a:t>
            </a:r>
          </a:p>
          <a:p>
            <a:pPr marL="239713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	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    </a:t>
            </a:r>
            <a:r>
              <a:rPr lang="sr-Latn-RS" sz="2100" kern="0" dirty="0" smtClean="0">
                <a:solidFill>
                  <a:srgbClr val="FF0000"/>
                </a:solidFill>
                <a:latin typeface="+mn-lt"/>
              </a:rPr>
              <a:t>          </a:t>
            </a:r>
            <a:r>
              <a:rPr lang="en-US" sz="2100" kern="0" dirty="0" err="1" smtClean="0">
                <a:solidFill>
                  <a:srgbClr val="FF0000"/>
                </a:solidFill>
                <a:latin typeface="+mn-lt"/>
              </a:rPr>
              <a:t>vbYesNoCancel</a:t>
            </a:r>
            <a:r>
              <a:rPr lang="en-US" sz="2100" kern="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100" kern="0" dirty="0">
                <a:solidFill>
                  <a:srgbClr val="FF0000"/>
                </a:solidFill>
                <a:latin typeface="+mn-lt"/>
              </a:rPr>
              <a:t>+ </a:t>
            </a:r>
            <a:r>
              <a:rPr lang="en-US" sz="2100" kern="0" dirty="0" err="1">
                <a:solidFill>
                  <a:srgbClr val="FF0000"/>
                </a:solidFill>
                <a:latin typeface="+mn-lt"/>
              </a:rPr>
              <a:t>vbQuestion</a:t>
            </a:r>
            <a:r>
              <a:rPr lang="en-US" sz="2100" kern="0" dirty="0">
                <a:solidFill>
                  <a:srgbClr val="FF0000"/>
                </a:solidFill>
                <a:latin typeface="+mn-lt"/>
              </a:rPr>
              <a:t> + vbDefaultButton2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_</a:t>
            </a:r>
          </a:p>
          <a:p>
            <a:pPr marL="239713" indent="-239713">
              <a:spcBef>
                <a:spcPts val="3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RS" sz="2100" kern="0" dirty="0" smtClean="0">
                <a:solidFill>
                  <a:srgbClr val="3333CC"/>
                </a:solidFill>
                <a:latin typeface="+mn-lt"/>
              </a:rPr>
              <a:t>          </a:t>
            </a:r>
            <a:r>
              <a:rPr lang="en-US" sz="2100" kern="0" dirty="0" smtClean="0">
                <a:solidFill>
                  <a:srgbClr val="339933"/>
                </a:solidFill>
                <a:latin typeface="+mn-lt"/>
              </a:rPr>
              <a:t>"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Zatvaranje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fajla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"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>
                <a:latin typeface="+mn-lt"/>
              </a:rPr>
              <a:t>se </a:t>
            </a:r>
            <a:r>
              <a:rPr lang="en-US" sz="2100" kern="0" dirty="0" err="1">
                <a:latin typeface="+mn-lt"/>
              </a:rPr>
              <a:t>pojavljuje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prozor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prikazan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slici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ispod</a:t>
            </a:r>
            <a:r>
              <a:rPr lang="en-US" sz="2100" kern="0" dirty="0">
                <a:latin typeface="+mn-lt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080960"/>
            <a:ext cx="4026060" cy="2156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66000" cy="739775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Vraćene</a:t>
            </a:r>
            <a:r>
              <a:rPr lang="en-US" sz="3600" dirty="0" smtClean="0"/>
              <a:t> </a:t>
            </a:r>
            <a:r>
              <a:rPr lang="en-US" sz="3600" dirty="0" err="1" smtClean="0"/>
              <a:t>vrednosti</a:t>
            </a:r>
            <a:r>
              <a:rPr lang="en-US" sz="3600" dirty="0" smtClean="0"/>
              <a:t> </a:t>
            </a:r>
            <a:r>
              <a:rPr lang="sr-Latn-ME" sz="3600" dirty="0" smtClean="0"/>
              <a:t>MsgBox</a:t>
            </a:r>
            <a:r>
              <a:rPr lang="en-US" sz="3600" dirty="0" smtClean="0"/>
              <a:t>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3"/>
            <a:ext cx="8548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Odgovor korisnika na message box se dobija preko vrednosti koju vraća funkcija MsgBox. U zavisnosti od </a:t>
            </a:r>
            <a:r>
              <a:rPr lang="sr-Latn-RS" sz="2100" kern="0">
                <a:latin typeface="+mn-lt"/>
              </a:rPr>
              <a:t>pritisnutog </a:t>
            </a:r>
            <a:r>
              <a:rPr lang="en-US" sz="2100" kern="0">
                <a:latin typeface="+mn-lt"/>
              </a:rPr>
              <a:t>dugmet</a:t>
            </a:r>
            <a:r>
              <a:rPr lang="sr-Latn-RS" sz="2100" kern="0">
                <a:latin typeface="+mn-lt"/>
              </a:rPr>
              <a:t>a</a:t>
            </a:r>
            <a:r>
              <a:rPr lang="en-US" sz="2100" kern="0">
                <a:latin typeface="+mn-lt"/>
              </a:rPr>
              <a:t>, funkcija vraća jednu od celobrojnih vrednosti datih u tabeli </a:t>
            </a:r>
            <a:r>
              <a:rPr lang="sr-Latn-RS" sz="2100" kern="0">
                <a:latin typeface="+mn-lt"/>
              </a:rPr>
              <a:t>ispod</a:t>
            </a:r>
            <a:r>
              <a:rPr lang="en-US" sz="2100" kern="0">
                <a:latin typeface="+mn-lt"/>
              </a:rPr>
              <a:t>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3588" y="2898775"/>
          <a:ext cx="5038725" cy="2438400"/>
        </p:xfrm>
        <a:graphic>
          <a:graphicData uri="http://schemas.openxmlformats.org/drawingml/2006/table">
            <a:tbl>
              <a:tblPr/>
              <a:tblGrid>
                <a:gridCol w="1449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4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4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Konstanta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Vrednost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Pritisnuto dugme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vbOK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1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OK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vbCancel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2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Cancel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vbAbort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3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Abort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vbRetry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4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Retry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vbIgnore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5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Ignore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vbYes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6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Yes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vbNo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7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No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Input box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27138"/>
            <a:ext cx="847725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Input box predstavlja jednostavnu korisničku formu koja korisniku omogućava da unese podatak. Vraćeni podatak je tipa </a:t>
            </a:r>
            <a:r>
              <a:rPr lang="en-U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tring.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Input box se aktivira pomoću VBA funkcije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InputBox</a:t>
            </a:r>
            <a:r>
              <a:rPr lang="vi-VN" sz="2100" kern="0" dirty="0">
                <a:latin typeface="+mn-lt"/>
              </a:rPr>
              <a:t>, čija je sintaksa: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Podatak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InputBox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(Prompt, [Title], [Default],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XPos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Ypos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</a:t>
            </a:r>
            <a:br>
              <a:rPr lang="en-US" sz="2100" kern="0" dirty="0">
                <a:solidFill>
                  <a:srgbClr val="3333CC"/>
                </a:solidFill>
                <a:latin typeface="+mn-lt"/>
              </a:rPr>
            </a:br>
            <a:r>
              <a:rPr lang="en-US" sz="2100" kern="0" dirty="0">
                <a:solidFill>
                  <a:srgbClr val="3333CC"/>
                </a:solidFill>
                <a:latin typeface="+mn-lt"/>
              </a:rPr>
              <a:t>                               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Helpfile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 [Context])</a:t>
            </a:r>
            <a:endParaRPr lang="vi-VN" sz="2100" kern="0" dirty="0">
              <a:solidFill>
                <a:srgbClr val="3333CC"/>
              </a:solidFill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vi-VN" sz="1900" kern="0" dirty="0">
                <a:latin typeface="+mn-lt"/>
              </a:rPr>
              <a:t> – tekst koji se prikazuje u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u;</a:t>
            </a:r>
            <a:endParaRPr lang="en-US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Title</a:t>
            </a:r>
            <a:r>
              <a:rPr lang="en-US" sz="1900" kern="0" dirty="0">
                <a:latin typeface="+mn-lt"/>
              </a:rPr>
              <a:t> – </a:t>
            </a:r>
            <a:r>
              <a:rPr lang="en-US" sz="1900" kern="0" dirty="0" err="1">
                <a:latin typeface="+mn-lt"/>
              </a:rPr>
              <a:t>naslov</a:t>
            </a:r>
            <a:r>
              <a:rPr lang="en-US" sz="1900" kern="0" dirty="0">
                <a:latin typeface="+mn-lt"/>
              </a:rPr>
              <a:t> </a:t>
            </a:r>
            <a:r>
              <a:rPr lang="en-US" sz="1900" kern="0" dirty="0" err="1">
                <a:latin typeface="+mn-lt"/>
              </a:rPr>
              <a:t>prozora</a:t>
            </a:r>
            <a:r>
              <a:rPr lang="en-US" sz="1900" kern="0" dirty="0">
                <a:latin typeface="+mn-lt"/>
              </a:rPr>
              <a:t> input box-a;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</a:rPr>
              <a:t>Default</a:t>
            </a:r>
            <a:r>
              <a:rPr lang="en-US" sz="1900" kern="0" dirty="0"/>
              <a:t> – p</a:t>
            </a:r>
            <a:r>
              <a:rPr lang="pl-PL" sz="1900" kern="0" dirty="0"/>
              <a:t>odrazumevana vrednost prikazana u input box-u</a:t>
            </a:r>
            <a:r>
              <a:rPr lang="en-US" sz="1900" kern="0" dirty="0"/>
              <a:t>;</a:t>
            </a:r>
            <a:endParaRPr lang="vi-VN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GB" sz="1900" kern="0" dirty="0" err="1">
                <a:solidFill>
                  <a:srgbClr val="3333CC"/>
                </a:solidFill>
                <a:latin typeface="+mn-lt"/>
              </a:rPr>
              <a:t>XPos</a:t>
            </a:r>
            <a:r>
              <a:rPr lang="en-GB" sz="1900" kern="0" dirty="0">
                <a:latin typeface="+mn-lt"/>
              </a:rPr>
              <a:t>, </a:t>
            </a:r>
            <a:r>
              <a:rPr lang="en-US" sz="1900" kern="0" dirty="0" err="1">
                <a:solidFill>
                  <a:srgbClr val="3333CC"/>
                </a:solidFill>
                <a:latin typeface="+mn-lt"/>
              </a:rPr>
              <a:t>YPos</a:t>
            </a:r>
            <a:r>
              <a:rPr lang="sr-Latn-CS" sz="1900" kern="0" dirty="0">
                <a:latin typeface="+mn-lt"/>
              </a:rPr>
              <a:t> </a:t>
            </a:r>
            <a:r>
              <a:rPr lang="vi-VN" sz="1900" kern="0" dirty="0">
                <a:latin typeface="+mn-lt"/>
              </a:rPr>
              <a:t>– </a:t>
            </a:r>
            <a:r>
              <a:rPr lang="en-US" sz="1900" kern="0" dirty="0">
                <a:latin typeface="+mn-lt"/>
              </a:rPr>
              <a:t>e</a:t>
            </a:r>
            <a:r>
              <a:rPr lang="en-GB" sz="1900" kern="0" dirty="0" err="1">
                <a:latin typeface="+mn-lt"/>
              </a:rPr>
              <a:t>kranske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koordinate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gornjeg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levog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ugla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prozora</a:t>
            </a:r>
            <a:r>
              <a:rPr lang="en-GB" sz="1900" kern="0" dirty="0">
                <a:latin typeface="+mn-lt"/>
              </a:rPr>
              <a:t> box-a;</a:t>
            </a:r>
            <a:endParaRPr lang="vi-VN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vi-VN" sz="1900" kern="0" dirty="0">
                <a:latin typeface="+mn-lt"/>
              </a:rPr>
              <a:t>, </a:t>
            </a:r>
            <a:r>
              <a:rPr lang="en-US" sz="1900" kern="0" dirty="0">
                <a:solidFill>
                  <a:srgbClr val="3333CC"/>
                </a:solidFill>
                <a:latin typeface="+mn-lt"/>
              </a:rPr>
              <a:t>C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ontext</a:t>
            </a:r>
            <a:r>
              <a:rPr lang="vi-VN" sz="1900" kern="0" dirty="0">
                <a:latin typeface="+mn-lt"/>
              </a:rPr>
              <a:t> – određuju help fajl i stavku help-a. Zadaju se u paru.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J</a:t>
            </a:r>
            <a:r>
              <a:rPr lang="vi-VN" sz="2100" kern="0" dirty="0">
                <a:latin typeface="+mn-lt"/>
              </a:rPr>
              <a:t>edino 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prompt</a:t>
            </a:r>
            <a:r>
              <a:rPr lang="vi-VN" sz="2100" kern="0" dirty="0">
                <a:latin typeface="+mn-lt"/>
              </a:rPr>
              <a:t> obavezan argument. Maksimalna dužina prompt</a:t>
            </a:r>
            <a:r>
              <a:rPr lang="en-US" sz="2100" kern="0" dirty="0">
                <a:latin typeface="+mn-lt"/>
              </a:rPr>
              <a:t>-a</a:t>
            </a:r>
            <a:r>
              <a:rPr lang="vi-VN" sz="2100" kern="0" dirty="0">
                <a:latin typeface="+mn-lt"/>
              </a:rPr>
              <a:t> je približno 1024 karaktera, zavisno od širine korišćenih karaktera.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slučaju kad je unešeni podatak broj, </a:t>
            </a:r>
            <a:r>
              <a:rPr lang="sr-Latn-RS" sz="2100" dirty="0">
                <a:solidFill>
                  <a:srgbClr val="3333CC"/>
                </a:solidFill>
              </a:rPr>
              <a:t>InputBox</a:t>
            </a:r>
            <a:r>
              <a:rPr lang="sr-Latn-RS" sz="2100" kern="0" dirty="0">
                <a:latin typeface="+mn-lt"/>
              </a:rPr>
              <a:t> treba kombinovati sa funkcijom </a:t>
            </a:r>
            <a:r>
              <a:rPr lang="sr-Latn-RS" sz="2100" dirty="0">
                <a:solidFill>
                  <a:srgbClr val="3333CC"/>
                </a:solidFill>
              </a:rPr>
              <a:t>Val</a:t>
            </a:r>
            <a:r>
              <a:rPr lang="sr-Latn-RS" sz="2100" kern="0" dirty="0">
                <a:latin typeface="+mn-lt"/>
              </a:rPr>
              <a:t>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Broj = Val(</a:t>
            </a: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InputBox(</a:t>
            </a:r>
            <a:r>
              <a:rPr lang="sr-Latn-CS" sz="2100" dirty="0">
                <a:solidFill>
                  <a:srgbClr val="339933"/>
                </a:solidFill>
              </a:rPr>
              <a:t>"Uneti broj: "</a:t>
            </a: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)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)</a:t>
            </a:r>
            <a:endParaRPr lang="vi-VN" sz="2100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79875" cy="7397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Primer </a:t>
            </a:r>
            <a:r>
              <a:rPr lang="en-US" sz="3600" dirty="0" err="1" smtClean="0"/>
              <a:t>InputBox</a:t>
            </a:r>
            <a:r>
              <a:rPr lang="en-US" sz="3600" dirty="0" smtClean="0"/>
              <a:t>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14438"/>
            <a:ext cx="85486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Poziv</a:t>
            </a:r>
            <a:endParaRPr lang="en-US" sz="2100" kern="0" dirty="0">
              <a:latin typeface="+mn-lt"/>
            </a:endParaRPr>
          </a:p>
          <a:p>
            <a:pPr>
              <a:spcBef>
                <a:spcPts val="600"/>
              </a:spcBef>
              <a:defRPr/>
            </a:pPr>
            <a:r>
              <a:rPr lang="en-US" sz="2100" dirty="0"/>
              <a:t>   </a:t>
            </a:r>
            <a:r>
              <a:rPr lang="sr-Latn-CS" sz="2100" dirty="0">
                <a:solidFill>
                  <a:srgbClr val="3333CC"/>
                </a:solidFill>
              </a:rPr>
              <a:t>Ime = InputBox("Uneti ime: ", "Unos imena studenta")</a:t>
            </a:r>
            <a:endParaRPr lang="en-US" sz="2100" dirty="0">
              <a:solidFill>
                <a:srgbClr val="3333CC"/>
              </a:solidFill>
            </a:endParaRPr>
          </a:p>
          <a:p>
            <a:pPr marL="228600">
              <a:spcBef>
                <a:spcPts val="600"/>
              </a:spcBef>
              <a:defRPr/>
            </a:pPr>
            <a:r>
              <a:rPr lang="en-GB" sz="2100" dirty="0" err="1"/>
              <a:t>će</a:t>
            </a:r>
            <a:r>
              <a:rPr lang="en-GB" sz="2100" dirty="0"/>
              <a:t> </a:t>
            </a:r>
            <a:r>
              <a:rPr lang="en-GB" sz="2100" dirty="0" err="1"/>
              <a:t>dati</a:t>
            </a:r>
            <a:r>
              <a:rPr lang="en-GB" sz="2100" dirty="0"/>
              <a:t> input box </a:t>
            </a:r>
            <a:r>
              <a:rPr lang="en-GB" sz="2100" dirty="0" err="1"/>
              <a:t>prikazan</a:t>
            </a:r>
            <a:r>
              <a:rPr lang="en-GB" sz="2100" dirty="0"/>
              <a:t> </a:t>
            </a:r>
            <a:r>
              <a:rPr lang="en-GB" sz="2100" dirty="0" err="1"/>
              <a:t>na</a:t>
            </a:r>
            <a:r>
              <a:rPr lang="en-GB" sz="2100" dirty="0"/>
              <a:t> </a:t>
            </a:r>
            <a:r>
              <a:rPr lang="en-GB" sz="2100" dirty="0" err="1"/>
              <a:t>slici</a:t>
            </a:r>
            <a:r>
              <a:rPr lang="en-GB" sz="2100" dirty="0"/>
              <a:t> </a:t>
            </a:r>
            <a:r>
              <a:rPr lang="en-GB" sz="2100" dirty="0" err="1"/>
              <a:t>ispod</a:t>
            </a:r>
            <a:r>
              <a:rPr lang="en-GB" sz="2100" dirty="0"/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GB" sz="2100" dirty="0" err="1"/>
              <a:t>Une</a:t>
            </a:r>
            <a:r>
              <a:rPr lang="sr-Latn-RS" sz="2100" dirty="0"/>
              <a:t>š</a:t>
            </a:r>
            <a:r>
              <a:rPr lang="en-GB" sz="2100" dirty="0"/>
              <a:t>e</a:t>
            </a:r>
            <a:r>
              <a:rPr lang="sr-Latn-RS" sz="2100" dirty="0"/>
              <a:t>no i</a:t>
            </a:r>
            <a:r>
              <a:rPr lang="en-GB" sz="2100" dirty="0"/>
              <a:t>me </a:t>
            </a:r>
            <a:r>
              <a:rPr lang="en-GB" sz="2100" dirty="0" err="1"/>
              <a:t>će</a:t>
            </a:r>
            <a:r>
              <a:rPr lang="en-GB" sz="2100" dirty="0"/>
              <a:t> </a:t>
            </a:r>
            <a:r>
              <a:rPr lang="en-GB" sz="2100" dirty="0" err="1"/>
              <a:t>biti</a:t>
            </a:r>
            <a:r>
              <a:rPr lang="en-GB" sz="2100" dirty="0"/>
              <a:t> </a:t>
            </a:r>
            <a:r>
              <a:rPr lang="en-GB" sz="2100" dirty="0" err="1"/>
              <a:t>dodeljeno</a:t>
            </a:r>
            <a:r>
              <a:rPr lang="en-GB" sz="2100" dirty="0"/>
              <a:t> </a:t>
            </a:r>
            <a:r>
              <a:rPr lang="en-GB" sz="2100" dirty="0" err="1"/>
              <a:t>promenljivoj</a:t>
            </a:r>
            <a:r>
              <a:rPr lang="en-GB" sz="2100" dirty="0"/>
              <a:t> </a:t>
            </a:r>
            <a:r>
              <a:rPr lang="sr-Latn-CS" sz="2100" dirty="0">
                <a:solidFill>
                  <a:srgbClr val="3333CC"/>
                </a:solidFill>
              </a:rPr>
              <a:t>Ime</a:t>
            </a:r>
            <a:r>
              <a:rPr lang="en-GB" sz="2100" dirty="0"/>
              <a:t> </a:t>
            </a:r>
            <a:r>
              <a:rPr lang="en-GB" sz="2100" dirty="0" err="1"/>
              <a:t>nakon</a:t>
            </a:r>
            <a:r>
              <a:rPr lang="en-GB" sz="2100" dirty="0"/>
              <a:t> </a:t>
            </a:r>
            <a:r>
              <a:rPr lang="en-GB" sz="2100" dirty="0" err="1"/>
              <a:t>klika</a:t>
            </a:r>
            <a:r>
              <a:rPr lang="en-GB" sz="2100" dirty="0"/>
              <a:t> </a:t>
            </a:r>
            <a:r>
              <a:rPr lang="en-GB" sz="2100" dirty="0" err="1"/>
              <a:t>na</a:t>
            </a:r>
            <a:r>
              <a:rPr lang="en-GB" sz="2100" dirty="0"/>
              <a:t> </a:t>
            </a:r>
            <a:r>
              <a:rPr lang="en-GB" sz="2100" dirty="0" err="1"/>
              <a:t>dugme</a:t>
            </a:r>
            <a:r>
              <a:rPr lang="en-GB" sz="2100" dirty="0"/>
              <a:t> OK.</a:t>
            </a:r>
            <a:endParaRPr lang="vi-VN" sz="2100" kern="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645024"/>
            <a:ext cx="6219423" cy="2437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Korisnički kreirane forme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74775"/>
            <a:ext cx="85486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Korisnička forma,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UserForm</a:t>
            </a:r>
            <a:r>
              <a:rPr lang="sr-Latn-RS" sz="2100" kern="0">
                <a:latin typeface="+mn-lt"/>
              </a:rPr>
              <a:t>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vi-VN" sz="2100" kern="0">
                <a:latin typeface="+mn-lt"/>
              </a:rPr>
              <a:t>se u projekt unosi </a:t>
            </a:r>
            <a:r>
              <a:rPr lang="sr-Latn-RS" sz="2100" kern="0">
                <a:latin typeface="+mn-lt"/>
              </a:rPr>
              <a:t>sa</a:t>
            </a:r>
            <a:r>
              <a:rPr lang="vi-VN" sz="2100" kern="0">
                <a:latin typeface="+mn-lt"/>
              </a:rPr>
              <a:t> </a:t>
            </a:r>
            <a:r>
              <a:rPr lang="vi-VN" sz="2100" kern="0">
                <a:solidFill>
                  <a:srgbClr val="FF0000"/>
                </a:solidFill>
                <a:latin typeface="+mn-lt"/>
              </a:rPr>
              <a:t>Insert</a:t>
            </a:r>
            <a:r>
              <a:rPr lang="sr-Latn-RS" sz="2100" kern="0">
                <a:solidFill>
                  <a:srgbClr val="FF0000"/>
                </a:solidFill>
                <a:latin typeface="+mn-lt"/>
              </a:rPr>
              <a:t> / </a:t>
            </a:r>
            <a:r>
              <a:rPr lang="vi-VN" sz="2100" kern="0">
                <a:solidFill>
                  <a:srgbClr val="FF0000"/>
                </a:solidFill>
                <a:latin typeface="+mn-lt"/>
              </a:rPr>
              <a:t>UserForm</a:t>
            </a:r>
            <a:r>
              <a:rPr lang="vi-VN" sz="2100" kern="0">
                <a:latin typeface="+mn-lt"/>
              </a:rPr>
              <a:t>. Nakon toga se na formu dodaju kontrole, podese se njihove osobine i napišu procedure za upravljanje događajima vezanim za te kontrole.</a:t>
            </a:r>
            <a:r>
              <a:rPr lang="sr-Latn-RS" sz="2100" kern="0">
                <a:latin typeface="+mn-lt"/>
              </a:rPr>
              <a:t> </a:t>
            </a:r>
            <a:r>
              <a:rPr lang="vi-VN" sz="2100" kern="0">
                <a:latin typeface="+mn-lt"/>
              </a:rPr>
              <a:t>Ove procedure se nalaze u kodnom prozoru same forme.</a:t>
            </a:r>
            <a:endParaRPr lang="en-U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Kontrol</a:t>
            </a:r>
            <a:r>
              <a:rPr lang="sr-Latn-RS" sz="2100" kern="0">
                <a:latin typeface="+mn-lt"/>
              </a:rPr>
              <a:t>e</a:t>
            </a:r>
            <a:r>
              <a:rPr lang="en-US" sz="2100" kern="0">
                <a:latin typeface="+mn-lt"/>
              </a:rPr>
              <a:t> se na formu dodaju koristeći Toolbox, koji se</a:t>
            </a:r>
            <a:r>
              <a:rPr lang="sr-Latn-RS" sz="2100" kern="0">
                <a:latin typeface="+mn-lt"/>
              </a:rPr>
              <a:t> </a:t>
            </a:r>
            <a:r>
              <a:rPr lang="en-US" sz="2100" kern="0">
                <a:latin typeface="+mn-lt"/>
              </a:rPr>
              <a:t>aktivira opcijom </a:t>
            </a:r>
            <a:r>
              <a:rPr lang="en-US" sz="2100" kern="0">
                <a:solidFill>
                  <a:srgbClr val="FF0000"/>
                </a:solidFill>
                <a:latin typeface="+mn-lt"/>
              </a:rPr>
              <a:t>View</a:t>
            </a:r>
            <a:r>
              <a:rPr lang="sr-Latn-RS" sz="2100" kern="0">
                <a:solidFill>
                  <a:srgbClr val="FF0000"/>
                </a:solidFill>
                <a:latin typeface="+mn-lt"/>
              </a:rPr>
              <a:t> / </a:t>
            </a:r>
            <a:r>
              <a:rPr lang="en-US" sz="2100" kern="0">
                <a:solidFill>
                  <a:srgbClr val="FF0000"/>
                </a:solidFill>
                <a:latin typeface="+mn-lt"/>
              </a:rPr>
              <a:t>Toolbox</a:t>
            </a:r>
            <a:r>
              <a:rPr lang="en-US" sz="2100" kern="0">
                <a:latin typeface="+mn-lt"/>
              </a:rPr>
              <a:t>.</a:t>
            </a:r>
            <a:r>
              <a:rPr lang="sr-Latn-RS" sz="2100" kern="0">
                <a:latin typeface="+mn-lt"/>
              </a:rPr>
              <a:t> Toolbox je dat na slici ispod.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158" y="3717032"/>
            <a:ext cx="2383970" cy="28162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3013"/>
            <a:ext cx="8501063" cy="5400675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Labela (Label)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Labela služi za prikaz teksta na formi. Tekst labele se dobija ili menja pomoću osobine </a:t>
            </a:r>
            <a:r>
              <a:rPr lang="sr-Latn-CS" sz="1900" kern="1200" dirty="0" smtClean="0">
                <a:solidFill>
                  <a:srgbClr val="3333CC"/>
                </a:solidFill>
              </a:rPr>
              <a:t>Caption</a:t>
            </a:r>
            <a:r>
              <a:rPr lang="sr-Latn-CS" sz="19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Tekst boks (TextBox)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Ova kontrola dozvoljava korisniku da unese tekst. Tekst kontrole se dobija ili menja pomoću osobine </a:t>
            </a:r>
            <a:r>
              <a:rPr lang="sr-Latn-CS" sz="1900" kern="1200" dirty="0" smtClean="0">
                <a:solidFill>
                  <a:srgbClr val="3333CC"/>
                </a:solidFill>
              </a:rPr>
              <a:t>Text</a:t>
            </a:r>
            <a:r>
              <a:rPr lang="sr-Latn-CS" sz="19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Kombo boks (ComboBox)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Ova kontrola daje padajući meni sa kojeg biramo jednu opciju ili nam dopušta da sami unesemo podatak.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Korisne metode ove kontrole su: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AddItem</a:t>
            </a:r>
            <a:r>
              <a:rPr lang="sr-Latn-CS" sz="1800" dirty="0" smtClean="0"/>
              <a:t> (dodavanje nove stavke menija)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RemoveItem</a:t>
            </a:r>
            <a:r>
              <a:rPr lang="sr-Latn-CS" sz="1800" dirty="0" smtClean="0"/>
              <a:t> (brisanje postojeće stavke menija)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Clear</a:t>
            </a:r>
            <a:r>
              <a:rPr lang="sr-Latn-CS" sz="1800" dirty="0" smtClean="0"/>
              <a:t> (brisanje svih stavki menija).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Korisne osobine ove kontrole su: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ListCount</a:t>
            </a:r>
            <a:r>
              <a:rPr lang="sr-Latn-CS" sz="1800" dirty="0" smtClean="0"/>
              <a:t> (vraća broj stavki u meniju kontrole)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ListIndex</a:t>
            </a:r>
            <a:r>
              <a:rPr lang="sr-Latn-CS" sz="1800" dirty="0" smtClean="0"/>
              <a:t> (vraća broj trenutno odabrane stavke menija), 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List</a:t>
            </a:r>
            <a:r>
              <a:rPr lang="sr-Latn-CS" sz="1800" dirty="0" smtClean="0"/>
              <a:t> (pristupanje pojedinim stavkama menija </a:t>
            </a:r>
            <a:r>
              <a:rPr lang="sr-Latn-CS" sz="1800" dirty="0" smtClean="0">
                <a:solidFill>
                  <a:srgbClr val="3333CC"/>
                </a:solidFill>
              </a:rPr>
              <a:t>List(0)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List(1)</a:t>
            </a:r>
            <a:r>
              <a:rPr lang="sr-Latn-CS" sz="1800" dirty="0" smtClean="0"/>
              <a:t> ...).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118938</TotalTime>
  <Words>3542</Words>
  <Application>Microsoft Office PowerPoint</Application>
  <PresentationFormat>On-screen Show (4:3)</PresentationFormat>
  <Paragraphs>432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Arial Black</vt:lpstr>
      <vt:lpstr>Calibri</vt:lpstr>
      <vt:lpstr>Courier New</vt:lpstr>
      <vt:lpstr>Tahoma</vt:lpstr>
      <vt:lpstr>Times New Roman</vt:lpstr>
      <vt:lpstr>Wingdings</vt:lpstr>
      <vt:lpstr>Pixel</vt:lpstr>
      <vt:lpstr>Programiranje kroz aplikacije</vt:lpstr>
      <vt:lpstr>Message box</vt:lpstr>
      <vt:lpstr>Definisanje dugmadi na MsgBox-u</vt:lpstr>
      <vt:lpstr>Primer MsgBox-a</vt:lpstr>
      <vt:lpstr>Vraćene vrednosti MsgBox-a</vt:lpstr>
      <vt:lpstr>Input box</vt:lpstr>
      <vt:lpstr>Primer InputBox-a</vt:lpstr>
      <vt:lpstr>Korisnički kreirane forme</vt:lpstr>
      <vt:lpstr>Kontrole formi</vt:lpstr>
      <vt:lpstr>Kontrole formi (nastavak)</vt:lpstr>
      <vt:lpstr>Kontrole formi (nastavak)</vt:lpstr>
      <vt:lpstr>Kontrole formi (nastavak)</vt:lpstr>
      <vt:lpstr>Prikaz forme</vt:lpstr>
      <vt:lpstr>Zatvaranje forme</vt:lpstr>
      <vt:lpstr>Pozivanje forme sa palete alatki</vt:lpstr>
      <vt:lpstr>Dodavanje dugmeta postojećoj paleti</vt:lpstr>
      <vt:lpstr>Osobine dugmeta</vt:lpstr>
      <vt:lpstr>Kreiranje nove palete alatki</vt:lpstr>
      <vt:lpstr>Office 2007+</vt:lpstr>
      <vt:lpstr>Primer 1</vt:lpstr>
      <vt:lpstr>Primer 1 (nastavak)</vt:lpstr>
      <vt:lpstr>Primer 2</vt:lpstr>
      <vt:lpstr>Primer 2 (nastavak)</vt:lpstr>
      <vt:lpstr>Primer 2 (nastavak)</vt:lpstr>
      <vt:lpstr>Primer 2 (nastavak)</vt:lpstr>
      <vt:lpstr>Primer 2 (nastavak)</vt:lpstr>
      <vt:lpstr>Primer 3</vt:lpstr>
      <vt:lpstr>Primer 3 (nastavak)</vt:lpstr>
      <vt:lpstr>Primer 3 (nastavak)</vt:lpstr>
      <vt:lpstr>Upravljanje greškama</vt:lpstr>
      <vt:lpstr>Naredba On Error</vt:lpstr>
      <vt:lpstr>Primer – Deljenje sa nulom</vt:lpstr>
      <vt:lpstr>On Error Resume Next</vt:lpstr>
      <vt:lpstr>On Error GoTo 0</vt:lpstr>
      <vt:lpstr>Primer sa korišćenjem grešaka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1284</cp:revision>
  <dcterms:created xsi:type="dcterms:W3CDTF">2004-08-23T07:37:27Z</dcterms:created>
  <dcterms:modified xsi:type="dcterms:W3CDTF">2023-04-05T10:39:06Z</dcterms:modified>
</cp:coreProperties>
</file>