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83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CC"/>
    <a:srgbClr val="3399FF"/>
    <a:srgbClr val="CC6600"/>
    <a:srgbClr val="FF9900"/>
    <a:srgbClr val="339933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49" autoAdjust="0"/>
  </p:normalViewPr>
  <p:slideViewPr>
    <p:cSldViewPr showGuides="1">
      <p:cViewPr varScale="1">
        <p:scale>
          <a:sx n="120" d="100"/>
          <a:sy n="120" d="100"/>
        </p:scale>
        <p:origin x="126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9C9D377-0888-49B3-941D-DDDF52E7D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51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A5FC1-5A2E-4260-9AF5-B995305BC8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1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75F6B-E193-4C72-85AA-20500769E5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44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82-7F55-4D7F-8A95-C71BCAC0A4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26193-56CA-4F69-9B01-F8E531CE0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45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3367-4034-4206-A61A-B5E2DED7D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F1DD1-A117-4C9E-B249-4DE7C52BBE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12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FBD51-8110-4EFB-A65F-6893A3F24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1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2AAB2-2B3F-4B85-BD61-93D3BE0486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5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AC739-3671-48D9-8986-A5982E721B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4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2C9E-3647-4DF1-9DB8-4DAAE85AE9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9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0CCE3-95A8-420A-8ECC-06752ADB9A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5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DAFEFAF-82A9-4F53-BC98-C7B8EDA80C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687888"/>
            <a:ext cx="7435850" cy="1549424"/>
          </a:xfrm>
        </p:spPr>
        <p:txBody>
          <a:bodyPr/>
          <a:lstStyle/>
          <a:p>
            <a:pPr eaLnBrk="1" hangingPunct="1"/>
            <a:r>
              <a:rPr lang="en-US" sz="4000" dirty="0" smtClean="0"/>
              <a:t>Rad </a:t>
            </a:r>
            <a:r>
              <a:rPr lang="en-US" sz="4000" dirty="0" err="1" smtClean="0"/>
              <a:t>sa</a:t>
            </a:r>
            <a:r>
              <a:rPr lang="en-US" sz="4000" dirty="0" smtClean="0"/>
              <a:t> </a:t>
            </a:r>
            <a:r>
              <a:rPr lang="en-US" sz="4000" dirty="0" err="1" smtClean="0"/>
              <a:t>folderima</a:t>
            </a:r>
            <a:r>
              <a:rPr lang="en-US" sz="4000" dirty="0" smtClean="0"/>
              <a:t> </a:t>
            </a:r>
            <a:r>
              <a:rPr lang="en-US" sz="4000" dirty="0" err="1" smtClean="0"/>
              <a:t>i</a:t>
            </a:r>
            <a:r>
              <a:rPr lang="en-US" sz="4000" dirty="0" smtClean="0"/>
              <a:t> </a:t>
            </a:r>
            <a:r>
              <a:rPr lang="en-US" sz="4000" dirty="0" err="1" smtClean="0"/>
              <a:t>fajlovima</a:t>
            </a:r>
            <a:endParaRPr lang="sr-Latn-CS" sz="4000" dirty="0" smtClean="0"/>
          </a:p>
          <a:p>
            <a:pPr eaLnBrk="1" hangingPunct="1"/>
            <a:r>
              <a:rPr lang="en-US" sz="4000" dirty="0" smtClean="0"/>
              <a:t>Rad </a:t>
            </a:r>
            <a:r>
              <a:rPr lang="en-US" sz="4000" dirty="0" err="1" smtClean="0"/>
              <a:t>sa</a:t>
            </a:r>
            <a:r>
              <a:rPr lang="en-US" sz="4000" dirty="0" smtClean="0"/>
              <a:t> </a:t>
            </a:r>
            <a:r>
              <a:rPr lang="en-US" sz="4000" dirty="0" err="1" smtClean="0"/>
              <a:t>tekstualnim</a:t>
            </a:r>
            <a:r>
              <a:rPr lang="en-US" sz="4000" dirty="0" smtClean="0"/>
              <a:t> </a:t>
            </a:r>
            <a:r>
              <a:rPr lang="en-US" sz="4000" dirty="0" err="1" smtClean="0"/>
              <a:t>fajlovima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13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endParaRPr lang="en-US" sz="3600" smtClean="0"/>
          </a:p>
        </p:txBody>
      </p:sp>
      <p:sp>
        <p:nvSpPr>
          <p:cNvPr id="12291" name="Rectangle 50"/>
          <p:cNvSpPr>
            <a:spLocks noChangeArrowheads="1"/>
          </p:cNvSpPr>
          <p:nvPr/>
        </p:nvSpPr>
        <p:spPr bwMode="auto">
          <a:xfrm>
            <a:off x="250825" y="1250950"/>
            <a:ext cx="86233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Funkcija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string koji predstavlja ime fajla ili foldera koje odgovara određenom obrascu. </a:t>
            </a:r>
            <a:r>
              <a:rPr lang="sr-Latn-CS" sz="2100" dirty="0" smtClean="0"/>
              <a:t>Njena sintaksa je:</a:t>
            </a:r>
            <a:endParaRPr lang="en-GB" sz="2100" dirty="0"/>
          </a:p>
          <a:p>
            <a:pPr marL="268288" indent="-268288">
              <a:spcBef>
                <a:spcPts val="900"/>
              </a:spcBef>
              <a:spcAft>
                <a:spcPts val="900"/>
              </a:spcAft>
              <a:tabLst>
                <a:tab pos="896938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	ImeFajla = </a:t>
            </a:r>
            <a:r>
              <a:rPr lang="sr-Latn-CS" sz="2100" dirty="0">
                <a:solidFill>
                  <a:srgbClr val="FF0000"/>
                </a:solidFill>
              </a:rPr>
              <a:t>Dir</a:t>
            </a:r>
            <a:r>
              <a:rPr lang="sr-Latn-CS" sz="2100" dirty="0">
                <a:solidFill>
                  <a:srgbClr val="3333CC"/>
                </a:solidFill>
              </a:rPr>
              <a:t>(pathname, attributes)</a:t>
            </a:r>
            <a:endParaRPr lang="en-GB" sz="2100" dirty="0">
              <a:solidFill>
                <a:srgbClr val="3333CC"/>
              </a:solidFill>
            </a:endParaRPr>
          </a:p>
          <a:p>
            <a:pPr marL="717550" lvl="1" indent="-269875"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1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pathname</a:t>
            </a:r>
            <a:r>
              <a:rPr lang="sr-Latn-CS" sz="2000" dirty="0"/>
              <a:t> – string koji određuje ime fajla (može uključiti i put),</a:t>
            </a:r>
          </a:p>
          <a:p>
            <a:pPr marL="717550" lvl="1" indent="-269875">
              <a:spcAft>
                <a:spcPct val="20000"/>
              </a:spcAft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0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attributes</a:t>
            </a:r>
            <a:r>
              <a:rPr lang="sr-Latn-CS" sz="2000" dirty="0"/>
              <a:t> </a:t>
            </a:r>
            <a:r>
              <a:rPr lang="sr-Latn-CS" dirty="0"/>
              <a:t>–  </a:t>
            </a:r>
            <a:r>
              <a:rPr lang="sr-Latn-CS" sz="2000" dirty="0"/>
              <a:t>VBA konstanta ili broj koji određuje atribute fajla.</a:t>
            </a:r>
            <a:r>
              <a:rPr lang="en-US" sz="2000" dirty="0"/>
              <a:t> Na primer, </a:t>
            </a:r>
            <a:r>
              <a:rPr lang="en-US" sz="2000" dirty="0" err="1"/>
              <a:t>atribut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B050"/>
                </a:solidFill>
              </a:rPr>
              <a:t>vbDirectory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/>
              <a:t>odre</a:t>
            </a:r>
            <a:r>
              <a:rPr lang="sr-Latn-RS" sz="2000" dirty="0"/>
              <a:t>đuje pretragu foldera.</a:t>
            </a:r>
            <a:endParaRPr lang="en-US" sz="20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Ako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ne pronađe traženi fajl, vraća prazan string.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specificiranje više fajlova, u funkciji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mogu koristiti džoker</a:t>
            </a:r>
            <a:r>
              <a:rPr lang="en-US" sz="2100" dirty="0"/>
              <a:t>i:</a:t>
            </a:r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*</a:t>
            </a:r>
            <a:r>
              <a:rPr lang="sr-Latn-CS" sz="2100" dirty="0"/>
              <a:t> (menja proizvoljan broj karaktera) i </a:t>
            </a:r>
            <a:endParaRPr lang="en-US" sz="2100" dirty="0"/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?</a:t>
            </a:r>
            <a:r>
              <a:rPr lang="sr-Latn-CS" sz="2100" dirty="0"/>
              <a:t> (menja jedan karakter).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obilazak svih fajlova u folderu, ili fajlova određenog tipa, koristi </a:t>
            </a:r>
            <a:r>
              <a:rPr lang="en-US" sz="2100" dirty="0"/>
              <a:t>se </a:t>
            </a:r>
            <a:r>
              <a:rPr lang="sr-Latn-CS" sz="2100" dirty="0"/>
              <a:t>oblik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bez argumenata, pri čemu se pri prvom pozivu </a:t>
            </a:r>
            <a:r>
              <a:rPr lang="en-US" sz="2100" dirty="0" err="1" smtClean="0"/>
              <a:t>ove</a:t>
            </a:r>
            <a:r>
              <a:rPr lang="sr-Latn-ME" sz="2100" dirty="0"/>
              <a:t> </a:t>
            </a:r>
            <a:r>
              <a:rPr lang="sr-Latn-CS" sz="2100" dirty="0" smtClean="0"/>
              <a:t>funkcije </a:t>
            </a:r>
            <a:r>
              <a:rPr lang="sr-Latn-CS" sz="2100" dirty="0"/>
              <a:t>mora specifirati put, inače će doći do greške. Kada prođe kroz sve fajlove u folderu,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prazan string. U narednom pozivu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mora navesti put da ne bi došlo do greške.</a:t>
            </a:r>
            <a:endParaRPr lang="en-U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392488" y="1160463"/>
            <a:ext cx="560546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Sub ListanjeFajlova()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Folder = "C:\Temp\"	</a:t>
            </a:r>
            <a:endParaRPr lang="en-US" sz="1900" dirty="0">
              <a:solidFill>
                <a:srgbClr val="FF0000"/>
              </a:solidFill>
            </a:endParaRP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I = 1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With ActiveSheet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339933"/>
                </a:solidFill>
              </a:rPr>
              <a:t>.Cells(I, 1) = "Ime fajla"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2) = "Veličina (bytes)"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3) = "Datum / Vreme"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With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 = Dir(Folder)	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endParaRPr lang="sr-Latn-CS" sz="1900" dirty="0">
              <a:solidFill>
                <a:srgbClr val="FF0000"/>
              </a:solidFill>
            </a:endParaRP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Do While f &lt;&gt; ""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I = I + 1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With ActiveSheet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1) = f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2) = </a:t>
            </a:r>
            <a:r>
              <a:rPr lang="sr-Latn-CS" sz="2100" dirty="0">
                <a:solidFill>
                  <a:srgbClr val="3399FF"/>
                </a:solidFill>
              </a:rPr>
              <a:t>FileLen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3) = </a:t>
            </a:r>
            <a:r>
              <a:rPr lang="sr-Latn-CS" sz="2100" dirty="0">
                <a:solidFill>
                  <a:srgbClr val="3399FF"/>
                </a:solidFill>
              </a:rPr>
              <a:t>FileDateTime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End With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FF0000"/>
                </a:solidFill>
              </a:rPr>
              <a:t>f = Dir</a:t>
            </a:r>
            <a:endParaRPr lang="sr-Latn-CS" sz="1900" dirty="0">
              <a:solidFill>
                <a:srgbClr val="FF0000"/>
              </a:solidFill>
            </a:endParaRP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323850" y="5084763"/>
            <a:ext cx="2954338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296863" y="1160463"/>
            <a:ext cx="309562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SzPct val="75000"/>
              <a:tabLst>
                <a:tab pos="896938" algn="l"/>
              </a:tabLst>
            </a:pPr>
            <a:r>
              <a:rPr lang="sr-Latn-CS" sz="1900" dirty="0" smtClean="0"/>
              <a:t>U </a:t>
            </a:r>
            <a:r>
              <a:rPr lang="sr-Latn-CS" sz="1900" dirty="0"/>
              <a:t>aktivni radni </a:t>
            </a:r>
            <a:r>
              <a:rPr lang="sr-Latn-CS" sz="1900" dirty="0" smtClean="0"/>
              <a:t>list </a:t>
            </a:r>
            <a:r>
              <a:rPr lang="sr-Latn-ME" sz="1900" dirty="0" smtClean="0"/>
              <a:t>u</a:t>
            </a:r>
            <a:r>
              <a:rPr lang="sr-Latn-CS" sz="1900" dirty="0" smtClean="0"/>
              <a:t>pisa</a:t>
            </a:r>
            <a:r>
              <a:rPr lang="en-US" sz="1900" dirty="0" err="1"/>
              <a:t>ti</a:t>
            </a:r>
            <a:r>
              <a:rPr lang="sr-Latn-CS" sz="1900" dirty="0"/>
              <a:t> imena svih fajlova iz određenog </a:t>
            </a:r>
            <a:r>
              <a:rPr lang="sr-Latn-CS" sz="1900" dirty="0" smtClean="0"/>
              <a:t>foldera</a:t>
            </a:r>
            <a:r>
              <a:rPr lang="en-US" sz="1900" dirty="0" smtClean="0"/>
              <a:t>, </a:t>
            </a:r>
            <a:r>
              <a:rPr lang="en-US" sz="1900" dirty="0" err="1" smtClean="0"/>
              <a:t>njihovu</a:t>
            </a:r>
            <a:r>
              <a:rPr lang="en-US" sz="1900" dirty="0" smtClean="0"/>
              <a:t> </a:t>
            </a:r>
            <a:r>
              <a:rPr lang="en-US" sz="1900" dirty="0" err="1" smtClean="0"/>
              <a:t>veli</a:t>
            </a:r>
            <a:r>
              <a:rPr lang="sr-Latn-ME" sz="1900" dirty="0" smtClean="0"/>
              <a:t>činu u bajtima, kao i datum i vreme poslednje modifikacije</a:t>
            </a:r>
            <a:r>
              <a:rPr lang="sr-Latn-CS" sz="1900" dirty="0" smtClean="0"/>
              <a:t>.</a:t>
            </a:r>
            <a:endParaRPr lang="sr-Latn-CS" sz="19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388" y="1217613"/>
            <a:ext cx="525621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Sub ListanjeFajlova()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Folder = "C:\Temp\"	</a:t>
            </a:r>
            <a:endParaRPr lang="en-US" sz="1900" dirty="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I =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339933"/>
                </a:solidFill>
              </a:rPr>
              <a:t>.Cells(I, 1) = "Ime fajla"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2) = "Veličina (bytes)"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3) = "Datum / Vreme"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 = Dir(Folder)	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endParaRPr lang="sr-Latn-CS" sz="1900" dirty="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Do While f &lt;&gt; ""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I = I + 1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1) = f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2) = </a:t>
            </a:r>
            <a:r>
              <a:rPr lang="sr-Latn-CS" sz="2100" dirty="0">
                <a:solidFill>
                  <a:srgbClr val="3399FF"/>
                </a:solidFill>
              </a:rPr>
              <a:t>FileLen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3) = </a:t>
            </a:r>
            <a:r>
              <a:rPr lang="sr-Latn-CS" sz="2100" dirty="0">
                <a:solidFill>
                  <a:srgbClr val="3399FF"/>
                </a:solidFill>
              </a:rPr>
              <a:t>FileDateTime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FF0000"/>
                </a:solidFill>
              </a:rPr>
              <a:t>f = Dir</a:t>
            </a:r>
            <a:endParaRPr lang="sr-Latn-CS" sz="1900" dirty="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1223962" cy="679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1900">
                <a:solidFill>
                  <a:srgbClr val="339933"/>
                </a:solidFill>
              </a:rPr>
              <a:t>Zaglavlje tabele</a:t>
            </a:r>
            <a:endParaRPr lang="en-GB" sz="1900">
              <a:solidFill>
                <a:srgbClr val="339933"/>
              </a:solidFill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511550" y="4260850"/>
            <a:ext cx="4083050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FileLen </a:t>
            </a:r>
            <a:r>
              <a:rPr lang="sr-Latn-CS" sz="1900"/>
              <a:t>vraća veličinu fajla u bajtima</a:t>
            </a:r>
            <a:endParaRPr lang="en-GB" sz="1900"/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 flipH="1">
            <a:off x="2935288" y="4652963"/>
            <a:ext cx="700087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435600" y="4724400"/>
            <a:ext cx="3240088" cy="665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FileDateTime </a:t>
            </a:r>
            <a:r>
              <a:rPr lang="sr-Latn-CS" sz="1900"/>
              <a:t>vraća </a:t>
            </a:r>
            <a:r>
              <a:rPr lang="sr-Latn-CS"/>
              <a:t>datum i vreme poslednje modifikacije.</a:t>
            </a:r>
            <a:endParaRPr lang="en-GB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 flipH="1">
            <a:off x="3779838" y="5084763"/>
            <a:ext cx="16557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3132138" y="3529013"/>
            <a:ext cx="22637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prvog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auto">
          <a:xfrm flipH="1">
            <a:off x="2000250" y="3716338"/>
            <a:ext cx="1131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3111500" y="5829300"/>
            <a:ext cx="26066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sledećeg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8" name="Line 13"/>
          <p:cNvSpPr>
            <a:spLocks noChangeShapeType="1"/>
          </p:cNvSpPr>
          <p:nvPr/>
        </p:nvSpPr>
        <p:spPr bwMode="auto">
          <a:xfrm flipH="1" flipV="1">
            <a:off x="1476375" y="6021388"/>
            <a:ext cx="1635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9" name="Rectangle 14"/>
          <p:cNvSpPr>
            <a:spLocks noChangeArrowheads="1"/>
          </p:cNvSpPr>
          <p:nvPr/>
        </p:nvSpPr>
        <p:spPr bwMode="auto">
          <a:xfrm>
            <a:off x="3486150" y="1484313"/>
            <a:ext cx="15906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Početni folder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50" name="Line 15"/>
          <p:cNvSpPr>
            <a:spLocks noChangeShapeType="1"/>
          </p:cNvSpPr>
          <p:nvPr/>
        </p:nvSpPr>
        <p:spPr bwMode="auto">
          <a:xfrm flipH="1">
            <a:off x="2735263" y="1671638"/>
            <a:ext cx="738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51" name="Rectangle 16"/>
          <p:cNvSpPr>
            <a:spLocks noChangeArrowheads="1"/>
          </p:cNvSpPr>
          <p:nvPr/>
        </p:nvSpPr>
        <p:spPr bwMode="auto">
          <a:xfrm>
            <a:off x="6081713" y="2235200"/>
            <a:ext cx="2954337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4352" name="Line 18"/>
          <p:cNvSpPr>
            <a:spLocks noChangeShapeType="1"/>
          </p:cNvSpPr>
          <p:nvPr/>
        </p:nvSpPr>
        <p:spPr bwMode="auto">
          <a:xfrm flipH="1">
            <a:off x="3708400" y="1773238"/>
            <a:ext cx="18716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tekstualnim fajlovima</a:t>
            </a:r>
            <a:endParaRPr lang="en-US" sz="3600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349960"/>
            <a:ext cx="8642350" cy="5256336"/>
          </a:xfrm>
          <a:noFill/>
        </p:spPr>
        <p:txBody>
          <a:bodyPr lIns="54000" rIns="54000"/>
          <a:lstStyle/>
          <a:p>
            <a:pPr marL="239713" indent="-239713" algn="ctr" eaLnBrk="1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3000" dirty="0" smtClean="0"/>
              <a:t>Otvaranje fajla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>
                <a:solidFill>
                  <a:schemeClr val="tx2"/>
                </a:solidFill>
              </a:rPr>
              <a:t>Pre čitanja iz fajla, ili upisa u njega, fajl je potrebno otvoriti. </a:t>
            </a:r>
          </a:p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dirty="0" smtClean="0"/>
              <a:t>Za otvaranje fajla se koristi VBA naredba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.  Mi ćemo koristiti </a:t>
            </a:r>
            <a:r>
              <a:rPr lang="sr-Latn-CS" sz="2100" u="sng" dirty="0" smtClean="0"/>
              <a:t>pojednostavljeni</a:t>
            </a:r>
            <a:r>
              <a:rPr lang="sr-Latn-CS" sz="2100" dirty="0" smtClean="0"/>
              <a:t> oblik ove naredbe:</a:t>
            </a:r>
          </a:p>
          <a:p>
            <a:pPr marL="239713" indent="-239713" algn="ctr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	</a:t>
            </a:r>
            <a:r>
              <a:rPr lang="sr-Latn-CS" sz="2100" dirty="0" smtClean="0">
                <a:solidFill>
                  <a:srgbClr val="FF0000"/>
                </a:solidFill>
              </a:rPr>
              <a:t>Open</a:t>
            </a:r>
            <a:r>
              <a:rPr lang="sr-Latn-CS" sz="2100" dirty="0" smtClean="0">
                <a:solidFill>
                  <a:srgbClr val="3333CC"/>
                </a:solidFill>
              </a:rPr>
              <a:t> pathname </a:t>
            </a:r>
            <a:r>
              <a:rPr lang="sr-Latn-CS" sz="2100" dirty="0" smtClean="0">
                <a:solidFill>
                  <a:srgbClr val="FF0000"/>
                </a:solidFill>
              </a:rPr>
              <a:t>For</a:t>
            </a:r>
            <a:r>
              <a:rPr lang="sr-Latn-CS" sz="2100" dirty="0" smtClean="0">
                <a:solidFill>
                  <a:srgbClr val="3333CC"/>
                </a:solidFill>
              </a:rPr>
              <a:t> mode </a:t>
            </a:r>
            <a:r>
              <a:rPr lang="sr-Latn-CS" sz="2100" dirty="0" smtClean="0">
                <a:solidFill>
                  <a:srgbClr val="FF0000"/>
                </a:solidFill>
              </a:rPr>
              <a:t>As</a:t>
            </a:r>
            <a:r>
              <a:rPr lang="sr-Latn-CS" sz="2100" dirty="0" smtClean="0">
                <a:solidFill>
                  <a:srgbClr val="3333CC"/>
                </a:solidFill>
              </a:rPr>
              <a:t> #filenumber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	</a:t>
            </a:r>
            <a:r>
              <a:rPr lang="sr-Latn-CS" sz="2100" dirty="0" smtClean="0"/>
              <a:t>gde je: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pathname</a:t>
            </a:r>
            <a:r>
              <a:rPr lang="sr-Latn-CS" sz="2000" dirty="0" smtClean="0"/>
              <a:t> – </a:t>
            </a:r>
            <a:r>
              <a:rPr lang="en-US" sz="2000" dirty="0" err="1" smtClean="0"/>
              <a:t>ime</a:t>
            </a:r>
            <a:r>
              <a:rPr lang="en-US" sz="2000" dirty="0" smtClean="0"/>
              <a:t> </a:t>
            </a:r>
            <a:r>
              <a:rPr lang="en-US" sz="2000" dirty="0" err="1" smtClean="0"/>
              <a:t>fajla</a:t>
            </a:r>
            <a:r>
              <a:rPr lang="en-US" sz="2000" dirty="0" smtClean="0"/>
              <a:t>, </a:t>
            </a:r>
            <a:r>
              <a:rPr lang="sr-Latn-CS" sz="2000" dirty="0" smtClean="0"/>
              <a:t>uključujući put</a:t>
            </a:r>
            <a:r>
              <a:rPr lang="en-US" sz="2000" dirty="0" smtClean="0"/>
              <a:t> (</a:t>
            </a:r>
            <a:r>
              <a:rPr lang="sr-Latn-CS" sz="2000" dirty="0" smtClean="0"/>
              <a:t>obavezan argument</a:t>
            </a:r>
            <a:r>
              <a:rPr lang="en-US" sz="2000" dirty="0" smtClean="0"/>
              <a:t>)</a:t>
            </a:r>
            <a:r>
              <a:rPr lang="sr-Latn-CS" sz="2000" dirty="0" smtClean="0"/>
              <a:t>;</a:t>
            </a:r>
            <a:endParaRPr lang="en-US" sz="2000" dirty="0" smtClean="0"/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mode</a:t>
            </a:r>
            <a:r>
              <a:rPr lang="sr-Latn-CS" sz="2000" dirty="0" smtClean="0"/>
              <a:t> –</a:t>
            </a:r>
            <a:r>
              <a:rPr lang="en-US" sz="2000" dirty="0" smtClean="0"/>
              <a:t> </a:t>
            </a:r>
            <a:r>
              <a:rPr lang="sr-Latn-CS" sz="2000" dirty="0" smtClean="0"/>
              <a:t>način otvaranja fajla (obavezan argument) i može biti:</a:t>
            </a:r>
          </a:p>
          <a:p>
            <a:pPr marL="1073150" lvl="2" eaLnBrk="1" hangingPunct="1">
              <a:lnSpc>
                <a:spcPct val="95000"/>
              </a:lnSpc>
              <a:tabLst>
                <a:tab pos="1306513" algn="l"/>
              </a:tabLst>
            </a:pPr>
            <a:r>
              <a:rPr lang="sr-Latn-CS" sz="1800" dirty="0" smtClean="0">
                <a:solidFill>
                  <a:srgbClr val="3333CC"/>
                </a:solidFill>
              </a:rPr>
              <a:t>Append</a:t>
            </a:r>
            <a:r>
              <a:rPr lang="sr-Latn-CS" sz="1800" dirty="0" smtClean="0"/>
              <a:t> – čitanje fajla ili dopisivanje teksta na kraj fajla;</a:t>
            </a:r>
            <a:endParaRPr lang="en-US" sz="1800" dirty="0" smtClean="0"/>
          </a:p>
          <a:p>
            <a:pPr marL="1073150" lvl="2" eaLnBrk="1" hangingPunct="1">
              <a:lnSpc>
                <a:spcPct val="95000"/>
              </a:lnSpc>
              <a:tabLst>
                <a:tab pos="1306513" algn="l"/>
              </a:tabLst>
            </a:pPr>
            <a:r>
              <a:rPr lang="sr-Latn-CS" sz="1800" dirty="0" smtClean="0">
                <a:solidFill>
                  <a:srgbClr val="3333CC"/>
                </a:solidFill>
              </a:rPr>
              <a:t>Input</a:t>
            </a:r>
            <a:r>
              <a:rPr lang="sr-Latn-CS" sz="1800" dirty="0" smtClean="0"/>
              <a:t> – čitanje fajla, bez mogućnosti upisa;</a:t>
            </a:r>
            <a:endParaRPr lang="en-US" sz="1800" dirty="0" smtClean="0"/>
          </a:p>
          <a:p>
            <a:pPr marL="1073150" lvl="2" eaLnBrk="1" hangingPunct="1">
              <a:lnSpc>
                <a:spcPct val="95000"/>
              </a:lnSpc>
              <a:tabLst>
                <a:tab pos="1306513" algn="l"/>
              </a:tabLst>
            </a:pPr>
            <a:r>
              <a:rPr lang="sr-Latn-CS" sz="1800" dirty="0" smtClean="0">
                <a:solidFill>
                  <a:srgbClr val="3333CC"/>
                </a:solidFill>
              </a:rPr>
              <a:t>Output</a:t>
            </a:r>
            <a:r>
              <a:rPr lang="sr-Latn-CS" sz="1800" dirty="0" smtClean="0"/>
              <a:t> – čitanje i upis u fajl. Na ovaj način se kreiraju novi fajlovi, dok se brišu postojeći fajlovi sa istim imenom.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filenumber</a:t>
            </a:r>
            <a:r>
              <a:rPr lang="sr-Latn-CS" sz="2000" dirty="0" smtClean="0"/>
              <a:t> </a:t>
            </a:r>
            <a:r>
              <a:rPr lang="sr-Latn-CS" sz="2000" dirty="0"/>
              <a:t>– </a:t>
            </a:r>
            <a:r>
              <a:rPr lang="en-US" sz="2000" dirty="0" err="1" smtClean="0"/>
              <a:t>broj</a:t>
            </a:r>
            <a:r>
              <a:rPr lang="sr-Latn-CS" sz="2000" dirty="0" smtClean="0"/>
              <a:t> fajla </a:t>
            </a:r>
            <a:r>
              <a:rPr lang="en-US" sz="2000" dirty="0" smtClean="0"/>
              <a:t>(</a:t>
            </a:r>
            <a:r>
              <a:rPr lang="sr-Latn-CS" sz="2000" dirty="0" smtClean="0"/>
              <a:t>obavezan argument</a:t>
            </a:r>
            <a:r>
              <a:rPr lang="en-US" sz="2000" dirty="0" smtClean="0"/>
              <a:t>). U </a:t>
            </a:r>
            <a:r>
              <a:rPr lang="en-US" sz="2000" dirty="0" err="1" smtClean="0"/>
              <a:t>pitanju</a:t>
            </a:r>
            <a:r>
              <a:rPr lang="en-US" sz="2000" dirty="0" smtClean="0"/>
              <a:t> je </a:t>
            </a:r>
            <a:r>
              <a:rPr lang="sr-Latn-CS" sz="2000" dirty="0" smtClean="0"/>
              <a:t>broj između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i </a:t>
            </a:r>
            <a:r>
              <a:rPr lang="sr-Latn-CS" sz="2000" b="1" dirty="0" smtClean="0"/>
              <a:t>511</a:t>
            </a:r>
            <a:r>
              <a:rPr lang="sr-Latn-CS" sz="2000" dirty="0" smtClean="0"/>
              <a:t>; još se naziva i </a:t>
            </a:r>
            <a:r>
              <a:rPr lang="sr-Latn-CS" sz="2000" i="1" dirty="0" smtClean="0"/>
              <a:t>handle fajla</a:t>
            </a:r>
            <a:r>
              <a:rPr lang="sr-Latn-CS" sz="2000" dirty="0" smtClean="0"/>
              <a:t>. Radi dobijanja broja fajla koji je dostupan (trenutno nije u upotrebi), može se koristiti funkcija </a:t>
            </a:r>
            <a:r>
              <a:rPr lang="sr-Latn-CS" sz="2000" dirty="0" smtClean="0">
                <a:solidFill>
                  <a:srgbClr val="FF0000"/>
                </a:solidFill>
              </a:rPr>
              <a:t>FreeFile</a:t>
            </a:r>
            <a:r>
              <a:rPr lang="en-US" sz="2000" dirty="0" smtClean="0"/>
              <a:t>.</a:t>
            </a:r>
            <a:endParaRPr lang="sr-Latn-C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722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tekst fajlova - Primeri</a:t>
            </a:r>
            <a:endParaRPr lang="en-US" sz="36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47813"/>
            <a:ext cx="8439150" cy="411343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Otvaranje fajla C:\Temp\Fajl.txt radi čitanja iz njega se vrši na sledeći način:</a:t>
            </a:r>
          </a:p>
          <a:p>
            <a:pPr marL="239713" indent="-239713" eaLnBrk="1" hangingPunct="1">
              <a:spcBef>
                <a:spcPts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Open "C:\Temp\Fajl.txt" For Input As #1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Ako ne znamo broj fajla koji je dostupan, možemo koristiti sledeće:</a:t>
            </a: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Dim Dostupan As Integer</a:t>
            </a: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Dostupan = </a:t>
            </a:r>
            <a:r>
              <a:rPr lang="sr-Latn-CS" sz="2100" dirty="0" smtClean="0">
                <a:solidFill>
                  <a:srgbClr val="FF0000"/>
                </a:solidFill>
              </a:rPr>
              <a:t>FreeFile</a:t>
            </a:r>
            <a:endParaRPr lang="en-GB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Open "C:\Temp\Fajl.txt" For Input As #</a:t>
            </a:r>
            <a:r>
              <a:rPr lang="en-GB" sz="2100" dirty="0" err="1" smtClean="0">
                <a:solidFill>
                  <a:srgbClr val="3333CC"/>
                </a:solidFill>
              </a:rPr>
              <a:t>Dostupan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6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Otvaranje fajla C:\Temp\Fajl.txt radi upisa u njega se vrši na sledeći način:</a:t>
            </a:r>
          </a:p>
          <a:p>
            <a:pPr marL="239713" indent="-239713" eaLnBrk="1" hangingPunct="1">
              <a:spcBef>
                <a:spcPts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Open "C:\Temp\Fajl.txt" For </a:t>
            </a:r>
            <a:r>
              <a:rPr lang="sr-Latn-CS" sz="2100" dirty="0" smtClean="0">
                <a:solidFill>
                  <a:srgbClr val="3333CC"/>
                </a:solidFill>
              </a:rPr>
              <a:t>Out</a:t>
            </a:r>
            <a:r>
              <a:rPr lang="en-GB" sz="2100" dirty="0" smtClean="0">
                <a:solidFill>
                  <a:srgbClr val="3333CC"/>
                </a:solidFill>
              </a:rPr>
              <a:t>put As #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16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Zatvaranje tekst fajlova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19250"/>
            <a:ext cx="8208963" cy="4114006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Fajl koji je otvoren naredbom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 se zatvara naredbom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, u sledećem zapisu:</a:t>
            </a: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Close #filenumber</a:t>
            </a:r>
          </a:p>
          <a:p>
            <a:pPr marL="239713" indent="-239713" eaLnBrk="1" hangingPunct="1"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Ovom se naredbom može zatvoriti više fajlova, na sledeći način:</a:t>
            </a:r>
          </a:p>
          <a:p>
            <a:pPr marL="239713" indent="-239713" eaLnBrk="1" hangingPunct="1"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Close #filenumber1, #filenumber2, ..., #filenumberN</a:t>
            </a:r>
          </a:p>
          <a:p>
            <a:pPr marL="239713" indent="-239713" eaLnBrk="1" hangingPunct="1"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Ukoliko se navede samo naredba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, bez navođenja broja fajlova, zatvaraju se svi trenutno otvoreni fajlovi. </a:t>
            </a:r>
          </a:p>
          <a:p>
            <a:pPr marL="239713" indent="-239713" eaLnBrk="1" hangingPunct="1"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Svi fajlovi otvoreni naredbom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 se alternativno mogu zatvoriti naredbom </a:t>
            </a:r>
            <a:r>
              <a:rPr lang="sr-Latn-CS" sz="2100" dirty="0" smtClean="0">
                <a:solidFill>
                  <a:srgbClr val="3333CC"/>
                </a:solidFill>
              </a:rPr>
              <a:t>Reset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91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Čitanje iz tekst fajlova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30796"/>
            <a:ext cx="8496300" cy="47625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Kod VBA postoje tri naredbe za čitanje podataka iz tekst fajlova: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Input</a:t>
            </a:r>
            <a:r>
              <a:rPr lang="sr-Latn-CS" sz="2000" dirty="0" smtClean="0"/>
              <a:t> – funkcija za čitanje određenog broja karaktera iz fajla;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Input #</a:t>
            </a:r>
            <a:r>
              <a:rPr lang="sr-Latn-CS" sz="2000" dirty="0" smtClean="0"/>
              <a:t> – čitanje podataka iz fajla i dodeljivanje tih podataka promenljivim koje su odvojene zarezima;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Line Input #</a:t>
            </a:r>
            <a:r>
              <a:rPr lang="sr-Latn-CS" sz="2000" dirty="0" smtClean="0"/>
              <a:t> – čitanje čitave linije podataka.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dirty="0" smtClean="0">
                <a:solidFill>
                  <a:srgbClr val="3333CC"/>
                </a:solidFill>
              </a:rPr>
              <a:t>Input</a:t>
            </a:r>
            <a:r>
              <a:rPr lang="sr-Latn-CS" sz="2100" dirty="0" smtClean="0"/>
              <a:t> čita određeni broj karaktera iz fajla i vraća string pročitanih karaktera. Poziva se na sledeći način: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Procitano = </a:t>
            </a:r>
            <a:r>
              <a:rPr lang="sr-Latn-CS" sz="2100" dirty="0" smtClean="0">
                <a:solidFill>
                  <a:srgbClr val="FF0000"/>
                </a:solidFill>
              </a:rPr>
              <a:t>Input</a:t>
            </a:r>
            <a:r>
              <a:rPr lang="sr-Latn-CS" sz="2100" dirty="0" smtClean="0">
                <a:solidFill>
                  <a:srgbClr val="3333CC"/>
                </a:solidFill>
              </a:rPr>
              <a:t>(number, #filenumber)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gde je </a:t>
            </a:r>
            <a:r>
              <a:rPr lang="sr-Latn-CS" sz="2100" dirty="0" smtClean="0">
                <a:solidFill>
                  <a:srgbClr val="3333CC"/>
                </a:solidFill>
              </a:rPr>
              <a:t>number</a:t>
            </a:r>
            <a:r>
              <a:rPr lang="sr-Latn-CS" sz="2100" dirty="0" smtClean="0"/>
              <a:t> broj karaktera koji se čita, a </a:t>
            </a:r>
            <a:r>
              <a:rPr lang="sr-Latn-CS" sz="2100" dirty="0" smtClean="0">
                <a:solidFill>
                  <a:srgbClr val="3333CC"/>
                </a:solidFill>
              </a:rPr>
              <a:t>filenumber</a:t>
            </a:r>
            <a:r>
              <a:rPr lang="sr-Latn-CS" sz="2100" dirty="0" smtClean="0"/>
              <a:t> je handle za dati fajl. Na primer, sekvenca naredbi</a:t>
            </a:r>
          </a:p>
          <a:p>
            <a:pPr marL="239713" indent="-239713" eaLnBrk="1" hangingPunct="1">
              <a:lnSpc>
                <a:spcPct val="9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Open "C:\temp\Fajl.txt" For Input As #1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Procitano = Input(12, #1)</a:t>
            </a:r>
          </a:p>
          <a:p>
            <a:pPr marL="239713" indent="-239713" eaLnBrk="1" hangingPunct="1">
              <a:lnSpc>
                <a:spcPct val="9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/>
              <a:t>će pročitati prvih 12 karaktera iz fajla Fajl.txt i upisati ih u </a:t>
            </a:r>
            <a:r>
              <a:rPr lang="en-US" sz="2100" dirty="0" err="1" smtClean="0"/>
              <a:t>promenljivu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Procitano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72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Input - Primer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632700" cy="6588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Napisati proceduru koja broji koliko ima cifara u fajlu Fajl.txt. Dobijeni broj prikazati pomoću message boksa.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40925" y="2218884"/>
            <a:ext cx="5389812" cy="4293483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2100" dirty="0">
                <a:solidFill>
                  <a:srgbClr val="3333CC"/>
                </a:solidFill>
              </a:rPr>
              <a:t>Sub BrojCifaraUFajlu()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Dim BrCif As Integer,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As String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Open "C:\</a:t>
            </a:r>
            <a:r>
              <a:rPr lang="en-US" sz="2100" dirty="0">
                <a:solidFill>
                  <a:srgbClr val="3333CC"/>
                </a:solidFill>
              </a:rPr>
              <a:t>T</a:t>
            </a:r>
            <a:r>
              <a:rPr lang="sr-Latn-CS" sz="2100" dirty="0">
                <a:solidFill>
                  <a:srgbClr val="3333CC"/>
                </a:solidFill>
              </a:rPr>
              <a:t>emp\Fajl.txt" For Input As #1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BrCif = 0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b="1" dirty="0">
                <a:solidFill>
                  <a:srgbClr val="FF0000"/>
                </a:solidFill>
              </a:rPr>
              <a:t>EOF(1)</a:t>
            </a:r>
            <a:endParaRPr lang="en-GB" sz="2100" b="1" dirty="0">
              <a:solidFill>
                <a:srgbClr val="FF0000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= </a:t>
            </a:r>
            <a:r>
              <a:rPr lang="sr-Latn-CS" sz="2100" dirty="0">
                <a:solidFill>
                  <a:srgbClr val="FF0000"/>
                </a:solidFill>
              </a:rPr>
              <a:t>Input</a:t>
            </a:r>
            <a:r>
              <a:rPr lang="sr-Latn-CS" sz="2100" dirty="0">
                <a:solidFill>
                  <a:srgbClr val="3333CC"/>
                </a:solidFill>
              </a:rPr>
              <a:t>(1, #1)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If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Like "[0-9]" Then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    BrCif = BrCif + 1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End If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Loop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MsgBox "Ima " &amp; BrCif &amp; " cifara"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Close #1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608886" y="3545503"/>
            <a:ext cx="3499618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/>
              <a:t>F</a:t>
            </a:r>
            <a:r>
              <a:rPr lang="en-GB"/>
              <a:t>unkcija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 vraća True kada se dođe do kraja fajla i False u suprotnom. </a:t>
            </a:r>
            <a:endParaRPr lang="sr-Latn-CS"/>
          </a:p>
          <a:p>
            <a:r>
              <a:rPr lang="en-GB"/>
              <a:t>Argument ove funkcije je handle na otvoreni fajl, naveden bez #. </a:t>
            </a:r>
            <a:r>
              <a:rPr lang="sr-Latn-CS"/>
              <a:t>A</a:t>
            </a:r>
            <a:r>
              <a:rPr lang="en-GB"/>
              <a:t>ko ne koristi</a:t>
            </a:r>
            <a:r>
              <a:rPr lang="sr-Latn-CS"/>
              <a:t>mo</a:t>
            </a:r>
            <a:r>
              <a:rPr lang="en-GB"/>
              <a:t>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, do</a:t>
            </a:r>
            <a:r>
              <a:rPr lang="sr-Latn-CS"/>
              <a:t>lazi</a:t>
            </a:r>
            <a:r>
              <a:rPr lang="en-GB"/>
              <a:t> do greške prilikom pokušaja čitanja nakon poslednjeg karaktera. 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2800350" y="3717032"/>
            <a:ext cx="2808536" cy="88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480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74788"/>
            <a:ext cx="8351838" cy="446405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/>
              <a:t>Naredba </a:t>
            </a: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je pogodna ukoliko svaki red fajla sadrži fiksan broj podataka.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čita podatke iz otvorenog fajla i dodeljuje ih promenljivim koje su odvojene zarezima.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Na primer, pretpostavimo da jedan red fajla čiji je handle </a:t>
            </a:r>
            <a:r>
              <a:rPr lang="sr-Latn-CS" sz="2100" dirty="0" smtClean="0">
                <a:solidFill>
                  <a:srgbClr val="3333CC"/>
                </a:solidFill>
              </a:rPr>
              <a:t>#1</a:t>
            </a:r>
            <a:r>
              <a:rPr lang="sr-Latn-CS" sz="2100" dirty="0" smtClean="0"/>
              <a:t> sadrži string (naveden po navodnicima) i ceo broj (npr. </a:t>
            </a:r>
            <a:r>
              <a:rPr lang="sr-Latn-CS" sz="2100" dirty="0">
                <a:solidFill>
                  <a:srgbClr val="00B050"/>
                </a:solidFill>
              </a:rPr>
              <a:t>"</a:t>
            </a:r>
            <a:r>
              <a:rPr lang="sr-Latn-CS" sz="2100" dirty="0" smtClean="0">
                <a:solidFill>
                  <a:srgbClr val="00B050"/>
                </a:solidFill>
              </a:rPr>
              <a:t>Novembar", 8</a:t>
            </a:r>
            <a:r>
              <a:rPr lang="sr-Latn-CS" sz="2100" dirty="0" smtClean="0"/>
              <a:t>). Učitavanje ova dva podatka u promenljive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se vrši kao: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Input #1,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,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en-GB" sz="1200" dirty="0" smtClean="0"/>
              <a:t> </a:t>
            </a:r>
            <a:endParaRPr lang="sr-Latn-CS" sz="2100" dirty="0" smtClean="0"/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/>
              <a:t>Ilustrujmo naredbu na sledećem primeru. Pretpostavimo da svaki red fajla </a:t>
            </a:r>
            <a:r>
              <a:rPr lang="sr-Latn-CS" sz="2100" dirty="0" smtClean="0">
                <a:solidFill>
                  <a:srgbClr val="FF0000"/>
                </a:solidFill>
              </a:rPr>
              <a:t>Ispit.txt</a:t>
            </a:r>
            <a:r>
              <a:rPr lang="sr-Latn-CS" sz="2100" dirty="0" smtClean="0"/>
              <a:t> sadrži ime i prezime studenta i broj poena koje je taj student dobio na ispitu. Ime i prezime su zadati u formi jednog stringa pod znacima navoda, dok je broj poena realan broj. Student je položio ispit ukoliko je dobio više od 50 poena. Napisati proceduru koja određuje i ispisuje koliko je studenata položilo ispit.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 - Primer</a:t>
            </a:r>
            <a:endParaRPr lang="en-US" sz="3600" smtClean="0"/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971600" y="1828175"/>
            <a:ext cx="7156896" cy="34778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Polozili()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ImePrez As String, Poeni As Single, BrPol As Integer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"C:\Temp\Ispit.txt"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BrPol = 0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 </a:t>
            </a:r>
            <a:r>
              <a:rPr lang="sr-Latn-CS" sz="2000" dirty="0" smtClean="0">
                <a:solidFill>
                  <a:srgbClr val="3333CC"/>
                </a:solidFill>
              </a:rPr>
              <a:t>EOF(1</a:t>
            </a:r>
            <a:r>
              <a:rPr lang="sr-Latn-CS" sz="2000" dirty="0">
                <a:solidFill>
                  <a:srgbClr val="3333CC"/>
                </a:solidFill>
              </a:rPr>
              <a:t>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</a:t>
            </a:r>
            <a:r>
              <a:rPr lang="sr-Latn-CS" sz="2000" dirty="0">
                <a:solidFill>
                  <a:srgbClr val="FF0000"/>
                </a:solidFill>
              </a:rPr>
              <a:t>Input</a:t>
            </a:r>
            <a:r>
              <a:rPr lang="sr-Latn-CS" sz="2000" dirty="0">
                <a:solidFill>
                  <a:srgbClr val="3333CC"/>
                </a:solidFill>
              </a:rPr>
              <a:t> #1, ImePrez, Poeni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Poeni &gt; 50 Then BrPol = BrPol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MsgBox "Položilo je " &amp; BrPol &amp; " studenata"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GB" sz="2000" dirty="0">
              <a:solidFill>
                <a:srgbClr val="3333CC"/>
              </a:solidFill>
            </a:endParaRPr>
          </a:p>
          <a:p>
            <a:r>
              <a:rPr lang="en-GB" sz="2000" dirty="0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642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metod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875"/>
            <a:ext cx="8439150" cy="51847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Vraća ime selektovanog fajla, uključujući i put do njega. 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U pitanju je metod objekta </a:t>
            </a:r>
            <a:r>
              <a:rPr lang="sr-Latn-C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 koji prikazuje klasičan Open dijalog prozor </a:t>
            </a:r>
            <a:r>
              <a:rPr lang="en-US" sz="2100" dirty="0" smtClean="0"/>
              <a:t>(</a:t>
            </a:r>
            <a:r>
              <a:rPr lang="sr-Latn-CS" sz="2100" dirty="0" smtClean="0"/>
              <a:t>sličan onom koji se dobija opcijom File</a:t>
            </a:r>
            <a:r>
              <a:rPr lang="en-US" sz="2100" dirty="0" smtClean="0"/>
              <a:t>/</a:t>
            </a:r>
            <a:r>
              <a:rPr lang="sr-Latn-CS" sz="2100" dirty="0" smtClean="0"/>
              <a:t>Open</a:t>
            </a:r>
            <a:r>
              <a:rPr lang="en-US" sz="2100" dirty="0" smtClean="0"/>
              <a:t>)</a:t>
            </a:r>
            <a:r>
              <a:rPr lang="sr-Latn-CS" sz="2100" dirty="0" smtClean="0"/>
              <a:t>, </a:t>
            </a:r>
            <a:r>
              <a:rPr lang="sr-Latn-CS" sz="2100" u="sng" dirty="0" smtClean="0"/>
              <a:t>ali ne otvara odabrani fajl, već samo vraća ime fajla</a:t>
            </a:r>
            <a:r>
              <a:rPr lang="sr-Latn-CS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sr-Latn-CS" sz="2100" dirty="0" smtClean="0"/>
              <a:t>Sintaksa ovog metoda je</a:t>
            </a:r>
            <a:r>
              <a:rPr lang="en-US" sz="2100" dirty="0" smtClean="0"/>
              <a:t>:</a:t>
            </a:r>
            <a:endParaRPr lang="sr-Latn-ME" sz="2100" dirty="0" smtClean="0"/>
          </a:p>
          <a:p>
            <a:pPr marL="268288" indent="0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Ime = Application.</a:t>
            </a:r>
            <a:r>
              <a:rPr lang="sr-Latn-CS" sz="2100" dirty="0" smtClean="0">
                <a:solidFill>
                  <a:srgbClr val="FF0000"/>
                </a:solidFill>
              </a:rPr>
              <a:t>GetOpenFilename</a:t>
            </a:r>
            <a:r>
              <a:rPr lang="sr-Latn-CS" sz="2100" dirty="0" smtClean="0">
                <a:solidFill>
                  <a:srgbClr val="3333CC"/>
                </a:solidFill>
              </a:rPr>
              <a:t>(FileFilter, FilterIndex, Title,</a:t>
            </a:r>
          </a:p>
          <a:p>
            <a:pPr marL="268288" indent="0" ea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sr-Latn-CS" sz="2100" dirty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                                                  ButtonText, MultiSelect)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</a:pPr>
            <a:r>
              <a:rPr lang="en-US" sz="2100" dirty="0" smtClean="0"/>
              <a:t>   </a:t>
            </a:r>
            <a:r>
              <a:rPr lang="sr-Latn-CS" sz="2100" dirty="0" smtClean="0"/>
              <a:t>gde su argumenti (svi su opcioni):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FileFilter</a:t>
            </a:r>
            <a:r>
              <a:rPr lang="sr-Latn-CS" sz="2000" dirty="0" smtClean="0"/>
              <a:t> – filter fajlova</a:t>
            </a:r>
            <a:r>
              <a:rPr lang="en-US" sz="2000" dirty="0" smtClean="0"/>
              <a:t>, </a:t>
            </a:r>
            <a:r>
              <a:rPr lang="sr-Latn-CS" sz="2000" dirty="0" smtClean="0"/>
              <a:t>string koji određuje tipove fajlova koji će biti prikazani u padajućoj listi </a:t>
            </a:r>
            <a:r>
              <a:rPr lang="sr-Latn-CS" sz="2000" i="1" dirty="0" smtClean="0"/>
              <a:t>Files of type</a:t>
            </a:r>
            <a:r>
              <a:rPr lang="sr-Latn-CS" sz="2000" dirty="0" smtClean="0"/>
              <a:t> prozora Open</a:t>
            </a:r>
            <a:r>
              <a:rPr lang="en-US" sz="2000" dirty="0" smtClean="0"/>
              <a:t>;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</a:rPr>
              <a:t>F</a:t>
            </a:r>
            <a:r>
              <a:rPr lang="sr-Latn-CS" sz="2000" dirty="0" smtClean="0">
                <a:solidFill>
                  <a:srgbClr val="3333CC"/>
                </a:solidFill>
              </a:rPr>
              <a:t>ilterIndex</a:t>
            </a:r>
            <a:r>
              <a:rPr lang="sr-Latn-CS" sz="2000" dirty="0" smtClean="0"/>
              <a:t> – opcija menija koja će biti podrazumevano prikazana;</a:t>
            </a:r>
            <a:endParaRPr lang="en-US" sz="2000" dirty="0" smtClean="0"/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Title</a:t>
            </a:r>
            <a:r>
              <a:rPr lang="sr-Latn-CS" sz="2000" dirty="0" smtClean="0"/>
              <a:t> – naslov prozora. Ukoliko se izostavi, naslov je „Open“;</a:t>
            </a:r>
            <a:endParaRPr lang="en-US" sz="2000" dirty="0" smtClean="0"/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ButtonText</a:t>
            </a:r>
            <a:r>
              <a:rPr lang="sr-Latn-CS" sz="2000" dirty="0" smtClean="0"/>
              <a:t> – samo za Macintosh računare;</a:t>
            </a:r>
            <a:endParaRPr lang="en-US" sz="2000" dirty="0" smtClean="0"/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MultiSelect</a:t>
            </a:r>
            <a:r>
              <a:rPr lang="sr-Latn-CS" sz="2000" dirty="0" smtClean="0"/>
              <a:t> – </a:t>
            </a:r>
            <a:r>
              <a:rPr lang="en-US" sz="2000" dirty="0" smtClean="0"/>
              <a:t>om</a:t>
            </a:r>
            <a:r>
              <a:rPr lang="sr-Latn-CS" sz="2000" dirty="0" smtClean="0"/>
              <a:t>ogućava selekciju više fajlova (True), a ako je False (podrazumevano), može se selektovati samo jedan fajl.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61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Line Input #</a:t>
            </a:r>
            <a:endParaRPr lang="en-US" sz="3600" smtClean="0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323528" y="1417712"/>
            <a:ext cx="8280400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200" dirty="0"/>
              <a:t>Naredba </a:t>
            </a:r>
            <a:r>
              <a:rPr lang="sr-Latn-CS" sz="2200" dirty="0">
                <a:solidFill>
                  <a:srgbClr val="3333CC"/>
                </a:solidFill>
              </a:rPr>
              <a:t>Line Input #</a:t>
            </a:r>
            <a:r>
              <a:rPr lang="sr-Latn-CS" sz="2200" dirty="0"/>
              <a:t> čita jednu liniju teksta (do znaka za novi red) i pročitanu liniju smešta u </a:t>
            </a:r>
            <a:r>
              <a:rPr lang="sr-Latn-CS" sz="2200" dirty="0">
                <a:solidFill>
                  <a:srgbClr val="3333CC"/>
                </a:solidFill>
              </a:rPr>
              <a:t>String</a:t>
            </a:r>
            <a:r>
              <a:rPr lang="sr-Latn-CS" sz="2200" dirty="0"/>
              <a:t> promenljivu. </a:t>
            </a:r>
          </a:p>
          <a:p>
            <a:pPr marL="268288" indent="-268288"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200" dirty="0"/>
              <a:t>Sintaksa ove naredbe je:</a:t>
            </a:r>
            <a:endParaRPr lang="en-GB" sz="2200" dirty="0"/>
          </a:p>
          <a:p>
            <a:pPr marL="268288" indent="-268288">
              <a:spcBef>
                <a:spcPts val="0"/>
              </a:spcBef>
              <a:spcAft>
                <a:spcPts val="600"/>
              </a:spcAft>
              <a:tabLst>
                <a:tab pos="265113" algn="l"/>
              </a:tabLst>
            </a:pPr>
            <a:r>
              <a:rPr lang="sr-Latn-CS" sz="2200" dirty="0"/>
              <a:t>	</a:t>
            </a:r>
            <a:r>
              <a:rPr lang="sr-Latn-CS" sz="2200" dirty="0">
                <a:solidFill>
                  <a:srgbClr val="3333CC"/>
                </a:solidFill>
              </a:rPr>
              <a:t>Line Input #filenumber, varname</a:t>
            </a:r>
            <a:endParaRPr lang="en-GB" sz="2200" dirty="0">
              <a:solidFill>
                <a:srgbClr val="3333CC"/>
              </a:solidFill>
            </a:endParaRP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tabLst>
                <a:tab pos="265113" algn="l"/>
              </a:tabLst>
            </a:pPr>
            <a:r>
              <a:rPr lang="en-GB" sz="2200" dirty="0"/>
              <a:t>	</a:t>
            </a:r>
            <a:r>
              <a:rPr lang="en-GB" sz="2200" dirty="0" err="1"/>
              <a:t>gde</a:t>
            </a:r>
            <a:r>
              <a:rPr lang="en-GB" sz="2200" dirty="0"/>
              <a:t> je </a:t>
            </a:r>
            <a:r>
              <a:rPr lang="sr-Latn-CS" sz="2200" dirty="0">
                <a:solidFill>
                  <a:srgbClr val="3333CC"/>
                </a:solidFill>
              </a:rPr>
              <a:t>varname</a:t>
            </a:r>
            <a:r>
              <a:rPr lang="en-GB" sz="2200" dirty="0"/>
              <a:t> </a:t>
            </a:r>
            <a:r>
              <a:rPr lang="en-GB" sz="2200" dirty="0" err="1"/>
              <a:t>ime</a:t>
            </a:r>
            <a:r>
              <a:rPr lang="en-GB" sz="2200" dirty="0"/>
              <a:t> </a:t>
            </a:r>
            <a:r>
              <a:rPr lang="en-GB" sz="2200" dirty="0" err="1"/>
              <a:t>promenljive</a:t>
            </a:r>
            <a:r>
              <a:rPr lang="en-GB" sz="2200" dirty="0"/>
              <a:t> u </a:t>
            </a:r>
            <a:r>
              <a:rPr lang="en-GB" sz="2200" dirty="0" err="1"/>
              <a:t>koju</a:t>
            </a:r>
            <a:r>
              <a:rPr lang="en-GB" sz="2200" dirty="0"/>
              <a:t> </a:t>
            </a:r>
            <a:r>
              <a:rPr lang="en-GB" sz="2200" dirty="0" err="1"/>
              <a:t>smeštamo</a:t>
            </a:r>
            <a:r>
              <a:rPr lang="en-GB" sz="2200" dirty="0"/>
              <a:t> </a:t>
            </a:r>
            <a:r>
              <a:rPr lang="en-GB" sz="2200" dirty="0" err="1"/>
              <a:t>pročitanu</a:t>
            </a:r>
            <a:r>
              <a:rPr lang="en-GB" sz="2200" dirty="0"/>
              <a:t> </a:t>
            </a:r>
            <a:r>
              <a:rPr lang="en-GB" sz="2200" dirty="0" err="1"/>
              <a:t>liniju</a:t>
            </a:r>
            <a:r>
              <a:rPr lang="en-GB" sz="2200" dirty="0"/>
              <a:t>.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en-GB" sz="2200" dirty="0" err="1"/>
              <a:t>Dalji</a:t>
            </a:r>
            <a:r>
              <a:rPr lang="en-GB" sz="2200" dirty="0"/>
              <a:t> rad se </a:t>
            </a:r>
            <a:r>
              <a:rPr lang="en-GB" sz="2200" dirty="0" err="1"/>
              <a:t>svodi</a:t>
            </a:r>
            <a:r>
              <a:rPr lang="en-GB" sz="2200" dirty="0"/>
              <a:t> </a:t>
            </a:r>
            <a:r>
              <a:rPr lang="en-GB" sz="2200" dirty="0" err="1"/>
              <a:t>na</a:t>
            </a:r>
            <a:r>
              <a:rPr lang="en-GB" sz="2200" dirty="0"/>
              <a:t> </a:t>
            </a:r>
            <a:r>
              <a:rPr lang="en-GB" sz="2200" dirty="0" err="1"/>
              <a:t>obradu</a:t>
            </a:r>
            <a:r>
              <a:rPr lang="en-GB" sz="2200" dirty="0"/>
              <a:t> </a:t>
            </a:r>
            <a:r>
              <a:rPr lang="en-GB" sz="2200" dirty="0" err="1"/>
              <a:t>stringova</a:t>
            </a:r>
            <a:r>
              <a:rPr lang="en-GB" sz="22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32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Upis u tekst fajl. Naredba Write #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50825" y="1322982"/>
            <a:ext cx="8424863" cy="531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Za upis u tekstualni fajl koristimo naredbe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i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.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Naredba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služi za upis </a:t>
            </a:r>
            <a:r>
              <a:rPr lang="sr-Latn-CS" sz="2100" dirty="0" smtClean="0"/>
              <a:t>liste </a:t>
            </a:r>
            <a:r>
              <a:rPr lang="sr-Latn-CS" sz="2100" dirty="0"/>
              <a:t>vrednosti. </a:t>
            </a:r>
            <a:r>
              <a:rPr lang="sr-Latn-CS" sz="2100" dirty="0">
                <a:solidFill>
                  <a:srgbClr val="00B050"/>
                </a:solidFill>
              </a:rPr>
              <a:t>Upisane vrednosti su razdvojene zarezima</a:t>
            </a:r>
            <a:r>
              <a:rPr lang="en-US" sz="2100" dirty="0">
                <a:solidFill>
                  <a:srgbClr val="00B050"/>
                </a:solidFill>
              </a:rPr>
              <a:t> u </a:t>
            </a:r>
            <a:r>
              <a:rPr lang="en-US" sz="2100" dirty="0" err="1">
                <a:solidFill>
                  <a:srgbClr val="00B050"/>
                </a:solidFill>
              </a:rPr>
              <a:t>fajlu</a:t>
            </a:r>
            <a:r>
              <a:rPr lang="sr-Latn-CS" sz="2100" dirty="0">
                <a:solidFill>
                  <a:srgbClr val="00B050"/>
                </a:solidFill>
              </a:rPr>
              <a:t>, dok se stringovi nalaze pod znacima navoda.</a:t>
            </a:r>
            <a:r>
              <a:rPr lang="sr-Latn-CS" sz="2100" dirty="0"/>
              <a:t> </a:t>
            </a:r>
            <a:endParaRPr lang="en-US" sz="2100" dirty="0"/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Podaci upisani u fajl </a:t>
            </a:r>
            <a:r>
              <a:rPr lang="en-US" sz="2100" dirty="0" err="1"/>
              <a:t>sa</a:t>
            </a:r>
            <a:r>
              <a:rPr lang="sr-Latn-CS" sz="2100" dirty="0"/>
              <a:t>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se obično čitaju naredbom </a:t>
            </a:r>
            <a:r>
              <a:rPr lang="sr-Latn-CS" sz="2100" dirty="0">
                <a:solidFill>
                  <a:srgbClr val="3333CC"/>
                </a:solidFill>
              </a:rPr>
              <a:t>Input #</a:t>
            </a:r>
            <a:r>
              <a:rPr lang="en-US" sz="2100" dirty="0"/>
              <a:t> (</a:t>
            </a:r>
            <a:r>
              <a:rPr lang="en-US" sz="2100" dirty="0" err="1"/>
              <a:t>setite</a:t>
            </a:r>
            <a:r>
              <a:rPr lang="en-US" sz="2100" dirty="0"/>
              <a:t> se </a:t>
            </a:r>
            <a:r>
              <a:rPr lang="en-US" sz="2100" dirty="0" err="1"/>
              <a:t>znaka</a:t>
            </a:r>
            <a:r>
              <a:rPr lang="en-US" sz="2100" dirty="0"/>
              <a:t> </a:t>
            </a:r>
            <a:r>
              <a:rPr lang="en-US" sz="2100" dirty="0" err="1"/>
              <a:t>navoda</a:t>
            </a:r>
            <a:r>
              <a:rPr lang="en-US" sz="2100" dirty="0"/>
              <a:t> </a:t>
            </a:r>
            <a:r>
              <a:rPr lang="en-US" sz="2100" dirty="0" err="1"/>
              <a:t>pri</a:t>
            </a:r>
            <a:r>
              <a:rPr lang="en-US" sz="2100" dirty="0"/>
              <a:t> </a:t>
            </a:r>
            <a:r>
              <a:rPr lang="sr-Latn-CS" sz="2100" dirty="0"/>
              <a:t>čitanju stringova sa </a:t>
            </a:r>
            <a:r>
              <a:rPr lang="sr-Latn-CS" sz="2100" dirty="0">
                <a:solidFill>
                  <a:srgbClr val="3333CC"/>
                </a:solidFill>
              </a:rPr>
              <a:t>Input #</a:t>
            </a:r>
            <a:r>
              <a:rPr lang="en-US" sz="2100" dirty="0"/>
              <a:t>)</a:t>
            </a:r>
            <a:r>
              <a:rPr lang="sr-Latn-CS" sz="2100" dirty="0"/>
              <a:t>.</a:t>
            </a:r>
            <a:endParaRPr lang="en-US" sz="2100" dirty="0"/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Sintaksa naredbe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je: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sr-Latn-CS" sz="2100" dirty="0">
                <a:solidFill>
                  <a:srgbClr val="3333CC"/>
                </a:solidFill>
              </a:rPr>
              <a:t>Write #filenumber, outputlist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 dirty="0"/>
              <a:t>	</a:t>
            </a:r>
            <a:r>
              <a:rPr lang="sr-Latn-CS" sz="2100" dirty="0"/>
              <a:t>gde je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</a:t>
            </a:r>
            <a:r>
              <a:rPr lang="sr-Latn-CS" sz="2100" u="sng" dirty="0"/>
              <a:t>lista promenljivih razdvojenih zarezima</a:t>
            </a:r>
            <a:r>
              <a:rPr lang="sr-Latn-CS" sz="2100" dirty="0"/>
              <a:t> koje se upisuju u fajl. Umesto promenljive se može navesti i konstantna vrednost, bilo numerička, stringovna ili logička. Ukoliko se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izostavi, upisuje se prazna linija u fajl.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Ukoliko želimo da nakon ispisa ostanemo u istom redu, naredbu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treba završiti tačka-zarezom.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36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Print #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1520" y="1242368"/>
            <a:ext cx="8712200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Naredba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 takođe služi za upis </a:t>
            </a:r>
            <a:r>
              <a:rPr lang="sr-Latn-CS" sz="2100" dirty="0" smtClean="0"/>
              <a:t>liste </a:t>
            </a:r>
            <a:r>
              <a:rPr lang="sr-Latn-CS" sz="2100" dirty="0"/>
              <a:t>vrednosti i njena sintaksa je:</a:t>
            </a:r>
          </a:p>
          <a:p>
            <a:pPr marL="268288" indent="-268288"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Print #filenumber, outputlist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 dirty="0"/>
              <a:t>	gde je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lista vrednosti koje </a:t>
            </a:r>
            <a:r>
              <a:rPr lang="sr-Latn-CS" sz="2100" dirty="0" smtClean="0"/>
              <a:t>želimo da upišemo </a:t>
            </a:r>
            <a:r>
              <a:rPr lang="sr-Latn-CS" sz="2100" dirty="0"/>
              <a:t>u fajl. </a:t>
            </a:r>
            <a:r>
              <a:rPr lang="sr-Latn-CS" sz="2100" dirty="0">
                <a:solidFill>
                  <a:srgbClr val="00B050"/>
                </a:solidFill>
              </a:rPr>
              <a:t>Ukoliko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>
                <a:solidFill>
                  <a:srgbClr val="00B050"/>
                </a:solidFill>
              </a:rPr>
              <a:t> ima više vrednosti, te vrednosti treba razdvajati tačka-zarezom. Ako se razdvajaju zarezima, u fajlu će odgovarajuće vrednosti biti razdvojene tabovima.</a:t>
            </a:r>
            <a:r>
              <a:rPr lang="sr-Latn-CS" sz="2100" dirty="0"/>
              <a:t> 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Za razliku od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, tekst je upisan onako kako smo mi naveli, bez dodavanja znaka navoda oko stringova i zareza koji razdvajaju pojedinačne unose. Ukoliko se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izostavi, upisuje se prazna linija u fajl. 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Podaci upisani u fajl naredbom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 se obično čitaju naredbama </a:t>
            </a:r>
            <a:r>
              <a:rPr lang="sr-Latn-CS" sz="2100" dirty="0">
                <a:solidFill>
                  <a:srgbClr val="3333CC"/>
                </a:solidFill>
              </a:rPr>
              <a:t>Input</a:t>
            </a:r>
            <a:r>
              <a:rPr lang="sr-Latn-CS" sz="2100" dirty="0"/>
              <a:t> i </a:t>
            </a:r>
            <a:r>
              <a:rPr lang="sr-Latn-CS" sz="2100" dirty="0">
                <a:solidFill>
                  <a:srgbClr val="3333CC"/>
                </a:solidFill>
              </a:rPr>
              <a:t>Line Input #</a:t>
            </a:r>
            <a:r>
              <a:rPr lang="sr-Latn-CS" sz="2100" dirty="0"/>
              <a:t>.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Kao kod naredbe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, ako želimo da nakon ispisa ostanemo u istom redu, naredbu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 treba završiti tačka-zarezom.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9388" y="1311275"/>
            <a:ext cx="8713787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Napisati proceduru koj</a:t>
            </a:r>
            <a:r>
              <a:rPr lang="en-US" sz="2100"/>
              <a:t>a</a:t>
            </a:r>
            <a:r>
              <a:rPr lang="sr-Latn-CS" sz="2100"/>
              <a:t> otvara tekstualni fajl C:\Fajl.txt i sve linije fajla koje sadrže reč “VBA” prepisuj</a:t>
            </a:r>
            <a:r>
              <a:rPr lang="en-US" sz="2100"/>
              <a:t>e</a:t>
            </a:r>
            <a:r>
              <a:rPr lang="sr-Latn-CS" sz="2100"/>
              <a:t> u radni list. Pored pronađene linije, u radni list upisati i redni broj linije i njenu dužinu.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07504" y="2640876"/>
            <a:ext cx="4417363" cy="3170099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Podstring()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 As Integer, BrLin As Integer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</a:t>
            </a:r>
            <a:r>
              <a:rPr lang="sr-Latn-CS" sz="2000" dirty="0">
                <a:solidFill>
                  <a:srgbClr val="3333CC"/>
                </a:solidFill>
              </a:rPr>
              <a:t> Linija As String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"C:\Fajl.txt"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1) = "Linija"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2) = "Broj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3) = "Dužina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Range("A1:C1").Font.Bold = True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I =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BrLin = 0</a:t>
            </a:r>
            <a:endParaRPr lang="en-GB" sz="2000" dirty="0">
              <a:solidFill>
                <a:srgbClr val="3333CC"/>
              </a:solidFill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644008" y="2631653"/>
            <a:ext cx="4464496" cy="3785652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>
            <a:spAutoFit/>
          </a:bodyPr>
          <a:lstStyle/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>
                <a:solidFill>
                  <a:srgbClr val="3333CC"/>
                </a:solidFill>
              </a:rPr>
              <a:t>EOF(1)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Line Input #1,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BrLin = BrLin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InStr(Linija, "VBA") &lt;&gt; 0 Then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I = I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1) =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2) = BrLin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3) = Len(Linija)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End If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sr-Latn-CS" sz="2000" dirty="0">
                <a:solidFill>
                  <a:srgbClr val="3333CC"/>
                </a:solidFill>
              </a:rPr>
              <a:t>End Sub</a:t>
            </a:r>
            <a:endParaRPr lang="en-GB" sz="20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0825" y="1203325"/>
            <a:ext cx="86423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Formirati fajl </a:t>
            </a:r>
            <a:r>
              <a:rPr lang="sr-Latn-CS" sz="2100" b="1">
                <a:solidFill>
                  <a:schemeClr val="tx2"/>
                </a:solidFill>
              </a:rPr>
              <a:t>Vrednosti.txt</a:t>
            </a:r>
            <a:r>
              <a:rPr lang="sr-Latn-CS" sz="2100"/>
              <a:t> koji sadrži numeričke vrednosti ćelija selektovanog opsega (svaka u zasebnom redu fajla) u formatu:</a:t>
            </a:r>
          </a:p>
          <a:p>
            <a:pPr marL="268288" indent="-268288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>
                <a:solidFill>
                  <a:srgbClr val="339933"/>
                </a:solidFill>
              </a:rPr>
              <a:t>vrsta: I, kolona: J, vrednost: X</a:t>
            </a: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/>
              <a:t>gde je X vrednost ćelije u I-toj vrsti i J-toj koloni selektovanog opsega. Ne upisivati prazne ćelije i one koje ne sadrže broj.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49300" y="2836451"/>
            <a:ext cx="7783140" cy="3893374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Vrednosti()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I As Integer, J As Integer, Cel As Variant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Open "C:\Temp\Vrednosti.txt" For Output As #1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I = 1 To Selection.Rows.Count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For J = 1 To Selection.Columns.Count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Cel = Selection.Cells(I, J)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If Cel &lt;&gt; "" And IsNumeric(Cel) Then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    Print #1, "vrsta: " &amp; I &amp; ", kolona: " &amp; J &amp; ", vrednost: " &amp; Cel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End If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Close #1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446343" y="5705475"/>
            <a:ext cx="3313112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Šta bi se upisalo u fajl da je umesto Print korišćeno Write?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H="1" flipV="1">
            <a:off x="2499398" y="5180636"/>
            <a:ext cx="1937420" cy="8546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</a:t>
            </a:r>
            <a:endParaRPr lang="en-US" sz="36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7788"/>
            <a:ext cx="8583612" cy="46736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U pitanju je string koji određuje tipove fajlova koji će biti prikazani u padajućoj listi </a:t>
            </a:r>
            <a:r>
              <a:rPr lang="sr-Latn-CS" sz="2100" i="1" dirty="0" smtClean="0"/>
              <a:t>Files of type</a:t>
            </a:r>
            <a:r>
              <a:rPr lang="sr-Latn-CS" sz="2100" dirty="0" smtClean="0"/>
              <a:t> prozora Open.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svaki tip fajla koji spe</a:t>
            </a:r>
            <a:r>
              <a:rPr lang="en-US" sz="2100" dirty="0" smtClean="0"/>
              <a:t>ci</a:t>
            </a:r>
            <a:r>
              <a:rPr lang="sr-Latn-CS" sz="2100" dirty="0" smtClean="0"/>
              <a:t>ficiramo, potrebno je navesti dva dela odvojena zarezom. </a:t>
            </a:r>
            <a:r>
              <a:rPr lang="en-US" sz="2100" dirty="0" smtClean="0"/>
              <a:t>Na primer, </a:t>
            </a:r>
            <a:r>
              <a:rPr lang="en-US" sz="2100" dirty="0" err="1" smtClean="0"/>
              <a:t>za</a:t>
            </a:r>
            <a:r>
              <a:rPr lang="sr-Latn-CS" sz="2100" dirty="0" smtClean="0"/>
              <a:t> .txt fajlove</a:t>
            </a:r>
            <a:r>
              <a:rPr lang="en-US" sz="2100" dirty="0" smtClean="0"/>
              <a:t>, f</a:t>
            </a:r>
            <a:r>
              <a:rPr lang="sr-Latn-CS" sz="2100" dirty="0" smtClean="0"/>
              <a:t>ilter bi mogao biti 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Filter1 = </a:t>
            </a:r>
            <a:r>
              <a:rPr lang="en-US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9933"/>
                </a:solidFill>
              </a:rPr>
              <a:t>Tekstualni</a:t>
            </a:r>
            <a:r>
              <a:rPr lang="en-US" sz="2100" dirty="0" smtClean="0">
                <a:solidFill>
                  <a:srgbClr val="339933"/>
                </a:solidFill>
              </a:rPr>
              <a:t> </a:t>
            </a:r>
            <a:r>
              <a:rPr lang="en-US" sz="2100" dirty="0" err="1" smtClean="0">
                <a:solidFill>
                  <a:srgbClr val="339933"/>
                </a:solidFill>
              </a:rPr>
              <a:t>fajlovi</a:t>
            </a:r>
            <a:r>
              <a:rPr lang="en-US" sz="2100" dirty="0" smtClean="0">
                <a:solidFill>
                  <a:srgbClr val="339933"/>
                </a:solidFill>
              </a:rPr>
              <a:t> (*.txt)</a:t>
            </a:r>
            <a:r>
              <a:rPr lang="en-US" sz="2100" dirty="0" smtClean="0"/>
              <a:t>,</a:t>
            </a:r>
            <a:r>
              <a:rPr lang="en-US" sz="2100" dirty="0" smtClean="0">
                <a:solidFill>
                  <a:srgbClr val="FF0000"/>
                </a:solidFill>
              </a:rPr>
              <a:t>*.txt</a:t>
            </a:r>
            <a:r>
              <a:rPr lang="en-US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/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Prvi je tekst koji se prikazuje u padajućoj listi </a:t>
            </a:r>
            <a:r>
              <a:rPr lang="sr-Latn-CS" sz="2100" i="1" dirty="0" smtClean="0"/>
              <a:t>Files of type </a:t>
            </a:r>
            <a:r>
              <a:rPr lang="sr-Latn-CS" sz="2100" dirty="0" smtClean="0"/>
              <a:t>(</a:t>
            </a:r>
            <a:r>
              <a:rPr lang="sr-Latn-CS" sz="2100" dirty="0" smtClean="0">
                <a:solidFill>
                  <a:srgbClr val="339933"/>
                </a:solidFill>
              </a:rPr>
              <a:t>zeleno</a:t>
            </a:r>
            <a:r>
              <a:rPr lang="sr-Latn-CS" sz="2100" dirty="0" smtClean="0"/>
              <a:t>), a drugi određuje tip fajlova koji će biti prikazani u listi (</a:t>
            </a:r>
            <a:r>
              <a:rPr lang="sr-Latn-CS" sz="2100" dirty="0" smtClean="0">
                <a:solidFill>
                  <a:srgbClr val="FF0000"/>
                </a:solidFill>
              </a:rPr>
              <a:t>crveno</a:t>
            </a:r>
            <a:r>
              <a:rPr lang="sr-Latn-CS" sz="2100" dirty="0" smtClean="0"/>
              <a:t>).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Ukoliko želimo da prikažemo više tipova fajlova u padajućoj listi, filter bi se definisao na sledeći način: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Filter2 =	"Tekstualni fajlovi (*.txt),*.txt,"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	"Word fajlovi (*.doc),*.doc,"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	"Excel fajlovi (*.xls),*.xls,"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	"Svi fajlovi (*.*),*.*"</a:t>
            </a:r>
            <a:endParaRPr lang="sr-Latn-CS" sz="2100" dirty="0" smtClean="0"/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5293949" y="5816601"/>
            <a:ext cx="338250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Filter2 </a:t>
            </a:r>
            <a:r>
              <a:rPr lang="sr-Latn-CS"/>
              <a:t>je jedan string, prikaz</a:t>
            </a:r>
            <a:r>
              <a:rPr lang="en-US"/>
              <a:t>an</a:t>
            </a:r>
            <a:r>
              <a:rPr lang="sr-Latn-CS"/>
              <a:t> u više redova radi preglednosti</a:t>
            </a:r>
            <a:endParaRPr lang="en-GB"/>
          </a:p>
        </p:txBody>
      </p:sp>
      <p:sp>
        <p:nvSpPr>
          <p:cNvPr id="5125" name="Line 9"/>
          <p:cNvSpPr>
            <a:spLocks noChangeShapeType="1"/>
          </p:cNvSpPr>
          <p:nvPr/>
        </p:nvSpPr>
        <p:spPr bwMode="auto">
          <a:xfrm flipH="1" flipV="1">
            <a:off x="4211960" y="5757070"/>
            <a:ext cx="1080120" cy="4151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7718425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Application.GetOpenFilename(Filter1) </a:t>
            </a:r>
            <a:r>
              <a:rPr lang="sr-Latn-CS" sz="2100" smtClean="0"/>
              <a:t>bi dala prozor </a:t>
            </a: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14575"/>
            <a:ext cx="6783387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Rectangle 1"/>
          <p:cNvSpPr>
            <a:spLocks noChangeArrowheads="1"/>
          </p:cNvSpPr>
          <p:nvPr/>
        </p:nvSpPr>
        <p:spPr bwMode="auto">
          <a:xfrm>
            <a:off x="2236788" y="1773238"/>
            <a:ext cx="464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>
                <a:solidFill>
                  <a:srgbClr val="3333CC"/>
                </a:solidFill>
              </a:rPr>
              <a:t>Filter1 = </a:t>
            </a:r>
            <a:r>
              <a:rPr lang="en-US" sz="2100">
                <a:solidFill>
                  <a:srgbClr val="3333CC"/>
                </a:solidFill>
              </a:rPr>
              <a:t>"Tekstualni fajlovi (*.txt),*.txt"</a:t>
            </a:r>
            <a:endParaRPr lang="sr-Latn-CS" sz="210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196975"/>
            <a:ext cx="8294687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Application.GetOpenFilename(Filter2, 3) </a:t>
            </a:r>
            <a:r>
              <a:rPr lang="sr-Latn-CS" sz="2100" smtClean="0"/>
              <a:t>bi dala prozor 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51088"/>
            <a:ext cx="6783387" cy="442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819150" y="1628775"/>
            <a:ext cx="74882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Filter2 =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r>
              <a:rPr lang="sr-Latn-CS" sz="1900">
                <a:solidFill>
                  <a:srgbClr val="FF0000"/>
                </a:solidFill>
              </a:rPr>
              <a:t>Tekstualni fajlovi (*.txt),*.txt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Word fajlovi (*.doc),*.doc</a:t>
            </a:r>
            <a:r>
              <a:rPr lang="sr-Latn-CS" sz="1900">
                <a:solidFill>
                  <a:srgbClr val="3333CC"/>
                </a:solidFill>
              </a:rPr>
              <a:t>," &amp; _</a:t>
            </a:r>
          </a:p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	</a:t>
            </a:r>
            <a:r>
              <a:rPr lang="en-US" sz="1900">
                <a:solidFill>
                  <a:srgbClr val="3333CC"/>
                </a:solidFill>
              </a:rPr>
              <a:t>           </a:t>
            </a:r>
            <a:r>
              <a:rPr lang="sr-Latn-CS" sz="1900">
                <a:solidFill>
                  <a:srgbClr val="FF0000"/>
                </a:solidFill>
              </a:rPr>
              <a:t>"Excel fajlovi (*.xls),*.xls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Svi fajlovi (*.*),*.*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endParaRPr lang="sr-Latn-CS" sz="19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580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</a:t>
            </a:r>
            <a:r>
              <a:rPr lang="sr-Latn-CS" sz="3600" smtClean="0"/>
              <a:t>i GetSaveAsFilename 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38288"/>
            <a:ext cx="8510587" cy="46085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GetOpenFilename</a:t>
            </a:r>
            <a:r>
              <a:rPr lang="sr-Latn-CS" sz="2100" dirty="0" smtClean="0"/>
              <a:t> vraća False ako korisnik pritisne dugme Cancel </a:t>
            </a:r>
            <a:r>
              <a:rPr lang="en-US" sz="2100" dirty="0" err="1" smtClean="0"/>
              <a:t>ili</a:t>
            </a:r>
            <a:r>
              <a:rPr lang="en-US" sz="2100" dirty="0" smtClean="0"/>
              <a:t> </a:t>
            </a:r>
            <a:r>
              <a:rPr lang="sr-Latn-CS" sz="2100" dirty="0" smtClean="0"/>
              <a:t>zatvori prozor pomoću dugmeta ☒ u gornjem desnom uglu.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Sličan metodu </a:t>
            </a:r>
            <a:r>
              <a:rPr lang="sr-Latn-CS" sz="2100" dirty="0" smtClean="0">
                <a:solidFill>
                  <a:srgbClr val="3333CC"/>
                </a:solidFill>
              </a:rPr>
              <a:t>GetOpenFilename</a:t>
            </a:r>
            <a:r>
              <a:rPr lang="sr-Latn-CS" sz="2100" dirty="0" smtClean="0"/>
              <a:t> je metod </a:t>
            </a:r>
            <a:r>
              <a:rPr lang="sr-Latn-CS" sz="2100" dirty="0" smtClean="0">
                <a:solidFill>
                  <a:srgbClr val="3333CC"/>
                </a:solidFill>
              </a:rPr>
              <a:t>GetSaveAsFilename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GetSaveAsFilename</a:t>
            </a:r>
            <a:r>
              <a:rPr lang="sr-Latn-CS" sz="2100" dirty="0" smtClean="0"/>
              <a:t> je metod objekta </a:t>
            </a:r>
            <a:r>
              <a:rPr lang="sr-Latn-C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 koji prikazuje Save As dijalog boks i čeka da korisnik selektuje fajl. Vraća ime fajla, uključujući i put, i ne vrši nikakvu akciju nad selektovanim fajlom.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Za razliku od </a:t>
            </a:r>
            <a:r>
              <a:rPr lang="sr-Latn-CS" sz="2100" dirty="0" smtClean="0">
                <a:solidFill>
                  <a:srgbClr val="3333CC"/>
                </a:solidFill>
              </a:rPr>
              <a:t>GetOpenFilename</a:t>
            </a:r>
            <a:r>
              <a:rPr lang="sr-Latn-CS" sz="2100" dirty="0" smtClean="0"/>
              <a:t>, ovaj metod za prvi argument ima opciono </a:t>
            </a:r>
            <a:r>
              <a:rPr lang="sr-Latn-CS" sz="2100" dirty="0" smtClean="0">
                <a:solidFill>
                  <a:srgbClr val="3333CC"/>
                </a:solidFill>
              </a:rPr>
              <a:t>InitialFilename</a:t>
            </a:r>
            <a:r>
              <a:rPr lang="sr-Latn-CS" sz="2100" dirty="0" smtClean="0"/>
              <a:t>, koje sugeriše ime fajla. Ukoliko se izostavi, uzima se ime aktivne radne sveske. Druga razlika je da </a:t>
            </a:r>
            <a:r>
              <a:rPr lang="sr-Latn-CS" sz="2100" dirty="0" smtClean="0">
                <a:solidFill>
                  <a:srgbClr val="3333CC"/>
                </a:solidFill>
              </a:rPr>
              <a:t>GetSaveAsFilename</a:t>
            </a:r>
            <a:r>
              <a:rPr lang="sr-Latn-CS" sz="2100" dirty="0" smtClean="0"/>
              <a:t> nema za poslednji argument </a:t>
            </a:r>
            <a:r>
              <a:rPr lang="sr-Latn-CS" sz="2100" dirty="0" smtClean="0">
                <a:solidFill>
                  <a:srgbClr val="3333CC"/>
                </a:solidFill>
              </a:rPr>
              <a:t>MultiSelect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Još jednom napominjemo da </a:t>
            </a:r>
            <a:r>
              <a:rPr lang="sr-Latn-CS" sz="2100" u="sng" dirty="0" smtClean="0"/>
              <a:t>ove dve metode služe za odabir fajlova</a:t>
            </a:r>
            <a:r>
              <a:rPr lang="en-US" sz="2100" dirty="0" smtClean="0"/>
              <a:t>!</a:t>
            </a:r>
            <a:r>
              <a:rPr lang="sr-Latn-CS" sz="2100" dirty="0" smtClean="0"/>
              <a:t> 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Za odabir foldera je najpogodnije koristiti </a:t>
            </a: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objekt.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11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776"/>
            <a:ext cx="8510587" cy="50403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objekt postoji počev od Excel-a 2002, tako da u ranijim verzijama Excel-a ovakav način odabira foldera neće raditi. Osim foldera, pomoću ovog objekta se mogu selektovati i fajlovi.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Ovaj objekt se dobija pomoću </a:t>
            </a: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osobine objekta </a:t>
            </a:r>
            <a:r>
              <a:rPr lang="sr-Latn-C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. Ova osobina ima jedan argument, </a:t>
            </a:r>
            <a:r>
              <a:rPr lang="sr-Latn-CS" sz="2100" dirty="0" smtClean="0">
                <a:solidFill>
                  <a:srgbClr val="3333CC"/>
                </a:solidFill>
              </a:rPr>
              <a:t>fileDialogType</a:t>
            </a:r>
            <a:r>
              <a:rPr lang="sr-Latn-CS" sz="2100" dirty="0" smtClean="0"/>
              <a:t>, koji definiše tip dijaloga i ima četiri moguće vrednosti: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msoFileDialogFilePicker</a:t>
            </a:r>
            <a:r>
              <a:rPr lang="sr-Latn-CS" sz="2000" dirty="0" smtClean="0"/>
              <a:t> – dijalog za odabir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msoFileDialogFolderPicker</a:t>
            </a:r>
            <a:r>
              <a:rPr lang="sr-Latn-CS" sz="2000" dirty="0" smtClean="0"/>
              <a:t> – dijalog za odabir foldera; 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msoFileDialogOpen</a:t>
            </a:r>
            <a:r>
              <a:rPr lang="sr-Latn-CS" sz="2000" dirty="0" smtClean="0"/>
              <a:t> – dijalog za otvaranje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msoFileDialogSaveAs</a:t>
            </a:r>
            <a:r>
              <a:rPr lang="sr-Latn-CS" sz="2000" dirty="0" smtClean="0"/>
              <a:t> </a:t>
            </a:r>
            <a:r>
              <a:rPr lang="en-GB" sz="2000" dirty="0" smtClean="0"/>
              <a:t>– </a:t>
            </a:r>
            <a:r>
              <a:rPr lang="en-GB" sz="2000" dirty="0" err="1" smtClean="0"/>
              <a:t>dijalog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snimanje</a:t>
            </a:r>
            <a:r>
              <a:rPr lang="en-GB" sz="2000" dirty="0" smtClean="0"/>
              <a:t> </a:t>
            </a:r>
            <a:r>
              <a:rPr lang="en-GB" sz="2000" dirty="0" err="1" smtClean="0"/>
              <a:t>fajla</a:t>
            </a:r>
            <a:r>
              <a:rPr lang="en-GB" sz="2000" dirty="0" smtClean="0"/>
              <a:t>.</a:t>
            </a:r>
            <a:endParaRPr lang="sr-Latn-CS" sz="2000" dirty="0" smtClean="0"/>
          </a:p>
          <a:p>
            <a:pPr marL="239713" indent="-239713" eaLnBrk="1" hangingPunct="1">
              <a:lnSpc>
                <a:spcPct val="95000"/>
              </a:lnSpc>
              <a:spcBef>
                <a:spcPts val="1800"/>
              </a:spcBef>
              <a:buClr>
                <a:schemeClr val="tx1"/>
              </a:buClr>
            </a:pPr>
            <a:r>
              <a:rPr lang="sr-Latn-CS" sz="2100" dirty="0" smtClean="0"/>
              <a:t>Dakle, kreiranje </a:t>
            </a:r>
            <a:r>
              <a:rPr lang="sr-Latn-CS" sz="2100" dirty="0" smtClean="0">
                <a:solidFill>
                  <a:srgbClr val="3333CC"/>
                </a:solidFill>
              </a:rPr>
              <a:t>FileDialog </a:t>
            </a:r>
            <a:r>
              <a:rPr lang="sr-Latn-CS" sz="2100" dirty="0" smtClean="0"/>
              <a:t>objekta za odabir foldera bi bilo: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Dim FD As FileDialog</a:t>
            </a:r>
            <a:endParaRPr lang="en-GB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Set FD = </a:t>
            </a:r>
            <a:r>
              <a:rPr lang="en-GB" sz="2100" dirty="0" err="1" smtClean="0">
                <a:solidFill>
                  <a:srgbClr val="3333CC"/>
                </a:solidFill>
              </a:rPr>
              <a:t>Application.FileDialog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msoFileDialogFolderPicker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24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(nastavak)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92409"/>
            <a:ext cx="8510587" cy="143986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objekt ima:</a:t>
            </a:r>
          </a:p>
          <a:p>
            <a:pPr marL="625475" lvl="1" indent="-2143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/>
              <a:t>osobinu </a:t>
            </a:r>
            <a:r>
              <a:rPr lang="sr-Latn-CS" sz="2000" dirty="0" smtClean="0">
                <a:solidFill>
                  <a:srgbClr val="3333CC"/>
                </a:solidFill>
              </a:rPr>
              <a:t>InitialFileName</a:t>
            </a:r>
            <a:r>
              <a:rPr lang="sr-Latn-CS" sz="2000" dirty="0" smtClean="0"/>
              <a:t> koja definiše početni folder, </a:t>
            </a:r>
          </a:p>
          <a:p>
            <a:pPr marL="625475" lvl="1" indent="-2143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/>
              <a:t>metodu </a:t>
            </a:r>
            <a:r>
              <a:rPr lang="sr-Latn-CS" sz="2000" dirty="0" smtClean="0">
                <a:solidFill>
                  <a:srgbClr val="3333CC"/>
                </a:solidFill>
              </a:rPr>
              <a:t>Show</a:t>
            </a:r>
            <a:r>
              <a:rPr lang="sr-Latn-CS" sz="2000" dirty="0" smtClean="0"/>
              <a:t> koja prikazuje dijalog boks, </a:t>
            </a:r>
          </a:p>
          <a:p>
            <a:pPr marL="625475" lvl="1" indent="-2143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/>
              <a:t>osobinu </a:t>
            </a:r>
            <a:r>
              <a:rPr lang="sr-Latn-CS" sz="2000" dirty="0" smtClean="0">
                <a:solidFill>
                  <a:srgbClr val="3333CC"/>
                </a:solidFill>
              </a:rPr>
              <a:t>SelectedItems</a:t>
            </a:r>
            <a:r>
              <a:rPr lang="sr-Latn-CS" sz="2000" dirty="0" smtClean="0"/>
              <a:t> koja daje ime selektovanog foldera.</a:t>
            </a:r>
            <a:endParaRPr lang="sr-Latn-CS" sz="1900" dirty="0" smtClean="0">
              <a:solidFill>
                <a:srgbClr val="3333CC"/>
              </a:solidFill>
            </a:endParaRP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3212113"/>
            <a:ext cx="4518025" cy="33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141288" y="3170882"/>
            <a:ext cx="4321175" cy="338772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dirty="0">
                <a:solidFill>
                  <a:srgbClr val="3333CC"/>
                </a:solidFill>
              </a:rPr>
              <a:t>Dim FD As </a:t>
            </a:r>
            <a:r>
              <a:rPr lang="en-GB" dirty="0" err="1">
                <a:solidFill>
                  <a:srgbClr val="3333CC"/>
                </a:solidFill>
              </a:rPr>
              <a:t>FileDialog</a:t>
            </a:r>
            <a:endParaRPr lang="en-GB" dirty="0">
              <a:solidFill>
                <a:srgbClr val="3333CC"/>
              </a:solidFill>
            </a:endParaRPr>
          </a:p>
          <a:p>
            <a:r>
              <a:rPr lang="en-GB" dirty="0">
                <a:solidFill>
                  <a:srgbClr val="3333CC"/>
                </a:solidFill>
              </a:rPr>
              <a:t>Set FD = </a:t>
            </a:r>
            <a:r>
              <a:rPr lang="en-GB" dirty="0" err="1">
                <a:solidFill>
                  <a:srgbClr val="3333CC"/>
                </a:solidFill>
              </a:rPr>
              <a:t>Application.FileDialog</a:t>
            </a:r>
            <a:r>
              <a:rPr lang="en-GB" dirty="0">
                <a:solidFill>
                  <a:srgbClr val="3333CC"/>
                </a:solidFill>
              </a:rPr>
              <a:t>(</a:t>
            </a:r>
            <a:r>
              <a:rPr lang="sr-Latn-CS" dirty="0">
                <a:solidFill>
                  <a:srgbClr val="3333CC"/>
                </a:solidFill>
              </a:rPr>
              <a:t>*folder*</a:t>
            </a:r>
            <a:r>
              <a:rPr lang="en-GB" dirty="0">
                <a:solidFill>
                  <a:srgbClr val="3333CC"/>
                </a:solidFill>
              </a:rPr>
              <a:t>)</a:t>
            </a:r>
          </a:p>
          <a:p>
            <a:r>
              <a:rPr lang="en-GB" dirty="0">
                <a:solidFill>
                  <a:srgbClr val="3333CC"/>
                </a:solidFill>
              </a:rPr>
              <a:t>With FD</a:t>
            </a:r>
          </a:p>
          <a:p>
            <a:r>
              <a:rPr lang="en-GB" dirty="0">
                <a:solidFill>
                  <a:srgbClr val="3333CC"/>
                </a:solidFill>
              </a:rPr>
              <a:t>    .</a:t>
            </a:r>
            <a:r>
              <a:rPr lang="en-GB" dirty="0" err="1">
                <a:solidFill>
                  <a:srgbClr val="FF0000"/>
                </a:solidFill>
              </a:rPr>
              <a:t>InitialFileName</a:t>
            </a:r>
            <a:r>
              <a:rPr lang="en-GB" dirty="0">
                <a:solidFill>
                  <a:srgbClr val="3333CC"/>
                </a:solidFill>
              </a:rPr>
              <a:t> = "C:\</a:t>
            </a:r>
            <a:r>
              <a:rPr lang="sr-Latn-CS" dirty="0">
                <a:solidFill>
                  <a:srgbClr val="3333CC"/>
                </a:solidFill>
              </a:rPr>
              <a:t>Temp</a:t>
            </a:r>
            <a:r>
              <a:rPr lang="en-GB" dirty="0">
                <a:solidFill>
                  <a:srgbClr val="3333CC"/>
                </a:solidFill>
              </a:rPr>
              <a:t>\"</a:t>
            </a:r>
          </a:p>
          <a:p>
            <a:r>
              <a:rPr lang="en-GB" dirty="0">
                <a:solidFill>
                  <a:srgbClr val="3333CC"/>
                </a:solidFill>
              </a:rPr>
              <a:t>    .</a:t>
            </a:r>
            <a:r>
              <a:rPr lang="en-GB" dirty="0">
                <a:solidFill>
                  <a:srgbClr val="FF0000"/>
                </a:solidFill>
              </a:rPr>
              <a:t>Title</a:t>
            </a:r>
            <a:r>
              <a:rPr lang="en-GB" dirty="0">
                <a:solidFill>
                  <a:srgbClr val="3333CC"/>
                </a:solidFill>
              </a:rPr>
              <a:t> = "</a:t>
            </a:r>
            <a:r>
              <a:rPr lang="en-GB" dirty="0" err="1">
                <a:solidFill>
                  <a:srgbClr val="3333CC"/>
                </a:solidFill>
              </a:rPr>
              <a:t>Odaberite</a:t>
            </a:r>
            <a:r>
              <a:rPr lang="en-GB" dirty="0">
                <a:solidFill>
                  <a:srgbClr val="3333CC"/>
                </a:solidFill>
              </a:rPr>
              <a:t> folder"</a:t>
            </a:r>
          </a:p>
          <a:p>
            <a:r>
              <a:rPr lang="en-GB" dirty="0">
                <a:solidFill>
                  <a:srgbClr val="3333CC"/>
                </a:solidFill>
              </a:rPr>
              <a:t>    .</a:t>
            </a:r>
            <a:r>
              <a:rPr lang="en-GB" dirty="0">
                <a:solidFill>
                  <a:srgbClr val="FF0000"/>
                </a:solidFill>
              </a:rPr>
              <a:t>Show</a:t>
            </a:r>
          </a:p>
          <a:p>
            <a:r>
              <a:rPr lang="en-GB" dirty="0">
                <a:solidFill>
                  <a:srgbClr val="3333CC"/>
                </a:solidFill>
              </a:rPr>
              <a:t>End With</a:t>
            </a:r>
          </a:p>
          <a:p>
            <a:r>
              <a:rPr lang="en-GB" dirty="0">
                <a:solidFill>
                  <a:srgbClr val="3333CC"/>
                </a:solidFill>
              </a:rPr>
              <a:t>If </a:t>
            </a:r>
            <a:r>
              <a:rPr lang="en-GB" dirty="0" err="1">
                <a:solidFill>
                  <a:srgbClr val="FF0000"/>
                </a:solidFill>
              </a:rPr>
              <a:t>FD.SelectedItems.Count</a:t>
            </a:r>
            <a:r>
              <a:rPr lang="en-GB" dirty="0">
                <a:solidFill>
                  <a:srgbClr val="3333CC"/>
                </a:solidFill>
              </a:rPr>
              <a:t> = 0 Then</a:t>
            </a:r>
          </a:p>
          <a:p>
            <a:r>
              <a:rPr lang="en-GB" dirty="0">
                <a:solidFill>
                  <a:srgbClr val="3333CC"/>
                </a:solidFill>
              </a:rPr>
              <a:t>    </a:t>
            </a:r>
            <a:r>
              <a:rPr lang="en-GB" dirty="0" err="1">
                <a:solidFill>
                  <a:srgbClr val="3333CC"/>
                </a:solidFill>
              </a:rPr>
              <a:t>MsgBox</a:t>
            </a:r>
            <a:r>
              <a:rPr lang="en-GB" dirty="0">
                <a:solidFill>
                  <a:srgbClr val="3333CC"/>
                </a:solidFill>
              </a:rPr>
              <a:t> "</a:t>
            </a:r>
            <a:r>
              <a:rPr lang="en-GB" dirty="0" err="1">
                <a:solidFill>
                  <a:srgbClr val="3333CC"/>
                </a:solidFill>
              </a:rPr>
              <a:t>Selekcija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 err="1">
                <a:solidFill>
                  <a:srgbClr val="3333CC"/>
                </a:solidFill>
              </a:rPr>
              <a:t>otkazana</a:t>
            </a:r>
            <a:r>
              <a:rPr lang="en-GB" dirty="0">
                <a:solidFill>
                  <a:srgbClr val="3333CC"/>
                </a:solidFill>
              </a:rPr>
              <a:t>!"</a:t>
            </a:r>
          </a:p>
          <a:p>
            <a:r>
              <a:rPr lang="en-GB" dirty="0">
                <a:solidFill>
                  <a:srgbClr val="3333CC"/>
                </a:solidFill>
              </a:rPr>
              <a:t>Else</a:t>
            </a:r>
          </a:p>
          <a:p>
            <a:r>
              <a:rPr lang="en-GB" dirty="0">
                <a:solidFill>
                  <a:srgbClr val="3333CC"/>
                </a:solidFill>
              </a:rPr>
              <a:t>    </a:t>
            </a:r>
            <a:r>
              <a:rPr lang="en-GB" dirty="0" err="1">
                <a:solidFill>
                  <a:srgbClr val="3333CC"/>
                </a:solidFill>
              </a:rPr>
              <a:t>MsgBox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FD.SelectedItems</a:t>
            </a:r>
            <a:r>
              <a:rPr lang="en-GB" dirty="0">
                <a:solidFill>
                  <a:srgbClr val="FF0000"/>
                </a:solidFill>
              </a:rPr>
              <a:t>(1)</a:t>
            </a:r>
          </a:p>
          <a:p>
            <a:r>
              <a:rPr lang="en-GB" dirty="0">
                <a:solidFill>
                  <a:srgbClr val="3333CC"/>
                </a:solidFill>
              </a:rPr>
              <a:t>End If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75267" y="2787750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50000"/>
              </a:spcAft>
            </a:pPr>
            <a:r>
              <a:rPr lang="sr-Latn-CS" b="1" u="sng"/>
              <a:t>Primer: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215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fajlovima i folderima u VBA</a:t>
            </a:r>
          </a:p>
        </p:txBody>
      </p:sp>
      <p:graphicFrame>
        <p:nvGraphicFramePr>
          <p:cNvPr id="215237" name="Group 197"/>
          <p:cNvGraphicFramePr>
            <a:graphicFrameLocks noGrp="1"/>
          </p:cNvGraphicFramePr>
          <p:nvPr/>
        </p:nvGraphicFramePr>
        <p:xfrm>
          <a:off x="727075" y="1296988"/>
          <a:ext cx="7710488" cy="5311772"/>
        </p:xfrm>
        <a:graphic>
          <a:graphicData uri="http://schemas.openxmlformats.org/drawingml/2006/table">
            <a:tbl>
              <a:tblPr/>
              <a:tblGrid>
                <a:gridCol w="1881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Naredba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CurDir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ChDrive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imena fajla ili foldera koje odgovara određenom obrascu, atributu fajla ili labeli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FileCopy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FileDateTime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datuma i vremena kad je fajl poslednji put modifikovan.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FileLen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veličine fajla, izražene u bajtima.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GetAttr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Kill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MkDir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imena fajla ili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RmDir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praznog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27565</TotalTime>
  <Words>2884</Words>
  <Application>Microsoft Office PowerPoint</Application>
  <PresentationFormat>On-screen Show (4:3)</PresentationFormat>
  <Paragraphs>318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Courier New</vt:lpstr>
      <vt:lpstr>Tahoma</vt:lpstr>
      <vt:lpstr>Times New Roman</vt:lpstr>
      <vt:lpstr>Wingdings</vt:lpstr>
      <vt:lpstr>Pixel</vt:lpstr>
      <vt:lpstr>Programiranje kroz aplikacije</vt:lpstr>
      <vt:lpstr>GetOpenFilename metod</vt:lpstr>
      <vt:lpstr>Argument FileFilter</vt:lpstr>
      <vt:lpstr>Argument FileFilter - Primeri</vt:lpstr>
      <vt:lpstr>Argument FileFilter - Primeri</vt:lpstr>
      <vt:lpstr>GetOpenFilename i GetSaveAsFilename </vt:lpstr>
      <vt:lpstr>FileDialog objekt </vt:lpstr>
      <vt:lpstr>FileDialog objekt (nastavak)</vt:lpstr>
      <vt:lpstr>Rad sa fajlovima i folderima u VBA</vt:lpstr>
      <vt:lpstr>Funkcija Dir</vt:lpstr>
      <vt:lpstr>Funkcija Dir - Primer</vt:lpstr>
      <vt:lpstr>Funkcija Dir - Primer</vt:lpstr>
      <vt:lpstr>Rad sa tekstualnim fajlovima</vt:lpstr>
      <vt:lpstr>Otvaranje tekst fajlova - Primeri</vt:lpstr>
      <vt:lpstr>Zatvaranje tekst fajlova</vt:lpstr>
      <vt:lpstr>Čitanje iz tekst fajlova</vt:lpstr>
      <vt:lpstr>Funkcija Input - Primer</vt:lpstr>
      <vt:lpstr>Naredba Input #</vt:lpstr>
      <vt:lpstr>Naredba Input # - Primer</vt:lpstr>
      <vt:lpstr>Naredba Line Input #</vt:lpstr>
      <vt:lpstr>Upis u tekst fajl. Naredba Write #</vt:lpstr>
      <vt:lpstr>Naredba Print #</vt:lpstr>
      <vt:lpstr>Rad sa tekst fajlovima - Primeri</vt:lpstr>
      <vt:lpstr>Rad sa tekst fajlovima - Primeri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617</cp:revision>
  <dcterms:created xsi:type="dcterms:W3CDTF">2004-08-23T07:37:27Z</dcterms:created>
  <dcterms:modified xsi:type="dcterms:W3CDTF">2022-12-06T15:13:26Z</dcterms:modified>
</cp:coreProperties>
</file>