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handoutMasterIdLst>
    <p:handoutMasterId r:id="rId25"/>
  </p:handoutMasterIdLst>
  <p:sldIdLst>
    <p:sldId id="256" r:id="rId2"/>
    <p:sldId id="295" r:id="rId3"/>
    <p:sldId id="258" r:id="rId4"/>
    <p:sldId id="259" r:id="rId5"/>
    <p:sldId id="296" r:id="rId6"/>
    <p:sldId id="260" r:id="rId7"/>
    <p:sldId id="283" r:id="rId8"/>
    <p:sldId id="297" r:id="rId9"/>
    <p:sldId id="262" r:id="rId10"/>
    <p:sldId id="261" r:id="rId11"/>
    <p:sldId id="263" r:id="rId12"/>
    <p:sldId id="264" r:id="rId13"/>
    <p:sldId id="284" r:id="rId14"/>
    <p:sldId id="285" r:id="rId15"/>
    <p:sldId id="286" r:id="rId16"/>
    <p:sldId id="287" r:id="rId17"/>
    <p:sldId id="288" r:id="rId18"/>
    <p:sldId id="289" r:id="rId19"/>
    <p:sldId id="290" r:id="rId20"/>
    <p:sldId id="293" r:id="rId21"/>
    <p:sldId id="292" r:id="rId22"/>
    <p:sldId id="291" r:id="rId23"/>
    <p:sldId id="294" r:id="rId24"/>
  </p:sldIdLst>
  <p:sldSz cx="9144000" cy="6858000" type="screen4x3"/>
  <p:notesSz cx="7004050" cy="92900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CCFFCC"/>
    <a:srgbClr val="3399FF"/>
    <a:srgbClr val="CC6600"/>
    <a:srgbClr val="FF9900"/>
    <a:srgbClr val="339933"/>
    <a:srgbClr val="3333CC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2" autoAdjust="0"/>
    <p:restoredTop sz="99715" autoAdjust="0"/>
  </p:normalViewPr>
  <p:slideViewPr>
    <p:cSldViewPr showGuides="1">
      <p:cViewPr varScale="1">
        <p:scale>
          <a:sx n="129" d="100"/>
          <a:sy n="129" d="100"/>
        </p:scale>
        <p:origin x="1026" y="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53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8750" y="0"/>
            <a:ext cx="30353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4913"/>
            <a:ext cx="30353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8750" y="8824913"/>
            <a:ext cx="30353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F60DB001-0F50-425D-A699-AFAAD9ECE2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4314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400"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207891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en-GB" noProof="0" smtClean="0"/>
              <a:t>Click to edit Master title style</a:t>
            </a:r>
          </a:p>
        </p:txBody>
      </p:sp>
      <p:sp>
        <p:nvSpPr>
          <p:cNvPr id="207892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en-GB" noProof="0" smtClean="0"/>
              <a:t>Click to edit Master subtitle style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F32747-3FAE-4FF2-8C5E-4DCBFD06D1F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2284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00621A-A1D9-406B-BE16-41F6707D8A0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84583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8B8267-A96E-4A57-B754-C5B0EC95D88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06986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72A924-3F63-4C4D-B771-F803BC88F92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7724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23A2C9-ED54-4AE4-97A3-196B9A52D49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27008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29ECBE-3865-4EC9-8193-A33ECF95DFF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7505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F3A2C8-17B3-4433-8CF8-C81DE7D0B53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33551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3A96E4-3C24-4D5D-82A5-AE26943C446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16902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2174A1-8311-42E2-9A7D-FE1EC82F7ED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8051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C70A02-762D-4354-8491-EA2DD5A3E66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56861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52BF63-3B24-4AFE-8448-90D87C23096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73140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B3435D-C4EE-4E78-B5FE-F7AFF9088D6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42782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685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pPr>
              <a:defRPr/>
            </a:pPr>
            <a:fld id="{B756C1EC-1277-479E-ACF6-DB7BEA4CD89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032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033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034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hlink"/>
                </a:solidFill>
              </a:endParaRPr>
            </a:p>
          </p:txBody>
        </p:sp>
        <p:sp>
          <p:nvSpPr>
            <p:cNvPr id="1035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hlink"/>
                </a:solidFill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accent2"/>
                </a:solidFill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hlink"/>
                </a:solidFill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accent2"/>
                </a:solidFill>
              </a:endParaRPr>
            </a:p>
          </p:txBody>
        </p:sp>
        <p:sp>
          <p:nvSpPr>
            <p:cNvPr id="1040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accent2"/>
                </a:solidFill>
              </a:endParaRPr>
            </a:p>
          </p:txBody>
        </p:sp>
      </p:grpSp>
      <p:sp>
        <p:nvSpPr>
          <p:cNvPr id="102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206864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7" r:id="rId1"/>
    <p:sldLayoutId id="2147483786" r:id="rId2"/>
    <p:sldLayoutId id="2147483787" r:id="rId3"/>
    <p:sldLayoutId id="2147483788" r:id="rId4"/>
    <p:sldLayoutId id="2147483789" r:id="rId5"/>
    <p:sldLayoutId id="2147483790" r:id="rId6"/>
    <p:sldLayoutId id="2147483791" r:id="rId7"/>
    <p:sldLayoutId id="2147483792" r:id="rId8"/>
    <p:sldLayoutId id="2147483793" r:id="rId9"/>
    <p:sldLayoutId id="2147483794" r:id="rId10"/>
    <p:sldLayoutId id="2147483795" r:id="rId11"/>
    <p:sldLayoutId id="2147483796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944813" y="1828800"/>
            <a:ext cx="6019800" cy="2209800"/>
          </a:xfrm>
        </p:spPr>
        <p:txBody>
          <a:bodyPr/>
          <a:lstStyle/>
          <a:p>
            <a:pPr algn="ctr" eaLnBrk="1" hangingPunct="1"/>
            <a:r>
              <a:rPr lang="en-US" smtClean="0"/>
              <a:t>Programiranje kroz aplikacije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52500" y="4687888"/>
            <a:ext cx="2971800" cy="612775"/>
          </a:xfrm>
        </p:spPr>
        <p:txBody>
          <a:bodyPr/>
          <a:lstStyle/>
          <a:p>
            <a:pPr eaLnBrk="1" hangingPunct="1"/>
            <a:r>
              <a:rPr lang="en-US" sz="4000" smtClean="0"/>
              <a:t>Word i VBA</a:t>
            </a:r>
            <a:endParaRPr lang="sr-Latn-CS" sz="4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6313487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Objekti koji predstavljaju tekst </a:t>
            </a:r>
            <a:endParaRPr lang="en-US" sz="3600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557338"/>
            <a:ext cx="7272337" cy="3240087"/>
          </a:xfrm>
          <a:noFill/>
        </p:spPr>
        <p:txBody>
          <a:bodyPr lIns="54000" rIns="54000"/>
          <a:lstStyle/>
          <a:p>
            <a:pPr marL="239713" indent="-239713" eaLnBrk="1" hangingPunct="1">
              <a:lnSpc>
                <a:spcPct val="80000"/>
              </a:lnSpc>
              <a:spcBef>
                <a:spcPct val="15000"/>
              </a:spcBef>
              <a:spcAft>
                <a:spcPct val="15000"/>
              </a:spcAft>
              <a:buClr>
                <a:schemeClr val="tx1"/>
              </a:buClr>
            </a:pPr>
            <a:r>
              <a:rPr lang="sr-Latn-CS" sz="2100" smtClean="0"/>
              <a:t>Sledeći objekti omogućuju rad sa tekstom u Word VBA:</a:t>
            </a:r>
          </a:p>
          <a:p>
            <a:pPr marL="625475" lvl="1" indent="-214313" eaLnBrk="1" hangingPunct="1">
              <a:lnSpc>
                <a:spcPct val="80000"/>
              </a:lnSpc>
              <a:spcBef>
                <a:spcPct val="15000"/>
              </a:spcBef>
              <a:spcAft>
                <a:spcPct val="15000"/>
              </a:spcAft>
              <a:buClr>
                <a:schemeClr val="tx1"/>
              </a:buClr>
              <a:buFont typeface="Wingdings" pitchFamily="2" charset="2"/>
              <a:buNone/>
            </a:pPr>
            <a:r>
              <a:rPr lang="sr-Latn-CS" sz="2100" smtClean="0">
                <a:solidFill>
                  <a:srgbClr val="3333CC"/>
                </a:solidFill>
              </a:rPr>
              <a:t>Range</a:t>
            </a:r>
          </a:p>
          <a:p>
            <a:pPr marL="625475" lvl="1" indent="-214313" eaLnBrk="1" hangingPunct="1">
              <a:lnSpc>
                <a:spcPct val="80000"/>
              </a:lnSpc>
              <a:spcBef>
                <a:spcPct val="15000"/>
              </a:spcBef>
              <a:spcAft>
                <a:spcPct val="15000"/>
              </a:spcAft>
              <a:buClr>
                <a:schemeClr val="tx1"/>
              </a:buClr>
              <a:buFont typeface="Wingdings" pitchFamily="2" charset="2"/>
              <a:buNone/>
            </a:pPr>
            <a:r>
              <a:rPr lang="sr-Latn-CS" sz="2100" smtClean="0">
                <a:solidFill>
                  <a:srgbClr val="3333CC"/>
                </a:solidFill>
              </a:rPr>
              <a:t>Selection</a:t>
            </a:r>
          </a:p>
          <a:p>
            <a:pPr marL="625475" lvl="1" indent="-214313" eaLnBrk="1" hangingPunct="1">
              <a:lnSpc>
                <a:spcPct val="80000"/>
              </a:lnSpc>
              <a:spcBef>
                <a:spcPct val="15000"/>
              </a:spcBef>
              <a:spcAft>
                <a:spcPct val="15000"/>
              </a:spcAft>
              <a:buClr>
                <a:schemeClr val="tx1"/>
              </a:buClr>
              <a:buFont typeface="Wingdings" pitchFamily="2" charset="2"/>
              <a:buNone/>
            </a:pPr>
            <a:r>
              <a:rPr lang="sr-Latn-CS" sz="2100" smtClean="0">
                <a:solidFill>
                  <a:srgbClr val="3333CC"/>
                </a:solidFill>
              </a:rPr>
              <a:t>Characters</a:t>
            </a:r>
          </a:p>
          <a:p>
            <a:pPr marL="625475" lvl="1" indent="-214313" eaLnBrk="1" hangingPunct="1">
              <a:lnSpc>
                <a:spcPct val="80000"/>
              </a:lnSpc>
              <a:spcBef>
                <a:spcPct val="15000"/>
              </a:spcBef>
              <a:spcAft>
                <a:spcPct val="15000"/>
              </a:spcAft>
              <a:buClr>
                <a:schemeClr val="tx1"/>
              </a:buClr>
              <a:buFont typeface="Wingdings" pitchFamily="2" charset="2"/>
              <a:buNone/>
            </a:pPr>
            <a:r>
              <a:rPr lang="sr-Latn-CS" sz="2100" smtClean="0">
                <a:solidFill>
                  <a:srgbClr val="3333CC"/>
                </a:solidFill>
              </a:rPr>
              <a:t>Words</a:t>
            </a:r>
          </a:p>
          <a:p>
            <a:pPr marL="625475" lvl="1" indent="-214313" eaLnBrk="1" hangingPunct="1">
              <a:lnSpc>
                <a:spcPct val="80000"/>
              </a:lnSpc>
              <a:spcBef>
                <a:spcPct val="15000"/>
              </a:spcBef>
              <a:spcAft>
                <a:spcPct val="15000"/>
              </a:spcAft>
              <a:buClr>
                <a:schemeClr val="tx1"/>
              </a:buClr>
              <a:buFont typeface="Wingdings" pitchFamily="2" charset="2"/>
              <a:buNone/>
            </a:pPr>
            <a:r>
              <a:rPr lang="sr-Latn-CS" sz="2100" smtClean="0">
                <a:solidFill>
                  <a:srgbClr val="3333CC"/>
                </a:solidFill>
              </a:rPr>
              <a:t>Sentences</a:t>
            </a:r>
          </a:p>
          <a:p>
            <a:pPr marL="625475" lvl="1" indent="-214313" eaLnBrk="1" hangingPunct="1">
              <a:lnSpc>
                <a:spcPct val="80000"/>
              </a:lnSpc>
              <a:spcBef>
                <a:spcPct val="15000"/>
              </a:spcBef>
              <a:spcAft>
                <a:spcPct val="20000"/>
              </a:spcAft>
              <a:buClr>
                <a:schemeClr val="tx1"/>
              </a:buClr>
              <a:buFont typeface="Wingdings" pitchFamily="2" charset="2"/>
              <a:buNone/>
            </a:pPr>
            <a:r>
              <a:rPr lang="sr-Latn-CS" sz="2100" smtClean="0">
                <a:solidFill>
                  <a:srgbClr val="3333CC"/>
                </a:solidFill>
              </a:rPr>
              <a:t>Paragraphs</a:t>
            </a:r>
          </a:p>
          <a:p>
            <a:pPr marL="239713" indent="-239713" eaLnBrk="1" hangingPunct="1">
              <a:lnSpc>
                <a:spcPct val="80000"/>
              </a:lnSpc>
              <a:spcBef>
                <a:spcPct val="70000"/>
              </a:spcBef>
              <a:spcAft>
                <a:spcPct val="15000"/>
              </a:spcAft>
              <a:buClr>
                <a:schemeClr val="tx1"/>
              </a:buClr>
            </a:pPr>
            <a:r>
              <a:rPr lang="en-GB" sz="2100" smtClean="0"/>
              <a:t>U nastavku ćemo opisati svaki od ovih objekata.</a:t>
            </a:r>
            <a:r>
              <a:rPr lang="sr-Latn-CS" sz="210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144837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Objekt Range</a:t>
            </a:r>
            <a:endParaRPr lang="en-US" sz="3600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7650" y="1379538"/>
            <a:ext cx="8712200" cy="4929187"/>
          </a:xfrm>
          <a:noFill/>
        </p:spPr>
        <p:txBody>
          <a:bodyPr lIns="54000" rIns="54000"/>
          <a:lstStyle/>
          <a:p>
            <a:pPr marL="239713" indent="-239713" eaLnBrk="1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</a:pPr>
            <a:r>
              <a:rPr lang="sr-Latn-CS" sz="2100" smtClean="0"/>
              <a:t>U Excel-u ne postoji objekt koji predstavlja jednu ćeliju radnog lista, već se ćelija predstavlja pomoću objekta </a:t>
            </a:r>
            <a:r>
              <a:rPr lang="sr-Latn-CS" sz="2100" smtClean="0">
                <a:solidFill>
                  <a:srgbClr val="3333CC"/>
                </a:solidFill>
              </a:rPr>
              <a:t>Range</a:t>
            </a:r>
            <a:r>
              <a:rPr lang="sr-Latn-CS" sz="2100" smtClean="0"/>
              <a:t>.</a:t>
            </a:r>
          </a:p>
          <a:p>
            <a:pPr marL="239713" indent="-239713" eaLnBrk="1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</a:pPr>
            <a:r>
              <a:rPr lang="sr-Latn-CS" sz="2100" smtClean="0"/>
              <a:t>U Word-u, slično, ne postoji objekt koji predstavlja jedan karakter ili reč, već se u tu svrhu koristi objekt </a:t>
            </a:r>
            <a:r>
              <a:rPr lang="sr-Latn-CS" sz="2100" smtClean="0">
                <a:solidFill>
                  <a:srgbClr val="3333CC"/>
                </a:solidFill>
              </a:rPr>
              <a:t>Range</a:t>
            </a:r>
            <a:r>
              <a:rPr lang="sr-Latn-CS" sz="2100" smtClean="0"/>
              <a:t>.</a:t>
            </a:r>
          </a:p>
          <a:p>
            <a:pPr marL="239713" indent="-239713" eaLnBrk="1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</a:pPr>
            <a:r>
              <a:rPr lang="sr-Latn-CS" sz="2100" smtClean="0"/>
              <a:t>Objekt </a:t>
            </a:r>
            <a:r>
              <a:rPr lang="sr-Latn-CS" sz="2100" smtClean="0">
                <a:solidFill>
                  <a:srgbClr val="3333CC"/>
                </a:solidFill>
              </a:rPr>
              <a:t>Range</a:t>
            </a:r>
            <a:r>
              <a:rPr lang="sr-Latn-CS" sz="2100" smtClean="0"/>
              <a:t> predstavlja neprekinutu sekciju teksta u dokumentu, pa može predstavljati </a:t>
            </a:r>
            <a:r>
              <a:rPr lang="sr-Latn-CS" sz="2100" u="sng" smtClean="0"/>
              <a:t>sve između jednog karaktera i čitavog dokumenta</a:t>
            </a:r>
            <a:r>
              <a:rPr lang="sr-Latn-CS" sz="2100" smtClean="0"/>
              <a:t>.</a:t>
            </a:r>
          </a:p>
          <a:p>
            <a:pPr marL="239713" indent="-239713" eaLnBrk="1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</a:pPr>
            <a:r>
              <a:rPr lang="sr-Latn-CS" sz="2100" smtClean="0"/>
              <a:t>Objekt </a:t>
            </a:r>
            <a:r>
              <a:rPr lang="sr-Latn-CS" sz="2100" smtClean="0">
                <a:solidFill>
                  <a:srgbClr val="3333CC"/>
                </a:solidFill>
              </a:rPr>
              <a:t>Range</a:t>
            </a:r>
            <a:r>
              <a:rPr lang="sr-Latn-CS" sz="2100" smtClean="0"/>
              <a:t> se može dobiti pomoću </a:t>
            </a:r>
            <a:r>
              <a:rPr lang="sr-Latn-CS" sz="2100" smtClean="0">
                <a:solidFill>
                  <a:srgbClr val="FF0000"/>
                </a:solidFill>
              </a:rPr>
              <a:t>metode</a:t>
            </a:r>
            <a:r>
              <a:rPr lang="sr-Latn-CS" sz="2100" smtClean="0"/>
              <a:t> </a:t>
            </a:r>
            <a:r>
              <a:rPr lang="sr-Latn-CS" sz="2100" smtClean="0">
                <a:solidFill>
                  <a:srgbClr val="3333CC"/>
                </a:solidFill>
              </a:rPr>
              <a:t>Range</a:t>
            </a:r>
            <a:r>
              <a:rPr lang="sr-Latn-CS" sz="2100" smtClean="0"/>
              <a:t> i </a:t>
            </a:r>
            <a:r>
              <a:rPr lang="sr-Latn-CS" sz="2100" smtClean="0">
                <a:solidFill>
                  <a:srgbClr val="00B050"/>
                </a:solidFill>
              </a:rPr>
              <a:t>osobine</a:t>
            </a:r>
            <a:r>
              <a:rPr lang="sr-Latn-CS" sz="2100" smtClean="0"/>
              <a:t> </a:t>
            </a:r>
            <a:r>
              <a:rPr lang="sr-Latn-CS" sz="2100" smtClean="0">
                <a:solidFill>
                  <a:srgbClr val="3333CC"/>
                </a:solidFill>
              </a:rPr>
              <a:t>Range</a:t>
            </a:r>
            <a:r>
              <a:rPr lang="sr-Latn-CS" sz="2100" smtClean="0"/>
              <a:t>.</a:t>
            </a:r>
          </a:p>
          <a:p>
            <a:pPr marL="239713" indent="-239713" eaLnBrk="1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</a:pPr>
            <a:r>
              <a:rPr lang="sr-Latn-CS" sz="2100" smtClean="0">
                <a:solidFill>
                  <a:srgbClr val="FF0000"/>
                </a:solidFill>
              </a:rPr>
              <a:t>Metoda</a:t>
            </a:r>
            <a:r>
              <a:rPr lang="sr-Latn-CS" sz="2100" smtClean="0"/>
              <a:t> </a:t>
            </a:r>
            <a:r>
              <a:rPr lang="sr-Latn-CS" sz="2100" smtClean="0">
                <a:solidFill>
                  <a:srgbClr val="3333CC"/>
                </a:solidFill>
              </a:rPr>
              <a:t>Range</a:t>
            </a:r>
            <a:r>
              <a:rPr lang="sr-Latn-CS" sz="2100" smtClean="0"/>
              <a:t> se odnosi na objekt </a:t>
            </a:r>
            <a:r>
              <a:rPr lang="sr-Latn-CS" sz="2100" smtClean="0">
                <a:solidFill>
                  <a:srgbClr val="3333CC"/>
                </a:solidFill>
              </a:rPr>
              <a:t>Document </a:t>
            </a:r>
            <a:r>
              <a:rPr lang="sr-Latn-CS" sz="2100" smtClean="0"/>
              <a:t>(objašnjeno - slajd 8)</a:t>
            </a:r>
            <a:r>
              <a:rPr lang="sr-Latn-CS" sz="2100" smtClean="0">
                <a:solidFill>
                  <a:srgbClr val="3333CC"/>
                </a:solidFill>
              </a:rPr>
              <a:t>.</a:t>
            </a:r>
          </a:p>
          <a:p>
            <a:pPr marL="239713" indent="-239713" eaLnBrk="1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</a:pPr>
            <a:r>
              <a:rPr lang="sr-Latn-CS" sz="2100" smtClean="0">
                <a:solidFill>
                  <a:srgbClr val="00B050"/>
                </a:solidFill>
              </a:rPr>
              <a:t>Osobinu</a:t>
            </a:r>
            <a:r>
              <a:rPr lang="sr-Latn-CS" sz="2100" smtClean="0"/>
              <a:t> </a:t>
            </a:r>
            <a:r>
              <a:rPr lang="sr-Latn-CS" sz="2100" smtClean="0">
                <a:solidFill>
                  <a:srgbClr val="3333CC"/>
                </a:solidFill>
              </a:rPr>
              <a:t>Range</a:t>
            </a:r>
            <a:r>
              <a:rPr lang="sr-Latn-CS" sz="2100" smtClean="0"/>
              <a:t> ima veliki broj Word-ovih objekata. Ova osobina je važna jer kod nekih objekata predstavlja jedini jednostavan način rada sa tekstom. Na primer, objekt </a:t>
            </a:r>
            <a:r>
              <a:rPr lang="sr-Latn-CS" sz="2100" smtClean="0">
                <a:solidFill>
                  <a:srgbClr val="3333CC"/>
                </a:solidFill>
              </a:rPr>
              <a:t>Paragraph</a:t>
            </a:r>
            <a:r>
              <a:rPr lang="sr-Latn-CS" sz="2100" smtClean="0"/>
              <a:t> nema osobinu </a:t>
            </a:r>
            <a:r>
              <a:rPr lang="sr-Latn-CS" sz="2100" smtClean="0">
                <a:solidFill>
                  <a:srgbClr val="3333CC"/>
                </a:solidFill>
              </a:rPr>
              <a:t>Font</a:t>
            </a:r>
            <a:r>
              <a:rPr lang="sr-Latn-CS" sz="2100" smtClean="0"/>
              <a:t>, pa se podešavanje fonta vrši preko osobine </a:t>
            </a:r>
            <a:r>
              <a:rPr lang="sr-Latn-CS" sz="2100" smtClean="0">
                <a:solidFill>
                  <a:srgbClr val="3333CC"/>
                </a:solidFill>
              </a:rPr>
              <a:t>Range</a:t>
            </a:r>
            <a:r>
              <a:rPr lang="sr-Latn-CS" sz="2100" smtClean="0"/>
              <a:t>, npr.:</a:t>
            </a:r>
          </a:p>
          <a:p>
            <a:pPr marL="239713" indent="-239713" eaLnBrk="1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None/>
            </a:pPr>
            <a:r>
              <a:rPr lang="sr-Latn-CS" sz="2100" smtClean="0"/>
              <a:t>	</a:t>
            </a:r>
            <a:r>
              <a:rPr lang="sr-Latn-CS" sz="2100" smtClean="0">
                <a:solidFill>
                  <a:srgbClr val="3333CC"/>
                </a:solidFill>
              </a:rPr>
              <a:t>Documents(1).Paragraphs(1).Range.Font.Bold = True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5267325" cy="595313"/>
          </a:xfrm>
        </p:spPr>
        <p:txBody>
          <a:bodyPr/>
          <a:lstStyle/>
          <a:p>
            <a:pPr eaLnBrk="1" hangingPunct="1"/>
            <a:r>
              <a:rPr lang="sr-Latn-CS" sz="3600" smtClean="0"/>
              <a:t>Objekt Range - Osobine</a:t>
            </a:r>
            <a:endParaRPr lang="en-US" sz="3600" smtClean="0"/>
          </a:p>
        </p:txBody>
      </p:sp>
      <p:graphicFrame>
        <p:nvGraphicFramePr>
          <p:cNvPr id="215552" name="Group 512"/>
          <p:cNvGraphicFramePr>
            <a:graphicFrameLocks noGrp="1"/>
          </p:cNvGraphicFramePr>
          <p:nvPr>
            <p:ph idx="1"/>
          </p:nvPr>
        </p:nvGraphicFramePr>
        <p:xfrm>
          <a:off x="347663" y="1452563"/>
          <a:ext cx="8512175" cy="4862511"/>
        </p:xfrm>
        <a:graphic>
          <a:graphicData uri="http://schemas.openxmlformats.org/drawingml/2006/table">
            <a:tbl>
              <a:tblPr/>
              <a:tblGrid>
                <a:gridCol w="1609725"/>
                <a:gridCol w="6902450"/>
              </a:tblGrid>
              <a:tr h="363491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Osobina</a:t>
                      </a:r>
                      <a:endParaRPr kumimoji="0" lang="sr-Latn-CS" sz="2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2" marB="45722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Opis</a:t>
                      </a:r>
                      <a:endParaRPr kumimoji="0" lang="sr-Latn-CS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31458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Bold</a:t>
                      </a:r>
                    </a:p>
                  </a:txBody>
                  <a:tcPr marL="54000" marR="54000" marT="18000" marB="18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Vraća 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True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ako je opseg boldovan, 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False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ako nijedan karakter opsega nije boldovan i 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wdUndefined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ako je deo opsega boldovan. Može se setovati na 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True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(sve se bolduje), 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False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(uklanja se boldovanje) ili 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wdToggle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(True se menja u False i obrnuto).</a:t>
                      </a:r>
                    </a:p>
                  </a:txBody>
                  <a:tcPr marL="54000" marR="54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0542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Italic</a:t>
                      </a:r>
                    </a:p>
                  </a:txBody>
                  <a:tcPr marL="54000" marR="54000" marT="18000" marB="18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Isto kao za osobinu 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Bold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.</a:t>
                      </a:r>
                    </a:p>
                  </a:txBody>
                  <a:tcPr marL="54000" marR="54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8048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Characters</a:t>
                      </a:r>
                    </a:p>
                  </a:txBody>
                  <a:tcPr marL="54000" marR="54000" marT="18000" marB="18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Vraća kolekciju 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Characters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(svi karakteri opsega).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804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Words</a:t>
                      </a:r>
                    </a:p>
                  </a:txBody>
                  <a:tcPr marL="54000" marR="54000" marT="18000" marB="18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Vraća kolekciju 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Words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(sve reči opsega).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804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Sentences</a:t>
                      </a:r>
                    </a:p>
                  </a:txBody>
                  <a:tcPr marL="54000" marR="54000" marT="18000" marB="18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Vraća kolekciju 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Sentences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(sve rečenice opsega).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804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Paragraphs</a:t>
                      </a:r>
                    </a:p>
                  </a:txBody>
                  <a:tcPr marL="54000" marR="54000" marT="18000" marB="18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Vraća kolekciju 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Paragraphs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(svi pasusi opsega).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418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Font</a:t>
                      </a:r>
                    </a:p>
                  </a:txBody>
                  <a:tcPr marL="54000" marR="54000" marT="18000" marB="18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Vra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ć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a ili menja 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Font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objekt koji određuje formatiranje karaktera opsega.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9064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Text</a:t>
                      </a:r>
                    </a:p>
                  </a:txBody>
                  <a:tcPr marT="45722" marB="45722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Vraća ili menja tekst opsega. Na primer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Activedocument.Paragraphs(1).Range.Text = "Prvi pasus"</a:t>
                      </a:r>
                      <a:endParaRPr kumimoji="0" lang="sr-Latn-C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ć</a:t>
                      </a:r>
                      <a:r>
                        <a:rPr kumimoji="0" lang="sr-Latn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e zameniti prvi pasus aktivnog dokumenta datim tekstom.</a:t>
                      </a: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5267325" cy="595313"/>
          </a:xfrm>
        </p:spPr>
        <p:txBody>
          <a:bodyPr/>
          <a:lstStyle/>
          <a:p>
            <a:pPr eaLnBrk="1" hangingPunct="1"/>
            <a:r>
              <a:rPr lang="sr-Latn-CS" sz="3600" smtClean="0"/>
              <a:t>Objekt Range - Metode</a:t>
            </a:r>
            <a:endParaRPr lang="en-US" sz="3600" smtClean="0"/>
          </a:p>
        </p:txBody>
      </p:sp>
      <p:graphicFrame>
        <p:nvGraphicFramePr>
          <p:cNvPr id="239687" name="Group 71"/>
          <p:cNvGraphicFramePr>
            <a:graphicFrameLocks noGrp="1"/>
          </p:cNvGraphicFramePr>
          <p:nvPr>
            <p:ph idx="1"/>
          </p:nvPr>
        </p:nvGraphicFramePr>
        <p:xfrm>
          <a:off x="457200" y="1619250"/>
          <a:ext cx="8218488" cy="4000535"/>
        </p:xfrm>
        <a:graphic>
          <a:graphicData uri="http://schemas.openxmlformats.org/drawingml/2006/table">
            <a:tbl>
              <a:tblPr/>
              <a:tblGrid>
                <a:gridCol w="1554186"/>
                <a:gridCol w="6664302"/>
              </a:tblGrid>
              <a:tr h="363446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Metoda</a:t>
                      </a:r>
                      <a:endParaRPr kumimoji="0" lang="sr-Latn-CS" sz="2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26" marR="91426" marT="45708" marB="45708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Opis</a:t>
                      </a:r>
                      <a:endParaRPr kumimoji="0" lang="sr-Latn-CS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26" marR="91426" marT="45708" marB="457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04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Copy</a:t>
                      </a:r>
                    </a:p>
                  </a:txBody>
                  <a:tcPr marL="53992" marR="53992" marT="17997" marB="17997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Kopiranje sadr</a:t>
                      </a: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ž</a:t>
                      </a:r>
                      <a:r>
                        <a:rPr kumimoji="0" lang="pt-BR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aja opsega na Clipboard.</a:t>
                      </a:r>
                      <a:endParaRPr kumimoji="0" lang="sr-Latn-C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</a:txBody>
                  <a:tcPr marL="53992" marR="53992" marT="17997" marB="1799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8025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Cut</a:t>
                      </a:r>
                    </a:p>
                  </a:txBody>
                  <a:tcPr marL="53992" marR="53992" marT="17997" marB="17997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Premeštanje sadržaja opsega na Clipboard.</a:t>
                      </a:r>
                    </a:p>
                  </a:txBody>
                  <a:tcPr marL="53992" marR="53992" marT="17997" marB="1799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779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Courier New" pitchFamily="49" charset="0"/>
                        </a:rPr>
                        <a:t>Paste</a:t>
                      </a:r>
                      <a:endParaRPr kumimoji="0" lang="sr-Latn-CS" sz="2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3992" marR="53992" marT="17997" marB="17997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Smešta sadržaj Clipboard-a na tekuću poziciju opsega. Da bi izbegli prepisivanje preko selektovanog opsega, upotrebiti metodu 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</a:rPr>
                        <a:t>Collapse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pre 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</a:rPr>
                        <a:t>Paste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.</a:t>
                      </a:r>
                    </a:p>
                  </a:txBody>
                  <a:tcPr marL="53992" marR="53992" marT="17997" marB="1799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2080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Courier New" pitchFamily="49" charset="0"/>
                        </a:rPr>
                        <a:t>Delete</a:t>
                      </a:r>
                      <a:endParaRPr kumimoji="0" lang="sr-Latn-CS" sz="2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3992" marR="53992" marT="17997" marB="17997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Brisanje dela opsega ili čitavog opsega. Ako se navede bez argumenata, briše se ceo opseg. Ako se navede sa argumentima, na sledeći način: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</a:rPr>
                        <a:t>Delete(Unit,Count)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briše se 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</a:rPr>
                        <a:t>Count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jedinica 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</a:rPr>
                        <a:t>Unit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, gde 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</a:rPr>
                        <a:t>Unit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može biti 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</a:rPr>
                        <a:t>wdCharacter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(podrazumevano) ili 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</a:rPr>
                        <a:t>wdWord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. Ako je 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</a:rPr>
                        <a:t>Count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pozitivan broj, brišu se jedinice unapred, a ako je negativan brisanje je unazad.</a:t>
                      </a:r>
                    </a:p>
                  </a:txBody>
                  <a:tcPr marL="53992" marR="53992" marT="17997" marB="1799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5613"/>
            <a:ext cx="7321550" cy="741362"/>
          </a:xfrm>
          <a:noFill/>
        </p:spPr>
        <p:txBody>
          <a:bodyPr/>
          <a:lstStyle/>
          <a:p>
            <a:pPr eaLnBrk="1" hangingPunct="1"/>
            <a:r>
              <a:rPr lang="sr-Latn-CS" sz="3600" smtClean="0"/>
              <a:t>Objekt Range – Metode</a:t>
            </a:r>
            <a:r>
              <a:rPr lang="en-US" sz="3600" smtClean="0"/>
              <a:t> (nastavak)</a:t>
            </a:r>
          </a:p>
        </p:txBody>
      </p:sp>
      <p:graphicFrame>
        <p:nvGraphicFramePr>
          <p:cNvPr id="240685" name="Group 45"/>
          <p:cNvGraphicFramePr>
            <a:graphicFrameLocks noGrp="1"/>
          </p:cNvGraphicFramePr>
          <p:nvPr>
            <p:ph idx="1"/>
          </p:nvPr>
        </p:nvGraphicFramePr>
        <p:xfrm>
          <a:off x="301625" y="1662113"/>
          <a:ext cx="8580438" cy="4773862"/>
        </p:xfrm>
        <a:graphic>
          <a:graphicData uri="http://schemas.openxmlformats.org/drawingml/2006/table">
            <a:tbl>
              <a:tblPr/>
              <a:tblGrid>
                <a:gridCol w="2890838"/>
                <a:gridCol w="5689600"/>
              </a:tblGrid>
              <a:tr h="36337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Metoda</a:t>
                      </a:r>
                      <a:endParaRPr kumimoji="0" lang="sr-Latn-CS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678" marB="45678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Opis</a:t>
                      </a:r>
                      <a:endParaRPr kumimoji="0" lang="sr-Latn-CS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678" marB="4567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30109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InsertAfter</a:t>
                      </a:r>
                    </a:p>
                  </a:txBody>
                  <a:tcPr marL="54000" marR="54000" marT="35968" marB="35968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v-SE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Umetanje teksta posle specificiranog opsega. Sintaksa je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v-SE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InsertAfter(Text)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v-SE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gde </a:t>
                      </a:r>
                      <a:r>
                        <a:rPr kumimoji="0" lang="sv-SE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Text</a:t>
                      </a:r>
                      <a:r>
                        <a:rPr kumimoji="0" lang="sv-SE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predstavlja tekst koji se ume</a:t>
                      </a: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ć</a:t>
                      </a:r>
                      <a:r>
                        <a:rPr kumimoji="0" lang="sv-SE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e.</a:t>
                      </a:r>
                      <a:endParaRPr kumimoji="0" lang="sr-Latn-C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</a:txBody>
                  <a:tcPr marL="54000" marR="54000" marT="35968" marB="3596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722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InsertBefore</a:t>
                      </a:r>
                    </a:p>
                  </a:txBody>
                  <a:tcPr marL="54000" marR="54000" marT="35968" marB="35968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v-SE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Umetanje teksta ispred specificiranog opsega. Sintaksa je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v-SE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InsertBefore(Text)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v-SE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gde </a:t>
                      </a:r>
                      <a:r>
                        <a:rPr kumimoji="0" lang="sv-SE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Text</a:t>
                      </a:r>
                      <a:r>
                        <a:rPr kumimoji="0" lang="sv-SE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predstavlja tekst koji se umeće.</a:t>
                      </a:r>
                      <a:endParaRPr kumimoji="0" lang="sr-Latn-C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</a:txBody>
                  <a:tcPr marL="54000" marR="54000" marT="35968" marB="3596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0271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InsertParagraphAfter</a:t>
                      </a:r>
                    </a:p>
                  </a:txBody>
                  <a:tcPr marL="54000" marR="54000" marT="35968" marB="35968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Umetanje karaktera za novi pasus (Enter) posle specificiranog opsega. Nakon primene metoda, opseg se proširuje tako da uključi novi pasus.</a:t>
                      </a:r>
                    </a:p>
                  </a:txBody>
                  <a:tcPr marL="54000" marR="54000" marT="35968" marB="3596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370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Courier New" pitchFamily="49" charset="0"/>
                        </a:rPr>
                        <a:t>InsertParagraphBefore</a:t>
                      </a:r>
                    </a:p>
                  </a:txBody>
                  <a:tcPr marL="54000" marR="54000" marT="35968" marB="35968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Umetanje karaktera za novi pasus (Enter) ispred specificiranog opsega. Nakon primene metoda, opseg se proširuje tako da uključi novi pasus.</a:t>
                      </a:r>
                    </a:p>
                  </a:txBody>
                  <a:tcPr marL="54000" marR="54000" marT="35968" marB="3596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3954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Courier New" pitchFamily="49" charset="0"/>
                        </a:rPr>
                        <a:t>Select</a:t>
                      </a:r>
                      <a:endParaRPr kumimoji="0" lang="sr-Latn-CS" sz="2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35968" marB="35968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Selektovanje specificiranog opsega.</a:t>
                      </a:r>
                    </a:p>
                  </a:txBody>
                  <a:tcPr marL="54000" marR="54000" marT="35968" marB="3596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5613"/>
            <a:ext cx="3648075" cy="741362"/>
          </a:xfrm>
          <a:noFill/>
        </p:spPr>
        <p:txBody>
          <a:bodyPr/>
          <a:lstStyle/>
          <a:p>
            <a:pPr eaLnBrk="1" hangingPunct="1"/>
            <a:r>
              <a:rPr lang="sr-Latn-CS" sz="3600" smtClean="0"/>
              <a:t>Objekt </a:t>
            </a:r>
            <a:r>
              <a:rPr lang="en-US" sz="3600" smtClean="0"/>
              <a:t>Selection</a:t>
            </a:r>
          </a:p>
        </p:txBody>
      </p:sp>
      <p:sp>
        <p:nvSpPr>
          <p:cNvPr id="17411" name="Rectangle 31"/>
          <p:cNvSpPr>
            <a:spLocks noChangeArrowheads="1"/>
          </p:cNvSpPr>
          <p:nvPr/>
        </p:nvSpPr>
        <p:spPr bwMode="auto">
          <a:xfrm>
            <a:off x="250825" y="1433513"/>
            <a:ext cx="8713788" cy="5040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/>
          <a:lstStyle/>
          <a:p>
            <a:pPr marL="239713" indent="-239713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CS" sz="2100"/>
              <a:t>Objekt </a:t>
            </a:r>
            <a:r>
              <a:rPr lang="sr-Latn-CS" sz="2100">
                <a:solidFill>
                  <a:srgbClr val="3333CC"/>
                </a:solidFill>
              </a:rPr>
              <a:t>Selection</a:t>
            </a:r>
            <a:r>
              <a:rPr lang="sr-Latn-CS" sz="2100"/>
              <a:t> predstavlja tekuću selekciju u Word-ovom dokumentu, tj. sve što je u datom trenutku selektovano (blok teksta, tekst bo</a:t>
            </a:r>
            <a:r>
              <a:rPr lang="en-US" sz="2100"/>
              <a:t>ks</a:t>
            </a:r>
            <a:r>
              <a:rPr lang="sr-Latn-CS" sz="2100"/>
              <a:t>, tabela, slika, …). Ako ništa nije selektovano, </a:t>
            </a:r>
            <a:r>
              <a:rPr lang="sr-Latn-CS" sz="2100">
                <a:solidFill>
                  <a:srgbClr val="3333CC"/>
                </a:solidFill>
              </a:rPr>
              <a:t>Selection</a:t>
            </a:r>
            <a:r>
              <a:rPr lang="sr-Latn-CS" sz="2100"/>
              <a:t> označava tekuću tačku za umetanje. </a:t>
            </a:r>
            <a:endParaRPr lang="en-US" sz="2100"/>
          </a:p>
          <a:p>
            <a:pPr marL="239713" indent="-239713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en-US" sz="2100"/>
              <a:t>O</a:t>
            </a:r>
            <a:r>
              <a:rPr lang="sr-Latn-CS" sz="2100"/>
              <a:t>bjekt </a:t>
            </a:r>
            <a:r>
              <a:rPr lang="sr-Latn-CS" sz="2100">
                <a:solidFill>
                  <a:srgbClr val="3333CC"/>
                </a:solidFill>
              </a:rPr>
              <a:t>Selection</a:t>
            </a:r>
            <a:r>
              <a:rPr lang="en-US" sz="2100"/>
              <a:t> vra</a:t>
            </a:r>
            <a:r>
              <a:rPr lang="sr-Latn-CS" sz="2100"/>
              <a:t>ća osobina </a:t>
            </a:r>
            <a:r>
              <a:rPr lang="sr-Latn-CS" sz="2100">
                <a:solidFill>
                  <a:srgbClr val="3333CC"/>
                </a:solidFill>
              </a:rPr>
              <a:t>Selection</a:t>
            </a:r>
            <a:r>
              <a:rPr lang="sr-Latn-CS" sz="2100"/>
              <a:t> objekta </a:t>
            </a:r>
            <a:r>
              <a:rPr lang="sr-Latn-CS" sz="2100">
                <a:solidFill>
                  <a:srgbClr val="3333CC"/>
                </a:solidFill>
              </a:rPr>
              <a:t>Application</a:t>
            </a:r>
            <a:r>
              <a:rPr lang="sr-Latn-CS" sz="2100"/>
              <a:t>.</a:t>
            </a:r>
          </a:p>
          <a:p>
            <a:pPr marL="239713" indent="-239713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CS" sz="2100"/>
              <a:t>U svakom trenutku u dokumentu može postojati samo jedna selekcija, a ukoliko postoji više otvorenih dokumenata, samo jedna selekcija može biti aktivna.</a:t>
            </a:r>
          </a:p>
          <a:p>
            <a:pPr marL="239713" indent="-239713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CS" sz="2100"/>
              <a:t>Objekti </a:t>
            </a:r>
            <a:r>
              <a:rPr lang="sr-Latn-CS" sz="2100">
                <a:solidFill>
                  <a:srgbClr val="3333CC"/>
                </a:solidFill>
              </a:rPr>
              <a:t>Range</a:t>
            </a:r>
            <a:r>
              <a:rPr lang="sr-Latn-CS" sz="2100"/>
              <a:t> i </a:t>
            </a:r>
            <a:r>
              <a:rPr lang="sr-Latn-CS" sz="2100">
                <a:solidFill>
                  <a:srgbClr val="3333CC"/>
                </a:solidFill>
              </a:rPr>
              <a:t>Selection</a:t>
            </a:r>
            <a:r>
              <a:rPr lang="sr-Latn-CS" sz="2100"/>
              <a:t> su dosta slični. Razlikuju se po tome da </a:t>
            </a:r>
            <a:r>
              <a:rPr lang="sr-Latn-CS" sz="2100">
                <a:solidFill>
                  <a:srgbClr val="3333CC"/>
                </a:solidFill>
              </a:rPr>
              <a:t>Selection</a:t>
            </a:r>
            <a:r>
              <a:rPr lang="sr-Latn-CS" sz="2100"/>
              <a:t> odgovara jednoj aktivnoj selekciji, a </a:t>
            </a:r>
            <a:r>
              <a:rPr lang="sr-Latn-CS" sz="2100">
                <a:solidFill>
                  <a:srgbClr val="3333CC"/>
                </a:solidFill>
              </a:rPr>
              <a:t>Range</a:t>
            </a:r>
            <a:r>
              <a:rPr lang="sr-Latn-CS" sz="2100"/>
              <a:t> postoji nezavisno od kursora i selekcije, uvek se sastoji od teksta i može se pristupiti bilo kojem broju </a:t>
            </a:r>
            <a:r>
              <a:rPr lang="sr-Latn-CS" sz="2100">
                <a:solidFill>
                  <a:srgbClr val="3333CC"/>
                </a:solidFill>
              </a:rPr>
              <a:t>Range</a:t>
            </a:r>
            <a:r>
              <a:rPr lang="sr-Latn-CS" sz="2100"/>
              <a:t> objekata.</a:t>
            </a:r>
          </a:p>
          <a:p>
            <a:pPr marL="239713" indent="-239713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CS" sz="2100"/>
              <a:t>Objekti </a:t>
            </a:r>
            <a:r>
              <a:rPr lang="sr-Latn-CS" sz="2100">
                <a:solidFill>
                  <a:srgbClr val="3333CC"/>
                </a:solidFill>
              </a:rPr>
              <a:t>Range</a:t>
            </a:r>
            <a:r>
              <a:rPr lang="sr-Latn-CS" sz="2100"/>
              <a:t> i </a:t>
            </a:r>
            <a:r>
              <a:rPr lang="sr-Latn-CS" sz="2100">
                <a:solidFill>
                  <a:srgbClr val="3333CC"/>
                </a:solidFill>
              </a:rPr>
              <a:t>Selection</a:t>
            </a:r>
            <a:r>
              <a:rPr lang="sr-Latn-CS" sz="2100"/>
              <a:t> dele veliki broj osobina i metoda. Na sledećem slajdu je prikazan jedan broj metoda objekta </a:t>
            </a:r>
            <a:r>
              <a:rPr lang="sr-Latn-CS" sz="2100">
                <a:solidFill>
                  <a:srgbClr val="3333CC"/>
                </a:solidFill>
              </a:rPr>
              <a:t>Selection</a:t>
            </a:r>
            <a:r>
              <a:rPr lang="sr-Latn-CS" sz="2100"/>
              <a:t> koji nisu navedeni kod objekta </a:t>
            </a:r>
            <a:r>
              <a:rPr lang="sr-Latn-CS" sz="2100">
                <a:solidFill>
                  <a:srgbClr val="3333CC"/>
                </a:solidFill>
              </a:rPr>
              <a:t>Range</a:t>
            </a:r>
            <a:r>
              <a:rPr lang="sr-Latn-CS" sz="210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5613"/>
            <a:ext cx="6384925" cy="741362"/>
          </a:xfrm>
          <a:noFill/>
        </p:spPr>
        <p:txBody>
          <a:bodyPr/>
          <a:lstStyle/>
          <a:p>
            <a:pPr eaLnBrk="1" hangingPunct="1"/>
            <a:r>
              <a:rPr lang="sr-Latn-CS" sz="3600" smtClean="0"/>
              <a:t>Objekt </a:t>
            </a:r>
            <a:r>
              <a:rPr lang="en-US" sz="3600" smtClean="0"/>
              <a:t>Selection</a:t>
            </a:r>
            <a:r>
              <a:rPr lang="sr-Latn-CS" sz="3600" smtClean="0"/>
              <a:t> – još metoda</a:t>
            </a:r>
            <a:endParaRPr lang="en-US" sz="3600" smtClean="0"/>
          </a:p>
        </p:txBody>
      </p:sp>
      <p:graphicFrame>
        <p:nvGraphicFramePr>
          <p:cNvPr id="242771" name="Group 83"/>
          <p:cNvGraphicFramePr>
            <a:graphicFrameLocks noGrp="1"/>
          </p:cNvGraphicFramePr>
          <p:nvPr>
            <p:ph idx="1"/>
          </p:nvPr>
        </p:nvGraphicFramePr>
        <p:xfrm>
          <a:off x="396875" y="1576388"/>
          <a:ext cx="8362950" cy="4381502"/>
        </p:xfrm>
        <a:graphic>
          <a:graphicData uri="http://schemas.openxmlformats.org/drawingml/2006/table">
            <a:tbl>
              <a:tblPr/>
              <a:tblGrid>
                <a:gridCol w="2078037"/>
                <a:gridCol w="6284913"/>
              </a:tblGrid>
              <a:tr h="41147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Metod</a:t>
                      </a:r>
                      <a:endParaRPr kumimoji="0" lang="sr-Latn-CS" sz="2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9" marB="45719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Opis</a:t>
                      </a:r>
                      <a:endParaRPr kumimoji="0" lang="sr-Latn-CS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9" marB="457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25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Type</a:t>
                      </a:r>
                    </a:p>
                  </a:txBody>
                  <a:tcPr marT="45719" marB="45719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Osobina koja vraća tip selekcije.</a:t>
                      </a:r>
                      <a:endParaRPr kumimoji="0" lang="sr-Latn-C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9" marB="457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9112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TypeBackspace</a:t>
                      </a:r>
                    </a:p>
                  </a:txBody>
                  <a:tcPr marT="45719" marB="45719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Metod koji briše karakter koji prethodi selekciji. Ovaj metod je funkcionalno isti kao dugme Backspace.</a:t>
                      </a:r>
                      <a:endParaRPr kumimoji="0" lang="sr-Latn-C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9" marB="457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997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TypeParagraph</a:t>
                      </a:r>
                    </a:p>
                  </a:txBody>
                  <a:tcPr marT="45719" marB="45719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Metod koji umeće novi, prazni, pasus.</a:t>
                      </a: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Ovaj metod je funkcionalno isti kao dugme Enter.</a:t>
                      </a:r>
                      <a:endParaRPr kumimoji="0" lang="sr-Latn-C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9" marB="457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18357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TypeText</a:t>
                      </a:r>
                    </a:p>
                  </a:txBody>
                  <a:tcPr marT="45719" marB="45719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Metod za umetanje teksta u dokument. Sintaksa je: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TypeText(Text)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gde 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Text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predstavlja tekst koji se umeće</a:t>
                      </a: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. N</a:t>
                      </a: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a </a:t>
                      </a: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pr</a:t>
                      </a: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imer,</a:t>
                      </a: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ako želimo da ispred tekuće selekcije umetnemo tekst "Dobar dan", potrebno je da uradimo sledeće: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Selection.Collapse </a:t>
                      </a: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wdCollapseStart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Selection.TypeText "Dobar dan"</a:t>
                      </a:r>
                      <a:endParaRPr kumimoji="0" lang="sr-Latn-C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9" marB="457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5613"/>
            <a:ext cx="2928937" cy="741362"/>
          </a:xfrm>
          <a:noFill/>
        </p:spPr>
        <p:txBody>
          <a:bodyPr/>
          <a:lstStyle/>
          <a:p>
            <a:pPr eaLnBrk="1" hangingPunct="1"/>
            <a:r>
              <a:rPr lang="sr-Latn-CS" sz="3600" smtClean="0"/>
              <a:t>Jedan primer</a:t>
            </a:r>
            <a:endParaRPr lang="en-US" sz="3600" smtClean="0"/>
          </a:p>
        </p:txBody>
      </p:sp>
      <p:sp>
        <p:nvSpPr>
          <p:cNvPr id="19459" name="Rectangle 27"/>
          <p:cNvSpPr>
            <a:spLocks noChangeArrowheads="1"/>
          </p:cNvSpPr>
          <p:nvPr/>
        </p:nvSpPr>
        <p:spPr bwMode="auto">
          <a:xfrm>
            <a:off x="273050" y="1177925"/>
            <a:ext cx="8713788" cy="1054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sr-Latn-CS" sz="2100"/>
              <a:t>Napisati p</a:t>
            </a:r>
            <a:r>
              <a:rPr lang="en-GB" sz="2100"/>
              <a:t>rocedur</a:t>
            </a:r>
            <a:r>
              <a:rPr lang="sr-Latn-CS" sz="2100"/>
              <a:t>u</a:t>
            </a:r>
            <a:r>
              <a:rPr lang="en-GB" sz="2100"/>
              <a:t> </a:t>
            </a:r>
            <a:r>
              <a:rPr lang="sr-Latn-CS" sz="2100"/>
              <a:t>koja</a:t>
            </a:r>
            <a:r>
              <a:rPr lang="en-GB" sz="2100"/>
              <a:t> kreira novi Word-ov dokument kod koga je u svakom redu upisano ime jednog .</a:t>
            </a:r>
            <a:r>
              <a:rPr lang="en-GB" sz="2100" smtClean="0"/>
              <a:t>docx </a:t>
            </a:r>
            <a:r>
              <a:rPr lang="en-GB" sz="2100"/>
              <a:t>fajla iz odabranog foldera. Folder se odabira pomoću </a:t>
            </a:r>
            <a:r>
              <a:rPr lang="en-GB" sz="2100">
                <a:solidFill>
                  <a:srgbClr val="3333CC"/>
                </a:solidFill>
              </a:rPr>
              <a:t>FileDialog</a:t>
            </a:r>
            <a:r>
              <a:rPr lang="en-GB" sz="2100"/>
              <a:t> objekta.</a:t>
            </a:r>
            <a:endParaRPr lang="sr-Latn-CS" sz="2100"/>
          </a:p>
        </p:txBody>
      </p:sp>
      <p:sp>
        <p:nvSpPr>
          <p:cNvPr id="19460" name="Rectangle 28"/>
          <p:cNvSpPr>
            <a:spLocks noChangeArrowheads="1"/>
          </p:cNvSpPr>
          <p:nvPr/>
        </p:nvSpPr>
        <p:spPr bwMode="auto">
          <a:xfrm>
            <a:off x="183089" y="2420938"/>
            <a:ext cx="4465638" cy="2289175"/>
          </a:xfrm>
          <a:prstGeom prst="rect">
            <a:avLst/>
          </a:prstGeom>
          <a:solidFill>
            <a:srgbClr val="CCFFFF">
              <a:alpha val="7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sr-Latn-CS">
                <a:solidFill>
                  <a:srgbClr val="3333CC"/>
                </a:solidFill>
              </a:rPr>
              <a:t>Sub ImenaFajlova()</a:t>
            </a:r>
          </a:p>
          <a:p>
            <a:r>
              <a:rPr lang="sr-Latn-CS">
                <a:solidFill>
                  <a:srgbClr val="3333CC"/>
                </a:solidFill>
              </a:rPr>
              <a:t>Dim FD As FileDialog, Dok As Document</a:t>
            </a:r>
          </a:p>
          <a:p>
            <a:r>
              <a:rPr lang="sr-Latn-CS">
                <a:solidFill>
                  <a:srgbClr val="3333CC"/>
                </a:solidFill>
              </a:rPr>
              <a:t>Dim ImeFold As String, ImeFajla As String</a:t>
            </a:r>
          </a:p>
          <a:p>
            <a:r>
              <a:rPr lang="sr-Latn-CS">
                <a:solidFill>
                  <a:srgbClr val="3333CC"/>
                </a:solidFill>
              </a:rPr>
              <a:t>Set FD = Application.FileDialog( _</a:t>
            </a:r>
          </a:p>
          <a:p>
            <a:r>
              <a:rPr lang="sr-Latn-CS">
                <a:solidFill>
                  <a:srgbClr val="3333CC"/>
                </a:solidFill>
              </a:rPr>
              <a:t>        msoFileDialogFolderPicker)</a:t>
            </a:r>
          </a:p>
          <a:p>
            <a:r>
              <a:rPr lang="sr-Latn-CS">
                <a:solidFill>
                  <a:srgbClr val="3333CC"/>
                </a:solidFill>
              </a:rPr>
              <a:t>FD.InitialFileName = "C:\Temp"</a:t>
            </a:r>
          </a:p>
          <a:p>
            <a:r>
              <a:rPr lang="sr-Latn-CS">
                <a:solidFill>
                  <a:srgbClr val="3333CC"/>
                </a:solidFill>
              </a:rPr>
              <a:t>FD.Title = "Odaberite folder"</a:t>
            </a:r>
          </a:p>
          <a:p>
            <a:r>
              <a:rPr lang="sr-Latn-CS">
                <a:solidFill>
                  <a:srgbClr val="3333CC"/>
                </a:solidFill>
              </a:rPr>
              <a:t>FD.Show</a:t>
            </a:r>
          </a:p>
        </p:txBody>
      </p:sp>
      <p:sp>
        <p:nvSpPr>
          <p:cNvPr id="19461" name="Rectangle 29"/>
          <p:cNvSpPr>
            <a:spLocks noChangeArrowheads="1"/>
          </p:cNvSpPr>
          <p:nvPr/>
        </p:nvSpPr>
        <p:spPr bwMode="auto">
          <a:xfrm>
            <a:off x="4720288" y="2420938"/>
            <a:ext cx="4316208" cy="3970318"/>
          </a:xfrm>
          <a:prstGeom prst="rect">
            <a:avLst/>
          </a:prstGeom>
          <a:solidFill>
            <a:srgbClr val="CCFFFF">
              <a:alpha val="7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sr-Latn-CS">
                <a:solidFill>
                  <a:srgbClr val="3333CC"/>
                </a:solidFill>
              </a:rPr>
              <a:t>If FD.SelectedItems.Count &gt; 0 Then</a:t>
            </a:r>
          </a:p>
          <a:p>
            <a:r>
              <a:rPr lang="sr-Latn-CS">
                <a:solidFill>
                  <a:srgbClr val="3333CC"/>
                </a:solidFill>
              </a:rPr>
              <a:t>    ImeFold = FD.SelectedItems(1)</a:t>
            </a:r>
          </a:p>
          <a:p>
            <a:r>
              <a:rPr lang="sr-Latn-CS">
                <a:solidFill>
                  <a:srgbClr val="3333CC"/>
                </a:solidFill>
              </a:rPr>
              <a:t>    Set Dok = Documents.Add</a:t>
            </a:r>
          </a:p>
          <a:p>
            <a:r>
              <a:rPr lang="sr-Latn-CS">
                <a:solidFill>
                  <a:srgbClr val="3333CC"/>
                </a:solidFill>
              </a:rPr>
              <a:t>    Dok.Activate</a:t>
            </a:r>
          </a:p>
          <a:p>
            <a:r>
              <a:rPr lang="sr-Latn-CS">
                <a:solidFill>
                  <a:srgbClr val="3333CC"/>
                </a:solidFill>
              </a:rPr>
              <a:t>    ImeFajla = Dir(ImeFold &amp; "\*.</a:t>
            </a:r>
            <a:r>
              <a:rPr lang="sr-Latn-CS" smtClean="0">
                <a:solidFill>
                  <a:srgbClr val="3333CC"/>
                </a:solidFill>
              </a:rPr>
              <a:t>doc</a:t>
            </a:r>
            <a:r>
              <a:rPr lang="en-US" smtClean="0">
                <a:solidFill>
                  <a:srgbClr val="3333CC"/>
                </a:solidFill>
              </a:rPr>
              <a:t>x</a:t>
            </a:r>
            <a:r>
              <a:rPr lang="sr-Latn-CS" smtClean="0">
                <a:solidFill>
                  <a:srgbClr val="3333CC"/>
                </a:solidFill>
              </a:rPr>
              <a:t>")</a:t>
            </a:r>
            <a:endParaRPr lang="sr-Latn-CS">
              <a:solidFill>
                <a:srgbClr val="3333CC"/>
              </a:solidFill>
            </a:endParaRPr>
          </a:p>
          <a:p>
            <a:r>
              <a:rPr lang="sr-Latn-CS">
                <a:solidFill>
                  <a:srgbClr val="3333CC"/>
                </a:solidFill>
              </a:rPr>
              <a:t>    Do While ImeFajla &lt;&gt; ""</a:t>
            </a:r>
          </a:p>
          <a:p>
            <a:r>
              <a:rPr lang="sr-Latn-CS">
                <a:solidFill>
                  <a:srgbClr val="3333CC"/>
                </a:solidFill>
              </a:rPr>
              <a:t>        </a:t>
            </a:r>
            <a:r>
              <a:rPr lang="sr-Latn-CS">
                <a:solidFill>
                  <a:srgbClr val="FF0000"/>
                </a:solidFill>
              </a:rPr>
              <a:t>Selection.TypeText  ImeFajla</a:t>
            </a:r>
          </a:p>
          <a:p>
            <a:r>
              <a:rPr lang="sr-Latn-CS">
                <a:solidFill>
                  <a:srgbClr val="FF0000"/>
                </a:solidFill>
              </a:rPr>
              <a:t>        Selection.TypeParagraph</a:t>
            </a:r>
          </a:p>
          <a:p>
            <a:r>
              <a:rPr lang="sr-Latn-CS">
                <a:solidFill>
                  <a:srgbClr val="3333CC"/>
                </a:solidFill>
              </a:rPr>
              <a:t>        ImeFajla = Dir</a:t>
            </a:r>
          </a:p>
          <a:p>
            <a:r>
              <a:rPr lang="sr-Latn-CS">
                <a:solidFill>
                  <a:srgbClr val="3333CC"/>
                </a:solidFill>
              </a:rPr>
              <a:t>    Loop</a:t>
            </a:r>
            <a:endParaRPr lang="en-US">
              <a:solidFill>
                <a:srgbClr val="3333CC"/>
              </a:solidFill>
            </a:endParaRPr>
          </a:p>
          <a:p>
            <a:r>
              <a:rPr lang="en-US">
                <a:solidFill>
                  <a:srgbClr val="3333CC"/>
                </a:solidFill>
              </a:rPr>
              <a:t>    </a:t>
            </a:r>
            <a:r>
              <a:rPr lang="sr-Latn-CS">
                <a:solidFill>
                  <a:srgbClr val="3333CC"/>
                </a:solidFill>
              </a:rPr>
              <a:t>Dok.SaveAs ImeFold &amp;</a:t>
            </a:r>
            <a:r>
              <a:rPr lang="en-US">
                <a:solidFill>
                  <a:srgbClr val="3333CC"/>
                </a:solidFill>
              </a:rPr>
              <a:t> </a:t>
            </a:r>
            <a:r>
              <a:rPr lang="sr-Latn-CS">
                <a:solidFill>
                  <a:srgbClr val="3333CC"/>
                </a:solidFill>
              </a:rPr>
              <a:t>"\</a:t>
            </a:r>
            <a:r>
              <a:rPr lang="sr-Latn-CS" smtClean="0">
                <a:solidFill>
                  <a:srgbClr val="3333CC"/>
                </a:solidFill>
              </a:rPr>
              <a:t>Imena.doc</a:t>
            </a:r>
            <a:r>
              <a:rPr lang="en-US" smtClean="0">
                <a:solidFill>
                  <a:srgbClr val="3333CC"/>
                </a:solidFill>
              </a:rPr>
              <a:t>x</a:t>
            </a:r>
            <a:r>
              <a:rPr lang="sr-Latn-CS" smtClean="0">
                <a:solidFill>
                  <a:srgbClr val="3333CC"/>
                </a:solidFill>
              </a:rPr>
              <a:t>"</a:t>
            </a:r>
            <a:endParaRPr lang="sr-Latn-CS">
              <a:solidFill>
                <a:srgbClr val="3333CC"/>
              </a:solidFill>
            </a:endParaRPr>
          </a:p>
          <a:p>
            <a:r>
              <a:rPr lang="en-US">
                <a:solidFill>
                  <a:srgbClr val="3333CC"/>
                </a:solidFill>
              </a:rPr>
              <a:t>    </a:t>
            </a:r>
            <a:r>
              <a:rPr lang="sr-Latn-CS">
                <a:solidFill>
                  <a:srgbClr val="3333CC"/>
                </a:solidFill>
              </a:rPr>
              <a:t>Dok.Close</a:t>
            </a:r>
          </a:p>
          <a:p>
            <a:r>
              <a:rPr lang="sr-Latn-CS">
                <a:solidFill>
                  <a:srgbClr val="3333CC"/>
                </a:solidFill>
              </a:rPr>
              <a:t>End If</a:t>
            </a:r>
          </a:p>
          <a:p>
            <a:r>
              <a:rPr lang="sr-Latn-CS">
                <a:solidFill>
                  <a:srgbClr val="3333CC"/>
                </a:solidFill>
              </a:rPr>
              <a:t>End Sub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5613"/>
            <a:ext cx="4008437" cy="741362"/>
          </a:xfrm>
          <a:noFill/>
        </p:spPr>
        <p:txBody>
          <a:bodyPr/>
          <a:lstStyle/>
          <a:p>
            <a:pPr eaLnBrk="1" hangingPunct="1"/>
            <a:r>
              <a:rPr lang="sr-Latn-CS" sz="3600" smtClean="0"/>
              <a:t>Objekt Characters</a:t>
            </a:r>
            <a:endParaRPr lang="en-US" sz="3600" smtClean="0"/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328613" y="1531938"/>
            <a:ext cx="8569325" cy="4849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/>
          <a:lstStyle/>
          <a:p>
            <a:pPr marL="239713" indent="-239713">
              <a:lnSpc>
                <a:spcPct val="85000"/>
              </a:lnSpc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CS" sz="2100">
                <a:solidFill>
                  <a:srgbClr val="3333CC"/>
                </a:solidFill>
              </a:rPr>
              <a:t>Characters</a:t>
            </a:r>
            <a:r>
              <a:rPr lang="sr-Latn-CS" sz="2100"/>
              <a:t> je kolekcija svih karaktera datog objekta, bilo da je to reč, rečenica, pasus, selekcija ili ceo dokument. Na primer, </a:t>
            </a:r>
          </a:p>
          <a:p>
            <a:pPr marL="239713" indent="-239713">
              <a:lnSpc>
                <a:spcPct val="85000"/>
              </a:lnSpc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sr-Latn-CS" sz="2100"/>
              <a:t>	</a:t>
            </a:r>
            <a:r>
              <a:rPr lang="sr-Latn-CS" sz="2100">
                <a:solidFill>
                  <a:srgbClr val="3333CC"/>
                </a:solidFill>
              </a:rPr>
              <a:t>ActiveDocument.Words(3).Characters</a:t>
            </a:r>
          </a:p>
          <a:p>
            <a:pPr marL="239713" indent="-239713">
              <a:lnSpc>
                <a:spcPct val="85000"/>
              </a:lnSpc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sr-Latn-CS" sz="2100"/>
              <a:t>	vraća kolekciju karaktera u objektu </a:t>
            </a:r>
            <a:r>
              <a:rPr lang="sr-Latn-CS" sz="2100">
                <a:solidFill>
                  <a:srgbClr val="3333CC"/>
                </a:solidFill>
              </a:rPr>
              <a:t>Range</a:t>
            </a:r>
            <a:r>
              <a:rPr lang="sr-Latn-CS" sz="2100"/>
              <a:t> koji predstavlja treću reč aktivnog dokumenta. </a:t>
            </a:r>
          </a:p>
          <a:p>
            <a:pPr marL="239713" indent="-239713">
              <a:lnSpc>
                <a:spcPct val="85000"/>
              </a:lnSpc>
              <a:spcBef>
                <a:spcPct val="20000"/>
              </a:spcBef>
              <a:spcAft>
                <a:spcPct val="1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CS" sz="2100"/>
              <a:t>Osobina </a:t>
            </a:r>
            <a:r>
              <a:rPr lang="sr-Latn-CS" sz="2100">
                <a:solidFill>
                  <a:srgbClr val="3333CC"/>
                </a:solidFill>
              </a:rPr>
              <a:t>Characters</a:t>
            </a:r>
            <a:r>
              <a:rPr lang="sr-Latn-CS" sz="2100"/>
              <a:t> vraća kolekciju </a:t>
            </a:r>
            <a:r>
              <a:rPr lang="sr-Latn-CS" sz="2100">
                <a:solidFill>
                  <a:srgbClr val="3333CC"/>
                </a:solidFill>
              </a:rPr>
              <a:t>Characters</a:t>
            </a:r>
            <a:r>
              <a:rPr lang="sr-Latn-CS" sz="2100"/>
              <a:t>. Ovu osobinu imaju:</a:t>
            </a:r>
          </a:p>
          <a:p>
            <a:pPr marL="239713" indent="-239713">
              <a:lnSpc>
                <a:spcPct val="85000"/>
              </a:lnSpc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sr-Latn-CS" sz="2100">
                <a:solidFill>
                  <a:srgbClr val="3333CC"/>
                </a:solidFill>
              </a:rPr>
              <a:t>		Range</a:t>
            </a:r>
            <a:endParaRPr lang="sr-Latn-CS" sz="2100"/>
          </a:p>
          <a:p>
            <a:pPr marL="239713" indent="-239713">
              <a:lnSpc>
                <a:spcPct val="85000"/>
              </a:lnSpc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sr-Latn-CS" sz="2100"/>
              <a:t>		</a:t>
            </a:r>
            <a:r>
              <a:rPr lang="sr-Latn-CS" sz="2100">
                <a:solidFill>
                  <a:srgbClr val="3333CC"/>
                </a:solidFill>
              </a:rPr>
              <a:t>Selection</a:t>
            </a:r>
            <a:endParaRPr lang="sr-Latn-CS" sz="2100"/>
          </a:p>
          <a:p>
            <a:pPr marL="239713" indent="-239713">
              <a:lnSpc>
                <a:spcPct val="85000"/>
              </a:lnSpc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sr-Latn-CS" sz="2100"/>
              <a:t>		</a:t>
            </a:r>
            <a:r>
              <a:rPr lang="sr-Latn-CS" sz="2100">
                <a:solidFill>
                  <a:srgbClr val="3333CC"/>
                </a:solidFill>
              </a:rPr>
              <a:t>Document</a:t>
            </a:r>
            <a:endParaRPr lang="sr-Latn-CS" sz="2100"/>
          </a:p>
          <a:p>
            <a:pPr marL="239713" indent="-239713">
              <a:lnSpc>
                <a:spcPct val="85000"/>
              </a:lnSpc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CS" sz="2100"/>
              <a:t>Pristupanje pojedinačnim karakterima se vrši navođenjem rednog broja karaktera u zagradi. Na primer, naredbom</a:t>
            </a:r>
          </a:p>
          <a:p>
            <a:pPr marL="239713" indent="-239713">
              <a:lnSpc>
                <a:spcPct val="85000"/>
              </a:lnSpc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sr-Latn-CS" sz="2100"/>
              <a:t>	</a:t>
            </a:r>
            <a:r>
              <a:rPr lang="sr-Latn-CS" sz="2100">
                <a:solidFill>
                  <a:srgbClr val="3333CC"/>
                </a:solidFill>
              </a:rPr>
              <a:t>ActiveDocument.Words(1).Characters(1).Font.Color = wdColorPink</a:t>
            </a:r>
          </a:p>
          <a:p>
            <a:pPr marL="239713" indent="-239713">
              <a:lnSpc>
                <a:spcPct val="85000"/>
              </a:lnSpc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sr-Latn-CS" sz="2100"/>
              <a:t>	pristupamo prvom karakteru prve reči dokumenta i menjamo mu boju u ljubičastu.</a:t>
            </a:r>
            <a:endParaRPr lang="en-US" sz="21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5613"/>
            <a:ext cx="5808662" cy="741362"/>
          </a:xfrm>
          <a:noFill/>
        </p:spPr>
        <p:txBody>
          <a:bodyPr/>
          <a:lstStyle/>
          <a:p>
            <a:pPr eaLnBrk="1" hangingPunct="1"/>
            <a:r>
              <a:rPr lang="sr-Latn-CS" sz="3600" smtClean="0"/>
              <a:t>Objekt Characters - Primer</a:t>
            </a:r>
            <a:endParaRPr lang="en-US" sz="3600" smtClean="0"/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339725" y="1363663"/>
            <a:ext cx="8297863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/>
          <a:lstStyle/>
          <a:p>
            <a:pPr marL="3175" indent="-3175">
              <a:lnSpc>
                <a:spcPct val="85000"/>
              </a:lnSpc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sr-Latn-CS" sz="2100"/>
              <a:t>Napisati proceduru koja u dokumentu pronalazi sve reči duže od 10 karaktera i podvlači ih.</a:t>
            </a:r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1763688" y="2551420"/>
            <a:ext cx="5609228" cy="2431435"/>
          </a:xfrm>
          <a:prstGeom prst="rect">
            <a:avLst/>
          </a:prstGeom>
          <a:solidFill>
            <a:srgbClr val="CCFFFF">
              <a:alpha val="7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sr-Latn-CS" sz="1900">
                <a:solidFill>
                  <a:srgbClr val="3333CC"/>
                </a:solidFill>
              </a:rPr>
              <a:t>Sub DuzeOd10Podvuci()</a:t>
            </a:r>
          </a:p>
          <a:p>
            <a:pPr lvl="1"/>
            <a:r>
              <a:rPr lang="sr-Latn-CS" sz="1900">
                <a:solidFill>
                  <a:srgbClr val="3333CC"/>
                </a:solidFill>
              </a:rPr>
              <a:t>Dim Rec As Range</a:t>
            </a:r>
          </a:p>
          <a:p>
            <a:pPr lvl="1"/>
            <a:r>
              <a:rPr lang="sr-Latn-CS" sz="1900">
                <a:solidFill>
                  <a:srgbClr val="3333CC"/>
                </a:solidFill>
              </a:rPr>
              <a:t>For Each Rec In ThisDocument.Words</a:t>
            </a:r>
          </a:p>
          <a:p>
            <a:pPr lvl="1"/>
            <a:r>
              <a:rPr lang="sr-Latn-CS" sz="1900">
                <a:solidFill>
                  <a:srgbClr val="3333CC"/>
                </a:solidFill>
              </a:rPr>
              <a:t>    If Rec.Characters.Count &gt; 10 Then</a:t>
            </a:r>
          </a:p>
          <a:p>
            <a:pPr lvl="1"/>
            <a:r>
              <a:rPr lang="sr-Latn-CS" sz="1900">
                <a:solidFill>
                  <a:srgbClr val="3333CC"/>
                </a:solidFill>
              </a:rPr>
              <a:t>        Rec.Font.Underline = wdUnderlineSingle</a:t>
            </a:r>
          </a:p>
          <a:p>
            <a:pPr lvl="1"/>
            <a:r>
              <a:rPr lang="sr-Latn-CS" sz="1900">
                <a:solidFill>
                  <a:srgbClr val="3333CC"/>
                </a:solidFill>
              </a:rPr>
              <a:t>    End If</a:t>
            </a:r>
          </a:p>
          <a:p>
            <a:pPr lvl="1"/>
            <a:r>
              <a:rPr lang="sr-Latn-CS" sz="1900">
                <a:solidFill>
                  <a:srgbClr val="3333CC"/>
                </a:solidFill>
              </a:rPr>
              <a:t>Next</a:t>
            </a:r>
            <a:endParaRPr lang="en-GB" sz="1900">
              <a:solidFill>
                <a:srgbClr val="3333CC"/>
              </a:solidFill>
            </a:endParaRPr>
          </a:p>
          <a:p>
            <a:r>
              <a:rPr lang="en-GB" sz="1900">
                <a:solidFill>
                  <a:srgbClr val="3333CC"/>
                </a:solidFill>
              </a:rPr>
              <a:t>End Sub</a:t>
            </a:r>
            <a:r>
              <a:rPr lang="sr-Latn-CS" sz="1900">
                <a:solidFill>
                  <a:srgbClr val="3333CC"/>
                </a:solidFill>
              </a:rPr>
              <a:t> </a:t>
            </a:r>
          </a:p>
        </p:txBody>
      </p:sp>
      <p:sp>
        <p:nvSpPr>
          <p:cNvPr id="21509" name="Rectangle 6"/>
          <p:cNvSpPr>
            <a:spLocks noChangeArrowheads="1"/>
          </p:cNvSpPr>
          <p:nvPr/>
        </p:nvSpPr>
        <p:spPr bwMode="auto">
          <a:xfrm>
            <a:off x="2987675" y="5411788"/>
            <a:ext cx="3168650" cy="711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sr-Latn-CS" sz="2000"/>
              <a:t>Osobina </a:t>
            </a:r>
            <a:r>
              <a:rPr lang="sr-Latn-CS" sz="2000">
                <a:solidFill>
                  <a:srgbClr val="3333CC"/>
                </a:solidFill>
              </a:rPr>
              <a:t>Count</a:t>
            </a:r>
            <a:r>
              <a:rPr lang="sr-Latn-CS" sz="2000"/>
              <a:t> vraća broj karaktera u datoj kolekciji.</a:t>
            </a:r>
            <a:endParaRPr lang="en-GB" sz="2000"/>
          </a:p>
        </p:txBody>
      </p:sp>
      <p:sp>
        <p:nvSpPr>
          <p:cNvPr id="21510" name="Line 7"/>
          <p:cNvSpPr>
            <a:spLocks noChangeShapeType="1"/>
          </p:cNvSpPr>
          <p:nvPr/>
        </p:nvSpPr>
        <p:spPr bwMode="auto">
          <a:xfrm flipH="1" flipV="1">
            <a:off x="4560888" y="3744913"/>
            <a:ext cx="0" cy="16557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008437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Objekt Application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9563" y="1341438"/>
            <a:ext cx="8583612" cy="1295400"/>
          </a:xfrm>
          <a:noFill/>
        </p:spPr>
        <p:txBody>
          <a:bodyPr lIns="54000" rIns="54000"/>
          <a:lstStyle/>
          <a:p>
            <a:pPr marL="239713" indent="-239713" eaLnBrk="1" hangingPunct="1">
              <a:spcBef>
                <a:spcPct val="0"/>
              </a:spcBef>
              <a:buClr>
                <a:schemeClr val="tx1"/>
              </a:buClr>
            </a:pPr>
            <a:r>
              <a:rPr lang="sr-Latn-CS" sz="2100" smtClean="0"/>
              <a:t>Objektni model Word-a je hijerarhijski uređen. Na vrhu modela se nalazi objekt </a:t>
            </a:r>
            <a:r>
              <a:rPr lang="sr-Latn-CS" sz="2100" smtClean="0">
                <a:solidFill>
                  <a:srgbClr val="3333CC"/>
                </a:solidFill>
              </a:rPr>
              <a:t>Application</a:t>
            </a:r>
            <a:r>
              <a:rPr lang="sr-Latn-CS" sz="2100" smtClean="0"/>
              <a:t>, koji predstavlja sam</a:t>
            </a:r>
            <a:r>
              <a:rPr lang="en-US" sz="2100" smtClean="0"/>
              <a:t>u aplikaciju</a:t>
            </a:r>
            <a:r>
              <a:rPr lang="sr-Latn-CS" sz="2100" smtClean="0"/>
              <a:t>, tj. Word. Objekt </a:t>
            </a:r>
            <a:r>
              <a:rPr lang="sr-Latn-CS" sz="2100" smtClean="0">
                <a:solidFill>
                  <a:srgbClr val="3333CC"/>
                </a:solidFill>
              </a:rPr>
              <a:t>Application</a:t>
            </a:r>
            <a:r>
              <a:rPr lang="sr-Latn-CS" sz="2100" smtClean="0"/>
              <a:t> sadrži druge objekte, od kojih je najčešće korišćeni objekt </a:t>
            </a:r>
            <a:r>
              <a:rPr lang="sr-Latn-CS" sz="2100" smtClean="0">
                <a:solidFill>
                  <a:srgbClr val="3333CC"/>
                </a:solidFill>
              </a:rPr>
              <a:t>Document</a:t>
            </a:r>
            <a:r>
              <a:rPr lang="sr-Latn-CS" sz="2100" smtClean="0"/>
              <a:t>, koji predstavlja otvoreni dokument. </a:t>
            </a:r>
            <a:endParaRPr lang="en-US" sz="2100" smtClean="0"/>
          </a:p>
        </p:txBody>
      </p:sp>
      <p:graphicFrame>
        <p:nvGraphicFramePr>
          <p:cNvPr id="250884" name="Group 4"/>
          <p:cNvGraphicFramePr>
            <a:graphicFrameLocks noGrp="1"/>
          </p:cNvGraphicFramePr>
          <p:nvPr/>
        </p:nvGraphicFramePr>
        <p:xfrm>
          <a:off x="454025" y="2946400"/>
          <a:ext cx="8280400" cy="3336937"/>
        </p:xfrm>
        <a:graphic>
          <a:graphicData uri="http://schemas.openxmlformats.org/drawingml/2006/table">
            <a:tbl>
              <a:tblPr/>
              <a:tblGrid>
                <a:gridCol w="2736850"/>
                <a:gridCol w="5543550"/>
              </a:tblGrid>
              <a:tr h="41145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Osobina ili m</a:t>
                      </a:r>
                      <a:r>
                        <a:rPr kumimoji="0" lang="sr-Latn-C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etoda</a:t>
                      </a:r>
                      <a:endParaRPr kumimoji="0" lang="sr-Latn-CS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9" marB="45709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Opis</a:t>
                      </a:r>
                      <a:endParaRPr kumimoji="0" lang="sr-Latn-CS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9" marB="4570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00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Documents</a:t>
                      </a:r>
                      <a:endParaRPr kumimoji="0" lang="en-GB" sz="2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Courier New" pitchFamily="49" charset="0"/>
                      </a:endParaRPr>
                    </a:p>
                  </a:txBody>
                  <a:tcPr marT="45709" marB="45709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Osobina koja v</a:t>
                      </a: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raća kolekciju </a:t>
                      </a: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Documents</a:t>
                      </a: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koja sadrži sve trenutno otvorene dokumente.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</a:txBody>
                  <a:tcPr marT="45709" marB="4570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14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ActiveDocument</a:t>
                      </a:r>
                      <a:endParaRPr kumimoji="0" lang="sr-Latn-CS" sz="2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Courier New" pitchFamily="49" charset="0"/>
                      </a:endParaRPr>
                    </a:p>
                  </a:txBody>
                  <a:tcPr marT="45709" marB="45709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Osobina koja vraća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aktivni dokument.</a:t>
                      </a: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9" marB="4570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14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CentimetersToPoints</a:t>
                      </a:r>
                    </a:p>
                  </a:txBody>
                  <a:tcPr marT="45709" marB="45709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Metoda koja p</a:t>
                      </a: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retvara centimetr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e</a:t>
                      </a: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u tačke.</a:t>
                      </a: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9" marB="4570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14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MillimetersToPoints</a:t>
                      </a:r>
                    </a:p>
                  </a:txBody>
                  <a:tcPr marT="45709" marB="45709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Metoda koja pretvara milimetr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e</a:t>
                      </a: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u tačke.</a:t>
                      </a:r>
                    </a:p>
                  </a:txBody>
                  <a:tcPr marT="45709" marB="4570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14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InchesToPoints</a:t>
                      </a:r>
                    </a:p>
                  </a:txBody>
                  <a:tcPr marT="45709" marB="45709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Metoda koja pretvara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inč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e</a:t>
                      </a: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u tačke.</a:t>
                      </a:r>
                    </a:p>
                  </a:txBody>
                  <a:tcPr marT="45709" marB="4570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95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Quit</a:t>
                      </a:r>
                    </a:p>
                  </a:txBody>
                  <a:tcPr marT="45709" marB="45709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Metoda koja z</a:t>
                      </a: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atvara Word. </a:t>
                      </a: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9" marB="4570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5613"/>
            <a:ext cx="3071812" cy="741362"/>
          </a:xfrm>
          <a:noFill/>
        </p:spPr>
        <p:txBody>
          <a:bodyPr/>
          <a:lstStyle/>
          <a:p>
            <a:pPr eaLnBrk="1" hangingPunct="1"/>
            <a:r>
              <a:rPr lang="sr-Latn-CS" sz="3600" smtClean="0"/>
              <a:t>Objekt Words</a:t>
            </a:r>
            <a:endParaRPr lang="en-US" sz="3600" smtClean="0"/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323528" y="1408113"/>
            <a:ext cx="8641085" cy="4967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/>
          <a:lstStyle/>
          <a:p>
            <a:pPr marL="239713" indent="-239713">
              <a:lnSpc>
                <a:spcPct val="85000"/>
              </a:lnSpc>
              <a:spcBef>
                <a:spcPct val="20000"/>
              </a:spcBef>
              <a:spcAft>
                <a:spcPct val="1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CS" sz="2100">
                <a:solidFill>
                  <a:srgbClr val="3333CC"/>
                </a:solidFill>
              </a:rPr>
              <a:t>Words</a:t>
            </a:r>
            <a:r>
              <a:rPr lang="sr-Latn-CS" sz="2100"/>
              <a:t> je kolekcija svih reči specificiranog objekta. Na primer,</a:t>
            </a:r>
          </a:p>
          <a:p>
            <a:pPr marL="239713" indent="-239713">
              <a:lnSpc>
                <a:spcPct val="85000"/>
              </a:lnSpc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sr-Latn-CS" sz="2100"/>
              <a:t>	</a:t>
            </a:r>
            <a:r>
              <a:rPr lang="sr-Latn-CS" sz="2100">
                <a:solidFill>
                  <a:srgbClr val="3333CC"/>
                </a:solidFill>
              </a:rPr>
              <a:t>ActiveDocument.Words</a:t>
            </a:r>
          </a:p>
          <a:p>
            <a:pPr marL="239713" indent="-239713">
              <a:lnSpc>
                <a:spcPct val="85000"/>
              </a:lnSpc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sr-Latn-CS" sz="2100">
                <a:solidFill>
                  <a:srgbClr val="3333CC"/>
                </a:solidFill>
              </a:rPr>
              <a:t>	Active</a:t>
            </a:r>
            <a:r>
              <a:rPr lang="en-US" sz="2100">
                <a:solidFill>
                  <a:srgbClr val="3333CC"/>
                </a:solidFill>
              </a:rPr>
              <a:t>D</a:t>
            </a:r>
            <a:r>
              <a:rPr lang="sr-Latn-CS" sz="2100">
                <a:solidFill>
                  <a:srgbClr val="3333CC"/>
                </a:solidFill>
              </a:rPr>
              <a:t>ocument.Sentences(2).Words</a:t>
            </a:r>
          </a:p>
          <a:p>
            <a:pPr marL="239713" indent="-239713">
              <a:lnSpc>
                <a:spcPct val="85000"/>
              </a:lnSpc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sr-Latn-CS" sz="2100"/>
              <a:t>	vraćaju sve reči aktivnog dokumenta i reči druge rečenice aktivnog dokumenta, respektivno. </a:t>
            </a:r>
          </a:p>
          <a:p>
            <a:pPr marL="239713" indent="-239713">
              <a:lnSpc>
                <a:spcPct val="85000"/>
              </a:lnSpc>
              <a:spcBef>
                <a:spcPct val="20000"/>
              </a:spcBef>
              <a:spcAft>
                <a:spcPct val="1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CS" sz="2100"/>
              <a:t>Osobina </a:t>
            </a:r>
            <a:r>
              <a:rPr lang="sr-Latn-CS" sz="2100">
                <a:solidFill>
                  <a:srgbClr val="3333CC"/>
                </a:solidFill>
              </a:rPr>
              <a:t>Words</a:t>
            </a:r>
            <a:r>
              <a:rPr lang="sr-Latn-CS" sz="2100"/>
              <a:t> predmetnog objekta vraća kolekciju </a:t>
            </a:r>
            <a:r>
              <a:rPr lang="sr-Latn-CS" sz="2100">
                <a:solidFill>
                  <a:srgbClr val="3333CC"/>
                </a:solidFill>
              </a:rPr>
              <a:t>Words</a:t>
            </a:r>
            <a:r>
              <a:rPr lang="sr-Latn-CS" sz="2100"/>
              <a:t>. Ovu osobinu imaju objekti:</a:t>
            </a:r>
          </a:p>
          <a:p>
            <a:pPr marL="239713" indent="-239713">
              <a:lnSpc>
                <a:spcPct val="85000"/>
              </a:lnSpc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sr-Latn-CS" sz="2100">
                <a:solidFill>
                  <a:srgbClr val="3333CC"/>
                </a:solidFill>
              </a:rPr>
              <a:t>		Paragraph</a:t>
            </a:r>
          </a:p>
          <a:p>
            <a:pPr marL="239713" indent="-239713">
              <a:lnSpc>
                <a:spcPct val="85000"/>
              </a:lnSpc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sr-Latn-CS" sz="2100">
                <a:solidFill>
                  <a:srgbClr val="3333CC"/>
                </a:solidFill>
              </a:rPr>
              <a:t>		Range</a:t>
            </a:r>
          </a:p>
          <a:p>
            <a:pPr marL="239713" indent="-239713">
              <a:lnSpc>
                <a:spcPct val="85000"/>
              </a:lnSpc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sr-Latn-CS" sz="2100">
                <a:solidFill>
                  <a:srgbClr val="3333CC"/>
                </a:solidFill>
              </a:rPr>
              <a:t>		Selection</a:t>
            </a:r>
            <a:endParaRPr lang="sr-Latn-CS" sz="2100"/>
          </a:p>
          <a:p>
            <a:pPr marL="239713" indent="-239713">
              <a:lnSpc>
                <a:spcPct val="85000"/>
              </a:lnSpc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sr-Latn-CS" sz="2100"/>
              <a:t>	s’ tim što se kod objekta </a:t>
            </a:r>
            <a:r>
              <a:rPr lang="sr-Latn-CS" sz="2100">
                <a:solidFill>
                  <a:srgbClr val="3333CC"/>
                </a:solidFill>
              </a:rPr>
              <a:t>Paragraph</a:t>
            </a:r>
            <a:r>
              <a:rPr lang="sr-Latn-CS" sz="2100"/>
              <a:t> osobini </a:t>
            </a:r>
            <a:r>
              <a:rPr lang="sr-Latn-CS" sz="2100">
                <a:solidFill>
                  <a:srgbClr val="3333CC"/>
                </a:solidFill>
              </a:rPr>
              <a:t>Words</a:t>
            </a:r>
            <a:r>
              <a:rPr lang="sr-Latn-CS" sz="2100"/>
              <a:t> pristupa preko osobine </a:t>
            </a:r>
            <a:r>
              <a:rPr lang="sr-Latn-CS" sz="2100">
                <a:solidFill>
                  <a:srgbClr val="3333CC"/>
                </a:solidFill>
              </a:rPr>
              <a:t>Range</a:t>
            </a:r>
            <a:r>
              <a:rPr lang="sr-Latn-CS" sz="2100"/>
              <a:t>.</a:t>
            </a:r>
          </a:p>
          <a:p>
            <a:pPr marL="239713" indent="-239713">
              <a:lnSpc>
                <a:spcPct val="85000"/>
              </a:lnSpc>
              <a:spcBef>
                <a:spcPct val="30000"/>
              </a:spcBef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CS" sz="2100"/>
              <a:t>Word VBA ne sadrži objekt koji predstavlja reč. Umesto toga, reči se klasifikuju kao objekti tipa </a:t>
            </a:r>
            <a:r>
              <a:rPr lang="sr-Latn-CS" sz="2100">
                <a:solidFill>
                  <a:srgbClr val="3333CC"/>
                </a:solidFill>
              </a:rPr>
              <a:t>Range</a:t>
            </a:r>
            <a:r>
              <a:rPr lang="sr-Latn-CS" sz="2100"/>
              <a:t>. Samim tim, važe pomenute osobine i metode.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5613"/>
            <a:ext cx="4945062" cy="741362"/>
          </a:xfrm>
          <a:noFill/>
        </p:spPr>
        <p:txBody>
          <a:bodyPr/>
          <a:lstStyle/>
          <a:p>
            <a:pPr eaLnBrk="1" hangingPunct="1"/>
            <a:r>
              <a:rPr lang="sr-Latn-CS" sz="3600" smtClean="0"/>
              <a:t>Objekt Words - Primer</a:t>
            </a:r>
            <a:endParaRPr lang="en-US" sz="3600" smtClean="0"/>
          </a:p>
        </p:txBody>
      </p:sp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395288" y="1341438"/>
            <a:ext cx="8280400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/>
          <a:lstStyle/>
          <a:p>
            <a:pPr marL="3175" indent="-3175">
              <a:lnSpc>
                <a:spcPct val="85000"/>
              </a:lnSpc>
              <a:spcBef>
                <a:spcPct val="20000"/>
              </a:spcBef>
              <a:spcAft>
                <a:spcPct val="10000"/>
              </a:spcAft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sr-Latn-CS" sz="2100"/>
              <a:t>Napisati proceduru koja pomoću message boksa javlja koliko reči u aktivnom dokumentu počinje velikim slovom.</a:t>
            </a:r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468313" y="2251767"/>
            <a:ext cx="7704087" cy="4164217"/>
          </a:xfrm>
          <a:prstGeom prst="rect">
            <a:avLst/>
          </a:prstGeom>
          <a:solidFill>
            <a:srgbClr val="CCFFFF">
              <a:alpha val="7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>
              <a:lnSpc>
                <a:spcPct val="90000"/>
              </a:lnSpc>
            </a:pPr>
            <a:r>
              <a:rPr lang="sr-Latn-CS" sz="2100">
                <a:solidFill>
                  <a:srgbClr val="3333CC"/>
                </a:solidFill>
              </a:rPr>
              <a:t>Sub PocinjuVelikim()</a:t>
            </a:r>
          </a:p>
          <a:p>
            <a:pPr lvl="1">
              <a:lnSpc>
                <a:spcPct val="90000"/>
              </a:lnSpc>
            </a:pPr>
            <a:r>
              <a:rPr lang="sr-Latn-CS" sz="2100">
                <a:solidFill>
                  <a:srgbClr val="3333CC"/>
                </a:solidFill>
              </a:rPr>
              <a:t>Dim Rec As Range, Br As Integer</a:t>
            </a:r>
          </a:p>
          <a:p>
            <a:pPr lvl="1">
              <a:lnSpc>
                <a:spcPct val="90000"/>
              </a:lnSpc>
            </a:pPr>
            <a:r>
              <a:rPr lang="sr-Latn-CS" sz="2100">
                <a:solidFill>
                  <a:srgbClr val="3333CC"/>
                </a:solidFill>
              </a:rPr>
              <a:t>Br = 0</a:t>
            </a:r>
          </a:p>
          <a:p>
            <a:pPr lvl="1">
              <a:lnSpc>
                <a:spcPct val="90000"/>
              </a:lnSpc>
            </a:pPr>
            <a:r>
              <a:rPr lang="sr-Latn-CS" sz="2100">
                <a:solidFill>
                  <a:srgbClr val="3333CC"/>
                </a:solidFill>
              </a:rPr>
              <a:t>For Each Rec In ActiveDocument.Words</a:t>
            </a:r>
          </a:p>
          <a:p>
            <a:pPr lvl="1">
              <a:lnSpc>
                <a:spcPct val="90000"/>
              </a:lnSpc>
            </a:pPr>
            <a:r>
              <a:rPr lang="sr-Latn-CS" sz="2100">
                <a:solidFill>
                  <a:srgbClr val="3333CC"/>
                </a:solidFill>
              </a:rPr>
              <a:t>    If Mid(Rec.Text, 1, 1) Like "[A-Z]" Then</a:t>
            </a:r>
          </a:p>
          <a:p>
            <a:pPr lvl="1">
              <a:lnSpc>
                <a:spcPct val="90000"/>
              </a:lnSpc>
            </a:pPr>
            <a:r>
              <a:rPr lang="sr-Latn-CS" sz="2100">
                <a:solidFill>
                  <a:srgbClr val="3333CC"/>
                </a:solidFill>
              </a:rPr>
              <a:t>        Br = Br + 1</a:t>
            </a:r>
          </a:p>
          <a:p>
            <a:pPr lvl="1">
              <a:lnSpc>
                <a:spcPct val="90000"/>
              </a:lnSpc>
            </a:pPr>
            <a:r>
              <a:rPr lang="sr-Latn-CS" sz="2100">
                <a:solidFill>
                  <a:srgbClr val="3333CC"/>
                </a:solidFill>
              </a:rPr>
              <a:t>    End If</a:t>
            </a:r>
          </a:p>
          <a:p>
            <a:pPr lvl="1">
              <a:lnSpc>
                <a:spcPct val="90000"/>
              </a:lnSpc>
            </a:pPr>
            <a:r>
              <a:rPr lang="sr-Latn-CS" sz="2100">
                <a:solidFill>
                  <a:srgbClr val="3333CC"/>
                </a:solidFill>
              </a:rPr>
              <a:t>Next</a:t>
            </a:r>
          </a:p>
          <a:p>
            <a:pPr lvl="1">
              <a:lnSpc>
                <a:spcPct val="90000"/>
              </a:lnSpc>
            </a:pPr>
            <a:r>
              <a:rPr lang="sr-Latn-CS" sz="2100">
                <a:solidFill>
                  <a:srgbClr val="3333CC"/>
                </a:solidFill>
              </a:rPr>
              <a:t>If Br = 0 Then</a:t>
            </a:r>
          </a:p>
          <a:p>
            <a:pPr lvl="1">
              <a:lnSpc>
                <a:spcPct val="90000"/>
              </a:lnSpc>
            </a:pPr>
            <a:r>
              <a:rPr lang="sr-Latn-CS" sz="2100">
                <a:solidFill>
                  <a:srgbClr val="3333CC"/>
                </a:solidFill>
              </a:rPr>
              <a:t>    MsgBox "Nema reči koje počinju velikim slovom."</a:t>
            </a:r>
          </a:p>
          <a:p>
            <a:pPr lvl="1">
              <a:lnSpc>
                <a:spcPct val="90000"/>
              </a:lnSpc>
            </a:pPr>
            <a:r>
              <a:rPr lang="sr-Latn-CS" sz="2100">
                <a:solidFill>
                  <a:srgbClr val="3333CC"/>
                </a:solidFill>
              </a:rPr>
              <a:t>Else</a:t>
            </a:r>
          </a:p>
          <a:p>
            <a:pPr lvl="1">
              <a:lnSpc>
                <a:spcPct val="90000"/>
              </a:lnSpc>
            </a:pPr>
            <a:r>
              <a:rPr lang="sr-Latn-CS" sz="2100">
                <a:solidFill>
                  <a:srgbClr val="3333CC"/>
                </a:solidFill>
              </a:rPr>
              <a:t>    MsgBox "Ima " &amp; Br &amp; " reči koje počinju velikim slovom."</a:t>
            </a:r>
          </a:p>
          <a:p>
            <a:pPr lvl="1">
              <a:lnSpc>
                <a:spcPct val="90000"/>
              </a:lnSpc>
            </a:pPr>
            <a:r>
              <a:rPr lang="sr-Latn-CS" sz="2100">
                <a:solidFill>
                  <a:srgbClr val="3333CC"/>
                </a:solidFill>
              </a:rPr>
              <a:t>End If</a:t>
            </a:r>
            <a:endParaRPr lang="en-GB" sz="2100">
              <a:solidFill>
                <a:srgbClr val="3333CC"/>
              </a:solidFill>
            </a:endParaRPr>
          </a:p>
          <a:p>
            <a:pPr>
              <a:lnSpc>
                <a:spcPct val="90000"/>
              </a:lnSpc>
            </a:pPr>
            <a:r>
              <a:rPr lang="en-GB" sz="2100">
                <a:solidFill>
                  <a:srgbClr val="3333CC"/>
                </a:solidFill>
              </a:rPr>
              <a:t>End Sub</a:t>
            </a:r>
            <a:r>
              <a:rPr lang="sr-Latn-CS" sz="2100">
                <a:solidFill>
                  <a:srgbClr val="3333CC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5613"/>
            <a:ext cx="3863975" cy="741362"/>
          </a:xfrm>
          <a:noFill/>
        </p:spPr>
        <p:txBody>
          <a:bodyPr/>
          <a:lstStyle/>
          <a:p>
            <a:pPr eaLnBrk="1" hangingPunct="1"/>
            <a:r>
              <a:rPr lang="sr-Latn-CS" sz="3600" smtClean="0"/>
              <a:t>Objekt </a:t>
            </a:r>
            <a:r>
              <a:rPr lang="en-US" sz="3600" smtClean="0"/>
              <a:t>Sentences</a:t>
            </a:r>
          </a:p>
        </p:txBody>
      </p:sp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250825" y="1268413"/>
            <a:ext cx="8713788" cy="5113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/>
          <a:lstStyle/>
          <a:p>
            <a:pPr marL="239713" indent="-239713">
              <a:lnSpc>
                <a:spcPct val="85000"/>
              </a:lnSpc>
              <a:spcBef>
                <a:spcPct val="20000"/>
              </a:spcBef>
              <a:spcAft>
                <a:spcPct val="1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en-US" sz="2100"/>
              <a:t>Sentences</a:t>
            </a:r>
            <a:r>
              <a:rPr lang="sr-Latn-CS" sz="2100"/>
              <a:t> je kolekcija svih reč</a:t>
            </a:r>
            <a:r>
              <a:rPr lang="en-US" sz="2100"/>
              <a:t>enica</a:t>
            </a:r>
            <a:r>
              <a:rPr lang="sr-Latn-CS" sz="2100"/>
              <a:t> specificiranog objekta</a:t>
            </a:r>
            <a:r>
              <a:rPr lang="en-US" sz="2100"/>
              <a:t>. Na primer,</a:t>
            </a:r>
          </a:p>
          <a:p>
            <a:pPr marL="239713" indent="-239713">
              <a:lnSpc>
                <a:spcPct val="85000"/>
              </a:lnSpc>
              <a:spcBef>
                <a:spcPct val="20000"/>
              </a:spcBef>
              <a:spcAft>
                <a:spcPct val="10000"/>
              </a:spcAft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en-US" sz="2100"/>
              <a:t>	</a:t>
            </a:r>
            <a:r>
              <a:rPr lang="en-US" sz="2100">
                <a:solidFill>
                  <a:srgbClr val="3333CC"/>
                </a:solidFill>
              </a:rPr>
              <a:t>ActiveDocument.Sentences</a:t>
            </a:r>
          </a:p>
          <a:p>
            <a:pPr marL="239713" indent="-239713">
              <a:lnSpc>
                <a:spcPct val="85000"/>
              </a:lnSpc>
              <a:spcBef>
                <a:spcPct val="20000"/>
              </a:spcBef>
              <a:spcAft>
                <a:spcPct val="10000"/>
              </a:spcAft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en-US" sz="2100">
                <a:solidFill>
                  <a:srgbClr val="3333CC"/>
                </a:solidFill>
              </a:rPr>
              <a:t>	ActiveDocument.Paragraphs(3).</a:t>
            </a:r>
            <a:r>
              <a:rPr lang="en-US" sz="2100" b="1">
                <a:solidFill>
                  <a:srgbClr val="FF0000"/>
                </a:solidFill>
              </a:rPr>
              <a:t>Range</a:t>
            </a:r>
            <a:r>
              <a:rPr lang="en-US" sz="2100">
                <a:solidFill>
                  <a:srgbClr val="3333CC"/>
                </a:solidFill>
              </a:rPr>
              <a:t>.Sentences</a:t>
            </a:r>
          </a:p>
          <a:p>
            <a:pPr marL="239713" indent="-239713">
              <a:lnSpc>
                <a:spcPct val="85000"/>
              </a:lnSpc>
              <a:spcBef>
                <a:spcPct val="20000"/>
              </a:spcBef>
              <a:spcAft>
                <a:spcPct val="10000"/>
              </a:spcAft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en-US" sz="2100"/>
              <a:t>	vraćaju sve rečenice aktivnog dokumenta i sve rečenice tre</a:t>
            </a:r>
            <a:r>
              <a:rPr lang="sr-Latn-CS" sz="2100"/>
              <a:t>ćeg</a:t>
            </a:r>
            <a:r>
              <a:rPr lang="en-US" sz="2100"/>
              <a:t> pasusa, respektivno.</a:t>
            </a:r>
          </a:p>
          <a:p>
            <a:pPr marL="239713" indent="-239713">
              <a:lnSpc>
                <a:spcPct val="85000"/>
              </a:lnSpc>
              <a:spcBef>
                <a:spcPct val="20000"/>
              </a:spcBef>
              <a:spcAft>
                <a:spcPct val="1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CS" sz="2100"/>
              <a:t>Osobina </a:t>
            </a:r>
            <a:r>
              <a:rPr lang="sr-Latn-CS" sz="2100">
                <a:solidFill>
                  <a:srgbClr val="3333CC"/>
                </a:solidFill>
              </a:rPr>
              <a:t>Sentences</a:t>
            </a:r>
            <a:r>
              <a:rPr lang="sr-Latn-CS" sz="2100"/>
              <a:t> predmetnog objekta vraća kolekciju </a:t>
            </a:r>
            <a:r>
              <a:rPr lang="sr-Latn-CS" sz="2100">
                <a:solidFill>
                  <a:srgbClr val="3333CC"/>
                </a:solidFill>
              </a:rPr>
              <a:t>Sentences</a:t>
            </a:r>
            <a:r>
              <a:rPr lang="sr-Latn-CS" sz="2100"/>
              <a:t>. Ovu osobinu imaju:</a:t>
            </a:r>
          </a:p>
          <a:p>
            <a:pPr marL="239713" indent="-239713">
              <a:lnSpc>
                <a:spcPct val="85000"/>
              </a:lnSpc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sr-Latn-CS" sz="2100">
                <a:solidFill>
                  <a:srgbClr val="3333CC"/>
                </a:solidFill>
              </a:rPr>
              <a:t>		Document</a:t>
            </a:r>
          </a:p>
          <a:p>
            <a:pPr marL="239713" indent="-239713">
              <a:lnSpc>
                <a:spcPct val="85000"/>
              </a:lnSpc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sr-Latn-CS" sz="2100">
                <a:solidFill>
                  <a:srgbClr val="3333CC"/>
                </a:solidFill>
              </a:rPr>
              <a:t>		Range</a:t>
            </a:r>
          </a:p>
          <a:p>
            <a:pPr marL="239713" indent="-239713">
              <a:lnSpc>
                <a:spcPct val="85000"/>
              </a:lnSpc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sr-Latn-CS" sz="2100">
                <a:solidFill>
                  <a:srgbClr val="3333CC"/>
                </a:solidFill>
              </a:rPr>
              <a:t>		Selection</a:t>
            </a:r>
            <a:endParaRPr lang="sr-Latn-CS" sz="2100"/>
          </a:p>
          <a:p>
            <a:pPr marL="239713" indent="-239713">
              <a:lnSpc>
                <a:spcPct val="85000"/>
              </a:lnSpc>
              <a:spcBef>
                <a:spcPct val="20000"/>
              </a:spcBef>
              <a:spcAft>
                <a:spcPct val="1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CS" sz="2100"/>
              <a:t>Kao i reči, rečenice su takođe objekti tipa </a:t>
            </a:r>
            <a:r>
              <a:rPr lang="sr-Latn-CS" sz="2100">
                <a:solidFill>
                  <a:srgbClr val="3333CC"/>
                </a:solidFill>
              </a:rPr>
              <a:t>Range</a:t>
            </a:r>
            <a:r>
              <a:rPr lang="sr-Latn-CS" sz="2100"/>
              <a:t>. </a:t>
            </a:r>
          </a:p>
          <a:p>
            <a:pPr marL="239713" indent="-239713">
              <a:lnSpc>
                <a:spcPct val="85000"/>
              </a:lnSpc>
              <a:spcBef>
                <a:spcPct val="20000"/>
              </a:spcBef>
              <a:spcAft>
                <a:spcPct val="1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CS" sz="2100"/>
              <a:t>Kao mali primer, daćemo naredbu koja bolduje poslednju rečenicu u dokumentu.</a:t>
            </a:r>
          </a:p>
          <a:p>
            <a:pPr marL="239713" indent="-239713">
              <a:lnSpc>
                <a:spcPct val="85000"/>
              </a:lnSpc>
              <a:spcBef>
                <a:spcPct val="20000"/>
              </a:spcBef>
              <a:spcAft>
                <a:spcPct val="10000"/>
              </a:spcAft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sr-Latn-CS" sz="2100"/>
              <a:t>	</a:t>
            </a:r>
            <a:r>
              <a:rPr lang="sr-Latn-CS" sz="2100">
                <a:solidFill>
                  <a:srgbClr val="3333CC"/>
                </a:solidFill>
              </a:rPr>
              <a:t>N = ActiveDocument.Sentences.Count</a:t>
            </a:r>
          </a:p>
          <a:p>
            <a:pPr marL="239713" indent="-239713">
              <a:lnSpc>
                <a:spcPct val="85000"/>
              </a:lnSpc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sr-Latn-CS" sz="2100">
                <a:solidFill>
                  <a:srgbClr val="3333CC"/>
                </a:solidFill>
              </a:rPr>
              <a:t>	ActiveDocument.Sentences(N).Font.Bold = True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5613"/>
            <a:ext cx="5664200" cy="741362"/>
          </a:xfrm>
          <a:noFill/>
        </p:spPr>
        <p:txBody>
          <a:bodyPr/>
          <a:lstStyle/>
          <a:p>
            <a:pPr eaLnBrk="1" hangingPunct="1"/>
            <a:r>
              <a:rPr lang="sr-Latn-CS" sz="3600" smtClean="0"/>
              <a:t>Objekt Sentences - Primer</a:t>
            </a:r>
            <a:endParaRPr lang="en-US" sz="3600" smtClean="0"/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395288" y="1268413"/>
            <a:ext cx="8280400" cy="865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/>
          <a:lstStyle/>
          <a:p>
            <a:pPr marL="3175" indent="-3175">
              <a:lnSpc>
                <a:spcPct val="90000"/>
              </a:lnSpc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sr-Latn-CS" sz="2100"/>
              <a:t>Napisati proceduru</a:t>
            </a:r>
            <a:r>
              <a:rPr lang="en-US" sz="2100"/>
              <a:t>,</a:t>
            </a:r>
            <a:r>
              <a:rPr lang="sr-Latn-CS" sz="2100"/>
              <a:t>koja sve rečenice dokumenta sa više od 10 reči boji crvenom bojom. Na kraj dokumenta dodati rečenicu koja kaže koliko ima rečenica sa više od 10 reči.</a:t>
            </a:r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460374" y="2253752"/>
            <a:ext cx="8144073" cy="4390433"/>
          </a:xfrm>
          <a:prstGeom prst="rect">
            <a:avLst/>
          </a:prstGeom>
          <a:solidFill>
            <a:srgbClr val="CCFFFF">
              <a:alpha val="7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>
              <a:lnSpc>
                <a:spcPct val="95000"/>
              </a:lnSpc>
            </a:pPr>
            <a:r>
              <a:rPr lang="sr-Latn-CS" sz="2100">
                <a:solidFill>
                  <a:srgbClr val="3333CC"/>
                </a:solidFill>
              </a:rPr>
              <a:t>Sub Preko10Reci()</a:t>
            </a:r>
          </a:p>
          <a:p>
            <a:pPr lvl="1">
              <a:lnSpc>
                <a:spcPct val="95000"/>
              </a:lnSpc>
            </a:pPr>
            <a:r>
              <a:rPr lang="sr-Latn-CS" sz="2100">
                <a:solidFill>
                  <a:srgbClr val="3333CC"/>
                </a:solidFill>
              </a:rPr>
              <a:t>Dim Recenica As Range, Br As Integer</a:t>
            </a:r>
          </a:p>
          <a:p>
            <a:pPr lvl="1">
              <a:lnSpc>
                <a:spcPct val="95000"/>
              </a:lnSpc>
            </a:pPr>
            <a:r>
              <a:rPr lang="sr-Latn-CS" sz="2100">
                <a:solidFill>
                  <a:srgbClr val="3333CC"/>
                </a:solidFill>
              </a:rPr>
              <a:t>Br = 0</a:t>
            </a:r>
          </a:p>
          <a:p>
            <a:pPr lvl="1">
              <a:lnSpc>
                <a:spcPct val="95000"/>
              </a:lnSpc>
            </a:pPr>
            <a:r>
              <a:rPr lang="sr-Latn-CS" sz="2100">
                <a:solidFill>
                  <a:srgbClr val="3333CC"/>
                </a:solidFill>
              </a:rPr>
              <a:t>For Each Recenica In ActiveDocument.Sentences</a:t>
            </a:r>
          </a:p>
          <a:p>
            <a:pPr lvl="1">
              <a:lnSpc>
                <a:spcPct val="95000"/>
              </a:lnSpc>
            </a:pPr>
            <a:r>
              <a:rPr lang="sr-Latn-CS" sz="2100">
                <a:solidFill>
                  <a:srgbClr val="3333CC"/>
                </a:solidFill>
              </a:rPr>
              <a:t>    If Recenica.Words.Count &gt; 10 Then</a:t>
            </a:r>
          </a:p>
          <a:p>
            <a:pPr lvl="1">
              <a:lnSpc>
                <a:spcPct val="95000"/>
              </a:lnSpc>
            </a:pPr>
            <a:r>
              <a:rPr lang="sr-Latn-CS" sz="2100">
                <a:solidFill>
                  <a:srgbClr val="3333CC"/>
                </a:solidFill>
              </a:rPr>
              <a:t>        Recenica.HighlightColorIndex = wdRed</a:t>
            </a:r>
          </a:p>
          <a:p>
            <a:pPr lvl="1">
              <a:lnSpc>
                <a:spcPct val="95000"/>
              </a:lnSpc>
            </a:pPr>
            <a:r>
              <a:rPr lang="sr-Latn-CS" sz="2100">
                <a:solidFill>
                  <a:srgbClr val="3333CC"/>
                </a:solidFill>
              </a:rPr>
              <a:t>        Br = Br + 1</a:t>
            </a:r>
          </a:p>
          <a:p>
            <a:pPr lvl="1">
              <a:lnSpc>
                <a:spcPct val="95000"/>
              </a:lnSpc>
            </a:pPr>
            <a:r>
              <a:rPr lang="sr-Latn-CS" sz="2100">
                <a:solidFill>
                  <a:srgbClr val="3333CC"/>
                </a:solidFill>
              </a:rPr>
              <a:t>    End If</a:t>
            </a:r>
          </a:p>
          <a:p>
            <a:pPr lvl="1">
              <a:lnSpc>
                <a:spcPct val="95000"/>
              </a:lnSpc>
            </a:pPr>
            <a:r>
              <a:rPr lang="sr-Latn-CS" sz="2100">
                <a:solidFill>
                  <a:srgbClr val="3333CC"/>
                </a:solidFill>
              </a:rPr>
              <a:t>Next</a:t>
            </a:r>
          </a:p>
          <a:p>
            <a:pPr lvl="1">
              <a:lnSpc>
                <a:spcPct val="95000"/>
              </a:lnSpc>
            </a:pPr>
            <a:r>
              <a:rPr lang="sr-Latn-CS" sz="2100">
                <a:solidFill>
                  <a:srgbClr val="FF0000"/>
                </a:solidFill>
              </a:rPr>
              <a:t>ActiveDocument.</a:t>
            </a:r>
            <a:r>
              <a:rPr lang="en-US" sz="2100">
                <a:solidFill>
                  <a:srgbClr val="FF0000"/>
                </a:solidFill>
              </a:rPr>
              <a:t>Content.</a:t>
            </a:r>
            <a:r>
              <a:rPr lang="sr-Latn-CS" sz="2100">
                <a:solidFill>
                  <a:srgbClr val="FF0000"/>
                </a:solidFill>
              </a:rPr>
              <a:t>Select</a:t>
            </a:r>
          </a:p>
          <a:p>
            <a:pPr lvl="1">
              <a:lnSpc>
                <a:spcPct val="95000"/>
              </a:lnSpc>
            </a:pPr>
            <a:r>
              <a:rPr lang="sr-Latn-CS" sz="2100">
                <a:solidFill>
                  <a:srgbClr val="FF0000"/>
                </a:solidFill>
              </a:rPr>
              <a:t>Selection.Collapse wdCollapseEnd</a:t>
            </a:r>
          </a:p>
          <a:p>
            <a:pPr lvl="1">
              <a:lnSpc>
                <a:spcPct val="95000"/>
              </a:lnSpc>
            </a:pPr>
            <a:r>
              <a:rPr lang="sr-Latn-CS" sz="2100">
                <a:solidFill>
                  <a:srgbClr val="FF0000"/>
                </a:solidFill>
              </a:rPr>
              <a:t>Selection.TypeParagraph</a:t>
            </a:r>
          </a:p>
          <a:p>
            <a:pPr lvl="1">
              <a:lnSpc>
                <a:spcPct val="95000"/>
              </a:lnSpc>
            </a:pPr>
            <a:r>
              <a:rPr lang="sr-Latn-CS" sz="2100">
                <a:solidFill>
                  <a:srgbClr val="FF0000"/>
                </a:solidFill>
              </a:rPr>
              <a:t>Selection.TypeText "Ima " &amp; Br &amp; " rečenica sa preko 10 reči."</a:t>
            </a:r>
          </a:p>
          <a:p>
            <a:pPr>
              <a:lnSpc>
                <a:spcPct val="95000"/>
              </a:lnSpc>
            </a:pPr>
            <a:r>
              <a:rPr lang="sr-Latn-CS" sz="2100">
                <a:solidFill>
                  <a:srgbClr val="3333CC"/>
                </a:solidFill>
              </a:rPr>
              <a:t>End Sub</a:t>
            </a:r>
          </a:p>
        </p:txBody>
      </p:sp>
      <p:sp>
        <p:nvSpPr>
          <p:cNvPr id="25605" name="Rectangle 5"/>
          <p:cNvSpPr>
            <a:spLocks noChangeArrowheads="1"/>
          </p:cNvSpPr>
          <p:nvPr/>
        </p:nvSpPr>
        <p:spPr bwMode="auto">
          <a:xfrm>
            <a:off x="5292477" y="4349750"/>
            <a:ext cx="3455987" cy="9683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sr-Latn-CS" sz="1900"/>
              <a:t>Osobina </a:t>
            </a:r>
            <a:r>
              <a:rPr lang="sr-Latn-CS" sz="1900">
                <a:solidFill>
                  <a:srgbClr val="3333CC"/>
                </a:solidFill>
              </a:rPr>
              <a:t>HighlightColorIndex</a:t>
            </a:r>
            <a:r>
              <a:rPr lang="sr-Latn-CS" sz="1900"/>
              <a:t> vraća ili menja boju pozadine teksta opsega.</a:t>
            </a:r>
            <a:endParaRPr lang="en-GB" sz="1900"/>
          </a:p>
        </p:txBody>
      </p:sp>
      <p:sp>
        <p:nvSpPr>
          <p:cNvPr id="25606" name="Line 6"/>
          <p:cNvSpPr>
            <a:spLocks noChangeShapeType="1"/>
          </p:cNvSpPr>
          <p:nvPr/>
        </p:nvSpPr>
        <p:spPr bwMode="auto">
          <a:xfrm flipH="1" flipV="1">
            <a:off x="3924299" y="4110037"/>
            <a:ext cx="1368177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737225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Referenciranje dokumenta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9563" y="1557338"/>
            <a:ext cx="8510587" cy="4248150"/>
          </a:xfrm>
          <a:noFill/>
        </p:spPr>
        <p:txBody>
          <a:bodyPr lIns="54000" rIns="54000"/>
          <a:lstStyle/>
          <a:p>
            <a:pPr marL="381000" indent="-381000" eaLnBrk="1" hangingPunct="1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Clr>
                <a:schemeClr val="tx1"/>
              </a:buClr>
              <a:tabLst>
                <a:tab pos="1306513" algn="l"/>
              </a:tabLst>
            </a:pPr>
            <a:r>
              <a:rPr lang="en-US" sz="2100" smtClean="0"/>
              <a:t>Standardni na</a:t>
            </a:r>
            <a:r>
              <a:rPr lang="sr-Latn-CS" sz="2100" smtClean="0"/>
              <a:t>čin referenciranja je pomoću kolekcije </a:t>
            </a:r>
            <a:r>
              <a:rPr lang="sr-Latn-CS" sz="2100" smtClean="0">
                <a:solidFill>
                  <a:srgbClr val="3333CC"/>
                </a:solidFill>
              </a:rPr>
              <a:t>Documents</a:t>
            </a:r>
            <a:r>
              <a:rPr lang="sr-Latn-CS" sz="2100" smtClean="0"/>
              <a:t>, i to na jedan od sledeća dva načina: </a:t>
            </a:r>
          </a:p>
          <a:p>
            <a:pPr marL="381000" indent="-381000" eaLnBrk="1" hangingPunct="1">
              <a:lnSpc>
                <a:spcPct val="90000"/>
              </a:lnSpc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/>
              <a:t>	</a:t>
            </a:r>
            <a:r>
              <a:rPr lang="sr-Latn-CS" sz="2100" smtClean="0">
                <a:solidFill>
                  <a:srgbClr val="3333CC"/>
                </a:solidFill>
              </a:rPr>
              <a:t>Application.Documents(</a:t>
            </a:r>
            <a:r>
              <a:rPr lang="en-GB" sz="2100" smtClean="0">
                <a:solidFill>
                  <a:srgbClr val="3333CC"/>
                </a:solidFill>
              </a:rPr>
              <a:t>"VBA.docx"</a:t>
            </a:r>
            <a:r>
              <a:rPr lang="sr-Latn-CS" sz="2100" smtClean="0">
                <a:solidFill>
                  <a:srgbClr val="3333CC"/>
                </a:solidFill>
              </a:rPr>
              <a:t>)</a:t>
            </a:r>
          </a:p>
          <a:p>
            <a:pPr marL="381000" indent="-381000" eaLnBrk="1" hangingPunct="1">
              <a:lnSpc>
                <a:spcPct val="90000"/>
              </a:lnSpc>
              <a:spcAft>
                <a:spcPct val="20000"/>
              </a:spcAft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>
                <a:solidFill>
                  <a:srgbClr val="3333CC"/>
                </a:solidFill>
              </a:rPr>
              <a:t>	Application.Documents(1)</a:t>
            </a:r>
            <a:endParaRPr lang="sr-Latn-CS" sz="2100" smtClean="0"/>
          </a:p>
          <a:p>
            <a:pPr marL="381000" indent="-381000" eaLnBrk="1" hangingPunct="1">
              <a:lnSpc>
                <a:spcPct val="90000"/>
              </a:lnSpc>
              <a:spcAft>
                <a:spcPct val="20000"/>
              </a:spcAft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Ukoliko naš kod radi samo sa Word-ovim dokumentima, može se izostaviti objekat </a:t>
            </a:r>
            <a:r>
              <a:rPr lang="sr-Latn-CS" sz="2100" smtClean="0">
                <a:solidFill>
                  <a:srgbClr val="3333CC"/>
                </a:solidFill>
              </a:rPr>
              <a:t>Application</a:t>
            </a:r>
            <a:r>
              <a:rPr lang="sr-Latn-CS" sz="2100" smtClean="0"/>
              <a:t> u referenciranju.</a:t>
            </a:r>
          </a:p>
          <a:p>
            <a:pPr marL="381000" indent="-381000" eaLnBrk="1" hangingPunct="1">
              <a:lnSpc>
                <a:spcPct val="90000"/>
              </a:lnSpc>
              <a:spcAft>
                <a:spcPct val="20000"/>
              </a:spcAft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Druga dva načina referenciranja dokumenta su </a:t>
            </a:r>
          </a:p>
          <a:p>
            <a:pPr marL="381000" indent="-381000" eaLnBrk="1" hangingPunct="1">
              <a:lnSpc>
                <a:spcPct val="90000"/>
              </a:lnSpc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/>
              <a:t>	</a:t>
            </a:r>
            <a:r>
              <a:rPr lang="sr-Latn-CS" sz="2100" smtClean="0">
                <a:solidFill>
                  <a:srgbClr val="3333CC"/>
                </a:solidFill>
              </a:rPr>
              <a:t>ActiveDocument	</a:t>
            </a:r>
            <a:r>
              <a:rPr lang="sr-Latn-CS" sz="2100" smtClean="0">
                <a:sym typeface="Wingdings" pitchFamily="2" charset="2"/>
              </a:rPr>
              <a:t> aktivni dokument </a:t>
            </a:r>
          </a:p>
          <a:p>
            <a:pPr marL="381000" indent="-381000" eaLnBrk="1" hangingPunct="1">
              <a:lnSpc>
                <a:spcPct val="90000"/>
              </a:lnSpc>
              <a:spcAft>
                <a:spcPct val="20000"/>
              </a:spcAft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>
                <a:solidFill>
                  <a:srgbClr val="3333CC"/>
                </a:solidFill>
              </a:rPr>
              <a:t>	ThisDocument	</a:t>
            </a:r>
            <a:r>
              <a:rPr lang="sr-Latn-CS" sz="2100" smtClean="0">
                <a:sym typeface="Wingdings" pitchFamily="2" charset="2"/>
              </a:rPr>
              <a:t> dokument u kojem se nalazi VBA kod koji se 			    trenutno izvršava</a:t>
            </a:r>
            <a:endParaRPr lang="sr-Latn-CS" sz="2100" smtClean="0">
              <a:solidFill>
                <a:srgbClr val="3333CC"/>
              </a:solidFill>
            </a:endParaRPr>
          </a:p>
          <a:p>
            <a:pPr marL="381000" indent="-381000" eaLnBrk="1" hangingPunct="1">
              <a:lnSpc>
                <a:spcPct val="90000"/>
              </a:lnSpc>
              <a:spcAft>
                <a:spcPct val="20000"/>
              </a:spcAft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Objekt </a:t>
            </a:r>
            <a:r>
              <a:rPr lang="sr-Latn-CS" sz="2100" smtClean="0">
                <a:solidFill>
                  <a:srgbClr val="3333CC"/>
                </a:solidFill>
              </a:rPr>
              <a:t>ActiveDocument</a:t>
            </a:r>
            <a:r>
              <a:rPr lang="sr-Latn-CS" sz="2100" smtClean="0"/>
              <a:t> se dobija preko istoimene osobina objekta </a:t>
            </a:r>
            <a:r>
              <a:rPr lang="sr-Latn-CS" sz="2100" smtClean="0">
                <a:solidFill>
                  <a:srgbClr val="3333CC"/>
                </a:solidFill>
              </a:rPr>
              <a:t>Application</a:t>
            </a:r>
            <a:r>
              <a:rPr lang="sr-Latn-CS" sz="210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8040687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Otvaranje novog dokumenta</a:t>
            </a:r>
            <a:endParaRPr lang="en-US" sz="360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555750"/>
            <a:ext cx="8569325" cy="3097213"/>
          </a:xfrm>
          <a:noFill/>
        </p:spPr>
        <p:txBody>
          <a:bodyPr lIns="54000" rIns="54000"/>
          <a:lstStyle/>
          <a:p>
            <a:pPr marL="239713" indent="-239713" eaLnBrk="1" hangingPunct="1">
              <a:lnSpc>
                <a:spcPct val="90000"/>
              </a:lnSpc>
              <a:spcBef>
                <a:spcPct val="0"/>
              </a:spcBef>
              <a:buClr>
                <a:schemeClr val="tx1"/>
              </a:buClr>
            </a:pPr>
            <a:r>
              <a:rPr lang="sr-Latn-CS" sz="2100" smtClean="0"/>
              <a:t>Za otvaranje dokumenata se koristi metoda </a:t>
            </a:r>
            <a:r>
              <a:rPr lang="sr-Latn-CS" sz="2100" smtClean="0">
                <a:solidFill>
                  <a:srgbClr val="3333CC"/>
                </a:solidFill>
              </a:rPr>
              <a:t>Open</a:t>
            </a:r>
            <a:r>
              <a:rPr lang="sr-Latn-CS" sz="2100" smtClean="0"/>
              <a:t>. U pitanju je metoda kolekcije </a:t>
            </a:r>
            <a:r>
              <a:rPr lang="sr-Latn-CS" sz="2100" smtClean="0">
                <a:solidFill>
                  <a:srgbClr val="3333CC"/>
                </a:solidFill>
              </a:rPr>
              <a:t>Documents</a:t>
            </a:r>
            <a:r>
              <a:rPr lang="sr-Latn-CS" sz="2100" smtClean="0"/>
              <a:t> koja ima 10 argumenata, a obavezan je samo prvi argument – ime dokumenta sa putem.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sr-Latn-CS" sz="2100" smtClean="0"/>
              <a:t>	</a:t>
            </a:r>
            <a:r>
              <a:rPr lang="sr-Latn-CS" sz="2100" smtClean="0">
                <a:solidFill>
                  <a:srgbClr val="3333CC"/>
                </a:solidFill>
              </a:rPr>
              <a:t>Documents.Open "C:\Temp\VBA.doc</a:t>
            </a:r>
            <a:r>
              <a:rPr lang="en-US" sz="2100" smtClean="0">
                <a:solidFill>
                  <a:srgbClr val="3333CC"/>
                </a:solidFill>
              </a:rPr>
              <a:t>x</a:t>
            </a:r>
            <a:r>
              <a:rPr lang="sr-Latn-CS" sz="2100" smtClean="0">
                <a:solidFill>
                  <a:srgbClr val="3333CC"/>
                </a:solidFill>
              </a:rPr>
              <a:t>"</a:t>
            </a:r>
          </a:p>
          <a:p>
            <a:pPr marL="239713" indent="-239713" eaLnBrk="1" hangingPunct="1">
              <a:spcBef>
                <a:spcPct val="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sr-Latn-CS" sz="2100" smtClean="0">
                <a:solidFill>
                  <a:srgbClr val="3333CC"/>
                </a:solidFill>
              </a:rPr>
              <a:t>	</a:t>
            </a:r>
            <a:endParaRPr lang="en-US" sz="2100" smtClean="0">
              <a:solidFill>
                <a:srgbClr val="3333CC"/>
              </a:solidFill>
            </a:endParaRPr>
          </a:p>
          <a:p>
            <a:pPr marL="239713" indent="-239713"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Clr>
                <a:schemeClr val="tx1"/>
              </a:buClr>
            </a:pPr>
            <a:r>
              <a:rPr lang="sr-Latn-RS" sz="2100" smtClean="0"/>
              <a:t>Radi lakšeg referenciranja dokumenta, često ćemo koristiti sledeći zapis:</a:t>
            </a:r>
            <a:endParaRPr lang="en-US" sz="2100" smtClean="0"/>
          </a:p>
          <a:p>
            <a:pPr marL="239713" indent="-239713" eaLnBrk="1" hangingPunct="1">
              <a:spcBef>
                <a:spcPct val="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sr-Latn-CS" sz="2100" smtClean="0">
                <a:solidFill>
                  <a:srgbClr val="3333CC"/>
                </a:solidFill>
              </a:rPr>
              <a:t>	Dim Dok as </a:t>
            </a:r>
            <a:r>
              <a:rPr lang="sr-Latn-CS" sz="2100" smtClean="0">
                <a:solidFill>
                  <a:srgbClr val="FF0000"/>
                </a:solidFill>
              </a:rPr>
              <a:t>Document</a:t>
            </a:r>
          </a:p>
          <a:p>
            <a:pPr marL="239713" indent="-239713" eaLnBrk="1" hangingPunct="1">
              <a:spcBef>
                <a:spcPct val="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sr-Latn-CS" sz="2100" smtClean="0">
                <a:solidFill>
                  <a:srgbClr val="3333CC"/>
                </a:solidFill>
              </a:rPr>
              <a:t>	set Dok = Documents.Open("C:\Temp\VBA.doc</a:t>
            </a:r>
            <a:r>
              <a:rPr lang="en-US" sz="2100" smtClean="0">
                <a:solidFill>
                  <a:srgbClr val="3333CC"/>
                </a:solidFill>
              </a:rPr>
              <a:t>x</a:t>
            </a:r>
            <a:r>
              <a:rPr lang="sr-Latn-CS" sz="2100" smtClean="0">
                <a:solidFill>
                  <a:srgbClr val="3333CC"/>
                </a:solidFill>
              </a:rPr>
              <a:t>")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880100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K</a:t>
            </a:r>
            <a:r>
              <a:rPr lang="sr-Latn-CS" sz="3600" smtClean="0"/>
              <a:t>reiranje novog dokumenta</a:t>
            </a:r>
            <a:endParaRPr lang="en-US" sz="3600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554163"/>
            <a:ext cx="8640763" cy="5043487"/>
          </a:xfrm>
          <a:noFill/>
        </p:spPr>
        <p:txBody>
          <a:bodyPr lIns="54000" rIns="54000"/>
          <a:lstStyle/>
          <a:p>
            <a:pPr marL="239713" indent="-239713" eaLnBrk="1" hangingPunct="1">
              <a:lnSpc>
                <a:spcPct val="90000"/>
              </a:lnSpc>
              <a:spcBef>
                <a:spcPts val="1200"/>
              </a:spcBef>
              <a:buClr>
                <a:schemeClr val="tx1"/>
              </a:buClr>
            </a:pPr>
            <a:r>
              <a:rPr lang="sr-Latn-CS" sz="2100" smtClean="0"/>
              <a:t>Za kreiranje novog dokumenta se koristi metoda </a:t>
            </a:r>
            <a:r>
              <a:rPr lang="sr-Latn-CS" sz="2100" smtClean="0">
                <a:solidFill>
                  <a:srgbClr val="3333CC"/>
                </a:solidFill>
              </a:rPr>
              <a:t>Add</a:t>
            </a:r>
            <a:r>
              <a:rPr lang="sr-Latn-CS" sz="2100" smtClean="0"/>
              <a:t> kolekcije </a:t>
            </a:r>
            <a:r>
              <a:rPr lang="sr-Latn-CS" sz="2100" smtClean="0">
                <a:solidFill>
                  <a:srgbClr val="3333CC"/>
                </a:solidFill>
              </a:rPr>
              <a:t>Documents</a:t>
            </a:r>
            <a:r>
              <a:rPr lang="sr-Latn-CS" sz="2100" smtClean="0"/>
              <a:t>. Sintaksa (pojednostavljena) je:</a:t>
            </a:r>
          </a:p>
          <a:p>
            <a:pPr marL="239713" indent="-239713" eaLnBrk="1" hangingPunct="1">
              <a:lnSpc>
                <a:spcPct val="85000"/>
              </a:lnSpc>
              <a:spcBef>
                <a:spcPts val="1200"/>
              </a:spcBef>
              <a:spcAft>
                <a:spcPts val="1200"/>
              </a:spcAft>
              <a:buClr>
                <a:schemeClr val="tx1"/>
              </a:buClr>
              <a:buFont typeface="Wingdings" pitchFamily="2" charset="2"/>
              <a:buNone/>
            </a:pPr>
            <a:r>
              <a:rPr lang="sr-Latn-CS" sz="2100" smtClean="0"/>
              <a:t>	</a:t>
            </a:r>
            <a:r>
              <a:rPr lang="sr-Latn-CS" sz="2100" smtClean="0">
                <a:solidFill>
                  <a:srgbClr val="3333CC"/>
                </a:solidFill>
              </a:rPr>
              <a:t>Documents.Add(Template, NewTemplate)</a:t>
            </a:r>
          </a:p>
          <a:p>
            <a:pPr marL="239713" indent="-239713" eaLnBrk="1" hangingPunct="1">
              <a:lnSpc>
                <a:spcPct val="85000"/>
              </a:lnSpc>
              <a:spcBef>
                <a:spcPct val="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sr-Latn-CS" sz="2100" smtClean="0">
                <a:solidFill>
                  <a:srgbClr val="3333CC"/>
                </a:solidFill>
              </a:rPr>
              <a:t>	</a:t>
            </a:r>
            <a:r>
              <a:rPr lang="sr-Latn-CS" sz="2100" smtClean="0"/>
              <a:t>gde su:</a:t>
            </a:r>
          </a:p>
          <a:p>
            <a:pPr marL="625475" lvl="1" indent="-214313" eaLnBrk="1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</a:pPr>
            <a:r>
              <a:rPr lang="sr-Latn-CS" sz="1900" smtClean="0">
                <a:solidFill>
                  <a:srgbClr val="3333CC"/>
                </a:solidFill>
              </a:rPr>
              <a:t>Template</a:t>
            </a:r>
            <a:r>
              <a:rPr lang="sr-Latn-CS" sz="1900" smtClean="0"/>
              <a:t> </a:t>
            </a:r>
            <a:r>
              <a:rPr lang="sr-Latn-CS" sz="1800" smtClean="0"/>
              <a:t>–</a:t>
            </a:r>
            <a:r>
              <a:rPr lang="sr-Latn-CS" sz="1900" smtClean="0"/>
              <a:t> opcioni argument koji određuje šablon (template) fajl na osnovu kojeg se kreira novi dokument. </a:t>
            </a:r>
            <a:r>
              <a:rPr lang="sr-Latn-CS" sz="1900" smtClean="0">
                <a:solidFill>
                  <a:srgbClr val="3333CC"/>
                </a:solidFill>
              </a:rPr>
              <a:t>Template</a:t>
            </a:r>
            <a:r>
              <a:rPr lang="sr-Latn-CS" sz="1900" smtClean="0"/>
              <a:t> se navodi kao string koji predstavlja ime .dot</a:t>
            </a:r>
            <a:r>
              <a:rPr lang="en-US" sz="1900" smtClean="0"/>
              <a:t>x ili .dot</a:t>
            </a:r>
            <a:r>
              <a:rPr lang="sr-Latn-CS" sz="1900" smtClean="0"/>
              <a:t> fajla, zajedno sa putem do tog fajla. Ukoliko se ovaj argument izostavi, za kreiranje se koristi fajl Normal.dot</a:t>
            </a:r>
            <a:r>
              <a:rPr lang="en-US" sz="1900" smtClean="0"/>
              <a:t>x ili Normal.dot</a:t>
            </a:r>
            <a:r>
              <a:rPr lang="sr-Latn-CS" sz="1900" smtClean="0"/>
              <a:t>.</a:t>
            </a:r>
          </a:p>
          <a:p>
            <a:pPr marL="625475" lvl="1" indent="-214313" eaLnBrk="1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</a:pPr>
            <a:r>
              <a:rPr lang="sr-Latn-CS" sz="1900" smtClean="0">
                <a:solidFill>
                  <a:srgbClr val="3333CC"/>
                </a:solidFill>
              </a:rPr>
              <a:t>NewTemplate</a:t>
            </a:r>
            <a:r>
              <a:rPr lang="sr-Latn-CS" sz="1900" smtClean="0"/>
              <a:t> – opcioni argument koji određuje da li kreiramo standardni Word-ov dokument (.doc</a:t>
            </a:r>
            <a:r>
              <a:rPr lang="en-US" sz="1900" smtClean="0"/>
              <a:t>x, .doc</a:t>
            </a:r>
            <a:r>
              <a:rPr lang="sr-Latn-CS" sz="1900" smtClean="0"/>
              <a:t>) ili šablon (</a:t>
            </a:r>
            <a:r>
              <a:rPr lang="en-US" sz="1900" smtClean="0"/>
              <a:t>.dotx, </a:t>
            </a:r>
            <a:r>
              <a:rPr lang="sr-Latn-CS" sz="1900" smtClean="0"/>
              <a:t>.dot). Vrednost True je za .dot</a:t>
            </a:r>
            <a:r>
              <a:rPr lang="en-US" sz="1900" smtClean="0"/>
              <a:t>x ili .dot</a:t>
            </a:r>
            <a:r>
              <a:rPr lang="sr-Latn-CS" sz="1900" smtClean="0"/>
              <a:t>, a False za </a:t>
            </a:r>
            <a:r>
              <a:rPr lang="en-US" sz="1900" smtClean="0"/>
              <a:t>.docx. ili </a:t>
            </a:r>
            <a:r>
              <a:rPr lang="sr-Latn-CS" sz="1900" smtClean="0"/>
              <a:t>.doc fajlove (podrazumevano).</a:t>
            </a:r>
            <a:endParaRPr lang="en-US" sz="2300" smtClean="0">
              <a:solidFill>
                <a:srgbClr val="3333CC"/>
              </a:solidFill>
            </a:endParaRPr>
          </a:p>
          <a:p>
            <a:pPr marL="239713" indent="-239713" eaLnBrk="1" hangingPunct="1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</a:pPr>
            <a:r>
              <a:rPr lang="en-US" sz="2100" smtClean="0"/>
              <a:t>Mi </a:t>
            </a:r>
            <a:r>
              <a:rPr lang="sr-Latn-RS" sz="2100" smtClean="0"/>
              <a:t>ćemo koristiti zapis bez argumenata:</a:t>
            </a:r>
            <a:endParaRPr lang="en-US" sz="2100" smtClean="0"/>
          </a:p>
          <a:p>
            <a:pPr marL="239713" indent="-239713" eaLnBrk="1" hangingPunct="1">
              <a:spcBef>
                <a:spcPct val="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sr-Latn-CS" sz="2400" smtClean="0">
                <a:solidFill>
                  <a:srgbClr val="3333CC"/>
                </a:solidFill>
              </a:rPr>
              <a:t>	</a:t>
            </a:r>
            <a:r>
              <a:rPr lang="sr-Latn-CS" sz="2100" smtClean="0">
                <a:solidFill>
                  <a:srgbClr val="3333CC"/>
                </a:solidFill>
              </a:rPr>
              <a:t>Dim Dok as </a:t>
            </a:r>
            <a:r>
              <a:rPr lang="sr-Latn-CS" sz="2100" smtClean="0">
                <a:solidFill>
                  <a:srgbClr val="FF0000"/>
                </a:solidFill>
              </a:rPr>
              <a:t>Document</a:t>
            </a:r>
          </a:p>
          <a:p>
            <a:pPr marL="239713" indent="-239713" eaLnBrk="1" hangingPunct="1">
              <a:spcBef>
                <a:spcPct val="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sr-Latn-CS" sz="2100" smtClean="0">
                <a:solidFill>
                  <a:srgbClr val="3333CC"/>
                </a:solidFill>
              </a:rPr>
              <a:t>	set Dok = Documents.</a:t>
            </a:r>
            <a:r>
              <a:rPr lang="en-US" sz="2100" smtClean="0">
                <a:solidFill>
                  <a:srgbClr val="3333CC"/>
                </a:solidFill>
              </a:rPr>
              <a:t>Add</a:t>
            </a:r>
            <a:endParaRPr lang="sr-Latn-CS" sz="2100" smtClean="0">
              <a:solidFill>
                <a:srgbClr val="33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7138987" cy="668338"/>
          </a:xfrm>
          <a:noFill/>
        </p:spPr>
        <p:txBody>
          <a:bodyPr/>
          <a:lstStyle/>
          <a:p>
            <a:pPr eaLnBrk="1" hangingPunct="1"/>
            <a:r>
              <a:rPr lang="en-US" sz="3600" smtClean="0"/>
              <a:t>Document i Documents - Osobine</a:t>
            </a:r>
          </a:p>
        </p:txBody>
      </p:sp>
      <p:graphicFrame>
        <p:nvGraphicFramePr>
          <p:cNvPr id="211173" name="Group 229"/>
          <p:cNvGraphicFramePr>
            <a:graphicFrameLocks noGrp="1"/>
          </p:cNvGraphicFramePr>
          <p:nvPr>
            <p:ph idx="1"/>
          </p:nvPr>
        </p:nvGraphicFramePr>
        <p:xfrm>
          <a:off x="323850" y="1412875"/>
          <a:ext cx="8496300" cy="5041903"/>
        </p:xfrm>
        <a:graphic>
          <a:graphicData uri="http://schemas.openxmlformats.org/drawingml/2006/table">
            <a:tbl>
              <a:tblPr/>
              <a:tblGrid>
                <a:gridCol w="1655763"/>
                <a:gridCol w="6840537"/>
              </a:tblGrid>
              <a:tr h="392059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Osobina</a:t>
                      </a:r>
                      <a:endParaRPr kumimoji="0" lang="sr-Latn-CS" sz="2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36002" marB="36002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Opis</a:t>
                      </a:r>
                      <a:endParaRPr kumimoji="0" lang="sr-Latn-CS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36002" marB="3600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6337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Characters</a:t>
                      </a:r>
                    </a:p>
                  </a:txBody>
                  <a:tcPr marL="90000" marR="90000" marT="36002" marB="36002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65150" algn="l"/>
                        </a:tabLst>
                      </a:pP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Vraća kolekciju 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Characters</a:t>
                      </a: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-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sv</a:t>
                      </a: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i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karakter</a:t>
                      </a: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i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datog dokumenta.</a:t>
                      </a:r>
                      <a:endParaRPr kumimoji="0" lang="sr-Latn-C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36002" marB="3600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6337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Words</a:t>
                      </a:r>
                      <a:endParaRPr kumimoji="0" lang="sr-Latn-C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Courier New" pitchFamily="49" charset="0"/>
                      </a:endParaRPr>
                    </a:p>
                  </a:txBody>
                  <a:tcPr marL="90000" marR="90000" marT="36002" marB="36002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Vraća kolekciju </a:t>
                      </a: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Words</a:t>
                      </a: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-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sv</a:t>
                      </a: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e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Latn-R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reči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datog dokumenta.</a:t>
                      </a:r>
                      <a:endParaRPr kumimoji="0" lang="sr-Latn-C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36002" marB="3600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6337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Sentences</a:t>
                      </a:r>
                    </a:p>
                  </a:txBody>
                  <a:tcPr marL="90000" marR="90000" marT="36002" marB="36002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Vraća kolekciju 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Sentences</a:t>
                      </a: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-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sve rečenice datog dokumenta.</a:t>
                      </a:r>
                      <a:endParaRPr kumimoji="0" lang="sr-Latn-C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36002" marB="3600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6337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Paragraphs</a:t>
                      </a:r>
                    </a:p>
                  </a:txBody>
                  <a:tcPr marL="90000" marR="90000" marT="36002" marB="36002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Vraća kolekciju 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Paragraphs</a:t>
                      </a: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-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sv</a:t>
                      </a: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i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Latn-R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pasusi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datog dokumenta.</a:t>
                      </a:r>
                      <a:endParaRPr kumimoji="0" lang="sr-Latn-C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36002" marB="3600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6337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Tables</a:t>
                      </a:r>
                    </a:p>
                  </a:txBody>
                  <a:tcPr marL="90000" marR="90000" marT="36002" marB="36002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Vraća kolekciju 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Tables</a:t>
                      </a: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 </a:t>
                      </a: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- 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sve tabele datog dokumenta.</a:t>
                      </a:r>
                      <a:endParaRPr kumimoji="0" lang="sr-Latn-C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36002" marB="3600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6337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Comments</a:t>
                      </a:r>
                    </a:p>
                  </a:txBody>
                  <a:tcPr marL="90000" marR="90000" marT="36002" marB="36002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Vraća kolekciju </a:t>
                      </a: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Comments</a:t>
                      </a: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-</a:t>
                      </a: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sv</a:t>
                      </a: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i</a:t>
                      </a: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komentar</a:t>
                      </a: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i</a:t>
                      </a: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datog dokumenta.</a:t>
                      </a:r>
                      <a:endParaRPr kumimoji="0" lang="sr-Latn-C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36002" marB="3600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6337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Name</a:t>
                      </a:r>
                    </a:p>
                  </a:txBody>
                  <a:tcPr marL="90000" marR="90000" marT="36002" marB="36002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Vraća ime dokumenta.</a:t>
                      </a:r>
                      <a:endParaRPr kumimoji="0" lang="sr-Latn-C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36002" marB="3600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6337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FullName</a:t>
                      </a:r>
                    </a:p>
                  </a:txBody>
                  <a:tcPr marL="90000" marR="90000" marT="36002" marB="36002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Vraća ime dokumenta, uključujući i put do njega.</a:t>
                      </a:r>
                      <a:endParaRPr kumimoji="0" lang="sr-Latn-C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36002" marB="3600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3237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Path</a:t>
                      </a:r>
                    </a:p>
                  </a:txBody>
                  <a:tcPr marL="90000" marR="90000" marT="36002" marB="36002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Vraća put do dokumenta.</a:t>
                      </a: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Kod novih, nesnimljenih dokumenata, </a:t>
                      </a: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Path</a:t>
                      </a: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je prazan string ("").</a:t>
                      </a:r>
                      <a:endParaRPr kumimoji="0" lang="sr-Latn-C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36002" marB="3600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3237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Saved</a:t>
                      </a:r>
                    </a:p>
                  </a:txBody>
                  <a:tcPr marL="90000" marR="90000" marT="36002" marB="36002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Da</a:t>
                      </a: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li je bilo promena u dokumentu od trenutka poslednjeg snimanja. Ukoliko nije, </a:t>
                      </a: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Saved</a:t>
                      </a: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vraća True.</a:t>
                      </a:r>
                      <a:endParaRPr kumimoji="0" lang="sr-Latn-C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36002" marB="3600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6337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Content</a:t>
                      </a:r>
                    </a:p>
                  </a:txBody>
                  <a:tcPr marL="90000" marR="90000" marT="36002" marB="36002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Vraća </a:t>
                      </a: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Range</a:t>
                      </a: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objekt koji predstavlja sadržaj </a:t>
                      </a: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celog</a:t>
                      </a: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dokumenta.</a:t>
                      </a:r>
                      <a:endParaRPr kumimoji="0" lang="sr-Latn-C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36002" marB="3600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6337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Count</a:t>
                      </a:r>
                    </a:p>
                  </a:txBody>
                  <a:tcPr marL="90000" marR="90000" marT="36002" marB="36002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Vraća broj trenutno otvorenih dokumenata</a:t>
                      </a: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(</a:t>
                      </a:r>
                      <a:r>
                        <a:rPr kumimoji="0" lang="en-US" sz="19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kol</a:t>
                      </a: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. </a:t>
                      </a: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Documents</a:t>
                      </a: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)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.</a:t>
                      </a:r>
                      <a:endParaRPr kumimoji="0" lang="sr-Latn-C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36002" marB="3600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224337" cy="668338"/>
          </a:xfrm>
          <a:noFill/>
        </p:spPr>
        <p:txBody>
          <a:bodyPr/>
          <a:lstStyle/>
          <a:p>
            <a:pPr eaLnBrk="1" hangingPunct="1"/>
            <a:r>
              <a:rPr lang="en-US" sz="3600" smtClean="0"/>
              <a:t>Document - Metode</a:t>
            </a:r>
          </a:p>
        </p:txBody>
      </p:sp>
      <p:graphicFrame>
        <p:nvGraphicFramePr>
          <p:cNvPr id="236753" name="Group 209"/>
          <p:cNvGraphicFramePr>
            <a:graphicFrameLocks noGrp="1"/>
          </p:cNvGraphicFramePr>
          <p:nvPr>
            <p:ph idx="1"/>
          </p:nvPr>
        </p:nvGraphicFramePr>
        <p:xfrm>
          <a:off x="468313" y="1443038"/>
          <a:ext cx="8229600" cy="4757737"/>
        </p:xfrm>
        <a:graphic>
          <a:graphicData uri="http://schemas.openxmlformats.org/drawingml/2006/table">
            <a:tbl>
              <a:tblPr/>
              <a:tblGrid>
                <a:gridCol w="1223962"/>
                <a:gridCol w="7005638"/>
              </a:tblGrid>
              <a:tr h="4318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Metod</a:t>
                      </a:r>
                      <a:endParaRPr kumimoji="0" lang="sr-Latn-CS" sz="2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18001" marB="18001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Opis</a:t>
                      </a:r>
                      <a:endParaRPr kumimoji="0" lang="sr-Latn-CS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18001" marB="1800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08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MCPdigital"/>
                        </a:rPr>
                        <a:t>A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ctivate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18001" marB="18001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65150" algn="l"/>
                        </a:tabLst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Aktiviranje specificiranog dokumenta, koji postaje </a:t>
                      </a: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ActiveDocument</a:t>
                      </a: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.</a:t>
                      </a: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18001" marB="1800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68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Close</a:t>
                      </a:r>
                    </a:p>
                  </a:txBody>
                  <a:tcPr marL="90000" marR="90000" marT="18001" marB="18001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Zatvaranje dokumenta.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M</a:t>
                      </a: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etod ima (pojednostavljenu) sintaksu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Close(SaveChanges)</a:t>
                      </a:r>
                      <a:endParaRPr kumimoji="0" lang="sr-Latn-C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Courier New" pitchFamily="49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gde </a:t>
                      </a: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SaveChanges</a:t>
                      </a: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specificira da li želimo da snimimo promene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pre zatvaranja. Argument </a:t>
                      </a: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SaveChanges</a:t>
                      </a: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mo</a:t>
                      </a: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že biti:</a:t>
                      </a:r>
                      <a:endParaRPr lang="sr-Latn-CS" sz="21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719138" marR="0" lvl="0" indent="-17780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Latn-CS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+mn-ea"/>
                          <a:cs typeface="Times New Roman" pitchFamily="18" charset="0"/>
                        </a:rPr>
                        <a:t>w</a:t>
                      </a: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dSaveChanges</a:t>
                      </a: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(promene se snimaju),</a:t>
                      </a:r>
                    </a:p>
                    <a:p>
                      <a:pPr marL="719138" marR="0" lvl="0" indent="-17780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sr-Latn-CS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wdDoNotSaveChanges</a:t>
                      </a: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(promene se ne snimaj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u</a:t>
                      </a: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) i  </a:t>
                      </a:r>
                    </a:p>
                    <a:p>
                      <a:pPr marL="719138" marR="0" lvl="0" indent="-17780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sr-Latn-CS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wdPromptToSaveChanges</a:t>
                      </a: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(korisnik se pita za snimanje)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.</a:t>
                      </a:r>
                      <a:endParaRPr kumimoji="0" lang="sr-Latn-C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sr-Latn-R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Ukoliko se </a:t>
                      </a: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SaveChanges</a:t>
                      </a:r>
                      <a:r>
                        <a:rPr kumimoji="0" lang="sr-Latn-R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izostavi, korisnik se pita za snimanje.</a:t>
                      </a:r>
                    </a:p>
                  </a:txBody>
                  <a:tcPr marL="90000" marR="90000" marT="18001" marB="1800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08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Save</a:t>
                      </a:r>
                    </a:p>
                  </a:txBody>
                  <a:tcPr marL="90000" marR="90000" marT="18001" marB="18001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Snimanje dokumenta.</a:t>
                      </a: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18001" marB="1800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759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SaveAs</a:t>
                      </a:r>
                    </a:p>
                  </a:txBody>
                  <a:tcPr marL="90000" marR="90000" marT="18001" marB="18001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Snimanje specificiranog dokumenta pod drugim imenom. Ovaj metod ima (pojednostavljenu) sintaksu: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SaveAs(FileName)</a:t>
                      </a:r>
                      <a:endParaRPr kumimoji="0" lang="sr-Latn-C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gde je </a:t>
                      </a: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FileName</a:t>
                      </a: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puno ime fajla, uključujući i put do njega.</a:t>
                      </a:r>
                      <a:endParaRPr kumimoji="0" lang="sr-Latn-C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18001" marB="1800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224337" cy="668338"/>
          </a:xfrm>
          <a:noFill/>
        </p:spPr>
        <p:txBody>
          <a:bodyPr/>
          <a:lstStyle/>
          <a:p>
            <a:pPr eaLnBrk="1" hangingPunct="1"/>
            <a:r>
              <a:rPr lang="en-US" sz="3600" smtClean="0"/>
              <a:t>Document - Metode</a:t>
            </a:r>
          </a:p>
        </p:txBody>
      </p:sp>
      <p:graphicFrame>
        <p:nvGraphicFramePr>
          <p:cNvPr id="236753" name="Group 209"/>
          <p:cNvGraphicFramePr>
            <a:graphicFrameLocks noGrp="1"/>
          </p:cNvGraphicFramePr>
          <p:nvPr>
            <p:ph idx="1"/>
          </p:nvPr>
        </p:nvGraphicFramePr>
        <p:xfrm>
          <a:off x="582613" y="1728788"/>
          <a:ext cx="7991475" cy="4003689"/>
        </p:xfrm>
        <a:graphic>
          <a:graphicData uri="http://schemas.openxmlformats.org/drawingml/2006/table">
            <a:tbl>
              <a:tblPr/>
              <a:tblGrid>
                <a:gridCol w="1607515"/>
                <a:gridCol w="6383960"/>
              </a:tblGrid>
              <a:tr h="4317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Metod</a:t>
                      </a:r>
                      <a:endParaRPr kumimoji="0" lang="sr-Latn-CS" sz="2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89993" marR="89993" marT="17998" marB="17998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Opis</a:t>
                      </a:r>
                      <a:endParaRPr kumimoji="0" lang="sr-Latn-CS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89993" marR="89993" marT="17998" marB="1799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5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Undo, Redo</a:t>
                      </a:r>
                    </a:p>
                  </a:txBody>
                  <a:tcPr marL="89993" marR="89993" marT="17998" marB="17998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Vraćanje određenog broja akcija i obrnuto. Sintaksa je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Undo(Times)</a:t>
                      </a: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i </a:t>
                      </a: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Undo(Times)</a:t>
                      </a: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Courier New" pitchFamily="49" charset="0"/>
                        </a:rPr>
                        <a:t>, </a:t>
                      </a: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gde je </a:t>
                      </a: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Times</a:t>
                      </a: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broj akcija.</a:t>
                      </a:r>
                      <a:endParaRPr kumimoji="0" lang="sr-Latn-C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89993" marR="89993" marT="17998" marB="1799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6899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Range</a:t>
                      </a:r>
                    </a:p>
                  </a:txBody>
                  <a:tcPr marL="89993" marR="89993" marT="17998" marB="17998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Dobijanje objekta </a:t>
                      </a: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Range</a:t>
                      </a: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koji predstavlja tekst dokumenta određen početnom i krajnjom pozicijom. Sintaksa je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Range(Start, End)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gde su </a:t>
                      </a: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Start</a:t>
                      </a: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i </a:t>
                      </a: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End</a:t>
                      </a: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pozicija početnog i krajnjeg karaktera. Na primer: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+mn-ea"/>
                          <a:cs typeface="Times New Roman" pitchFamily="18" charset="0"/>
                        </a:rPr>
                        <a:t>ActiveDocument.R</a:t>
                      </a: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ange(0,50)</a:t>
                      </a:r>
                      <a:endParaRPr kumimoji="0" lang="sr-Latn-CS" sz="1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pitchFamily="34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vraća prvih 50 karaktera aktivnog dokumenta.</a:t>
                      </a:r>
                      <a:endParaRPr kumimoji="0" lang="sr-Latn-C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89993" marR="89993" marT="17998" marB="1799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751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PrintOut</a:t>
                      </a:r>
                    </a:p>
                  </a:txBody>
                  <a:tcPr marL="89993" marR="89993" marT="17998" marB="17998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sr-Latn-CS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Štampanje dokumenta. </a:t>
                      </a:r>
                      <a:r>
                        <a:rPr lang="sr-Latn-RS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Više detalja</a:t>
                      </a:r>
                      <a:r>
                        <a:rPr lang="sr-Latn-RS" sz="18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u knjizi na str. 158 ili u Help-u Word-a.</a:t>
                      </a:r>
                      <a:endParaRPr lang="en-GB" sz="18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9993" marR="89993" marT="17998" marB="1799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6240462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Događaji na nivou dokumenta</a:t>
            </a:r>
            <a:r>
              <a:rPr lang="sr-Latn-CS" sz="3600" smtClean="0"/>
              <a:t> </a:t>
            </a:r>
            <a:endParaRPr lang="en-US" sz="3600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9563" y="1484313"/>
            <a:ext cx="8510587" cy="4897437"/>
          </a:xfrm>
          <a:noFill/>
        </p:spPr>
        <p:txBody>
          <a:bodyPr lIns="54000" rIns="54000"/>
          <a:lstStyle/>
          <a:p>
            <a:pPr marL="239713" indent="-239713" eaLnBrk="1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</a:pPr>
            <a:r>
              <a:rPr lang="sr-Latn-CS" sz="2100" smtClean="0"/>
              <a:t>Za razliku od Excel-a, gde imamo mnoštvo događaja vezan</a:t>
            </a:r>
            <a:r>
              <a:rPr lang="en-US" sz="2100" smtClean="0"/>
              <a:t>ih</a:t>
            </a:r>
            <a:r>
              <a:rPr lang="sr-Latn-CS" sz="2100" smtClean="0"/>
              <a:t> za radne sveske i radne listove, kod Word-a imamo mali broj događaja vezanih za dokumente. </a:t>
            </a:r>
            <a:r>
              <a:rPr lang="en-US" sz="2100" smtClean="0"/>
              <a:t>N</a:t>
            </a:r>
            <a:r>
              <a:rPr lang="sr-Latn-CS" sz="2100" smtClean="0"/>
              <a:t>ajznačajniji događaji su: </a:t>
            </a:r>
          </a:p>
          <a:p>
            <a:pPr marL="625475" lvl="1" indent="-214313" eaLnBrk="1" hangingPunct="1">
              <a:lnSpc>
                <a:spcPct val="90000"/>
              </a:lnSpc>
              <a:spcBef>
                <a:spcPct val="0"/>
              </a:spcBef>
              <a:spcAft>
                <a:spcPts val="300"/>
              </a:spcAft>
              <a:buClr>
                <a:schemeClr val="tx1"/>
              </a:buClr>
              <a:buFont typeface="Wingdings" pitchFamily="2" charset="2"/>
              <a:buNone/>
            </a:pPr>
            <a:r>
              <a:rPr lang="sr-Latn-CS" sz="2100" smtClean="0">
                <a:solidFill>
                  <a:srgbClr val="3333CC"/>
                </a:solidFill>
              </a:rPr>
              <a:t>Close</a:t>
            </a:r>
          </a:p>
          <a:p>
            <a:pPr marL="625475" lvl="1" indent="-214313" eaLnBrk="1" hangingPunct="1">
              <a:lnSpc>
                <a:spcPct val="90000"/>
              </a:lnSpc>
              <a:spcBef>
                <a:spcPct val="0"/>
              </a:spcBef>
              <a:spcAft>
                <a:spcPts val="300"/>
              </a:spcAft>
              <a:buClr>
                <a:schemeClr val="tx1"/>
              </a:buClr>
              <a:buFont typeface="Wingdings" pitchFamily="2" charset="2"/>
              <a:buNone/>
            </a:pPr>
            <a:r>
              <a:rPr lang="sr-Latn-CS" sz="2100" smtClean="0">
                <a:solidFill>
                  <a:srgbClr val="3333CC"/>
                </a:solidFill>
              </a:rPr>
              <a:t>New</a:t>
            </a:r>
          </a:p>
          <a:p>
            <a:pPr marL="625475" lvl="1" indent="-214313" eaLnBrk="1" hangingPunct="1">
              <a:lnSpc>
                <a:spcPct val="90000"/>
              </a:lnSpc>
              <a:spcBef>
                <a:spcPct val="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sr-Latn-CS" sz="2100" smtClean="0">
                <a:solidFill>
                  <a:srgbClr val="3333CC"/>
                </a:solidFill>
              </a:rPr>
              <a:t>Open</a:t>
            </a:r>
          </a:p>
          <a:p>
            <a:pPr marL="239713" indent="-239713" eaLnBrk="1" hangingPunct="1">
              <a:lnSpc>
                <a:spcPct val="90000"/>
              </a:lnSpc>
              <a:spcBef>
                <a:spcPts val="1200"/>
              </a:spcBef>
              <a:spcAft>
                <a:spcPts val="600"/>
              </a:spcAft>
              <a:buClr>
                <a:schemeClr val="tx1"/>
              </a:buClr>
            </a:pPr>
            <a:r>
              <a:rPr lang="sr-Latn-CS" sz="2100" smtClean="0"/>
              <a:t>Akcija koja okida događaj </a:t>
            </a:r>
            <a:r>
              <a:rPr lang="sr-Latn-CS" sz="2100" smtClean="0">
                <a:solidFill>
                  <a:srgbClr val="3333CC"/>
                </a:solidFill>
              </a:rPr>
              <a:t>Close</a:t>
            </a:r>
            <a:r>
              <a:rPr lang="sr-Latn-CS" sz="2100" smtClean="0"/>
              <a:t> je zatvaranje dokumenta, bilo opcijom File/Close ili pozivom metode </a:t>
            </a:r>
            <a:r>
              <a:rPr lang="sr-Latn-CS" sz="2100" smtClean="0">
                <a:solidFill>
                  <a:srgbClr val="3333CC"/>
                </a:solidFill>
              </a:rPr>
              <a:t>Close</a:t>
            </a:r>
            <a:r>
              <a:rPr lang="sr-Latn-CS" sz="2100" smtClean="0"/>
              <a:t>. Procedura vezana za ovaj događaj je </a:t>
            </a:r>
            <a:r>
              <a:rPr lang="sr-Latn-CS" sz="2100" smtClean="0">
                <a:solidFill>
                  <a:srgbClr val="3333CC"/>
                </a:solidFill>
              </a:rPr>
              <a:t>Document_Close</a:t>
            </a:r>
            <a:r>
              <a:rPr lang="sr-Latn-CS" sz="2100" smtClean="0"/>
              <a:t> i ona se izvršava pre nego se dokument zatvori.</a:t>
            </a:r>
          </a:p>
          <a:p>
            <a:pPr marL="239713" indent="-239713" eaLnBrk="1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</a:pPr>
            <a:r>
              <a:rPr lang="sr-Latn-CS" sz="2100" smtClean="0"/>
              <a:t>Događaj </a:t>
            </a:r>
            <a:r>
              <a:rPr lang="sr-Latn-CS" sz="2100" smtClean="0">
                <a:solidFill>
                  <a:srgbClr val="3333CC"/>
                </a:solidFill>
              </a:rPr>
              <a:t>New</a:t>
            </a:r>
            <a:r>
              <a:rPr lang="sr-Latn-CS" sz="2100" smtClean="0"/>
              <a:t> se odnosi samo na šablone i akcija koja okida ovaj događaj je kreiranje novog dokumenta zasnovanog na šablonu ili kad se pozove metoda </a:t>
            </a:r>
            <a:r>
              <a:rPr lang="sr-Latn-CS" sz="2100" smtClean="0">
                <a:solidFill>
                  <a:srgbClr val="3333CC"/>
                </a:solidFill>
              </a:rPr>
              <a:t>Add</a:t>
            </a:r>
            <a:r>
              <a:rPr lang="sr-Latn-CS" sz="2100" smtClean="0"/>
              <a:t> i specificira se šablon.</a:t>
            </a:r>
          </a:p>
          <a:p>
            <a:pPr marL="239713" indent="-239713" eaLnBrk="1" hangingPunct="1">
              <a:lnSpc>
                <a:spcPct val="90000"/>
              </a:lnSpc>
              <a:spcBef>
                <a:spcPct val="0"/>
              </a:spcBef>
              <a:buClr>
                <a:schemeClr val="tx1"/>
              </a:buClr>
            </a:pPr>
            <a:r>
              <a:rPr lang="sr-Latn-CS" sz="2100" smtClean="0"/>
              <a:t>Akcija koja okida događaj </a:t>
            </a:r>
            <a:r>
              <a:rPr lang="sr-Latn-CS" sz="2100" smtClean="0">
                <a:solidFill>
                  <a:srgbClr val="3333CC"/>
                </a:solidFill>
              </a:rPr>
              <a:t>Open</a:t>
            </a:r>
            <a:r>
              <a:rPr lang="sr-Latn-CS" sz="2100" smtClean="0"/>
              <a:t> je otvaranje dokumenta, bilo opcijom File/Open ili pozivom metode </a:t>
            </a:r>
            <a:r>
              <a:rPr lang="sr-Latn-CS" sz="2100" smtClean="0">
                <a:solidFill>
                  <a:srgbClr val="3333CC"/>
                </a:solidFill>
              </a:rPr>
              <a:t>Open</a:t>
            </a:r>
            <a:r>
              <a:rPr lang="sr-Latn-CS" sz="210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27346</TotalTime>
  <Words>1888</Words>
  <Application>Microsoft Office PowerPoint</Application>
  <PresentationFormat>On-screen Show (4:3)</PresentationFormat>
  <Paragraphs>303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0" baseType="lpstr">
      <vt:lpstr>Arial</vt:lpstr>
      <vt:lpstr>Arial Black</vt:lpstr>
      <vt:lpstr>Courier New</vt:lpstr>
      <vt:lpstr>MCPdigital</vt:lpstr>
      <vt:lpstr>Times New Roman</vt:lpstr>
      <vt:lpstr>Wingdings</vt:lpstr>
      <vt:lpstr>Pixel</vt:lpstr>
      <vt:lpstr>Programiranje kroz aplikacije</vt:lpstr>
      <vt:lpstr>Objekt Application</vt:lpstr>
      <vt:lpstr>Referenciranje dokumenta</vt:lpstr>
      <vt:lpstr>Otvaranje novog dokumenta</vt:lpstr>
      <vt:lpstr>Kreiranje novog dokumenta</vt:lpstr>
      <vt:lpstr>Document i Documents - Osobine</vt:lpstr>
      <vt:lpstr>Document - Metode</vt:lpstr>
      <vt:lpstr>Document - Metode</vt:lpstr>
      <vt:lpstr>Događaji na nivou dokumenta </vt:lpstr>
      <vt:lpstr>Objekti koji predstavljaju tekst </vt:lpstr>
      <vt:lpstr>Objekt Range</vt:lpstr>
      <vt:lpstr>Objekt Range - Osobine</vt:lpstr>
      <vt:lpstr>Objekt Range - Metode</vt:lpstr>
      <vt:lpstr>Objekt Range – Metode (nastavak)</vt:lpstr>
      <vt:lpstr>Objekt Selection</vt:lpstr>
      <vt:lpstr>Objekt Selection – još metoda</vt:lpstr>
      <vt:lpstr>Jedan primer</vt:lpstr>
      <vt:lpstr>Objekt Characters</vt:lpstr>
      <vt:lpstr>Objekt Characters - Primer</vt:lpstr>
      <vt:lpstr>Objekt Words</vt:lpstr>
      <vt:lpstr>Objekt Words - Primer</vt:lpstr>
      <vt:lpstr>Objekt Sentences</vt:lpstr>
      <vt:lpstr>Objekt Sentences - Primer</vt:lpstr>
    </vt:vector>
  </TitlesOfParts>
  <Company>ETF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Programiranje kroz aplikacije</dc:title>
  <dc:creator>Slobodan Djukanović</dc:creator>
  <cp:lastModifiedBy>Slobodan</cp:lastModifiedBy>
  <cp:revision>624</cp:revision>
  <dcterms:created xsi:type="dcterms:W3CDTF">2004-08-23T07:37:27Z</dcterms:created>
  <dcterms:modified xsi:type="dcterms:W3CDTF">2017-12-05T15:34:04Z</dcterms:modified>
</cp:coreProperties>
</file>